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296.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334.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326.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261.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28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281.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76.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65.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314.xml"/>
  <Override ContentType="application/vnd.openxmlformats-officedocument.presentationml.slide+xml" PartName="/ppt/slides/slide338.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57.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306.xml"/>
  <Override ContentType="application/vnd.openxmlformats-officedocument.presentationml.slide+xml" PartName="/ppt/slides/slide272.xml"/>
  <Override ContentType="application/vnd.openxmlformats-officedocument.presentationml.slide+xml" PartName="/ppt/slides/slide59.xml"/>
  <Override ContentType="application/vnd.openxmlformats-officedocument.presentationml.slide+xml" PartName="/ppt/slides/slide285.xml"/>
  <Override ContentType="application/vnd.openxmlformats-officedocument.presentationml.slide+xml" PartName="/ppt/slides/slide89.xml"/>
  <Override ContentType="application/vnd.openxmlformats-officedocument.presentationml.slide+xml" PartName="/ppt/slides/slide323.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68.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310.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333.xml"/>
  <Override ContentType="application/vnd.openxmlformats-officedocument.presentationml.slide+xml" PartName="/ppt/slides/slide201.xml"/>
  <Override ContentType="application/vnd.openxmlformats-officedocument.presentationml.slide+xml" PartName="/ppt/slides/slide309.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287.xml"/>
  <Override ContentType="application/vnd.openxmlformats-officedocument.presentationml.slide+xml" PartName="/ppt/slides/slide270.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297.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79.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93.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300.xml"/>
  <Override ContentType="application/vnd.openxmlformats-officedocument.presentationml.slide+xml" PartName="/ppt/slides/slide315.xml"/>
  <Override ContentType="application/vnd.openxmlformats-officedocument.presentationml.slide+xml" PartName="/ppt/slides/slide171.xml"/>
  <Override ContentType="application/vnd.openxmlformats-officedocument.presentationml.slide+xml" PartName="/ppt/slides/slide259.xml"/>
  <Override ContentType="application/vnd.openxmlformats-officedocument.presentationml.slide+xml" PartName="/ppt/slides/slide282.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327.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264.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258.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311.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337.xml"/>
  <Override ContentType="application/vnd.openxmlformats-officedocument.presentationml.slide+xml" PartName="/ppt/slides/slide205.xml"/>
  <Override ContentType="application/vnd.openxmlformats-officedocument.presentationml.slide+xml" PartName="/ppt/slides/slide292.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275.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269.xml"/>
  <Override ContentType="application/vnd.openxmlformats-officedocument.presentationml.slide+xml" PartName="/ppt/slides/slide322.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305.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286.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260.xml"/>
  <Override ContentType="application/vnd.openxmlformats-officedocument.presentationml.slide+xml" PartName="/ppt/slides/slide308.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71.xml"/>
  <Override ContentType="application/vnd.openxmlformats-officedocument.presentationml.slide+xml" PartName="/ppt/slides/slide324.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316.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94.xml"/>
  <Override ContentType="application/vnd.openxmlformats-officedocument.presentationml.slide+xml" PartName="/ppt/slides/slide220.xml"/>
  <Override ContentType="application/vnd.openxmlformats-officedocument.presentationml.slide+xml" PartName="/ppt/slides/slide26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328.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278.xml"/>
  <Override ContentType="application/vnd.openxmlformats-officedocument.presentationml.slide+xml" PartName="/ppt/slides/slide332.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301.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66.xml"/>
  <Override ContentType="application/vnd.openxmlformats-officedocument.presentationml.slide+xml" PartName="/ppt/slides/slide283.xml"/>
  <Override ContentType="application/vnd.openxmlformats-officedocument.presentationml.slide+xml" PartName="/ppt/slides/slide291.xml"/>
  <Override ContentType="application/vnd.openxmlformats-officedocument.presentationml.slide+xml" PartName="/ppt/slides/slide312.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304.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274.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321.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319.xml"/>
  <Override ContentType="application/vnd.openxmlformats-officedocument.presentationml.slide+xml" PartName="/ppt/slides/slide212.xml"/>
  <Override ContentType="application/vnd.openxmlformats-officedocument.presentationml.slide+xml" PartName="/ppt/slides/slide336.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29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340.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325.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317.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307.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262.xml"/>
  <Override ContentType="application/vnd.openxmlformats-officedocument.presentationml.slide+xml" PartName="/ppt/slides/slide97.xml"/>
  <Override ContentType="application/vnd.openxmlformats-officedocument.presentationml.slide+xml" PartName="/ppt/slides/slide331.xml"/>
  <Override ContentType="application/vnd.openxmlformats-officedocument.presentationml.slide+xml" PartName="/ppt/slides/slide140.xml"/>
  <Override ContentType="application/vnd.openxmlformats-officedocument.presentationml.slide+xml" PartName="/ppt/slides/slide277.xml"/>
  <Override ContentType="application/vnd.openxmlformats-officedocument.presentationml.slide+xml" PartName="/ppt/slides/slide11.xml"/>
  <Override ContentType="application/vnd.openxmlformats-officedocument.presentationml.slide+xml" PartName="/ppt/slides/slide280.xml"/>
  <Override ContentType="application/vnd.openxmlformats-officedocument.presentationml.slide+xml" PartName="/ppt/slides/slide302.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289.xml"/>
  <Override ContentType="application/vnd.openxmlformats-officedocument.presentationml.slide+xml" PartName="/ppt/slides/slide36.xml"/>
  <Override ContentType="application/vnd.openxmlformats-officedocument.presentationml.slide+xml" PartName="/ppt/slides/slide313.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295.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320.xml"/>
  <Override ContentType="application/vnd.openxmlformats-officedocument.presentationml.slide+xml" PartName="/ppt/slides/slide207.xml"/>
  <Override ContentType="application/vnd.openxmlformats-officedocument.presentationml.slide+xml" PartName="/ppt/slides/slide339.xml"/>
  <Override ContentType="application/vnd.openxmlformats-officedocument.presentationml.slide+xml" PartName="/ppt/slides/slide224.xml"/>
  <Override ContentType="application/vnd.openxmlformats-officedocument.presentationml.slide+xml" PartName="/ppt/slides/slide284.xml"/>
  <Override ContentType="application/vnd.openxmlformats-officedocument.presentationml.slide+xml" PartName="/ppt/slides/slide330.xml"/>
  <Override ContentType="application/vnd.openxmlformats-officedocument.presentationml.slide+xml" PartName="/ppt/slides/slide47.xml"/>
  <Override ContentType="application/vnd.openxmlformats-officedocument.presentationml.slide+xml" PartName="/ppt/slides/slide26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303.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9.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318.xml"/>
  <Override ContentType="application/vnd.openxmlformats-officedocument.presentationml.slide+xml" PartName="/ppt/slides/slide230.xml"/>
  <Override ContentType="application/vnd.openxmlformats-officedocument.presentationml.slide+xml" PartName="/ppt/slides/slide290.xml"/>
  <Override ContentType="application/vnd.openxmlformats-officedocument.presentationml.slide+xml" PartName="/ppt/slides/slide335.xml"/>
  <Override ContentType="application/vnd.openxmlformats-officedocument.presentationml.slide+xml" PartName="/ppt/slides/slide256.xml"/>
  <Override ContentType="application/vnd.openxmlformats-officedocument.presentationml.slide+xml" PartName="/ppt/slides/slide299.xml"/>
  <Override ContentType="application/vnd.openxmlformats-officedocument.presentationml.slide+xml" PartName="/ppt/slides/slide128.xml"/>
  <Override ContentType="application/vnd.openxmlformats-officedocument.presentationml.slide+xml" PartName="/ppt/slides/slide273.xml"/>
  <Override ContentType="application/vnd.openxmlformats-officedocument.presentationml.slide+xml" PartName="/ppt/slides/slide92.xml"/>
  <Override ContentType="application/vnd.openxmlformats-officedocument.presentationml.slide+xml" PartName="/ppt/slides/slide102.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311.xml"/>
  <Override ContentType="application/vnd.openxmlformats-officedocument.presentationml.notesSlide+xml" PartName="/ppt/notesSlides/notesSlide257.xml"/>
  <Override ContentType="application/vnd.openxmlformats-officedocument.presentationml.notesSlide+xml" PartName="/ppt/notesSlides/notesSlide265.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73.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338.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303.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293.xml"/>
  <Override ContentType="application/vnd.openxmlformats-officedocument.presentationml.notesSlide+xml" PartName="/ppt/notesSlides/notesSlide137.xml"/>
  <Override ContentType="application/vnd.openxmlformats-officedocument.presentationml.notesSlide+xml" PartName="/ppt/notesSlides/notesSlide27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326.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81.xml"/>
  <Override ContentType="application/vnd.openxmlformats-officedocument.presentationml.notesSlide+xml" PartName="/ppt/notesSlides/notesSlide331.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261.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70.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315.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96.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19.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334.xml"/>
  <Override ContentType="application/vnd.openxmlformats-officedocument.presentationml.notesSlide+xml" PartName="/ppt/notesSlides/notesSlide306.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323.xml"/>
  <Override ContentType="application/vnd.openxmlformats-officedocument.presentationml.notesSlide+xml" PartName="/ppt/notesSlides/notesSlide71.xml"/>
  <Override ContentType="application/vnd.openxmlformats-officedocument.presentationml.notesSlide+xml" PartName="/ppt/notesSlides/notesSlide285.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268.xml"/>
  <Override ContentType="application/vnd.openxmlformats-officedocument.presentationml.notesSlide+xml" PartName="/ppt/notesSlides/notesSlide329.xml"/>
  <Override ContentType="application/vnd.openxmlformats-officedocument.presentationml.notesSlide+xml" PartName="/ppt/notesSlides/notesSlide290.xml"/>
  <Override ContentType="application/vnd.openxmlformats-officedocument.presentationml.notesSlide+xml" PartName="/ppt/notesSlides/notesSlide274.xml"/>
  <Override ContentType="application/vnd.openxmlformats-officedocument.presentationml.notesSlide+xml" PartName="/ppt/notesSlides/notesSlide84.xml"/>
  <Override ContentType="application/vnd.openxmlformats-officedocument.presentationml.notesSlide+xml" PartName="/ppt/notesSlides/notesSlide302.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56.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266.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320.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330.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289.xml"/>
  <Override ContentType="application/vnd.openxmlformats-officedocument.presentationml.notesSlide+xml" PartName="/ppt/notesSlides/notesSlide280.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314.xml"/>
  <Override ContentType="application/vnd.openxmlformats-officedocument.presentationml.notesSlide+xml" PartName="/ppt/notesSlides/notesSlide27.xml"/>
  <Override ContentType="application/vnd.openxmlformats-officedocument.presentationml.notesSlide+xml" PartName="/ppt/notesSlides/notesSlide339.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294.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95.xml"/>
  <Override ContentType="application/vnd.openxmlformats-officedocument.presentationml.notesSlide+xml" PartName="/ppt/notesSlides/notesSlide324.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78.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8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262.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307.xml"/>
  <Override ContentType="application/vnd.openxmlformats-officedocument.presentationml.notesSlide+xml" PartName="/ppt/notesSlides/notesSlide335.xml"/>
  <Override ContentType="application/vnd.openxmlformats-officedocument.presentationml.notesSlide+xml" PartName="/ppt/notesSlides/notesSlide318.xml"/>
  <Override ContentType="application/vnd.openxmlformats-officedocument.presentationml.notesSlide+xml" PartName="/ppt/notesSlides/notesSlide284.xml"/>
  <Override ContentType="application/vnd.openxmlformats-officedocument.presentationml.notesSlide+xml" PartName="/ppt/notesSlides/notesSlide128.xml"/>
  <Override ContentType="application/vnd.openxmlformats-officedocument.presentationml.notesSlide+xml" PartName="/ppt/notesSlides/notesSlide267.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299.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291.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28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275.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28.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263.xml"/>
  <Override ContentType="application/vnd.openxmlformats-officedocument.presentationml.notesSlide+xml" PartName="/ppt/notesSlides/notesSlide25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313.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301.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287.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332.xml"/>
  <Override ContentType="application/vnd.openxmlformats-officedocument.presentationml.notesSlide+xml" PartName="/ppt/notesSlides/notesSlide120.xml"/>
  <Override ContentType="application/vnd.openxmlformats-officedocument.presentationml.notesSlide+xml" PartName="/ppt/notesSlides/notesSlide308.xml"/>
  <Override ContentType="application/vnd.openxmlformats-officedocument.presentationml.notesSlide+xml" PartName="/ppt/notesSlides/notesSlide325.xml"/>
  <Override ContentType="application/vnd.openxmlformats-officedocument.presentationml.notesSlide+xml" PartName="/ppt/notesSlides/notesSlide279.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321.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317.xml"/>
  <Override ContentType="application/vnd.openxmlformats-officedocument.presentationml.notesSlide+xml" PartName="/ppt/notesSlides/notesSlide336.xml"/>
  <Override ContentType="application/vnd.openxmlformats-officedocument.presentationml.notesSlide+xml" PartName="/ppt/notesSlides/notesSlide304.xml"/>
  <Override ContentType="application/vnd.openxmlformats-officedocument.presentationml.notesSlide+xml" PartName="/ppt/notesSlides/notesSlide272.xml"/>
  <Override ContentType="application/vnd.openxmlformats-officedocument.presentationml.notesSlide+xml" PartName="/ppt/notesSlides/notesSlide310.xml"/>
  <Override ContentType="application/vnd.openxmlformats-officedocument.presentationml.notesSlide+xml" PartName="/ppt/notesSlides/notesSlide340.xml"/>
  <Override ContentType="application/vnd.openxmlformats-officedocument.presentationml.notesSlide+xml" PartName="/ppt/notesSlides/notesSlide255.xml"/>
  <Override ContentType="application/vnd.openxmlformats-officedocument.presentationml.notesSlide+xml" PartName="/ppt/notesSlides/notesSlide212.xml"/>
  <Override ContentType="application/vnd.openxmlformats-officedocument.presentationml.notesSlide+xml" PartName="/ppt/notesSlides/notesSlide298.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28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258.xml"/>
  <Override ContentType="application/vnd.openxmlformats-officedocument.presentationml.notesSlide+xml" PartName="/ppt/notesSlides/notesSlide312.xml"/>
  <Override ContentType="application/vnd.openxmlformats-officedocument.presentationml.notesSlide+xml" PartName="/ppt/notesSlides/notesSlide169.xml"/>
  <Override ContentType="application/vnd.openxmlformats-officedocument.presentationml.notesSlide+xml" PartName="/ppt/notesSlides/notesSlide292.xml"/>
  <Override ContentType="application/vnd.openxmlformats-officedocument.presentationml.notesSlide+xml" PartName="/ppt/notesSlides/notesSlide205.xml"/>
  <Override ContentType="application/vnd.openxmlformats-officedocument.presentationml.notesSlide+xml" PartName="/ppt/notesSlides/notesSlide337.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276.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300.xml"/>
  <Override ContentType="application/vnd.openxmlformats-officedocument.presentationml.notesSlide+xml" PartName="/ppt/notesSlides/notesSlide327.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264.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309.xml"/>
  <Override ContentType="application/vnd.openxmlformats-officedocument.presentationml.notesSlide+xml" PartName="/ppt/notesSlides/notesSlide2.xml"/>
  <Override ContentType="application/vnd.openxmlformats-officedocument.presentationml.notesSlide+xml" PartName="/ppt/notesSlides/notesSlide260.xml"/>
  <Override ContentType="application/vnd.openxmlformats-officedocument.presentationml.notesSlide+xml" PartName="/ppt/notesSlides/notesSlide316.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69.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333.xml"/>
  <Override ContentType="application/vnd.openxmlformats-officedocument.presentationml.notesSlide+xml" PartName="/ppt/notesSlides/notesSlide305.xml"/>
  <Override ContentType="application/vnd.openxmlformats-officedocument.presentationml.notesSlide+xml" PartName="/ppt/notesSlides/notesSlide6.xml"/>
  <Override ContentType="application/vnd.openxmlformats-officedocument.presentationml.notesSlide+xml" PartName="/ppt/notesSlides/notesSlide271.xml"/>
  <Override ContentType="application/vnd.openxmlformats-officedocument.presentationml.notesSlide+xml" PartName="/ppt/notesSlides/notesSlide237.xml"/>
  <Override ContentType="application/vnd.openxmlformats-officedocument.presentationml.notesSlide+xml" PartName="/ppt/notesSlides/notesSlide297.xml"/>
  <Override ContentType="application/vnd.openxmlformats-officedocument.presentationml.notesSlide+xml" PartName="/ppt/notesSlides/notesSlide211.xml"/>
  <Override ContentType="application/vnd.openxmlformats-officedocument.presentationml.notesSlide+xml" PartName="/ppt/notesSlides/notesSlide254.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286.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322.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 id="579" r:id="rId330"/>
    <p:sldId id="580" r:id="rId331"/>
    <p:sldId id="581" r:id="rId332"/>
    <p:sldId id="582" r:id="rId333"/>
    <p:sldId id="583" r:id="rId334"/>
    <p:sldId id="584" r:id="rId335"/>
    <p:sldId id="585" r:id="rId336"/>
    <p:sldId id="586" r:id="rId337"/>
    <p:sldId id="587" r:id="rId338"/>
    <p:sldId id="588" r:id="rId339"/>
    <p:sldId id="589" r:id="rId340"/>
    <p:sldId id="590" r:id="rId341"/>
    <p:sldId id="591" r:id="rId342"/>
    <p:sldId id="592" r:id="rId343"/>
    <p:sldId id="593" r:id="rId344"/>
    <p:sldId id="594" r:id="rId345"/>
    <p:sldId id="595" r:id="rId346"/>
  </p:sldIdLst>
  <p:sldSz cy="6858000" cx="9906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042">
          <p15:clr>
            <a:srgbClr val="A4A3A4"/>
          </p15:clr>
        </p15:guide>
        <p15:guide id="2" orient="horz" pos="164">
          <p15:clr>
            <a:srgbClr val="A4A3A4"/>
          </p15:clr>
        </p15:guide>
        <p15:guide id="3" orient="horz" pos="2636">
          <p15:clr>
            <a:srgbClr val="A4A3A4"/>
          </p15:clr>
        </p15:guide>
        <p15:guide id="4" orient="horz" pos="1162">
          <p15:clr>
            <a:srgbClr val="A4A3A4"/>
          </p15:clr>
        </p15:guide>
        <p15:guide id="5" orient="horz" pos="890">
          <p15:clr>
            <a:srgbClr val="A4A3A4"/>
          </p15:clr>
        </p15:guide>
        <p15:guide id="6" pos="444">
          <p15:clr>
            <a:srgbClr val="A4A3A4"/>
          </p15:clr>
        </p15:guide>
      </p15:sldGuideLst>
    </p:ext>
    <p:ext uri="{2D200454-40CA-4A62-9FC3-DE9A4176ACB9}">
      <p15:notesGuideLst>
        <p15:guide id="1" orient="horz" pos="3024">
          <p15:clr>
            <a:srgbClr val="A4A3A4"/>
          </p15:clr>
        </p15:guide>
        <p15:guide id="2" pos="2304">
          <p15:clr>
            <a:srgbClr val="A4A3A4"/>
          </p15:clr>
        </p15:guide>
      </p15:notesGuideLst>
    </p:ext>
    <p:ext uri="GoogleSlidesCustomDataVersion2">
      <go:slidesCustomData xmlns:go="http://customooxmlschemas.google.com/" r:id="rId347" roundtripDataSignature="AMtx7mjPXx6n/zB5PVtFUHuM1KawlIJp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9961FD-F8DF-4B65-9C1A-AF174C7564FE}">
  <a:tblStyle styleId="{259961FD-F8DF-4B65-9C1A-AF174C7564F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C961190-77FA-4AE8-A9A6-E3E42C7C3913}" styleName="Table_1">
    <a:wholeTbl>
      <a:tcTxStyle b="off" i="off">
        <a:font>
          <a:latin typeface="SamsungOne 400"/>
          <a:ea typeface="SamsungOne 400"/>
          <a:cs typeface="SamsungOne 400"/>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SamsungOne 400"/>
          <a:ea typeface="SamsungOne 400"/>
          <a:cs typeface="SamsungOne 400"/>
        </a:font>
        <a:schemeClr val="lt1"/>
      </a:tcTxStyle>
      <a:tcStyle>
        <a:fill>
          <a:solidFill>
            <a:schemeClr val="accent1"/>
          </a:solidFill>
        </a:fill>
      </a:tcStyle>
    </a:lastCol>
    <a:firstCol>
      <a:tcTxStyle b="on" i="off">
        <a:font>
          <a:latin typeface="SamsungOne 400"/>
          <a:ea typeface="SamsungOne 400"/>
          <a:cs typeface="SamsungOne 400"/>
        </a:font>
        <a:schemeClr val="lt1"/>
      </a:tcTxStyle>
      <a:tcStyle>
        <a:fill>
          <a:solidFill>
            <a:schemeClr val="accent1"/>
          </a:solidFill>
        </a:fill>
      </a:tcStyle>
    </a:firstCol>
    <a:lastRow>
      <a:tcTxStyle b="on" i="off">
        <a:font>
          <a:latin typeface="SamsungOne 400"/>
          <a:ea typeface="SamsungOne 400"/>
          <a:cs typeface="SamsungOne 400"/>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SamsungOne 400"/>
          <a:ea typeface="SamsungOne 400"/>
          <a:cs typeface="SamsungOne 400"/>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042" orient="horz"/>
        <p:guide pos="164" orient="horz"/>
        <p:guide pos="2636" orient="horz"/>
        <p:guide pos="1162" orient="horz"/>
        <p:guide pos="890" orient="horz"/>
        <p:guide pos="444"/>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297" Type="http://schemas.openxmlformats.org/officeDocument/2006/relationships/slide" Target="slides/slide291.xml"/><Relationship Id="rId36" Type="http://schemas.openxmlformats.org/officeDocument/2006/relationships/slide" Target="slides/slide30.xml"/><Relationship Id="rId175" Type="http://schemas.openxmlformats.org/officeDocument/2006/relationships/slide" Target="slides/slide169.xml"/><Relationship Id="rId296" Type="http://schemas.openxmlformats.org/officeDocument/2006/relationships/slide" Target="slides/slide290.xml"/><Relationship Id="rId39" Type="http://schemas.openxmlformats.org/officeDocument/2006/relationships/slide" Target="slides/slide33.xml"/><Relationship Id="rId174" Type="http://schemas.openxmlformats.org/officeDocument/2006/relationships/slide" Target="slides/slide168.xml"/><Relationship Id="rId295" Type="http://schemas.openxmlformats.org/officeDocument/2006/relationships/slide" Target="slides/slide289.xml"/><Relationship Id="rId38" Type="http://schemas.openxmlformats.org/officeDocument/2006/relationships/slide" Target="slides/slide32.xml"/><Relationship Id="rId173" Type="http://schemas.openxmlformats.org/officeDocument/2006/relationships/slide" Target="slides/slide167.xml"/><Relationship Id="rId294" Type="http://schemas.openxmlformats.org/officeDocument/2006/relationships/slide" Target="slides/slide288.xml"/><Relationship Id="rId179" Type="http://schemas.openxmlformats.org/officeDocument/2006/relationships/slide" Target="slides/slide173.xml"/><Relationship Id="rId178" Type="http://schemas.openxmlformats.org/officeDocument/2006/relationships/slide" Target="slides/slide172.xml"/><Relationship Id="rId299" Type="http://schemas.openxmlformats.org/officeDocument/2006/relationships/slide" Target="slides/slide293.xml"/><Relationship Id="rId177" Type="http://schemas.openxmlformats.org/officeDocument/2006/relationships/slide" Target="slides/slide171.xml"/><Relationship Id="rId298" Type="http://schemas.openxmlformats.org/officeDocument/2006/relationships/slide" Target="slides/slide29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271" Type="http://schemas.openxmlformats.org/officeDocument/2006/relationships/slide" Target="slides/slide265.xml"/><Relationship Id="rId87" Type="http://schemas.openxmlformats.org/officeDocument/2006/relationships/slide" Target="slides/slide81.xml"/><Relationship Id="rId270" Type="http://schemas.openxmlformats.org/officeDocument/2006/relationships/slide" Target="slides/slide264.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269" Type="http://schemas.openxmlformats.org/officeDocument/2006/relationships/slide" Target="slides/slide263.xml"/><Relationship Id="rId9" Type="http://schemas.openxmlformats.org/officeDocument/2006/relationships/slide" Target="slides/slide3.xml"/><Relationship Id="rId143" Type="http://schemas.openxmlformats.org/officeDocument/2006/relationships/slide" Target="slides/slide137.xml"/><Relationship Id="rId264" Type="http://schemas.openxmlformats.org/officeDocument/2006/relationships/slide" Target="slides/slide258.xml"/><Relationship Id="rId142" Type="http://schemas.openxmlformats.org/officeDocument/2006/relationships/slide" Target="slides/slide136.xml"/><Relationship Id="rId263" Type="http://schemas.openxmlformats.org/officeDocument/2006/relationships/slide" Target="slides/slide257.xml"/><Relationship Id="rId141" Type="http://schemas.openxmlformats.org/officeDocument/2006/relationships/slide" Target="slides/slide135.xml"/><Relationship Id="rId262" Type="http://schemas.openxmlformats.org/officeDocument/2006/relationships/slide" Target="slides/slide256.xml"/><Relationship Id="rId140" Type="http://schemas.openxmlformats.org/officeDocument/2006/relationships/slide" Target="slides/slide134.xml"/><Relationship Id="rId261" Type="http://schemas.openxmlformats.org/officeDocument/2006/relationships/slide" Target="slides/slide255.xml"/><Relationship Id="rId5" Type="http://schemas.openxmlformats.org/officeDocument/2006/relationships/slideMaster" Target="slideMasters/slideMaster1.xml"/><Relationship Id="rId147" Type="http://schemas.openxmlformats.org/officeDocument/2006/relationships/slide" Target="slides/slide141.xml"/><Relationship Id="rId268" Type="http://schemas.openxmlformats.org/officeDocument/2006/relationships/slide" Target="slides/slide262.xml"/><Relationship Id="rId6" Type="http://schemas.openxmlformats.org/officeDocument/2006/relationships/notesMaster" Target="notesMasters/notesMaster1.xml"/><Relationship Id="rId146" Type="http://schemas.openxmlformats.org/officeDocument/2006/relationships/slide" Target="slides/slide140.xml"/><Relationship Id="rId267" Type="http://schemas.openxmlformats.org/officeDocument/2006/relationships/slide" Target="slides/slide261.xml"/><Relationship Id="rId7" Type="http://schemas.openxmlformats.org/officeDocument/2006/relationships/slide" Target="slides/slide1.xml"/><Relationship Id="rId145" Type="http://schemas.openxmlformats.org/officeDocument/2006/relationships/slide" Target="slides/slide139.xml"/><Relationship Id="rId266" Type="http://schemas.openxmlformats.org/officeDocument/2006/relationships/slide" Target="slides/slide260.xml"/><Relationship Id="rId8" Type="http://schemas.openxmlformats.org/officeDocument/2006/relationships/slide" Target="slides/slide2.xml"/><Relationship Id="rId144" Type="http://schemas.openxmlformats.org/officeDocument/2006/relationships/slide" Target="slides/slide138.xml"/><Relationship Id="rId265" Type="http://schemas.openxmlformats.org/officeDocument/2006/relationships/slide" Target="slides/slide259.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260" Type="http://schemas.openxmlformats.org/officeDocument/2006/relationships/slide" Target="slides/slide254.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259" Type="http://schemas.openxmlformats.org/officeDocument/2006/relationships/slide" Target="slides/slide253.xml"/><Relationship Id="rId137" Type="http://schemas.openxmlformats.org/officeDocument/2006/relationships/slide" Target="slides/slide131.xml"/><Relationship Id="rId258" Type="http://schemas.openxmlformats.org/officeDocument/2006/relationships/slide" Target="slides/slide252.xml"/><Relationship Id="rId132" Type="http://schemas.openxmlformats.org/officeDocument/2006/relationships/slide" Target="slides/slide126.xml"/><Relationship Id="rId253" Type="http://schemas.openxmlformats.org/officeDocument/2006/relationships/slide" Target="slides/slide247.xml"/><Relationship Id="rId131" Type="http://schemas.openxmlformats.org/officeDocument/2006/relationships/slide" Target="slides/slide125.xml"/><Relationship Id="rId252" Type="http://schemas.openxmlformats.org/officeDocument/2006/relationships/slide" Target="slides/slide246.xml"/><Relationship Id="rId130" Type="http://schemas.openxmlformats.org/officeDocument/2006/relationships/slide" Target="slides/slide124.xml"/><Relationship Id="rId251" Type="http://schemas.openxmlformats.org/officeDocument/2006/relationships/slide" Target="slides/slide245.xml"/><Relationship Id="rId250" Type="http://schemas.openxmlformats.org/officeDocument/2006/relationships/slide" Target="slides/slide244.xml"/><Relationship Id="rId136" Type="http://schemas.openxmlformats.org/officeDocument/2006/relationships/slide" Target="slides/slide130.xml"/><Relationship Id="rId257" Type="http://schemas.openxmlformats.org/officeDocument/2006/relationships/slide" Target="slides/slide251.xml"/><Relationship Id="rId135" Type="http://schemas.openxmlformats.org/officeDocument/2006/relationships/slide" Target="slides/slide129.xml"/><Relationship Id="rId256" Type="http://schemas.openxmlformats.org/officeDocument/2006/relationships/slide" Target="slides/slide250.xml"/><Relationship Id="rId134" Type="http://schemas.openxmlformats.org/officeDocument/2006/relationships/slide" Target="slides/slide128.xml"/><Relationship Id="rId255" Type="http://schemas.openxmlformats.org/officeDocument/2006/relationships/slide" Target="slides/slide249.xml"/><Relationship Id="rId133" Type="http://schemas.openxmlformats.org/officeDocument/2006/relationships/slide" Target="slides/slide127.xml"/><Relationship Id="rId254" Type="http://schemas.openxmlformats.org/officeDocument/2006/relationships/slide" Target="slides/slide248.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293" Type="http://schemas.openxmlformats.org/officeDocument/2006/relationships/slide" Target="slides/slide287.xml"/><Relationship Id="rId65" Type="http://schemas.openxmlformats.org/officeDocument/2006/relationships/slide" Target="slides/slide59.xml"/><Relationship Id="rId171" Type="http://schemas.openxmlformats.org/officeDocument/2006/relationships/slide" Target="slides/slide165.xml"/><Relationship Id="rId292" Type="http://schemas.openxmlformats.org/officeDocument/2006/relationships/slide" Target="slides/slide286.xml"/><Relationship Id="rId68" Type="http://schemas.openxmlformats.org/officeDocument/2006/relationships/slide" Target="slides/slide62.xml"/><Relationship Id="rId170" Type="http://schemas.openxmlformats.org/officeDocument/2006/relationships/slide" Target="slides/slide164.xml"/><Relationship Id="rId291" Type="http://schemas.openxmlformats.org/officeDocument/2006/relationships/slide" Target="slides/slide285.xml"/><Relationship Id="rId67" Type="http://schemas.openxmlformats.org/officeDocument/2006/relationships/slide" Target="slides/slide61.xml"/><Relationship Id="rId290" Type="http://schemas.openxmlformats.org/officeDocument/2006/relationships/slide" Target="slides/slide284.xml"/><Relationship Id="rId60" Type="http://schemas.openxmlformats.org/officeDocument/2006/relationships/slide" Target="slides/slide54.xml"/><Relationship Id="rId165" Type="http://schemas.openxmlformats.org/officeDocument/2006/relationships/slide" Target="slides/slide159.xml"/><Relationship Id="rId286" Type="http://schemas.openxmlformats.org/officeDocument/2006/relationships/slide" Target="slides/slide280.xml"/><Relationship Id="rId69" Type="http://schemas.openxmlformats.org/officeDocument/2006/relationships/slide" Target="slides/slide63.xml"/><Relationship Id="rId164" Type="http://schemas.openxmlformats.org/officeDocument/2006/relationships/slide" Target="slides/slide158.xml"/><Relationship Id="rId285" Type="http://schemas.openxmlformats.org/officeDocument/2006/relationships/slide" Target="slides/slide279.xml"/><Relationship Id="rId163" Type="http://schemas.openxmlformats.org/officeDocument/2006/relationships/slide" Target="slides/slide157.xml"/><Relationship Id="rId284" Type="http://schemas.openxmlformats.org/officeDocument/2006/relationships/slide" Target="slides/slide278.xml"/><Relationship Id="rId162" Type="http://schemas.openxmlformats.org/officeDocument/2006/relationships/slide" Target="slides/slide156.xml"/><Relationship Id="rId283" Type="http://schemas.openxmlformats.org/officeDocument/2006/relationships/slide" Target="slides/slide277.xml"/><Relationship Id="rId169" Type="http://schemas.openxmlformats.org/officeDocument/2006/relationships/slide" Target="slides/slide163.xml"/><Relationship Id="rId168" Type="http://schemas.openxmlformats.org/officeDocument/2006/relationships/slide" Target="slides/slide162.xml"/><Relationship Id="rId289" Type="http://schemas.openxmlformats.org/officeDocument/2006/relationships/slide" Target="slides/slide283.xml"/><Relationship Id="rId167" Type="http://schemas.openxmlformats.org/officeDocument/2006/relationships/slide" Target="slides/slide161.xml"/><Relationship Id="rId288" Type="http://schemas.openxmlformats.org/officeDocument/2006/relationships/slide" Target="slides/slide282.xml"/><Relationship Id="rId166" Type="http://schemas.openxmlformats.org/officeDocument/2006/relationships/slide" Target="slides/slide160.xml"/><Relationship Id="rId287" Type="http://schemas.openxmlformats.org/officeDocument/2006/relationships/slide" Target="slides/slide281.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282" Type="http://schemas.openxmlformats.org/officeDocument/2006/relationships/slide" Target="slides/slide276.xml"/><Relationship Id="rId54" Type="http://schemas.openxmlformats.org/officeDocument/2006/relationships/slide" Target="slides/slide48.xml"/><Relationship Id="rId160" Type="http://schemas.openxmlformats.org/officeDocument/2006/relationships/slide" Target="slides/slide154.xml"/><Relationship Id="rId281" Type="http://schemas.openxmlformats.org/officeDocument/2006/relationships/slide" Target="slides/slide275.xml"/><Relationship Id="rId57" Type="http://schemas.openxmlformats.org/officeDocument/2006/relationships/slide" Target="slides/slide51.xml"/><Relationship Id="rId280" Type="http://schemas.openxmlformats.org/officeDocument/2006/relationships/slide" Target="slides/slide274.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275" Type="http://schemas.openxmlformats.org/officeDocument/2006/relationships/slide" Target="slides/slide269.xml"/><Relationship Id="rId58" Type="http://schemas.openxmlformats.org/officeDocument/2006/relationships/slide" Target="slides/slide52.xml"/><Relationship Id="rId153" Type="http://schemas.openxmlformats.org/officeDocument/2006/relationships/slide" Target="slides/slide147.xml"/><Relationship Id="rId274" Type="http://schemas.openxmlformats.org/officeDocument/2006/relationships/slide" Target="slides/slide268.xml"/><Relationship Id="rId152" Type="http://schemas.openxmlformats.org/officeDocument/2006/relationships/slide" Target="slides/slide146.xml"/><Relationship Id="rId273" Type="http://schemas.openxmlformats.org/officeDocument/2006/relationships/slide" Target="slides/slide267.xml"/><Relationship Id="rId151" Type="http://schemas.openxmlformats.org/officeDocument/2006/relationships/slide" Target="slides/slide145.xml"/><Relationship Id="rId272" Type="http://schemas.openxmlformats.org/officeDocument/2006/relationships/slide" Target="slides/slide266.xml"/><Relationship Id="rId158" Type="http://schemas.openxmlformats.org/officeDocument/2006/relationships/slide" Target="slides/slide152.xml"/><Relationship Id="rId279" Type="http://schemas.openxmlformats.org/officeDocument/2006/relationships/slide" Target="slides/slide273.xml"/><Relationship Id="rId157" Type="http://schemas.openxmlformats.org/officeDocument/2006/relationships/slide" Target="slides/slide151.xml"/><Relationship Id="rId278" Type="http://schemas.openxmlformats.org/officeDocument/2006/relationships/slide" Target="slides/slide272.xml"/><Relationship Id="rId156" Type="http://schemas.openxmlformats.org/officeDocument/2006/relationships/slide" Target="slides/slide150.xml"/><Relationship Id="rId277" Type="http://schemas.openxmlformats.org/officeDocument/2006/relationships/slide" Target="slides/slide271.xml"/><Relationship Id="rId155" Type="http://schemas.openxmlformats.org/officeDocument/2006/relationships/slide" Target="slides/slide149.xml"/><Relationship Id="rId276" Type="http://schemas.openxmlformats.org/officeDocument/2006/relationships/slide" Target="slides/slide270.xml"/><Relationship Id="rId107" Type="http://schemas.openxmlformats.org/officeDocument/2006/relationships/slide" Target="slides/slide101.xml"/><Relationship Id="rId228" Type="http://schemas.openxmlformats.org/officeDocument/2006/relationships/slide" Target="slides/slide222.xml"/><Relationship Id="rId106" Type="http://schemas.openxmlformats.org/officeDocument/2006/relationships/slide" Target="slides/slide100.xml"/><Relationship Id="rId227" Type="http://schemas.openxmlformats.org/officeDocument/2006/relationships/slide" Target="slides/slide221.xml"/><Relationship Id="rId105" Type="http://schemas.openxmlformats.org/officeDocument/2006/relationships/slide" Target="slides/slide99.xml"/><Relationship Id="rId226" Type="http://schemas.openxmlformats.org/officeDocument/2006/relationships/slide" Target="slides/slide220.xml"/><Relationship Id="rId347" Type="http://customschemas.google.com/relationships/presentationmetadata" Target="metadata"/><Relationship Id="rId104" Type="http://schemas.openxmlformats.org/officeDocument/2006/relationships/slide" Target="slides/slide98.xml"/><Relationship Id="rId225" Type="http://schemas.openxmlformats.org/officeDocument/2006/relationships/slide" Target="slides/slide219.xml"/><Relationship Id="rId346" Type="http://schemas.openxmlformats.org/officeDocument/2006/relationships/slide" Target="slides/slide340.xml"/><Relationship Id="rId109" Type="http://schemas.openxmlformats.org/officeDocument/2006/relationships/slide" Target="slides/slide103.xml"/><Relationship Id="rId108" Type="http://schemas.openxmlformats.org/officeDocument/2006/relationships/slide" Target="slides/slide102.xml"/><Relationship Id="rId229" Type="http://schemas.openxmlformats.org/officeDocument/2006/relationships/slide" Target="slides/slide223.xml"/><Relationship Id="rId220" Type="http://schemas.openxmlformats.org/officeDocument/2006/relationships/slide" Target="slides/slide214.xml"/><Relationship Id="rId341" Type="http://schemas.openxmlformats.org/officeDocument/2006/relationships/slide" Target="slides/slide335.xml"/><Relationship Id="rId340" Type="http://schemas.openxmlformats.org/officeDocument/2006/relationships/slide" Target="slides/slide334.xml"/><Relationship Id="rId103" Type="http://schemas.openxmlformats.org/officeDocument/2006/relationships/slide" Target="slides/slide97.xml"/><Relationship Id="rId224" Type="http://schemas.openxmlformats.org/officeDocument/2006/relationships/slide" Target="slides/slide218.xml"/><Relationship Id="rId345" Type="http://schemas.openxmlformats.org/officeDocument/2006/relationships/slide" Target="slides/slide339.xml"/><Relationship Id="rId102" Type="http://schemas.openxmlformats.org/officeDocument/2006/relationships/slide" Target="slides/slide96.xml"/><Relationship Id="rId223" Type="http://schemas.openxmlformats.org/officeDocument/2006/relationships/slide" Target="slides/slide217.xml"/><Relationship Id="rId344" Type="http://schemas.openxmlformats.org/officeDocument/2006/relationships/slide" Target="slides/slide338.xml"/><Relationship Id="rId101" Type="http://schemas.openxmlformats.org/officeDocument/2006/relationships/slide" Target="slides/slide95.xml"/><Relationship Id="rId222" Type="http://schemas.openxmlformats.org/officeDocument/2006/relationships/slide" Target="slides/slide216.xml"/><Relationship Id="rId343" Type="http://schemas.openxmlformats.org/officeDocument/2006/relationships/slide" Target="slides/slide337.xml"/><Relationship Id="rId100" Type="http://schemas.openxmlformats.org/officeDocument/2006/relationships/slide" Target="slides/slide94.xml"/><Relationship Id="rId221" Type="http://schemas.openxmlformats.org/officeDocument/2006/relationships/slide" Target="slides/slide215.xml"/><Relationship Id="rId342" Type="http://schemas.openxmlformats.org/officeDocument/2006/relationships/slide" Target="slides/slide336.xml"/><Relationship Id="rId217" Type="http://schemas.openxmlformats.org/officeDocument/2006/relationships/slide" Target="slides/slide211.xml"/><Relationship Id="rId338" Type="http://schemas.openxmlformats.org/officeDocument/2006/relationships/slide" Target="slides/slide332.xml"/><Relationship Id="rId216" Type="http://schemas.openxmlformats.org/officeDocument/2006/relationships/slide" Target="slides/slide210.xml"/><Relationship Id="rId337" Type="http://schemas.openxmlformats.org/officeDocument/2006/relationships/slide" Target="slides/slide331.xml"/><Relationship Id="rId215" Type="http://schemas.openxmlformats.org/officeDocument/2006/relationships/slide" Target="slides/slide209.xml"/><Relationship Id="rId336" Type="http://schemas.openxmlformats.org/officeDocument/2006/relationships/slide" Target="slides/slide330.xml"/><Relationship Id="rId214" Type="http://schemas.openxmlformats.org/officeDocument/2006/relationships/slide" Target="slides/slide208.xml"/><Relationship Id="rId335" Type="http://schemas.openxmlformats.org/officeDocument/2006/relationships/slide" Target="slides/slide329.xml"/><Relationship Id="rId219" Type="http://schemas.openxmlformats.org/officeDocument/2006/relationships/slide" Target="slides/slide213.xml"/><Relationship Id="rId218" Type="http://schemas.openxmlformats.org/officeDocument/2006/relationships/slide" Target="slides/slide212.xml"/><Relationship Id="rId339" Type="http://schemas.openxmlformats.org/officeDocument/2006/relationships/slide" Target="slides/slide333.xml"/><Relationship Id="rId330" Type="http://schemas.openxmlformats.org/officeDocument/2006/relationships/slide" Target="slides/slide324.xml"/><Relationship Id="rId213" Type="http://schemas.openxmlformats.org/officeDocument/2006/relationships/slide" Target="slides/slide207.xml"/><Relationship Id="rId334" Type="http://schemas.openxmlformats.org/officeDocument/2006/relationships/slide" Target="slides/slide328.xml"/><Relationship Id="rId212" Type="http://schemas.openxmlformats.org/officeDocument/2006/relationships/slide" Target="slides/slide206.xml"/><Relationship Id="rId333" Type="http://schemas.openxmlformats.org/officeDocument/2006/relationships/slide" Target="slides/slide327.xml"/><Relationship Id="rId211" Type="http://schemas.openxmlformats.org/officeDocument/2006/relationships/slide" Target="slides/slide205.xml"/><Relationship Id="rId332" Type="http://schemas.openxmlformats.org/officeDocument/2006/relationships/slide" Target="slides/slide326.xml"/><Relationship Id="rId210" Type="http://schemas.openxmlformats.org/officeDocument/2006/relationships/slide" Target="slides/slide204.xml"/><Relationship Id="rId331" Type="http://schemas.openxmlformats.org/officeDocument/2006/relationships/slide" Target="slides/slide325.xml"/><Relationship Id="rId129" Type="http://schemas.openxmlformats.org/officeDocument/2006/relationships/slide" Target="slides/slide123.xml"/><Relationship Id="rId128" Type="http://schemas.openxmlformats.org/officeDocument/2006/relationships/slide" Target="slides/slide122.xml"/><Relationship Id="rId249" Type="http://schemas.openxmlformats.org/officeDocument/2006/relationships/slide" Target="slides/slide243.xml"/><Relationship Id="rId127" Type="http://schemas.openxmlformats.org/officeDocument/2006/relationships/slide" Target="slides/slide121.xml"/><Relationship Id="rId248" Type="http://schemas.openxmlformats.org/officeDocument/2006/relationships/slide" Target="slides/slide242.xml"/><Relationship Id="rId126" Type="http://schemas.openxmlformats.org/officeDocument/2006/relationships/slide" Target="slides/slide120.xml"/><Relationship Id="rId247" Type="http://schemas.openxmlformats.org/officeDocument/2006/relationships/slide" Target="slides/slide241.xml"/><Relationship Id="rId121" Type="http://schemas.openxmlformats.org/officeDocument/2006/relationships/slide" Target="slides/slide115.xml"/><Relationship Id="rId242" Type="http://schemas.openxmlformats.org/officeDocument/2006/relationships/slide" Target="slides/slide236.xml"/><Relationship Id="rId120" Type="http://schemas.openxmlformats.org/officeDocument/2006/relationships/slide" Target="slides/slide114.xml"/><Relationship Id="rId241" Type="http://schemas.openxmlformats.org/officeDocument/2006/relationships/slide" Target="slides/slide235.xml"/><Relationship Id="rId240" Type="http://schemas.openxmlformats.org/officeDocument/2006/relationships/slide" Target="slides/slide234.xml"/><Relationship Id="rId125" Type="http://schemas.openxmlformats.org/officeDocument/2006/relationships/slide" Target="slides/slide119.xml"/><Relationship Id="rId246" Type="http://schemas.openxmlformats.org/officeDocument/2006/relationships/slide" Target="slides/slide240.xml"/><Relationship Id="rId124" Type="http://schemas.openxmlformats.org/officeDocument/2006/relationships/slide" Target="slides/slide118.xml"/><Relationship Id="rId245" Type="http://schemas.openxmlformats.org/officeDocument/2006/relationships/slide" Target="slides/slide239.xml"/><Relationship Id="rId123" Type="http://schemas.openxmlformats.org/officeDocument/2006/relationships/slide" Target="slides/slide117.xml"/><Relationship Id="rId244" Type="http://schemas.openxmlformats.org/officeDocument/2006/relationships/slide" Target="slides/slide238.xml"/><Relationship Id="rId122" Type="http://schemas.openxmlformats.org/officeDocument/2006/relationships/slide" Target="slides/slide116.xml"/><Relationship Id="rId243" Type="http://schemas.openxmlformats.org/officeDocument/2006/relationships/slide" Target="slides/slide237.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239" Type="http://schemas.openxmlformats.org/officeDocument/2006/relationships/slide" Target="slides/slide233.xml"/><Relationship Id="rId117" Type="http://schemas.openxmlformats.org/officeDocument/2006/relationships/slide" Target="slides/slide111.xml"/><Relationship Id="rId238" Type="http://schemas.openxmlformats.org/officeDocument/2006/relationships/slide" Target="slides/slide232.xml"/><Relationship Id="rId116" Type="http://schemas.openxmlformats.org/officeDocument/2006/relationships/slide" Target="slides/slide110.xml"/><Relationship Id="rId237" Type="http://schemas.openxmlformats.org/officeDocument/2006/relationships/slide" Target="slides/slide231.xml"/><Relationship Id="rId115" Type="http://schemas.openxmlformats.org/officeDocument/2006/relationships/slide" Target="slides/slide109.xml"/><Relationship Id="rId236" Type="http://schemas.openxmlformats.org/officeDocument/2006/relationships/slide" Target="slides/slide230.xml"/><Relationship Id="rId119" Type="http://schemas.openxmlformats.org/officeDocument/2006/relationships/slide" Target="slides/slide113.xml"/><Relationship Id="rId110" Type="http://schemas.openxmlformats.org/officeDocument/2006/relationships/slide" Target="slides/slide104.xml"/><Relationship Id="rId231" Type="http://schemas.openxmlformats.org/officeDocument/2006/relationships/slide" Target="slides/slide225.xml"/><Relationship Id="rId230" Type="http://schemas.openxmlformats.org/officeDocument/2006/relationships/slide" Target="slides/slide224.xml"/><Relationship Id="rId114" Type="http://schemas.openxmlformats.org/officeDocument/2006/relationships/slide" Target="slides/slide108.xml"/><Relationship Id="rId235" Type="http://schemas.openxmlformats.org/officeDocument/2006/relationships/slide" Target="slides/slide229.xml"/><Relationship Id="rId113" Type="http://schemas.openxmlformats.org/officeDocument/2006/relationships/slide" Target="slides/slide107.xml"/><Relationship Id="rId234" Type="http://schemas.openxmlformats.org/officeDocument/2006/relationships/slide" Target="slides/slide228.xml"/><Relationship Id="rId112" Type="http://schemas.openxmlformats.org/officeDocument/2006/relationships/slide" Target="slides/slide106.xml"/><Relationship Id="rId233" Type="http://schemas.openxmlformats.org/officeDocument/2006/relationships/slide" Target="slides/slide227.xml"/><Relationship Id="rId111" Type="http://schemas.openxmlformats.org/officeDocument/2006/relationships/slide" Target="slides/slide105.xml"/><Relationship Id="rId232" Type="http://schemas.openxmlformats.org/officeDocument/2006/relationships/slide" Target="slides/slide226.xml"/><Relationship Id="rId305" Type="http://schemas.openxmlformats.org/officeDocument/2006/relationships/slide" Target="slides/slide299.xml"/><Relationship Id="rId304" Type="http://schemas.openxmlformats.org/officeDocument/2006/relationships/slide" Target="slides/slide298.xml"/><Relationship Id="rId303" Type="http://schemas.openxmlformats.org/officeDocument/2006/relationships/slide" Target="slides/slide297.xml"/><Relationship Id="rId302" Type="http://schemas.openxmlformats.org/officeDocument/2006/relationships/slide" Target="slides/slide296.xml"/><Relationship Id="rId309" Type="http://schemas.openxmlformats.org/officeDocument/2006/relationships/slide" Target="slides/slide303.xml"/><Relationship Id="rId308" Type="http://schemas.openxmlformats.org/officeDocument/2006/relationships/slide" Target="slides/slide302.xml"/><Relationship Id="rId307" Type="http://schemas.openxmlformats.org/officeDocument/2006/relationships/slide" Target="slides/slide301.xml"/><Relationship Id="rId306" Type="http://schemas.openxmlformats.org/officeDocument/2006/relationships/slide" Target="slides/slide300.xml"/><Relationship Id="rId301" Type="http://schemas.openxmlformats.org/officeDocument/2006/relationships/slide" Target="slides/slide295.xml"/><Relationship Id="rId300" Type="http://schemas.openxmlformats.org/officeDocument/2006/relationships/slide" Target="slides/slide294.xml"/><Relationship Id="rId206" Type="http://schemas.openxmlformats.org/officeDocument/2006/relationships/slide" Target="slides/slide200.xml"/><Relationship Id="rId327" Type="http://schemas.openxmlformats.org/officeDocument/2006/relationships/slide" Target="slides/slide321.xml"/><Relationship Id="rId205" Type="http://schemas.openxmlformats.org/officeDocument/2006/relationships/slide" Target="slides/slide199.xml"/><Relationship Id="rId326" Type="http://schemas.openxmlformats.org/officeDocument/2006/relationships/slide" Target="slides/slide320.xml"/><Relationship Id="rId204" Type="http://schemas.openxmlformats.org/officeDocument/2006/relationships/slide" Target="slides/slide198.xml"/><Relationship Id="rId325" Type="http://schemas.openxmlformats.org/officeDocument/2006/relationships/slide" Target="slides/slide319.xml"/><Relationship Id="rId203" Type="http://schemas.openxmlformats.org/officeDocument/2006/relationships/slide" Target="slides/slide197.xml"/><Relationship Id="rId324" Type="http://schemas.openxmlformats.org/officeDocument/2006/relationships/slide" Target="slides/slide318.xml"/><Relationship Id="rId209" Type="http://schemas.openxmlformats.org/officeDocument/2006/relationships/slide" Target="slides/slide203.xml"/><Relationship Id="rId208" Type="http://schemas.openxmlformats.org/officeDocument/2006/relationships/slide" Target="slides/slide202.xml"/><Relationship Id="rId329" Type="http://schemas.openxmlformats.org/officeDocument/2006/relationships/slide" Target="slides/slide323.xml"/><Relationship Id="rId207" Type="http://schemas.openxmlformats.org/officeDocument/2006/relationships/slide" Target="slides/slide201.xml"/><Relationship Id="rId328" Type="http://schemas.openxmlformats.org/officeDocument/2006/relationships/slide" Target="slides/slide322.xml"/><Relationship Id="rId202" Type="http://schemas.openxmlformats.org/officeDocument/2006/relationships/slide" Target="slides/slide196.xml"/><Relationship Id="rId323" Type="http://schemas.openxmlformats.org/officeDocument/2006/relationships/slide" Target="slides/slide317.xml"/><Relationship Id="rId201" Type="http://schemas.openxmlformats.org/officeDocument/2006/relationships/slide" Target="slides/slide195.xml"/><Relationship Id="rId322" Type="http://schemas.openxmlformats.org/officeDocument/2006/relationships/slide" Target="slides/slide316.xml"/><Relationship Id="rId200" Type="http://schemas.openxmlformats.org/officeDocument/2006/relationships/slide" Target="slides/slide194.xml"/><Relationship Id="rId321" Type="http://schemas.openxmlformats.org/officeDocument/2006/relationships/slide" Target="slides/slide315.xml"/><Relationship Id="rId320" Type="http://schemas.openxmlformats.org/officeDocument/2006/relationships/slide" Target="slides/slide314.xml"/><Relationship Id="rId316" Type="http://schemas.openxmlformats.org/officeDocument/2006/relationships/slide" Target="slides/slide310.xml"/><Relationship Id="rId315" Type="http://schemas.openxmlformats.org/officeDocument/2006/relationships/slide" Target="slides/slide309.xml"/><Relationship Id="rId314" Type="http://schemas.openxmlformats.org/officeDocument/2006/relationships/slide" Target="slides/slide308.xml"/><Relationship Id="rId313" Type="http://schemas.openxmlformats.org/officeDocument/2006/relationships/slide" Target="slides/slide307.xml"/><Relationship Id="rId319" Type="http://schemas.openxmlformats.org/officeDocument/2006/relationships/slide" Target="slides/slide313.xml"/><Relationship Id="rId318" Type="http://schemas.openxmlformats.org/officeDocument/2006/relationships/slide" Target="slides/slide312.xml"/><Relationship Id="rId317" Type="http://schemas.openxmlformats.org/officeDocument/2006/relationships/slide" Target="slides/slide311.xml"/><Relationship Id="rId312" Type="http://schemas.openxmlformats.org/officeDocument/2006/relationships/slide" Target="slides/slide306.xml"/><Relationship Id="rId311" Type="http://schemas.openxmlformats.org/officeDocument/2006/relationships/slide" Target="slides/slide305.xml"/><Relationship Id="rId310" Type="http://schemas.openxmlformats.org/officeDocument/2006/relationships/slide" Target="slides/slide30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wiken\Box\Samsung%20Course%20Materials\Chapter%20Materials\Chapter%206\MemDiskPrice-xl9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r>
              <a:rPr lang="vi-VN" sz="1400" dirty="0">
                <a:solidFill>
                  <a:srgbClr val="1F45BC"/>
                </a:solidFill>
                <a:latin typeface="SamsungOne-700" panose="020B0803030303020204" pitchFamily="34" charset="0"/>
                <a:ea typeface="SamsungOne-700" panose="020B0803030303020204" pitchFamily="34" charset="0"/>
              </a:rPr>
              <a:t>Chi phí lịch sử: Bộ nhớ và lưu trữ máy tính</a:t>
            </a:r>
            <a:endParaRPr lang="en-US" sz="1400" dirty="0">
              <a:solidFill>
                <a:srgbClr val="1F45BC"/>
              </a:solidFill>
              <a:latin typeface="SamsungOne-700" panose="020B0803030303020204" pitchFamily="34" charset="0"/>
              <a:ea typeface="SamsungOne-700" panose="020B0803030303020204" pitchFamily="34" charset="0"/>
            </a:endParaRPr>
          </a:p>
        </c:rich>
      </c:tx>
      <c:layout>
        <c:manualLayout>
          <c:xMode val="edge"/>
          <c:yMode val="edge"/>
          <c:x val="0.15926745837660644"/>
          <c:y val="4.247844624083761E-2"/>
        </c:manualLayout>
      </c:layout>
      <c:overlay val="0"/>
      <c:spPr>
        <a:noFill/>
        <a:ln>
          <a:noFill/>
        </a:ln>
        <a:effectLst/>
      </c:spPr>
      <c:txPr>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endParaRPr lang="en-VN"/>
        </a:p>
      </c:txPr>
    </c:title>
    <c:autoTitleDeleted val="0"/>
    <c:plotArea>
      <c:layout>
        <c:manualLayout>
          <c:layoutTarget val="inner"/>
          <c:xMode val="edge"/>
          <c:yMode val="edge"/>
          <c:x val="0.18750097684548345"/>
          <c:y val="0.15421714160632718"/>
          <c:w val="0.77460317460317463"/>
          <c:h val="0.74818717442103833"/>
        </c:manualLayout>
      </c:layout>
      <c:scatterChart>
        <c:scatterStyle val="lineMarker"/>
        <c:varyColors val="0"/>
        <c:ser>
          <c:idx val="0"/>
          <c:order val="0"/>
          <c:tx>
            <c:v>Flip-Flops</c:v>
          </c:tx>
          <c:spPr>
            <a:ln w="25400">
              <a:noFill/>
            </a:ln>
            <a:effectLst/>
          </c:spPr>
          <c:marker>
            <c:symbol val="circle"/>
            <c:size val="4"/>
            <c:spPr>
              <a:solidFill>
                <a:schemeClr val="accent1"/>
              </a:solidFill>
              <a:ln w="9525" cap="flat" cmpd="sng" algn="ctr">
                <a:solidFill>
                  <a:schemeClr val="accent1"/>
                </a:solidFill>
                <a:round/>
              </a:ln>
              <a:effectLst/>
            </c:spPr>
          </c:marker>
          <c:xVal>
            <c:numRef>
              <c:f>MEMORY!$A$5:$A$6</c:f>
              <c:numCache>
                <c:formatCode>0.00</c:formatCode>
                <c:ptCount val="2"/>
                <c:pt idx="0">
                  <c:v>1957</c:v>
                </c:pt>
                <c:pt idx="1">
                  <c:v>1959</c:v>
                </c:pt>
              </c:numCache>
            </c:numRef>
          </c:xVal>
          <c:yVal>
            <c:numRef>
              <c:f>MEMORY!$B$5:$B$6</c:f>
              <c:numCache>
                <c:formatCode>#,##0</c:formatCode>
                <c:ptCount val="2"/>
                <c:pt idx="0">
                  <c:v>411041792</c:v>
                </c:pt>
                <c:pt idx="1">
                  <c:v>67947724.799999997</c:v>
                </c:pt>
              </c:numCache>
            </c:numRef>
          </c:yVal>
          <c:smooth val="0"/>
          <c:extLst>
            <c:ext xmlns:c16="http://schemas.microsoft.com/office/drawing/2014/chart" uri="{C3380CC4-5D6E-409C-BE32-E72D297353CC}">
              <c16:uniqueId val="{00000000-36A0-499D-A9BD-40BC278C0DF0}"/>
            </c:ext>
          </c:extLst>
        </c:ser>
        <c:ser>
          <c:idx val="1"/>
          <c:order val="1"/>
          <c:tx>
            <c:v>Core</c:v>
          </c:tx>
          <c:spPr>
            <a:ln w="25400">
              <a:noFill/>
            </a:ln>
            <a:effectLst/>
          </c:spPr>
          <c:marker>
            <c:symbol val="circle"/>
            <c:size val="4"/>
            <c:spPr>
              <a:solidFill>
                <a:schemeClr val="accent2"/>
              </a:solidFill>
              <a:ln w="9525" cap="flat" cmpd="sng" algn="ctr">
                <a:solidFill>
                  <a:schemeClr val="accent2"/>
                </a:solidFill>
                <a:round/>
              </a:ln>
              <a:effectLst/>
            </c:spPr>
          </c:marker>
          <c:xVal>
            <c:numRef>
              <c:f>MEMORY!$A$7:$A$10</c:f>
              <c:numCache>
                <c:formatCode>0.00</c:formatCode>
                <c:ptCount val="4"/>
                <c:pt idx="0">
                  <c:v>1960</c:v>
                </c:pt>
                <c:pt idx="1">
                  <c:v>1965</c:v>
                </c:pt>
                <c:pt idx="2">
                  <c:v>1970</c:v>
                </c:pt>
                <c:pt idx="3">
                  <c:v>1973</c:v>
                </c:pt>
              </c:numCache>
            </c:numRef>
          </c:xVal>
          <c:yVal>
            <c:numRef>
              <c:f>MEMORY!$B$7:$B$10</c:f>
              <c:numCache>
                <c:formatCode>#,##0</c:formatCode>
                <c:ptCount val="4"/>
                <c:pt idx="0">
                  <c:v>5242880</c:v>
                </c:pt>
                <c:pt idx="1">
                  <c:v>2642411.52</c:v>
                </c:pt>
                <c:pt idx="2">
                  <c:v>734003.19999999995</c:v>
                </c:pt>
                <c:pt idx="3">
                  <c:v>399360</c:v>
                </c:pt>
              </c:numCache>
            </c:numRef>
          </c:yVal>
          <c:smooth val="0"/>
          <c:extLst>
            <c:ext xmlns:c16="http://schemas.microsoft.com/office/drawing/2014/chart" uri="{C3380CC4-5D6E-409C-BE32-E72D297353CC}">
              <c16:uniqueId val="{00000001-36A0-499D-A9BD-40BC278C0DF0}"/>
            </c:ext>
          </c:extLst>
        </c:ser>
        <c:ser>
          <c:idx val="2"/>
          <c:order val="2"/>
          <c:tx>
            <c:v>ICs on boards</c:v>
          </c:tx>
          <c:spPr>
            <a:ln w="25400">
              <a:noFill/>
            </a:ln>
            <a:effectLst/>
          </c:spPr>
          <c:marker>
            <c:symbol val="circle"/>
            <c:size val="4"/>
            <c:spPr>
              <a:solidFill>
                <a:schemeClr val="accent3"/>
              </a:solidFill>
              <a:ln w="9525" cap="flat" cmpd="sng" algn="ctr">
                <a:solidFill>
                  <a:schemeClr val="accent3"/>
                </a:solidFill>
                <a:round/>
              </a:ln>
              <a:effectLst/>
            </c:spPr>
          </c:marker>
          <c:xVal>
            <c:numRef>
              <c:f>MEMORY!$A$11:$A$98</c:f>
              <c:numCache>
                <c:formatCode>0.00</c:formatCode>
                <c:ptCount val="88"/>
                <c:pt idx="0">
                  <c:v>1974</c:v>
                </c:pt>
                <c:pt idx="1">
                  <c:v>1975</c:v>
                </c:pt>
                <c:pt idx="2">
                  <c:v>1975.08</c:v>
                </c:pt>
                <c:pt idx="3">
                  <c:v>1975.25</c:v>
                </c:pt>
                <c:pt idx="4">
                  <c:v>1975.75</c:v>
                </c:pt>
                <c:pt idx="5">
                  <c:v>1976</c:v>
                </c:pt>
                <c:pt idx="6">
                  <c:v>1976.17</c:v>
                </c:pt>
                <c:pt idx="7">
                  <c:v>1976.42</c:v>
                </c:pt>
                <c:pt idx="8">
                  <c:v>1976.58</c:v>
                </c:pt>
                <c:pt idx="9">
                  <c:v>1977.08</c:v>
                </c:pt>
                <c:pt idx="10">
                  <c:v>1978.17</c:v>
                </c:pt>
                <c:pt idx="11">
                  <c:v>1978.25</c:v>
                </c:pt>
                <c:pt idx="12">
                  <c:v>1978.33</c:v>
                </c:pt>
                <c:pt idx="13">
                  <c:v>1978.5</c:v>
                </c:pt>
                <c:pt idx="14">
                  <c:v>1978.58</c:v>
                </c:pt>
                <c:pt idx="15">
                  <c:v>1978.75</c:v>
                </c:pt>
                <c:pt idx="16">
                  <c:v>1979</c:v>
                </c:pt>
                <c:pt idx="17">
                  <c:v>1979.75</c:v>
                </c:pt>
                <c:pt idx="18">
                  <c:v>1980</c:v>
                </c:pt>
                <c:pt idx="19">
                  <c:v>1981</c:v>
                </c:pt>
                <c:pt idx="20">
                  <c:v>1981.58</c:v>
                </c:pt>
                <c:pt idx="21">
                  <c:v>1982</c:v>
                </c:pt>
                <c:pt idx="22">
                  <c:v>1982.17</c:v>
                </c:pt>
                <c:pt idx="23">
                  <c:v>1982.67</c:v>
                </c:pt>
                <c:pt idx="24">
                  <c:v>1983</c:v>
                </c:pt>
                <c:pt idx="25">
                  <c:v>1983.67</c:v>
                </c:pt>
                <c:pt idx="26">
                  <c:v>1984</c:v>
                </c:pt>
                <c:pt idx="27">
                  <c:v>1984.58</c:v>
                </c:pt>
                <c:pt idx="28">
                  <c:v>1985</c:v>
                </c:pt>
                <c:pt idx="29">
                  <c:v>1985.33</c:v>
                </c:pt>
                <c:pt idx="30">
                  <c:v>1985.42</c:v>
                </c:pt>
                <c:pt idx="31">
                  <c:v>1985.5</c:v>
                </c:pt>
                <c:pt idx="32">
                  <c:v>1985.58</c:v>
                </c:pt>
                <c:pt idx="33">
                  <c:v>1985.67</c:v>
                </c:pt>
                <c:pt idx="34">
                  <c:v>1985.83</c:v>
                </c:pt>
                <c:pt idx="35">
                  <c:v>1985.92</c:v>
                </c:pt>
                <c:pt idx="36">
                  <c:v>1986</c:v>
                </c:pt>
                <c:pt idx="37">
                  <c:v>1986.08</c:v>
                </c:pt>
                <c:pt idx="38">
                  <c:v>1986.17</c:v>
                </c:pt>
                <c:pt idx="39">
                  <c:v>1986.25</c:v>
                </c:pt>
                <c:pt idx="40">
                  <c:v>1986.33</c:v>
                </c:pt>
                <c:pt idx="41">
                  <c:v>1986.42</c:v>
                </c:pt>
                <c:pt idx="42">
                  <c:v>1986.5</c:v>
                </c:pt>
                <c:pt idx="43">
                  <c:v>1986.58</c:v>
                </c:pt>
                <c:pt idx="44">
                  <c:v>1986.67</c:v>
                </c:pt>
                <c:pt idx="45">
                  <c:v>1986.75</c:v>
                </c:pt>
                <c:pt idx="46">
                  <c:v>1986.92</c:v>
                </c:pt>
                <c:pt idx="47">
                  <c:v>1987</c:v>
                </c:pt>
                <c:pt idx="48">
                  <c:v>1987.08</c:v>
                </c:pt>
                <c:pt idx="49">
                  <c:v>1987.17</c:v>
                </c:pt>
                <c:pt idx="50">
                  <c:v>1987.25</c:v>
                </c:pt>
                <c:pt idx="51">
                  <c:v>1987.33</c:v>
                </c:pt>
                <c:pt idx="52">
                  <c:v>1987.42</c:v>
                </c:pt>
                <c:pt idx="53">
                  <c:v>1987.5</c:v>
                </c:pt>
                <c:pt idx="54">
                  <c:v>1987.58</c:v>
                </c:pt>
                <c:pt idx="55">
                  <c:v>1987.67</c:v>
                </c:pt>
                <c:pt idx="56">
                  <c:v>1987.75</c:v>
                </c:pt>
                <c:pt idx="57">
                  <c:v>1987.83</c:v>
                </c:pt>
                <c:pt idx="58">
                  <c:v>1987.92</c:v>
                </c:pt>
                <c:pt idx="59">
                  <c:v>1988</c:v>
                </c:pt>
                <c:pt idx="60">
                  <c:v>1988.08</c:v>
                </c:pt>
                <c:pt idx="61">
                  <c:v>1988.17</c:v>
                </c:pt>
                <c:pt idx="62">
                  <c:v>1988.33</c:v>
                </c:pt>
                <c:pt idx="63">
                  <c:v>1988.42</c:v>
                </c:pt>
                <c:pt idx="64">
                  <c:v>1988.5</c:v>
                </c:pt>
                <c:pt idx="65">
                  <c:v>1988.58</c:v>
                </c:pt>
                <c:pt idx="66">
                  <c:v>1988.67</c:v>
                </c:pt>
                <c:pt idx="67">
                  <c:v>1988.75</c:v>
                </c:pt>
                <c:pt idx="68">
                  <c:v>1988.83</c:v>
                </c:pt>
                <c:pt idx="69">
                  <c:v>1988.92</c:v>
                </c:pt>
                <c:pt idx="70">
                  <c:v>1989</c:v>
                </c:pt>
                <c:pt idx="71">
                  <c:v>1989.08</c:v>
                </c:pt>
                <c:pt idx="72">
                  <c:v>1989.17</c:v>
                </c:pt>
                <c:pt idx="73">
                  <c:v>1989.25</c:v>
                </c:pt>
                <c:pt idx="74">
                  <c:v>1989.42</c:v>
                </c:pt>
                <c:pt idx="75">
                  <c:v>1989.5</c:v>
                </c:pt>
                <c:pt idx="76">
                  <c:v>1989.58</c:v>
                </c:pt>
                <c:pt idx="77">
                  <c:v>1989.67</c:v>
                </c:pt>
                <c:pt idx="78">
                  <c:v>1989.75</c:v>
                </c:pt>
                <c:pt idx="79">
                  <c:v>1989.83</c:v>
                </c:pt>
                <c:pt idx="80">
                  <c:v>1989.92</c:v>
                </c:pt>
                <c:pt idx="81">
                  <c:v>1990</c:v>
                </c:pt>
                <c:pt idx="82">
                  <c:v>1990.17</c:v>
                </c:pt>
                <c:pt idx="83">
                  <c:v>1990.33</c:v>
                </c:pt>
                <c:pt idx="84">
                  <c:v>1990.42</c:v>
                </c:pt>
                <c:pt idx="85">
                  <c:v>1990.5</c:v>
                </c:pt>
                <c:pt idx="86">
                  <c:v>1990.58</c:v>
                </c:pt>
                <c:pt idx="87">
                  <c:v>1990.67</c:v>
                </c:pt>
              </c:numCache>
            </c:numRef>
          </c:xVal>
          <c:yVal>
            <c:numRef>
              <c:f>MEMORY!$B$11:$B$98</c:f>
              <c:numCache>
                <c:formatCode>#,##0</c:formatCode>
                <c:ptCount val="88"/>
                <c:pt idx="0">
                  <c:v>314572.79999999999</c:v>
                </c:pt>
                <c:pt idx="1">
                  <c:v>421888</c:v>
                </c:pt>
                <c:pt idx="2">
                  <c:v>180224</c:v>
                </c:pt>
                <c:pt idx="3">
                  <c:v>67584</c:v>
                </c:pt>
                <c:pt idx="4">
                  <c:v>49920</c:v>
                </c:pt>
                <c:pt idx="5">
                  <c:v>40704</c:v>
                </c:pt>
                <c:pt idx="6">
                  <c:v>48960</c:v>
                </c:pt>
                <c:pt idx="7">
                  <c:v>23040</c:v>
                </c:pt>
                <c:pt idx="8">
                  <c:v>32000</c:v>
                </c:pt>
                <c:pt idx="9">
                  <c:v>36800</c:v>
                </c:pt>
                <c:pt idx="10">
                  <c:v>28000</c:v>
                </c:pt>
                <c:pt idx="11">
                  <c:v>29440</c:v>
                </c:pt>
                <c:pt idx="12">
                  <c:v>19200</c:v>
                </c:pt>
                <c:pt idx="13">
                  <c:v>24000</c:v>
                </c:pt>
                <c:pt idx="14">
                  <c:v>16000</c:v>
                </c:pt>
                <c:pt idx="15">
                  <c:v>15200</c:v>
                </c:pt>
                <c:pt idx="16">
                  <c:v>10528</c:v>
                </c:pt>
                <c:pt idx="17">
                  <c:v>6704</c:v>
                </c:pt>
                <c:pt idx="18">
                  <c:v>6480</c:v>
                </c:pt>
                <c:pt idx="19">
                  <c:v>8800</c:v>
                </c:pt>
                <c:pt idx="20">
                  <c:v>4479.2</c:v>
                </c:pt>
                <c:pt idx="21">
                  <c:v>3520</c:v>
                </c:pt>
                <c:pt idx="22">
                  <c:v>4464</c:v>
                </c:pt>
                <c:pt idx="23">
                  <c:v>1980</c:v>
                </c:pt>
                <c:pt idx="24">
                  <c:v>2396</c:v>
                </c:pt>
                <c:pt idx="25">
                  <c:v>1980</c:v>
                </c:pt>
                <c:pt idx="26">
                  <c:v>1378.6666666666667</c:v>
                </c:pt>
                <c:pt idx="27">
                  <c:v>1330.6666666666667</c:v>
                </c:pt>
                <c:pt idx="28" formatCode="0">
                  <c:v>880</c:v>
                </c:pt>
                <c:pt idx="29" formatCode="0">
                  <c:v>720</c:v>
                </c:pt>
                <c:pt idx="30" formatCode="0">
                  <c:v>550</c:v>
                </c:pt>
                <c:pt idx="31" formatCode="0">
                  <c:v>420</c:v>
                </c:pt>
                <c:pt idx="32" formatCode="0">
                  <c:v>349.5</c:v>
                </c:pt>
                <c:pt idx="33" formatCode="0">
                  <c:v>299.5</c:v>
                </c:pt>
                <c:pt idx="34" formatCode="0">
                  <c:v>299.5</c:v>
                </c:pt>
                <c:pt idx="35" formatCode="0">
                  <c:v>299.5</c:v>
                </c:pt>
                <c:pt idx="36" formatCode="0">
                  <c:v>299.5</c:v>
                </c:pt>
                <c:pt idx="37" formatCode="0">
                  <c:v>299.5</c:v>
                </c:pt>
                <c:pt idx="38" formatCode="0">
                  <c:v>299.5</c:v>
                </c:pt>
                <c:pt idx="39" formatCode="0">
                  <c:v>299.5</c:v>
                </c:pt>
                <c:pt idx="40" formatCode="0">
                  <c:v>189.5</c:v>
                </c:pt>
                <c:pt idx="41" formatCode="0">
                  <c:v>189.5</c:v>
                </c:pt>
                <c:pt idx="42" formatCode="0">
                  <c:v>189.5</c:v>
                </c:pt>
                <c:pt idx="43" formatCode="0">
                  <c:v>189.5</c:v>
                </c:pt>
                <c:pt idx="44" formatCode="0">
                  <c:v>189.5</c:v>
                </c:pt>
                <c:pt idx="45" formatCode="0">
                  <c:v>189.5</c:v>
                </c:pt>
                <c:pt idx="46" formatCode="0">
                  <c:v>189.5</c:v>
                </c:pt>
                <c:pt idx="47" formatCode="0">
                  <c:v>176.16666666666666</c:v>
                </c:pt>
                <c:pt idx="48" formatCode="0">
                  <c:v>176.16666666666666</c:v>
                </c:pt>
                <c:pt idx="49" formatCode="0">
                  <c:v>157</c:v>
                </c:pt>
                <c:pt idx="50" formatCode="0">
                  <c:v>153.67500000000001</c:v>
                </c:pt>
                <c:pt idx="51" formatCode="0">
                  <c:v>153.67500000000001</c:v>
                </c:pt>
                <c:pt idx="52" formatCode="0">
                  <c:v>153.67500000000001</c:v>
                </c:pt>
                <c:pt idx="53" formatCode="0">
                  <c:v>153.67500000000001</c:v>
                </c:pt>
                <c:pt idx="54" formatCode="0">
                  <c:v>153.67500000000001</c:v>
                </c:pt>
                <c:pt idx="55" formatCode="0">
                  <c:v>162.82333333333335</c:v>
                </c:pt>
                <c:pt idx="56" formatCode="0">
                  <c:v>133</c:v>
                </c:pt>
                <c:pt idx="57" formatCode="0">
                  <c:v>162.82333333333335</c:v>
                </c:pt>
                <c:pt idx="58" formatCode="0">
                  <c:v>162.82333333333335</c:v>
                </c:pt>
                <c:pt idx="59" formatCode="0">
                  <c:v>162.82333333333335</c:v>
                </c:pt>
                <c:pt idx="60" formatCode="0">
                  <c:v>182.27333333333334</c:v>
                </c:pt>
                <c:pt idx="61" formatCode="0">
                  <c:v>198.83333333333334</c:v>
                </c:pt>
                <c:pt idx="62" formatCode="0">
                  <c:v>198.83333333333334</c:v>
                </c:pt>
                <c:pt idx="63" formatCode="0">
                  <c:v>198.83333333333334</c:v>
                </c:pt>
                <c:pt idx="64" formatCode="0">
                  <c:v>504.83333333333331</c:v>
                </c:pt>
                <c:pt idx="65" formatCode="0">
                  <c:v>504.83333333333331</c:v>
                </c:pt>
                <c:pt idx="66" formatCode="0">
                  <c:v>504.83333333333331</c:v>
                </c:pt>
                <c:pt idx="67" formatCode="0">
                  <c:v>504.83333333333331</c:v>
                </c:pt>
                <c:pt idx="68" formatCode="0">
                  <c:v>504.83333333333331</c:v>
                </c:pt>
                <c:pt idx="69" formatCode="0">
                  <c:v>504.83333333333331</c:v>
                </c:pt>
                <c:pt idx="70" formatCode="0">
                  <c:v>504.83333333333331</c:v>
                </c:pt>
                <c:pt idx="71" formatCode="0">
                  <c:v>504.83333333333331</c:v>
                </c:pt>
                <c:pt idx="72" formatCode="0">
                  <c:v>504.83333333333331</c:v>
                </c:pt>
                <c:pt idx="73" formatCode="0">
                  <c:v>504.83333333333331</c:v>
                </c:pt>
                <c:pt idx="74" formatCode="0">
                  <c:v>344.27333333333331</c:v>
                </c:pt>
                <c:pt idx="75" formatCode="0">
                  <c:v>197.25</c:v>
                </c:pt>
                <c:pt idx="76" formatCode="0">
                  <c:v>188.25</c:v>
                </c:pt>
                <c:pt idx="77" formatCode="0">
                  <c:v>188.25</c:v>
                </c:pt>
                <c:pt idx="78" formatCode="0">
                  <c:v>127.875</c:v>
                </c:pt>
                <c:pt idx="79" formatCode="0">
                  <c:v>116.9</c:v>
                </c:pt>
                <c:pt idx="80" formatCode="0">
                  <c:v>113.125</c:v>
                </c:pt>
                <c:pt idx="81" formatCode="0">
                  <c:v>106.375</c:v>
                </c:pt>
                <c:pt idx="82" formatCode="0.0">
                  <c:v>98.25</c:v>
                </c:pt>
                <c:pt idx="83" formatCode="0.0">
                  <c:v>98.25</c:v>
                </c:pt>
                <c:pt idx="84" formatCode="0.0">
                  <c:v>89.5</c:v>
                </c:pt>
                <c:pt idx="85" formatCode="0.0">
                  <c:v>82.75</c:v>
                </c:pt>
                <c:pt idx="86" formatCode="0.0">
                  <c:v>81.125</c:v>
                </c:pt>
                <c:pt idx="87" formatCode="0.0">
                  <c:v>71.5</c:v>
                </c:pt>
              </c:numCache>
            </c:numRef>
          </c:yVal>
          <c:smooth val="0"/>
          <c:extLst>
            <c:ext xmlns:c16="http://schemas.microsoft.com/office/drawing/2014/chart" uri="{C3380CC4-5D6E-409C-BE32-E72D297353CC}">
              <c16:uniqueId val="{00000002-36A0-499D-A9BD-40BC278C0DF0}"/>
            </c:ext>
          </c:extLst>
        </c:ser>
        <c:ser>
          <c:idx val="3"/>
          <c:order val="3"/>
          <c:tx>
            <c:v>SIMMs</c:v>
          </c:tx>
          <c:spPr>
            <a:ln w="25400">
              <a:noFill/>
            </a:ln>
            <a:effectLst/>
          </c:spPr>
          <c:marker>
            <c:symbol val="circle"/>
            <c:size val="4"/>
            <c:spPr>
              <a:solidFill>
                <a:schemeClr val="accent4"/>
              </a:solidFill>
              <a:ln w="9525" cap="flat" cmpd="sng" algn="ctr">
                <a:solidFill>
                  <a:schemeClr val="accent4"/>
                </a:solidFill>
                <a:round/>
              </a:ln>
              <a:effectLst/>
            </c:spPr>
          </c:marker>
          <c:xVal>
            <c:numRef>
              <c:f>MEMORY!$A$99:$A$198</c:f>
              <c:numCache>
                <c:formatCode>0.00</c:formatCode>
                <c:ptCount val="100"/>
                <c:pt idx="0">
                  <c:v>1990.75</c:v>
                </c:pt>
                <c:pt idx="1">
                  <c:v>1990.83</c:v>
                </c:pt>
                <c:pt idx="2">
                  <c:v>1990.92</c:v>
                </c:pt>
                <c:pt idx="3">
                  <c:v>1991</c:v>
                </c:pt>
                <c:pt idx="4">
                  <c:v>1991.08</c:v>
                </c:pt>
                <c:pt idx="5">
                  <c:v>1991.17</c:v>
                </c:pt>
                <c:pt idx="6">
                  <c:v>1991.25</c:v>
                </c:pt>
                <c:pt idx="7">
                  <c:v>1991.33</c:v>
                </c:pt>
                <c:pt idx="8">
                  <c:v>1991.42</c:v>
                </c:pt>
                <c:pt idx="9">
                  <c:v>1991.5</c:v>
                </c:pt>
                <c:pt idx="10">
                  <c:v>1991.58</c:v>
                </c:pt>
                <c:pt idx="11">
                  <c:v>1991.67</c:v>
                </c:pt>
                <c:pt idx="12">
                  <c:v>1991.75</c:v>
                </c:pt>
                <c:pt idx="13">
                  <c:v>1991.83</c:v>
                </c:pt>
                <c:pt idx="14">
                  <c:v>1991.92</c:v>
                </c:pt>
                <c:pt idx="15">
                  <c:v>1992</c:v>
                </c:pt>
                <c:pt idx="16">
                  <c:v>1992.08</c:v>
                </c:pt>
                <c:pt idx="17">
                  <c:v>1992.17</c:v>
                </c:pt>
                <c:pt idx="18">
                  <c:v>1992.25</c:v>
                </c:pt>
                <c:pt idx="19">
                  <c:v>1992.33</c:v>
                </c:pt>
                <c:pt idx="20">
                  <c:v>1992.42</c:v>
                </c:pt>
                <c:pt idx="21">
                  <c:v>1992.5</c:v>
                </c:pt>
                <c:pt idx="22">
                  <c:v>1992.58</c:v>
                </c:pt>
                <c:pt idx="23">
                  <c:v>1992.67</c:v>
                </c:pt>
                <c:pt idx="24">
                  <c:v>1992.75</c:v>
                </c:pt>
                <c:pt idx="25">
                  <c:v>1992.83</c:v>
                </c:pt>
                <c:pt idx="26">
                  <c:v>1992.92</c:v>
                </c:pt>
                <c:pt idx="27">
                  <c:v>1993</c:v>
                </c:pt>
                <c:pt idx="28">
                  <c:v>1993.08</c:v>
                </c:pt>
                <c:pt idx="29">
                  <c:v>1993.17</c:v>
                </c:pt>
                <c:pt idx="30">
                  <c:v>1993.25</c:v>
                </c:pt>
                <c:pt idx="31">
                  <c:v>1993.33</c:v>
                </c:pt>
                <c:pt idx="32">
                  <c:v>1993.42</c:v>
                </c:pt>
                <c:pt idx="33">
                  <c:v>1993.5</c:v>
                </c:pt>
                <c:pt idx="34">
                  <c:v>1993.58</c:v>
                </c:pt>
                <c:pt idx="35">
                  <c:v>1993.67</c:v>
                </c:pt>
                <c:pt idx="36">
                  <c:v>1993.75</c:v>
                </c:pt>
                <c:pt idx="37">
                  <c:v>1993.83</c:v>
                </c:pt>
                <c:pt idx="38">
                  <c:v>1993.92</c:v>
                </c:pt>
                <c:pt idx="39">
                  <c:v>1994</c:v>
                </c:pt>
                <c:pt idx="40">
                  <c:v>1994.08</c:v>
                </c:pt>
                <c:pt idx="41">
                  <c:v>1994.17</c:v>
                </c:pt>
                <c:pt idx="42">
                  <c:v>1994.25</c:v>
                </c:pt>
                <c:pt idx="43">
                  <c:v>1994.33</c:v>
                </c:pt>
                <c:pt idx="44">
                  <c:v>1994.42</c:v>
                </c:pt>
                <c:pt idx="45">
                  <c:v>1994.5</c:v>
                </c:pt>
                <c:pt idx="46">
                  <c:v>1994.58</c:v>
                </c:pt>
                <c:pt idx="47">
                  <c:v>1994.67</c:v>
                </c:pt>
                <c:pt idx="48">
                  <c:v>1994.75</c:v>
                </c:pt>
                <c:pt idx="49">
                  <c:v>1994.83</c:v>
                </c:pt>
                <c:pt idx="50">
                  <c:v>1994.92</c:v>
                </c:pt>
                <c:pt idx="51">
                  <c:v>1995</c:v>
                </c:pt>
                <c:pt idx="52">
                  <c:v>1995.08</c:v>
                </c:pt>
                <c:pt idx="53">
                  <c:v>1995.17</c:v>
                </c:pt>
                <c:pt idx="54">
                  <c:v>1995.25</c:v>
                </c:pt>
                <c:pt idx="55">
                  <c:v>1995.33</c:v>
                </c:pt>
                <c:pt idx="56">
                  <c:v>1995.42</c:v>
                </c:pt>
                <c:pt idx="57">
                  <c:v>1995.5</c:v>
                </c:pt>
                <c:pt idx="58">
                  <c:v>1995.58</c:v>
                </c:pt>
                <c:pt idx="59">
                  <c:v>1995.67</c:v>
                </c:pt>
                <c:pt idx="60">
                  <c:v>1995.75</c:v>
                </c:pt>
                <c:pt idx="61">
                  <c:v>1995.83</c:v>
                </c:pt>
                <c:pt idx="62">
                  <c:v>1995.92</c:v>
                </c:pt>
                <c:pt idx="63">
                  <c:v>1996</c:v>
                </c:pt>
                <c:pt idx="64">
                  <c:v>1996.08</c:v>
                </c:pt>
                <c:pt idx="65">
                  <c:v>1996.17</c:v>
                </c:pt>
                <c:pt idx="66">
                  <c:v>1996.25</c:v>
                </c:pt>
                <c:pt idx="67">
                  <c:v>1996.33</c:v>
                </c:pt>
                <c:pt idx="68">
                  <c:v>1996.42</c:v>
                </c:pt>
                <c:pt idx="69">
                  <c:v>1996.5</c:v>
                </c:pt>
                <c:pt idx="70">
                  <c:v>1996.58</c:v>
                </c:pt>
                <c:pt idx="71">
                  <c:v>1996.67</c:v>
                </c:pt>
                <c:pt idx="72">
                  <c:v>1996.75</c:v>
                </c:pt>
                <c:pt idx="73">
                  <c:v>1996.83</c:v>
                </c:pt>
                <c:pt idx="74">
                  <c:v>1996.92</c:v>
                </c:pt>
                <c:pt idx="75">
                  <c:v>1997</c:v>
                </c:pt>
                <c:pt idx="76">
                  <c:v>1997.08</c:v>
                </c:pt>
                <c:pt idx="77">
                  <c:v>1997.17</c:v>
                </c:pt>
                <c:pt idx="78">
                  <c:v>1997.25</c:v>
                </c:pt>
                <c:pt idx="79">
                  <c:v>1997.33</c:v>
                </c:pt>
                <c:pt idx="80">
                  <c:v>1997.42</c:v>
                </c:pt>
                <c:pt idx="81">
                  <c:v>1997.5</c:v>
                </c:pt>
                <c:pt idx="82">
                  <c:v>1997.58</c:v>
                </c:pt>
                <c:pt idx="83">
                  <c:v>1997.67</c:v>
                </c:pt>
                <c:pt idx="84">
                  <c:v>1997.75</c:v>
                </c:pt>
                <c:pt idx="85">
                  <c:v>1997.83</c:v>
                </c:pt>
                <c:pt idx="86">
                  <c:v>1997.92</c:v>
                </c:pt>
                <c:pt idx="87">
                  <c:v>1998</c:v>
                </c:pt>
                <c:pt idx="88">
                  <c:v>1998.08</c:v>
                </c:pt>
                <c:pt idx="89">
                  <c:v>1998.17</c:v>
                </c:pt>
                <c:pt idx="90">
                  <c:v>1998.25</c:v>
                </c:pt>
                <c:pt idx="91">
                  <c:v>1998.33</c:v>
                </c:pt>
                <c:pt idx="92">
                  <c:v>1998.42</c:v>
                </c:pt>
                <c:pt idx="93">
                  <c:v>1998.58</c:v>
                </c:pt>
                <c:pt idx="94">
                  <c:v>1998.67</c:v>
                </c:pt>
                <c:pt idx="95">
                  <c:v>1998.75</c:v>
                </c:pt>
                <c:pt idx="96">
                  <c:v>1998.83</c:v>
                </c:pt>
                <c:pt idx="97">
                  <c:v>1998.92</c:v>
                </c:pt>
                <c:pt idx="98">
                  <c:v>1999.08</c:v>
                </c:pt>
                <c:pt idx="99">
                  <c:v>1999.13</c:v>
                </c:pt>
              </c:numCache>
            </c:numRef>
          </c:xVal>
          <c:yVal>
            <c:numRef>
              <c:f>MEMORY!$B$99:$B$198</c:f>
              <c:numCache>
                <c:formatCode>0.0</c:formatCode>
                <c:ptCount val="100"/>
                <c:pt idx="0">
                  <c:v>59</c:v>
                </c:pt>
                <c:pt idx="1">
                  <c:v>51</c:v>
                </c:pt>
                <c:pt idx="2">
                  <c:v>45.5</c:v>
                </c:pt>
                <c:pt idx="3">
                  <c:v>44.5</c:v>
                </c:pt>
                <c:pt idx="4">
                  <c:v>44.5</c:v>
                </c:pt>
                <c:pt idx="5">
                  <c:v>45</c:v>
                </c:pt>
                <c:pt idx="6">
                  <c:v>45</c:v>
                </c:pt>
                <c:pt idx="7">
                  <c:v>45</c:v>
                </c:pt>
                <c:pt idx="8">
                  <c:v>43.75</c:v>
                </c:pt>
                <c:pt idx="9">
                  <c:v>43.75</c:v>
                </c:pt>
                <c:pt idx="10">
                  <c:v>41.25</c:v>
                </c:pt>
                <c:pt idx="11">
                  <c:v>46.25</c:v>
                </c:pt>
                <c:pt idx="12">
                  <c:v>45</c:v>
                </c:pt>
                <c:pt idx="13">
                  <c:v>39.75</c:v>
                </c:pt>
                <c:pt idx="14">
                  <c:v>39.75</c:v>
                </c:pt>
                <c:pt idx="15">
                  <c:v>36.25</c:v>
                </c:pt>
                <c:pt idx="16">
                  <c:v>36.25</c:v>
                </c:pt>
                <c:pt idx="17">
                  <c:v>36.25</c:v>
                </c:pt>
                <c:pt idx="18">
                  <c:v>34.75</c:v>
                </c:pt>
                <c:pt idx="19">
                  <c:v>30</c:v>
                </c:pt>
                <c:pt idx="20">
                  <c:v>32.5</c:v>
                </c:pt>
                <c:pt idx="21">
                  <c:v>33.5</c:v>
                </c:pt>
                <c:pt idx="22">
                  <c:v>31</c:v>
                </c:pt>
                <c:pt idx="23">
                  <c:v>27.5</c:v>
                </c:pt>
                <c:pt idx="24">
                  <c:v>26.25</c:v>
                </c:pt>
                <c:pt idx="25">
                  <c:v>26.25</c:v>
                </c:pt>
                <c:pt idx="26">
                  <c:v>26.25</c:v>
                </c:pt>
                <c:pt idx="27">
                  <c:v>33.0625</c:v>
                </c:pt>
                <c:pt idx="28">
                  <c:v>27.5</c:v>
                </c:pt>
                <c:pt idx="29">
                  <c:v>27.5</c:v>
                </c:pt>
                <c:pt idx="30">
                  <c:v>27.5</c:v>
                </c:pt>
                <c:pt idx="31">
                  <c:v>27.5</c:v>
                </c:pt>
                <c:pt idx="32">
                  <c:v>30</c:v>
                </c:pt>
                <c:pt idx="33">
                  <c:v>30</c:v>
                </c:pt>
                <c:pt idx="34">
                  <c:v>30</c:v>
                </c:pt>
                <c:pt idx="35">
                  <c:v>30</c:v>
                </c:pt>
                <c:pt idx="36">
                  <c:v>36</c:v>
                </c:pt>
                <c:pt idx="37">
                  <c:v>39.75</c:v>
                </c:pt>
                <c:pt idx="38">
                  <c:v>35.75</c:v>
                </c:pt>
                <c:pt idx="39">
                  <c:v>35.75</c:v>
                </c:pt>
                <c:pt idx="40">
                  <c:v>35.75</c:v>
                </c:pt>
                <c:pt idx="41">
                  <c:v>36</c:v>
                </c:pt>
                <c:pt idx="42">
                  <c:v>37.25</c:v>
                </c:pt>
                <c:pt idx="43">
                  <c:v>37.25</c:v>
                </c:pt>
                <c:pt idx="44">
                  <c:v>37.25</c:v>
                </c:pt>
                <c:pt idx="45">
                  <c:v>38.5</c:v>
                </c:pt>
                <c:pt idx="46">
                  <c:v>37</c:v>
                </c:pt>
                <c:pt idx="47">
                  <c:v>34</c:v>
                </c:pt>
                <c:pt idx="48">
                  <c:v>33.5</c:v>
                </c:pt>
                <c:pt idx="49">
                  <c:v>32.25</c:v>
                </c:pt>
                <c:pt idx="50">
                  <c:v>32.25</c:v>
                </c:pt>
                <c:pt idx="51">
                  <c:v>32.25</c:v>
                </c:pt>
                <c:pt idx="52">
                  <c:v>32</c:v>
                </c:pt>
                <c:pt idx="53">
                  <c:v>32</c:v>
                </c:pt>
                <c:pt idx="54">
                  <c:v>31.1875</c:v>
                </c:pt>
                <c:pt idx="55">
                  <c:v>31.1875</c:v>
                </c:pt>
                <c:pt idx="56">
                  <c:v>31.125</c:v>
                </c:pt>
                <c:pt idx="57">
                  <c:v>31.1875</c:v>
                </c:pt>
                <c:pt idx="58">
                  <c:v>30.5625</c:v>
                </c:pt>
                <c:pt idx="59">
                  <c:v>33.0625</c:v>
                </c:pt>
                <c:pt idx="60">
                  <c:v>33.0625</c:v>
                </c:pt>
                <c:pt idx="61">
                  <c:v>30.875</c:v>
                </c:pt>
                <c:pt idx="62">
                  <c:v>30.875</c:v>
                </c:pt>
                <c:pt idx="63">
                  <c:v>29.875</c:v>
                </c:pt>
                <c:pt idx="64">
                  <c:v>28.75</c:v>
                </c:pt>
                <c:pt idx="65">
                  <c:v>26.125</c:v>
                </c:pt>
                <c:pt idx="66">
                  <c:v>24.6875</c:v>
                </c:pt>
                <c:pt idx="67">
                  <c:v>17.1875</c:v>
                </c:pt>
                <c:pt idx="68">
                  <c:v>14.875</c:v>
                </c:pt>
                <c:pt idx="69">
                  <c:v>11.25</c:v>
                </c:pt>
                <c:pt idx="70" formatCode="0.00">
                  <c:v>9.0625</c:v>
                </c:pt>
                <c:pt idx="71" formatCode="0.00">
                  <c:v>8.4375</c:v>
                </c:pt>
                <c:pt idx="72" formatCode="0.00">
                  <c:v>8</c:v>
                </c:pt>
                <c:pt idx="73" formatCode="0.00">
                  <c:v>5.25</c:v>
                </c:pt>
                <c:pt idx="74" formatCode="0.00">
                  <c:v>5.25</c:v>
                </c:pt>
                <c:pt idx="75" formatCode="0.00">
                  <c:v>4.625</c:v>
                </c:pt>
                <c:pt idx="76" formatCode="0.00">
                  <c:v>3.625</c:v>
                </c:pt>
                <c:pt idx="77" formatCode="0.00">
                  <c:v>3</c:v>
                </c:pt>
                <c:pt idx="78" formatCode="0.00">
                  <c:v>3</c:v>
                </c:pt>
                <c:pt idx="79" formatCode="0.00">
                  <c:v>3</c:v>
                </c:pt>
                <c:pt idx="80" formatCode="0.00">
                  <c:v>3.6875</c:v>
                </c:pt>
                <c:pt idx="81" formatCode="0.00">
                  <c:v>4</c:v>
                </c:pt>
                <c:pt idx="82" formatCode="0.00">
                  <c:v>4.125</c:v>
                </c:pt>
                <c:pt idx="83" formatCode="0.00">
                  <c:v>3.625</c:v>
                </c:pt>
                <c:pt idx="84" formatCode="0.00">
                  <c:v>3.40625</c:v>
                </c:pt>
                <c:pt idx="85" formatCode="0.00">
                  <c:v>3.25</c:v>
                </c:pt>
                <c:pt idx="86" formatCode="0.00">
                  <c:v>2.15625</c:v>
                </c:pt>
                <c:pt idx="87" formatCode="0.00">
                  <c:v>2.15625</c:v>
                </c:pt>
                <c:pt idx="88" formatCode="0.00">
                  <c:v>0.90625</c:v>
                </c:pt>
                <c:pt idx="89" formatCode="0.00">
                  <c:v>0.96875</c:v>
                </c:pt>
                <c:pt idx="90" formatCode="0.00">
                  <c:v>1.21875</c:v>
                </c:pt>
                <c:pt idx="91" formatCode="0.00">
                  <c:v>1.1875</c:v>
                </c:pt>
                <c:pt idx="92" formatCode="0.00">
                  <c:v>0.96875</c:v>
                </c:pt>
                <c:pt idx="93" formatCode="0.00">
                  <c:v>1.03125</c:v>
                </c:pt>
                <c:pt idx="94" formatCode="0.00">
                  <c:v>0.96875</c:v>
                </c:pt>
                <c:pt idx="95" formatCode="0.00">
                  <c:v>1.15625</c:v>
                </c:pt>
                <c:pt idx="96" formatCode="0.00">
                  <c:v>0.84375</c:v>
                </c:pt>
                <c:pt idx="97" formatCode="0.00">
                  <c:v>0.84375</c:v>
                </c:pt>
                <c:pt idx="98" formatCode="0.00">
                  <c:v>1.4375</c:v>
                </c:pt>
                <c:pt idx="99" formatCode="0.00">
                  <c:v>0.84375</c:v>
                </c:pt>
              </c:numCache>
            </c:numRef>
          </c:yVal>
          <c:smooth val="0"/>
          <c:extLst>
            <c:ext xmlns:c16="http://schemas.microsoft.com/office/drawing/2014/chart" uri="{C3380CC4-5D6E-409C-BE32-E72D297353CC}">
              <c16:uniqueId val="{00000003-36A0-499D-A9BD-40BC278C0DF0}"/>
            </c:ext>
          </c:extLst>
        </c:ser>
        <c:ser>
          <c:idx val="4"/>
          <c:order val="4"/>
          <c:tx>
            <c:v>DIMMs</c:v>
          </c:tx>
          <c:spPr>
            <a:ln w="25400">
              <a:noFill/>
            </a:ln>
            <a:effectLst/>
          </c:spPr>
          <c:marker>
            <c:symbol val="circle"/>
            <c:size val="4"/>
            <c:spPr>
              <a:solidFill>
                <a:schemeClr val="accent5"/>
              </a:solidFill>
              <a:ln w="9525" cap="flat" cmpd="sng" algn="ctr">
                <a:solidFill>
                  <a:schemeClr val="accent5"/>
                </a:solidFill>
                <a:round/>
              </a:ln>
              <a:effectLst/>
            </c:spPr>
          </c:marker>
          <c:xVal>
            <c:numRef>
              <c:f>MEMORY!$A$199:$A$388</c:f>
              <c:numCache>
                <c:formatCode>0.00</c:formatCode>
                <c:ptCount val="190"/>
                <c:pt idx="0">
                  <c:v>1999.17</c:v>
                </c:pt>
                <c:pt idx="1">
                  <c:v>1999.25</c:v>
                </c:pt>
                <c:pt idx="2">
                  <c:v>1999.33</c:v>
                </c:pt>
                <c:pt idx="3">
                  <c:v>1999.5</c:v>
                </c:pt>
                <c:pt idx="4">
                  <c:v>1999.67</c:v>
                </c:pt>
                <c:pt idx="5">
                  <c:v>1999.75</c:v>
                </c:pt>
                <c:pt idx="6">
                  <c:v>1999.83</c:v>
                </c:pt>
                <c:pt idx="7">
                  <c:v>1999.92</c:v>
                </c:pt>
                <c:pt idx="8">
                  <c:v>2000</c:v>
                </c:pt>
                <c:pt idx="9">
                  <c:v>2000.08</c:v>
                </c:pt>
                <c:pt idx="10">
                  <c:v>2000.17</c:v>
                </c:pt>
                <c:pt idx="11">
                  <c:v>2000.25</c:v>
                </c:pt>
                <c:pt idx="12">
                  <c:v>2000.33</c:v>
                </c:pt>
                <c:pt idx="13">
                  <c:v>2000.42</c:v>
                </c:pt>
                <c:pt idx="14">
                  <c:v>2000.5</c:v>
                </c:pt>
                <c:pt idx="15">
                  <c:v>2000.58</c:v>
                </c:pt>
                <c:pt idx="16">
                  <c:v>2000.67</c:v>
                </c:pt>
                <c:pt idx="17">
                  <c:v>2000.75</c:v>
                </c:pt>
                <c:pt idx="18">
                  <c:v>2000.83</c:v>
                </c:pt>
                <c:pt idx="19">
                  <c:v>2000.92</c:v>
                </c:pt>
                <c:pt idx="20">
                  <c:v>2001</c:v>
                </c:pt>
                <c:pt idx="21">
                  <c:v>2001.08</c:v>
                </c:pt>
                <c:pt idx="22">
                  <c:v>2001.17</c:v>
                </c:pt>
                <c:pt idx="23">
                  <c:v>2001.25</c:v>
                </c:pt>
                <c:pt idx="24">
                  <c:v>2001.33</c:v>
                </c:pt>
                <c:pt idx="25">
                  <c:v>2001.42</c:v>
                </c:pt>
                <c:pt idx="26">
                  <c:v>2001.5</c:v>
                </c:pt>
                <c:pt idx="27">
                  <c:v>2001.5</c:v>
                </c:pt>
                <c:pt idx="28">
                  <c:v>2001.58</c:v>
                </c:pt>
                <c:pt idx="29">
                  <c:v>2001.67</c:v>
                </c:pt>
                <c:pt idx="30">
                  <c:v>2001.75</c:v>
                </c:pt>
                <c:pt idx="31">
                  <c:v>2001.77</c:v>
                </c:pt>
                <c:pt idx="32">
                  <c:v>2002.08</c:v>
                </c:pt>
                <c:pt idx="33">
                  <c:v>2002.08</c:v>
                </c:pt>
                <c:pt idx="34">
                  <c:v>2002.25</c:v>
                </c:pt>
                <c:pt idx="35">
                  <c:v>2002.33</c:v>
                </c:pt>
                <c:pt idx="36">
                  <c:v>2002.42</c:v>
                </c:pt>
                <c:pt idx="37">
                  <c:v>2002.58</c:v>
                </c:pt>
                <c:pt idx="38">
                  <c:v>2002.75</c:v>
                </c:pt>
                <c:pt idx="39">
                  <c:v>2003.17</c:v>
                </c:pt>
                <c:pt idx="40">
                  <c:v>2003.25</c:v>
                </c:pt>
                <c:pt idx="41">
                  <c:v>2003.33</c:v>
                </c:pt>
                <c:pt idx="42">
                  <c:v>2003.42</c:v>
                </c:pt>
                <c:pt idx="43">
                  <c:v>2003.5</c:v>
                </c:pt>
                <c:pt idx="44">
                  <c:v>2003.58</c:v>
                </c:pt>
                <c:pt idx="45">
                  <c:v>2003.67</c:v>
                </c:pt>
                <c:pt idx="46">
                  <c:v>2003.75</c:v>
                </c:pt>
                <c:pt idx="47">
                  <c:v>2003.83</c:v>
                </c:pt>
                <c:pt idx="48">
                  <c:v>2003.99</c:v>
                </c:pt>
                <c:pt idx="49">
                  <c:v>2004</c:v>
                </c:pt>
                <c:pt idx="50">
                  <c:v>2004.08</c:v>
                </c:pt>
                <c:pt idx="51">
                  <c:v>2004.17</c:v>
                </c:pt>
                <c:pt idx="52">
                  <c:v>2004.33</c:v>
                </c:pt>
                <c:pt idx="53">
                  <c:v>2004.42</c:v>
                </c:pt>
                <c:pt idx="54">
                  <c:v>2004.5</c:v>
                </c:pt>
                <c:pt idx="55">
                  <c:v>2005.25</c:v>
                </c:pt>
                <c:pt idx="56" formatCode="General">
                  <c:v>2005.42</c:v>
                </c:pt>
                <c:pt idx="57" formatCode="General">
                  <c:v>2005.83</c:v>
                </c:pt>
                <c:pt idx="58" formatCode="General">
                  <c:v>2005.92</c:v>
                </c:pt>
                <c:pt idx="59">
                  <c:v>2006.17</c:v>
                </c:pt>
                <c:pt idx="60">
                  <c:v>2006.33</c:v>
                </c:pt>
                <c:pt idx="61">
                  <c:v>2006.5</c:v>
                </c:pt>
                <c:pt idx="62">
                  <c:v>2006.67</c:v>
                </c:pt>
                <c:pt idx="63">
                  <c:v>2006.75</c:v>
                </c:pt>
                <c:pt idx="64">
                  <c:v>2006.83</c:v>
                </c:pt>
                <c:pt idx="65">
                  <c:v>2006.99</c:v>
                </c:pt>
                <c:pt idx="66">
                  <c:v>2007</c:v>
                </c:pt>
                <c:pt idx="67">
                  <c:v>2007.08</c:v>
                </c:pt>
                <c:pt idx="68">
                  <c:v>2007.17</c:v>
                </c:pt>
                <c:pt idx="69">
                  <c:v>2007.33</c:v>
                </c:pt>
                <c:pt idx="70">
                  <c:v>2007.5</c:v>
                </c:pt>
                <c:pt idx="71">
                  <c:v>2007.67</c:v>
                </c:pt>
                <c:pt idx="72">
                  <c:v>2007.75</c:v>
                </c:pt>
                <c:pt idx="73">
                  <c:v>2007.83</c:v>
                </c:pt>
                <c:pt idx="74">
                  <c:v>2007.92</c:v>
                </c:pt>
                <c:pt idx="75">
                  <c:v>2008</c:v>
                </c:pt>
                <c:pt idx="76">
                  <c:v>2008.08</c:v>
                </c:pt>
                <c:pt idx="77">
                  <c:v>2008.33</c:v>
                </c:pt>
                <c:pt idx="78">
                  <c:v>2008.5</c:v>
                </c:pt>
                <c:pt idx="79">
                  <c:v>2008.58</c:v>
                </c:pt>
                <c:pt idx="80">
                  <c:v>2008.67</c:v>
                </c:pt>
                <c:pt idx="81">
                  <c:v>2008.83</c:v>
                </c:pt>
                <c:pt idx="82">
                  <c:v>2008.92</c:v>
                </c:pt>
                <c:pt idx="83">
                  <c:v>2009</c:v>
                </c:pt>
                <c:pt idx="84">
                  <c:v>2009.08</c:v>
                </c:pt>
                <c:pt idx="85">
                  <c:v>2009.25</c:v>
                </c:pt>
                <c:pt idx="86">
                  <c:v>2009.42</c:v>
                </c:pt>
                <c:pt idx="87">
                  <c:v>2009.5</c:v>
                </c:pt>
                <c:pt idx="88">
                  <c:v>2009.58</c:v>
                </c:pt>
                <c:pt idx="89">
                  <c:v>2009.75</c:v>
                </c:pt>
                <c:pt idx="90">
                  <c:v>2009.92</c:v>
                </c:pt>
                <c:pt idx="91">
                  <c:v>2010</c:v>
                </c:pt>
                <c:pt idx="92">
                  <c:v>2010.08</c:v>
                </c:pt>
                <c:pt idx="93">
                  <c:v>2010.17</c:v>
                </c:pt>
                <c:pt idx="94">
                  <c:v>2010.33</c:v>
                </c:pt>
                <c:pt idx="95">
                  <c:v>2010.5</c:v>
                </c:pt>
                <c:pt idx="96">
                  <c:v>2010.58</c:v>
                </c:pt>
                <c:pt idx="97">
                  <c:v>2010.75</c:v>
                </c:pt>
                <c:pt idx="98">
                  <c:v>2010.83</c:v>
                </c:pt>
                <c:pt idx="99">
                  <c:v>2010.92</c:v>
                </c:pt>
                <c:pt idx="100">
                  <c:v>2011</c:v>
                </c:pt>
                <c:pt idx="101">
                  <c:v>2011.08</c:v>
                </c:pt>
                <c:pt idx="102">
                  <c:v>2011.33</c:v>
                </c:pt>
                <c:pt idx="103">
                  <c:v>2011.42</c:v>
                </c:pt>
                <c:pt idx="104">
                  <c:v>2011.67</c:v>
                </c:pt>
                <c:pt idx="105">
                  <c:v>2011.75</c:v>
                </c:pt>
                <c:pt idx="106">
                  <c:v>2012</c:v>
                </c:pt>
                <c:pt idx="107">
                  <c:v>2012.08</c:v>
                </c:pt>
                <c:pt idx="108">
                  <c:v>2012.25</c:v>
                </c:pt>
                <c:pt idx="109">
                  <c:v>2012.33</c:v>
                </c:pt>
                <c:pt idx="110">
                  <c:v>2012.58</c:v>
                </c:pt>
                <c:pt idx="111">
                  <c:v>2012.67</c:v>
                </c:pt>
                <c:pt idx="112">
                  <c:v>2012.83</c:v>
                </c:pt>
                <c:pt idx="113">
                  <c:v>2013</c:v>
                </c:pt>
                <c:pt idx="114">
                  <c:v>2013.08</c:v>
                </c:pt>
                <c:pt idx="115">
                  <c:v>2013.33</c:v>
                </c:pt>
                <c:pt idx="116">
                  <c:v>2013.42</c:v>
                </c:pt>
                <c:pt idx="117">
                  <c:v>2013.58</c:v>
                </c:pt>
                <c:pt idx="118">
                  <c:v>2013.67</c:v>
                </c:pt>
                <c:pt idx="119">
                  <c:v>2013.75</c:v>
                </c:pt>
                <c:pt idx="120">
                  <c:v>2013.83</c:v>
                </c:pt>
                <c:pt idx="121">
                  <c:v>2013.92</c:v>
                </c:pt>
                <c:pt idx="122">
                  <c:v>2014.08</c:v>
                </c:pt>
                <c:pt idx="123">
                  <c:v>2014.17</c:v>
                </c:pt>
                <c:pt idx="124">
                  <c:v>2014.25</c:v>
                </c:pt>
                <c:pt idx="125">
                  <c:v>2014.42</c:v>
                </c:pt>
                <c:pt idx="126">
                  <c:v>2014.58</c:v>
                </c:pt>
                <c:pt idx="127">
                  <c:v>2014.67</c:v>
                </c:pt>
                <c:pt idx="128">
                  <c:v>2014.83</c:v>
                </c:pt>
                <c:pt idx="129">
                  <c:v>2015</c:v>
                </c:pt>
                <c:pt idx="130">
                  <c:v>2015.08</c:v>
                </c:pt>
                <c:pt idx="131">
                  <c:v>2015.25</c:v>
                </c:pt>
                <c:pt idx="132">
                  <c:v>2015.33</c:v>
                </c:pt>
                <c:pt idx="133">
                  <c:v>2015.5</c:v>
                </c:pt>
                <c:pt idx="134">
                  <c:v>2015.58</c:v>
                </c:pt>
                <c:pt idx="135">
                  <c:v>2015.67</c:v>
                </c:pt>
                <c:pt idx="136">
                  <c:v>2015.75</c:v>
                </c:pt>
                <c:pt idx="137">
                  <c:v>2015.83</c:v>
                </c:pt>
                <c:pt idx="138">
                  <c:v>2015.92</c:v>
                </c:pt>
                <c:pt idx="139">
                  <c:v>2016.08</c:v>
                </c:pt>
                <c:pt idx="140">
                  <c:v>2016.25</c:v>
                </c:pt>
                <c:pt idx="141">
                  <c:v>2016.33</c:v>
                </c:pt>
                <c:pt idx="142">
                  <c:v>2016.42</c:v>
                </c:pt>
                <c:pt idx="143">
                  <c:v>2016.5</c:v>
                </c:pt>
                <c:pt idx="144">
                  <c:v>2016.58</c:v>
                </c:pt>
                <c:pt idx="145">
                  <c:v>2016.75</c:v>
                </c:pt>
                <c:pt idx="146">
                  <c:v>2016.83</c:v>
                </c:pt>
                <c:pt idx="147">
                  <c:v>2016.92</c:v>
                </c:pt>
                <c:pt idx="148">
                  <c:v>2017</c:v>
                </c:pt>
                <c:pt idx="149">
                  <c:v>2017.17</c:v>
                </c:pt>
                <c:pt idx="150">
                  <c:v>2017.33</c:v>
                </c:pt>
                <c:pt idx="151">
                  <c:v>2017.42</c:v>
                </c:pt>
                <c:pt idx="152">
                  <c:v>2017.5</c:v>
                </c:pt>
                <c:pt idx="153">
                  <c:v>2017.67</c:v>
                </c:pt>
                <c:pt idx="154">
                  <c:v>2017.75</c:v>
                </c:pt>
                <c:pt idx="155">
                  <c:v>2017.92</c:v>
                </c:pt>
                <c:pt idx="156">
                  <c:v>2018.08</c:v>
                </c:pt>
                <c:pt idx="157">
                  <c:v>2018.17</c:v>
                </c:pt>
                <c:pt idx="158">
                  <c:v>2018.33</c:v>
                </c:pt>
                <c:pt idx="159">
                  <c:v>2018.42</c:v>
                </c:pt>
                <c:pt idx="160">
                  <c:v>2018.5</c:v>
                </c:pt>
                <c:pt idx="161">
                  <c:v>2018.58</c:v>
                </c:pt>
                <c:pt idx="162">
                  <c:v>2018.67</c:v>
                </c:pt>
                <c:pt idx="163">
                  <c:v>2018.83</c:v>
                </c:pt>
                <c:pt idx="164">
                  <c:v>2018.92</c:v>
                </c:pt>
                <c:pt idx="165">
                  <c:v>2019</c:v>
                </c:pt>
                <c:pt idx="166">
                  <c:v>2019.08</c:v>
                </c:pt>
                <c:pt idx="167">
                  <c:v>2019.17</c:v>
                </c:pt>
                <c:pt idx="168">
                  <c:v>2019.25</c:v>
                </c:pt>
                <c:pt idx="169">
                  <c:v>2019.33</c:v>
                </c:pt>
                <c:pt idx="170">
                  <c:v>2019.42</c:v>
                </c:pt>
                <c:pt idx="171">
                  <c:v>2019.5</c:v>
                </c:pt>
                <c:pt idx="172">
                  <c:v>2019.58</c:v>
                </c:pt>
                <c:pt idx="173">
                  <c:v>2019.67</c:v>
                </c:pt>
                <c:pt idx="174">
                  <c:v>2019.75</c:v>
                </c:pt>
                <c:pt idx="175">
                  <c:v>2019.83</c:v>
                </c:pt>
                <c:pt idx="176">
                  <c:v>2019.92</c:v>
                </c:pt>
                <c:pt idx="177">
                  <c:v>2020</c:v>
                </c:pt>
                <c:pt idx="178">
                  <c:v>2020.08</c:v>
                </c:pt>
                <c:pt idx="179">
                  <c:v>2020.17</c:v>
                </c:pt>
                <c:pt idx="180">
                  <c:v>2020.25</c:v>
                </c:pt>
                <c:pt idx="181">
                  <c:v>2020.33</c:v>
                </c:pt>
                <c:pt idx="182">
                  <c:v>2020.42</c:v>
                </c:pt>
                <c:pt idx="183">
                  <c:v>2020.5</c:v>
                </c:pt>
                <c:pt idx="184">
                  <c:v>2020.58</c:v>
                </c:pt>
                <c:pt idx="185">
                  <c:v>2020.67</c:v>
                </c:pt>
                <c:pt idx="186">
                  <c:v>2020.75</c:v>
                </c:pt>
                <c:pt idx="187">
                  <c:v>2020.83</c:v>
                </c:pt>
                <c:pt idx="188">
                  <c:v>2020.92</c:v>
                </c:pt>
                <c:pt idx="189">
                  <c:v>2021.08</c:v>
                </c:pt>
              </c:numCache>
            </c:numRef>
          </c:xVal>
          <c:yVal>
            <c:numRef>
              <c:f>MEMORY!$B$199:$B$388</c:f>
              <c:numCache>
                <c:formatCode>0.00</c:formatCode>
                <c:ptCount val="190"/>
                <c:pt idx="0">
                  <c:v>1.2498437499999999</c:v>
                </c:pt>
                <c:pt idx="1">
                  <c:v>1.2498437499999999</c:v>
                </c:pt>
                <c:pt idx="2">
                  <c:v>0.85921875000000003</c:v>
                </c:pt>
                <c:pt idx="3">
                  <c:v>0.78117187499999996</c:v>
                </c:pt>
                <c:pt idx="4">
                  <c:v>0.86828125</c:v>
                </c:pt>
                <c:pt idx="5">
                  <c:v>1.0389062499999999</c:v>
                </c:pt>
                <c:pt idx="6">
                  <c:v>1.3358593750000001</c:v>
                </c:pt>
                <c:pt idx="7">
                  <c:v>2.3483593749999998</c:v>
                </c:pt>
                <c:pt idx="8">
                  <c:v>1.56078125</c:v>
                </c:pt>
                <c:pt idx="9">
                  <c:v>1.4764062499999999</c:v>
                </c:pt>
                <c:pt idx="10">
                  <c:v>1.078125</c:v>
                </c:pt>
                <c:pt idx="11">
                  <c:v>0.84359375000000003</c:v>
                </c:pt>
                <c:pt idx="12">
                  <c:v>0.6953125</c:v>
                </c:pt>
                <c:pt idx="13">
                  <c:v>0.89984375000000005</c:v>
                </c:pt>
                <c:pt idx="14">
                  <c:v>0.7734375</c:v>
                </c:pt>
                <c:pt idx="15">
                  <c:v>0.84359375000000003</c:v>
                </c:pt>
                <c:pt idx="16">
                  <c:v>1.06859375</c:v>
                </c:pt>
                <c:pt idx="17">
                  <c:v>1.1248437499999999</c:v>
                </c:pt>
                <c:pt idx="18">
                  <c:v>1.1248437499999999</c:v>
                </c:pt>
                <c:pt idx="19">
                  <c:v>0.89984375000000005</c:v>
                </c:pt>
                <c:pt idx="20">
                  <c:v>0.74515624999999996</c:v>
                </c:pt>
                <c:pt idx="21" formatCode="0.000">
                  <c:v>0.463984375</c:v>
                </c:pt>
                <c:pt idx="22" formatCode="0.000">
                  <c:v>0.463984375</c:v>
                </c:pt>
                <c:pt idx="23" formatCode="0.000">
                  <c:v>0.3828125</c:v>
                </c:pt>
                <c:pt idx="24" formatCode="0.000">
                  <c:v>0.38664062500000002</c:v>
                </c:pt>
                <c:pt idx="25" formatCode="0.000">
                  <c:v>0.3046875</c:v>
                </c:pt>
                <c:pt idx="26" formatCode="0.000">
                  <c:v>0.35152343749999998</c:v>
                </c:pt>
                <c:pt idx="27" formatCode="0.000">
                  <c:v>0.26953125</c:v>
                </c:pt>
                <c:pt idx="28" formatCode="0.000">
                  <c:v>0.19140625</c:v>
                </c:pt>
                <c:pt idx="29" formatCode="0.000">
                  <c:v>0.19140625</c:v>
                </c:pt>
                <c:pt idx="30" formatCode="0.000">
                  <c:v>0.168671875</c:v>
                </c:pt>
                <c:pt idx="31" formatCode="0.000">
                  <c:v>0.147578125</c:v>
                </c:pt>
                <c:pt idx="32" formatCode="0.000">
                  <c:v>0.13355468749999999</c:v>
                </c:pt>
                <c:pt idx="33" formatCode="0.000">
                  <c:v>0.20738281250000001</c:v>
                </c:pt>
                <c:pt idx="34" formatCode="0.000">
                  <c:v>0.193359375</c:v>
                </c:pt>
                <c:pt idx="35" formatCode="0.000">
                  <c:v>0.193359375</c:v>
                </c:pt>
                <c:pt idx="36" formatCode="0.000">
                  <c:v>0.33039062499999999</c:v>
                </c:pt>
                <c:pt idx="37" formatCode="0.000">
                  <c:v>0.19332031250000001</c:v>
                </c:pt>
                <c:pt idx="38" formatCode="0.000">
                  <c:v>0.19332031250000001</c:v>
                </c:pt>
                <c:pt idx="39" formatCode="0.000">
                  <c:v>0.17578125</c:v>
                </c:pt>
                <c:pt idx="40" formatCode="0.000">
                  <c:v>7.6171875E-2</c:v>
                </c:pt>
                <c:pt idx="41" formatCode="0.000">
                  <c:v>0.1259765625</c:v>
                </c:pt>
                <c:pt idx="42" formatCode="0.000">
                  <c:v>0.115234375</c:v>
                </c:pt>
                <c:pt idx="43" formatCode="0.000">
                  <c:v>0.13277343750000001</c:v>
                </c:pt>
                <c:pt idx="44" formatCode="0.000">
                  <c:v>0.12888671874999999</c:v>
                </c:pt>
                <c:pt idx="45" formatCode="0.000">
                  <c:v>0.14255859374999999</c:v>
                </c:pt>
                <c:pt idx="46" formatCode="0.000">
                  <c:v>0.14841796874999999</c:v>
                </c:pt>
                <c:pt idx="47" formatCode="0.000">
                  <c:v>0.16013671874999999</c:v>
                </c:pt>
                <c:pt idx="48" formatCode="0.000">
                  <c:v>0.16599609374999999</c:v>
                </c:pt>
                <c:pt idx="49" formatCode="0.000">
                  <c:v>0.173828125</c:v>
                </c:pt>
                <c:pt idx="50" formatCode="0.000">
                  <c:v>0.1484375</c:v>
                </c:pt>
                <c:pt idx="51" formatCode="0.000">
                  <c:v>0.146484375</c:v>
                </c:pt>
                <c:pt idx="52" formatCode="0.000">
                  <c:v>0.15625</c:v>
                </c:pt>
                <c:pt idx="53" formatCode="0.000">
                  <c:v>0.203125</c:v>
                </c:pt>
                <c:pt idx="54" formatCode="0.000">
                  <c:v>0.17578125</c:v>
                </c:pt>
                <c:pt idx="55" formatCode="0.000">
                  <c:v>0.1845703125</c:v>
                </c:pt>
                <c:pt idx="56" formatCode="0.000">
                  <c:v>0.1494140625</c:v>
                </c:pt>
                <c:pt idx="57" formatCode="0.000">
                  <c:v>0.1162109375</c:v>
                </c:pt>
                <c:pt idx="58" formatCode="0.000">
                  <c:v>0.1845703125</c:v>
                </c:pt>
                <c:pt idx="59" formatCode="0.000">
                  <c:v>0.1122119140625</c:v>
                </c:pt>
                <c:pt idx="60" formatCode="0.000">
                  <c:v>7.2749023437500004E-2</c:v>
                </c:pt>
                <c:pt idx="61" formatCode="0.000">
                  <c:v>8.2021484374999995E-2</c:v>
                </c:pt>
                <c:pt idx="62" formatCode="0.000">
                  <c:v>7.3237304687500004E-2</c:v>
                </c:pt>
                <c:pt idx="63" formatCode="0.000">
                  <c:v>8.7880859374999995E-2</c:v>
                </c:pt>
                <c:pt idx="64" formatCode="0.000">
                  <c:v>9.7651367187500004E-2</c:v>
                </c:pt>
                <c:pt idx="65" formatCode="0.000">
                  <c:v>9.1777343750000004E-2</c:v>
                </c:pt>
                <c:pt idx="66" formatCode="0.000">
                  <c:v>8.2011718750000004E-2</c:v>
                </c:pt>
                <c:pt idx="67" formatCode="0.000">
                  <c:v>7.8105468750000004E-2</c:v>
                </c:pt>
                <c:pt idx="68" formatCode="0.000">
                  <c:v>6.5908203124999995E-2</c:v>
                </c:pt>
                <c:pt idx="69" formatCode="0.0000">
                  <c:v>4.6381835937499998E-2</c:v>
                </c:pt>
                <c:pt idx="70" formatCode="0.0000">
                  <c:v>3.8564453125000002E-2</c:v>
                </c:pt>
                <c:pt idx="71" formatCode="0.0000">
                  <c:v>3.5146484375000002E-2</c:v>
                </c:pt>
                <c:pt idx="72" formatCode="0.0000">
                  <c:v>3.2216796875000002E-2</c:v>
                </c:pt>
                <c:pt idx="73" formatCode="0.0000">
                  <c:v>2.4404296874999998E-2</c:v>
                </c:pt>
                <c:pt idx="74" formatCode="0.0000">
                  <c:v>2.4389648437500001E-2</c:v>
                </c:pt>
                <c:pt idx="75" formatCode="0.0000">
                  <c:v>2.3190917968749999E-2</c:v>
                </c:pt>
                <c:pt idx="76" formatCode="0.0000">
                  <c:v>2.1967773437500001E-2</c:v>
                </c:pt>
                <c:pt idx="77" formatCode="0.0000">
                  <c:v>2.1967773437500001E-2</c:v>
                </c:pt>
                <c:pt idx="78" formatCode="0.0000">
                  <c:v>2.0747070312500001E-2</c:v>
                </c:pt>
                <c:pt idx="79" formatCode="0.0000">
                  <c:v>1.7573242187500001E-2</c:v>
                </c:pt>
                <c:pt idx="80" formatCode="0.0000">
                  <c:v>1.4643554687499999E-2</c:v>
                </c:pt>
                <c:pt idx="81" formatCode="0.0000">
                  <c:v>1.098388671875E-2</c:v>
                </c:pt>
                <c:pt idx="82" formatCode="0.0000">
                  <c:v>9.7631835937500005E-3</c:v>
                </c:pt>
                <c:pt idx="83" formatCode="0.0000">
                  <c:v>9.7631835937500005E-3</c:v>
                </c:pt>
                <c:pt idx="84" formatCode="0.0000">
                  <c:v>1.0737304687499999E-2</c:v>
                </c:pt>
                <c:pt idx="85" formatCode="0.0000">
                  <c:v>1.049560546875E-2</c:v>
                </c:pt>
                <c:pt idx="86" formatCode="0.0000">
                  <c:v>1.147216796875E-2</c:v>
                </c:pt>
                <c:pt idx="87" formatCode="0.0000">
                  <c:v>1.098388671875E-2</c:v>
                </c:pt>
                <c:pt idx="88" formatCode="0.0000">
                  <c:v>1.269287109375E-2</c:v>
                </c:pt>
                <c:pt idx="89" formatCode="0.0000">
                  <c:v>1.8308105468749999E-2</c:v>
                </c:pt>
                <c:pt idx="90" formatCode="0.0000">
                  <c:v>2.0502929687500001E-2</c:v>
                </c:pt>
                <c:pt idx="91" formatCode="0.0000">
                  <c:v>1.9040527343749999E-2</c:v>
                </c:pt>
                <c:pt idx="92" formatCode="0.0000">
                  <c:v>2.02099609375E-2</c:v>
                </c:pt>
                <c:pt idx="93" formatCode="0.0000">
                  <c:v>1.9526367187500001E-2</c:v>
                </c:pt>
                <c:pt idx="94" formatCode="0.0000">
                  <c:v>2.4165039062500001E-2</c:v>
                </c:pt>
                <c:pt idx="95" formatCode="0.0000">
                  <c:v>2.0991210937500001E-2</c:v>
                </c:pt>
                <c:pt idx="96" formatCode="0.0000">
                  <c:v>2.1970214843749999E-2</c:v>
                </c:pt>
                <c:pt idx="97" formatCode="0.0000">
                  <c:v>1.7087402343749999E-2</c:v>
                </c:pt>
                <c:pt idx="98" formatCode="0.0000">
                  <c:v>1.464599609375E-2</c:v>
                </c:pt>
                <c:pt idx="99" formatCode="0.0000">
                  <c:v>1.2205810546874999E-2</c:v>
                </c:pt>
                <c:pt idx="100" formatCode="0.0000">
                  <c:v>1.0004882812499999E-2</c:v>
                </c:pt>
                <c:pt idx="101" formatCode="0.0000">
                  <c:v>1.025146484375E-2</c:v>
                </c:pt>
                <c:pt idx="102" formatCode="0.0000">
                  <c:v>1.0008544921874999E-2</c:v>
                </c:pt>
                <c:pt idx="103" formatCode="0.0000">
                  <c:v>8.5437011718749994E-3</c:v>
                </c:pt>
                <c:pt idx="104" formatCode="0.0000">
                  <c:v>5.3686523437499996E-3</c:v>
                </c:pt>
                <c:pt idx="105" formatCode="0.0000">
                  <c:v>5.1257324218750002E-3</c:v>
                </c:pt>
                <c:pt idx="106" formatCode="0.0000">
                  <c:v>4.8815917968750002E-3</c:v>
                </c:pt>
                <c:pt idx="107" formatCode="0.0000">
                  <c:v>4.8815917968750002E-3</c:v>
                </c:pt>
                <c:pt idx="108" formatCode="0.0000">
                  <c:v>5.0036621093750002E-3</c:v>
                </c:pt>
                <c:pt idx="109" formatCode="0.0000">
                  <c:v>4.8815917968750002E-3</c:v>
                </c:pt>
                <c:pt idx="110" formatCode="0.0000">
                  <c:v>4.7601318359374997E-3</c:v>
                </c:pt>
                <c:pt idx="111" formatCode="0.0000">
                  <c:v>3.9544677734375004E-3</c:v>
                </c:pt>
                <c:pt idx="112" formatCode="0.0000">
                  <c:v>3.6608886718749998E-3</c:v>
                </c:pt>
                <c:pt idx="113" formatCode="0.0000">
                  <c:v>4.2712402343750002E-3</c:v>
                </c:pt>
                <c:pt idx="114" formatCode="0.0000">
                  <c:v>5.4315185546874997E-3</c:v>
                </c:pt>
                <c:pt idx="115" formatCode="0.0000">
                  <c:v>6.7132568359374997E-3</c:v>
                </c:pt>
                <c:pt idx="116" formatCode="0.0000">
                  <c:v>6.1022949218750002E-3</c:v>
                </c:pt>
                <c:pt idx="117" formatCode="0.0000">
                  <c:v>7.3229980468750002E-3</c:v>
                </c:pt>
                <c:pt idx="118" formatCode="0.0000">
                  <c:v>6.4685058593750002E-3</c:v>
                </c:pt>
                <c:pt idx="119" formatCode="0.0000">
                  <c:v>8.1781005859375006E-3</c:v>
                </c:pt>
                <c:pt idx="120" formatCode="0.0000">
                  <c:v>8.5437011718749994E-3</c:v>
                </c:pt>
                <c:pt idx="121" formatCode="0.0000">
                  <c:v>7.9339599609375006E-3</c:v>
                </c:pt>
                <c:pt idx="122" formatCode="0.0000">
                  <c:v>9.5190429687500005E-3</c:v>
                </c:pt>
                <c:pt idx="123" formatCode="0.0000">
                  <c:v>7.9333496093749994E-3</c:v>
                </c:pt>
                <c:pt idx="124" formatCode="0.0000">
                  <c:v>7.3217773437499996E-3</c:v>
                </c:pt>
                <c:pt idx="125" formatCode="0.0000">
                  <c:v>7.9333496093749994E-3</c:v>
                </c:pt>
                <c:pt idx="126" formatCode="0.0000">
                  <c:v>8.5437011718749994E-3</c:v>
                </c:pt>
                <c:pt idx="127" formatCode="0.0000">
                  <c:v>8.5437011718749994E-3</c:v>
                </c:pt>
                <c:pt idx="128" formatCode="0.0000">
                  <c:v>8.5424804687500005E-3</c:v>
                </c:pt>
                <c:pt idx="129" formatCode="0.0000">
                  <c:v>7.8112792968750002E-3</c:v>
                </c:pt>
                <c:pt idx="130" formatCode="0.0000">
                  <c:v>7.3229980468750002E-3</c:v>
                </c:pt>
                <c:pt idx="131" formatCode="0.0000">
                  <c:v>6.1022949218750002E-3</c:v>
                </c:pt>
                <c:pt idx="132" formatCode="0.0000">
                  <c:v>5.6146240234374997E-3</c:v>
                </c:pt>
                <c:pt idx="133" formatCode="0.0000">
                  <c:v>4.8815917968750002E-3</c:v>
                </c:pt>
                <c:pt idx="134" formatCode="0.0000">
                  <c:v>4.5159912109374997E-3</c:v>
                </c:pt>
                <c:pt idx="135" formatCode="0.0000">
                  <c:v>4.2712402343750002E-3</c:v>
                </c:pt>
                <c:pt idx="136" formatCode="0.0000">
                  <c:v>4.2108154296874997E-3</c:v>
                </c:pt>
                <c:pt idx="137" formatCode="0.0000">
                  <c:v>3.8446044921875001E-3</c:v>
                </c:pt>
                <c:pt idx="138" formatCode="0.0000">
                  <c:v>3.6614990234375001E-3</c:v>
                </c:pt>
                <c:pt idx="139" formatCode="0.0000">
                  <c:v>3.6004638671875001E-3</c:v>
                </c:pt>
                <c:pt idx="140" formatCode="0.0000">
                  <c:v>3.0511474609375001E-3</c:v>
                </c:pt>
                <c:pt idx="141" formatCode="0.0000">
                  <c:v>2.9901123046875001E-3</c:v>
                </c:pt>
                <c:pt idx="142" formatCode="0.0000">
                  <c:v>2.7459716796875001E-3</c:v>
                </c:pt>
                <c:pt idx="143" formatCode="0.0000">
                  <c:v>3.0511474609375001E-3</c:v>
                </c:pt>
                <c:pt idx="144" formatCode="0.0000">
                  <c:v>3.5394287109375001E-3</c:v>
                </c:pt>
                <c:pt idx="145" formatCode="0.0000">
                  <c:v>3.5092163085937498E-3</c:v>
                </c:pt>
                <c:pt idx="146" formatCode="0.0000">
                  <c:v>4.1497802734374997E-3</c:v>
                </c:pt>
                <c:pt idx="147" formatCode="0.0000">
                  <c:v>4.5770263671874997E-3</c:v>
                </c:pt>
                <c:pt idx="148" formatCode="0.0000">
                  <c:v>4.8822021484374997E-3</c:v>
                </c:pt>
                <c:pt idx="149" formatCode="0.0000">
                  <c:v>5.4925537109374997E-3</c:v>
                </c:pt>
                <c:pt idx="150" formatCode="0.0000">
                  <c:v>5.6759643554687503E-3</c:v>
                </c:pt>
                <c:pt idx="151" formatCode="0.0000">
                  <c:v>5.4925537109374997E-3</c:v>
                </c:pt>
                <c:pt idx="152" formatCode="0.0000">
                  <c:v>5.8587646484374997E-3</c:v>
                </c:pt>
                <c:pt idx="153" formatCode="0.0000">
                  <c:v>6.1022949218750002E-3</c:v>
                </c:pt>
                <c:pt idx="154" formatCode="0.0000">
                  <c:v>6.7132568359374997E-3</c:v>
                </c:pt>
                <c:pt idx="155" formatCode="0.0000">
                  <c:v>7.0794677734374997E-3</c:v>
                </c:pt>
                <c:pt idx="156" formatCode="0.0000">
                  <c:v>6.6522216796874997E-3</c:v>
                </c:pt>
                <c:pt idx="157" formatCode="0.0000">
                  <c:v>6.9573974609374997E-3</c:v>
                </c:pt>
                <c:pt idx="158" formatCode="0.0000">
                  <c:v>6.8347167968750002E-3</c:v>
                </c:pt>
                <c:pt idx="159" formatCode="0.0000">
                  <c:v>6.4080810546874997E-3</c:v>
                </c:pt>
                <c:pt idx="160" formatCode="0.0000">
                  <c:v>6.7736816406250002E-3</c:v>
                </c:pt>
                <c:pt idx="161" formatCode="0.0000">
                  <c:v>6.1633300781250002E-3</c:v>
                </c:pt>
                <c:pt idx="162" formatCode="0.0000">
                  <c:v>5.4925537109374997E-3</c:v>
                </c:pt>
                <c:pt idx="163" formatCode="0.0000">
                  <c:v>5.0653076171874997E-3</c:v>
                </c:pt>
                <c:pt idx="164" formatCode="0.0000">
                  <c:v>4.6374511718750002E-3</c:v>
                </c:pt>
                <c:pt idx="165" formatCode="0.0000">
                  <c:v>4.2718505859374997E-3</c:v>
                </c:pt>
                <c:pt idx="166" formatCode="0.0000">
                  <c:v>4.2718505859374997E-3</c:v>
                </c:pt>
                <c:pt idx="167" formatCode="0.0000">
                  <c:v>4.2108154296874997E-3</c:v>
                </c:pt>
                <c:pt idx="168" formatCode="0.0000">
                  <c:v>3.7219238281249998E-3</c:v>
                </c:pt>
                <c:pt idx="169" formatCode="0.0000">
                  <c:v>3.4167480468749998E-3</c:v>
                </c:pt>
                <c:pt idx="170" formatCode="0.0000">
                  <c:v>3.1726074218749998E-3</c:v>
                </c:pt>
                <c:pt idx="171" formatCode="0.0000">
                  <c:v>2.7459716796875001E-3</c:v>
                </c:pt>
                <c:pt idx="172" formatCode="0.0000">
                  <c:v>2.7459716796875001E-3</c:v>
                </c:pt>
                <c:pt idx="173" formatCode="0.0000">
                  <c:v>3.2952880859375001E-3</c:v>
                </c:pt>
                <c:pt idx="174" formatCode="0.0000">
                  <c:v>3.0514526367187498E-3</c:v>
                </c:pt>
                <c:pt idx="175" formatCode="0.0000">
                  <c:v>2.8988647460937498E-3</c:v>
                </c:pt>
                <c:pt idx="176" formatCode="0.0000">
                  <c:v>2.8378295898437498E-3</c:v>
                </c:pt>
                <c:pt idx="177" formatCode="0.0000">
                  <c:v>2.9290771484375001E-3</c:v>
                </c:pt>
                <c:pt idx="178" formatCode="0.0000">
                  <c:v>3.0514526367187498E-3</c:v>
                </c:pt>
                <c:pt idx="179" formatCode="0.0000">
                  <c:v>3.5092163085937498E-3</c:v>
                </c:pt>
                <c:pt idx="180" formatCode="0.0000">
                  <c:v>3.5394287109375001E-3</c:v>
                </c:pt>
                <c:pt idx="181" formatCode="0.0000">
                  <c:v>3.5092163085937498E-3</c:v>
                </c:pt>
                <c:pt idx="182" formatCode="0.0000">
                  <c:v>3.2040405273437498E-3</c:v>
                </c:pt>
                <c:pt idx="183" formatCode="0.0000">
                  <c:v>2.8988647460937498E-3</c:v>
                </c:pt>
                <c:pt idx="184" formatCode="0.0000">
                  <c:v>2.7462768554687498E-3</c:v>
                </c:pt>
                <c:pt idx="185" formatCode="0.0000">
                  <c:v>2.8073120117187498E-3</c:v>
                </c:pt>
                <c:pt idx="186" formatCode="0.0000">
                  <c:v>2.7462768554687498E-3</c:v>
                </c:pt>
                <c:pt idx="187" formatCode="0.0000">
                  <c:v>2.8988647460937498E-3</c:v>
                </c:pt>
                <c:pt idx="188" formatCode="0.0000">
                  <c:v>2.9904174804687498E-3</c:v>
                </c:pt>
                <c:pt idx="189" formatCode="0.0000">
                  <c:v>3.3566284179687498E-3</c:v>
                </c:pt>
              </c:numCache>
            </c:numRef>
          </c:yVal>
          <c:smooth val="0"/>
          <c:extLst>
            <c:ext xmlns:c16="http://schemas.microsoft.com/office/drawing/2014/chart" uri="{C3380CC4-5D6E-409C-BE32-E72D297353CC}">
              <c16:uniqueId val="{00000004-36A0-499D-A9BD-40BC278C0DF0}"/>
            </c:ext>
          </c:extLst>
        </c:ser>
        <c:ser>
          <c:idx val="5"/>
          <c:order val="5"/>
          <c:tx>
            <c:v>Big Drives</c:v>
          </c:tx>
          <c:spPr>
            <a:ln w="25400">
              <a:noFill/>
            </a:ln>
            <a:effectLst/>
          </c:spPr>
          <c:marker>
            <c:symbol val="circle"/>
            <c:size val="4"/>
            <c:spPr>
              <a:solidFill>
                <a:schemeClr val="accent6"/>
              </a:solidFill>
              <a:ln w="9525" cap="flat" cmpd="sng" algn="ctr">
                <a:solidFill>
                  <a:schemeClr val="accent6"/>
                </a:solidFill>
                <a:round/>
              </a:ln>
              <a:effectLst/>
            </c:spPr>
          </c:marker>
          <c:xVal>
            <c:numRef>
              <c:f>DDRIVES!$B$5:$B$12</c:f>
              <c:numCache>
                <c:formatCode>0.00</c:formatCode>
                <c:ptCount val="8"/>
                <c:pt idx="0">
                  <c:v>1956.45</c:v>
                </c:pt>
                <c:pt idx="1">
                  <c:v>1959.45</c:v>
                </c:pt>
                <c:pt idx="2">
                  <c:v>1960</c:v>
                </c:pt>
                <c:pt idx="3">
                  <c:v>1964</c:v>
                </c:pt>
                <c:pt idx="4">
                  <c:v>1966</c:v>
                </c:pt>
                <c:pt idx="5">
                  <c:v>1970</c:v>
                </c:pt>
                <c:pt idx="6">
                  <c:v>1973</c:v>
                </c:pt>
                <c:pt idx="7">
                  <c:v>1974</c:v>
                </c:pt>
              </c:numCache>
            </c:numRef>
          </c:xVal>
          <c:yVal>
            <c:numRef>
              <c:f>DDRIVES!$C$5:$C$12</c:f>
              <c:numCache>
                <c:formatCode>0.00</c:formatCode>
                <c:ptCount val="8"/>
                <c:pt idx="0">
                  <c:v>9200</c:v>
                </c:pt>
                <c:pt idx="1">
                  <c:v>7600</c:v>
                </c:pt>
                <c:pt idx="2">
                  <c:v>3600</c:v>
                </c:pt>
                <c:pt idx="3">
                  <c:v>3518.62</c:v>
                </c:pt>
                <c:pt idx="4">
                  <c:v>1047.26</c:v>
                </c:pt>
                <c:pt idx="5">
                  <c:v>259.7</c:v>
                </c:pt>
                <c:pt idx="7">
                  <c:v>185</c:v>
                </c:pt>
              </c:numCache>
            </c:numRef>
          </c:yVal>
          <c:smooth val="0"/>
          <c:extLst>
            <c:ext xmlns:c16="http://schemas.microsoft.com/office/drawing/2014/chart" uri="{C3380CC4-5D6E-409C-BE32-E72D297353CC}">
              <c16:uniqueId val="{00000005-36A0-499D-A9BD-40BC278C0DF0}"/>
            </c:ext>
          </c:extLst>
        </c:ser>
        <c:ser>
          <c:idx val="6"/>
          <c:order val="6"/>
          <c:tx>
            <c:v>Floppy Drives</c:v>
          </c:tx>
          <c:spPr>
            <a:ln w="25400">
              <a:noFill/>
            </a:ln>
            <a:effectLst/>
          </c:spPr>
          <c:marker>
            <c:symbol val="circle"/>
            <c:size val="4"/>
            <c:spPr>
              <a:solidFill>
                <a:schemeClr val="accent1">
                  <a:lumMod val="60000"/>
                </a:schemeClr>
              </a:solidFill>
              <a:ln w="9525" cap="flat" cmpd="sng" algn="ctr">
                <a:solidFill>
                  <a:schemeClr val="accent1">
                    <a:lumMod val="60000"/>
                  </a:schemeClr>
                </a:solidFill>
                <a:round/>
              </a:ln>
              <a:effectLst/>
            </c:spPr>
          </c:marker>
          <c:xVal>
            <c:numRef>
              <c:f>DDRIVES!$B$13:$B$22</c:f>
              <c:numCache>
                <c:formatCode>0.00</c:formatCode>
                <c:ptCount val="10"/>
                <c:pt idx="0">
                  <c:v>1975</c:v>
                </c:pt>
                <c:pt idx="1">
                  <c:v>1979</c:v>
                </c:pt>
                <c:pt idx="2">
                  <c:v>1980</c:v>
                </c:pt>
                <c:pt idx="3">
                  <c:v>1981</c:v>
                </c:pt>
                <c:pt idx="4">
                  <c:v>1982</c:v>
                </c:pt>
                <c:pt idx="5">
                  <c:v>1982</c:v>
                </c:pt>
                <c:pt idx="6">
                  <c:v>1983</c:v>
                </c:pt>
                <c:pt idx="7">
                  <c:v>1983.5</c:v>
                </c:pt>
                <c:pt idx="8">
                  <c:v>1983.5</c:v>
                </c:pt>
                <c:pt idx="9">
                  <c:v>1984.09</c:v>
                </c:pt>
              </c:numCache>
            </c:numRef>
          </c:xVal>
          <c:yVal>
            <c:numRef>
              <c:f>DDRIVES!$D$13:$D$22</c:f>
              <c:numCache>
                <c:formatCode>0.00</c:formatCode>
                <c:ptCount val="10"/>
                <c:pt idx="0">
                  <c:v>11377.78</c:v>
                </c:pt>
                <c:pt idx="1">
                  <c:v>3009.42</c:v>
                </c:pt>
                <c:pt idx="2">
                  <c:v>3488.63</c:v>
                </c:pt>
                <c:pt idx="3">
                  <c:v>1020.83</c:v>
                </c:pt>
                <c:pt idx="9">
                  <c:v>566.04</c:v>
                </c:pt>
              </c:numCache>
            </c:numRef>
          </c:yVal>
          <c:smooth val="0"/>
          <c:extLst>
            <c:ext xmlns:c16="http://schemas.microsoft.com/office/drawing/2014/chart" uri="{C3380CC4-5D6E-409C-BE32-E72D297353CC}">
              <c16:uniqueId val="{00000006-36A0-499D-A9BD-40BC278C0DF0}"/>
            </c:ext>
          </c:extLst>
        </c:ser>
        <c:ser>
          <c:idx val="7"/>
          <c:order val="7"/>
          <c:tx>
            <c:v>Small Drives</c:v>
          </c:tx>
          <c:spPr>
            <a:ln w="25400">
              <a:noFill/>
            </a:ln>
            <a:effectLst/>
          </c:spPr>
          <c:marker>
            <c:symbol val="circle"/>
            <c:size val="4"/>
            <c:spPr>
              <a:solidFill>
                <a:schemeClr val="accent2">
                  <a:lumMod val="60000"/>
                </a:schemeClr>
              </a:solidFill>
              <a:ln w="9525" cap="flat" cmpd="sng" algn="ctr">
                <a:solidFill>
                  <a:schemeClr val="accent2">
                    <a:lumMod val="60000"/>
                  </a:schemeClr>
                </a:solidFill>
                <a:round/>
              </a:ln>
              <a:effectLst/>
            </c:spPr>
          </c:marker>
          <c:xVal>
            <c:numRef>
              <c:f>DDRIVES!$B$11:$B$238</c:f>
              <c:numCache>
                <c:formatCode>0.00</c:formatCode>
                <c:ptCount val="228"/>
                <c:pt idx="0">
                  <c:v>1973</c:v>
                </c:pt>
                <c:pt idx="1">
                  <c:v>1974</c:v>
                </c:pt>
                <c:pt idx="2">
                  <c:v>1975</c:v>
                </c:pt>
                <c:pt idx="3">
                  <c:v>1979</c:v>
                </c:pt>
                <c:pt idx="4">
                  <c:v>1980</c:v>
                </c:pt>
                <c:pt idx="5">
                  <c:v>1981</c:v>
                </c:pt>
                <c:pt idx="6">
                  <c:v>1982</c:v>
                </c:pt>
                <c:pt idx="7">
                  <c:v>1982</c:v>
                </c:pt>
                <c:pt idx="8">
                  <c:v>1983</c:v>
                </c:pt>
                <c:pt idx="9">
                  <c:v>1983.5</c:v>
                </c:pt>
                <c:pt idx="10">
                  <c:v>1983.5</c:v>
                </c:pt>
                <c:pt idx="11">
                  <c:v>1984.09</c:v>
                </c:pt>
                <c:pt idx="12">
                  <c:v>1984.58</c:v>
                </c:pt>
                <c:pt idx="13">
                  <c:v>1985</c:v>
                </c:pt>
                <c:pt idx="14">
                  <c:v>1985.5</c:v>
                </c:pt>
                <c:pt idx="15">
                  <c:v>1986</c:v>
                </c:pt>
                <c:pt idx="16">
                  <c:v>1986</c:v>
                </c:pt>
                <c:pt idx="17">
                  <c:v>1987</c:v>
                </c:pt>
                <c:pt idx="18">
                  <c:v>1988</c:v>
                </c:pt>
                <c:pt idx="19">
                  <c:v>1989</c:v>
                </c:pt>
                <c:pt idx="20">
                  <c:v>1989</c:v>
                </c:pt>
                <c:pt idx="21">
                  <c:v>1990</c:v>
                </c:pt>
                <c:pt idx="22">
                  <c:v>1990.17</c:v>
                </c:pt>
                <c:pt idx="23">
                  <c:v>1990.5</c:v>
                </c:pt>
                <c:pt idx="24">
                  <c:v>1990.75</c:v>
                </c:pt>
                <c:pt idx="25">
                  <c:v>1991</c:v>
                </c:pt>
                <c:pt idx="26">
                  <c:v>1991.17</c:v>
                </c:pt>
                <c:pt idx="27">
                  <c:v>1991.5</c:v>
                </c:pt>
                <c:pt idx="28">
                  <c:v>1991.75</c:v>
                </c:pt>
                <c:pt idx="29">
                  <c:v>1992</c:v>
                </c:pt>
                <c:pt idx="30">
                  <c:v>1992.17</c:v>
                </c:pt>
                <c:pt idx="31">
                  <c:v>1992.5</c:v>
                </c:pt>
                <c:pt idx="32">
                  <c:v>1992.75</c:v>
                </c:pt>
                <c:pt idx="33">
                  <c:v>1993</c:v>
                </c:pt>
                <c:pt idx="34">
                  <c:v>1993.17</c:v>
                </c:pt>
                <c:pt idx="35">
                  <c:v>1993.5</c:v>
                </c:pt>
                <c:pt idx="36">
                  <c:v>1993.75</c:v>
                </c:pt>
                <c:pt idx="37">
                  <c:v>1994</c:v>
                </c:pt>
                <c:pt idx="38">
                  <c:v>1994.17</c:v>
                </c:pt>
                <c:pt idx="39">
                  <c:v>1994.5</c:v>
                </c:pt>
                <c:pt idx="40">
                  <c:v>1994.5</c:v>
                </c:pt>
                <c:pt idx="41">
                  <c:v>1994.75</c:v>
                </c:pt>
                <c:pt idx="42">
                  <c:v>1995</c:v>
                </c:pt>
                <c:pt idx="43">
                  <c:v>1995.17</c:v>
                </c:pt>
                <c:pt idx="44">
                  <c:v>1995.5</c:v>
                </c:pt>
                <c:pt idx="45">
                  <c:v>1995.75</c:v>
                </c:pt>
                <c:pt idx="46">
                  <c:v>1996</c:v>
                </c:pt>
                <c:pt idx="47">
                  <c:v>1996.17</c:v>
                </c:pt>
                <c:pt idx="48">
                  <c:v>1996.5</c:v>
                </c:pt>
                <c:pt idx="49">
                  <c:v>1996.75</c:v>
                </c:pt>
                <c:pt idx="50">
                  <c:v>1997</c:v>
                </c:pt>
                <c:pt idx="51">
                  <c:v>1997.17</c:v>
                </c:pt>
                <c:pt idx="52">
                  <c:v>1997.5</c:v>
                </c:pt>
                <c:pt idx="53">
                  <c:v>1997.75</c:v>
                </c:pt>
                <c:pt idx="54">
                  <c:v>1998</c:v>
                </c:pt>
                <c:pt idx="55">
                  <c:v>1998.2</c:v>
                </c:pt>
                <c:pt idx="56">
                  <c:v>1998.45</c:v>
                </c:pt>
                <c:pt idx="57">
                  <c:v>1998.75</c:v>
                </c:pt>
                <c:pt idx="58">
                  <c:v>1999.09</c:v>
                </c:pt>
                <c:pt idx="59">
                  <c:v>1999.17</c:v>
                </c:pt>
                <c:pt idx="60">
                  <c:v>1999.5</c:v>
                </c:pt>
                <c:pt idx="61">
                  <c:v>1999.75</c:v>
                </c:pt>
                <c:pt idx="62">
                  <c:v>2000</c:v>
                </c:pt>
                <c:pt idx="63">
                  <c:v>2000.17</c:v>
                </c:pt>
                <c:pt idx="64">
                  <c:v>1999.75</c:v>
                </c:pt>
                <c:pt idx="65">
                  <c:v>1999.9</c:v>
                </c:pt>
                <c:pt idx="66">
                  <c:v>2000.34</c:v>
                </c:pt>
                <c:pt idx="67">
                  <c:v>2000.5</c:v>
                </c:pt>
                <c:pt idx="68">
                  <c:v>2000.75</c:v>
                </c:pt>
                <c:pt idx="69">
                  <c:v>2001</c:v>
                </c:pt>
                <c:pt idx="70">
                  <c:v>2001.17</c:v>
                </c:pt>
                <c:pt idx="71">
                  <c:v>2001.5</c:v>
                </c:pt>
                <c:pt idx="72">
                  <c:v>2001.75</c:v>
                </c:pt>
                <c:pt idx="73">
                  <c:v>2002.08</c:v>
                </c:pt>
                <c:pt idx="74">
                  <c:v>2002.25</c:v>
                </c:pt>
                <c:pt idx="75">
                  <c:v>2002.33</c:v>
                </c:pt>
                <c:pt idx="76">
                  <c:v>2002.58</c:v>
                </c:pt>
                <c:pt idx="77">
                  <c:v>2002.75</c:v>
                </c:pt>
                <c:pt idx="78">
                  <c:v>2003.17</c:v>
                </c:pt>
                <c:pt idx="79">
                  <c:v>2003.25</c:v>
                </c:pt>
                <c:pt idx="80">
                  <c:v>2003.33</c:v>
                </c:pt>
                <c:pt idx="81">
                  <c:v>2003.42</c:v>
                </c:pt>
                <c:pt idx="82">
                  <c:v>2003.5</c:v>
                </c:pt>
                <c:pt idx="83">
                  <c:v>2003.58</c:v>
                </c:pt>
                <c:pt idx="84">
                  <c:v>2003.67</c:v>
                </c:pt>
                <c:pt idx="85">
                  <c:v>2003.75</c:v>
                </c:pt>
                <c:pt idx="86">
                  <c:v>2003.83</c:v>
                </c:pt>
                <c:pt idx="87">
                  <c:v>2003.99</c:v>
                </c:pt>
                <c:pt idx="88">
                  <c:v>2004</c:v>
                </c:pt>
                <c:pt idx="89">
                  <c:v>2004.08</c:v>
                </c:pt>
                <c:pt idx="90">
                  <c:v>2004.17</c:v>
                </c:pt>
                <c:pt idx="91">
                  <c:v>2004.33</c:v>
                </c:pt>
                <c:pt idx="92">
                  <c:v>2004.42</c:v>
                </c:pt>
                <c:pt idx="93">
                  <c:v>2004.5</c:v>
                </c:pt>
                <c:pt idx="94">
                  <c:v>2004.67</c:v>
                </c:pt>
                <c:pt idx="95">
                  <c:v>2005.25</c:v>
                </c:pt>
                <c:pt idx="96">
                  <c:v>2005.42</c:v>
                </c:pt>
                <c:pt idx="97">
                  <c:v>2005.83</c:v>
                </c:pt>
                <c:pt idx="98">
                  <c:v>2005.92</c:v>
                </c:pt>
                <c:pt idx="99">
                  <c:v>2006.33</c:v>
                </c:pt>
                <c:pt idx="100">
                  <c:v>2006.5</c:v>
                </c:pt>
                <c:pt idx="101">
                  <c:v>2006.67</c:v>
                </c:pt>
                <c:pt idx="102">
                  <c:v>2006.75</c:v>
                </c:pt>
                <c:pt idx="103">
                  <c:v>2006.83</c:v>
                </c:pt>
                <c:pt idx="104">
                  <c:v>2006.99</c:v>
                </c:pt>
                <c:pt idx="105">
                  <c:v>2007</c:v>
                </c:pt>
                <c:pt idx="106">
                  <c:v>2007.08</c:v>
                </c:pt>
                <c:pt idx="107">
                  <c:v>2007.17</c:v>
                </c:pt>
                <c:pt idx="108">
                  <c:v>2007.33</c:v>
                </c:pt>
                <c:pt idx="109">
                  <c:v>2007.5</c:v>
                </c:pt>
                <c:pt idx="110">
                  <c:v>2007.67</c:v>
                </c:pt>
                <c:pt idx="111">
                  <c:v>2007.75</c:v>
                </c:pt>
                <c:pt idx="112">
                  <c:v>2007.83</c:v>
                </c:pt>
                <c:pt idx="113">
                  <c:v>2007.92</c:v>
                </c:pt>
                <c:pt idx="114">
                  <c:v>2008</c:v>
                </c:pt>
                <c:pt idx="115">
                  <c:v>2008.08</c:v>
                </c:pt>
                <c:pt idx="116">
                  <c:v>2008.33</c:v>
                </c:pt>
                <c:pt idx="117">
                  <c:v>2008.5</c:v>
                </c:pt>
                <c:pt idx="118">
                  <c:v>2008.58</c:v>
                </c:pt>
                <c:pt idx="119">
                  <c:v>2008.67</c:v>
                </c:pt>
                <c:pt idx="120">
                  <c:v>2008.83</c:v>
                </c:pt>
                <c:pt idx="121">
                  <c:v>2008.92</c:v>
                </c:pt>
                <c:pt idx="122">
                  <c:v>2009</c:v>
                </c:pt>
                <c:pt idx="123">
                  <c:v>2009.08</c:v>
                </c:pt>
                <c:pt idx="124">
                  <c:v>2009.25</c:v>
                </c:pt>
                <c:pt idx="125">
                  <c:v>2009.42</c:v>
                </c:pt>
                <c:pt idx="126">
                  <c:v>2009.5</c:v>
                </c:pt>
                <c:pt idx="127">
                  <c:v>2009.58</c:v>
                </c:pt>
                <c:pt idx="128">
                  <c:v>2009.75</c:v>
                </c:pt>
                <c:pt idx="129">
                  <c:v>2009.92</c:v>
                </c:pt>
                <c:pt idx="130">
                  <c:v>2010</c:v>
                </c:pt>
                <c:pt idx="131">
                  <c:v>2010.08</c:v>
                </c:pt>
                <c:pt idx="132">
                  <c:v>2010.17</c:v>
                </c:pt>
                <c:pt idx="133">
                  <c:v>2010.33</c:v>
                </c:pt>
                <c:pt idx="134">
                  <c:v>2010.5</c:v>
                </c:pt>
                <c:pt idx="135">
                  <c:v>2010.58</c:v>
                </c:pt>
                <c:pt idx="136">
                  <c:v>2010.75</c:v>
                </c:pt>
                <c:pt idx="137">
                  <c:v>2010.83</c:v>
                </c:pt>
                <c:pt idx="138">
                  <c:v>2010.92</c:v>
                </c:pt>
                <c:pt idx="139">
                  <c:v>2011</c:v>
                </c:pt>
                <c:pt idx="140">
                  <c:v>2011.08</c:v>
                </c:pt>
                <c:pt idx="141">
                  <c:v>2011.33</c:v>
                </c:pt>
                <c:pt idx="142">
                  <c:v>2011.42</c:v>
                </c:pt>
                <c:pt idx="143">
                  <c:v>2011.67</c:v>
                </c:pt>
                <c:pt idx="144">
                  <c:v>2011.75</c:v>
                </c:pt>
                <c:pt idx="145">
                  <c:v>2012</c:v>
                </c:pt>
                <c:pt idx="146">
                  <c:v>2012.08</c:v>
                </c:pt>
                <c:pt idx="147">
                  <c:v>2012.25</c:v>
                </c:pt>
                <c:pt idx="148">
                  <c:v>2012.33</c:v>
                </c:pt>
                <c:pt idx="149">
                  <c:v>2012.58</c:v>
                </c:pt>
                <c:pt idx="150">
                  <c:v>2012.67</c:v>
                </c:pt>
                <c:pt idx="151">
                  <c:v>2013</c:v>
                </c:pt>
                <c:pt idx="152">
                  <c:v>2013.08</c:v>
                </c:pt>
                <c:pt idx="153">
                  <c:v>2013.33</c:v>
                </c:pt>
                <c:pt idx="154">
                  <c:v>2013.42</c:v>
                </c:pt>
                <c:pt idx="155">
                  <c:v>2013.58</c:v>
                </c:pt>
                <c:pt idx="156">
                  <c:v>2013.67</c:v>
                </c:pt>
                <c:pt idx="157">
                  <c:v>2013.75</c:v>
                </c:pt>
                <c:pt idx="158">
                  <c:v>2013.83</c:v>
                </c:pt>
                <c:pt idx="159">
                  <c:v>2013.92</c:v>
                </c:pt>
                <c:pt idx="160">
                  <c:v>2014.08</c:v>
                </c:pt>
                <c:pt idx="161">
                  <c:v>2014.17</c:v>
                </c:pt>
                <c:pt idx="162">
                  <c:v>2014.25</c:v>
                </c:pt>
                <c:pt idx="163">
                  <c:v>2014.42</c:v>
                </c:pt>
                <c:pt idx="164">
                  <c:v>2014.58</c:v>
                </c:pt>
                <c:pt idx="165">
                  <c:v>2014.67</c:v>
                </c:pt>
                <c:pt idx="166">
                  <c:v>2014.83</c:v>
                </c:pt>
                <c:pt idx="167">
                  <c:v>2015</c:v>
                </c:pt>
                <c:pt idx="168">
                  <c:v>2015.08</c:v>
                </c:pt>
                <c:pt idx="169">
                  <c:v>2015.25</c:v>
                </c:pt>
                <c:pt idx="170">
                  <c:v>2015.33</c:v>
                </c:pt>
                <c:pt idx="171">
                  <c:v>2015.5</c:v>
                </c:pt>
                <c:pt idx="172">
                  <c:v>2015.58</c:v>
                </c:pt>
                <c:pt idx="173">
                  <c:v>2015.67</c:v>
                </c:pt>
                <c:pt idx="174">
                  <c:v>2015.75</c:v>
                </c:pt>
                <c:pt idx="175">
                  <c:v>2015.83</c:v>
                </c:pt>
                <c:pt idx="176">
                  <c:v>2015.92</c:v>
                </c:pt>
                <c:pt idx="177">
                  <c:v>2016.08</c:v>
                </c:pt>
                <c:pt idx="178">
                  <c:v>2016.25</c:v>
                </c:pt>
                <c:pt idx="179">
                  <c:v>2016.33</c:v>
                </c:pt>
                <c:pt idx="180">
                  <c:v>2016.42</c:v>
                </c:pt>
                <c:pt idx="181">
                  <c:v>2016.5</c:v>
                </c:pt>
                <c:pt idx="182">
                  <c:v>2016.58</c:v>
                </c:pt>
                <c:pt idx="183">
                  <c:v>2016.75</c:v>
                </c:pt>
                <c:pt idx="184">
                  <c:v>2016.83</c:v>
                </c:pt>
                <c:pt idx="185">
                  <c:v>2016.92</c:v>
                </c:pt>
                <c:pt idx="186">
                  <c:v>2017</c:v>
                </c:pt>
                <c:pt idx="187">
                  <c:v>2017.17</c:v>
                </c:pt>
                <c:pt idx="188">
                  <c:v>2017.33</c:v>
                </c:pt>
                <c:pt idx="189">
                  <c:v>2017.42</c:v>
                </c:pt>
                <c:pt idx="190">
                  <c:v>2017.5</c:v>
                </c:pt>
                <c:pt idx="191">
                  <c:v>2017.67</c:v>
                </c:pt>
                <c:pt idx="192">
                  <c:v>2017.75</c:v>
                </c:pt>
                <c:pt idx="193">
                  <c:v>2017.92</c:v>
                </c:pt>
                <c:pt idx="194">
                  <c:v>2018.08</c:v>
                </c:pt>
                <c:pt idx="195">
                  <c:v>2018.17</c:v>
                </c:pt>
                <c:pt idx="196">
                  <c:v>2018.33</c:v>
                </c:pt>
                <c:pt idx="197">
                  <c:v>2018.42</c:v>
                </c:pt>
                <c:pt idx="198">
                  <c:v>2018.5</c:v>
                </c:pt>
                <c:pt idx="199">
                  <c:v>2018.58</c:v>
                </c:pt>
                <c:pt idx="200">
                  <c:v>2018.67</c:v>
                </c:pt>
                <c:pt idx="201">
                  <c:v>2018.83</c:v>
                </c:pt>
                <c:pt idx="202">
                  <c:v>2018.92</c:v>
                </c:pt>
                <c:pt idx="203">
                  <c:v>2019</c:v>
                </c:pt>
                <c:pt idx="204">
                  <c:v>2019.08</c:v>
                </c:pt>
                <c:pt idx="205">
                  <c:v>2019.17</c:v>
                </c:pt>
                <c:pt idx="206">
                  <c:v>2019.25</c:v>
                </c:pt>
                <c:pt idx="207">
                  <c:v>2019.33</c:v>
                </c:pt>
                <c:pt idx="208">
                  <c:v>2019.42</c:v>
                </c:pt>
                <c:pt idx="209">
                  <c:v>2019.5</c:v>
                </c:pt>
                <c:pt idx="210">
                  <c:v>2019.58</c:v>
                </c:pt>
                <c:pt idx="211">
                  <c:v>2019.67</c:v>
                </c:pt>
                <c:pt idx="212">
                  <c:v>2019.75</c:v>
                </c:pt>
                <c:pt idx="213">
                  <c:v>2019.83</c:v>
                </c:pt>
                <c:pt idx="214">
                  <c:v>2019.92</c:v>
                </c:pt>
                <c:pt idx="215">
                  <c:v>2020</c:v>
                </c:pt>
                <c:pt idx="216">
                  <c:v>2020.08</c:v>
                </c:pt>
                <c:pt idx="217">
                  <c:v>2020.17</c:v>
                </c:pt>
                <c:pt idx="218" formatCode="General">
                  <c:v>2020.25</c:v>
                </c:pt>
                <c:pt idx="219" formatCode="General">
                  <c:v>2020.33</c:v>
                </c:pt>
                <c:pt idx="220" formatCode="General">
                  <c:v>2020.42</c:v>
                </c:pt>
                <c:pt idx="221">
                  <c:v>2020.5</c:v>
                </c:pt>
                <c:pt idx="222" formatCode="General">
                  <c:v>2020.58</c:v>
                </c:pt>
                <c:pt idx="223" formatCode="General">
                  <c:v>2020.67</c:v>
                </c:pt>
                <c:pt idx="224">
                  <c:v>2020.75</c:v>
                </c:pt>
                <c:pt idx="225">
                  <c:v>2020.83</c:v>
                </c:pt>
                <c:pt idx="226">
                  <c:v>2020.92</c:v>
                </c:pt>
                <c:pt idx="227">
                  <c:v>2021.08</c:v>
                </c:pt>
              </c:numCache>
            </c:numRef>
          </c:xVal>
          <c:yVal>
            <c:numRef>
              <c:f>DDRIVES!$E$11:$E$238</c:f>
              <c:numCache>
                <c:formatCode>General</c:formatCode>
                <c:ptCount val="228"/>
                <c:pt idx="0" formatCode="0.00E+00">
                  <c:v>2549.9999999999995</c:v>
                </c:pt>
                <c:pt idx="6" formatCode="0.00E+00">
                  <c:v>289.21052631578948</c:v>
                </c:pt>
                <c:pt idx="7" formatCode="0.00E+00">
                  <c:v>270</c:v>
                </c:pt>
                <c:pt idx="8" formatCode="0.00E+00">
                  <c:v>319</c:v>
                </c:pt>
                <c:pt idx="9" formatCode="0.00E+00">
                  <c:v>119.9</c:v>
                </c:pt>
                <c:pt idx="10" formatCode="0.00E+00">
                  <c:v>287.5</c:v>
                </c:pt>
                <c:pt idx="12" formatCode="0.00E+00">
                  <c:v>37.5</c:v>
                </c:pt>
                <c:pt idx="13" formatCode="0.00E+00">
                  <c:v>31.392857142857142</c:v>
                </c:pt>
                <c:pt idx="14" formatCode="0.00E+00">
                  <c:v>34.75</c:v>
                </c:pt>
                <c:pt idx="15" formatCode="0.00E+00">
                  <c:v>24.45</c:v>
                </c:pt>
                <c:pt idx="16" formatCode="0.00E+00">
                  <c:v>18.45</c:v>
                </c:pt>
                <c:pt idx="17" formatCode="0.00E+00">
                  <c:v>14.966666666666667</c:v>
                </c:pt>
                <c:pt idx="18" formatCode="0.00E+00">
                  <c:v>9.9666666666666668</c:v>
                </c:pt>
                <c:pt idx="19" formatCode="0.00E+00">
                  <c:v>7.4833333333333334</c:v>
                </c:pt>
                <c:pt idx="20" formatCode="0.00E+00">
                  <c:v>14.3</c:v>
                </c:pt>
                <c:pt idx="21" formatCode="0.00E+00">
                  <c:v>5.2794117647058822</c:v>
                </c:pt>
                <c:pt idx="22" formatCode="0.00E+00">
                  <c:v>4.083333333333333</c:v>
                </c:pt>
                <c:pt idx="23" formatCode="0.00E+00">
                  <c:v>3.2692307692307692</c:v>
                </c:pt>
                <c:pt idx="24" formatCode="0.00E+00">
                  <c:v>5.2153846153846155</c:v>
                </c:pt>
                <c:pt idx="25" formatCode="0.00E+00">
                  <c:v>4.2450000000000001</c:v>
                </c:pt>
                <c:pt idx="26" formatCode="0.00E+00">
                  <c:v>3.0676923076923077</c:v>
                </c:pt>
                <c:pt idx="27" formatCode="0.00E+00">
                  <c:v>2.8032544378698225</c:v>
                </c:pt>
                <c:pt idx="28" formatCode="0.00E+00">
                  <c:v>2.7919999999999998</c:v>
                </c:pt>
                <c:pt idx="29" formatCode="0.00E+00">
                  <c:v>1.9558823529411764</c:v>
                </c:pt>
                <c:pt idx="30" formatCode="0.00E+00">
                  <c:v>1.9558823529411764</c:v>
                </c:pt>
                <c:pt idx="31" formatCode="0.00E+00">
                  <c:v>1.6241666666666668</c:v>
                </c:pt>
                <c:pt idx="32" formatCode="0.00E+00">
                  <c:v>1.3995</c:v>
                </c:pt>
                <c:pt idx="33" formatCode="0.00E+00">
                  <c:v>1.3325925925925926</c:v>
                </c:pt>
                <c:pt idx="34" formatCode="0.00E+00">
                  <c:v>1.1526666666666667</c:v>
                </c:pt>
                <c:pt idx="35" formatCode="0.00E+00">
                  <c:v>0.97266666666666668</c:v>
                </c:pt>
                <c:pt idx="36" formatCode="0.00E+00">
                  <c:v>0.71777777777777774</c:v>
                </c:pt>
                <c:pt idx="37" formatCode="0.00E+00">
                  <c:v>0.57899999999999996</c:v>
                </c:pt>
                <c:pt idx="38" formatCode="0.00E+00">
                  <c:v>0.65727272727272723</c:v>
                </c:pt>
                <c:pt idx="39" formatCode="0.00E+00">
                  <c:v>0.53555555555555556</c:v>
                </c:pt>
                <c:pt idx="40" formatCode="0.00E+00">
                  <c:v>0.95190476190476192</c:v>
                </c:pt>
                <c:pt idx="41" formatCode="0.00E+00">
                  <c:v>0.43322222222222223</c:v>
                </c:pt>
                <c:pt idx="42" formatCode="0.00E+00">
                  <c:v>0.26655555555555555</c:v>
                </c:pt>
                <c:pt idx="43" formatCode="0.00E+00">
                  <c:v>0.3392857142857143</c:v>
                </c:pt>
                <c:pt idx="44" formatCode="0.00E+00">
                  <c:v>0.24824175824175823</c:v>
                </c:pt>
                <c:pt idx="45" formatCode="0.00E+00">
                  <c:v>0.21384615384615385</c:v>
                </c:pt>
                <c:pt idx="46" formatCode="0.00E+00">
                  <c:v>0.20393700787401575</c:v>
                </c:pt>
                <c:pt idx="47" formatCode="0.00E+00">
                  <c:v>0.19153846153846155</c:v>
                </c:pt>
                <c:pt idx="48" formatCode="0.00E+00">
                  <c:v>0.12759999999999999</c:v>
                </c:pt>
                <c:pt idx="49" formatCode="0.00E+00">
                  <c:v>0.13800000000000001</c:v>
                </c:pt>
                <c:pt idx="50" formatCode="0.00E+00">
                  <c:v>0.13800000000000001</c:v>
                </c:pt>
                <c:pt idx="51" formatCode="0.00E+00">
                  <c:v>0.11258064516129032</c:v>
                </c:pt>
                <c:pt idx="52" formatCode="0.00E+00">
                  <c:v>5.6682027649769588E-2</c:v>
                </c:pt>
                <c:pt idx="53" formatCode="0.00E+00">
                  <c:v>4.8387096774193547E-2</c:v>
                </c:pt>
                <c:pt idx="54" formatCode="0.00E+00">
                  <c:v>3.5252156602521567E-2</c:v>
                </c:pt>
                <c:pt idx="55" formatCode="0.00E+00">
                  <c:v>2.9777704047777041E-2</c:v>
                </c:pt>
                <c:pt idx="56" formatCode="0.00E+00">
                  <c:v>2.8948241539482417E-2</c:v>
                </c:pt>
                <c:pt idx="57" formatCode="0.00E+00">
                  <c:v>2.4843750000000001E-2</c:v>
                </c:pt>
                <c:pt idx="58" formatCode="0.00E+00">
                  <c:v>2.2617857142857144E-2</c:v>
                </c:pt>
                <c:pt idx="59" formatCode="0.00E+00">
                  <c:v>1.8700735294117646E-2</c:v>
                </c:pt>
                <c:pt idx="60" formatCode="0.00E+00">
                  <c:v>1.0999473684210526E-2</c:v>
                </c:pt>
                <c:pt idx="61" formatCode="0.00E+00">
                  <c:v>4.816666666666667E-2</c:v>
                </c:pt>
                <c:pt idx="62" formatCode="0.00E+00">
                  <c:v>1.4787234042553192E-2</c:v>
                </c:pt>
                <c:pt idx="63" formatCode="0.00E+00">
                  <c:v>4.224E-2</c:v>
                </c:pt>
                <c:pt idx="64" formatCode="0.00E+00">
                  <c:v>1.0174418604651164E-2</c:v>
                </c:pt>
                <c:pt idx="65" formatCode="0.00E+00">
                  <c:v>8.8372093023255816E-3</c:v>
                </c:pt>
                <c:pt idx="66" formatCode="0.00E+00">
                  <c:v>6.9750000000000003E-3</c:v>
                </c:pt>
                <c:pt idx="67" formatCode="0.00E+00">
                  <c:v>5.8469055374592831E-3</c:v>
                </c:pt>
                <c:pt idx="68" formatCode="0.00E+00">
                  <c:v>4.0716612377850164E-3</c:v>
                </c:pt>
                <c:pt idx="69" formatCode="0.00E+00">
                  <c:v>3.8461538461538464E-3</c:v>
                </c:pt>
                <c:pt idx="70" formatCode="0.00E+00">
                  <c:v>3.6019536019536022E-3</c:v>
                </c:pt>
                <c:pt idx="71" formatCode="0.00E+00">
                  <c:v>2.7499999999999998E-3</c:v>
                </c:pt>
                <c:pt idx="72" formatCode="0.00E+00">
                  <c:v>2.5899999999999999E-3</c:v>
                </c:pt>
                <c:pt idx="73" formatCode="0.00E+00">
                  <c:v>1.8625E-3</c:v>
                </c:pt>
                <c:pt idx="74" formatCode="0.00E+00">
                  <c:v>1.7374999999999999E-3</c:v>
                </c:pt>
                <c:pt idx="75" formatCode="0.00E+00">
                  <c:v>1.71875E-3</c:v>
                </c:pt>
                <c:pt idx="76" formatCode="0.00E+00">
                  <c:v>1.6583333333333333E-3</c:v>
                </c:pt>
                <c:pt idx="77" formatCode="0.00E+00">
                  <c:v>1.2166666666666667E-3</c:v>
                </c:pt>
                <c:pt idx="78" formatCode="0.00E+00">
                  <c:v>1.3064713064713065E-3</c:v>
                </c:pt>
                <c:pt idx="79" formatCode="0.00E+00">
                  <c:v>1.2087912087912088E-3</c:v>
                </c:pt>
                <c:pt idx="80" formatCode="0.00E+00">
                  <c:v>1.65E-3</c:v>
                </c:pt>
                <c:pt idx="81" formatCode="0.00E+00">
                  <c:v>1.1249999999999999E-3</c:v>
                </c:pt>
                <c:pt idx="82" formatCode="0.00E+00">
                  <c:v>1.1624999999999999E-3</c:v>
                </c:pt>
                <c:pt idx="83" formatCode="0.00E+00">
                  <c:v>1.1233211233211233E-3</c:v>
                </c:pt>
                <c:pt idx="84" formatCode="0.00E+00">
                  <c:v>8.9166666666666669E-4</c:v>
                </c:pt>
                <c:pt idx="85" formatCode="0.00E+00">
                  <c:v>1.0622710622710623E-3</c:v>
                </c:pt>
                <c:pt idx="86" formatCode="0.00E+00">
                  <c:v>8.547008547008547E-4</c:v>
                </c:pt>
                <c:pt idx="87" formatCode="0.00E+00">
                  <c:v>7.4991666666666664E-4</c:v>
                </c:pt>
                <c:pt idx="88" formatCode="0.00E+00">
                  <c:v>9.2500000000000004E-4</c:v>
                </c:pt>
                <c:pt idx="89" formatCode="0.00E+00">
                  <c:v>9.0354090354090354E-4</c:v>
                </c:pt>
                <c:pt idx="90" formatCode="0.00E+00">
                  <c:v>7.4375000000000005E-4</c:v>
                </c:pt>
                <c:pt idx="91" formatCode="0.00E+00">
                  <c:v>8.25E-4</c:v>
                </c:pt>
                <c:pt idx="92" formatCode="0.00E+00">
                  <c:v>8.7912087912087912E-4</c:v>
                </c:pt>
                <c:pt idx="93" formatCode="0.00E+00">
                  <c:v>6.7939999999999993E-4</c:v>
                </c:pt>
                <c:pt idx="94" formatCode="0.00E+00">
                  <c:v>6.09375E-4</c:v>
                </c:pt>
                <c:pt idx="95" formatCode="0.00E+00">
                  <c:v>8.7600000000000004E-4</c:v>
                </c:pt>
                <c:pt idx="96" formatCode="0.00E+00">
                  <c:v>4.9994999999999998E-4</c:v>
                </c:pt>
                <c:pt idx="97" formatCode="0.00E+00">
                  <c:v>6.2250000000000001E-4</c:v>
                </c:pt>
                <c:pt idx="98" formatCode="0.00E+00">
                  <c:v>4.0624999999999998E-4</c:v>
                </c:pt>
                <c:pt idx="99" formatCode="0.00E+00">
                  <c:v>3.2387999999999997E-4</c:v>
                </c:pt>
                <c:pt idx="100" formatCode="0.00E+00">
                  <c:v>3.2795999999999997E-4</c:v>
                </c:pt>
                <c:pt idx="101" formatCode="0.00E+00">
                  <c:v>2.1871874999999997E-4</c:v>
                </c:pt>
                <c:pt idx="102" formatCode="0.00E+00">
                  <c:v>2.9884375000000001E-4</c:v>
                </c:pt>
                <c:pt idx="103" formatCode="0.00E+00">
                  <c:v>2.6372E-4</c:v>
                </c:pt>
                <c:pt idx="104" formatCode="0.00E+00">
                  <c:v>2.7996E-4</c:v>
                </c:pt>
                <c:pt idx="105" formatCode="0.00E+00">
                  <c:v>2.7996E-4</c:v>
                </c:pt>
                <c:pt idx="106" formatCode="0.00E+00">
                  <c:v>2.6853125E-4</c:v>
                </c:pt>
                <c:pt idx="107" formatCode="0.00E+00">
                  <c:v>2.64825E-4</c:v>
                </c:pt>
                <c:pt idx="108" formatCode="0.00E+00">
                  <c:v>2.4996874999999997E-4</c:v>
                </c:pt>
                <c:pt idx="109" formatCode="0.00E+00">
                  <c:v>2.1247499999999997E-4</c:v>
                </c:pt>
                <c:pt idx="110" formatCode="0.00E+00">
                  <c:v>2.0997999999999999E-4</c:v>
                </c:pt>
                <c:pt idx="111" formatCode="0.00E+00">
                  <c:v>2.0997999999999999E-4</c:v>
                </c:pt>
                <c:pt idx="112" formatCode="0.00E+00">
                  <c:v>1.9997999999999999E-4</c:v>
                </c:pt>
                <c:pt idx="113" formatCode="0.00E+00">
                  <c:v>2.0997999999999999E-4</c:v>
                </c:pt>
                <c:pt idx="114" formatCode="0.00E+00">
                  <c:v>1.9997999999999999E-4</c:v>
                </c:pt>
                <c:pt idx="115" formatCode="0.00E+00">
                  <c:v>1.9997999999999999E-4</c:v>
                </c:pt>
                <c:pt idx="116" formatCode="0.00E+00">
                  <c:v>1.7997999999999999E-4</c:v>
                </c:pt>
                <c:pt idx="117" formatCode="0.00E+00">
                  <c:v>1.4998E-4</c:v>
                </c:pt>
                <c:pt idx="118" formatCode="0.00E+00">
                  <c:v>1.3279687499999999E-4</c:v>
                </c:pt>
                <c:pt idx="119" formatCode="0.00E+00">
                  <c:v>1.3279687499999999E-4</c:v>
                </c:pt>
                <c:pt idx="120" formatCode="0.00E+00">
                  <c:v>1.1717187499999999E-4</c:v>
                </c:pt>
                <c:pt idx="121" formatCode="0.00E+00">
                  <c:v>9.9989999999999996E-5</c:v>
                </c:pt>
                <c:pt idx="122" formatCode="0.00E+00">
                  <c:v>9.3319999999999994E-5</c:v>
                </c:pt>
                <c:pt idx="123" formatCode="0.00E+00">
                  <c:v>8.7989999999999989E-5</c:v>
                </c:pt>
                <c:pt idx="124" formatCode="0.00E+00">
                  <c:v>8.9989999999999997E-5</c:v>
                </c:pt>
                <c:pt idx="125" formatCode="0.00E+00">
                  <c:v>8.666E-5</c:v>
                </c:pt>
                <c:pt idx="126" formatCode="0.00E+00">
                  <c:v>8.9989999999999997E-5</c:v>
                </c:pt>
                <c:pt idx="127" formatCode="0.00E+00">
                  <c:v>7.4989999999999999E-5</c:v>
                </c:pt>
                <c:pt idx="128" formatCode="0.00E+00">
                  <c:v>7.9989999999999998E-5</c:v>
                </c:pt>
                <c:pt idx="129" formatCode="0.00E+00">
                  <c:v>6.9989999999999999E-5</c:v>
                </c:pt>
                <c:pt idx="130" formatCode="0.00E+00">
                  <c:v>7.3326666666666664E-5</c:v>
                </c:pt>
                <c:pt idx="131" formatCode="0.00E+00">
                  <c:v>7.3326666666666664E-5</c:v>
                </c:pt>
                <c:pt idx="132" formatCode="0.00E+00">
                  <c:v>7.9989999999999998E-5</c:v>
                </c:pt>
                <c:pt idx="133" formatCode="0.00E+00">
                  <c:v>7.4989999999999999E-5</c:v>
                </c:pt>
                <c:pt idx="134" formatCode="0.00E+00">
                  <c:v>5.4994999999999998E-5</c:v>
                </c:pt>
                <c:pt idx="135" formatCode="0.00E+00">
                  <c:v>5.4994999999999998E-5</c:v>
                </c:pt>
                <c:pt idx="136" formatCode="0.00E+00">
                  <c:v>4.9994999999999998E-5</c:v>
                </c:pt>
                <c:pt idx="137" formatCode="0.00E+00">
                  <c:v>4.9994999999999998E-5</c:v>
                </c:pt>
                <c:pt idx="138" formatCode="0.00E+00">
                  <c:v>4.4994999999999999E-5</c:v>
                </c:pt>
                <c:pt idx="139" formatCode="0.00E+00">
                  <c:v>3.9994999999999999E-5</c:v>
                </c:pt>
                <c:pt idx="140" formatCode="0.00E+00">
                  <c:v>3.9994999999999999E-5</c:v>
                </c:pt>
                <c:pt idx="141" formatCode="0.00E+00">
                  <c:v>3.9994999999999999E-5</c:v>
                </c:pt>
                <c:pt idx="142" formatCode="0.00E+00">
                  <c:v>3.6659999999999998E-5</c:v>
                </c:pt>
                <c:pt idx="143" formatCode="0.00E+00">
                  <c:v>3.9993333333333336E-5</c:v>
                </c:pt>
                <c:pt idx="144" formatCode="0.00E+00">
                  <c:v>3.9994999999999999E-5</c:v>
                </c:pt>
                <c:pt idx="145" formatCode="0.00E+00">
                  <c:v>7.8635000000000009E-5</c:v>
                </c:pt>
                <c:pt idx="146" formatCode="0.00E+00">
                  <c:v>7.9090000000000003E-5</c:v>
                </c:pt>
                <c:pt idx="147" formatCode="0.00E+00">
                  <c:v>6.4616666666666661E-5</c:v>
                </c:pt>
                <c:pt idx="148" formatCode="0.00E+00">
                  <c:v>5.9994999999999997E-5</c:v>
                </c:pt>
                <c:pt idx="149" formatCode="0.00E+00">
                  <c:v>5.3090000000000002E-5</c:v>
                </c:pt>
                <c:pt idx="150" formatCode="0.00E+00">
                  <c:v>4.9996666666666669E-5</c:v>
                </c:pt>
                <c:pt idx="151" formatCode="0.00E+00">
                  <c:v>5.4994999999999998E-5</c:v>
                </c:pt>
                <c:pt idx="152" formatCode="0.00E+00">
                  <c:v>4.6663333333333338E-5</c:v>
                </c:pt>
                <c:pt idx="153" formatCode="0.00E+00">
                  <c:v>4.333E-5</c:v>
                </c:pt>
                <c:pt idx="154" formatCode="0.00E+00">
                  <c:v>4.4997500000000004E-5</c:v>
                </c:pt>
                <c:pt idx="155" formatCode="0.00E+00">
                  <c:v>4.4996666666666669E-5</c:v>
                </c:pt>
                <c:pt idx="156" formatCode="0.00E+00">
                  <c:v>4.333E-5</c:v>
                </c:pt>
                <c:pt idx="157" formatCode="0.00E+00">
                  <c:v>4.2996666666666668E-5</c:v>
                </c:pt>
                <c:pt idx="158" formatCode="0.00E+00">
                  <c:v>3.9996666666666663E-5</c:v>
                </c:pt>
                <c:pt idx="159" formatCode="0.00E+00">
                  <c:v>3.9996666666666663E-5</c:v>
                </c:pt>
                <c:pt idx="160" formatCode="0.00E+00">
                  <c:v>3.6663333333333332E-5</c:v>
                </c:pt>
                <c:pt idx="161" formatCode="0.00E+00">
                  <c:v>3.6663333333333332E-5</c:v>
                </c:pt>
                <c:pt idx="162" formatCode="0.00E+00">
                  <c:v>3.6663333333333332E-5</c:v>
                </c:pt>
                <c:pt idx="163" formatCode="0.00E+00">
                  <c:v>3.4996666666666663E-5</c:v>
                </c:pt>
                <c:pt idx="164" formatCode="0.00E+00">
                  <c:v>3.4996666666666663E-5</c:v>
                </c:pt>
                <c:pt idx="165" formatCode="0.00E+00">
                  <c:v>3.4996666666666663E-5</c:v>
                </c:pt>
                <c:pt idx="166" formatCode="0.00E+00">
                  <c:v>3.6247500000000002E-5</c:v>
                </c:pt>
                <c:pt idx="167" formatCode="0.00E+00">
                  <c:v>3.3330000000000001E-5</c:v>
                </c:pt>
                <c:pt idx="168" formatCode="0.00E+00">
                  <c:v>3.2663333333333329E-5</c:v>
                </c:pt>
                <c:pt idx="169" formatCode="0.00E+00">
                  <c:v>2.8329999999999998E-5</c:v>
                </c:pt>
                <c:pt idx="170" formatCode="0.00E+00">
                  <c:v>3.1663333333333332E-5</c:v>
                </c:pt>
                <c:pt idx="171" formatCode="0.00E+00">
                  <c:v>2.9996666666666664E-5</c:v>
                </c:pt>
                <c:pt idx="172" formatCode="0.00E+00">
                  <c:v>2.8998000000000003E-5</c:v>
                </c:pt>
                <c:pt idx="173" formatCode="0.00E+00">
                  <c:v>2.9996666666666664E-5</c:v>
                </c:pt>
                <c:pt idx="174" formatCode="0.00E+00">
                  <c:v>2.9996666666666664E-5</c:v>
                </c:pt>
                <c:pt idx="175" formatCode="0.00E+00">
                  <c:v>3.2497500000000005E-5</c:v>
                </c:pt>
                <c:pt idx="176" formatCode="0.00E+00">
                  <c:v>2.8329999999999998E-5</c:v>
                </c:pt>
                <c:pt idx="177" formatCode="0.00E+00">
                  <c:v>3.1247500000000002E-5</c:v>
                </c:pt>
                <c:pt idx="178" formatCode="0.00E+00">
                  <c:v>2.7703750000000001E-5</c:v>
                </c:pt>
                <c:pt idx="179" formatCode="0.00E+00">
                  <c:v>2.99875E-5</c:v>
                </c:pt>
                <c:pt idx="180" formatCode="0.00E+00">
                  <c:v>2.8329999999999998E-5</c:v>
                </c:pt>
                <c:pt idx="181" formatCode="0.00E+00">
                  <c:v>3.1247500000000002E-5</c:v>
                </c:pt>
                <c:pt idx="182" formatCode="0.00E+00">
                  <c:v>2.99875E-5</c:v>
                </c:pt>
                <c:pt idx="183" formatCode="0.00E+00">
                  <c:v>2.9319999999999997E-5</c:v>
                </c:pt>
                <c:pt idx="184" formatCode="0.00E+00">
                  <c:v>3.1663333333333332E-5</c:v>
                </c:pt>
                <c:pt idx="185" formatCode="0.00E+00">
                  <c:v>2.9663333333333331E-5</c:v>
                </c:pt>
                <c:pt idx="186" formatCode="0.00E+00">
                  <c:v>2.8996666666666666E-5</c:v>
                </c:pt>
                <c:pt idx="187" formatCode="0.00E+00">
                  <c:v>2.6996666666666665E-5</c:v>
                </c:pt>
                <c:pt idx="188" formatCode="0.00E+00">
                  <c:v>2.9998000000000003E-5</c:v>
                </c:pt>
                <c:pt idx="189" formatCode="0.00E+00">
                  <c:v>2.4996666666666664E-5</c:v>
                </c:pt>
                <c:pt idx="190" formatCode="0.00E+00">
                  <c:v>2.5996666666666665E-5</c:v>
                </c:pt>
                <c:pt idx="191" formatCode="0.00E+00">
                  <c:v>2.7497499999999999E-5</c:v>
                </c:pt>
                <c:pt idx="192" formatCode="0.00E+00">
                  <c:v>2.5996666666666665E-5</c:v>
                </c:pt>
                <c:pt idx="193" formatCode="0.00E+00">
                  <c:v>2.4997499999999999E-5</c:v>
                </c:pt>
                <c:pt idx="194" formatCode="0.00E+00">
                  <c:v>2.4872499999999999E-5</c:v>
                </c:pt>
                <c:pt idx="195" formatCode="0.00E+00">
                  <c:v>2.47475E-5</c:v>
                </c:pt>
                <c:pt idx="196" formatCode="0.00E+00">
                  <c:v>2.3502500000000001E-5</c:v>
                </c:pt>
                <c:pt idx="197" formatCode="0.00E+00">
                  <c:v>2.33725E-5</c:v>
                </c:pt>
                <c:pt idx="198" formatCode="0.00E+00">
                  <c:v>2.33725E-5</c:v>
                </c:pt>
                <c:pt idx="199" formatCode="0.00E+00">
                  <c:v>2.4992499999999998E-5</c:v>
                </c:pt>
                <c:pt idx="200" formatCode="0.00E+00">
                  <c:v>2.4497499999999997E-5</c:v>
                </c:pt>
                <c:pt idx="201" formatCode="0.00E+00">
                  <c:v>2.4527499999999999E-5</c:v>
                </c:pt>
                <c:pt idx="202" formatCode="0.00E+00">
                  <c:v>2.45375E-5</c:v>
                </c:pt>
                <c:pt idx="203" formatCode="0.00E+00">
                  <c:v>2.4429999999999998E-5</c:v>
                </c:pt>
                <c:pt idx="204" formatCode="0.00E+00">
                  <c:v>2.47475E-5</c:v>
                </c:pt>
                <c:pt idx="205" formatCode="0.00E+00">
                  <c:v>2.3748750000000002E-5</c:v>
                </c:pt>
                <c:pt idx="206" formatCode="0.00E+00">
                  <c:v>1.8748750000000002E-5</c:v>
                </c:pt>
                <c:pt idx="207" formatCode="0.00E+00">
                  <c:v>1.8748750000000002E-5</c:v>
                </c:pt>
                <c:pt idx="208" formatCode="0.00E+00">
                  <c:v>1.8748750000000002E-5</c:v>
                </c:pt>
                <c:pt idx="209" formatCode="0.00E+00">
                  <c:v>1.8748750000000002E-5</c:v>
                </c:pt>
                <c:pt idx="210" formatCode="0.00E+00">
                  <c:v>1.8748750000000002E-5</c:v>
                </c:pt>
                <c:pt idx="211" formatCode="0.00E+00">
                  <c:v>2.2623750000000002E-5</c:v>
                </c:pt>
                <c:pt idx="212" formatCode="0.00E+00">
                  <c:v>1.8748750000000002E-5</c:v>
                </c:pt>
                <c:pt idx="213" formatCode="0.00E+00">
                  <c:v>1.8748750000000002E-5</c:v>
                </c:pt>
                <c:pt idx="214" formatCode="0.00E+00">
                  <c:v>1.8748750000000002E-5</c:v>
                </c:pt>
                <c:pt idx="215" formatCode="0.00E+00">
                  <c:v>1.6248750000000003E-5</c:v>
                </c:pt>
                <c:pt idx="216" formatCode="0.00E+00">
                  <c:v>1.849875E-5</c:v>
                </c:pt>
                <c:pt idx="217" formatCode="0.00E+00">
                  <c:v>1.8998750000000002E-5</c:v>
                </c:pt>
                <c:pt idx="218" formatCode="0.00E+00">
                  <c:v>1.9123750000000001E-5</c:v>
                </c:pt>
                <c:pt idx="219" formatCode="0.00E+00">
                  <c:v>1.9373750000000001E-5</c:v>
                </c:pt>
                <c:pt idx="220" formatCode="0.00E+00">
                  <c:v>1.9373750000000001E-5</c:v>
                </c:pt>
                <c:pt idx="221" formatCode="0.00E+00">
                  <c:v>1.9373750000000001E-5</c:v>
                </c:pt>
                <c:pt idx="222" formatCode="0.00E+00">
                  <c:v>1.9373750000000001E-5</c:v>
                </c:pt>
                <c:pt idx="223" formatCode="0.00E+00">
                  <c:v>1.9373750000000001E-5</c:v>
                </c:pt>
                <c:pt idx="224" formatCode="0.00E+00">
                  <c:v>1.9373750000000001E-5</c:v>
                </c:pt>
                <c:pt idx="225" formatCode="0.00E+00">
                  <c:v>1.9373750000000001E-5</c:v>
                </c:pt>
                <c:pt idx="226" formatCode="0.00E+00">
                  <c:v>1.9373750000000001E-5</c:v>
                </c:pt>
                <c:pt idx="227" formatCode="0.00E+00">
                  <c:v>1.9373750000000001E-5</c:v>
                </c:pt>
              </c:numCache>
            </c:numRef>
          </c:yVal>
          <c:smooth val="0"/>
          <c:extLst>
            <c:ext xmlns:c16="http://schemas.microsoft.com/office/drawing/2014/chart" uri="{C3380CC4-5D6E-409C-BE32-E72D297353CC}">
              <c16:uniqueId val="{00000007-36A0-499D-A9BD-40BC278C0DF0}"/>
            </c:ext>
          </c:extLst>
        </c:ser>
        <c:ser>
          <c:idx val="8"/>
          <c:order val="8"/>
          <c:tx>
            <c:v>Flash Memory</c:v>
          </c:tx>
          <c:spPr>
            <a:ln w="25400">
              <a:noFill/>
            </a:ln>
            <a:effectLst/>
          </c:spPr>
          <c:marker>
            <c:symbol val="circle"/>
            <c:size val="4"/>
            <c:spPr>
              <a:solidFill>
                <a:schemeClr val="accent3">
                  <a:lumMod val="60000"/>
                </a:schemeClr>
              </a:solidFill>
              <a:ln w="9525" cap="flat" cmpd="sng" algn="ctr">
                <a:solidFill>
                  <a:schemeClr val="accent3">
                    <a:lumMod val="60000"/>
                  </a:schemeClr>
                </a:solidFill>
                <a:round/>
              </a:ln>
              <a:effectLst/>
            </c:spPr>
          </c:marker>
          <c:xVal>
            <c:numRef>
              <c:f>FLASH!$B$5:$B$115</c:f>
              <c:numCache>
                <c:formatCode>0.00</c:formatCode>
                <c:ptCount val="111"/>
                <c:pt idx="0">
                  <c:v>2003.17</c:v>
                </c:pt>
                <c:pt idx="1">
                  <c:v>2003.25</c:v>
                </c:pt>
                <c:pt idx="2">
                  <c:v>2003.33</c:v>
                </c:pt>
                <c:pt idx="3">
                  <c:v>2003.5</c:v>
                </c:pt>
                <c:pt idx="4">
                  <c:v>2003.58</c:v>
                </c:pt>
                <c:pt idx="5">
                  <c:v>2003.67</c:v>
                </c:pt>
                <c:pt idx="6">
                  <c:v>2003.75</c:v>
                </c:pt>
                <c:pt idx="7">
                  <c:v>2003.83</c:v>
                </c:pt>
                <c:pt idx="8">
                  <c:v>2003.99</c:v>
                </c:pt>
                <c:pt idx="9">
                  <c:v>2004</c:v>
                </c:pt>
                <c:pt idx="10">
                  <c:v>2004.08</c:v>
                </c:pt>
                <c:pt idx="11">
                  <c:v>2004.17</c:v>
                </c:pt>
                <c:pt idx="12">
                  <c:v>2004.33</c:v>
                </c:pt>
                <c:pt idx="13">
                  <c:v>2004.42</c:v>
                </c:pt>
                <c:pt idx="14">
                  <c:v>2005.5</c:v>
                </c:pt>
                <c:pt idx="15">
                  <c:v>2006.33</c:v>
                </c:pt>
                <c:pt idx="16">
                  <c:v>2006.5</c:v>
                </c:pt>
                <c:pt idx="17">
                  <c:v>2006.67</c:v>
                </c:pt>
                <c:pt idx="18">
                  <c:v>2006.75</c:v>
                </c:pt>
                <c:pt idx="19">
                  <c:v>2006.83</c:v>
                </c:pt>
                <c:pt idx="20">
                  <c:v>2006.99</c:v>
                </c:pt>
                <c:pt idx="21">
                  <c:v>2007</c:v>
                </c:pt>
                <c:pt idx="22">
                  <c:v>2007.08</c:v>
                </c:pt>
                <c:pt idx="23">
                  <c:v>2007.17</c:v>
                </c:pt>
                <c:pt idx="24">
                  <c:v>2007.33</c:v>
                </c:pt>
                <c:pt idx="25">
                  <c:v>2007.5</c:v>
                </c:pt>
                <c:pt idx="26">
                  <c:v>2007.67</c:v>
                </c:pt>
                <c:pt idx="27">
                  <c:v>2007.75</c:v>
                </c:pt>
                <c:pt idx="28">
                  <c:v>2007.83</c:v>
                </c:pt>
                <c:pt idx="29">
                  <c:v>2007.92</c:v>
                </c:pt>
                <c:pt idx="30">
                  <c:v>2008</c:v>
                </c:pt>
                <c:pt idx="31">
                  <c:v>2008.08</c:v>
                </c:pt>
                <c:pt idx="32">
                  <c:v>2008.33</c:v>
                </c:pt>
                <c:pt idx="33">
                  <c:v>2008.5</c:v>
                </c:pt>
                <c:pt idx="34">
                  <c:v>2008.58</c:v>
                </c:pt>
                <c:pt idx="35">
                  <c:v>2008.67</c:v>
                </c:pt>
                <c:pt idx="36">
                  <c:v>2008.83</c:v>
                </c:pt>
                <c:pt idx="37">
                  <c:v>2008.92</c:v>
                </c:pt>
                <c:pt idx="38">
                  <c:v>2009</c:v>
                </c:pt>
                <c:pt idx="39">
                  <c:v>2009.08</c:v>
                </c:pt>
                <c:pt idx="40">
                  <c:v>2009.25</c:v>
                </c:pt>
                <c:pt idx="41">
                  <c:v>2009.42</c:v>
                </c:pt>
                <c:pt idx="42">
                  <c:v>2009.5</c:v>
                </c:pt>
                <c:pt idx="43">
                  <c:v>2009.58</c:v>
                </c:pt>
                <c:pt idx="44">
                  <c:v>2009.75</c:v>
                </c:pt>
                <c:pt idx="45">
                  <c:v>2009.92</c:v>
                </c:pt>
                <c:pt idx="46">
                  <c:v>2010</c:v>
                </c:pt>
                <c:pt idx="47">
                  <c:v>2010.08</c:v>
                </c:pt>
                <c:pt idx="48">
                  <c:v>2010.17</c:v>
                </c:pt>
                <c:pt idx="49">
                  <c:v>2010.33</c:v>
                </c:pt>
                <c:pt idx="50">
                  <c:v>2010.5</c:v>
                </c:pt>
                <c:pt idx="51">
                  <c:v>2010.58</c:v>
                </c:pt>
                <c:pt idx="52">
                  <c:v>2010.75</c:v>
                </c:pt>
                <c:pt idx="53">
                  <c:v>2010.83</c:v>
                </c:pt>
                <c:pt idx="54">
                  <c:v>2010.92</c:v>
                </c:pt>
                <c:pt idx="55">
                  <c:v>2011</c:v>
                </c:pt>
                <c:pt idx="56">
                  <c:v>2011.08</c:v>
                </c:pt>
                <c:pt idx="57">
                  <c:v>2011.33</c:v>
                </c:pt>
                <c:pt idx="58">
                  <c:v>2011.42</c:v>
                </c:pt>
                <c:pt idx="59">
                  <c:v>2011.67</c:v>
                </c:pt>
                <c:pt idx="60">
                  <c:v>2011.75</c:v>
                </c:pt>
                <c:pt idx="61">
                  <c:v>2012</c:v>
                </c:pt>
                <c:pt idx="62">
                  <c:v>2012.08</c:v>
                </c:pt>
                <c:pt idx="63">
                  <c:v>2012.25</c:v>
                </c:pt>
                <c:pt idx="64">
                  <c:v>2012.33</c:v>
                </c:pt>
                <c:pt idx="65">
                  <c:v>2012.58</c:v>
                </c:pt>
                <c:pt idx="66">
                  <c:v>2012.67</c:v>
                </c:pt>
                <c:pt idx="67">
                  <c:v>2012.83</c:v>
                </c:pt>
                <c:pt idx="68">
                  <c:v>2013</c:v>
                </c:pt>
                <c:pt idx="69">
                  <c:v>2013.08</c:v>
                </c:pt>
                <c:pt idx="70">
                  <c:v>2013.33</c:v>
                </c:pt>
                <c:pt idx="71">
                  <c:v>2013.42</c:v>
                </c:pt>
                <c:pt idx="72">
                  <c:v>2013.58</c:v>
                </c:pt>
                <c:pt idx="73">
                  <c:v>2013.67</c:v>
                </c:pt>
                <c:pt idx="74">
                  <c:v>2013.75</c:v>
                </c:pt>
                <c:pt idx="75">
                  <c:v>2013.83</c:v>
                </c:pt>
                <c:pt idx="76">
                  <c:v>2013.92</c:v>
                </c:pt>
                <c:pt idx="77">
                  <c:v>2014.08</c:v>
                </c:pt>
                <c:pt idx="78">
                  <c:v>2014.17</c:v>
                </c:pt>
                <c:pt idx="79">
                  <c:v>2014.25</c:v>
                </c:pt>
                <c:pt idx="80">
                  <c:v>2014.42</c:v>
                </c:pt>
                <c:pt idx="81">
                  <c:v>2014.58</c:v>
                </c:pt>
                <c:pt idx="82">
                  <c:v>2014.67</c:v>
                </c:pt>
                <c:pt idx="83">
                  <c:v>2014.83</c:v>
                </c:pt>
                <c:pt idx="84">
                  <c:v>2015</c:v>
                </c:pt>
                <c:pt idx="85">
                  <c:v>2015.08</c:v>
                </c:pt>
                <c:pt idx="86">
                  <c:v>2015.25</c:v>
                </c:pt>
                <c:pt idx="87">
                  <c:v>2015.33</c:v>
                </c:pt>
                <c:pt idx="88">
                  <c:v>2015.5</c:v>
                </c:pt>
                <c:pt idx="89">
                  <c:v>2015.58</c:v>
                </c:pt>
                <c:pt idx="90">
                  <c:v>2015.67</c:v>
                </c:pt>
                <c:pt idx="91">
                  <c:v>2015.75</c:v>
                </c:pt>
                <c:pt idx="92">
                  <c:v>2015.83</c:v>
                </c:pt>
                <c:pt idx="93">
                  <c:v>2015.92</c:v>
                </c:pt>
                <c:pt idx="94">
                  <c:v>2016.08</c:v>
                </c:pt>
                <c:pt idx="95">
                  <c:v>2016.25</c:v>
                </c:pt>
                <c:pt idx="96">
                  <c:v>2016.33</c:v>
                </c:pt>
                <c:pt idx="97">
                  <c:v>2016.42</c:v>
                </c:pt>
                <c:pt idx="98">
                  <c:v>2016.5</c:v>
                </c:pt>
                <c:pt idx="99">
                  <c:v>2016.58</c:v>
                </c:pt>
                <c:pt idx="100">
                  <c:v>2016.75</c:v>
                </c:pt>
                <c:pt idx="101">
                  <c:v>2016.83</c:v>
                </c:pt>
                <c:pt idx="102">
                  <c:v>2016.92</c:v>
                </c:pt>
                <c:pt idx="103">
                  <c:v>2017</c:v>
                </c:pt>
                <c:pt idx="104">
                  <c:v>2017.17</c:v>
                </c:pt>
                <c:pt idx="105">
                  <c:v>2017.33</c:v>
                </c:pt>
                <c:pt idx="106">
                  <c:v>2017.42</c:v>
                </c:pt>
                <c:pt idx="107">
                  <c:v>2017.5</c:v>
                </c:pt>
                <c:pt idx="108">
                  <c:v>2017.67</c:v>
                </c:pt>
                <c:pt idx="109">
                  <c:v>2017.75</c:v>
                </c:pt>
                <c:pt idx="110">
                  <c:v>2017.92</c:v>
                </c:pt>
              </c:numCache>
            </c:numRef>
          </c:xVal>
          <c:yVal>
            <c:numRef>
              <c:f>FLASH!$G$5:$G$115</c:f>
              <c:numCache>
                <c:formatCode>0.00E+00</c:formatCode>
                <c:ptCount val="111"/>
                <c:pt idx="0">
                  <c:v>0.2578125</c:v>
                </c:pt>
                <c:pt idx="1">
                  <c:v>0.2578125</c:v>
                </c:pt>
                <c:pt idx="2">
                  <c:v>0.2265625</c:v>
                </c:pt>
                <c:pt idx="3">
                  <c:v>0.2265625</c:v>
                </c:pt>
                <c:pt idx="4">
                  <c:v>0.19140625</c:v>
                </c:pt>
                <c:pt idx="5">
                  <c:v>0.208984375</c:v>
                </c:pt>
                <c:pt idx="6">
                  <c:v>0.21875</c:v>
                </c:pt>
                <c:pt idx="7">
                  <c:v>0.203125</c:v>
                </c:pt>
                <c:pt idx="8">
                  <c:v>0.26953125</c:v>
                </c:pt>
                <c:pt idx="9">
                  <c:v>0.19140625</c:v>
                </c:pt>
                <c:pt idx="10">
                  <c:v>0.23046875</c:v>
                </c:pt>
                <c:pt idx="11">
                  <c:v>0.23828125</c:v>
                </c:pt>
                <c:pt idx="12">
                  <c:v>0.265625</c:v>
                </c:pt>
                <c:pt idx="13">
                  <c:v>0.22265625</c:v>
                </c:pt>
                <c:pt idx="14">
                  <c:v>7.6152343750000004E-2</c:v>
                </c:pt>
                <c:pt idx="15">
                  <c:v>2.1474609374999998E-2</c:v>
                </c:pt>
                <c:pt idx="16">
                  <c:v>1.8552246093749999E-2</c:v>
                </c:pt>
                <c:pt idx="17">
                  <c:v>1.562255859375E-2</c:v>
                </c:pt>
                <c:pt idx="18">
                  <c:v>2.146484375E-2</c:v>
                </c:pt>
                <c:pt idx="19">
                  <c:v>1.4638671875E-2</c:v>
                </c:pt>
                <c:pt idx="20">
                  <c:v>1.6591796874999998E-2</c:v>
                </c:pt>
                <c:pt idx="21">
                  <c:v>1.2202148437499999E-2</c:v>
                </c:pt>
                <c:pt idx="22">
                  <c:v>9.0283203124999992E-3</c:v>
                </c:pt>
                <c:pt idx="23">
                  <c:v>1.037353515625E-2</c:v>
                </c:pt>
                <c:pt idx="24">
                  <c:v>1.0537109374999999E-2</c:v>
                </c:pt>
                <c:pt idx="25">
                  <c:v>9.7607421874999992E-3</c:v>
                </c:pt>
                <c:pt idx="26">
                  <c:v>8.0517578124999992E-3</c:v>
                </c:pt>
                <c:pt idx="27">
                  <c:v>7.6281738281250002E-3</c:v>
                </c:pt>
                <c:pt idx="28">
                  <c:v>7.3217773437499996E-3</c:v>
                </c:pt>
                <c:pt idx="29">
                  <c:v>7.6287841796874997E-3</c:v>
                </c:pt>
                <c:pt idx="30">
                  <c:v>4.5764160156250002E-3</c:v>
                </c:pt>
                <c:pt idx="31">
                  <c:v>4.6337890625000001E-3</c:v>
                </c:pt>
                <c:pt idx="32">
                  <c:v>4.1491699218750002E-3</c:v>
                </c:pt>
                <c:pt idx="33">
                  <c:v>3.5388183593749998E-3</c:v>
                </c:pt>
                <c:pt idx="34">
                  <c:v>3.0505371093749998E-3</c:v>
                </c:pt>
                <c:pt idx="35">
                  <c:v>3.1115722656249998E-3</c:v>
                </c:pt>
                <c:pt idx="36">
                  <c:v>1.8307495117187501E-3</c:v>
                </c:pt>
                <c:pt idx="37">
                  <c:v>2.1359252929687498E-3</c:v>
                </c:pt>
                <c:pt idx="38">
                  <c:v>1.6168212890624999E-3</c:v>
                </c:pt>
                <c:pt idx="39">
                  <c:v>1.678466796875E-3</c:v>
                </c:pt>
                <c:pt idx="40">
                  <c:v>2.0445251464843751E-3</c:v>
                </c:pt>
                <c:pt idx="41">
                  <c:v>2.1356201171875001E-3</c:v>
                </c:pt>
                <c:pt idx="42">
                  <c:v>1.9525146484374999E-3</c:v>
                </c:pt>
                <c:pt idx="43">
                  <c:v>1.7697143554687501E-3</c:v>
                </c:pt>
                <c:pt idx="44">
                  <c:v>2.1356201171875001E-3</c:v>
                </c:pt>
                <c:pt idx="45">
                  <c:v>2.2576904296875001E-3</c:v>
                </c:pt>
                <c:pt idx="46">
                  <c:v>2.4411010742187498E-3</c:v>
                </c:pt>
                <c:pt idx="47">
                  <c:v>2.2576904296875001E-3</c:v>
                </c:pt>
                <c:pt idx="48">
                  <c:v>2.4401855468749998E-3</c:v>
                </c:pt>
                <c:pt idx="49">
                  <c:v>2.0135498046875001E-3</c:v>
                </c:pt>
                <c:pt idx="50">
                  <c:v>1.934814453125E-3</c:v>
                </c:pt>
                <c:pt idx="51">
                  <c:v>1.7608642578125001E-3</c:v>
                </c:pt>
                <c:pt idx="52">
                  <c:v>1.7694091796874999E-3</c:v>
                </c:pt>
                <c:pt idx="53">
                  <c:v>1.4642333984374999E-3</c:v>
                </c:pt>
                <c:pt idx="54">
                  <c:v>1.1898803710937501E-3</c:v>
                </c:pt>
                <c:pt idx="55">
                  <c:v>1.4031982421874999E-3</c:v>
                </c:pt>
                <c:pt idx="56">
                  <c:v>1.2506103515624999E-3</c:v>
                </c:pt>
                <c:pt idx="57">
                  <c:v>1.3421630859374999E-3</c:v>
                </c:pt>
                <c:pt idx="58">
                  <c:v>1.219482421875E-3</c:v>
                </c:pt>
                <c:pt idx="59">
                  <c:v>1.0067749023437501E-3</c:v>
                </c:pt>
                <c:pt idx="60">
                  <c:v>1.0369873046874999E-3</c:v>
                </c:pt>
                <c:pt idx="61">
                  <c:v>8.2366943359374995E-4</c:v>
                </c:pt>
                <c:pt idx="62">
                  <c:v>8.2366943359374995E-4</c:v>
                </c:pt>
                <c:pt idx="63">
                  <c:v>7.9315185546874995E-4</c:v>
                </c:pt>
                <c:pt idx="64">
                  <c:v>7.0159912109374995E-4</c:v>
                </c:pt>
                <c:pt idx="65">
                  <c:v>5.7952880859374995E-4</c:v>
                </c:pt>
                <c:pt idx="66">
                  <c:v>6.0974121093750001E-4</c:v>
                </c:pt>
                <c:pt idx="67">
                  <c:v>6.0974121093750001E-4</c:v>
                </c:pt>
                <c:pt idx="68">
                  <c:v>4.5761108398437498E-4</c:v>
                </c:pt>
                <c:pt idx="69">
                  <c:v>5.1849365234374995E-4</c:v>
                </c:pt>
                <c:pt idx="70">
                  <c:v>5.7952880859374995E-4</c:v>
                </c:pt>
                <c:pt idx="71">
                  <c:v>5.6427001953124995E-4</c:v>
                </c:pt>
                <c:pt idx="72">
                  <c:v>5.6427001953124995E-4</c:v>
                </c:pt>
                <c:pt idx="73">
                  <c:v>5.6427001953124995E-4</c:v>
                </c:pt>
                <c:pt idx="74">
                  <c:v>5.3375244140624995E-4</c:v>
                </c:pt>
                <c:pt idx="75">
                  <c:v>5.4153442382812503E-4</c:v>
                </c:pt>
                <c:pt idx="76">
                  <c:v>5.4809570312500003E-4</c:v>
                </c:pt>
                <c:pt idx="77">
                  <c:v>4.5715332031250001E-4</c:v>
                </c:pt>
                <c:pt idx="78">
                  <c:v>4.7271728515625001E-4</c:v>
                </c:pt>
                <c:pt idx="79">
                  <c:v>3.6590576171875001E-4</c:v>
                </c:pt>
                <c:pt idx="80">
                  <c:v>3.8894653320312498E-4</c:v>
                </c:pt>
                <c:pt idx="81">
                  <c:v>3.3508300781250001E-4</c:v>
                </c:pt>
                <c:pt idx="82">
                  <c:v>3.4454345703124997E-4</c:v>
                </c:pt>
                <c:pt idx="83">
                  <c:v>3.3493041992187499E-4</c:v>
                </c:pt>
                <c:pt idx="84">
                  <c:v>3.9642333984375001E-4</c:v>
                </c:pt>
                <c:pt idx="85">
                  <c:v>3.9642333984375001E-4</c:v>
                </c:pt>
                <c:pt idx="86">
                  <c:v>3.6605834960937498E-4</c:v>
                </c:pt>
                <c:pt idx="87">
                  <c:v>2.7450561523437498E-4</c:v>
                </c:pt>
                <c:pt idx="88">
                  <c:v>1.44805908203125E-4</c:v>
                </c:pt>
                <c:pt idx="89">
                  <c:v>2.36358642578125E-4</c:v>
                </c:pt>
                <c:pt idx="90">
                  <c:v>2.7435302734375001E-4</c:v>
                </c:pt>
                <c:pt idx="91">
                  <c:v>2.28729248046875E-4</c:v>
                </c:pt>
                <c:pt idx="92">
                  <c:v>2.21099853515625E-4</c:v>
                </c:pt>
                <c:pt idx="93">
                  <c:v>2.1354675292968749E-4</c:v>
                </c:pt>
                <c:pt idx="94">
                  <c:v>2.27813720703125E-4</c:v>
                </c:pt>
                <c:pt idx="95">
                  <c:v>2.1354675292968749E-4</c:v>
                </c:pt>
                <c:pt idx="96">
                  <c:v>2.1354675292968749E-4</c:v>
                </c:pt>
                <c:pt idx="97">
                  <c:v>1.9065856933593749E-4</c:v>
                </c:pt>
                <c:pt idx="98">
                  <c:v>1.9447326660156249E-4</c:v>
                </c:pt>
                <c:pt idx="99">
                  <c:v>1.9828796386718749E-4</c:v>
                </c:pt>
                <c:pt idx="100">
                  <c:v>1.5251159667968749E-4</c:v>
                </c:pt>
                <c:pt idx="101">
                  <c:v>1.8306732177734376E-4</c:v>
                </c:pt>
                <c:pt idx="102">
                  <c:v>1.60064697265625E-4</c:v>
                </c:pt>
                <c:pt idx="103">
                  <c:v>1.82952880859375E-4</c:v>
                </c:pt>
                <c:pt idx="104">
                  <c:v>2.0961761474609376E-4</c:v>
                </c:pt>
                <c:pt idx="105">
                  <c:v>2.1354675292968749E-4</c:v>
                </c:pt>
                <c:pt idx="106">
                  <c:v>2.36358642578125E-4</c:v>
                </c:pt>
                <c:pt idx="107">
                  <c:v>2.3262023925781249E-4</c:v>
                </c:pt>
                <c:pt idx="108">
                  <c:v>2.3262023925781249E-4</c:v>
                </c:pt>
                <c:pt idx="109">
                  <c:v>2.3262023925781249E-4</c:v>
                </c:pt>
                <c:pt idx="110">
                  <c:v>2.1354675292968749E-4</c:v>
                </c:pt>
              </c:numCache>
            </c:numRef>
          </c:yVal>
          <c:smooth val="0"/>
          <c:extLst>
            <c:ext xmlns:c16="http://schemas.microsoft.com/office/drawing/2014/chart" uri="{C3380CC4-5D6E-409C-BE32-E72D297353CC}">
              <c16:uniqueId val="{00000008-36A0-499D-A9BD-40BC278C0DF0}"/>
            </c:ext>
          </c:extLst>
        </c:ser>
        <c:ser>
          <c:idx val="9"/>
          <c:order val="9"/>
          <c:tx>
            <c:v>SSD</c:v>
          </c:tx>
          <c:spPr>
            <a:ln w="25400">
              <a:noFill/>
            </a:ln>
            <a:effectLst/>
          </c:spPr>
          <c:marker>
            <c:symbol val="circle"/>
            <c:size val="4"/>
            <c:spPr>
              <a:solidFill>
                <a:schemeClr val="accent4">
                  <a:lumMod val="60000"/>
                </a:schemeClr>
              </a:solidFill>
              <a:ln w="9525" cap="flat" cmpd="sng" algn="ctr">
                <a:solidFill>
                  <a:schemeClr val="accent4">
                    <a:lumMod val="60000"/>
                  </a:schemeClr>
                </a:solidFill>
                <a:round/>
              </a:ln>
              <a:effectLst/>
            </c:spPr>
          </c:marker>
          <c:xVal>
            <c:numRef>
              <c:f>SSD!$B$5:$B$77</c:f>
              <c:numCache>
                <c:formatCode>0.00</c:formatCode>
                <c:ptCount val="73"/>
                <c:pt idx="0">
                  <c:v>2013.58</c:v>
                </c:pt>
                <c:pt idx="1">
                  <c:v>2013.67</c:v>
                </c:pt>
                <c:pt idx="2">
                  <c:v>2013.75</c:v>
                </c:pt>
                <c:pt idx="3">
                  <c:v>2013.83</c:v>
                </c:pt>
                <c:pt idx="4">
                  <c:v>2013.92</c:v>
                </c:pt>
                <c:pt idx="5">
                  <c:v>2014.08</c:v>
                </c:pt>
                <c:pt idx="6">
                  <c:v>2014.17</c:v>
                </c:pt>
                <c:pt idx="7">
                  <c:v>2014.25</c:v>
                </c:pt>
                <c:pt idx="8">
                  <c:v>2014.42</c:v>
                </c:pt>
                <c:pt idx="9">
                  <c:v>2014.58</c:v>
                </c:pt>
                <c:pt idx="10">
                  <c:v>2014.67</c:v>
                </c:pt>
                <c:pt idx="11">
                  <c:v>2014.83</c:v>
                </c:pt>
                <c:pt idx="12">
                  <c:v>2015</c:v>
                </c:pt>
                <c:pt idx="13">
                  <c:v>2015.08</c:v>
                </c:pt>
                <c:pt idx="14">
                  <c:v>2015.25</c:v>
                </c:pt>
                <c:pt idx="15">
                  <c:v>2015.33</c:v>
                </c:pt>
                <c:pt idx="16">
                  <c:v>2015.5</c:v>
                </c:pt>
                <c:pt idx="17">
                  <c:v>2015.58</c:v>
                </c:pt>
                <c:pt idx="18">
                  <c:v>2015.67</c:v>
                </c:pt>
                <c:pt idx="19">
                  <c:v>2015.75</c:v>
                </c:pt>
                <c:pt idx="20">
                  <c:v>2015.83</c:v>
                </c:pt>
                <c:pt idx="21">
                  <c:v>2015.92</c:v>
                </c:pt>
                <c:pt idx="22">
                  <c:v>2016.08</c:v>
                </c:pt>
                <c:pt idx="23">
                  <c:v>2016.25</c:v>
                </c:pt>
                <c:pt idx="24">
                  <c:v>2016.33</c:v>
                </c:pt>
                <c:pt idx="25">
                  <c:v>2016.42</c:v>
                </c:pt>
                <c:pt idx="26">
                  <c:v>2016.5</c:v>
                </c:pt>
                <c:pt idx="27">
                  <c:v>2016.58</c:v>
                </c:pt>
                <c:pt idx="28">
                  <c:v>2016.75</c:v>
                </c:pt>
                <c:pt idx="29">
                  <c:v>2016.83</c:v>
                </c:pt>
                <c:pt idx="30">
                  <c:v>2016.92</c:v>
                </c:pt>
                <c:pt idx="31">
                  <c:v>2017</c:v>
                </c:pt>
                <c:pt idx="32">
                  <c:v>2017.17</c:v>
                </c:pt>
                <c:pt idx="33">
                  <c:v>2017.33</c:v>
                </c:pt>
                <c:pt idx="34">
                  <c:v>2017.42</c:v>
                </c:pt>
                <c:pt idx="35">
                  <c:v>2017.5</c:v>
                </c:pt>
                <c:pt idx="36">
                  <c:v>2017.67</c:v>
                </c:pt>
                <c:pt idx="37">
                  <c:v>2017.75</c:v>
                </c:pt>
                <c:pt idx="38">
                  <c:v>2017.92</c:v>
                </c:pt>
                <c:pt idx="39">
                  <c:v>2018.08</c:v>
                </c:pt>
                <c:pt idx="40">
                  <c:v>2018.17</c:v>
                </c:pt>
                <c:pt idx="41">
                  <c:v>2018.33</c:v>
                </c:pt>
                <c:pt idx="42">
                  <c:v>2018.42</c:v>
                </c:pt>
                <c:pt idx="43">
                  <c:v>2018.5</c:v>
                </c:pt>
                <c:pt idx="44">
                  <c:v>2018.58</c:v>
                </c:pt>
                <c:pt idx="45">
                  <c:v>2018.67</c:v>
                </c:pt>
                <c:pt idx="46">
                  <c:v>2018.83</c:v>
                </c:pt>
                <c:pt idx="47">
                  <c:v>2018.92</c:v>
                </c:pt>
                <c:pt idx="48">
                  <c:v>2019</c:v>
                </c:pt>
                <c:pt idx="49">
                  <c:v>2019.08</c:v>
                </c:pt>
                <c:pt idx="50">
                  <c:v>2019.17</c:v>
                </c:pt>
                <c:pt idx="51">
                  <c:v>2019.25</c:v>
                </c:pt>
                <c:pt idx="52">
                  <c:v>2019.33</c:v>
                </c:pt>
                <c:pt idx="53">
                  <c:v>2019.42</c:v>
                </c:pt>
                <c:pt idx="54">
                  <c:v>2019.5</c:v>
                </c:pt>
                <c:pt idx="55">
                  <c:v>2019.58</c:v>
                </c:pt>
                <c:pt idx="56">
                  <c:v>2019.67</c:v>
                </c:pt>
                <c:pt idx="57">
                  <c:v>2019.75</c:v>
                </c:pt>
                <c:pt idx="58">
                  <c:v>2019.83</c:v>
                </c:pt>
                <c:pt idx="59">
                  <c:v>2019.92</c:v>
                </c:pt>
                <c:pt idx="60">
                  <c:v>2020</c:v>
                </c:pt>
                <c:pt idx="61">
                  <c:v>2020.08</c:v>
                </c:pt>
                <c:pt idx="62">
                  <c:v>2020.17</c:v>
                </c:pt>
                <c:pt idx="63" formatCode="General">
                  <c:v>2020.25</c:v>
                </c:pt>
                <c:pt idx="64" formatCode="General">
                  <c:v>2020.33</c:v>
                </c:pt>
                <c:pt idx="65" formatCode="General">
                  <c:v>2020.42</c:v>
                </c:pt>
                <c:pt idx="66">
                  <c:v>2020.5</c:v>
                </c:pt>
                <c:pt idx="67" formatCode="General">
                  <c:v>2020.58</c:v>
                </c:pt>
                <c:pt idx="68" formatCode="General">
                  <c:v>2020.67</c:v>
                </c:pt>
                <c:pt idx="69">
                  <c:v>2020.75</c:v>
                </c:pt>
                <c:pt idx="70">
                  <c:v>2020.83</c:v>
                </c:pt>
                <c:pt idx="71">
                  <c:v>2020.92</c:v>
                </c:pt>
                <c:pt idx="72">
                  <c:v>2021.08</c:v>
                </c:pt>
              </c:numCache>
            </c:numRef>
          </c:xVal>
          <c:yVal>
            <c:numRef>
              <c:f>SSD!$D$5:$D$77</c:f>
              <c:numCache>
                <c:formatCode>0.00E+00</c:formatCode>
                <c:ptCount val="73"/>
                <c:pt idx="0">
                  <c:v>7.1859375000000005E-4</c:v>
                </c:pt>
                <c:pt idx="1">
                  <c:v>6.8745833333333332E-4</c:v>
                </c:pt>
                <c:pt idx="2">
                  <c:v>6.9979999999999999E-4</c:v>
                </c:pt>
                <c:pt idx="3">
                  <c:v>6.2496093750000008E-4</c:v>
                </c:pt>
                <c:pt idx="4">
                  <c:v>6.2908333333333327E-4</c:v>
                </c:pt>
                <c:pt idx="5">
                  <c:v>5.8741666666666664E-4</c:v>
                </c:pt>
                <c:pt idx="6">
                  <c:v>5.0408333333333338E-4</c:v>
                </c:pt>
                <c:pt idx="7">
                  <c:v>4.9997916666666669E-4</c:v>
                </c:pt>
                <c:pt idx="8">
                  <c:v>4.2960937500000003E-4</c:v>
                </c:pt>
                <c:pt idx="9">
                  <c:v>4.16625E-4</c:v>
                </c:pt>
                <c:pt idx="10">
                  <c:v>3.7497916666666669E-4</c:v>
                </c:pt>
                <c:pt idx="11">
                  <c:v>3.9058593749999998E-4</c:v>
                </c:pt>
                <c:pt idx="12">
                  <c:v>3.8540625000000001E-4</c:v>
                </c:pt>
                <c:pt idx="13">
                  <c:v>3.7495833333333332E-4</c:v>
                </c:pt>
                <c:pt idx="14">
                  <c:v>3.5414583333333337E-4</c:v>
                </c:pt>
                <c:pt idx="15">
                  <c:v>3.4579166666666666E-4</c:v>
                </c:pt>
                <c:pt idx="16">
                  <c:v>3.3199218749999998E-4</c:v>
                </c:pt>
                <c:pt idx="17">
                  <c:v>3.1247916666666669E-4</c:v>
                </c:pt>
                <c:pt idx="18">
                  <c:v>2.91625E-4</c:v>
                </c:pt>
                <c:pt idx="19">
                  <c:v>2.9575000000000001E-4</c:v>
                </c:pt>
                <c:pt idx="20">
                  <c:v>2.7079166666666663E-4</c:v>
                </c:pt>
                <c:pt idx="21">
                  <c:v>2.4995833333333331E-4</c:v>
                </c:pt>
                <c:pt idx="22">
                  <c:v>2.4583333333333331E-4</c:v>
                </c:pt>
                <c:pt idx="23">
                  <c:v>2.1456249999999999E-4</c:v>
                </c:pt>
                <c:pt idx="24">
                  <c:v>2.1977083333333332E-4</c:v>
                </c:pt>
                <c:pt idx="25">
                  <c:v>2.0311458333333333E-4</c:v>
                </c:pt>
                <c:pt idx="26">
                  <c:v>2.083125E-4</c:v>
                </c:pt>
                <c:pt idx="27">
                  <c:v>2.083125E-4</c:v>
                </c:pt>
                <c:pt idx="28">
                  <c:v>2.2915625E-4</c:v>
                </c:pt>
                <c:pt idx="29">
                  <c:v>2.3436458333333333E-4</c:v>
                </c:pt>
                <c:pt idx="30">
                  <c:v>2.2914583333333332E-4</c:v>
                </c:pt>
                <c:pt idx="31">
                  <c:v>2.4997916666666663E-4</c:v>
                </c:pt>
                <c:pt idx="32">
                  <c:v>2.4998958333333335E-4</c:v>
                </c:pt>
                <c:pt idx="33">
                  <c:v>2.5299000000000003E-4</c:v>
                </c:pt>
                <c:pt idx="34">
                  <c:v>2.7082291666666666E-4</c:v>
                </c:pt>
                <c:pt idx="35">
                  <c:v>2.5998999999999998E-4</c:v>
                </c:pt>
                <c:pt idx="36">
                  <c:v>2.7082291666666666E-4</c:v>
                </c:pt>
                <c:pt idx="37">
                  <c:v>2.7082291666666666E-4</c:v>
                </c:pt>
                <c:pt idx="38">
                  <c:v>2.6039583333333335E-4</c:v>
                </c:pt>
                <c:pt idx="39">
                  <c:v>2.3297999999999998E-4</c:v>
                </c:pt>
                <c:pt idx="40">
                  <c:v>2.0999000000000001E-4</c:v>
                </c:pt>
                <c:pt idx="41">
                  <c:v>2.0497999999999998E-4</c:v>
                </c:pt>
                <c:pt idx="42">
                  <c:v>1.79125E-4</c:v>
                </c:pt>
                <c:pt idx="43">
                  <c:v>1.7799000000000002E-4</c:v>
                </c:pt>
                <c:pt idx="44">
                  <c:v>1.4999000000000002E-4</c:v>
                </c:pt>
                <c:pt idx="45">
                  <c:v>1.3956249999999998E-4</c:v>
                </c:pt>
                <c:pt idx="46">
                  <c:v>1.2497916666666666E-4</c:v>
                </c:pt>
                <c:pt idx="47">
                  <c:v>1.0414583333333334E-4</c:v>
                </c:pt>
                <c:pt idx="48">
                  <c:v>1.0414583333333334E-4</c:v>
                </c:pt>
                <c:pt idx="49">
                  <c:v>1.0414583333333334E-4</c:v>
                </c:pt>
                <c:pt idx="50">
                  <c:v>1.0415625E-4</c:v>
                </c:pt>
                <c:pt idx="51">
                  <c:v>1.0311458333333333E-4</c:v>
                </c:pt>
                <c:pt idx="52">
                  <c:v>8.9572916666666661E-5</c:v>
                </c:pt>
                <c:pt idx="53">
                  <c:v>8.5989999999999995E-5</c:v>
                </c:pt>
                <c:pt idx="54">
                  <c:v>7.9156249999999989E-5</c:v>
                </c:pt>
                <c:pt idx="55">
                  <c:v>8.9572916666666661E-5</c:v>
                </c:pt>
                <c:pt idx="56">
                  <c:v>8.9989999999999997E-5</c:v>
                </c:pt>
                <c:pt idx="57">
                  <c:v>8.4989999999999998E-5</c:v>
                </c:pt>
                <c:pt idx="58">
                  <c:v>7.9989999999999998E-5</c:v>
                </c:pt>
                <c:pt idx="59">
                  <c:v>8.9989999999999997E-5</c:v>
                </c:pt>
                <c:pt idx="60">
                  <c:v>9.4989999999999997E-5</c:v>
                </c:pt>
                <c:pt idx="61">
                  <c:v>9.8989999999999999E-5</c:v>
                </c:pt>
                <c:pt idx="62">
                  <c:v>9.4989999999999997E-5</c:v>
                </c:pt>
                <c:pt idx="63">
                  <c:v>9.9989999999999996E-5</c:v>
                </c:pt>
                <c:pt idx="64">
                  <c:v>9.5995000000000005E-5</c:v>
                </c:pt>
                <c:pt idx="65">
                  <c:v>9.1989999999999992E-5</c:v>
                </c:pt>
                <c:pt idx="66">
                  <c:v>8.9980000000000002E-5</c:v>
                </c:pt>
                <c:pt idx="67">
                  <c:v>8.3322916666666658E-5</c:v>
                </c:pt>
                <c:pt idx="68">
                  <c:v>7.9989999999999998E-5</c:v>
                </c:pt>
                <c:pt idx="69">
                  <c:v>7.798999999999999E-5</c:v>
                </c:pt>
                <c:pt idx="70">
                  <c:v>7.4989583333333334E-5</c:v>
                </c:pt>
                <c:pt idx="71">
                  <c:v>7.8990000000000001E-5</c:v>
                </c:pt>
                <c:pt idx="72">
                  <c:v>8.1989999999999993E-5</c:v>
                </c:pt>
              </c:numCache>
            </c:numRef>
          </c:yVal>
          <c:smooth val="0"/>
          <c:extLst>
            <c:ext xmlns:c16="http://schemas.microsoft.com/office/drawing/2014/chart" uri="{C3380CC4-5D6E-409C-BE32-E72D297353CC}">
              <c16:uniqueId val="{00000009-36A0-499D-A9BD-40BC278C0DF0}"/>
            </c:ext>
          </c:extLst>
        </c:ser>
        <c:dLbls>
          <c:showLegendKey val="0"/>
          <c:showVal val="0"/>
          <c:showCatName val="0"/>
          <c:showSerName val="0"/>
          <c:showPercent val="0"/>
          <c:showBubbleSize val="0"/>
        </c:dLbls>
        <c:axId val="868058272"/>
        <c:axId val="1"/>
      </c:scatterChart>
      <c:valAx>
        <c:axId val="868058272"/>
        <c:scaling>
          <c:orientation val="minMax"/>
          <c:max val="2025"/>
          <c:min val="1955"/>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r>
                  <a:rPr lang="en-US" b="0" dirty="0" err="1">
                    <a:solidFill>
                      <a:srgbClr val="66A1FE"/>
                    </a:solidFill>
                    <a:latin typeface="SamsungOne-700" panose="020B0803030303020204" pitchFamily="34" charset="0"/>
                    <a:ea typeface="SamsungOne-700" panose="020B0803030303020204" pitchFamily="34" charset="0"/>
                  </a:rPr>
                  <a:t>Năm</a:t>
                </a:r>
                <a:endParaRPr lang="en-US" b="0" dirty="0">
                  <a:solidFill>
                    <a:srgbClr val="66A1FE"/>
                  </a:solidFill>
                  <a:latin typeface="SamsungOne-700" panose="020B0803030303020204" pitchFamily="34" charset="0"/>
                  <a:ea typeface="SamsungOne-700" panose="020B0803030303020204" pitchFamily="34" charset="0"/>
                </a:endParaRPr>
              </a:p>
            </c:rich>
          </c:tx>
          <c:layout>
            <c:manualLayout>
              <c:xMode val="edge"/>
              <c:yMode val="edge"/>
              <c:x val="0.52967189271276705"/>
              <c:y val="0.94329114562388383"/>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VN"/>
            </a:p>
          </c:txPr>
        </c:title>
        <c:numFmt formatCode="0" sourceLinked="0"/>
        <c:majorTickMark val="none"/>
        <c:minorTickMark val="none"/>
        <c:tickLblPos val="low"/>
        <c:spPr>
          <a:noFill/>
          <a:ln>
            <a:noFill/>
          </a:ln>
          <a:effectLst/>
        </c:spPr>
        <c:txPr>
          <a:bodyPr rot="0" spcFirstLastPara="1" vertOverflow="ellipsis" wrap="square" anchor="ctr" anchorCtr="1"/>
          <a:lstStyle/>
          <a:p>
            <a:pPr>
              <a:defRPr sz="1000" b="0" i="0" u="none" strike="noStrike" kern="1200" baseline="0">
                <a:solidFill>
                  <a:srgbClr val="1F45BC"/>
                </a:solidFill>
                <a:latin typeface="SamsungOne-600C" panose="020B0706030303020204" pitchFamily="34" charset="0"/>
                <a:ea typeface="SamsungOne-600C" panose="020B0706030303020204" pitchFamily="34" charset="0"/>
                <a:cs typeface="+mn-cs"/>
              </a:defRPr>
            </a:pPr>
            <a:endParaRPr lang="en-VN"/>
          </a:p>
        </c:txPr>
        <c:crossAx val="1"/>
        <c:crossesAt val="9.9999999999999995E-7"/>
        <c:crossBetween val="midCat"/>
        <c:majorUnit val="5"/>
        <c:minorUnit val="1"/>
      </c:valAx>
      <c:valAx>
        <c:axId val="1"/>
        <c:scaling>
          <c:logBase val="10"/>
          <c:orientation val="minMax"/>
          <c:min val="9.9999999999999995E-7"/>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r>
                  <a:rPr lang="en-US" b="0" dirty="0" err="1">
                    <a:solidFill>
                      <a:srgbClr val="66A1FE"/>
                    </a:solidFill>
                    <a:latin typeface="SamsungOne-700" panose="020B0803030303020204" pitchFamily="34" charset="0"/>
                    <a:ea typeface="SamsungOne-700" panose="020B0803030303020204" pitchFamily="34" charset="0"/>
                  </a:rPr>
                  <a:t>Giá</a:t>
                </a:r>
                <a:r>
                  <a:rPr lang="en-US" b="0" dirty="0">
                    <a:solidFill>
                      <a:srgbClr val="66A1FE"/>
                    </a:solidFill>
                    <a:latin typeface="SamsungOne-700" panose="020B0803030303020204" pitchFamily="34" charset="0"/>
                    <a:ea typeface="SamsungOne-700" panose="020B0803030303020204" pitchFamily="34" charset="0"/>
                  </a:rPr>
                  <a:t> </a:t>
                </a:r>
                <a:r>
                  <a:rPr lang="en-US" b="0" dirty="0" err="1">
                    <a:solidFill>
                      <a:srgbClr val="66A1FE"/>
                    </a:solidFill>
                    <a:latin typeface="SamsungOne-700" panose="020B0803030303020204" pitchFamily="34" charset="0"/>
                    <a:ea typeface="SamsungOne-700" panose="020B0803030303020204" pitchFamily="34" charset="0"/>
                  </a:rPr>
                  <a:t>bộ</a:t>
                </a:r>
                <a:r>
                  <a:rPr lang="en-US" b="0" dirty="0">
                    <a:solidFill>
                      <a:srgbClr val="66A1FE"/>
                    </a:solidFill>
                    <a:latin typeface="SamsungOne-700" panose="020B0803030303020204" pitchFamily="34" charset="0"/>
                    <a:ea typeface="SamsungOne-700" panose="020B0803030303020204" pitchFamily="34" charset="0"/>
                  </a:rPr>
                  <a:t> </a:t>
                </a:r>
                <a:r>
                  <a:rPr lang="en-US" b="0" dirty="0" err="1">
                    <a:solidFill>
                      <a:srgbClr val="66A1FE"/>
                    </a:solidFill>
                    <a:latin typeface="SamsungOne-700" panose="020B0803030303020204" pitchFamily="34" charset="0"/>
                    <a:ea typeface="SamsungOne-700" panose="020B0803030303020204" pitchFamily="34" charset="0"/>
                  </a:rPr>
                  <a:t>nhớ</a:t>
                </a:r>
                <a:r>
                  <a:rPr lang="en-US" b="0" dirty="0">
                    <a:solidFill>
                      <a:srgbClr val="66A1FE"/>
                    </a:solidFill>
                    <a:latin typeface="SamsungOne-700" panose="020B0803030303020204" pitchFamily="34" charset="0"/>
                    <a:ea typeface="SamsungOne-700" panose="020B0803030303020204" pitchFamily="34" charset="0"/>
                  </a:rPr>
                  <a:t> ($/MB)</a:t>
                </a:r>
              </a:p>
            </c:rich>
          </c:tx>
          <c:layout>
            <c:manualLayout>
              <c:xMode val="edge"/>
              <c:yMode val="edge"/>
              <c:x val="1.9111469178844545E-3"/>
              <c:y val="0.35987065557544401"/>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VN"/>
            </a:p>
          </c:txPr>
        </c:title>
        <c:numFmt formatCode="0.00E+00" sourceLinked="0"/>
        <c:majorTickMark val="none"/>
        <c:minorTickMark val="none"/>
        <c:tickLblPos val="nextTo"/>
        <c:spPr>
          <a:noFill/>
          <a:ln>
            <a:noFill/>
          </a:ln>
          <a:effectLst/>
        </c:spPr>
        <c:txPr>
          <a:bodyPr rot="0" spcFirstLastPara="1" vertOverflow="ellipsis" wrap="square" anchor="ctr" anchorCtr="1"/>
          <a:lstStyle/>
          <a:p>
            <a:pPr>
              <a:defRPr sz="1000" b="0" i="0" u="none" strike="noStrike" kern="1200" baseline="0">
                <a:solidFill>
                  <a:srgbClr val="1F45BC"/>
                </a:solidFill>
                <a:latin typeface="SamsungOne-600C" panose="020B0706030303020204" pitchFamily="34" charset="0"/>
                <a:ea typeface="SamsungOne-600C" panose="020B0706030303020204" pitchFamily="34" charset="0"/>
                <a:cs typeface="+mn-cs"/>
              </a:defRPr>
            </a:pPr>
            <a:endParaRPr lang="en-VN"/>
          </a:p>
        </c:txPr>
        <c:crossAx val="868058272"/>
        <c:crosses val="autoZero"/>
        <c:crossBetween val="midCat"/>
      </c:valAx>
      <c:spPr>
        <a:noFill/>
        <a:ln>
          <a:noFill/>
        </a:ln>
        <a:effectLst/>
      </c:spPr>
    </c:plotArea>
    <c:legend>
      <c:legendPos val="t"/>
      <c:layout>
        <c:manualLayout>
          <c:xMode val="edge"/>
          <c:yMode val="edge"/>
          <c:x val="0.60285549675220207"/>
          <c:y val="0.15097623285580156"/>
          <c:w val="0.37380297129897722"/>
          <c:h val="0.38069241152604727"/>
        </c:manualLayout>
      </c:layout>
      <c:overlay val="0"/>
      <c:spPr>
        <a:noFill/>
        <a:ln>
          <a:noFill/>
        </a:ln>
        <a:effectLst/>
      </c:spPr>
      <c:txPr>
        <a:bodyPr rot="0" spcFirstLastPara="1" vertOverflow="ellipsis" vert="horz" wrap="square" anchor="ctr" anchorCtr="1"/>
        <a:lstStyle/>
        <a:p>
          <a:pPr>
            <a:defRPr sz="1197" b="0" i="0" u="none" strike="noStrike" kern="1200" baseline="0">
              <a:solidFill>
                <a:srgbClr val="1F45BC"/>
              </a:solidFill>
              <a:latin typeface="SamsungOne-600C" panose="020B0706030303020204" pitchFamily="34" charset="0"/>
              <a:ea typeface="SamsungOne-600C" panose="020B0706030303020204" pitchFamily="34" charset="0"/>
              <a:cs typeface="+mn-cs"/>
            </a:defRPr>
          </a:pPr>
          <a:endParaRPr lang="en-VN"/>
        </a:p>
      </c:txPr>
    </c:legend>
    <c:plotVisOnly val="1"/>
    <c:dispBlanksAs val="gap"/>
    <c:showDLblsOverMax val="0"/>
  </c:chart>
  <c:spPr>
    <a:solidFill>
      <a:schemeClr val="bg1"/>
    </a:solidFill>
    <a:ln w="9525" cap="flat" cmpd="sng" algn="ctr">
      <a:noFill/>
      <a:round/>
    </a:ln>
    <a:effectLst/>
  </c:spPr>
  <c:txPr>
    <a:bodyPr/>
    <a:lstStyle/>
    <a:p>
      <a:pPr>
        <a:defRPr/>
      </a:pPr>
      <a:endParaRPr lang="en-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169009" cy="48006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Gulim"/>
                <a:ea typeface="Gulim"/>
                <a:cs typeface="Gulim"/>
                <a:sym typeface="Gulim"/>
              </a:defRPr>
            </a:lvl2pPr>
            <a:lvl3pPr lvl="2" marR="0" rtl="0" algn="l">
              <a:spcBef>
                <a:spcPts val="0"/>
              </a:spcBef>
              <a:spcAft>
                <a:spcPts val="0"/>
              </a:spcAft>
              <a:buSzPts val="1400"/>
              <a:buNone/>
              <a:defRPr b="0" i="0" sz="1800" u="none" cap="none" strike="noStrike">
                <a:solidFill>
                  <a:schemeClr val="dk1"/>
                </a:solidFill>
                <a:latin typeface="Gulim"/>
                <a:ea typeface="Gulim"/>
                <a:cs typeface="Gulim"/>
                <a:sym typeface="Gulim"/>
              </a:defRPr>
            </a:lvl3pPr>
            <a:lvl4pPr lvl="3" marR="0" rtl="0" algn="l">
              <a:spcBef>
                <a:spcPts val="0"/>
              </a:spcBef>
              <a:spcAft>
                <a:spcPts val="0"/>
              </a:spcAft>
              <a:buSzPts val="1400"/>
              <a:buNone/>
              <a:defRPr b="0" i="0" sz="1800" u="none" cap="none" strike="noStrike">
                <a:solidFill>
                  <a:schemeClr val="dk1"/>
                </a:solidFill>
                <a:latin typeface="Gulim"/>
                <a:ea typeface="Gulim"/>
                <a:cs typeface="Gulim"/>
                <a:sym typeface="Gulim"/>
              </a:defRPr>
            </a:lvl4pPr>
            <a:lvl5pPr lvl="4" marR="0" rtl="0" algn="l">
              <a:spcBef>
                <a:spcPts val="0"/>
              </a:spcBef>
              <a:spcAft>
                <a:spcPts val="0"/>
              </a:spcAft>
              <a:buSzPts val="1400"/>
              <a:buNone/>
              <a:defRPr b="0" i="0" sz="1800" u="none" cap="none" strike="noStrike">
                <a:solidFill>
                  <a:schemeClr val="dk1"/>
                </a:solidFill>
                <a:latin typeface="Gulim"/>
                <a:ea typeface="Gulim"/>
                <a:cs typeface="Gulim"/>
                <a:sym typeface="Gulim"/>
              </a:defRPr>
            </a:lvl5pPr>
            <a:lvl6pPr lvl="5" marR="0" rtl="0" algn="l">
              <a:spcBef>
                <a:spcPts val="0"/>
              </a:spcBef>
              <a:spcAft>
                <a:spcPts val="0"/>
              </a:spcAft>
              <a:buSzPts val="1400"/>
              <a:buNone/>
              <a:defRPr b="0" i="0" sz="1800" u="none" cap="none" strike="noStrike">
                <a:solidFill>
                  <a:schemeClr val="dk1"/>
                </a:solidFill>
                <a:latin typeface="Gulim"/>
                <a:ea typeface="Gulim"/>
                <a:cs typeface="Gulim"/>
                <a:sym typeface="Gulim"/>
              </a:defRPr>
            </a:lvl6pPr>
            <a:lvl7pPr lvl="6" marR="0" rtl="0" algn="l">
              <a:spcBef>
                <a:spcPts val="0"/>
              </a:spcBef>
              <a:spcAft>
                <a:spcPts val="0"/>
              </a:spcAft>
              <a:buSzPts val="1400"/>
              <a:buNone/>
              <a:defRPr b="0" i="0" sz="1800" u="none" cap="none" strike="noStrike">
                <a:solidFill>
                  <a:schemeClr val="dk1"/>
                </a:solidFill>
                <a:latin typeface="Gulim"/>
                <a:ea typeface="Gulim"/>
                <a:cs typeface="Gulim"/>
                <a:sym typeface="Gulim"/>
              </a:defRPr>
            </a:lvl7pPr>
            <a:lvl8pPr lvl="7" marR="0" rtl="0" algn="l">
              <a:spcBef>
                <a:spcPts val="0"/>
              </a:spcBef>
              <a:spcAft>
                <a:spcPts val="0"/>
              </a:spcAft>
              <a:buSzPts val="1400"/>
              <a:buNone/>
              <a:defRPr b="0" i="0" sz="1800" u="none" cap="none" strike="noStrike">
                <a:solidFill>
                  <a:schemeClr val="dk1"/>
                </a:solidFill>
                <a:latin typeface="Gulim"/>
                <a:ea typeface="Gulim"/>
                <a:cs typeface="Gulim"/>
                <a:sym typeface="Gulim"/>
              </a:defRPr>
            </a:lvl8pPr>
            <a:lvl9pPr lvl="8" marR="0" rtl="0" algn="l">
              <a:spcBef>
                <a:spcPts val="0"/>
              </a:spcBef>
              <a:spcAft>
                <a:spcPts val="0"/>
              </a:spcAft>
              <a:buSzPts val="1400"/>
              <a:buNone/>
              <a:defRPr b="0" i="0" sz="1800" u="none" cap="none" strike="noStrike">
                <a:solidFill>
                  <a:schemeClr val="dk1"/>
                </a:solidFill>
                <a:latin typeface="Gulim"/>
                <a:ea typeface="Gulim"/>
                <a:cs typeface="Gulim"/>
                <a:sym typeface="Gulim"/>
              </a:defRPr>
            </a:lvl9pPr>
          </a:lstStyle>
          <a:p/>
        </p:txBody>
      </p:sp>
      <p:sp>
        <p:nvSpPr>
          <p:cNvPr id="4" name="Google Shape;4;n"/>
          <p:cNvSpPr txBox="1"/>
          <p:nvPr>
            <p:ph idx="10" type="dt"/>
          </p:nvPr>
        </p:nvSpPr>
        <p:spPr>
          <a:xfrm>
            <a:off x="4144485" y="0"/>
            <a:ext cx="3169009" cy="480061"/>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Gulim"/>
                <a:ea typeface="Gulim"/>
                <a:cs typeface="Gulim"/>
                <a:sym typeface="Gulim"/>
              </a:defRPr>
            </a:lvl2pPr>
            <a:lvl3pPr lvl="2" marR="0" rtl="0" algn="l">
              <a:spcBef>
                <a:spcPts val="0"/>
              </a:spcBef>
              <a:spcAft>
                <a:spcPts val="0"/>
              </a:spcAft>
              <a:buSzPts val="1400"/>
              <a:buNone/>
              <a:defRPr b="0" i="0" sz="1800" u="none" cap="none" strike="noStrike">
                <a:solidFill>
                  <a:schemeClr val="dk1"/>
                </a:solidFill>
                <a:latin typeface="Gulim"/>
                <a:ea typeface="Gulim"/>
                <a:cs typeface="Gulim"/>
                <a:sym typeface="Gulim"/>
              </a:defRPr>
            </a:lvl3pPr>
            <a:lvl4pPr lvl="3" marR="0" rtl="0" algn="l">
              <a:spcBef>
                <a:spcPts val="0"/>
              </a:spcBef>
              <a:spcAft>
                <a:spcPts val="0"/>
              </a:spcAft>
              <a:buSzPts val="1400"/>
              <a:buNone/>
              <a:defRPr b="0" i="0" sz="1800" u="none" cap="none" strike="noStrike">
                <a:solidFill>
                  <a:schemeClr val="dk1"/>
                </a:solidFill>
                <a:latin typeface="Gulim"/>
                <a:ea typeface="Gulim"/>
                <a:cs typeface="Gulim"/>
                <a:sym typeface="Gulim"/>
              </a:defRPr>
            </a:lvl4pPr>
            <a:lvl5pPr lvl="4" marR="0" rtl="0" algn="l">
              <a:spcBef>
                <a:spcPts val="0"/>
              </a:spcBef>
              <a:spcAft>
                <a:spcPts val="0"/>
              </a:spcAft>
              <a:buSzPts val="1400"/>
              <a:buNone/>
              <a:defRPr b="0" i="0" sz="1800" u="none" cap="none" strike="noStrike">
                <a:solidFill>
                  <a:schemeClr val="dk1"/>
                </a:solidFill>
                <a:latin typeface="Gulim"/>
                <a:ea typeface="Gulim"/>
                <a:cs typeface="Gulim"/>
                <a:sym typeface="Gulim"/>
              </a:defRPr>
            </a:lvl5pPr>
            <a:lvl6pPr lvl="5" marR="0" rtl="0" algn="l">
              <a:spcBef>
                <a:spcPts val="0"/>
              </a:spcBef>
              <a:spcAft>
                <a:spcPts val="0"/>
              </a:spcAft>
              <a:buSzPts val="1400"/>
              <a:buNone/>
              <a:defRPr b="0" i="0" sz="1800" u="none" cap="none" strike="noStrike">
                <a:solidFill>
                  <a:schemeClr val="dk1"/>
                </a:solidFill>
                <a:latin typeface="Gulim"/>
                <a:ea typeface="Gulim"/>
                <a:cs typeface="Gulim"/>
                <a:sym typeface="Gulim"/>
              </a:defRPr>
            </a:lvl6pPr>
            <a:lvl7pPr lvl="6" marR="0" rtl="0" algn="l">
              <a:spcBef>
                <a:spcPts val="0"/>
              </a:spcBef>
              <a:spcAft>
                <a:spcPts val="0"/>
              </a:spcAft>
              <a:buSzPts val="1400"/>
              <a:buNone/>
              <a:defRPr b="0" i="0" sz="1800" u="none" cap="none" strike="noStrike">
                <a:solidFill>
                  <a:schemeClr val="dk1"/>
                </a:solidFill>
                <a:latin typeface="Gulim"/>
                <a:ea typeface="Gulim"/>
                <a:cs typeface="Gulim"/>
                <a:sym typeface="Gulim"/>
              </a:defRPr>
            </a:lvl7pPr>
            <a:lvl8pPr lvl="7" marR="0" rtl="0" algn="l">
              <a:spcBef>
                <a:spcPts val="0"/>
              </a:spcBef>
              <a:spcAft>
                <a:spcPts val="0"/>
              </a:spcAft>
              <a:buSzPts val="1400"/>
              <a:buNone/>
              <a:defRPr b="0" i="0" sz="1800" u="none" cap="none" strike="noStrike">
                <a:solidFill>
                  <a:schemeClr val="dk1"/>
                </a:solidFill>
                <a:latin typeface="Gulim"/>
                <a:ea typeface="Gulim"/>
                <a:cs typeface="Gulim"/>
                <a:sym typeface="Gulim"/>
              </a:defRPr>
            </a:lvl8pPr>
            <a:lvl9pPr lvl="8" marR="0" rtl="0" algn="l">
              <a:spcBef>
                <a:spcPts val="0"/>
              </a:spcBef>
              <a:spcAft>
                <a:spcPts val="0"/>
              </a:spcAft>
              <a:buSzPts val="1400"/>
              <a:buNone/>
              <a:defRPr b="0" i="0" sz="1800" u="none" cap="none" strike="noStrike">
                <a:solidFill>
                  <a:schemeClr val="dk1"/>
                </a:solidFill>
                <a:latin typeface="Gulim"/>
                <a:ea typeface="Gulim"/>
                <a:cs typeface="Gulim"/>
                <a:sym typeface="Gulim"/>
              </a:defRPr>
            </a:lvl9pPr>
          </a:lstStyle>
          <a:p/>
        </p:txBody>
      </p:sp>
      <p:sp>
        <p:nvSpPr>
          <p:cNvPr id="5" name="Google Shape;5;n"/>
          <p:cNvSpPr/>
          <p:nvPr>
            <p:ph idx="3"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2" y="9119597"/>
            <a:ext cx="3169009" cy="48006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Gulim"/>
                <a:ea typeface="Gulim"/>
                <a:cs typeface="Gulim"/>
                <a:sym typeface="Gulim"/>
              </a:defRPr>
            </a:lvl2pPr>
            <a:lvl3pPr lvl="2" marR="0" rtl="0" algn="l">
              <a:spcBef>
                <a:spcPts val="0"/>
              </a:spcBef>
              <a:spcAft>
                <a:spcPts val="0"/>
              </a:spcAft>
              <a:buSzPts val="1400"/>
              <a:buNone/>
              <a:defRPr b="0" i="0" sz="1800" u="none" cap="none" strike="noStrike">
                <a:solidFill>
                  <a:schemeClr val="dk1"/>
                </a:solidFill>
                <a:latin typeface="Gulim"/>
                <a:ea typeface="Gulim"/>
                <a:cs typeface="Gulim"/>
                <a:sym typeface="Gulim"/>
              </a:defRPr>
            </a:lvl3pPr>
            <a:lvl4pPr lvl="3" marR="0" rtl="0" algn="l">
              <a:spcBef>
                <a:spcPts val="0"/>
              </a:spcBef>
              <a:spcAft>
                <a:spcPts val="0"/>
              </a:spcAft>
              <a:buSzPts val="1400"/>
              <a:buNone/>
              <a:defRPr b="0" i="0" sz="1800" u="none" cap="none" strike="noStrike">
                <a:solidFill>
                  <a:schemeClr val="dk1"/>
                </a:solidFill>
                <a:latin typeface="Gulim"/>
                <a:ea typeface="Gulim"/>
                <a:cs typeface="Gulim"/>
                <a:sym typeface="Gulim"/>
              </a:defRPr>
            </a:lvl4pPr>
            <a:lvl5pPr lvl="4" marR="0" rtl="0" algn="l">
              <a:spcBef>
                <a:spcPts val="0"/>
              </a:spcBef>
              <a:spcAft>
                <a:spcPts val="0"/>
              </a:spcAft>
              <a:buSzPts val="1400"/>
              <a:buNone/>
              <a:defRPr b="0" i="0" sz="1800" u="none" cap="none" strike="noStrike">
                <a:solidFill>
                  <a:schemeClr val="dk1"/>
                </a:solidFill>
                <a:latin typeface="Gulim"/>
                <a:ea typeface="Gulim"/>
                <a:cs typeface="Gulim"/>
                <a:sym typeface="Gulim"/>
              </a:defRPr>
            </a:lvl5pPr>
            <a:lvl6pPr lvl="5" marR="0" rtl="0" algn="l">
              <a:spcBef>
                <a:spcPts val="0"/>
              </a:spcBef>
              <a:spcAft>
                <a:spcPts val="0"/>
              </a:spcAft>
              <a:buSzPts val="1400"/>
              <a:buNone/>
              <a:defRPr b="0" i="0" sz="1800" u="none" cap="none" strike="noStrike">
                <a:solidFill>
                  <a:schemeClr val="dk1"/>
                </a:solidFill>
                <a:latin typeface="Gulim"/>
                <a:ea typeface="Gulim"/>
                <a:cs typeface="Gulim"/>
                <a:sym typeface="Gulim"/>
              </a:defRPr>
            </a:lvl6pPr>
            <a:lvl7pPr lvl="6" marR="0" rtl="0" algn="l">
              <a:spcBef>
                <a:spcPts val="0"/>
              </a:spcBef>
              <a:spcAft>
                <a:spcPts val="0"/>
              </a:spcAft>
              <a:buSzPts val="1400"/>
              <a:buNone/>
              <a:defRPr b="0" i="0" sz="1800" u="none" cap="none" strike="noStrike">
                <a:solidFill>
                  <a:schemeClr val="dk1"/>
                </a:solidFill>
                <a:latin typeface="Gulim"/>
                <a:ea typeface="Gulim"/>
                <a:cs typeface="Gulim"/>
                <a:sym typeface="Gulim"/>
              </a:defRPr>
            </a:lvl7pPr>
            <a:lvl8pPr lvl="7" marR="0" rtl="0" algn="l">
              <a:spcBef>
                <a:spcPts val="0"/>
              </a:spcBef>
              <a:spcAft>
                <a:spcPts val="0"/>
              </a:spcAft>
              <a:buSzPts val="1400"/>
              <a:buNone/>
              <a:defRPr b="0" i="0" sz="1800" u="none" cap="none" strike="noStrike">
                <a:solidFill>
                  <a:schemeClr val="dk1"/>
                </a:solidFill>
                <a:latin typeface="Gulim"/>
                <a:ea typeface="Gulim"/>
                <a:cs typeface="Gulim"/>
                <a:sym typeface="Gulim"/>
              </a:defRPr>
            </a:lvl8pPr>
            <a:lvl9pPr lvl="8" marR="0" rtl="0" algn="l">
              <a:spcBef>
                <a:spcPts val="0"/>
              </a:spcBef>
              <a:spcAft>
                <a:spcPts val="0"/>
              </a:spcAft>
              <a:buSzPts val="1400"/>
              <a:buNone/>
              <a:defRPr b="0" i="0" sz="1800" u="none" cap="none" strike="noStrike">
                <a:solidFill>
                  <a:schemeClr val="dk1"/>
                </a:solidFill>
                <a:latin typeface="Gulim"/>
                <a:ea typeface="Gulim"/>
                <a:cs typeface="Gulim"/>
                <a:sym typeface="Gulim"/>
              </a:defRPr>
            </a:lvl9pPr>
          </a:lstStyle>
          <a:p/>
        </p:txBody>
      </p:sp>
      <p:sp>
        <p:nvSpPr>
          <p:cNvPr id="8" name="Google Shape;8;n"/>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731179" y="4561342"/>
            <a:ext cx="5852843" cy="432054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rtl="0" algn="l">
              <a:lnSpc>
                <a:spcPct val="90000"/>
              </a:lnSpc>
              <a:spcBef>
                <a:spcPts val="333"/>
              </a:spcBef>
              <a:spcAft>
                <a:spcPts val="0"/>
              </a:spcAft>
              <a:buNone/>
            </a:pPr>
            <a:r>
              <a:rPr b="0" lang="en-US" sz="1110">
                <a:latin typeface="Arial"/>
                <a:ea typeface="Arial"/>
                <a:cs typeface="Arial"/>
                <a:sym typeface="Arial"/>
              </a:rPr>
              <a:t>MapReduce phải trải qua cả ba chu kỳ (Map, Shufle-Sort, Reduce) trong mỗi giai đoạn.</a:t>
            </a:r>
            <a:endParaRPr/>
          </a:p>
          <a:p>
            <a:pPr indent="0" lvl="0" marL="0" rtl="0" algn="l">
              <a:lnSpc>
                <a:spcPct val="90000"/>
              </a:lnSpc>
              <a:spcBef>
                <a:spcPts val="333"/>
              </a:spcBef>
              <a:spcAft>
                <a:spcPts val="0"/>
              </a:spcAft>
              <a:buNone/>
            </a:pPr>
            <a:r>
              <a:rPr b="0" lang="en-US" sz="1110">
                <a:latin typeface="Arial"/>
                <a:ea typeface="Arial"/>
                <a:cs typeface="Arial"/>
                <a:sym typeface="Arial"/>
              </a:rPr>
              <a:t>Nó không thể bỏ qua bất kỳ chu kỳ nào trong 3 chu kỳ.</a:t>
            </a:r>
            <a:endParaRPr/>
          </a:p>
          <a:p>
            <a:pPr indent="0" lvl="0" marL="0" rtl="0" algn="l">
              <a:lnSpc>
                <a:spcPct val="90000"/>
              </a:lnSpc>
              <a:spcBef>
                <a:spcPts val="333"/>
              </a:spcBef>
              <a:spcAft>
                <a:spcPts val="0"/>
              </a:spcAft>
              <a:buNone/>
            </a:pPr>
            <a:r>
              <a:rPr b="0" lang="en-US" sz="1110">
                <a:latin typeface="Arial"/>
                <a:ea typeface="Arial"/>
                <a:cs typeface="Arial"/>
                <a:sym typeface="Arial"/>
              </a:rPr>
              <a:t>Giữa các giai đoạn, nó luôn ghi vào HDFS bởi bộ giảm tốc, sau đó được đọc từ HDFS bởi những người lập bản đồ của giai đoạn tiếp theo.</a:t>
            </a:r>
            <a:endParaRPr/>
          </a:p>
          <a:p>
            <a:pPr indent="0" lvl="0" marL="0" rtl="0" algn="l">
              <a:lnSpc>
                <a:spcPct val="90000"/>
              </a:lnSpc>
              <a:spcBef>
                <a:spcPts val="333"/>
              </a:spcBef>
              <a:spcAft>
                <a:spcPts val="0"/>
              </a:spcAft>
              <a:buNone/>
            </a:pPr>
            <a:r>
              <a:rPr b="0" lang="en-US" sz="1110">
                <a:latin typeface="Arial"/>
                <a:ea typeface="Arial"/>
                <a:cs typeface="Arial"/>
                <a:sym typeface="Arial"/>
              </a:rPr>
              <a:t>Điều này có vẻ giống như rất nhiều I/O.</a:t>
            </a:r>
            <a:endParaRPr/>
          </a:p>
          <a:p>
            <a:pPr indent="0" lvl="0" marL="0" rtl="0" algn="l">
              <a:lnSpc>
                <a:spcPct val="90000"/>
              </a:lnSpc>
              <a:spcBef>
                <a:spcPts val="333"/>
              </a:spcBef>
              <a:spcAft>
                <a:spcPts val="0"/>
              </a:spcAft>
              <a:buNone/>
            </a:pPr>
            <a:r>
              <a:rPr b="0" lang="en-US" sz="1110">
                <a:latin typeface="Arial"/>
                <a:ea typeface="Arial"/>
                <a:cs typeface="Arial"/>
                <a:sym typeface="Arial"/>
              </a:rPr>
              <a:t>Tuy nhiên, ưu điểm là MapReduce có thể phục hồi sau các lỗi rất dễ dàng, vì tất cả các kết quả trung gian luôn ở trong HDFS hoặc đĩa.</a:t>
            </a:r>
            <a:endParaRPr/>
          </a:p>
          <a:p>
            <a:pPr indent="0" lvl="0" marL="0" rtl="0" algn="l">
              <a:lnSpc>
                <a:spcPct val="90000"/>
              </a:lnSpc>
              <a:spcBef>
                <a:spcPts val="333"/>
              </a:spcBef>
              <a:spcAft>
                <a:spcPts val="0"/>
              </a:spcAft>
              <a:buNone/>
            </a:pPr>
            <a:r>
              <a:rPr b="0" lang="en-US" sz="1110">
                <a:latin typeface="Arial"/>
                <a:ea typeface="Arial"/>
                <a:cs typeface="Arial"/>
                <a:sym typeface="Arial"/>
              </a:rPr>
              <a:t>Khi chúng tôi làm việc với Dữ liệu lớn thực sự (petabyte), MapReduce thường được ưu tiên hơn cả các công cụ nhanh hơn như Spark do khả năng chịu lỗi tuyệt vời cũng như kiến trúc song song và phân tán cao.</a:t>
            </a:r>
            <a:endParaRPr b="0" sz="1110">
              <a:latin typeface="Arial"/>
              <a:ea typeface="Arial"/>
              <a:cs typeface="Arial"/>
              <a:sym typeface="Arial"/>
            </a:endParaRPr>
          </a:p>
          <a:p>
            <a:pPr indent="0" lvl="0" marL="0" rtl="0" algn="l">
              <a:lnSpc>
                <a:spcPct val="90000"/>
              </a:lnSpc>
              <a:spcBef>
                <a:spcPts val="333"/>
              </a:spcBef>
              <a:spcAft>
                <a:spcPts val="0"/>
              </a:spcAft>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Chúng tôi sẽ xem xét MapReduce và xem tại sao Apache Spark là sự thay thế thế hệ tiếp theo hợp lý cho nó.</a:t>
            </a:r>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Sự phụ thuộc của MapReduce hoặc việc sử dụng I/O của đĩa trở nên tồi tệ hơn bởi thực tế là để thực hiện công việc thú vị, thường cần phải có một số giai đoạn của MapReduce.</a:t>
            </a:r>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Mỗi giai đoạn yêu cầu đĩa I/O.</a:t>
            </a:r>
            <a:endParaRPr b="0"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1"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a:t>
            </a:r>
            <a:endParaRPr/>
          </a:p>
          <a:p>
            <a:pPr indent="0" lvl="0" marL="0" rtl="0" algn="l">
              <a:lnSpc>
                <a:spcPct val="90000"/>
              </a:lnSpc>
              <a:spcBef>
                <a:spcPts val="333"/>
              </a:spcBef>
              <a:spcAft>
                <a:spcPts val="0"/>
              </a:spcAft>
              <a:buNone/>
            </a:pPr>
            <a:r>
              <a:t/>
            </a:r>
            <a:endParaRPr sz="1110"/>
          </a:p>
        </p:txBody>
      </p:sp>
      <p:sp>
        <p:nvSpPr>
          <p:cNvPr id="199" name="Google Shape;199;p1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p10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9" name="Google Shape;1519;p10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RDD ban đầu được tạo dưới dạng 3 phân vùng.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đã giảm nó xuống còn 1 phân vùng với phép biến đổi hợp nhất.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RDD đã được lưu. Lưu ý rằng chỉ có một tệp phân vùng duy nhất được hiển thị trên trình duyệt tệp Hue.</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Coalese cho phép nhà phát triển thay đổi số lượng phân vùng mà không xáo trộn dữ liệu xung quanh.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có thể hữu ích cho hiệu quả, khi sau một số biến đổi, mỗi phân vùng chỉ chứa một lượng nhỏ dữ liệu.</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https://spark.apache.org/docs/latest/rdd-programming-guide.html#rdd-operations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https://spark.apache.org/docs/latest/rdd-programming-guide.html#transformations</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p:txBody>
      </p:sp>
      <p:sp>
        <p:nvSpPr>
          <p:cNvPr id="1520" name="Google Shape;1520;p10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2" name="Shape 1532"/>
        <p:cNvGrpSpPr/>
        <p:nvPr/>
      </p:nvGrpSpPr>
      <p:grpSpPr>
        <a:xfrm>
          <a:off x="0" y="0"/>
          <a:ext cx="0" cy="0"/>
          <a:chOff x="0" y="0"/>
          <a:chExt cx="0" cy="0"/>
        </a:xfrm>
      </p:grpSpPr>
      <p:sp>
        <p:nvSpPr>
          <p:cNvPr id="1533" name="Google Shape;1533;p10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4" name="Google Shape;1534;p10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80000"/>
              </a:lnSpc>
              <a:spcBef>
                <a:spcPts val="333"/>
              </a:spcBef>
              <a:spcAft>
                <a:spcPts val="0"/>
              </a:spcAft>
              <a:buClr>
                <a:schemeClr val="dk1"/>
              </a:buClr>
              <a:buSzPts val="1110"/>
              <a:buFont typeface="Arial"/>
              <a:buNone/>
            </a:pPr>
            <a:r>
              <a:rPr b="0" lang="en-US" sz="1110">
                <a:latin typeface="Arial"/>
                <a:ea typeface="Arial"/>
                <a:cs typeface="Arial"/>
                <a:sym typeface="Arial"/>
              </a:rPr>
              <a:t>Học sinh có thể nhận thấy rằng trong RDD xáo trộn, một trong các phân vùng không có bất kỳ dữ liệu nào.</a:t>
            </a:r>
            <a:endParaRPr/>
          </a:p>
          <a:p>
            <a:pPr indent="0" lvl="0" marL="0" marR="0" rtl="0" algn="l">
              <a:lnSpc>
                <a:spcPct val="80000"/>
              </a:lnSpc>
              <a:spcBef>
                <a:spcPts val="333"/>
              </a:spcBef>
              <a:spcAft>
                <a:spcPts val="0"/>
              </a:spcAft>
              <a:buClr>
                <a:schemeClr val="dk1"/>
              </a:buClr>
              <a:buSzPts val="1110"/>
              <a:buFont typeface="Arial"/>
              <a:buNone/>
            </a:pPr>
            <a:r>
              <a:rPr b="0" lang="en-US" sz="1110">
                <a:latin typeface="Arial"/>
                <a:ea typeface="Arial"/>
                <a:cs typeface="Arial"/>
                <a:sym typeface="Arial"/>
              </a:rPr>
              <a:t>Điều này là do tập dữ liệu quá nhỏ.</a:t>
            </a:r>
            <a:endParaRPr/>
          </a:p>
          <a:p>
            <a:pPr indent="0" lvl="0" marL="0" marR="0" rtl="0" algn="l">
              <a:lnSpc>
                <a:spcPct val="80000"/>
              </a:lnSpc>
              <a:spcBef>
                <a:spcPts val="333"/>
              </a:spcBef>
              <a:spcAft>
                <a:spcPts val="0"/>
              </a:spcAft>
              <a:buClr>
                <a:schemeClr val="dk1"/>
              </a:buClr>
              <a:buSzPts val="1110"/>
              <a:buFont typeface="Arial"/>
              <a:buNone/>
            </a:pPr>
            <a:r>
              <a:rPr b="0" lang="en-US" sz="1110">
                <a:latin typeface="Arial"/>
                <a:ea typeface="Arial"/>
                <a:cs typeface="Arial"/>
                <a:sym typeface="Arial"/>
              </a:rPr>
              <a:t>Khi làm việc với bộ dữ liệu lớn hơn, bạn sẽ không thấy hiện tượng này.</a:t>
            </a:r>
            <a:endParaRPr b="0" sz="1110">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t/>
            </a:r>
            <a:endParaRPr b="0" sz="1110">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phân vùng lại cũng thay đổi số lượng phân vùng như trường hợp hợp nhất nhưng cũng phân phối lại dữ liệu.</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Điều này thường được yêu cầu để cân bằng lại số lượng tính toán trong mỗi phân vùng.</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Tất nhiên, điều này đòi hỏi nhà phát triển phải rất quen thuộc với tập dữ liệu của họ và các phép biến đổi được áp dụng cho chúng.</a:t>
            </a:r>
            <a:endParaRPr/>
          </a:p>
          <a:p>
            <a:pPr indent="0" lvl="0" marL="0" marR="0" rtl="0" algn="l">
              <a:lnSpc>
                <a:spcPct val="8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Lấy một ví dụ rất đơn giản. Chúng tôi đang xử lý dữ liệu điểm bán hàng (POS) từ nhiều địa điểm khác nhau.</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Chúng tôi nhóm chúng theo thành phố.</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Dữ liệu POS từ các khu vực đô thị lớn sẽ lớn hơn rất nhiều so với dữ liệu từ các thị trấn nông thôn nhỏ hơn.</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t/>
            </a:r>
            <a:endParaRPr b="1"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https://spark.apache.org/docs/latest/rdd-programming-guide.html#rdd-operations</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https://spark.apache.org/docs/latest/rdd-programming-guide.html#transformations</a:t>
            </a:r>
            <a:endParaRPr/>
          </a:p>
          <a:p>
            <a:pPr indent="0" lvl="0" marL="0" marR="0" rtl="0" algn="l">
              <a:lnSpc>
                <a:spcPct val="8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p:txBody>
      </p:sp>
      <p:sp>
        <p:nvSpPr>
          <p:cNvPr id="1535" name="Google Shape;1535;p10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p10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4" name="Google Shape;1544;p10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p:txBody>
      </p:sp>
      <p:sp>
        <p:nvSpPr>
          <p:cNvPr id="1545" name="Google Shape;1545;p10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7" name="Shape 1557"/>
        <p:cNvGrpSpPr/>
        <p:nvPr/>
      </p:nvGrpSpPr>
      <p:grpSpPr>
        <a:xfrm>
          <a:off x="0" y="0"/>
          <a:ext cx="0" cy="0"/>
          <a:chOff x="0" y="0"/>
          <a:chExt cx="0" cy="0"/>
        </a:xfrm>
      </p:grpSpPr>
      <p:sp>
        <p:nvSpPr>
          <p:cNvPr id="1558" name="Google Shape;1558;p10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9" name="Google Shape;1559;p10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Bộ này không thực sự thuộc về một thể loại cụ thể nên đã được đánh dấu hỗn hợp.</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https://spark.apache.org/docs/latest/rdd-programming-guide.html#rdd-operations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https://spark.apache.org/docs/latest/rdd-programming-guide.html#transformations</a:t>
            </a:r>
            <a:endParaRPr/>
          </a:p>
        </p:txBody>
      </p:sp>
      <p:sp>
        <p:nvSpPr>
          <p:cNvPr id="1560" name="Google Shape;1560;p10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p10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9" name="Google Shape;1569;p10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Phạm vi Python(100) tạo ra một tập hợp các số nguyên từ 0 đến 99.</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Lưu ý rằng trong lần chạy thứ hai, withReplacement đã được đặt thành True, cho phép trùng lặp.</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27, 34, 70 và 77 đã được nhân đôi.</a:t>
            </a:r>
            <a:endParaRPr b="0"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t/>
            </a:r>
            <a:endParaRPr b="0"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Lấy mẫu một tập dữ liệu lớn là một bước rất quan trọng trong khám phá dữ liệu và các ứng dụng khác.</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sample() cho phép các nhà phát triển lấy mẫu các bộ dữ liệu lớn của họ bằng cách sử dụng tỷ lệ phần trăm trong ký hiệu float.</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Một hạt giống có thể được cung cấp để lấy mẫu dữ liệu giống nhau một cách xác định khi phát triển mã và khắc phục sự cố.</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Cuối cùng, chúng ta có thể chọn cho phép các giá trị trùng lặp nhập mẫu hay không.</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t/>
            </a:r>
            <a:endParaRPr b="1"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https://spark.apache.org/docs/latest/rdd-programming-guide.html#rdd-operations</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https://spark.apache.org/docs/latest/rdd-programming-guide.html#transformations</a:t>
            </a:r>
            <a:endParaRPr/>
          </a:p>
          <a:p>
            <a:pPr indent="0" lvl="0" marL="0" marR="0" rtl="0" algn="l">
              <a:lnSpc>
                <a:spcPct val="10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p:txBody>
      </p:sp>
      <p:sp>
        <p:nvSpPr>
          <p:cNvPr id="1570" name="Google Shape;1570;p10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5" name="Shape 1585"/>
        <p:cNvGrpSpPr/>
        <p:nvPr/>
      </p:nvGrpSpPr>
      <p:grpSpPr>
        <a:xfrm>
          <a:off x="0" y="0"/>
          <a:ext cx="0" cy="0"/>
          <a:chOff x="0" y="0"/>
          <a:chExt cx="0" cy="0"/>
        </a:xfrm>
      </p:grpSpPr>
      <p:sp>
        <p:nvSpPr>
          <p:cNvPr id="1586" name="Google Shape;1586;p10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7" name="Google Shape;1587;p10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Trong mã mẫu của chúng tôi, tập lệnh shell chỉ lặp lại đầu vào.</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myRDD bao gồm 4 chuỗi - "Có", "vui vẻ", "học tập", "Spark"</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Mỗi chuỗi được gửi tới repeat.sh chỉ lặp lại chuỗi đó.</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Do đó, RDD mới được tạo sẽ có lại tất cả các chuỗi làm thành phần của nó.</a:t>
            </a:r>
            <a:endParaRPr b="0"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t/>
            </a:r>
            <a:endParaRPr b="0"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Các lập trình viên thường có các đoạn mã được viết bằng shell script hoặc các ngôn ngữ khác để thực hiện một số chuyển đổi mong muốn.</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Chuyển đổi đường ống cho phép mã như vậy được sử dụng trong một phần quá trình phát triển của chúng.</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Đầu vào và đầu ra giữa</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Spark và đoạn mã được thực hiện thông qua đầu vào và đầu ra tiêu chuẩn.</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t/>
            </a:r>
            <a:endParaRPr b="1"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https://spark.apache.org/docs/latest/rdd-programming-guide.html#rdd-operations</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https://spark.apache.org/docs/latest/rdd-programming-guide.html#transformations</a:t>
            </a:r>
            <a:endParaRPr/>
          </a:p>
          <a:p>
            <a:pPr indent="0" lvl="0" marL="0" marR="0" rtl="0" algn="l">
              <a:lnSpc>
                <a:spcPct val="10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p:txBody>
      </p:sp>
      <p:sp>
        <p:nvSpPr>
          <p:cNvPr id="1588" name="Google Shape;1588;p10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5" name="Shape 1595"/>
        <p:cNvGrpSpPr/>
        <p:nvPr/>
      </p:nvGrpSpPr>
      <p:grpSpPr>
        <a:xfrm>
          <a:off x="0" y="0"/>
          <a:ext cx="0" cy="0"/>
          <a:chOff x="0" y="0"/>
          <a:chExt cx="0" cy="0"/>
        </a:xfrm>
      </p:grpSpPr>
      <p:sp>
        <p:nvSpPr>
          <p:cNvPr id="1596" name="Google Shape;1596;p10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7" name="Google Shape;1597;p10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p:txBody>
      </p:sp>
      <p:sp>
        <p:nvSpPr>
          <p:cNvPr id="1598" name="Google Shape;1598;p10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0" name="Shape 1610"/>
        <p:cNvGrpSpPr/>
        <p:nvPr/>
      </p:nvGrpSpPr>
      <p:grpSpPr>
        <a:xfrm>
          <a:off x="0" y="0"/>
          <a:ext cx="0" cy="0"/>
          <a:chOff x="0" y="0"/>
          <a:chExt cx="0" cy="0"/>
        </a:xfrm>
      </p:grpSpPr>
      <p:sp>
        <p:nvSpPr>
          <p:cNvPr id="1611" name="Google Shape;1611;p10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2" name="Google Shape;1612;p10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13" name="Google Shape;1613;p10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5" name="Shape 1625"/>
        <p:cNvGrpSpPr/>
        <p:nvPr/>
      </p:nvGrpSpPr>
      <p:grpSpPr>
        <a:xfrm>
          <a:off x="0" y="0"/>
          <a:ext cx="0" cy="0"/>
          <a:chOff x="0" y="0"/>
          <a:chExt cx="0" cy="0"/>
        </a:xfrm>
      </p:grpSpPr>
      <p:sp>
        <p:nvSpPr>
          <p:cNvPr id="1626" name="Google Shape;1626;p10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7" name="Google Shape;1627;p10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cặp RDD là một bộ gồm 2 mục được tổ chức thành (khóa, giá trị).</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Cấu trúc dữ liệu này là một cấu trúc rất phổ biến trong nhiều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thuật toán Big Datacũng như các kiến trúc lưu trữ dữ liệu.</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https://spark.apache.org/docs/latest/rdd-programming-guide.html#working-with-key-value-pairs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https://www.oreilly.com/library/view/learning-spark/9781449359034/ch04.html</a:t>
            </a:r>
            <a:endParaRPr/>
          </a:p>
        </p:txBody>
      </p:sp>
      <p:sp>
        <p:nvSpPr>
          <p:cNvPr id="1628" name="Google Shape;1628;p10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p10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8" name="Google Shape;1638;p10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cặp Khóa-Giá trị thường được sử dụng trong các thuật toán tổng hợp khác nhau.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Khóa được sử dụng làm cơ sở để nhóm dữ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giá trị sau đó được tổng hợp cho các phần tử có Khóa bằng nhau.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khóa có thể là cơ sở của thuật toán sắp xếp cũng như thuật toán đếm.</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https://spark.apache.org/docs/latest/rdd-programming-guide.html#working-with-key-value-pairs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https://www.oreilly.com/library/view/learning-spark/9781449359034/ch04.html</a:t>
            </a:r>
            <a:endParaRPr/>
          </a:p>
        </p:txBody>
      </p:sp>
      <p:sp>
        <p:nvSpPr>
          <p:cNvPr id="1639" name="Google Shape;1639;p10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Quay trở lại sự tương tự của một đầu bếp và việc sử dụng nguyên liệu, Apache Spark đại diện cho sự phát triển tự nhiên của điện toán dựa trên sự sẵn có của phần cứng tốt hơn và nhanh hơn với giá cả hợp lý</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McCallum và Blok đã thu thập một bộ dữ liệu ấn tượng cho thấy sự thay đổi lịch sử về chi phí của các tùy chọn lưu trữ khác nhau.</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Hadoop và MapReduce thể hiện nỗ lực tốt nhất để giải quyết vấn đề dữ liệu lớn dựa trên tính sẵn có và chi phí tính toán và lưu trữ.</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Như đã thấy trong slide trước, MapReduce phụ thuộc rất nhiều vào lưu trữ đĩa trong chu kỳ thực thi của nó.</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Apache Spark đại diện cho sự phát triển hợp lý tiếp theo khi lưu trữ dựa trên bộ nhớ trở nên phổ biến rộng rãi với chi phí hợp lý.</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Apache Kudu, mặc dù không phải là một phần của Spark, được hiển thị ở đây để minh họa một sự phát triển khác trong hệ sinh thái Hadoop, nơi có thể tận dụng bộ lưu trữ SSD để cung cấp hệ thống lưu trữ có khả năng bổ sung ngoài HDFS và Hbase.</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1"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https://jcmit.net/index.htm</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https://jcmit.net/memoryprice.htm</a:t>
            </a:r>
            <a:endParaRPr/>
          </a:p>
          <a:p>
            <a:pPr indent="0" lvl="0" marL="0" rtl="0" algn="l">
              <a:lnSpc>
                <a:spcPct val="90000"/>
              </a:lnSpc>
              <a:spcBef>
                <a:spcPts val="333"/>
              </a:spcBef>
              <a:spcAft>
                <a:spcPts val="0"/>
              </a:spcAft>
              <a:buNone/>
            </a:pPr>
            <a:r>
              <a:t/>
            </a:r>
            <a:endParaRPr sz="1110"/>
          </a:p>
        </p:txBody>
      </p:sp>
      <p:sp>
        <p:nvSpPr>
          <p:cNvPr id="221" name="Google Shape;221;p1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6" name="Shape 1666"/>
        <p:cNvGrpSpPr/>
        <p:nvPr/>
      </p:nvGrpSpPr>
      <p:grpSpPr>
        <a:xfrm>
          <a:off x="0" y="0"/>
          <a:ext cx="0" cy="0"/>
          <a:chOff x="0" y="0"/>
          <a:chExt cx="0" cy="0"/>
        </a:xfrm>
      </p:grpSpPr>
      <p:sp>
        <p:nvSpPr>
          <p:cNvPr id="1667" name="Google Shape;1667;p11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8" name="Google Shape;1668;p11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Trong mã, chúng tôi đọc một tệp văn bản và vector hóa nó.</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Vectorizing có nghĩa là lấy từng từ riêng lẻ từ văn bản.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Với mỗi từ, ta tạo một cặp rdd dạng (từ, hằng 1)</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Khi làm việc với PairRDD, bước đầu tiên là tạo một cặp RDD.</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Thông thường, dữ liệu được đọc hoặc tạo và sau đó được chuyển đổi thành một cặp bộ bằng cách sử dụng các phép biến đổi như map(), flatMap(), v.v.</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Có một số phương pháp chẳng hạn như keyBy và flatMapValues chuyên dùng cho các hoạt động PairRDD.</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https://spark.apache.org/docs/latest/rdd-programming-guide.html#working-with-key-value-pairs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https://www.oreilly.com/library/view/learning-spark/9781449359034/ch04.html</a:t>
            </a:r>
            <a:endParaRPr/>
          </a:p>
        </p:txBody>
      </p:sp>
      <p:sp>
        <p:nvSpPr>
          <p:cNvPr id="1669" name="Google Shape;1669;p11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p11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1" name="Google Shape;1681;p11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Đoạn mã này tạo ra một RDD gồm các chuỗi. keyBy lấy độ dài của chuỗi và tạo một cặp tuple (độ dài, chuỗi)</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Sau khi giới thiệu keyBy(), hãy hỏi học viên cách tôi có thể thực hiện điều này bằng cách sử dụng map().</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keyBy là một phương pháp đặc biệt để tạo cặp rdds. Quá trình chuyển đổi dự kiến sẽ có một hàm tham số xác định cách khóa sẽ được tạo.</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Khi đó, giá trị là đầu vào ban đầu cho quá trình chuyển đổi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https://spark.apache.org/docs/latest/rdd-programming-guide.html#working-with-key-value-pairs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https://www.oreilly.com/library/view/learning-spark/9781449359034/ch04.html</a:t>
            </a:r>
            <a:endParaRPr/>
          </a:p>
        </p:txBody>
      </p:sp>
      <p:sp>
        <p:nvSpPr>
          <p:cNvPr id="1682" name="Google Shape;1682;p11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2" name="Shape 1692"/>
        <p:cNvGrpSpPr/>
        <p:nvPr/>
      </p:nvGrpSpPr>
      <p:grpSpPr>
        <a:xfrm>
          <a:off x="0" y="0"/>
          <a:ext cx="0" cy="0"/>
          <a:chOff x="0" y="0"/>
          <a:chExt cx="0" cy="0"/>
        </a:xfrm>
      </p:grpSpPr>
      <p:sp>
        <p:nvSpPr>
          <p:cNvPr id="1693" name="Google Shape;1693;p11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4" name="Google Shape;1694;p11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Mã lấy RDD của chuỗi.</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Bản đồ rõ ràng tạo ra một cặp tuple (độ dài của chuỗi, chuỗi)</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Đây là câu trả lời cho câu hỏi được đặt ra.</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Có cách nào để mô phỏng keyBy bằng map.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Trên thực tế, vì phép biến đổi này minh bạch hơn nên nó thường được ưa thích hơn.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https://spark.apache.org/docs/latest/rdd-programming-guide.html#working-with-key-value-pairs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https://www.oreilly.com/library/view/learning-spark/9781449359034/ch04.html</a:t>
            </a:r>
            <a:endParaRPr/>
          </a:p>
        </p:txBody>
      </p:sp>
      <p:sp>
        <p:nvSpPr>
          <p:cNvPr id="1695" name="Google Shape;1695;p11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5" name="Shape 1705"/>
        <p:cNvGrpSpPr/>
        <p:nvPr/>
      </p:nvGrpSpPr>
      <p:grpSpPr>
        <a:xfrm>
          <a:off x="0" y="0"/>
          <a:ext cx="0" cy="0"/>
          <a:chOff x="0" y="0"/>
          <a:chExt cx="0" cy="0"/>
        </a:xfrm>
      </p:grpSpPr>
      <p:sp>
        <p:nvSpPr>
          <p:cNvPr id="1706" name="Google Shape;1706;p11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7" name="Google Shape;1707;p11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020"/>
              <a:buFont typeface="Arial"/>
              <a:buNone/>
            </a:pPr>
            <a:r>
              <a:rPr b="1" lang="en-US" sz="1020">
                <a:latin typeface="Arial"/>
                <a:ea typeface="Arial"/>
                <a:cs typeface="Arial"/>
                <a:sym typeface="Arial"/>
              </a:rPr>
              <a:t>[Hướng dẫn của giảng viên] </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Ở đây chúng tôi sử dụng thuật ngữ "làm phẳng" có nghĩa là lấy một bộ sưu tập và đặt mỗi mục dưới dạng một phần tử riêng biệt.</a:t>
            </a:r>
            <a:endParaRPr/>
          </a:p>
          <a:p>
            <a:pPr indent="0" lvl="0" marL="0" marR="0" rtl="0" algn="l">
              <a:lnSpc>
                <a:spcPct val="80000"/>
              </a:lnSpc>
              <a:spcBef>
                <a:spcPts val="306"/>
              </a:spcBef>
              <a:spcAft>
                <a:spcPts val="0"/>
              </a:spcAft>
              <a:buClr>
                <a:schemeClr val="dk1"/>
              </a:buClr>
              <a:buSzPts val="1020"/>
              <a:buFont typeface="Arial"/>
              <a:buNone/>
            </a:pPr>
            <a:r>
              <a:t/>
            </a:r>
            <a:endParaRPr b="0"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Mã tạo một cặp rdd của (tên, chuỗi trái cây).</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Hàm lambda lấy chuỗi trái cây và tạo một phần tử mới cho mỗi loại trái cây.</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Mỗi phần tử mới là phần giá trị.</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Đối với phần khóa, khóa gốc được sao chép.</a:t>
            </a:r>
            <a:endParaRPr/>
          </a:p>
          <a:p>
            <a:pPr indent="0" lvl="0" marL="0" marR="0" rtl="0" algn="l">
              <a:lnSpc>
                <a:spcPct val="80000"/>
              </a:lnSpc>
              <a:spcBef>
                <a:spcPts val="306"/>
              </a:spcBef>
              <a:spcAft>
                <a:spcPts val="0"/>
              </a:spcAft>
              <a:buClr>
                <a:schemeClr val="dk1"/>
              </a:buClr>
              <a:buSzPts val="1020"/>
              <a:buFont typeface="Arial"/>
              <a:buNone/>
            </a:pPr>
            <a:r>
              <a:t/>
            </a:r>
            <a:endParaRPr b="0"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Điều này hơi khó giải thích bằng lời, vì vậy một hình ảnh động được cung cấp trong slide tiếp theo</a:t>
            </a:r>
            <a:endParaRPr b="0"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t/>
            </a:r>
            <a:endParaRPr b="0"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latin typeface="Arial"/>
                <a:ea typeface="Arial"/>
                <a:cs typeface="Arial"/>
                <a:sym typeface="Arial"/>
              </a:rPr>
              <a:t>[Nội dung chính]</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flatMapValues là một phép biến đổi chuyên dụng khác để tạo cặp rdds.</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Các hoạt động của nó hơi mờ trong cách thức hoạt động của hàm.</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Hàm tham số đã chuyển nó để được vận hành trên phần giá trị của cặp (khóa, giá trị).</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Có, đầu vào phải ở định dạng (khóa, giá trị).</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Hàm này dự kiến ​​sẽ tạo ra một bộ sưu tập được "làm phẳng".</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Điều này sẽ chuyển đổi (khóa, giá trị) thành (khóa và giá trị được làm phẳng).</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Để làm cho biểu mẫu dữ liệu không đầy đủ này hoàn thành, khóa được lặp lại cho từng mục đã được làm phẳng.</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t/>
            </a:r>
            <a:endParaRPr b="1"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solidFill>
                  <a:schemeClr val="dk1"/>
                </a:solidFill>
                <a:latin typeface="Arial"/>
                <a:ea typeface="Arial"/>
                <a:cs typeface="Arial"/>
                <a:sym typeface="Arial"/>
              </a:rPr>
              <a:t>[Tài liệu tham khảo]</a:t>
            </a:r>
            <a:endParaRPr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https://spark.apache.org/docs/latest/quick-start.html</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https://spark.apache.org/docs/latest/rdd-programming-guide.html</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https://spark.apache.org/docs/latest/rdd-programming-guide.html#working-with-key-value-pairs</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https://www.oreilly.com/library/view/learning-spark/9781449359034/ch04.html</a:t>
            </a:r>
            <a:endParaRPr/>
          </a:p>
        </p:txBody>
      </p:sp>
      <p:sp>
        <p:nvSpPr>
          <p:cNvPr id="1708" name="Google Shape;1708;p11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p11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0" name="Google Shape;1720;p11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Hoạt hình thực hiện quy trình từng bước một để giải thích những gì đang diễn ra đằng sau hậu trường.</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Hoạt hình để giải thích slide trước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https://spark.apache.org/docs/latest/rdd-programming-guide.html#working-with-key-value-pairs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https://www.oreilly.com/library/view/learning-spark/9781449359034/ch04.html</a:t>
            </a:r>
            <a:endParaRPr/>
          </a:p>
        </p:txBody>
      </p:sp>
      <p:sp>
        <p:nvSpPr>
          <p:cNvPr id="1721" name="Google Shape;1721;p11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1" name="Shape 1731"/>
        <p:cNvGrpSpPr/>
        <p:nvPr/>
      </p:nvGrpSpPr>
      <p:grpSpPr>
        <a:xfrm>
          <a:off x="0" y="0"/>
          <a:ext cx="0" cy="0"/>
          <a:chOff x="0" y="0"/>
          <a:chExt cx="0" cy="0"/>
        </a:xfrm>
      </p:grpSpPr>
      <p:sp>
        <p:nvSpPr>
          <p:cNvPr id="1732" name="Google Shape;1732;p11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3" name="Google Shape;1733;p11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Những người hướng dẫn có thể thấy thú vị khi có các bộ rút gọn nhận dạng trong thư viện lớp rút gọn bản đồ Java để xử lý khi chúng ta không cần làm bất cứ điều gì trong bộ rút gọn.</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Nó được sử dụng để tạo nhiều giai đoạn bản đồ bằng cách sử dụng bộ giảm nhận dạng trong chu kỳ đó.</a:t>
            </a:r>
            <a:endParaRPr b="0">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ta xem lại mô hình lập trình MapReduce từ chương 2.</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MapReduce là một mô hình lập trình rất mạnh để xử lý các tập dữ liệu lớn trên cụm xử lý song song phân tán.</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Tuy nhiên, một số nhược điểm chính của nó là nó liên tục lưu kết quả trung gian vào đĩa cục bộ hoặc HDFS.</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Vấn đề khác là nó phải luôn xoay vòng qua chu trình xáo trộn-sắp xếp-giảm bản đồ.</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https://spark.apache.org/docs/latest/rdd-programming-guide.html#working-with-key-value-pairs</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https://www.oreilly.com/library/view/learning-spark/9781449359034/ch04.html</a:t>
            </a:r>
            <a:endParaRPr/>
          </a:p>
        </p:txBody>
      </p:sp>
      <p:sp>
        <p:nvSpPr>
          <p:cNvPr id="1734" name="Google Shape;1734;p11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6" name="Shape 1746"/>
        <p:cNvGrpSpPr/>
        <p:nvPr/>
      </p:nvGrpSpPr>
      <p:grpSpPr>
        <a:xfrm>
          <a:off x="0" y="0"/>
          <a:ext cx="0" cy="0"/>
          <a:chOff x="0" y="0"/>
          <a:chExt cx="0" cy="0"/>
        </a:xfrm>
      </p:grpSpPr>
      <p:sp>
        <p:nvSpPr>
          <p:cNvPr id="1747" name="Google Shape;1747;p11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8" name="Google Shape;1748;p11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Chúng tôi sẽ sớm đề cập đến các phép biến đổi bộ giảm tốc, vì vậy không cần phải tham gia vào cuộc thảo luận đó ở đây.</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ta đã nói rất nhiều về xử lý trong bộ nhớ trong Bài phụ 1.1, giới thiệu về Spark.</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Vì vậy, chúng tôi không tập trung vào điều đó ở đây. Thay vào đó, chúng tôi làm rõ rằng trong Spark, chúng tôi có thể kết hợp bản đồ và giảm chu kỳ theo bất kỳ cách kết hợp nào.</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Trên thực tế, chúng tôi đã tạo mã mẫu trong đó chúng tôi sử dụng chuyển đổi bản đồ nhiều lần liên tiếp.</a:t>
            </a:r>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https://spark.apache.org/docs/latest/rdd-programming-guide.html#working-with-key-value-pairs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https://www.oreilly.com/library/view/learning-spark/9781449359034/ch04.html</a:t>
            </a:r>
            <a:endParaRPr/>
          </a:p>
        </p:txBody>
      </p:sp>
      <p:sp>
        <p:nvSpPr>
          <p:cNvPr id="1749" name="Google Shape;1749;p11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1" name="Shape 1761"/>
        <p:cNvGrpSpPr/>
        <p:nvPr/>
      </p:nvGrpSpPr>
      <p:grpSpPr>
        <a:xfrm>
          <a:off x="0" y="0"/>
          <a:ext cx="0" cy="0"/>
          <a:chOff x="0" y="0"/>
          <a:chExt cx="0" cy="0"/>
        </a:xfrm>
      </p:grpSpPr>
      <p:sp>
        <p:nvSpPr>
          <p:cNvPr id="1762" name="Google Shape;1762;p11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3" name="Google Shape;1763;p11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Các kiểu dữ liệu Scala được gán tĩnh trong khi các kiểu dữ liệu Python được gán động.</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Khi chúng ta đọc mô tả chẳng hạn như (K, V), chúng ta cũng đang thảo luận kiểu dữ liệu.</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Hàm cũng có kiểu dữ liệu trong Scala và ở một mức độ nào đó, trong Python cũng vậy.</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Ví dụ, một hàm kiểu (V,V) =&gt; V có nghĩa là một hàm nhận hai tham số, mỗi tham số thuộc kiểu V.</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Kiểu dữ liệu đầu ra được trả về là kiểu V.</a:t>
            </a:r>
            <a:endParaRPr b="0">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Danh sách các phép biến đổi Pair RDD thường được sử dụng cùng với mô tả Spark Org cho mỗi phép biến đổi.</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https://spark.apache.org/docs/latest/rdd-programming-guide.html#working-with-key-value-pairs</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https://www.oreilly.com/library/view/learning-spark/9781449359034/ch04.html</a:t>
            </a:r>
            <a:endParaRPr/>
          </a:p>
        </p:txBody>
      </p:sp>
      <p:sp>
        <p:nvSpPr>
          <p:cNvPr id="1764" name="Google Shape;1764;p11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0" name="Shape 1770"/>
        <p:cNvGrpSpPr/>
        <p:nvPr/>
      </p:nvGrpSpPr>
      <p:grpSpPr>
        <a:xfrm>
          <a:off x="0" y="0"/>
          <a:ext cx="0" cy="0"/>
          <a:chOff x="0" y="0"/>
          <a:chExt cx="0" cy="0"/>
        </a:xfrm>
      </p:grpSpPr>
      <p:sp>
        <p:nvSpPr>
          <p:cNvPr id="1771" name="Google Shape;1771;p11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2" name="Google Shape;1772;p11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Mã: Đọc một tệp văn bản.</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Word Count tương đương với chương trình "hello world" trong thế giới Big Data.</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Ở đây, chúng tôi sẽ triển khai nó bằng cách sử dụng Pair RDD.</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https://spark.apache.org/docs/latest/rdd-programming-guide.html#working-with-key-value-pairs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https://www.oreilly.com/library/view/learning-spark/9781449359034/ch04.html</a:t>
            </a:r>
            <a:endParaRPr/>
          </a:p>
        </p:txBody>
      </p:sp>
      <p:sp>
        <p:nvSpPr>
          <p:cNvPr id="1773" name="Google Shape;1773;p11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3" name="Shape 1783"/>
        <p:cNvGrpSpPr/>
        <p:nvPr/>
      </p:nvGrpSpPr>
      <p:grpSpPr>
        <a:xfrm>
          <a:off x="0" y="0"/>
          <a:ext cx="0" cy="0"/>
          <a:chOff x="0" y="0"/>
          <a:chExt cx="0" cy="0"/>
        </a:xfrm>
      </p:grpSpPr>
      <p:sp>
        <p:nvSpPr>
          <p:cNvPr id="1784" name="Google Shape;1784;p11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5" name="Google Shape;1785;p11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Code: Vector hóa từng từ trong chuỗi văn bản.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https://spark.apache.org/docs/latest/rdd-programming-guide.html#working-with-key-value-pairs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https://www.oreilly.com/library/view/learning-spark/9781449359034/ch04.html</a:t>
            </a:r>
            <a:endParaRPr/>
          </a:p>
        </p:txBody>
      </p:sp>
      <p:sp>
        <p:nvSpPr>
          <p:cNvPr id="1786" name="Google Shape;1786;p11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sơ đồ, một số học sinh có thể nhận thấy rằng tính toán dựa trên bộ nhớ thứ hai hiển thị “giai đoạn ánh xạ hoặc thu nhỏ” thay vì “giai đoạn MapReduce”.</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Không thảo luận trong slide này, nhưng khi chúng ta tìm hiểu thêm về Spark, chúng ta sẽ thấy rằng Spark không phải trải qua 3 chu kỳ của Bản đồ,</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Shuffle-sort và Reduce, như trường hợp của MapReduce.</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Không giống như MapReduce phải lưu trữ các kết quả trung gian vào bộ nhớ cục bộ hoặc HDFS, một công cụ xử lý phân tán trong bộ nhớ như Apache Spark chỉ phát sinh chi phí i/o đĩa để đọc nguồn dữ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Sau đó, kết quả trung gian của phép tính được lưu trong bộ nhớ.</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thường chuyển thành hiệu suất nhanh hơn 100 lần hoặc tốt hơn.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t/>
            </a:r>
            <a:endParaRPr/>
          </a:p>
        </p:txBody>
      </p:sp>
      <p:sp>
        <p:nvSpPr>
          <p:cNvPr id="235" name="Google Shape;235;p1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6" name="Shape 1796"/>
        <p:cNvGrpSpPr/>
        <p:nvPr/>
      </p:nvGrpSpPr>
      <p:grpSpPr>
        <a:xfrm>
          <a:off x="0" y="0"/>
          <a:ext cx="0" cy="0"/>
          <a:chOff x="0" y="0"/>
          <a:chExt cx="0" cy="0"/>
        </a:xfrm>
      </p:grpSpPr>
      <p:sp>
        <p:nvSpPr>
          <p:cNvPr id="1797" name="Google Shape;1797;p12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8" name="Google Shape;1798;p12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Mã: Chuyển đổi RDD của các từ thành RDD của các bộ dữ liệu cặp với (từ và hằng số 1)</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https://spark.apache.org/docs/latest/rdd-programming-guide.html#working-with-key-value-pairs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https://www.oreilly.com/library/view/learning-spark/9781449359034/ch04.html</a:t>
            </a:r>
            <a:endParaRPr/>
          </a:p>
        </p:txBody>
      </p:sp>
      <p:sp>
        <p:nvSpPr>
          <p:cNvPr id="1799" name="Google Shape;1799;p12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9" name="Shape 1809"/>
        <p:cNvGrpSpPr/>
        <p:nvPr/>
      </p:nvGrpSpPr>
      <p:grpSpPr>
        <a:xfrm>
          <a:off x="0" y="0"/>
          <a:ext cx="0" cy="0"/>
          <a:chOff x="0" y="0"/>
          <a:chExt cx="0" cy="0"/>
        </a:xfrm>
      </p:grpSpPr>
      <p:sp>
        <p:nvSpPr>
          <p:cNvPr id="1810" name="Google Shape;1810;p12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1" name="Google Shape;1811;p12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Mã: reduceByKey nhận các hàng có khóa bằng nhau và áp dụng hàm đã truyền cho các giá trị của các hàng đó.</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Trong trường hợp này, chúng tôi sẽ thêm bên trái và bên phải.</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Word Count mất 3 lần chuyển đổi và 1 thao tác đọc để hoàn thành.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So sánh với phiên bản Java yêu cầu ít nhất một trang mã cho trình ánh xạ, trình rút gọn và mã điều khiển MapReduce.</a:t>
            </a:r>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https://spark.apache.org/docs/latest/rdd-programming-guide.html#working-with-key-value-pairs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https://www.oreilly.com/library/view/learning-spark/9781449359034/ch04.html</a:t>
            </a:r>
            <a:endParaRPr/>
          </a:p>
        </p:txBody>
      </p:sp>
      <p:sp>
        <p:nvSpPr>
          <p:cNvPr id="1812" name="Google Shape;1812;p12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p12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4" name="Google Shape;1824;p12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020"/>
              <a:buFont typeface="Arial"/>
              <a:buNone/>
            </a:pPr>
            <a:r>
              <a:rPr b="1" lang="en-US" sz="1020">
                <a:latin typeface="Arial"/>
                <a:ea typeface="Arial"/>
                <a:cs typeface="Arial"/>
                <a:sym typeface="Arial"/>
              </a:rPr>
              <a:t>[Hướng dẫn của giảng viên] </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Trong Spark, bạn nên sử dụng tổng hợpByKey thay vì groupByKey khi có thể vì groupByKey đắt hơn nhiều.</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So với reduceByKey, cả hai đều hiệu quả.</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Sử dụng reduceByKey nếu giá trị đầu vào và giá trị đầu ra có cùng kiểu dữ liệu. Sử dụng tổng hợpByKey nếu không.</a:t>
            </a:r>
            <a:endParaRPr b="0"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t/>
            </a:r>
            <a:endParaRPr b="0"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latin typeface="Arial"/>
                <a:ea typeface="Arial"/>
                <a:cs typeface="Arial"/>
                <a:sym typeface="Arial"/>
              </a:rPr>
              <a:t>[Nội dung chính]</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aggregateByKey hơi phức tạp và khó giải thích. aggregateByKey hoạt động theo hai bước.</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Trong bước đầu tiên, dữ liệu trong Phân vùng sẽ bị giảm trước tiên.</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Điều này có nghĩa là, khi chúng ta chuyển sang giai đoạn trộn dữ liệu, nơi tất cả dữ liệu phải được trao đổi giữa tất cả các phân vùng, rất nhiều công việc đã được hoàn thành và sẽ có ít chuyển động dữ liệu hơn (I/O mạng dữ liệu).</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Bộ tích lũy được sử dụng trong bước đầu tiên để lưu trữ một phần kết quả.</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Do đó, giá trị của bộ tích lũy khi nó được khởi tạo phải được cung cấp.</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Điều này được cung cấp trong tham số zeroValue.</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Giá trị ban đầu phải được chọn sao cho nó không ảnh hưởng đến kết quả của phép cộng.</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Ví dụ: nếu chúng tôi đang cố tính tổng các giá trị, giá trị bắt đầu bằng 0 là bắt buộc.</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Tuy nhiên, nếu chúng ta định nhân tất cả các giá trị, thì giá trị bắt đầu bằng 0 sẽ không hoạt động và thay vào đó nên sử dụng giá trị 1.</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t/>
            </a:r>
            <a:endParaRPr b="1"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solidFill>
                  <a:schemeClr val="dk1"/>
                </a:solidFill>
                <a:latin typeface="Arial"/>
                <a:ea typeface="Arial"/>
                <a:cs typeface="Arial"/>
                <a:sym typeface="Arial"/>
              </a:rPr>
              <a:t>[Tài liệu tham khảo]</a:t>
            </a:r>
            <a:endParaRPr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https://spark.apache.org/docs/latest/quick-start.html</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https://spark.apache.org/docs/latest/rdd-programming-guide.html</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https://spark.apache.org/docs/latest/rdd-programming-guide.html#working-with-key-value-pairs</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https://www.oreilly.com/library/view/learning-spark/9781449359034/ch04.html</a:t>
            </a:r>
            <a:endParaRPr/>
          </a:p>
        </p:txBody>
      </p:sp>
      <p:sp>
        <p:nvSpPr>
          <p:cNvPr id="1825" name="Google Shape;1825;p12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1" name="Shape 1831"/>
        <p:cNvGrpSpPr/>
        <p:nvPr/>
      </p:nvGrpSpPr>
      <p:grpSpPr>
        <a:xfrm>
          <a:off x="0" y="0"/>
          <a:ext cx="0" cy="0"/>
          <a:chOff x="0" y="0"/>
          <a:chExt cx="0" cy="0"/>
        </a:xfrm>
      </p:grpSpPr>
      <p:sp>
        <p:nvSpPr>
          <p:cNvPr id="1832" name="Google Shape;1832;p12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3" name="Google Shape;1833;p12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Giá trị ban đầu của bộ tích lũy phải được cung cấp.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phải là một giá trị không ảnh hưởng đến kết quả cuối cùng của tổng hợp.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Ví dụ: nếu chúng ta muốn tìm giá trị lớn nhất, việc đặt giá trị bắt đầu thành Double.MinValue là một hằng số trong đối tượng Singleton Double hoạt động tốt.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Nói một cách dễ hiểu, đây là giá trị tối thiểu mà một loại dữ liệu double có thể nhận.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https://spark.apache.org/docs/latest/rdd-programming-guide.html#working-with-key-value-pairs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https://www.oreilly.com/library/view/learning-spark/9781449359034/ch04.html</a:t>
            </a:r>
            <a:endParaRPr/>
          </a:p>
        </p:txBody>
      </p:sp>
      <p:sp>
        <p:nvSpPr>
          <p:cNvPr id="1834" name="Google Shape;1834;p12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0" name="Shape 1840"/>
        <p:cNvGrpSpPr/>
        <p:nvPr/>
      </p:nvGrpSpPr>
      <p:grpSpPr>
        <a:xfrm>
          <a:off x="0" y="0"/>
          <a:ext cx="0" cy="0"/>
          <a:chOff x="0" y="0"/>
          <a:chExt cx="0" cy="0"/>
        </a:xfrm>
      </p:grpSpPr>
      <p:sp>
        <p:nvSpPr>
          <p:cNvPr id="1841" name="Google Shape;1841;p12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2" name="Google Shape;1842;p12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Ở đây tập dữ liệu của chúng tôi là ("Tên bệnh nhân", ("Ngày trong tuần", nhiệt độ tính bằng độ C)).</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Đối tượng của chúng tôi là tìm nhiệt độ cao nhất cho mỗi bệnh nhân. Trong mỗi phân vùng, loại Giá trị V là một bộ ("Mo", 36,5).</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seqOp sẽ là một chức năng sử dụng bộ tích lũy zeroValue để tìm nhiệt độ tối đa cho từng bệnh nhân trong phân vùng.</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https://spark.apache.org/docs/latest/rdd-programming-guide.html#working-with-key-value-pairs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https://www.oreilly.com/library/view/learning-spark/9781449359034/ch04.html</a:t>
            </a:r>
            <a:endParaRPr/>
          </a:p>
        </p:txBody>
      </p:sp>
      <p:sp>
        <p:nvSpPr>
          <p:cNvPr id="1843" name="Google Shape;1843;p12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p12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6" name="Google Shape;1866;p12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Sau khi sắp xếp ngẫu nhiên và được biểu thị bằng các mũi tên, hai phân vùng mới được tạo trong ví dụ này.</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Số lượng phân vùng mới được tạo có thể được kiểm soát dưới dạng tham số trong quá trình chuyển đổi hoặc dưới dạng cài đặt cấu hình.</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Chủ đề đó sẽ được đề cập trong Bài 4.</a:t>
            </a:r>
            <a:endParaRPr b="0">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Giai đoạn thứ hai rất giống với reduceByKey vì kiểu dữ liệu đầu vào và đầu ra giống nhau.</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Tất cả các giá trị cho mỗi khóa phải được trao đổi và các phân vùng mới được tạo như một phần của tập hợp.</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Đây là sự phụ thuộc rộng rãi mà chúng ta đã nói sơ qua (chủ đề này sẽ được thảo luận chi tiết trong Bài 4)</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https://spark.apache.org/docs/latest/rdd-programming-guide.html#working-with-key-value-pairs</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https://www.oreilly.com/library/view/learning-spark/9781449359034/ch04.html</a:t>
            </a:r>
            <a:endParaRPr/>
          </a:p>
        </p:txBody>
      </p:sp>
      <p:sp>
        <p:nvSpPr>
          <p:cNvPr id="1867" name="Google Shape;1867;p12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0" name="Shape 1900"/>
        <p:cNvGrpSpPr/>
        <p:nvPr/>
      </p:nvGrpSpPr>
      <p:grpSpPr>
        <a:xfrm>
          <a:off x="0" y="0"/>
          <a:ext cx="0" cy="0"/>
          <a:chOff x="0" y="0"/>
          <a:chExt cx="0" cy="0"/>
        </a:xfrm>
      </p:grpSpPr>
      <p:sp>
        <p:nvSpPr>
          <p:cNvPr id="1901" name="Google Shape;1901;p12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2" name="Google Shape;1902;p12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020"/>
              <a:buFont typeface="Arial"/>
              <a:buNone/>
            </a:pPr>
            <a:r>
              <a:rPr b="1" lang="en-US" sz="1020">
                <a:latin typeface="Arial"/>
                <a:ea typeface="Arial"/>
                <a:cs typeface="Arial"/>
                <a:sym typeface="Arial"/>
              </a:rPr>
              <a:t>[Hướng dẫn của giảng viên] </a:t>
            </a:r>
            <a:endParaRPr/>
          </a:p>
          <a:p>
            <a:pPr indent="0" lvl="0" marL="0" marR="0" rtl="0" algn="l">
              <a:lnSpc>
                <a:spcPct val="90000"/>
              </a:lnSpc>
              <a:spcBef>
                <a:spcPts val="306"/>
              </a:spcBef>
              <a:spcAft>
                <a:spcPts val="0"/>
              </a:spcAft>
              <a:buClr>
                <a:schemeClr val="dk1"/>
              </a:buClr>
              <a:buSzPts val="1020"/>
              <a:buFont typeface="Arial"/>
              <a:buNone/>
            </a:pPr>
            <a:r>
              <a:rPr b="0" lang="en-US" sz="1020">
                <a:latin typeface="Arial"/>
                <a:ea typeface="Arial"/>
                <a:cs typeface="Arial"/>
                <a:sym typeface="Arial"/>
              </a:rPr>
              <a:t>Mã: Nguồn dữ liệu bao gồm 3 bộ dữ liệu loại (chuỗi, chuỗi, float).</a:t>
            </a:r>
            <a:endParaRPr/>
          </a:p>
          <a:p>
            <a:pPr indent="0" lvl="0" marL="0" marR="0" rtl="0" algn="l">
              <a:lnSpc>
                <a:spcPct val="90000"/>
              </a:lnSpc>
              <a:spcBef>
                <a:spcPts val="306"/>
              </a:spcBef>
              <a:spcAft>
                <a:spcPts val="0"/>
              </a:spcAft>
              <a:buClr>
                <a:schemeClr val="dk1"/>
              </a:buClr>
              <a:buSzPts val="1020"/>
              <a:buFont typeface="Arial"/>
              <a:buNone/>
            </a:pPr>
            <a:r>
              <a:rPr b="0" lang="en-US" sz="1020">
                <a:latin typeface="Arial"/>
                <a:ea typeface="Arial"/>
                <a:cs typeface="Arial"/>
                <a:sym typeface="Arial"/>
              </a:rPr>
              <a:t>Chúng tôi muốn có được nhiệt độ tối đa cho mỗi bệnh nhân trong tuần.</a:t>
            </a:r>
            <a:endParaRPr/>
          </a:p>
          <a:p>
            <a:pPr indent="0" lvl="0" marL="0" marR="0" rtl="0" algn="l">
              <a:lnSpc>
                <a:spcPct val="90000"/>
              </a:lnSpc>
              <a:spcBef>
                <a:spcPts val="306"/>
              </a:spcBef>
              <a:spcAft>
                <a:spcPts val="0"/>
              </a:spcAft>
              <a:buClr>
                <a:schemeClr val="dk1"/>
              </a:buClr>
              <a:buSzPts val="1020"/>
              <a:buFont typeface="Arial"/>
              <a:buNone/>
            </a:pPr>
            <a:r>
              <a:rPr b="0" lang="en-US" sz="1020">
                <a:latin typeface="Arial"/>
                <a:ea typeface="Arial"/>
                <a:cs typeface="Arial"/>
                <a:sym typeface="Arial"/>
              </a:rPr>
              <a:t>Vì chúng tôi muốn nhận giá trị tối đa, sử dụng 0 làm giá trị ban đầu của bộ tích lũy là an toàn.</a:t>
            </a:r>
            <a:endParaRPr/>
          </a:p>
          <a:p>
            <a:pPr indent="0" lvl="0" marL="0" marR="0" rtl="0" algn="l">
              <a:lnSpc>
                <a:spcPct val="90000"/>
              </a:lnSpc>
              <a:spcBef>
                <a:spcPts val="306"/>
              </a:spcBef>
              <a:spcAft>
                <a:spcPts val="0"/>
              </a:spcAft>
              <a:buClr>
                <a:schemeClr val="dk1"/>
              </a:buClr>
              <a:buSzPts val="1020"/>
              <a:buFont typeface="Arial"/>
              <a:buNone/>
            </a:pPr>
            <a:r>
              <a:t/>
            </a:r>
            <a:endParaRPr b="0" sz="1020">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0" lang="en-US" sz="1020">
                <a:latin typeface="Arial"/>
                <a:ea typeface="Arial"/>
                <a:cs typeface="Arial"/>
                <a:sym typeface="Arial"/>
              </a:rPr>
              <a:t>SeqOp sẽ được chuyển giá trị init trong lần chạy đầu tiên.</a:t>
            </a:r>
            <a:endParaRPr/>
          </a:p>
          <a:p>
            <a:pPr indent="0" lvl="0" marL="0" marR="0" rtl="0" algn="l">
              <a:lnSpc>
                <a:spcPct val="90000"/>
              </a:lnSpc>
              <a:spcBef>
                <a:spcPts val="306"/>
              </a:spcBef>
              <a:spcAft>
                <a:spcPts val="0"/>
              </a:spcAft>
              <a:buClr>
                <a:schemeClr val="dk1"/>
              </a:buClr>
              <a:buSzPts val="1020"/>
              <a:buFont typeface="Arial"/>
              <a:buNone/>
            </a:pPr>
            <a:r>
              <a:rPr b="0" lang="en-US" sz="1020">
                <a:latin typeface="Arial"/>
                <a:ea typeface="Arial"/>
                <a:cs typeface="Arial"/>
                <a:sym typeface="Arial"/>
              </a:rPr>
              <a:t>Trong mã seqOp, chúng tôi cập nhật bộ tích lũy.</a:t>
            </a:r>
            <a:endParaRPr/>
          </a:p>
          <a:p>
            <a:pPr indent="0" lvl="0" marL="0" marR="0" rtl="0" algn="l">
              <a:lnSpc>
                <a:spcPct val="90000"/>
              </a:lnSpc>
              <a:spcBef>
                <a:spcPts val="306"/>
              </a:spcBef>
              <a:spcAft>
                <a:spcPts val="0"/>
              </a:spcAft>
              <a:buClr>
                <a:schemeClr val="dk1"/>
              </a:buClr>
              <a:buSzPts val="1020"/>
              <a:buFont typeface="Arial"/>
              <a:buNone/>
            </a:pPr>
            <a:r>
              <a:rPr b="0" lang="en-US" sz="1020">
                <a:latin typeface="Arial"/>
                <a:ea typeface="Arial"/>
                <a:cs typeface="Arial"/>
                <a:sym typeface="Arial"/>
              </a:rPr>
              <a:t>Nếu phần tử mới mà chúng ta đang so sánh lớn hơn, giá trị mới của bộ tích lũy sẽ được cập nhật.</a:t>
            </a:r>
            <a:endParaRPr/>
          </a:p>
          <a:p>
            <a:pPr indent="0" lvl="0" marL="0" marR="0" rtl="0" algn="l">
              <a:lnSpc>
                <a:spcPct val="90000"/>
              </a:lnSpc>
              <a:spcBef>
                <a:spcPts val="306"/>
              </a:spcBef>
              <a:spcAft>
                <a:spcPts val="0"/>
              </a:spcAft>
              <a:buClr>
                <a:schemeClr val="dk1"/>
              </a:buClr>
              <a:buSzPts val="1020"/>
              <a:buFont typeface="Arial"/>
              <a:buNone/>
            </a:pPr>
            <a:r>
              <a:rPr b="0" lang="en-US" sz="1020">
                <a:latin typeface="Arial"/>
                <a:ea typeface="Arial"/>
                <a:cs typeface="Arial"/>
                <a:sym typeface="Arial"/>
              </a:rPr>
              <a:t>Khi hoàn thành seqOp, chúng ta sẽ có một loại đầu ra mới là (tên, nhiệt độ tối đa).</a:t>
            </a:r>
            <a:endParaRPr/>
          </a:p>
          <a:p>
            <a:pPr indent="0" lvl="0" marL="0" marR="0" rtl="0" algn="l">
              <a:lnSpc>
                <a:spcPct val="90000"/>
              </a:lnSpc>
              <a:spcBef>
                <a:spcPts val="306"/>
              </a:spcBef>
              <a:spcAft>
                <a:spcPts val="0"/>
              </a:spcAft>
              <a:buClr>
                <a:schemeClr val="dk1"/>
              </a:buClr>
              <a:buSzPts val="1020"/>
              <a:buFont typeface="Arial"/>
              <a:buNone/>
            </a:pPr>
            <a:r>
              <a:rPr b="0" lang="en-US" sz="1020">
                <a:latin typeface="Arial"/>
                <a:ea typeface="Arial"/>
                <a:cs typeface="Arial"/>
                <a:sym typeface="Arial"/>
              </a:rPr>
              <a:t>Đối với mỗi tên, chúng tôi sẽ tổng hợp nhiệt độ tối đa trong Phân vùng.</a:t>
            </a:r>
            <a:endParaRPr/>
          </a:p>
          <a:p>
            <a:pPr indent="0" lvl="0" marL="0" marR="0" rtl="0" algn="l">
              <a:lnSpc>
                <a:spcPct val="90000"/>
              </a:lnSpc>
              <a:spcBef>
                <a:spcPts val="306"/>
              </a:spcBef>
              <a:spcAft>
                <a:spcPts val="0"/>
              </a:spcAft>
              <a:buClr>
                <a:schemeClr val="dk1"/>
              </a:buClr>
              <a:buSzPts val="1020"/>
              <a:buFont typeface="Arial"/>
              <a:buNone/>
            </a:pPr>
            <a:r>
              <a:t/>
            </a:r>
            <a:endParaRPr b="0" sz="1020">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0" lang="en-US" sz="1020">
                <a:latin typeface="Arial"/>
                <a:ea typeface="Arial"/>
                <a:cs typeface="Arial"/>
                <a:sym typeface="Arial"/>
              </a:rPr>
              <a:t>Sau khi sắp xếp ngẫu nhiên, tất cả các tên bằng nhau sẽ được xáo trộn vào cùng một Phân vùng.</a:t>
            </a:r>
            <a:endParaRPr/>
          </a:p>
          <a:p>
            <a:pPr indent="0" lvl="0" marL="0" marR="0" rtl="0" algn="l">
              <a:lnSpc>
                <a:spcPct val="90000"/>
              </a:lnSpc>
              <a:spcBef>
                <a:spcPts val="306"/>
              </a:spcBef>
              <a:spcAft>
                <a:spcPts val="0"/>
              </a:spcAft>
              <a:buClr>
                <a:schemeClr val="dk1"/>
              </a:buClr>
              <a:buSzPts val="1020"/>
              <a:buFont typeface="Arial"/>
              <a:buNone/>
            </a:pPr>
            <a:r>
              <a:rPr b="0" lang="en-US" sz="1020">
                <a:latin typeface="Arial"/>
                <a:ea typeface="Arial"/>
                <a:cs typeface="Arial"/>
                <a:sym typeface="Arial"/>
              </a:rPr>
              <a:t>combOp chỉ cần so sánh giá trị của bộ tích lũy (hãy nhớ rằng đây là giá trị tối đa cho người đó trong Phân vùng) và chọn bộ tích lũy lớn hơn.</a:t>
            </a:r>
            <a:endParaRPr b="0" sz="1020">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t/>
            </a:r>
            <a:endParaRPr b="0" sz="1020">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1" lang="en-US" sz="1020">
                <a:latin typeface="Arial"/>
                <a:ea typeface="Arial"/>
                <a:cs typeface="Arial"/>
                <a:sym typeface="Arial"/>
              </a:rPr>
              <a:t>[Nội dung chính]</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Đây là mã làm việc hoàn chỉnh cho mã một phần mà chúng tôi đã kiểm tra.</a:t>
            </a:r>
            <a:endParaRPr/>
          </a:p>
          <a:p>
            <a:pPr indent="0" lvl="0" marL="0" marR="0" rtl="0" algn="l">
              <a:lnSpc>
                <a:spcPct val="90000"/>
              </a:lnSpc>
              <a:spcBef>
                <a:spcPts val="306"/>
              </a:spcBef>
              <a:spcAft>
                <a:spcPts val="0"/>
              </a:spcAft>
              <a:buClr>
                <a:schemeClr val="dk1"/>
              </a:buClr>
              <a:buSzPts val="1020"/>
              <a:buFont typeface="Arial"/>
              <a:buNone/>
            </a:pPr>
            <a:r>
              <a:t/>
            </a:r>
            <a:endParaRPr b="1"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1" lang="en-US" sz="1020">
                <a:solidFill>
                  <a:schemeClr val="dk1"/>
                </a:solidFill>
                <a:latin typeface="Arial"/>
                <a:ea typeface="Arial"/>
                <a:cs typeface="Arial"/>
                <a:sym typeface="Arial"/>
              </a:rPr>
              <a:t>[Tài liệu tham khảo]</a:t>
            </a:r>
            <a:endParaRPr sz="1020">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https://spark.apache.org/docs/latest/rdd-programming-guide.html</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https://spark.apache.org/docs/latest/rdd-programming-guide.html#working-with-key-value-pairs</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https://www.oreilly.com/library/view/learning-spark/9781449359034/ch04.html</a:t>
            </a:r>
            <a:endParaRPr/>
          </a:p>
        </p:txBody>
      </p:sp>
      <p:sp>
        <p:nvSpPr>
          <p:cNvPr id="1903" name="Google Shape;1903;p12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p12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3" name="Google Shape;1913;p12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Đây là mã làm việc cho aggregateByKey và cách các tham số được truyền cho nó.</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Đầu ra là nhiệt độ tối đa cho mỗi người trong tuần.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https://spark.apache.org/docs/latest/rdd-programming-guide.html#working-with-key-value-pairs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https://www.oreilly.com/library/view/learning-spark/9781449359034/ch04.html</a:t>
            </a:r>
            <a:endParaRPr/>
          </a:p>
        </p:txBody>
      </p:sp>
      <p:sp>
        <p:nvSpPr>
          <p:cNvPr id="1914" name="Google Shape;1914;p12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4" name="Shape 1924"/>
        <p:cNvGrpSpPr/>
        <p:nvPr/>
      </p:nvGrpSpPr>
      <p:grpSpPr>
        <a:xfrm>
          <a:off x="0" y="0"/>
          <a:ext cx="0" cy="0"/>
          <a:chOff x="0" y="0"/>
          <a:chExt cx="0" cy="0"/>
        </a:xfrm>
      </p:grpSpPr>
      <p:sp>
        <p:nvSpPr>
          <p:cNvPr id="1925" name="Google Shape;1925;p12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6" name="Google Shape;1926;p12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020"/>
              <a:buFont typeface="Arial"/>
              <a:buNone/>
            </a:pPr>
            <a:r>
              <a:rPr b="1" lang="en-US" sz="1020">
                <a:latin typeface="Arial"/>
                <a:ea typeface="Arial"/>
                <a:cs typeface="Arial"/>
                <a:sym typeface="Arial"/>
              </a:rPr>
              <a:t>[Hướng dẫn của giảng viên] </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Yêu cầu học sinh cố gắng tìm ra cách mã này khác với mã trước đó.</a:t>
            </a:r>
            <a:endParaRPr/>
          </a:p>
          <a:p>
            <a:pPr indent="0" lvl="0" marL="0" marR="0" rtl="0" algn="l">
              <a:lnSpc>
                <a:spcPct val="80000"/>
              </a:lnSpc>
              <a:spcBef>
                <a:spcPts val="306"/>
              </a:spcBef>
              <a:spcAft>
                <a:spcPts val="0"/>
              </a:spcAft>
              <a:buClr>
                <a:schemeClr val="dk1"/>
              </a:buClr>
              <a:buSzPts val="1020"/>
              <a:buFont typeface="Arial"/>
              <a:buNone/>
            </a:pPr>
            <a:r>
              <a:t/>
            </a:r>
            <a:endParaRPr b="0"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Mã này sẽ không chỉ trả về nhiệt độ tối đa mà cả ngày trong tuần xảy ra.</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Mã: Vì bây giờ chúng tôi cũng phải trả về ngày trong tuần, nên chúng tôi đã thay đổi giá trị bắt đầu</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cho bộ tích lũy thành một bộ (chuỗi, số float) sẽ giữ (ngày trong tuần, nhiệt độ tối đa).</a:t>
            </a:r>
            <a:endParaRPr/>
          </a:p>
          <a:p>
            <a:pPr indent="0" lvl="0" marL="0" marR="0" rtl="0" algn="l">
              <a:lnSpc>
                <a:spcPct val="80000"/>
              </a:lnSpc>
              <a:spcBef>
                <a:spcPts val="306"/>
              </a:spcBef>
              <a:spcAft>
                <a:spcPts val="0"/>
              </a:spcAft>
              <a:buClr>
                <a:schemeClr val="dk1"/>
              </a:buClr>
              <a:buSzPts val="1020"/>
              <a:buFont typeface="Arial"/>
              <a:buNone/>
            </a:pPr>
            <a:r>
              <a:t/>
            </a:r>
            <a:endParaRPr b="0"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seqOp cần được sửa đổi để bộ tích lũy lưu cả thông tin ngày trong tuần</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cũng như nhiệt độ. Trên thực tế, bản thân mã trông đơn giản hơn vì mỗi phần tử nằm trong</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dạng của (ngày trong tuần, nhiệt độ), vì vậy toàn bộ phần tử được lưu thay vì một phần của nó như chúng ta đã làm trước đây.</a:t>
            </a:r>
            <a:endParaRPr/>
          </a:p>
          <a:p>
            <a:pPr indent="0" lvl="0" marL="0" marR="0" rtl="0" algn="l">
              <a:lnSpc>
                <a:spcPct val="80000"/>
              </a:lnSpc>
              <a:spcBef>
                <a:spcPts val="306"/>
              </a:spcBef>
              <a:spcAft>
                <a:spcPts val="0"/>
              </a:spcAft>
              <a:buClr>
                <a:schemeClr val="dk1"/>
              </a:buClr>
              <a:buSzPts val="1020"/>
              <a:buFont typeface="Arial"/>
              <a:buNone/>
            </a:pPr>
            <a:r>
              <a:t/>
            </a:r>
            <a:endParaRPr b="0"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combOp: Bộ tích lũy không còn là một giá trị nhiệt độ duy nhất, vì vậy chúng ta cần so sánh giá trị thứ hai</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phần tử trong bộ dữ liệu (ngày trong tuần, nhiệt độ). Đó là những gì được so sánh, tuy nhiên, những gì được trả lại</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trong toàn bộ (ngày trong tuần, nhiệt độ) Tuple.</a:t>
            </a:r>
            <a:endParaRPr b="0"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t/>
            </a:r>
            <a:endParaRPr b="0"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latin typeface="Arial"/>
                <a:ea typeface="Arial"/>
                <a:cs typeface="Arial"/>
                <a:sym typeface="Arial"/>
              </a:rPr>
              <a:t>[Nội dung chính]</a:t>
            </a:r>
            <a:endParaRPr/>
          </a:p>
          <a:p>
            <a:pPr indent="0" lvl="0" marL="0" marR="0" rtl="0" algn="l">
              <a:lnSpc>
                <a:spcPct val="8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t/>
            </a:r>
            <a:endParaRPr b="1"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solidFill>
                  <a:schemeClr val="dk1"/>
                </a:solidFill>
                <a:latin typeface="Arial"/>
                <a:ea typeface="Arial"/>
                <a:cs typeface="Arial"/>
                <a:sym typeface="Arial"/>
              </a:rPr>
              <a:t>[Tài liệu tham khảo]</a:t>
            </a:r>
            <a:endParaRPr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https://spark.apache.org/docs/latest/quick-start.html</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https://spark.apache.org/docs/latest/rdd-programming-guide.html</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https://spark.apache.org/docs/latest/rdd-programming-guide.html#working-with-key-value-pairs</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https://www.oreilly.com/library/view/learning-spark/9781449359034/ch04.html</a:t>
            </a:r>
            <a:endParaRPr/>
          </a:p>
        </p:txBody>
      </p:sp>
      <p:sp>
        <p:nvSpPr>
          <p:cNvPr id="1927" name="Google Shape;1927;p12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5" name="Shape 1935"/>
        <p:cNvGrpSpPr/>
        <p:nvPr/>
      </p:nvGrpSpPr>
      <p:grpSpPr>
        <a:xfrm>
          <a:off x="0" y="0"/>
          <a:ext cx="0" cy="0"/>
          <a:chOff x="0" y="0"/>
          <a:chExt cx="0" cy="0"/>
        </a:xfrm>
      </p:grpSpPr>
      <p:sp>
        <p:nvSpPr>
          <p:cNvPr id="1936" name="Google Shape;1936;p12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7" name="Google Shape;1937;p12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Bây giờ hãy giải thích cách đầu ra này được tạo ra dựa trên phần giải thích mã.</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Đầu ra làm việc cho mã từ slide trước.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https://spark.apache.org/docs/latest/rdd-programming-guide.html#working-with-key-value-pairs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https://www.oreilly.com/library/view/learning-spark/9781449359034/ch04.html</a:t>
            </a:r>
            <a:endParaRPr/>
          </a:p>
        </p:txBody>
      </p:sp>
      <p:sp>
        <p:nvSpPr>
          <p:cNvPr id="1938" name="Google Shape;1938;p12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1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Apache Spark có thể chạy ở chế độ cục bộ hoặc chế độ cụm.</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Ở chế độ cục bộ, spark thực hiện trên nhiều luồng.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chế độ cụm, người thực thi trong các nút công nhân thực thi mã thực tế.</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có thể hoạt động với các loại trình quản lý cụm khác nhau như YARN hoặc MESOS, như chúng ta đã thấy trong trang trình bày trước.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Gần đây, Spark cũng hỗ trợ Kubernetes.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Trình quản lý cụm sẽ giúp tạo thuận lợi cho việc tạo các Executor.</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cũng có thể hoạt động với các loại giải pháp lưu trữ khác nhau, bao gồm HDFS, S3, Kudu, Hbase, Tachyon (Alluxio), SnowFlake, Kafka, v.v.</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t/>
            </a:r>
            <a:endParaRPr/>
          </a:p>
        </p:txBody>
      </p:sp>
      <p:sp>
        <p:nvSpPr>
          <p:cNvPr id="275" name="Google Shape;275;p1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8" name="Shape 1948"/>
        <p:cNvGrpSpPr/>
        <p:nvPr/>
      </p:nvGrpSpPr>
      <p:grpSpPr>
        <a:xfrm>
          <a:off x="0" y="0"/>
          <a:ext cx="0" cy="0"/>
          <a:chOff x="0" y="0"/>
          <a:chExt cx="0" cy="0"/>
        </a:xfrm>
      </p:grpSpPr>
      <p:sp>
        <p:nvSpPr>
          <p:cNvPr id="1949" name="Google Shape;1949;p13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0" name="Google Shape;1950;p13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groupByKey là một hoạt động rất tốn kém vì tất cả dữ liệu phải được sắp xếp theo thứ tự ngẫu nhiên.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Sử dụng tổng hợpByKey bất cứ khi nào có thể.</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Lấy các giá trị của các phần tử có khóa bằng nhau và tạo một bộ sưu tập từ chúng.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Trên thực tế, Python trả về một đối tượng có thể lặp lại thay vì bộ sưu tập thực tế.</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Tuy nhiên, chúng ta có thể xử lý iterable thông qua vòng lặp for trong phần in để thực sự lấy các giá trị trong bộ sưu tập.</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https://spark.apache.org/docs/latest/rdd-programming-guide.html#working-with-key-value-pairs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https://www.oreilly.com/library/view/learning-spark/9781449359034/ch04.html</a:t>
            </a:r>
            <a:endParaRPr/>
          </a:p>
        </p:txBody>
      </p:sp>
      <p:sp>
        <p:nvSpPr>
          <p:cNvPr id="1951" name="Google Shape;1951;p13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1" name="Shape 1961"/>
        <p:cNvGrpSpPr/>
        <p:nvPr/>
      </p:nvGrpSpPr>
      <p:grpSpPr>
        <a:xfrm>
          <a:off x="0" y="0"/>
          <a:ext cx="0" cy="0"/>
          <a:chOff x="0" y="0"/>
          <a:chExt cx="0" cy="0"/>
        </a:xfrm>
      </p:grpSpPr>
      <p:sp>
        <p:nvSpPr>
          <p:cNvPr id="1962" name="Google Shape;1962;p13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3" name="Google Shape;1963;p13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Mã: Có 2 bộ dữ liệu, mỗi bộ đã được thiết lập dưới dạng một bộ dữ liệu cặp.</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Một người có (tên, giới tính) và người kia có (tên, tuổi)</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Phép nối tạo ra một bộ cặp phức tạp có dạng (tên, (giới tính, tuổi)).</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Cú pháp của phép nối rất đơn giản.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là do không cần chỉ định cách thức và thuộc tính nào sẽ tham gia.</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Đầu vào là một cặp rdd có Khóa. Chìa khóa là cơ sở để tham gia.</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Phép nối tạo một bộ từ các giá trị của các phần tử đã nối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https://spark.apache.org/docs/latest/rdd-programming-guide.html#working-with-key-value-pairs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https://www.oreilly.com/library/view/learning-spark/9781449359034/ch04.html</a:t>
            </a:r>
            <a:endParaRPr/>
          </a:p>
        </p:txBody>
      </p:sp>
      <p:sp>
        <p:nvSpPr>
          <p:cNvPr id="1964" name="Google Shape;1964;p13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4" name="Shape 1974"/>
        <p:cNvGrpSpPr/>
        <p:nvPr/>
      </p:nvGrpSpPr>
      <p:grpSpPr>
        <a:xfrm>
          <a:off x="0" y="0"/>
          <a:ext cx="0" cy="0"/>
          <a:chOff x="0" y="0"/>
          <a:chExt cx="0" cy="0"/>
        </a:xfrm>
      </p:grpSpPr>
      <p:sp>
        <p:nvSpPr>
          <p:cNvPr id="1975" name="Google Shape;1975;p13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6" name="Google Shape;1976;p13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sách Thí nghiệm các chương.</a:t>
            </a:r>
            <a:endParaRPr/>
          </a:p>
        </p:txBody>
      </p:sp>
      <p:sp>
        <p:nvSpPr>
          <p:cNvPr id="1977" name="Google Shape;1977;p13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3" name="Shape 2033"/>
        <p:cNvGrpSpPr/>
        <p:nvPr/>
      </p:nvGrpSpPr>
      <p:grpSpPr>
        <a:xfrm>
          <a:off x="0" y="0"/>
          <a:ext cx="0" cy="0"/>
          <a:chOff x="0" y="0"/>
          <a:chExt cx="0" cy="0"/>
        </a:xfrm>
      </p:grpSpPr>
      <p:sp>
        <p:nvSpPr>
          <p:cNvPr id="2034" name="Google Shape;2034;p13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5" name="Google Shape;2035;p13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sách Thí nghiệm các chương.</a:t>
            </a:r>
            <a:endParaRPr/>
          </a:p>
        </p:txBody>
      </p:sp>
      <p:sp>
        <p:nvSpPr>
          <p:cNvPr id="2036" name="Google Shape;2036;p13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2" name="Shape 2092"/>
        <p:cNvGrpSpPr/>
        <p:nvPr/>
      </p:nvGrpSpPr>
      <p:grpSpPr>
        <a:xfrm>
          <a:off x="0" y="0"/>
          <a:ext cx="0" cy="0"/>
          <a:chOff x="0" y="0"/>
          <a:chExt cx="0" cy="0"/>
        </a:xfrm>
      </p:grpSpPr>
      <p:sp>
        <p:nvSpPr>
          <p:cNvPr id="2093" name="Google Shape;2093;p13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4" name="Google Shape;2094;p13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sách Thí nghiệm các chương.</a:t>
            </a:r>
            <a:endParaRPr/>
          </a:p>
        </p:txBody>
      </p:sp>
      <p:sp>
        <p:nvSpPr>
          <p:cNvPr id="2095" name="Google Shape;2095;p13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1" name="Shape 2151"/>
        <p:cNvGrpSpPr/>
        <p:nvPr/>
      </p:nvGrpSpPr>
      <p:grpSpPr>
        <a:xfrm>
          <a:off x="0" y="0"/>
          <a:ext cx="0" cy="0"/>
          <a:chOff x="0" y="0"/>
          <a:chExt cx="0" cy="0"/>
        </a:xfrm>
      </p:grpSpPr>
      <p:sp>
        <p:nvSpPr>
          <p:cNvPr id="2152" name="Google Shape;2152;p13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3" name="Google Shape;2153;p13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sách Thí nghiệm các chương.</a:t>
            </a:r>
            <a:endParaRPr/>
          </a:p>
        </p:txBody>
      </p:sp>
      <p:sp>
        <p:nvSpPr>
          <p:cNvPr id="2154" name="Google Shape;2154;p13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0" name="Shape 2210"/>
        <p:cNvGrpSpPr/>
        <p:nvPr/>
      </p:nvGrpSpPr>
      <p:grpSpPr>
        <a:xfrm>
          <a:off x="0" y="0"/>
          <a:ext cx="0" cy="0"/>
          <a:chOff x="0" y="0"/>
          <a:chExt cx="0" cy="0"/>
        </a:xfrm>
      </p:grpSpPr>
      <p:sp>
        <p:nvSpPr>
          <p:cNvPr id="2211" name="Google Shape;2211;p13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2" name="Google Shape;2212;p13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sách Thí nghiệm các chương.</a:t>
            </a:r>
            <a:endParaRPr/>
          </a:p>
        </p:txBody>
      </p:sp>
      <p:sp>
        <p:nvSpPr>
          <p:cNvPr id="2213" name="Google Shape;2213;p13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9" name="Shape 2269"/>
        <p:cNvGrpSpPr/>
        <p:nvPr/>
      </p:nvGrpSpPr>
      <p:grpSpPr>
        <a:xfrm>
          <a:off x="0" y="0"/>
          <a:ext cx="0" cy="0"/>
          <a:chOff x="0" y="0"/>
          <a:chExt cx="0" cy="0"/>
        </a:xfrm>
      </p:grpSpPr>
      <p:sp>
        <p:nvSpPr>
          <p:cNvPr id="2270" name="Google Shape;2270;p137:notes"/>
          <p:cNvSpPr txBox="1"/>
          <p:nvPr>
            <p:ph idx="1" type="body"/>
          </p:nvPr>
        </p:nvSpPr>
        <p:spPr>
          <a:xfrm>
            <a:off x="731179" y="4561342"/>
            <a:ext cx="5852843" cy="432054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71" name="Google Shape;2271;p13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5" name="Shape 2275"/>
        <p:cNvGrpSpPr/>
        <p:nvPr/>
      </p:nvGrpSpPr>
      <p:grpSpPr>
        <a:xfrm>
          <a:off x="0" y="0"/>
          <a:ext cx="0" cy="0"/>
          <a:chOff x="0" y="0"/>
          <a:chExt cx="0" cy="0"/>
        </a:xfrm>
      </p:grpSpPr>
      <p:sp>
        <p:nvSpPr>
          <p:cNvPr id="2276" name="Google Shape;2276;p13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7" name="Google Shape;2277;p13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Trong bài này, chúng tôi giới thiệu API DataFrame. Api khung dữ liệu chuyên dùng để xử lý dữ liệu có cấu trúc.</a:t>
            </a:r>
            <a:endParaRPr/>
          </a:p>
          <a:p>
            <a:pPr indent="0" lvl="0" marL="0" rtl="0" algn="l">
              <a:spcBef>
                <a:spcPts val="360"/>
              </a:spcBef>
              <a:spcAft>
                <a:spcPts val="0"/>
              </a:spcAft>
              <a:buNone/>
            </a:pPr>
            <a:r>
              <a:rPr lang="en-US">
                <a:latin typeface="Arial"/>
                <a:ea typeface="Arial"/>
                <a:cs typeface="Arial"/>
                <a:sym typeface="Arial"/>
              </a:rPr>
              <a:t>Spark sử dụng tối ưu hóa dựa trên quy tắc để tạo mã hiệu quả. Bất cứ khi nào có thể, các nhà phát triển nên sử dụng api khung dữ liệu thay vì api lõi. Nói chung, api lõi được sử dụng để sắp xếp và làm sạch dữ liệu.</a:t>
            </a:r>
            <a:endParaRPr/>
          </a:p>
          <a:p>
            <a:pPr indent="0" lvl="0" marL="0" rtl="0" algn="l">
              <a:spcBef>
                <a:spcPts val="360"/>
              </a:spcBef>
              <a:spcAft>
                <a:spcPts val="0"/>
              </a:spcAft>
              <a:buNone/>
            </a:pPr>
            <a:r>
              <a:rPr lang="en-US">
                <a:latin typeface="Arial"/>
                <a:ea typeface="Arial"/>
                <a:cs typeface="Arial"/>
                <a:sym typeface="Arial"/>
              </a:rPr>
              <a:t>Khi dữ liệu là định dạng có cấu trúc, nó sẽ được đưa đến api khung dữ liệu để phân tích.</a:t>
            </a:r>
            <a:endParaRPr>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2278" name="Google Shape;2278;p13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9" name="Shape 2289"/>
        <p:cNvGrpSpPr/>
        <p:nvPr/>
      </p:nvGrpSpPr>
      <p:grpSpPr>
        <a:xfrm>
          <a:off x="0" y="0"/>
          <a:ext cx="0" cy="0"/>
          <a:chOff x="0" y="0"/>
          <a:chExt cx="0" cy="0"/>
        </a:xfrm>
      </p:grpSpPr>
      <p:sp>
        <p:nvSpPr>
          <p:cNvPr id="2290" name="Google Shape;2290;p13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1" name="Google Shape;2291;p13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SQL mang đến sự hỗ trợ riêng cho SQL cho Spark và hợp lý hóa quy trình truy vấn dữ liệu được lưu trữ cả trong RDD và trong các nguồn bên ngoài.</a:t>
            </a:r>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SQL thuận tiện làm mờ ranh giới giữa RDD và bảng quan hệ.</a:t>
            </a:r>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Việc hợp nhất các khái niệm trừu tượng mạnh mẽ này giúp các nhà phát triển dễ dàng kết hợp các lệnh SQL truy vấn dữ liệu ngoài với các phân tích phức tạp, tất cả trong một ứng dụng.</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SQL sẽ cho phép lập trình viên:</a:t>
            </a:r>
            <a:endParaRPr/>
          </a:p>
          <a:p>
            <a:pPr indent="-171450" lvl="0" marL="171450" marR="0" rtl="0" algn="l">
              <a:lnSpc>
                <a:spcPct val="9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Nhập dữ liệu quan hệ từ tệp Parquet và bảng Hive</a:t>
            </a:r>
            <a:endParaRPr/>
          </a:p>
          <a:p>
            <a:pPr indent="-171450" lvl="0" marL="171450" marR="0" rtl="0" algn="l">
              <a:lnSpc>
                <a:spcPct val="9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Chạy truy vấn SQL trên dữ liệu đã nhập và RDD hiện có</a:t>
            </a:r>
            <a:endParaRPr b="0" sz="1200">
              <a:solidFill>
                <a:schemeClr val="dk1"/>
              </a:solidFill>
              <a:latin typeface="Arial"/>
              <a:ea typeface="Arial"/>
              <a:cs typeface="Arial"/>
              <a:sym typeface="Arial"/>
            </a:endParaRPr>
          </a:p>
          <a:p>
            <a:pPr indent="-171450" lvl="0" marL="171450" marR="0" rtl="0" algn="l">
              <a:lnSpc>
                <a:spcPct val="9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Dễ dàng ghi RDD ra các bảng Hive hoặc tệp Parquet</a:t>
            </a:r>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lnSpc>
                <a:spcPct val="90000"/>
              </a:lnSpc>
              <a:spcBef>
                <a:spcPts val="360"/>
              </a:spcBef>
              <a:spcAft>
                <a:spcPts val="0"/>
              </a:spcAft>
              <a:buNone/>
            </a:pPr>
            <a:r>
              <a:t/>
            </a:r>
            <a:endParaRPr/>
          </a:p>
        </p:txBody>
      </p:sp>
      <p:sp>
        <p:nvSpPr>
          <p:cNvPr id="2292" name="Google Shape;2292;p13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1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slide trước, chúng ta đã thấy rằng trình quản lý cụm như YARN có thể giúp khởi tạo và phân bổ tài nguyên cho Người thực thi.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Sau khi Executor được thiết lập và chạy, họ giao tiếp với chương trình Driver để phối hợp hoàn thành công việc.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t/>
            </a:r>
            <a:endParaRPr/>
          </a:p>
        </p:txBody>
      </p:sp>
      <p:sp>
        <p:nvSpPr>
          <p:cNvPr id="304" name="Google Shape;304;p1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8" name="Shape 2298"/>
        <p:cNvGrpSpPr/>
        <p:nvPr/>
      </p:nvGrpSpPr>
      <p:grpSpPr>
        <a:xfrm>
          <a:off x="0" y="0"/>
          <a:ext cx="0" cy="0"/>
          <a:chOff x="0" y="0"/>
          <a:chExt cx="0" cy="0"/>
        </a:xfrm>
      </p:grpSpPr>
      <p:sp>
        <p:nvSpPr>
          <p:cNvPr id="2299" name="Google Shape;2299;p14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0" name="Google Shape;2300;p14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Phiên Spark là điểm vào hợp nhất của ứng dụng spark từ Spark 2.0.</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cung cấp một cách để tương tác với các chức năng khác nhau của spark với số lượng cấu trúc ít hơn.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Với Spark 2.0, một lớp mới org.Apache.spark.sql.SparkSession đã được giới thiệu để sử dụng, đây là lớp kết hợp cho tất cả các bối cảnh khác nhau mà chúng tôi đã sử dụng trước khi phát hành 2.0 (SQLContext và HiveContext, v.v.), do đó có thể sử dụng Phiên Spark thay thế bằng SQLContext, HiveContext và các ngữ cảnh khác được xác định trước 2.0.</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Thay vì có spark context, hive context, SQL context, giờ đây tất cả được gói gọn trong một Spark session.</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301" name="Google Shape;2301;p14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7" name="Shape 2307"/>
        <p:cNvGrpSpPr/>
        <p:nvPr/>
      </p:nvGrpSpPr>
      <p:grpSpPr>
        <a:xfrm>
          <a:off x="0" y="0"/>
          <a:ext cx="0" cy="0"/>
          <a:chOff x="0" y="0"/>
          <a:chExt cx="0" cy="0"/>
        </a:xfrm>
      </p:grpSpPr>
      <p:sp>
        <p:nvSpPr>
          <p:cNvPr id="2308" name="Google Shape;2308;p14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9" name="Google Shape;2309;p14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DataFrame – DataFrame là một tập hợp dữ liệu phân tán được sắp xếp thành các cột được đặt tên.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Về mặt khái niệm, nó tương đương với một bảng trong cơ sở dữ liệu quan hệ.</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Tập dữ liệu – Đây là phần mở rộng của API DataFrame cung cấp chức năng của – giao diện lập trình hướng đối tượng, an toàn kiểu của API RDD và các lợi ích về hiệu suất của trình tối ưu hóa truy vấn Catalyst và cơ chế lưu trữ bộ nhớ ngoài của API DataFrame.</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DataFrames là Tập dữ liệu thuộc loại Row hoặc Dataset[Row]. Đây là kho dữ liệu cho API của Spark SQL. Chúng rất giống với các bảng DB hoặc các khung dữ liệu khác như Pandas.</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310" name="Google Shape;2310;p14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8" name="Shape 2318"/>
        <p:cNvGrpSpPr/>
        <p:nvPr/>
      </p:nvGrpSpPr>
      <p:grpSpPr>
        <a:xfrm>
          <a:off x="0" y="0"/>
          <a:ext cx="0" cy="0"/>
          <a:chOff x="0" y="0"/>
          <a:chExt cx="0" cy="0"/>
        </a:xfrm>
      </p:grpSpPr>
      <p:sp>
        <p:nvSpPr>
          <p:cNvPr id="2319" name="Google Shape;2319;p14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0" name="Google Shape;2320;p14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Tập dữ liệu Spark là một phần mở rộng của API Dataframes với các lợi ích của cả RDD và Tập dữ liệu.</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Bộ dữ liệu nhanh cũng như cung cấp giao diện an toàn kiểu. Loại an toàn có nghĩa là trình biên dịch sẽ xác thực các loại dữ liệu của tất cả các cột trong tập dữ liệu chỉ trong khi biên dịch và sẽ đưa ra lỗi nếu có bất kỳ sự không phù hợp nào trong các loại dữ liệu. Chúng tôi chưa thể tạo Bộ dữ liệu Spark bằng Python. API bộ dữ liệu chỉ khả dụng trong Scala và Java.</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latin typeface="Arial"/>
              <a:ea typeface="Arial"/>
              <a:cs typeface="Arial"/>
              <a:sym typeface="Arial"/>
            </a:endParaRPr>
          </a:p>
        </p:txBody>
      </p:sp>
      <p:sp>
        <p:nvSpPr>
          <p:cNvPr id="2321" name="Google Shape;2321;p14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7" name="Shape 2327"/>
        <p:cNvGrpSpPr/>
        <p:nvPr/>
      </p:nvGrpSpPr>
      <p:grpSpPr>
        <a:xfrm>
          <a:off x="0" y="0"/>
          <a:ext cx="0" cy="0"/>
          <a:chOff x="0" y="0"/>
          <a:chExt cx="0" cy="0"/>
        </a:xfrm>
      </p:grpSpPr>
      <p:sp>
        <p:nvSpPr>
          <p:cNvPr id="2328" name="Google Shape;2328;p14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9" name="Google Shape;2329;p14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Dataframes có thể đọc và ghi dữ liệu thành nhiều định dạng khác nhau như bảng CSV, JSON, AVRO, HDFS và HIVE. Nó đã được tối ưu hóa để xử lý các tập dữ liệu lớn cho hầu hết các tác vụ tiền xử lý để chúng ta không cần phải tự viết các hàm phức tạp.</a:t>
            </a:r>
            <a:endParaRPr b="0" i="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PySpark chỉ hỗ trợ API DataFrame do những thiếu sót cố hữu của ngôn ngữ Python nơi các biến được nhập động.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latin typeface="Arial"/>
              <a:ea typeface="Arial"/>
              <a:cs typeface="Arial"/>
              <a:sym typeface="Arial"/>
            </a:endParaRPr>
          </a:p>
        </p:txBody>
      </p:sp>
      <p:sp>
        <p:nvSpPr>
          <p:cNvPr id="2330" name="Google Shape;2330;p14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6" name="Shape 2336"/>
        <p:cNvGrpSpPr/>
        <p:nvPr/>
      </p:nvGrpSpPr>
      <p:grpSpPr>
        <a:xfrm>
          <a:off x="0" y="0"/>
          <a:ext cx="0" cy="0"/>
          <a:chOff x="0" y="0"/>
          <a:chExt cx="0" cy="0"/>
        </a:xfrm>
      </p:grpSpPr>
      <p:sp>
        <p:nvSpPr>
          <p:cNvPr id="2337" name="Google Shape;2337;p14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8" name="Google Shape;2338;p14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SparkSession là một điểm vào chức năng Spark cơ bản để tạo Spark RDD, DataFrame và Dataset theo chương trình.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Tia lửa đối tượng của SparkSession mặc định có sẵn trong spark-shell và nó có thể được tạo theo chương trình bằng cách sử dụng mẫu trình tạo SparkSession.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Như đã đề cập trong hướng dẫn dành cho người hướng dẫn, SparkSession là một điểm vào Spark và việc tạo một phiên bản SparkSession sẽ là câu lệnh đầu tiên bạn viết cho chương trình với RDD, DataFrame và Tập dữ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SparkSession sẽ được tạo bằng cách sử dụng các mẫu trình tạo SparkSession.builder().</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339" name="Google Shape;2339;p14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5" name="Shape 2345"/>
        <p:cNvGrpSpPr/>
        <p:nvPr/>
      </p:nvGrpSpPr>
      <p:grpSpPr>
        <a:xfrm>
          <a:off x="0" y="0"/>
          <a:ext cx="0" cy="0"/>
          <a:chOff x="0" y="0"/>
          <a:chExt cx="0" cy="0"/>
        </a:xfrm>
      </p:grpSpPr>
      <p:sp>
        <p:nvSpPr>
          <p:cNvPr id="2346" name="Google Shape;2346;p14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7" name="Google Shape;2347;p14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DataFrame là một tập hợp dữ liệu phân tán được sắp xếp thành các cột được đặt tên.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Về mặt khái niệm, nó tương đương với một bảng trong cơ sở dữ liệu quan hệ hoặc khung dữ liệu trong R/Python, nhưng với khả năng tối ưu hóa phong phú hơn.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DataFrames có thể được xây dựng từ nhiều nguồn khác nhau, chẳng hạn như: tệp dữ liệu có cấu trúc, bảng trong Hive, cơ sở dữ liệu bên ngoài hoặc RDD hiện có.</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rPr>
              <a:t>Các phương thức createDataFrame() và toDF() được sử dụng để tạo DataFrame theo cách thủ công, bằng cách sử dụng các phương thức này, bạn có thể tạo Spark DataFrame từ các đối tượng dữ liệu RDD, DataFrame, Dataset, List, Seq hiện có.</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rPr>
              <a:t>Bạn cũng có thể tạo DataFrame từ các nguồn khác nhau như Văn bản, CSV, JSON, XML, Parquet, Avro, ORC, tệp nhị phân, Bảng RDBMS, Hive, HBase, v.v.</a:t>
            </a:r>
            <a:endParaRPr b="0" i="0" sz="1200">
              <a:solidFill>
                <a:schemeClr val="dk1"/>
              </a:solidFil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https://spark.apache.org/docs/latest/sql-data-sources.html</a:t>
            </a:r>
            <a:endParaRPr/>
          </a:p>
          <a:p>
            <a:pPr indent="0" lvl="0" marL="0" rtl="0" algn="l">
              <a:spcBef>
                <a:spcPts val="360"/>
              </a:spcBef>
              <a:spcAft>
                <a:spcPts val="0"/>
              </a:spcAft>
              <a:buNone/>
            </a:pPr>
            <a:r>
              <a:t/>
            </a:r>
            <a:endParaRPr/>
          </a:p>
        </p:txBody>
      </p:sp>
      <p:sp>
        <p:nvSpPr>
          <p:cNvPr id="2348" name="Google Shape;2348;p14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4" name="Shape 2354"/>
        <p:cNvGrpSpPr/>
        <p:nvPr/>
      </p:nvGrpSpPr>
      <p:grpSpPr>
        <a:xfrm>
          <a:off x="0" y="0"/>
          <a:ext cx="0" cy="0"/>
          <a:chOff x="0" y="0"/>
          <a:chExt cx="0" cy="0"/>
        </a:xfrm>
      </p:grpSpPr>
      <p:sp>
        <p:nvSpPr>
          <p:cNvPr id="2355" name="Google Shape;2355;p14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6" name="Google Shape;2356;p14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Pyspark SQL cung cấp các phương thức để đọc tệp Parquet vào DataFrame và ghi DataFrame vào tệp Parquet, hàm parquet() từ DataFrameReader và DataFrameWriter được sử dụng để đọc và ghi/tạo tệp Parquet tương ứng.</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cung cấp hỗ trợ tích hợp để đọc và ghi DataFrame vào tệp Avro bằng thư viện “spark-avro”.</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vốn hỗ trợ nguồn dữ liệu ORC để đọc ORC vào DataFrame và ghi nó trở lại định dạng tệp ORC bằng phương thức orc() của DataFrameReader và DataFrameWriter.</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supports all the Hadoop file formats, including the binary formats.  We focus on the binary formats here.</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357" name="Google Shape;2357;p14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3" name="Shape 2363"/>
        <p:cNvGrpSpPr/>
        <p:nvPr/>
      </p:nvGrpSpPr>
      <p:grpSpPr>
        <a:xfrm>
          <a:off x="0" y="0"/>
          <a:ext cx="0" cy="0"/>
          <a:chOff x="0" y="0"/>
          <a:chExt cx="0" cy="0"/>
        </a:xfrm>
      </p:grpSpPr>
      <p:sp>
        <p:nvSpPr>
          <p:cNvPr id="2364" name="Google Shape;2364;p14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5" name="Google Shape;2365;p14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Parquet là một định dạng tệp nguồn mở có sẵn cho bất kỳ dự án nào trong hệ sinh thái Hadoop.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Apache Parquet được thiết kế cho định dạng lưu trữ dữ liệu cột phẳng hiệu quả cũng như hiệu quả so với các tệp dựa trên hàng như tệp CSV.</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Parquet sử dụng thuật toán cắt nhỏ và lắp ráp bản ghi, thuật toán này vượt trội hơn so với việc làm phẳng đơn giản các không gian tên lồng nhau.</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Parquet được tối ưu hóa để hoạt động với số lượng lớn dữ liệu phức tạp và có các cách khác nhau để nén và mã hóa dữ liệu hiệu quả.</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Parquet chỉ có thể đọc các cột cần thiết do đó giảm thiểu đáng kể IO.</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latin typeface="Arial"/>
              <a:ea typeface="Arial"/>
              <a:cs typeface="Arial"/>
              <a:sym typeface="Arial"/>
            </a:endParaRPr>
          </a:p>
        </p:txBody>
      </p:sp>
      <p:sp>
        <p:nvSpPr>
          <p:cNvPr id="2366" name="Google Shape;2366;p14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3" name="Shape 2373"/>
        <p:cNvGrpSpPr/>
        <p:nvPr/>
      </p:nvGrpSpPr>
      <p:grpSpPr>
        <a:xfrm>
          <a:off x="0" y="0"/>
          <a:ext cx="0" cy="0"/>
          <a:chOff x="0" y="0"/>
          <a:chExt cx="0" cy="0"/>
        </a:xfrm>
      </p:grpSpPr>
      <p:sp>
        <p:nvSpPr>
          <p:cNvPr id="2374" name="Google Shape;2374;p14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5" name="Google Shape;2375;p14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020"/>
              <a:buFont typeface="Arial"/>
              <a:buNone/>
            </a:pPr>
            <a:r>
              <a:rPr b="1" lang="en-US" sz="1020">
                <a:latin typeface="Arial"/>
                <a:ea typeface="Arial"/>
                <a:cs typeface="Arial"/>
                <a:sym typeface="Arial"/>
              </a:rPr>
              <a:t>[Hướng dẫn của giảng viên] </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Định dạng tệp Cột hàng được tối ưu hóa (ORC) cung cấp một cách hiệu quả cao để lưu trữ dữ liệu Hive.</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Nó được thiết kế để khắc phục những hạn chế của các định dạng tệp Hive khác.</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Sử dụng tệp ORC cải thiện hiệu suất khi Hive đang đọc, ghi và xử lý dữ liệu.</a:t>
            </a:r>
            <a:endParaRPr/>
          </a:p>
          <a:p>
            <a:pPr indent="0" lvl="0" marL="0" marR="0" rtl="0" algn="l">
              <a:lnSpc>
                <a:spcPct val="9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Tệp ORC chứa các nhóm dữ liệu hàng được gọi là stripe, cùng với thông tin phụ trợ trong chân trang tệp.</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Ở cuối tệp, một phần mô tả chứa các tham số nén và kích thước của chân trang được nén.</a:t>
            </a:r>
            <a:endParaRPr/>
          </a:p>
          <a:p>
            <a:pPr indent="0" lvl="0" marL="0" marR="0" rtl="0" algn="l">
              <a:lnSpc>
                <a:spcPct val="9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Kích thước stripe mặc định là 250 MB. Kích thước stripe lớn cho phép đọc lớn, hiệu quả từ HDFS.</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1" lang="en-US" sz="1020">
                <a:latin typeface="Arial"/>
                <a:ea typeface="Arial"/>
                <a:cs typeface="Arial"/>
                <a:sym typeface="Arial"/>
              </a:rPr>
              <a:t>[Nội dung chính]</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ORC cũng lưu trữ thông tin lược đồ bằng một tệp để đọc dữ liệu ORC dễ dàng như đọc sàn gỗ trong Spark.</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Các bảng được lưu trữ dưới dạng tệp ORC sử dụng thuộc tính bảng để kiểm soát hành vi của chúng.</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Ví dụ,</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CREATE TABLE được mã hóa ( ssn STRING, email STRING, tên STRING) USE ORC OPTIONS ( hadoop.security.key.provider.path "kms://http@localhost:9600/kms", orc.key.provider "hadoop", orc .encrypt "pii:ssn,email", orc.mask "nullify:ssn;sha256:email" )</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1" lang="en-US" sz="1020">
                <a:solidFill>
                  <a:schemeClr val="dk1"/>
                </a:solidFill>
                <a:latin typeface="Arial"/>
                <a:ea typeface="Arial"/>
                <a:cs typeface="Arial"/>
                <a:sym typeface="Arial"/>
              </a:rPr>
              <a:t>[Reference]</a:t>
            </a:r>
            <a:endParaRPr sz="1020">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https://spark.apache.org/docs/latest/sql-programming-guide.html</a:t>
            </a:r>
            <a:endParaRPr/>
          </a:p>
          <a:p>
            <a:pPr indent="0" lvl="0" marL="0" rtl="0" algn="l">
              <a:lnSpc>
                <a:spcPct val="90000"/>
              </a:lnSpc>
              <a:spcBef>
                <a:spcPts val="306"/>
              </a:spcBef>
              <a:spcAft>
                <a:spcPts val="0"/>
              </a:spcAft>
              <a:buNone/>
            </a:pPr>
            <a:r>
              <a:t/>
            </a:r>
            <a:endParaRPr sz="1020"/>
          </a:p>
        </p:txBody>
      </p:sp>
      <p:sp>
        <p:nvSpPr>
          <p:cNvPr id="2376" name="Google Shape;2376;p14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8" name="Shape 2418"/>
        <p:cNvGrpSpPr/>
        <p:nvPr/>
      </p:nvGrpSpPr>
      <p:grpSpPr>
        <a:xfrm>
          <a:off x="0" y="0"/>
          <a:ext cx="0" cy="0"/>
          <a:chOff x="0" y="0"/>
          <a:chExt cx="0" cy="0"/>
        </a:xfrm>
      </p:grpSpPr>
      <p:sp>
        <p:nvSpPr>
          <p:cNvPr id="2419" name="Google Shape;2419;p14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0" name="Google Shape;2420;p14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Mục tiêu của slide này không phải là lý do tại sao một số định dạng nhỏ hơn.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Thay vào đó, chúng tôi đang xem xét sự đánh đổi.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ta không cần phải hiểu "tại sao" để sử dụng từng định dạng một cách hiệu quả.</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Mỗi định dạng tệp tạo ra các kích thước khác nhau.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Văn bản thường là định dạng lớn nhất, trong khi RCFiles nhỏ hơn một chút.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RCFiles không thực sự được sử dụng nhiều vì ORC đại diện cho thế hệ tiếp theo nhưng được hiển thị ở đây để so sánh.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Dũa sàn gỗ là trung bình và thường cung cấp hiệu suất nhanh nhất.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tệp ORC có kích thước nhỏ hơn và hỗ trợ các hoạt động giao dịch 1 hàng khi được kết hợp với Hive.</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421" name="Google Shape;2421;p14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1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SparkContext, SQLContext, HiveContext, Spark StreamingContext được sử dụng tích cực trong Apache Spark phiên bản 1.6.</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Bản phân phối này vẫn còn rất phổ biến, vì vậy điều quan trọng là chúng tôi bao gồm cả phiên bản 2.x trước và sau khi SparkSession trở thành đối tượng điểm đầu vào thống nhất.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Đối tượng SparkContext là bất khả tri của trình quản lý cụm.</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hoạt động tốt trong YARN, MESOS và các trình quản lý cụm khác.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Đối tượng SparkContext được chương trình trình điều khiển sử dụng để liên lạc với trình quản lý cụm để phân bổ tài nguyên cũng như điều phối việc thực hiện các công việc trên Executor (hoặc các luồng cục bộ).</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https://spark.apache.org/docs/latest/cluster-overview.html#components</a:t>
            </a:r>
            <a:endParaRPr/>
          </a:p>
        </p:txBody>
      </p:sp>
      <p:sp>
        <p:nvSpPr>
          <p:cNvPr id="337" name="Google Shape;337;p1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7" name="Shape 2447"/>
        <p:cNvGrpSpPr/>
        <p:nvPr/>
      </p:nvGrpSpPr>
      <p:grpSpPr>
        <a:xfrm>
          <a:off x="0" y="0"/>
          <a:ext cx="0" cy="0"/>
          <a:chOff x="0" y="0"/>
          <a:chExt cx="0" cy="0"/>
        </a:xfrm>
      </p:grpSpPr>
      <p:sp>
        <p:nvSpPr>
          <p:cNvPr id="2448" name="Google Shape;2448;p15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9" name="Google Shape;2449;p15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trường hợp này, chúng tôi đọc users.parquet vào một khung dữ liệu, chỉ chọn các trường name và favorite_color và lưu trữ chúng dưới dạng namesAndFavColors để kiểm tra kết quả.</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số sinh viên có thể nhận thấy rằng tên tệp có phần mở rộng nhanh và bằng gỗ.</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mặc định sử dụng công cụ nén linh hoạt khi dữ liệu được lưu ở định dạng Parquet.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giới thiệu phương pháp chung nhất để đọc và tải tập dữ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Lệnh này rất ngắn gọn vì nó tận dụng tất cả các định dạng và tùy chọn mặc định.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hiển thị từ Hue filebrowser thư mục lưu trữ dữ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Cuối cùng, parquet-tools được sử dụng để hiển thị nội dung của tệp Parquet.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450" name="Google Shape;2450;p15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7" name="Shape 2457"/>
        <p:cNvGrpSpPr/>
        <p:nvPr/>
      </p:nvGrpSpPr>
      <p:grpSpPr>
        <a:xfrm>
          <a:off x="0" y="0"/>
          <a:ext cx="0" cy="0"/>
          <a:chOff x="0" y="0"/>
          <a:chExt cx="0" cy="0"/>
        </a:xfrm>
      </p:grpSpPr>
      <p:sp>
        <p:nvSpPr>
          <p:cNvPr id="2458" name="Google Shape;2458;p15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9" name="Google Shape;2459;p15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trường hợp này, chúng tôi đọc users.parquet vào một khung dữ liệu, chỉ chọn các trường name và favorite_color và lưu trữ chúng dưới dạng tênAndFavColors để kiểm tra kết quả.</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số sinh viên có thể nhận thấy rằng tên tệp có phần mở rộng nhanh và parquet.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mặc định sử dụng công cụ nén linh hoạt khi dữ liệu được lưu ở định dạng Parquet.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giới thiệu phương pháp chung nhất để đọc và tải tập dữ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Lệnh này rất ngắn gọn vì nó tận dụng tất cả các định dạng và tùy chọn mặc định.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hiển thị từ Hue filebrowser thư mục lưu trữ dữ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Cuối cùng, parquet-tools được sử dụng để hiển thị nội dung của tệp Parquet.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460" name="Google Shape;2460;p15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7" name="Shape 2467"/>
        <p:cNvGrpSpPr/>
        <p:nvPr/>
      </p:nvGrpSpPr>
      <p:grpSpPr>
        <a:xfrm>
          <a:off x="0" y="0"/>
          <a:ext cx="0" cy="0"/>
          <a:chOff x="0" y="0"/>
          <a:chExt cx="0" cy="0"/>
        </a:xfrm>
      </p:grpSpPr>
      <p:sp>
        <p:nvSpPr>
          <p:cNvPr id="2468" name="Google Shape;2468;p15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9" name="Google Shape;2469;p15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trường hợp này, chúng tôi đọc users.parquet vào một khung dữ liệu, chỉ chọn các trường name và favorite_color và lưu trữ chúng dưới dạng tênAndFavColors để kiểm tra kết quả.</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số sinh viên có thể nhận thấy rằng tên tệp có phần mở rộng nhanh và parquet.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mặc định sử dụng công cụ nén linh hoạt khi dữ liệu được lưu ở định dạng Parquet.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giới thiệu phương pháp chung nhất để đọc và tải tập dữ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Lệnh này rất ngắn gọn vì nó tận dụng tất cả các định dạng và tùy chọn mặc định.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hiển thị từ Hue filebrowser thư mục lưu trữ dữ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Cuối cùng, parquet-tools được sử dụng để hiển thị nội dung của tệp Parquet.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p:txBody>
      </p:sp>
      <p:sp>
        <p:nvSpPr>
          <p:cNvPr id="2470" name="Google Shape;2470;p15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7" name="Shape 2477"/>
        <p:cNvGrpSpPr/>
        <p:nvPr/>
      </p:nvGrpSpPr>
      <p:grpSpPr>
        <a:xfrm>
          <a:off x="0" y="0"/>
          <a:ext cx="0" cy="0"/>
          <a:chOff x="0" y="0"/>
          <a:chExt cx="0" cy="0"/>
        </a:xfrm>
      </p:grpSpPr>
      <p:sp>
        <p:nvSpPr>
          <p:cNvPr id="2478" name="Google Shape;2478;p15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9" name="Google Shape;2479;p15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Bạn có thể sử dụng format() để chỉ định định dạng dữ liệu mong muốn.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ví dụ này, dữ liệu được đọc ở định dạng json và được lưu trong "people.df" và được lưu ở định dạng parquet.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Ở đây, chúng tôi hiển thị định dạng mở rộng của các thao tác đọc và ghi. Trong khi ở trang trình bày trước, chúng tôi có thể bỏ qua phần .format của hướng dẫn, chúng tôi thấy ở đây theo cú pháp đầy đủ, chúng tôi thường chỉ định định dạng tệp. Trong thao tác ghi, chúng tôi chỉ ra rằng trong khi dư thừa, chúng tôi có thể chỉ định định dạng là parquet, mặc dù đây sẽ là trường hợp theo mặc định.</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480" name="Google Shape;2480;p15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8" name="Shape 2488"/>
        <p:cNvGrpSpPr/>
        <p:nvPr/>
      </p:nvGrpSpPr>
      <p:grpSpPr>
        <a:xfrm>
          <a:off x="0" y="0"/>
          <a:ext cx="0" cy="0"/>
          <a:chOff x="0" y="0"/>
          <a:chExt cx="0" cy="0"/>
        </a:xfrm>
      </p:grpSpPr>
      <p:sp>
        <p:nvSpPr>
          <p:cNvPr id="2489" name="Google Shape;2489;p15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0" name="Google Shape;2490;p15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Xác minh dữ liệu đầu vào cho lệnh trước đó và tệp ván sàn kết quả.</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Nội dung của tệp JSON nguồn được hiển thị.</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đã lưu nó vào thư mục được chỉ định trong HDFS như trình duyệt tệp Hue được hiển thị.</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Cuối cùng, chúng tôi sử dụng các công cụ parquet để hiển thị những gì đã được lưu.</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491" name="Google Shape;2491;p15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0" name="Shape 2500"/>
        <p:cNvGrpSpPr/>
        <p:nvPr/>
      </p:nvGrpSpPr>
      <p:grpSpPr>
        <a:xfrm>
          <a:off x="0" y="0"/>
          <a:ext cx="0" cy="0"/>
          <a:chOff x="0" y="0"/>
          <a:chExt cx="0" cy="0"/>
        </a:xfrm>
      </p:grpSpPr>
      <p:sp>
        <p:nvSpPr>
          <p:cNvPr id="2501" name="Google Shape;2501;p15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2" name="Google Shape;2502;p15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Bạn cũng có thể chỉ định thủ công nguồn dữ liệu sẽ được sử dụng cùng với bất kỳ tùy chọn bổ sung nào mà bạn muốn chuyển đến nguồn dữ liệu.</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nguồn dữ liệu được chỉ định bằng tên đủ điều kiện của chúng (ví dụ: org.apache.spark.sql.parquet), nhưng đối với các nguồn tích hợp, bạn cũng có thể sử dụng tên ngắn của chúng (json, parquet, jdbc, orc, libsvm, csv, text ).</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Để tải tệp CSV, cần có tiêu đề, dấu phân cách là ";" và lệnh suy luận lược đồ được thực thi.</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Bây giờ, chúng tôi thêm vào cú pháp. Mỗi định dạng có thể có các tùy chọn cụ thể có thể được chỉ định.</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Ví dụ: tệp CSV có dấu phân cách được chỉ định</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với tùy chọn "sep". Chúng tôi cũng có thể hướng dẫn có nên suy luận lược đồ hay không.</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định dạng tệp khác, có thể có các tùy chọn khác nhau cũng như các tùy chọn chồng chéo.</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lnSpc>
                <a:spcPct val="90000"/>
              </a:lnSpc>
              <a:spcBef>
                <a:spcPts val="360"/>
              </a:spcBef>
              <a:spcAft>
                <a:spcPts val="0"/>
              </a:spcAft>
              <a:buNone/>
            </a:pPr>
            <a:r>
              <a:t/>
            </a:r>
            <a:endParaRPr/>
          </a:p>
        </p:txBody>
      </p:sp>
      <p:sp>
        <p:nvSpPr>
          <p:cNvPr id="2503" name="Google Shape;2503;p15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0" name="Shape 2510"/>
        <p:cNvGrpSpPr/>
        <p:nvPr/>
      </p:nvGrpSpPr>
      <p:grpSpPr>
        <a:xfrm>
          <a:off x="0" y="0"/>
          <a:ext cx="0" cy="0"/>
          <a:chOff x="0" y="0"/>
          <a:chExt cx="0" cy="0"/>
        </a:xfrm>
      </p:grpSpPr>
      <p:sp>
        <p:nvSpPr>
          <p:cNvPr id="2511" name="Google Shape;2511;p15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2" name="Google Shape;2512;p15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trong những hành động đầu tiên mà chúng tôi muốn gọi, khi chúng tôi đã đọc nguồn dữ liệu vào DataFrame là kiểm tra và xác minh lược đồ dữ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đặc biệt quan trọng nếu chúng ta đang suy luận lược đồ.</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513" name="Google Shape;2513;p15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5" name="Shape 2525"/>
        <p:cNvGrpSpPr/>
        <p:nvPr/>
      </p:nvGrpSpPr>
      <p:grpSpPr>
        <a:xfrm>
          <a:off x="0" y="0"/>
          <a:ext cx="0" cy="0"/>
          <a:chOff x="0" y="0"/>
          <a:chExt cx="0" cy="0"/>
        </a:xfrm>
      </p:grpSpPr>
      <p:sp>
        <p:nvSpPr>
          <p:cNvPr id="2526" name="Google Shape;2526;p15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7" name="Google Shape;2527;p15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RDD, chúng ta thường sử dụng phương thức take(n) để hiển thị một vài hàng của RDD.</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Tương tự, chúng tôi sử dụng phương thức show(n) cho các khung dữ liệu.</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Hỏi học sinh: Nếu chúng ta sử dụng take(n) với các khung dữ liệu thì chúng ta sẽ nhận được gì?</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Nhớ lại, những gì take(n) làm. Nó trả về một tập hợp gồm n mục là nội dung của các hàng. Ở đây, các khung dữ liệu có các đối tượng Row() nên take(n) sẽ trả về các đối tượng Row() theo đúng nghĩa đen.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cũng có thể muốn in ra một vài hàng của khung dữ liệu. Hành động hiển thị in một màn hình nội dung được định dạng độc đáo. Theo mặc định, nó cắt bớt các cột và hiển thị 20 hàng.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528" name="Google Shape;2528;p15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0" name="Shape 2540"/>
        <p:cNvGrpSpPr/>
        <p:nvPr/>
      </p:nvGrpSpPr>
      <p:grpSpPr>
        <a:xfrm>
          <a:off x="0" y="0"/>
          <a:ext cx="0" cy="0"/>
          <a:chOff x="0" y="0"/>
          <a:chExt cx="0" cy="0"/>
        </a:xfrm>
      </p:grpSpPr>
      <p:sp>
        <p:nvSpPr>
          <p:cNvPr id="2541" name="Google Shape;2541;p15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2" name="Google Shape;2542;p15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020"/>
              <a:buFont typeface="Arial"/>
              <a:buNone/>
            </a:pPr>
            <a:r>
              <a:rPr b="1" lang="en-US" sz="1020">
                <a:latin typeface="Arial"/>
                <a:ea typeface="Arial"/>
                <a:cs typeface="Arial"/>
                <a:sym typeface="Arial"/>
              </a:rPr>
              <a:t>[Hướng dẫn của giảng viên] </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Việc tìm hiểu chi tiết về định dạng ORC nằm ngoài phạm vi.</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Nhưng như một lời giải thích đơn giản về một số tùy chọn ở đây:</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Bộ lọc Bloom được thiết kế để cho bạn biết một cách nhanh chóng và bộ nhớ hiệu quả nếu một phần tử có mặt trong một tập hợp.</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Favorite_colors trong nguồn dữ liệu là một mảng bao gồm các màu yêu thích của người dùng.</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Bloom.filter.columns chỉ định danh sách các cột mà bộ lọc Bloom sẽ được áp dụng.</a:t>
            </a:r>
            <a:endParaRPr/>
          </a:p>
          <a:p>
            <a:pPr indent="0" lvl="0" marL="0" marR="0" rtl="0" algn="l">
              <a:lnSpc>
                <a:spcPct val="9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Tuần tự hóa các cột chuỗi sử dụng từ điển để tạo thành các giá trị cột duy nhất.</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Từ điển được sắp xếp để tăng tốc độ lọc vị từ và cải thiện tỷ lệ nén.</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Ngưỡng khóa từ điển kiểm soát khi mã hóa từ điển sẽ không được sử dụng.</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Nếu số lượng khóa trong từ điển lớn hơn phần này trong tổng số hàng không rỗng, hãy tắt tính năng này.</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Đặt thành 1.0 khiến ORC luôn sử dụng mã hóa từ điển.</a:t>
            </a:r>
            <a:endParaRPr/>
          </a:p>
          <a:p>
            <a:pPr indent="0" lvl="0" marL="0" marR="0" rtl="0" algn="l">
              <a:lnSpc>
                <a:spcPct val="9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Đặt column.encoding.direct thực thi mã hóa trực tiếp trên cột tên</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1" lang="en-US" sz="1020">
                <a:latin typeface="Arial"/>
                <a:ea typeface="Arial"/>
                <a:cs typeface="Arial"/>
                <a:sym typeface="Arial"/>
              </a:rPr>
              <a:t>[Nội dung chính]</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Ở đây chúng tôi hiển thị các tùy chọn ghi cho định dạng ORC. Chúng tôi đã thấy các tùy chọn đọc trong slide trước. Cả thao tác đọc và ghi đều có các tùy chọn có thể được chỉ định.</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1" lang="en-US" sz="1020">
                <a:solidFill>
                  <a:schemeClr val="dk1"/>
                </a:solidFill>
                <a:latin typeface="Arial"/>
                <a:ea typeface="Arial"/>
                <a:cs typeface="Arial"/>
                <a:sym typeface="Arial"/>
              </a:rPr>
              <a:t>[Tài liệu tham khảo]</a:t>
            </a:r>
            <a:endParaRPr sz="1020">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https://spark.apache.org/docs/latest/sql-programming-guide.html</a:t>
            </a:r>
            <a:endParaRPr/>
          </a:p>
          <a:p>
            <a:pPr indent="0" lvl="0" marL="0" rtl="0" algn="l">
              <a:lnSpc>
                <a:spcPct val="90000"/>
              </a:lnSpc>
              <a:spcBef>
                <a:spcPts val="306"/>
              </a:spcBef>
              <a:spcAft>
                <a:spcPts val="0"/>
              </a:spcAft>
              <a:buNone/>
            </a:pPr>
            <a:r>
              <a:t/>
            </a:r>
            <a:endParaRPr sz="1020"/>
          </a:p>
        </p:txBody>
      </p:sp>
      <p:sp>
        <p:nvSpPr>
          <p:cNvPr id="2543" name="Google Shape;2543;p15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3" name="Shape 2553"/>
        <p:cNvGrpSpPr/>
        <p:nvPr/>
      </p:nvGrpSpPr>
      <p:grpSpPr>
        <a:xfrm>
          <a:off x="0" y="0"/>
          <a:ext cx="0" cy="0"/>
          <a:chOff x="0" y="0"/>
          <a:chExt cx="0" cy="0"/>
        </a:xfrm>
      </p:grpSpPr>
      <p:sp>
        <p:nvSpPr>
          <p:cNvPr id="2554" name="Google Shape;2554;p15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5" name="Google Shape;2555;p15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Điều quan trọng là phải nhận ra rằng các chế độ lưu này không sử dụng bất kỳ khóa nào và không phải là nguyên tử.</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Ngoài ra, khi thực hiện Ghi đè, dữ liệu sẽ bị xóa trước khi ghi dữ liệu mới.</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Mặc dù về mặt kỹ thuật là một tùy chọn, chúng tôi sử dụng phương thức chế độ để chỉ định chế độ ghi.</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Điều này giúp phân biệt đây là một tùy chọn chỉ khả dụng ở phía ghi.</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Nó cũng giúp nhấn mạnh tùy chọn.</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Thông thường, chúng tôi không bao giờ muốn ghi đè lên dữ liệu của mình trong HDFS.</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Đây là thế giới Big Data và chúng tôi KHÔNG muốn vô tình xóa dữ liệu mà có thể mất hàng giờ hoặc hàng ngày để tạo ra.</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Tuy nhiên, khi chúng tôi đang phát triển mã, chúng tôi sẽ phải truy cập HDFS và xóa dữ liệu mỗi khi chúng tôi thực thi lại mã.</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Điều này có thể trở nên rất mệt mỏi.</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Đây là một tình huống mà việc ghi đè đầu ra của bạn là một ý kiến hay.</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https://spark.apache.org/docs/latest/sql-programming-guide.html</a:t>
            </a:r>
            <a:endParaRPr/>
          </a:p>
          <a:p>
            <a:pPr indent="0" lvl="0" marL="0" rtl="0" algn="l">
              <a:lnSpc>
                <a:spcPct val="90000"/>
              </a:lnSpc>
              <a:spcBef>
                <a:spcPts val="333"/>
              </a:spcBef>
              <a:spcAft>
                <a:spcPts val="0"/>
              </a:spcAft>
              <a:buNone/>
            </a:pPr>
            <a:r>
              <a:t/>
            </a:r>
            <a:endParaRPr sz="1110"/>
          </a:p>
        </p:txBody>
      </p:sp>
      <p:sp>
        <p:nvSpPr>
          <p:cNvPr id="2556" name="Google Shape;2556;p15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p1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giới thiệu thuật ngữ Bộ dữ liệu và Khung dữ liệu ở đây nhưng sẽ không đi vào chi tiết.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sẽ được đề cập trong bài tiếp theo khi chúng ta thảo luận về xử lý dữ liệu có cấu trúc.</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1.6 vẫn còn rất phổ biến và do đó, điều quan trọng là học sinh phải hiểu sự khác biệt giữa các đối tượng mục nhập sau và trước Spark 2.x.</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Trước Spark 2.x, có nhiều đối tượng điểm vào khác nhau.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gây ra một số nhầm lẫn trong cộng đồng và kể từ Spark 2.x, nó đã được thống nhất thông qua SparkSession.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https://spark.apache.org/docs/latest/cluster-overview.html#components</a:t>
            </a:r>
            <a:endParaRPr/>
          </a:p>
        </p:txBody>
      </p:sp>
      <p:sp>
        <p:nvSpPr>
          <p:cNvPr id="374" name="Google Shape;374;p1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3" name="Shape 2563"/>
        <p:cNvGrpSpPr/>
        <p:nvPr/>
      </p:nvGrpSpPr>
      <p:grpSpPr>
        <a:xfrm>
          <a:off x="0" y="0"/>
          <a:ext cx="0" cy="0"/>
          <a:chOff x="0" y="0"/>
          <a:chExt cx="0" cy="0"/>
        </a:xfrm>
      </p:grpSpPr>
      <p:sp>
        <p:nvSpPr>
          <p:cNvPr id="2564" name="Google Shape;2564;p16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5" name="Google Shape;2565;p16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là công cụ được tính toán và do đó phần còn lại của ý tưởng nén và xáo trộn vẫn giống như ý tưởng của Hadoop.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chủ yếu hoạt động với định dạng tệp sàn gỗ hoặc ORC ở cấp độ KHỐI. Thường được nén gz được nén trong Khối, do đó làm cho các tệp được chia thành bảng.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Nếu một Tệp được nén tùy thuộc vào độ nén, (có hỗ trợ có thể chia nhỏ hay không) Spark sẽ sinh ra nhiều tác vụ đó.</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Logic giống như Hadoop.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Không thể xử lý dữ liệu đã nén, do đó dữ liệu luôn được giải nén để xử lý, một lần nữa đối với dữ liệu xáo trộn, dữ liệu được nén để tối ưu hóa việc sử dụng băng thông mạng.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Cả Hadoop và Spark đều hỗ trợ nhiều tùy chọn nén. Hỗ trợ thực tế phụ thuộc vào tính khả dụng của bộ mã hóa. Spark và Hadoop chia sẻ các bộ mã hóa này để nén.</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566" name="Google Shape;2566;p16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2" name="Shape 2572"/>
        <p:cNvGrpSpPr/>
        <p:nvPr/>
      </p:nvGrpSpPr>
      <p:grpSpPr>
        <a:xfrm>
          <a:off x="0" y="0"/>
          <a:ext cx="0" cy="0"/>
          <a:chOff x="0" y="0"/>
          <a:chExt cx="0" cy="0"/>
        </a:xfrm>
      </p:grpSpPr>
      <p:sp>
        <p:nvSpPr>
          <p:cNvPr id="2573" name="Google Shape;2573;p16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4" name="Google Shape;2574;p16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Codec nén có thể là một trong những tên rút gọn không phân biệt chữ hoa chữ thường đã biết. (không, bzip2, gzip, lz4, snappy, deflate)</a:t>
            </a:r>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Một tùy chọn khác sử dụng định dạng tên dài là:</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rgbClr val="000000"/>
              </a:buClr>
              <a:buSzPts val="1110"/>
              <a:buFont typeface="Courier New"/>
              <a:buNone/>
            </a:pPr>
            <a:r>
              <a:rPr b="0" i="0" lang="en-US" sz="1110">
                <a:solidFill>
                  <a:srgbClr val="000000"/>
                </a:solidFill>
                <a:latin typeface="Courier New"/>
                <a:ea typeface="Courier New"/>
                <a:cs typeface="Courier New"/>
                <a:sym typeface="Courier New"/>
              </a:rPr>
              <a:t>df</a:t>
            </a:r>
            <a:r>
              <a:rPr b="0" i="0" lang="en-US" sz="1110">
                <a:solidFill>
                  <a:srgbClr val="666600"/>
                </a:solidFill>
                <a:latin typeface="Courier New"/>
                <a:ea typeface="Courier New"/>
                <a:cs typeface="Courier New"/>
                <a:sym typeface="Courier New"/>
              </a:rPr>
              <a:t>.</a:t>
            </a:r>
            <a:r>
              <a:rPr b="0" i="0" lang="en-US" sz="1110">
                <a:solidFill>
                  <a:srgbClr val="000000"/>
                </a:solidFill>
                <a:latin typeface="Courier New"/>
                <a:ea typeface="Courier New"/>
                <a:cs typeface="Courier New"/>
                <a:sym typeface="Courier New"/>
              </a:rPr>
              <a:t>write</a:t>
            </a:r>
            <a:endParaRPr b="0" i="0" sz="1110">
              <a:solidFill>
                <a:srgbClr val="333333"/>
              </a:solidFill>
              <a:latin typeface="Courier New"/>
              <a:ea typeface="Courier New"/>
              <a:cs typeface="Courier New"/>
              <a:sym typeface="Courier New"/>
            </a:endParaRPr>
          </a:p>
          <a:p>
            <a:pPr indent="0" lvl="0" marL="0" rtl="0" algn="l">
              <a:lnSpc>
                <a:spcPct val="90000"/>
              </a:lnSpc>
              <a:spcBef>
                <a:spcPts val="333"/>
              </a:spcBef>
              <a:spcAft>
                <a:spcPts val="0"/>
              </a:spcAft>
              <a:buClr>
                <a:srgbClr val="666600"/>
              </a:buClr>
              <a:buSzPts val="1110"/>
              <a:buFont typeface="Malgun Gothic"/>
              <a:buNone/>
            </a:pPr>
            <a:r>
              <a:rPr b="0" i="0" lang="en-US" sz="1110">
                <a:solidFill>
                  <a:srgbClr val="666600"/>
                </a:solidFill>
                <a:latin typeface="Courier New"/>
                <a:ea typeface="Courier New"/>
                <a:cs typeface="Courier New"/>
                <a:sym typeface="Courier New"/>
              </a:rPr>
              <a:t>   .</a:t>
            </a:r>
            <a:r>
              <a:rPr b="0" i="0" lang="en-US" sz="1110">
                <a:solidFill>
                  <a:srgbClr val="000000"/>
                </a:solidFill>
                <a:latin typeface="Courier New"/>
                <a:ea typeface="Courier New"/>
                <a:cs typeface="Courier New"/>
                <a:sym typeface="Courier New"/>
              </a:rPr>
              <a:t>option</a:t>
            </a:r>
            <a:r>
              <a:rPr b="0" i="0" lang="en-US" sz="1110">
                <a:solidFill>
                  <a:srgbClr val="666600"/>
                </a:solidFill>
                <a:latin typeface="Courier New"/>
                <a:ea typeface="Courier New"/>
                <a:cs typeface="Courier New"/>
                <a:sym typeface="Courier New"/>
              </a:rPr>
              <a:t>(</a:t>
            </a:r>
            <a:r>
              <a:rPr b="0" i="0" lang="en-US" sz="1110">
                <a:solidFill>
                  <a:srgbClr val="008800"/>
                </a:solidFill>
                <a:latin typeface="Courier New"/>
                <a:ea typeface="Courier New"/>
                <a:cs typeface="Courier New"/>
                <a:sym typeface="Courier New"/>
              </a:rPr>
              <a:t>"codec"</a:t>
            </a:r>
            <a:r>
              <a:rPr b="0" i="0" lang="en-US" sz="1110">
                <a:solidFill>
                  <a:srgbClr val="666600"/>
                </a:solidFill>
                <a:latin typeface="Courier New"/>
                <a:ea typeface="Courier New"/>
                <a:cs typeface="Courier New"/>
                <a:sym typeface="Courier New"/>
              </a:rPr>
              <a:t>,</a:t>
            </a:r>
            <a:r>
              <a:rPr b="0" i="0" lang="en-US" sz="1110">
                <a:solidFill>
                  <a:srgbClr val="000000"/>
                </a:solidFill>
                <a:latin typeface="Courier New"/>
                <a:ea typeface="Courier New"/>
                <a:cs typeface="Courier New"/>
                <a:sym typeface="Courier New"/>
              </a:rPr>
              <a:t> </a:t>
            </a:r>
            <a:r>
              <a:rPr b="0" i="0" lang="en-US" sz="1110">
                <a:solidFill>
                  <a:srgbClr val="008800"/>
                </a:solidFill>
                <a:latin typeface="Courier New"/>
                <a:ea typeface="Courier New"/>
                <a:cs typeface="Courier New"/>
                <a:sym typeface="Courier New"/>
              </a:rPr>
              <a:t>"org.apache.hadoop.io.compress.GzipCodec"</a:t>
            </a:r>
            <a:r>
              <a:rPr b="0" i="0" lang="en-US" sz="1110">
                <a:solidFill>
                  <a:srgbClr val="666600"/>
                </a:solidFill>
                <a:latin typeface="Courier New"/>
                <a:ea typeface="Courier New"/>
                <a:cs typeface="Courier New"/>
                <a:sym typeface="Courier New"/>
              </a:rPr>
              <a:t>)</a:t>
            </a:r>
            <a:endParaRPr b="0" i="0" sz="1110">
              <a:solidFill>
                <a:srgbClr val="333333"/>
              </a:solidFill>
              <a:latin typeface="Courier New"/>
              <a:ea typeface="Courier New"/>
              <a:cs typeface="Courier New"/>
              <a:sym typeface="Courier New"/>
            </a:endParaRPr>
          </a:p>
          <a:p>
            <a:pPr indent="0" lvl="0" marL="0" rtl="0" algn="l">
              <a:lnSpc>
                <a:spcPct val="90000"/>
              </a:lnSpc>
              <a:spcBef>
                <a:spcPts val="333"/>
              </a:spcBef>
              <a:spcAft>
                <a:spcPts val="0"/>
              </a:spcAft>
              <a:buClr>
                <a:srgbClr val="666600"/>
              </a:buClr>
              <a:buSzPts val="1110"/>
              <a:buFont typeface="Malgun Gothic"/>
              <a:buNone/>
            </a:pPr>
            <a:r>
              <a:rPr b="0" i="0" lang="en-US" sz="1110">
                <a:solidFill>
                  <a:srgbClr val="666600"/>
                </a:solidFill>
                <a:latin typeface="Courier New"/>
                <a:ea typeface="Courier New"/>
                <a:cs typeface="Courier New"/>
                <a:sym typeface="Courier New"/>
              </a:rPr>
              <a:t>   .</a:t>
            </a:r>
            <a:r>
              <a:rPr b="0" i="0" lang="en-US" sz="1110">
                <a:solidFill>
                  <a:srgbClr val="000000"/>
                </a:solidFill>
                <a:latin typeface="Courier New"/>
                <a:ea typeface="Courier New"/>
                <a:cs typeface="Courier New"/>
                <a:sym typeface="Courier New"/>
              </a:rPr>
              <a:t>save</a:t>
            </a:r>
            <a:r>
              <a:rPr b="0" i="0" lang="en-US" sz="1110">
                <a:solidFill>
                  <a:srgbClr val="666600"/>
                </a:solidFill>
                <a:latin typeface="Courier New"/>
                <a:ea typeface="Courier New"/>
                <a:cs typeface="Courier New"/>
                <a:sym typeface="Courier New"/>
              </a:rPr>
              <a:t>(</a:t>
            </a:r>
            <a:r>
              <a:rPr b="0" i="0" lang="en-US" sz="1110">
                <a:solidFill>
                  <a:srgbClr val="008800"/>
                </a:solidFill>
                <a:latin typeface="Courier New"/>
                <a:ea typeface="Courier New"/>
                <a:cs typeface="Courier New"/>
                <a:sym typeface="Courier New"/>
              </a:rPr>
              <a:t>"name"</a:t>
            </a:r>
            <a:r>
              <a:rPr b="0" i="0" lang="en-US" sz="1110">
                <a:solidFill>
                  <a:srgbClr val="666600"/>
                </a:solidFill>
                <a:latin typeface="Courier New"/>
                <a:ea typeface="Courier New"/>
                <a:cs typeface="Courier New"/>
                <a:sym typeface="Courier New"/>
              </a:rPr>
              <a:t>)</a:t>
            </a:r>
            <a:endParaRPr b="0" i="0" sz="1110">
              <a:solidFill>
                <a:srgbClr val="333333"/>
              </a:solidFill>
              <a:latin typeface="Courier New"/>
              <a:ea typeface="Courier New"/>
              <a:cs typeface="Courier New"/>
              <a:sym typeface="Courier New"/>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Trong phòng thí nghiệm của chúng tôi, chúng tôi đang sử dụng Spark 3.1.2. Sử dụng tùy chọn đầu tiên.</a:t>
            </a:r>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Lệnh tùy chọn nén đã thực sự thay đổi thường xuyên trong các phiên bản khác nhau của Spark. Vì phiên bản 1.6 vẫn được các doanh nghiệp sử dụng rất nhiều, nên nó và nhiều cú pháp hiện tại hơn được trình bày.</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https://spark.apache.org/docs/latest/sql-programming-guide.html</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https://spark.apache.org/docs/latest/api/python/reference/api/pyspark.sql.DataFrameWriter.csv.html</a:t>
            </a:r>
            <a:endParaRPr/>
          </a:p>
          <a:p>
            <a:pPr indent="0" lvl="0" marL="0" rtl="0" algn="l">
              <a:lnSpc>
                <a:spcPct val="90000"/>
              </a:lnSpc>
              <a:spcBef>
                <a:spcPts val="333"/>
              </a:spcBef>
              <a:spcAft>
                <a:spcPts val="0"/>
              </a:spcAft>
              <a:buNone/>
            </a:pPr>
            <a:r>
              <a:t/>
            </a:r>
            <a:endParaRPr sz="1110"/>
          </a:p>
        </p:txBody>
      </p:sp>
      <p:sp>
        <p:nvSpPr>
          <p:cNvPr id="2575" name="Google Shape;2575;p16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4" name="Shape 2584"/>
        <p:cNvGrpSpPr/>
        <p:nvPr/>
      </p:nvGrpSpPr>
      <p:grpSpPr>
        <a:xfrm>
          <a:off x="0" y="0"/>
          <a:ext cx="0" cy="0"/>
          <a:chOff x="0" y="0"/>
          <a:chExt cx="0" cy="0"/>
        </a:xfrm>
      </p:grpSpPr>
      <p:sp>
        <p:nvSpPr>
          <p:cNvPr id="2585" name="Google Shape;2585;p16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6" name="Google Shape;2586;p16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Hỗ trợ cho phím tắt này tùy thuộc vào phiên bản Spark.</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cung cấp một số phương thức thuận tiện bằng phím tắt để đọc và ghi sang các định dạng khác nhau.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Thay vì chỉ định định dạng bằng tùy chọn định dạng (&lt;loại tệp&gt;), sau đó tải hoặc lưu, Spark kết hợp 2 bước thành một phương pháp duy nhất.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Ví dụ: spark.read.format("json").read("path") trở thành spark.read.json("path")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Không phải tất cả các định dạng tệp đều có sẵn, nhưng các định dạng được sử dụng rộng rãi nhất đều có các phím tắt này.</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587" name="Google Shape;2587;p16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p16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6" name="Google Shape;2596;p16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có thể hoạt động và lưu vào một bảng liên tục ngay cả khi không có sự hỗ trợ của Hive.</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Nghĩa là, nếu không có Hive trên cụm, Spark sẽ sử dụng cơ sở dữ liệu Derby và đĩa cục bộ làm kho dữ liệu và kho lưu trữ dữ liệu.</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Hive lưu trữ MetaData và nội dung riêng biệt.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Hầu hết các doanh nghiệp sử dụng RDBMS như MySQL hoặc MariaDB để lưu trữ siêu dữ liệu trong khi HDFS được sử dụng để lưu trữ nội dung của bảng.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Apache Spark hỗ trợ Hive nhưng phải được cho biết cách siêu dữ liệu được lưu trữ (tệp cấu hình Hive-Site.xml chứa thông tin này) và cách thức hoạt động của HDFS (tệp hdfs-site.xml chứa thông tin này).</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Thông tin này phải được cung cấp cho Spark.</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597" name="Google Shape;2597;p16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4" name="Shape 2604"/>
        <p:cNvGrpSpPr/>
        <p:nvPr/>
      </p:nvGrpSpPr>
      <p:grpSpPr>
        <a:xfrm>
          <a:off x="0" y="0"/>
          <a:ext cx="0" cy="0"/>
          <a:chOff x="0" y="0"/>
          <a:chExt cx="0" cy="0"/>
        </a:xfrm>
      </p:grpSpPr>
      <p:sp>
        <p:nvSpPr>
          <p:cNvPr id="2605" name="Google Shape;2605;p16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6" name="Google Shape;2606;p16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Hỏi học viên xem họ có nhớ sự khác biệt giữa các bảng được quản lý và bảng bên ngoài trong chương Hive không.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các bảng quản lý, Hive quản lý cả kho dữ liệu và kho lưu trữ dữ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Hậu quả là nếu bảng bị xóa bằng drop table thì cả siêu dữ liệu và nội dung sẽ bị xóa.</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có thể lưu các bảng dưới dạng cả bảng được quản lý và bảng bên ngoài.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Nếu không có tham số đường dẫn nào được cung cấp, Spark sẽ sử dụng thư mục kho Hive mặc định để lưu bảng dưới dạng bảng được quản lý.</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607" name="Google Shape;2607;p16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0" name="Shape 2620"/>
        <p:cNvGrpSpPr/>
        <p:nvPr/>
      </p:nvGrpSpPr>
      <p:grpSpPr>
        <a:xfrm>
          <a:off x="0" y="0"/>
          <a:ext cx="0" cy="0"/>
          <a:chOff x="0" y="0"/>
          <a:chExt cx="0" cy="0"/>
        </a:xfrm>
      </p:grpSpPr>
      <p:sp>
        <p:nvSpPr>
          <p:cNvPr id="2621" name="Google Shape;2621;p16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2" name="Google Shape;2622;p16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Trừ khi có một lý do cụ thể, chúng tôi luôn muốn lưu trữ các bảng dưới dạng bảng bên ngoài.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Nguy cơ vô tình xóa nội dung của bảng là quá lớn với các bảng được quản lý.</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Bằng cách thêm tùy chọn đường dẫn, chúng tôi cho Spark biết rằng chúng tôi muốn lưu bảng dưới dạng bảng bên ngoài ở một vị trí khác với kho lưu trữ dữ liệu kho mặc định.</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623" name="Google Shape;2623;p16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6" name="Shape 2636"/>
        <p:cNvGrpSpPr/>
        <p:nvPr/>
      </p:nvGrpSpPr>
      <p:grpSpPr>
        <a:xfrm>
          <a:off x="0" y="0"/>
          <a:ext cx="0" cy="0"/>
          <a:chOff x="0" y="0"/>
          <a:chExt cx="0" cy="0"/>
        </a:xfrm>
      </p:grpSpPr>
      <p:sp>
        <p:nvSpPr>
          <p:cNvPr id="2637" name="Google Shape;2637;p16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8" name="Google Shape;2638;p16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đã thấy cách tạo DataFrames từ các nguồn dữ liệu bao gồm các bảng Hive. Như trong RDD, chúng ta cũng có thể tạo các khung dữ liệu từ mã bằng cách sử dụng các bộ sưu tập. Thông thường, chúng tôi sử dụng Danh sách hoặc Bộ dữ liệu làm bộ sưu tập. Vì thông thường, các khung dữ liệu có nhiều cột, chúng tôi thường sẽ tạo một bộ sưu tập lồng nhau phức tạp. Bộ sưu tập bên ngoài đại diện cho toàn bộ khung dữ liệu và mỗi bộ sưu tập bên trong đại diện cho một mục hàng trong khung dữ liệu. Mỗi mục trong bộ sưu tập bên trong đại diện cho từng giá trị cột.</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Ở đây chúng tôi sử dụng một tập hợp các chuỗi để đặt tên cho từng cột. Spark sẽ suy ra kiểu dữ liệu của từng cột.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639" name="Google Shape;2639;p16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9" name="Shape 2649"/>
        <p:cNvGrpSpPr/>
        <p:nvPr/>
      </p:nvGrpSpPr>
      <p:grpSpPr>
        <a:xfrm>
          <a:off x="0" y="0"/>
          <a:ext cx="0" cy="0"/>
          <a:chOff x="0" y="0"/>
          <a:chExt cx="0" cy="0"/>
        </a:xfrm>
      </p:grpSpPr>
      <p:sp>
        <p:nvSpPr>
          <p:cNvPr id="2650" name="Google Shape;2650;p16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1" name="Google Shape;2651;p16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khi ở slide trước, chúng tôi chỉ cung cấp tên của các cột, ở đây chúng tôi sẽ cung cấp tên cột và</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loại cột ở định dạng khóa/giá trị.</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652" name="Google Shape;2652;p16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2" name="Shape 2662"/>
        <p:cNvGrpSpPr/>
        <p:nvPr/>
      </p:nvGrpSpPr>
      <p:grpSpPr>
        <a:xfrm>
          <a:off x="0" y="0"/>
          <a:ext cx="0" cy="0"/>
          <a:chOff x="0" y="0"/>
          <a:chExt cx="0" cy="0"/>
        </a:xfrm>
      </p:grpSpPr>
      <p:sp>
        <p:nvSpPr>
          <p:cNvPr id="2663" name="Google Shape;2663;p16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4" name="Google Shape;2664;p16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65" name="Google Shape;2665;p16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p16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7" name="Google Shape;2677;p16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Có thể hữu ích khi thảo luận về những gì thực sự xảy ra trong các hoạt động của Spark SQL.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Trình tối ưu hóa Catalyst chuyển đổi mã DF/DS thành API lõi và thực thi nó.</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Trên thực tế, tất cả các API cấp cao hơn đều hoạt động theo cách này. Vì mã cơ bản là API lõi, nên tất cả các chuyển đổi trong API cao hơn đều được thực thi một cách lười biếng.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Như trong Spark Core API, có các hành động và chuyển đổi (đôi khi được gọi là truy vấn). Biến đổi là bất biến và lười biếng. Như trong RDD, các phép biến đổi không ghi đè mà tạo ra một DF/DS mới và chúng không được thực hiện ngay. Một hành động sẽ kích hoạt tất cả DF/DS phụ thuộc được tạo.</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678" name="Google Shape;2678;p16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1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chủ yếu được phát triển bằng Scala hoặc Python. Scala cung cấp hiệu suất tốt hơn vì nó có thể được biên dịch.</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Python cung cấp khả năng phát triển dễ dàng và là lựa chọn tốt để phát triển bằng chứng về khái niệm. Python cũng là một thế mạnh cho khoa học dữ liệu và học máy.</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Có thể dễ dàng nhận thấy sự phổ biến của hai ngôn ngữ này để phát triển Spark qua số lượng tài nguyên github trong Scala và Python, so với sự thiếu hụt trong Java và R.</a:t>
            </a:r>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khóa học này, chúng tôi sẽ tập trung chủ yếu vào Python với một số tham chiếu đến Scala (đặc biệt là Bộ dữ liệu, chỉ có sẵn trong Scala)</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Vỏ Spark là nơi các nhà phát triển dành phần lớn thời gian để phát triển mã.</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cung cấp và môi trường tương tác và dễ sử dụng.</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Tuy nhiên, môi trường chỉ khả dụng để phát triển trong Scala và Python.</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lnSpc>
                <a:spcPct val="90000"/>
              </a:lnSpc>
              <a:spcBef>
                <a:spcPts val="360"/>
              </a:spcBef>
              <a:spcAft>
                <a:spcPts val="0"/>
              </a:spcAft>
              <a:buNone/>
            </a:pPr>
            <a:r>
              <a:t/>
            </a:r>
            <a:endParaRPr/>
          </a:p>
        </p:txBody>
      </p:sp>
      <p:sp>
        <p:nvSpPr>
          <p:cNvPr id="383" name="Google Shape;383;p1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4" name="Shape 2684"/>
        <p:cNvGrpSpPr/>
        <p:nvPr/>
      </p:nvGrpSpPr>
      <p:grpSpPr>
        <a:xfrm>
          <a:off x="0" y="0"/>
          <a:ext cx="0" cy="0"/>
          <a:chOff x="0" y="0"/>
          <a:chExt cx="0" cy="0"/>
        </a:xfrm>
      </p:grpSpPr>
      <p:sp>
        <p:nvSpPr>
          <p:cNvPr id="2685" name="Google Shape;2685;p17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6" name="Google Shape;2686;p17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API lõi, chúng tôi thường sử dụng take(n) để kích hoạt các phép biến đổi và xem kết quả từng phần.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api khung dữ liệu, chúng tôi sẽ sử dụng show(n) để thay thế.</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hành động kích hoạt Spark để bắt đầu thực hiện các phép biến đổi khung dữ liệu được yêu cầu dựa trên DAG (đồ thị phụ thuộc theo chu kỳ có hướng).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thấy rằng nhiều hành động rất giống với những hành động mà chúng tôi đã làm việc trong RDD Core API.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687" name="Google Shape;2687;p17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p17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5" name="Google Shape;2695;p17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Trang trình bày này có hoạt ảnh Nhấp chuột để thay đổi thành take(n) from show(n)</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chỉ ra sự khác biệt giữa take(n) trả về các phần tử thực tế hoặc các đối tượng Hàng trong trường hợp này so với show(n) hiển thị khung dữ liệu ở định dạng đẹp.</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696" name="Google Shape;2696;p17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2" name="Shape 2712"/>
        <p:cNvGrpSpPr/>
        <p:nvPr/>
      </p:nvGrpSpPr>
      <p:grpSpPr>
        <a:xfrm>
          <a:off x="0" y="0"/>
          <a:ext cx="0" cy="0"/>
          <a:chOff x="0" y="0"/>
          <a:chExt cx="0" cy="0"/>
        </a:xfrm>
      </p:grpSpPr>
      <p:sp>
        <p:nvSpPr>
          <p:cNvPr id="2713" name="Google Shape;2713;p17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4" name="Google Shape;2714;p17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Sử dụng mũi tên chỉ vào bộ sưu tập take(1) và chỉ ra để minh họa sự khác biệt.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Ở đây chúng ta so sánh take(n) với first(). Đầu tiên trả về nội dung thực tế của hàng khung dữ liệu đầu tiên.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Đây sẽ là một đối tượng Row duy nhất.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mặt khác, take(n) luôn trả về một tập hợp các phần tử khung dữ liệu. Mỗi phần tử là một đối tượng Hàng.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Sự khác biệt dễ so sánh nhất bằng cách lấy (1). Điều này trả về một tập hợp gồm 1 phần tử thay vì chính phần tử đó.</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715" name="Google Shape;2715;p17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0" name="Shape 2730"/>
        <p:cNvGrpSpPr/>
        <p:nvPr/>
      </p:nvGrpSpPr>
      <p:grpSpPr>
        <a:xfrm>
          <a:off x="0" y="0"/>
          <a:ext cx="0" cy="0"/>
          <a:chOff x="0" y="0"/>
          <a:chExt cx="0" cy="0"/>
        </a:xfrm>
      </p:grpSpPr>
      <p:sp>
        <p:nvSpPr>
          <p:cNvPr id="2731" name="Google Shape;2731;p17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2" name="Google Shape;2732;p17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Tuy nhiên, có một sự khác biệt đáng kể giữa việc lười thực thi Core API và DataFrame API.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API DataFrame, trình tối ưu hóa chất xúc tác kiểm tra mã và tạo một kế hoạch thực thi vật lý được tối ưu hóa cao.</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SQL API cũng thực hiện chuyển đổi lười biếng.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đã lặp lại những gì xảy ra trong nền gần giống với những gì xảy ra trong RDD với một điểm khác biệt rất quan trọng (Xem hướng dẫn của người hướng dẫn)</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sự khác biệt đáng kể khác là lược đồ cho khung dữ liệu được tính toán một cách háo hức.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được thực hiện bằng cách quét nguồn dữ liệu để xác định lược đồ.</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733" name="Google Shape;2733;p17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9" name="Shape 2739"/>
        <p:cNvGrpSpPr/>
        <p:nvPr/>
      </p:nvGrpSpPr>
      <p:grpSpPr>
        <a:xfrm>
          <a:off x="0" y="0"/>
          <a:ext cx="0" cy="0"/>
          <a:chOff x="0" y="0"/>
          <a:chExt cx="0" cy="0"/>
        </a:xfrm>
      </p:grpSpPr>
      <p:sp>
        <p:nvSpPr>
          <p:cNvPr id="2740" name="Google Shape;2740;p17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1" name="Google Shape;2741;p17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020"/>
              <a:buFont typeface="Arial"/>
              <a:buNone/>
            </a:pPr>
            <a:r>
              <a:rPr b="1" lang="en-US" sz="1020">
                <a:latin typeface="Arial"/>
                <a:ea typeface="Arial"/>
                <a:cs typeface="Arial"/>
                <a:sym typeface="Arial"/>
              </a:rPr>
              <a:t>[Hướng dẫn của giảng viên] </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Trang trình bày này chứa hình ảnh động.</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Phần mã bắt đầu trống.</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Mỗi lần nhấp chuột sẽ bắt đầu một lệnh.</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Đồ họa ở bên minh họa thao tác lược đồ háo hức bằng thao tác nội dung lười biếng.</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latin typeface="Arial"/>
                <a:ea typeface="Arial"/>
                <a:cs typeface="Arial"/>
                <a:sym typeface="Arial"/>
              </a:rPr>
              <a:t>[Nội dung chính]</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This slide illustrates that the dataframe transformation are lazy (the content of the dataframe remains empty until an action to show the content is performed.  </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However, the schema information is eagerly attained.  </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On the first read, the content is scanned to obtain the schema. </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This is illustrated by the column names being present.  </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Next, the select reduces the columns.  </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Once again, the new schema is eagerly calculated but the content is still empty.  </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Finally, when the show(2) action is called, the content is calculated and the final output is obtained.</a:t>
            </a:r>
            <a:endParaRPr/>
          </a:p>
          <a:p>
            <a:pPr indent="0" lvl="0" marL="0" marR="0" rtl="0" algn="l">
              <a:lnSpc>
                <a:spcPct val="8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This slide also shows Sparks pipeline operations.  </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When we call the action for show(2), only 2 rows of information if required.  </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Spark does not inefficiently calculate all the contents, and then display only 2 rows.  </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Rather, it pipelines the operation, brings in 2 rows in a pipeline fashion and then stops.</a:t>
            </a:r>
            <a:endParaRPr/>
          </a:p>
          <a:p>
            <a:pPr indent="0" lvl="0" marL="0" marR="0" rtl="0" algn="l">
              <a:lnSpc>
                <a:spcPct val="8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solidFill>
                  <a:schemeClr val="dk1"/>
                </a:solidFill>
                <a:latin typeface="Arial"/>
                <a:ea typeface="Arial"/>
                <a:cs typeface="Arial"/>
                <a:sym typeface="Arial"/>
              </a:rPr>
              <a:t>[Tài liệu tham khảo]</a:t>
            </a:r>
            <a:endParaRPr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https://spark.apache.org/docs/latest/quick-start.html</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https://spark.apache.org/docs/latest/sql-programming-guide.html</a:t>
            </a:r>
            <a:endParaRPr/>
          </a:p>
          <a:p>
            <a:pPr indent="0" lvl="0" marL="0" rtl="0" algn="l">
              <a:lnSpc>
                <a:spcPct val="80000"/>
              </a:lnSpc>
              <a:spcBef>
                <a:spcPts val="306"/>
              </a:spcBef>
              <a:spcAft>
                <a:spcPts val="0"/>
              </a:spcAft>
              <a:buNone/>
            </a:pPr>
            <a:r>
              <a:t/>
            </a:r>
            <a:endParaRPr sz="1020"/>
          </a:p>
        </p:txBody>
      </p:sp>
      <p:sp>
        <p:nvSpPr>
          <p:cNvPr id="2742" name="Google Shape;2742;p17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2" name="Shape 2762"/>
        <p:cNvGrpSpPr/>
        <p:nvPr/>
      </p:nvGrpSpPr>
      <p:grpSpPr>
        <a:xfrm>
          <a:off x="0" y="0"/>
          <a:ext cx="0" cy="0"/>
          <a:chOff x="0" y="0"/>
          <a:chExt cx="0" cy="0"/>
        </a:xfrm>
      </p:grpSpPr>
      <p:sp>
        <p:nvSpPr>
          <p:cNvPr id="2763" name="Google Shape;2763;p17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4" name="Google Shape;2764;p17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bắt đầu giới thiệu một số phép biến đổi thường được sử dụng trong một vài slide tiếp theo</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Sử dụng select để chọn và giới hạn các cột có trong khung dữ liệu được chuyển đổi.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765" name="Google Shape;2765;p17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p17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1" name="Google Shape;2781;p17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Phép biến đổi where() là một phương thức quá tải cho phép sử dụng cả hai điều kiện chuỗi cho các biểu thức cột để đặt các điều kiện lọc.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ta sẽ tìm hiểu biểu thức cột và đối tượng cột là gì ở phần sau của Bài.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Sử dụng vị trí để lọc các hàng được đưa vào khung dữ liệu mới dựa trên các điều kiện được đưa vào làm tham số cho phép chuyển đổi.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782" name="Google Shape;2782;p17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6" name="Shape 2796"/>
        <p:cNvGrpSpPr/>
        <p:nvPr/>
      </p:nvGrpSpPr>
      <p:grpSpPr>
        <a:xfrm>
          <a:off x="0" y="0"/>
          <a:ext cx="0" cy="0"/>
          <a:chOff x="0" y="0"/>
          <a:chExt cx="0" cy="0"/>
        </a:xfrm>
      </p:grpSpPr>
      <p:sp>
        <p:nvSpPr>
          <p:cNvPr id="2797" name="Google Shape;2797;p17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8" name="Google Shape;2798;p17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giới hạn (n) giảm số hàng xuống còn n. Lưu ý rằng vì chúng tôi đã giảm số hàng xuống còn 2, show(5) chỉ hiển thị hai hàng vì không còn hàng nào để hiển thị.</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799" name="Google Shape;2799;p17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4" name="Shape 2814"/>
        <p:cNvGrpSpPr/>
        <p:nvPr/>
      </p:nvGrpSpPr>
      <p:grpSpPr>
        <a:xfrm>
          <a:off x="0" y="0"/>
          <a:ext cx="0" cy="0"/>
          <a:chOff x="0" y="0"/>
          <a:chExt cx="0" cy="0"/>
        </a:xfrm>
      </p:grpSpPr>
      <p:sp>
        <p:nvSpPr>
          <p:cNvPr id="2815" name="Google Shape;2815;p17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6" name="Google Shape;2816;p17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Thảo luận với học sinh nếu họ nghĩ rằng hoạt động này là tốn kém.</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chưa thực sự đề cập đến tối ưu hóa, nhưng thật tốt khi bắt đầu suy nghĩ về tầm quan trọng của mỗi chuyển đổi.</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(Đây là một hoạt động rất tốn kém vì tất cả những người thực thi phải chia sẻ thông tin với nhau để sắp xếp khung dữ liệu trên toàn cầu.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được gọi là sắp xếp ngẫu nhiên trong mô hình MapReduce)</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orderBy transformation produces a new dataframe with the row elements sorted by the column parameter given.</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817" name="Google Shape;2817;p17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9" name="Shape 2829"/>
        <p:cNvGrpSpPr/>
        <p:nvPr/>
      </p:nvGrpSpPr>
      <p:grpSpPr>
        <a:xfrm>
          <a:off x="0" y="0"/>
          <a:ext cx="0" cy="0"/>
          <a:chOff x="0" y="0"/>
          <a:chExt cx="0" cy="0"/>
        </a:xfrm>
      </p:grpSpPr>
      <p:sp>
        <p:nvSpPr>
          <p:cNvPr id="2830" name="Google Shape;2830;p17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1" name="Google Shape;2831;p17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Học sinh có thể không quen thuộc với thuật ngữ "phương pháp quá tải."</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Chúng là những phương thức có nhiều hơn một chữ ký.</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Chữ ký là chữ ký kiểu dữ liệu tham số đầu vào của phương thức.</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Chúng tôi hiển thị các chữ ký phương thức Scala ở đây vì Scala được nhập tĩnh và mạnh mẽ, do đó, các tham số đầu vào được hiển thị rõ ràng trong các phương thức.</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Chúng tôi giới thiệu các đối tượng Cột. Chúng ta thấy rằng select() và where() là các phương thức quá tải.</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Hai chữ ký phương pháp khác nhau được hiển thị.</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Một chữ ký yêu cầu thêm 1 chuỗi được phân tách bằng dấu phẩy trong khi chữ ký khác yêu cầu các loại Cột.</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https://spark.apache.org/docs/latest/sql-programming-guide.html</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api/scala/org/apache/spark/sql/Dataset.html#select[U1,U2,U3,U4,U5](c1:org.apache.spark.sql.TypedColumn[T,U1],c2:org.apache.spark.sql.TypedColumn[T,U2],c3:org.apache.spark.sql.TypedColumn[T,U3],c4:org.apache.spark.sql.TypedColumn[T,U4],c5:org.apache.spark.sql.TypedColumn[T,U5]):org.apache.spark.sql.Dataset[(U1,U2,U3,U4,U5)]</a:t>
            </a:r>
            <a:endParaRPr/>
          </a:p>
          <a:p>
            <a:pPr indent="0" lvl="0" marL="0" rtl="0" algn="l">
              <a:lnSpc>
                <a:spcPct val="90000"/>
              </a:lnSpc>
              <a:spcBef>
                <a:spcPts val="333"/>
              </a:spcBef>
              <a:spcAft>
                <a:spcPts val="0"/>
              </a:spcAft>
              <a:buNone/>
            </a:pPr>
            <a:r>
              <a:t/>
            </a:r>
            <a:endParaRPr sz="1110"/>
          </a:p>
        </p:txBody>
      </p:sp>
      <p:sp>
        <p:nvSpPr>
          <p:cNvPr id="2832" name="Google Shape;2832;p17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p1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Scala không được hỗ trợ trong Jupyter nếu không cài đặt gói bổ sung (nhân gián điệp), Ngoài ra còn có một sản phẩm cạnh tranh.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Apache Zeppelin hỗ trợ nhiều nhân ngay lập tức, bao gồm cả Spark Scala và Python.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Zeppelin cũng có hỗ trợ riêng cho các hình ảnh đơn giản.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Để đơn giản, chúng tôi sẽ sử dụng Jupyter với pyspark trong khóa học này.</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Trình bao Python có thể được tích hợp với Jupyter. Điều này sẽ cho phép các nhà phát triển nhận được lợi ích của tương tác REPL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với môi trường dễ chỉnh sửa và sửa đổi của Jupyter.</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t/>
            </a:r>
            <a:endParaRPr/>
          </a:p>
        </p:txBody>
      </p:sp>
      <p:sp>
        <p:nvSpPr>
          <p:cNvPr id="394" name="Google Shape;394;p1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0" name="Shape 2840"/>
        <p:cNvGrpSpPr/>
        <p:nvPr/>
      </p:nvGrpSpPr>
      <p:grpSpPr>
        <a:xfrm>
          <a:off x="0" y="0"/>
          <a:ext cx="0" cy="0"/>
          <a:chOff x="0" y="0"/>
          <a:chExt cx="0" cy="0"/>
        </a:xfrm>
      </p:grpSpPr>
      <p:sp>
        <p:nvSpPr>
          <p:cNvPr id="2841" name="Google Shape;2841;p18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2" name="Google Shape;2842;p18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PySpark, cả hai ký hiệu đều yêu cầu tên khung dữ liệu phải được đặt trước.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có nghĩa là cả hai đều minh bạch như nhau.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Vì cả hai đều minh bạch như nhau nên hầu hết các nhà phát triển PySpark đều sử dụng ký hiệu dấu chấm vì nó dễ gõ hơn nhiều.</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đối tượng cột có thể được tham chiếu bằng cách sử dụng ký hiệu dấu chấm Đối tượng/Thuộc tính - peopledf.name</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ta cũng có thể sử dụng kiểu tham chiếu thành phần danh sách với dấu ngoặc vuông - peopledf["name"]</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843" name="Google Shape;2843;p18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8" name="Shape 2858"/>
        <p:cNvGrpSpPr/>
        <p:nvPr/>
      </p:nvGrpSpPr>
      <p:grpSpPr>
        <a:xfrm>
          <a:off x="0" y="0"/>
          <a:ext cx="0" cy="0"/>
          <a:chOff x="0" y="0"/>
          <a:chExt cx="0" cy="0"/>
        </a:xfrm>
      </p:grpSpPr>
      <p:sp>
        <p:nvSpPr>
          <p:cNvPr id="2859" name="Google Shape;2859;p18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0" name="Google Shape;2860;p18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Mặc dù trong Python, tất cả các kiểu đều trong suốt như nhau, nhưng điều này không xảy ra trong Scala. Chỉ ký hiệu peopleDF("name") đề cập đến khung dữ liệu mà đối tượng cột sẽ được lấy từ đó. Hai ký hiệu khác suy ra khung dữ liệu.</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Điều này đôi khi có thể dẫn đến mã khó hiểu, vì vậy trừ khi hoàn toàn không có sự nhầm lẫn trong mã, nên tránh sử dụng hai phím tắt khác.</a:t>
            </a:r>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Ví dụ: Trong SQL, chúng ta có các câu lệnh như select a.name, b.address from person a join info b on a.id == b.id.</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Chúng tôi sử dụng tiền tố để làm rõ chúng tôi đang đề cập đến bảng nào. Tương tự, tên khung dữ liệu nên được sử dụng để phân biệt như nhau.</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Có 3 kiểu khác nhau trong Scala để tham chiếu một đối tượng cột.</a:t>
            </a:r>
            <a:endParaRPr b="0" sz="1110">
              <a:solidFill>
                <a:schemeClr val="dk1"/>
              </a:solidFill>
              <a:latin typeface="Arial"/>
              <a:ea typeface="Arial"/>
              <a:cs typeface="Arial"/>
              <a:sym typeface="Arial"/>
            </a:endParaRPr>
          </a:p>
          <a:p>
            <a:pPr indent="-171450" lvl="0" marL="171450" marR="0" rtl="0" algn="l">
              <a:lnSpc>
                <a:spcPct val="90000"/>
              </a:lnSpc>
              <a:spcBef>
                <a:spcPts val="333"/>
              </a:spcBef>
              <a:spcAft>
                <a:spcPts val="0"/>
              </a:spcAft>
              <a:buClr>
                <a:schemeClr val="dk1"/>
              </a:buClr>
              <a:buSzPts val="1110"/>
              <a:buFont typeface="Arial"/>
              <a:buChar char="•"/>
            </a:pPr>
            <a:r>
              <a:rPr b="0" lang="en-US" sz="1110">
                <a:solidFill>
                  <a:schemeClr val="dk1"/>
                </a:solidFill>
                <a:latin typeface="Arial"/>
                <a:ea typeface="Arial"/>
                <a:cs typeface="Arial"/>
                <a:sym typeface="Arial"/>
              </a:rPr>
              <a:t>Tham chiếu kiểu phần tử bộ sưu tập - peopledf("name")</a:t>
            </a:r>
            <a:endParaRPr/>
          </a:p>
          <a:p>
            <a:pPr indent="-171450" lvl="0" marL="171450" marR="0" rtl="0" algn="l">
              <a:lnSpc>
                <a:spcPct val="90000"/>
              </a:lnSpc>
              <a:spcBef>
                <a:spcPts val="333"/>
              </a:spcBef>
              <a:spcAft>
                <a:spcPts val="0"/>
              </a:spcAft>
              <a:buClr>
                <a:schemeClr val="dk1"/>
              </a:buClr>
              <a:buSzPts val="1110"/>
              <a:buFont typeface="Arial"/>
              <a:buChar char="•"/>
            </a:pPr>
            <a:r>
              <a:rPr b="0" lang="en-US" sz="1110">
                <a:solidFill>
                  <a:schemeClr val="dk1"/>
                </a:solidFill>
                <a:latin typeface="Arial"/>
                <a:ea typeface="Arial"/>
                <a:cs typeface="Arial"/>
                <a:sym typeface="Arial"/>
              </a:rPr>
              <a:t>Ký hiệu kiểu nội suy chuỗi - $"name"</a:t>
            </a:r>
            <a:endParaRPr/>
          </a:p>
          <a:p>
            <a:pPr indent="-171450" lvl="0" marL="171450" marR="0" rtl="0" algn="l">
              <a:lnSpc>
                <a:spcPct val="90000"/>
              </a:lnSpc>
              <a:spcBef>
                <a:spcPts val="333"/>
              </a:spcBef>
              <a:spcAft>
                <a:spcPts val="0"/>
              </a:spcAft>
              <a:buClr>
                <a:schemeClr val="dk1"/>
              </a:buClr>
              <a:buSzPts val="1110"/>
              <a:buFont typeface="Arial"/>
              <a:buChar char="•"/>
            </a:pPr>
            <a:r>
              <a:rPr b="0" lang="en-US" sz="1110">
                <a:solidFill>
                  <a:schemeClr val="dk1"/>
                </a:solidFill>
                <a:latin typeface="Arial"/>
                <a:ea typeface="Arial"/>
                <a:cs typeface="Arial"/>
                <a:sym typeface="Arial"/>
              </a:rPr>
              <a:t>Một phong cách mới đã giới thiệu những gì thực sự cố gắng viết tắt ký hiệu bằng cách sử dụng một trích dẫn chưa từng có - 'tên</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https://spark.apache.org/docs/latest/sql-programming-guide.html</a:t>
            </a:r>
            <a:endParaRPr/>
          </a:p>
          <a:p>
            <a:pPr indent="0" lvl="0" marL="0" rtl="0" algn="l">
              <a:lnSpc>
                <a:spcPct val="90000"/>
              </a:lnSpc>
              <a:spcBef>
                <a:spcPts val="333"/>
              </a:spcBef>
              <a:spcAft>
                <a:spcPts val="0"/>
              </a:spcAft>
              <a:buNone/>
            </a:pPr>
            <a:r>
              <a:t/>
            </a:r>
            <a:endParaRPr sz="1110"/>
          </a:p>
        </p:txBody>
      </p:sp>
      <p:sp>
        <p:nvSpPr>
          <p:cNvPr id="2861" name="Google Shape;2861;p18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2" name="Shape 2872"/>
        <p:cNvGrpSpPr/>
        <p:nvPr/>
      </p:nvGrpSpPr>
      <p:grpSpPr>
        <a:xfrm>
          <a:off x="0" y="0"/>
          <a:ext cx="0" cy="0"/>
          <a:chOff x="0" y="0"/>
          <a:chExt cx="0" cy="0"/>
        </a:xfrm>
      </p:grpSpPr>
      <p:sp>
        <p:nvSpPr>
          <p:cNvPr id="2873" name="Google Shape;2873;p18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4" name="Google Shape;2874;p18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Vì ký hiệu hàm giống nhau trong Scala và PySpark nên nhiều nhà phát triển chọn sử dụng ký hiệu này.</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Với môi trường phát triển mã ngày nay, nơi người dùng chia sẻ mã của họ qua GitHub và các nền tảng khác, điều quan trọng là phải hiểu các ký hiệu phổ biến hơn.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ta đã thấy một số ký hiệu khác nhau để chỉ một cột trong Python và Scala. Tuy nhiên, Spark cũng cung cấp hàm col() mà khi được đặt tên cột, sẽ trả về đối tượng cột.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Cú pháp giống nhau cho cả Spark và Python.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2875" name="Google Shape;2875;p18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1" name="Shape 2891"/>
        <p:cNvGrpSpPr/>
        <p:nvPr/>
      </p:nvGrpSpPr>
      <p:grpSpPr>
        <a:xfrm>
          <a:off x="0" y="0"/>
          <a:ext cx="0" cy="0"/>
          <a:chOff x="0" y="0"/>
          <a:chExt cx="0" cy="0"/>
        </a:xfrm>
      </p:grpSpPr>
      <p:sp>
        <p:nvSpPr>
          <p:cNvPr id="2892" name="Google Shape;2892;p18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3" name="Google Shape;2893;p18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020"/>
              <a:buFont typeface="Arial"/>
              <a:buNone/>
            </a:pPr>
            <a:r>
              <a:rPr b="1" lang="en-US" sz="1020">
                <a:latin typeface="Arial"/>
                <a:ea typeface="Arial"/>
                <a:cs typeface="Arial"/>
                <a:sym typeface="Arial"/>
              </a:rPr>
              <a:t>[Hướng dẫn của giảng viên] </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Học sinh có thể thấy khó hiểu khi một số phép biến đổi dường như có một số chức năng được tích hợp trong tham số chuỗi được truyền cho nó.</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Biến đổi where() là một ví dụ điển hình.</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Chúng ta đã thấy rằng chúng ta có thể gọi where() với một điều kiện chuỗi chẳng hạn như where(" age &gt;= 18").</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Tương tự, chúng ta có thể sử dụng đối tượng cột và gọi where(df.age &gt;= 18).</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Phép biến đổi where có thể phân tích các chuỗi điều kiện đơn giản và gọi nội bộ các toán tử so sánh thích hợp.</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latin typeface="Arial"/>
                <a:ea typeface="Arial"/>
                <a:cs typeface="Arial"/>
                <a:sym typeface="Arial"/>
              </a:rPr>
              <a:t>[Nội dung chính]</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Nhiều phép biến đổi trong api khung dữ liệu bị quá tải và chấp nhận cả đối tượng chuỗi hoặc cột đơn giản.</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Tuy nhiên, khi chúng ta sử dụng các đối tượng cột, chúng ta có quyền truy cập vào các phương thức và chức năng có sẵn với đối tượng cột.</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Chuỗi không cung cấp cho chúng tôi quyền truy cập đó.</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solidFill>
                  <a:schemeClr val="dk1"/>
                </a:solidFill>
                <a:latin typeface="Arial"/>
                <a:ea typeface="Arial"/>
                <a:cs typeface="Arial"/>
                <a:sym typeface="Arial"/>
              </a:rPr>
              <a:t>[Tài liệu tham khảo]</a:t>
            </a:r>
            <a:endParaRPr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https://spark.apache.org/docs/latest/quick-start.html</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https://spark.apache.org/docs/latest/sql-programming-guide.html</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https://spark.apache.org/docs/latest/api/sql/</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https://spark.apache.org/docs/latest/sql-ref-functions.html#scalar-functions</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https://spark.apache.org/docs/latest/sql-ref-functions-builtin.html#aggregate-functions</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https://spark.apache.org/docs/latest/sql-ref-functions-udf-scalar.html</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https://spark.apache.org/docs/latest/sql-ref-functions-udf-aggregate.html</a:t>
            </a:r>
            <a:endParaRPr/>
          </a:p>
          <a:p>
            <a:pPr indent="0" lvl="0" marL="0" rtl="0" algn="l">
              <a:lnSpc>
                <a:spcPct val="80000"/>
              </a:lnSpc>
              <a:spcBef>
                <a:spcPts val="306"/>
              </a:spcBef>
              <a:spcAft>
                <a:spcPts val="0"/>
              </a:spcAft>
              <a:buNone/>
            </a:pPr>
            <a:r>
              <a:t/>
            </a:r>
            <a:endParaRPr sz="1020"/>
          </a:p>
        </p:txBody>
      </p:sp>
      <p:sp>
        <p:nvSpPr>
          <p:cNvPr id="2894" name="Google Shape;2894;p18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5" name="Shape 2905"/>
        <p:cNvGrpSpPr/>
        <p:nvPr/>
      </p:nvGrpSpPr>
      <p:grpSpPr>
        <a:xfrm>
          <a:off x="0" y="0"/>
          <a:ext cx="0" cy="0"/>
          <a:chOff x="0" y="0"/>
          <a:chExt cx="0" cy="0"/>
        </a:xfrm>
      </p:grpSpPr>
      <p:sp>
        <p:nvSpPr>
          <p:cNvPr id="2906" name="Google Shape;2906;p18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7" name="Google Shape;2907;p18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hàm và toán tử được sử dụng phổ biến nhất có thể được phân loại thành toán tử số học, toán tử so sánh, toán tử logic, toán tử chuỗi và toán tử kiểm tra dữ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hàm/toán tử này có thể được sử dụng với các đối tượng cột.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https://spark.apache.org/docs/latest/api/sql/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https://spark.apache.org/docs/latest/sql-ref-functions.html#scalar-functions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https://spark.apache.org/docs/latest/sql-ref-functions-builtin.html#aggregate-functions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https://spark.apache.org/docs/latest/sql-ref-functions-udf-scalar.html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https://spark.apache.org/docs/latest/sql-ref-functions-udf-aggregate.html</a:t>
            </a:r>
            <a:endParaRPr/>
          </a:p>
        </p:txBody>
      </p:sp>
      <p:sp>
        <p:nvSpPr>
          <p:cNvPr id="2908" name="Google Shape;2908;p18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8" name="Shape 2918"/>
        <p:cNvGrpSpPr/>
        <p:nvPr/>
      </p:nvGrpSpPr>
      <p:grpSpPr>
        <a:xfrm>
          <a:off x="0" y="0"/>
          <a:ext cx="0" cy="0"/>
          <a:chOff x="0" y="0"/>
          <a:chExt cx="0" cy="0"/>
        </a:xfrm>
      </p:grpSpPr>
      <p:sp>
        <p:nvSpPr>
          <p:cNvPr id="2919" name="Google Shape;2919;p18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0" name="Google Shape;2920;p18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Dấu thời gian Unix bắt đầu đếm ngược vào nửa đêm, ngày 1 tháng 1 năm 1970. Dấu thời gian này sử dụng biến 32 bit để tăng số giây đã trôi qua kể từ khi nó bắt đầu đếm ngược.</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Bên cạnh đó, sinh viên có thể thấy thú vị khi phát hiện ra rằng vì 32 bit đã được sử dụng nên bộ đếm này sẽ đạt cực đại vào ngày 19 tháng 1 năm 2038 lúc 3:14 sáng.</a:t>
            </a:r>
            <a:endParaRPr/>
          </a:p>
          <a:p>
            <a:pPr indent="0" lvl="0" marL="0" marR="0" rtl="0" algn="l">
              <a:lnSpc>
                <a:spcPct val="8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Sử dụng phép loại suy này để thảo luận về các lựa chọn kiến trúc mà các kỹ sư và nhà phát triển phải thực hiện. Học sinh có thể hỏi, tại sao chúng ta sử dụng 32 bit thay vì 64 bit mà chúng ta thấy ngày nay. Thảo luận về sự tương tự của đầu bếp.</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Thật không may, khi dấu thời gian Unix được bắt đầu, chúng tôi chỉ có các thanh ghi 32 bit. Thanh ghi 64 bit và kiến trúc 64 bit chỉ xuất hiện vào năm 1999.</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Thời gian là một yếu tố rất quan trọng là nhiều truy vấn. Thật không may, có một số cách mà thời gian được lưu trữ.</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Spark cung cấp nhiều chức năng để thao tác dữ liệu thời gian và ngày tháng cũng như chuyển đổi giữa các định dạng khác nhau.</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https://spark.apache.org/docs/latest/sql-programming-guide.html</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https://spark.apache.org/docs/latest/api/sql/</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https://spark.apache.org/docs/latest/sql-ref-functions-builtin.html#date-and-timestamp-functions</a:t>
            </a:r>
            <a:endParaRPr/>
          </a:p>
        </p:txBody>
      </p:sp>
      <p:sp>
        <p:nvSpPr>
          <p:cNvPr id="2921" name="Google Shape;2921;p18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8" name="Shape 2928"/>
        <p:cNvGrpSpPr/>
        <p:nvPr/>
      </p:nvGrpSpPr>
      <p:grpSpPr>
        <a:xfrm>
          <a:off x="0" y="0"/>
          <a:ext cx="0" cy="0"/>
          <a:chOff x="0" y="0"/>
          <a:chExt cx="0" cy="0"/>
        </a:xfrm>
      </p:grpSpPr>
      <p:sp>
        <p:nvSpPr>
          <p:cNvPr id="2929" name="Google Shape;2929;p18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0" name="Google Shape;2930;p18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Danh sách các chức năng chủ yếu trích xuất thông tin ngày và giờ theo định dạng đã chỉ định.</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https://spark.apache.org/docs/latest/api/sql/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https://spark.apache.org/docs/latest/sql-ref-functions-builtin.html#date-and-timestamp-functions</a:t>
            </a:r>
            <a:endParaRPr/>
          </a:p>
        </p:txBody>
      </p:sp>
      <p:sp>
        <p:nvSpPr>
          <p:cNvPr id="2931" name="Google Shape;2931;p18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8" name="Shape 2938"/>
        <p:cNvGrpSpPr/>
        <p:nvPr/>
      </p:nvGrpSpPr>
      <p:grpSpPr>
        <a:xfrm>
          <a:off x="0" y="0"/>
          <a:ext cx="0" cy="0"/>
          <a:chOff x="0" y="0"/>
          <a:chExt cx="0" cy="0"/>
        </a:xfrm>
      </p:grpSpPr>
      <p:sp>
        <p:nvSpPr>
          <p:cNvPr id="2939" name="Google Shape;2939;p18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0" name="Google Shape;2940;p18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Lựa chọn là một phương pháp quá tải.</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Ở đây, trong ví dụ này, chúng ta kết hợp các tham số chuỗi đơn giản với các đối tượng cột thực thi các hàm vô hướng.</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Điều này sẽ cung cấp cho sinh viên một sự hiểu biết rõ ràng về lý do tại sao chúng ta sử dụng các đối tượng cột cũng như sự hiểu biết về các phương thức quá tải.</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Nâng cao</a:t>
            </a:r>
            <a:r>
              <a:rPr b="0" lang="en-US" sz="1110">
                <a:solidFill>
                  <a:schemeClr val="dk1"/>
                </a:solidFill>
                <a:latin typeface="Arial"/>
                <a:ea typeface="Arial"/>
                <a:cs typeface="Arial"/>
                <a:sym typeface="Arial"/>
              </a:rPr>
              <a:t>:  Các phương thức cũng sử dụng các tham số độ dài thay đổi.</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Điều này có nghĩa là phương thức có thể chấp nhận số lượng tham số có thể thay đổi theo từng cuộc gọi.</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Bằng trực giác, chúng ta đã thấy điều này trong các ví dụ trước, nơi chúng ta đã sử dụng lựa chọn với số lượng tham số khác nhau.</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Chúng tôi sử dụng một số chức năng định dạng ngày là chuyển đổi của chúng tôi.</a:t>
            </a:r>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https://spark.apache.org/docs/latest/sql-programming-guide.html</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https://spark.apache.org/docs/latest/api/sql/</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https://spark.apache.org/docs/latest/sql-ref-functions-builtin.html#date-and-timestamp-functions</a:t>
            </a:r>
            <a:endParaRPr/>
          </a:p>
        </p:txBody>
      </p:sp>
      <p:sp>
        <p:nvSpPr>
          <p:cNvPr id="2941" name="Google Shape;2941;p18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0" name="Shape 2950"/>
        <p:cNvGrpSpPr/>
        <p:nvPr/>
      </p:nvGrpSpPr>
      <p:grpSpPr>
        <a:xfrm>
          <a:off x="0" y="0"/>
          <a:ext cx="0" cy="0"/>
          <a:chOff x="0" y="0"/>
          <a:chExt cx="0" cy="0"/>
        </a:xfrm>
      </p:grpSpPr>
      <p:sp>
        <p:nvSpPr>
          <p:cNvPr id="2951" name="Google Shape;2951;p18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2" name="Google Shape;2952;p18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Mặc dù chúng ta không đề cập đến nó nhưng hàm withColumnRenamed cũng cho phép đổi tên các cột.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Chức năng cột bí danh cho phép các cột được đặt bí danh để đổi tên cột.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https://spark.apache.org/docs/latest/api/sql/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https://spark.apache.org/docs/latest/sql-ref-functions-builtin.html#date-and-timestamp-functions</a:t>
            </a:r>
            <a:endParaRPr/>
          </a:p>
        </p:txBody>
      </p:sp>
      <p:sp>
        <p:nvSpPr>
          <p:cNvPr id="2953" name="Google Shape;2953;p18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3" name="Shape 2963"/>
        <p:cNvGrpSpPr/>
        <p:nvPr/>
      </p:nvGrpSpPr>
      <p:grpSpPr>
        <a:xfrm>
          <a:off x="0" y="0"/>
          <a:ext cx="0" cy="0"/>
          <a:chOff x="0" y="0"/>
          <a:chExt cx="0" cy="0"/>
        </a:xfrm>
      </p:grpSpPr>
      <p:sp>
        <p:nvSpPr>
          <p:cNvPr id="2964" name="Google Shape;2964;p18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5" name="Google Shape;2965;p18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hàm ngày này thực hiện các phép tính ngày thực tế thay vì chỉ thay đổi định dạng.</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https://spark.apache.org/docs/latest/api/sql/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https://spark.apache.org/docs/latest/sql-ref-functions-builtin.html#date-and-timestamp-functions</a:t>
            </a:r>
            <a:endParaRPr/>
          </a:p>
        </p:txBody>
      </p:sp>
      <p:sp>
        <p:nvSpPr>
          <p:cNvPr id="2966" name="Google Shape;2966;p18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p1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4" name="Google Shape;404;p1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3" name="Shape 2973"/>
        <p:cNvGrpSpPr/>
        <p:nvPr/>
      </p:nvGrpSpPr>
      <p:grpSpPr>
        <a:xfrm>
          <a:off x="0" y="0"/>
          <a:ext cx="0" cy="0"/>
          <a:chOff x="0" y="0"/>
          <a:chExt cx="0" cy="0"/>
        </a:xfrm>
      </p:grpSpPr>
      <p:sp>
        <p:nvSpPr>
          <p:cNvPr id="2974" name="Google Shape;2974;p19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5" name="Google Shape;2975;p19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Hàm withColumn() lấy tên cột làm tham số đầu tiên. Nếu tên cột này là một cột mới, thì một cột mới sẽ được tạo dựa trên biểu thức cột được cung cấp. Nếu tên cột đã tồn tại, nó sẽ thay đổi nội dung của cột hiện có dựa trên biểu thức cột đã cho.</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thêm một cột mới gọi là "Đang ghi" dựa trên việc tính toán chênh lệch ngày giữa ngày hôm nay và ngày tác giả được thêm vào.</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https://spark.apache.org/docs/latest/api/sql/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https://spark.apache.org/docs/latest/sql-ref-functions-builtin.html#date-and-timestamp-functions</a:t>
            </a:r>
            <a:endParaRPr/>
          </a:p>
        </p:txBody>
      </p:sp>
      <p:sp>
        <p:nvSpPr>
          <p:cNvPr id="2976" name="Google Shape;2976;p19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6" name="Shape 2986"/>
        <p:cNvGrpSpPr/>
        <p:nvPr/>
      </p:nvGrpSpPr>
      <p:grpSpPr>
        <a:xfrm>
          <a:off x="0" y="0"/>
          <a:ext cx="0" cy="0"/>
          <a:chOff x="0" y="0"/>
          <a:chExt cx="0" cy="0"/>
        </a:xfrm>
      </p:grpSpPr>
      <p:sp>
        <p:nvSpPr>
          <p:cNvPr id="2987" name="Google Shape;2987;p19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8" name="Google Shape;2988;p19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Scala và Python cung cấp đối tượng Không, đây là một triển khai đẹp hơn nhiều đối với giá trị rỗng của Java.</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Hàm when() và kết hợp other() cung cấp chức năng if / elif / other cho các đối tượng cột.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có thể được sử dụng để chọn một biểu thức chữ hoặc cột để sử dụng để tính toán giá trị mới.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Nếu mệnh đề other() không được gọi và không khớp, thì trả về Không có.</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https://spark.apache.org/docs/latest/api/sql/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https://spark.apache.org/docs/latest/sql-ref-functions-builtin.html#date-and-timestamp-functions</a:t>
            </a:r>
            <a:endParaRPr/>
          </a:p>
        </p:txBody>
      </p:sp>
      <p:sp>
        <p:nvSpPr>
          <p:cNvPr id="2989" name="Google Shape;2989;p19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9" name="Shape 2999"/>
        <p:cNvGrpSpPr/>
        <p:nvPr/>
      </p:nvGrpSpPr>
      <p:grpSpPr>
        <a:xfrm>
          <a:off x="0" y="0"/>
          <a:ext cx="0" cy="0"/>
          <a:chOff x="0" y="0"/>
          <a:chExt cx="0" cy="0"/>
        </a:xfrm>
      </p:grpSpPr>
      <p:sp>
        <p:nvSpPr>
          <p:cNvPr id="3000" name="Google Shape;3000;p19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1" name="Google Shape;3001;p19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Đây là khung dữ liệu và nội dung của nó mà chúng tôi sẽ áp dụng UDF trên trang trình bày tiếp theo.</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được chọn vì màu sắc yêu thích là một bộ sưu tập và khiến nó trở nên thú vị và là ứng cử viên sáng giá để áp dụng UDF.</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https://spark.apache.org/docs/latest/api/sql/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https://spark.apache.org/docs/latest/sql-ref-functions.html#scalar-functions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https://spark.apache.org/docs/latest/sql-ref-functions-builtin.html#aggregate-functions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https://spark.apache.org/docs/latest/sql-ref-functions-udf-scalar.html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https://spark.apache.org/docs/latest/sql-ref-functions-udf-aggregate.html</a:t>
            </a:r>
            <a:endParaRPr/>
          </a:p>
        </p:txBody>
      </p:sp>
      <p:sp>
        <p:nvSpPr>
          <p:cNvPr id="3002" name="Google Shape;3002;p19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2" name="Shape 3012"/>
        <p:cNvGrpSpPr/>
        <p:nvPr/>
      </p:nvGrpSpPr>
      <p:grpSpPr>
        <a:xfrm>
          <a:off x="0" y="0"/>
          <a:ext cx="0" cy="0"/>
          <a:chOff x="0" y="0"/>
          <a:chExt cx="0" cy="0"/>
        </a:xfrm>
      </p:grpSpPr>
      <p:sp>
        <p:nvSpPr>
          <p:cNvPr id="3013" name="Google Shape;3013;p19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4" name="Google Shape;3014;p19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Hàm cnt_fav trả về số phần tử trong mảng được truyền cho nó. Chúng tôi sử dụng hàm udf để chỉ định rằng cnt_fav sẽ là một UDF cũng như để chỉ định các tham số phải được chuyển cho nó. Chúng tôi cũng đặt kiểu dữ liệu trả về của UDF.</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https://spark.apache.org/docs/latest/api/sql/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https://spark.apache.org/docs/latest/sql-ref-functions.html#scalar-functions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https://spark.apache.org/docs/latest/sql-ref-functions-builtin.html#aggregate-functions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https://spark.apache.org/docs/latest/sql-ref-functions-udf-scalar.html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https://spark.apache.org/docs/latest/sql-ref-functions-udf-aggregate.html</a:t>
            </a:r>
            <a:endParaRPr/>
          </a:p>
        </p:txBody>
      </p:sp>
      <p:sp>
        <p:nvSpPr>
          <p:cNvPr id="3015" name="Google Shape;3015;p19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5" name="Shape 3025"/>
        <p:cNvGrpSpPr/>
        <p:nvPr/>
      </p:nvGrpSpPr>
      <p:grpSpPr>
        <a:xfrm>
          <a:off x="0" y="0"/>
          <a:ext cx="0" cy="0"/>
          <a:chOff x="0" y="0"/>
          <a:chExt cx="0" cy="0"/>
        </a:xfrm>
      </p:grpSpPr>
      <p:sp>
        <p:nvSpPr>
          <p:cNvPr id="3026" name="Google Shape;3026;p19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7" name="Google Shape;3027;p19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Bây giờ chúng ta sẽ bắt đầu trình bày các chức năng tổng hợp trong vài slide tiếp theo.</a:t>
            </a:r>
            <a:endParaRPr/>
          </a:p>
          <a:p>
            <a:pPr indent="0" lvl="0" marL="0" marR="0" rtl="0" algn="l">
              <a:lnSpc>
                <a:spcPct val="8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Các phương thức hiển thị tối đa, đếm, v.v. trên thực tế là các phím tắt cho ký hiệu agg(function) dài hơn. Vì vậy, max và agg(max).</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chuyển đổi groupBy được sử dụng để nhóm các hàng trong khung dữ liệu theo cột được truyền cho nó.</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Đầu ra kết quả là một đối tượng GroupedData.</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Đối tượng GroupedData có nhiều phương thức để thực hiện các tính toán tổng hợp trên GroupedData.</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Nó có các phương thức cơ bản như đếm, max, min, tổng, v.v.</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Tuy nhiên, nó sử dụng phương thức agg() làm trình bao bọc để truy cập tất cả các hàm tổng hợp tích hợp sẵn.</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https://spark.apache.org/docs/latest/sql-programming-guide.html</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https://spark.apache.org/docs/latest/api/sql/</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https://spark.apache.org/docs/latest/api/python/reference/api/pyspark.sql.DataFrame.groupBy.html?highlight=groupby#pyspark.sql.DataFrame.groupByhttps://spark.apache.org/docs/latest/sql-ref-functions-builtin.html#aggregate-functions</a:t>
            </a:r>
            <a:endParaRPr/>
          </a:p>
        </p:txBody>
      </p:sp>
      <p:sp>
        <p:nvSpPr>
          <p:cNvPr id="3028" name="Google Shape;3028;p19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8" name="Shape 3038"/>
        <p:cNvGrpSpPr/>
        <p:nvPr/>
      </p:nvGrpSpPr>
      <p:grpSpPr>
        <a:xfrm>
          <a:off x="0" y="0"/>
          <a:ext cx="0" cy="0"/>
          <a:chOff x="0" y="0"/>
          <a:chExt cx="0" cy="0"/>
        </a:xfrm>
      </p:grpSpPr>
      <p:sp>
        <p:nvSpPr>
          <p:cNvPr id="3039" name="Google Shape;3039;p19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0" name="Google Shape;3040;p19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4 slide tiếp theo, chúng ta sẽ xem xét một số tính toán tổng hợp.</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Trang trình bày này trình bày nguồn dữ liệu sẽ được sử dụng trên các tập hợp sẽ theo dõi trong một vài trang trình bày tiếp theo.</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Đó là một công ty giả định với nhân sự ở nhiều phòng ban khác nhau và có vị trí địa lý ở nhiều tiểu bang.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Thông tin lương, thưởng của họ được đưa ra.</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https://spark.apache.org/docs/latest/api/sql/</a:t>
            </a:r>
            <a:endParaRPr/>
          </a:p>
        </p:txBody>
      </p:sp>
      <p:sp>
        <p:nvSpPr>
          <p:cNvPr id="3041" name="Google Shape;3041;p19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9" name="Shape 3049"/>
        <p:cNvGrpSpPr/>
        <p:nvPr/>
      </p:nvGrpSpPr>
      <p:grpSpPr>
        <a:xfrm>
          <a:off x="0" y="0"/>
          <a:ext cx="0" cy="0"/>
          <a:chOff x="0" y="0"/>
          <a:chExt cx="0" cy="0"/>
        </a:xfrm>
      </p:grpSpPr>
      <p:sp>
        <p:nvSpPr>
          <p:cNvPr id="3050" name="Google Shape;3050;p19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1" name="Google Shape;3051;p19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020"/>
              <a:buFont typeface="Arial"/>
              <a:buNone/>
            </a:pPr>
            <a:r>
              <a:rPr b="1" lang="en-US" sz="1020">
                <a:latin typeface="Arial"/>
                <a:ea typeface="Arial"/>
                <a:cs typeface="Arial"/>
                <a:sym typeface="Arial"/>
              </a:rPr>
              <a:t>[Hướng dẫn của giảng viên] </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Chỉ ra cho học sinh biết phép cộng tổng có thể chấp nhận nhiều tham số cột và sẽ xuất ra bao nhiêu cột.</a:t>
            </a:r>
            <a:endParaRPr/>
          </a:p>
          <a:p>
            <a:pPr indent="0" lvl="0" marL="0" marR="0" rtl="0" algn="l">
              <a:lnSpc>
                <a:spcPct val="8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Học sinh có thể thắc mắc về cú pháp hành động show() mới. Trên thực tế, chương trình có tham số thứ hai là Đúng hoặc Sai.</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Nếu Sai, các cột không bị cắt bớt. Sử dụng thứ tự của các tham số có thể không minh bạch.</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Hơn nữa, nhiều người chúng tôi không muốn cung cấp giá trị n cho số lượng đầu ra, nhưng cho biết rằng chúng tôi không muốn cắt bớt.</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Python cung cấp các tham số được đặt tên trong đó các tham số có thể được đặt bằng cách sử dụng ký hiệu khóa=giá trị cho từng tham số.</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Bằng cách này, chúng tôi đang thiết lập rằng chúng tôi không muốn cắt bớt mà không chỉ định số lượng cột đầu ra. (Nhân tiện, n mặc định là 20 cột)</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latin typeface="Arial"/>
                <a:ea typeface="Arial"/>
                <a:cs typeface="Arial"/>
                <a:sym typeface="Arial"/>
              </a:rPr>
              <a:t>[Nội dung chính]</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Khi chúng tôi nhóm theo nhiều cột, đầu ra được nhóm theo tất cả các kết hợp có thể có của nhiều cột nơi dữ liệu tồn tại.</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Ở đây chúng tôi đang nhóm theo tiểu bang và bộ phận. Lưu ý rằng cả dữ liệu CA/Marketing và TX/Marketing đều tồn tại và đã được nhóm lại.</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Mặt khác, không có bất kỳ dữ liệu nào cho sự kết hợp CA/Kỹ thuật.</a:t>
            </a:r>
            <a:endParaRPr/>
          </a:p>
          <a:p>
            <a:pPr indent="0" lvl="0" marL="0" marR="0" rtl="0" algn="l">
              <a:lnSpc>
                <a:spcPct val="8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Chúng tôi tổng hợp tiền lương và tiền thưởng cho từng tổ hợp tiểu bang/bộ phận có dữ liệu.</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solidFill>
                  <a:schemeClr val="dk1"/>
                </a:solidFill>
                <a:latin typeface="Arial"/>
                <a:ea typeface="Arial"/>
                <a:cs typeface="Arial"/>
                <a:sym typeface="Arial"/>
              </a:rPr>
              <a:t>[Tài liệu tham khảo]</a:t>
            </a:r>
            <a:endParaRPr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https://spark.apache.org/docs/latest/quick-start.html</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https://spark.apache.org/docs/latest/sql-programming-guide.html</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https://spark.apache.org/docs/latest/api/sql/</a:t>
            </a:r>
            <a:endParaRPr/>
          </a:p>
        </p:txBody>
      </p:sp>
      <p:sp>
        <p:nvSpPr>
          <p:cNvPr id="3052" name="Google Shape;3052;p19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2" name="Shape 3062"/>
        <p:cNvGrpSpPr/>
        <p:nvPr/>
      </p:nvGrpSpPr>
      <p:grpSpPr>
        <a:xfrm>
          <a:off x="0" y="0"/>
          <a:ext cx="0" cy="0"/>
          <a:chOff x="0" y="0"/>
          <a:chExt cx="0" cy="0"/>
        </a:xfrm>
      </p:grpSpPr>
      <p:sp>
        <p:nvSpPr>
          <p:cNvPr id="3063" name="Google Shape;3063;p19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4" name="Google Shape;3064;p19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Sinh viên có thể thắc mắc tại sao tiền lương và tiền thưởng dường như là một số nguyên nhưng mức lương trung bình là thả nổi hoặc gấp đôi.</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là do khi Spark suy luận kiểu dữ liệu, nó đã xác định rằng tiền lương và tiền thưởng đều là các trường số nguyên được cung cấp dữ liệu đầu vào.</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Tuy nhiên, khi chúng tôi tính giá trị trung bình (trung bình), Spark sẽ tự động chuyển loại dữ liệu đầu ra để hỗ trợ hoạt động. Trong trường hợp này, đầu ra cần phải là float hoặc double.</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sử dụng trình bao bọc agg để thực hiện một số tập hợp khác nhau.</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slide trước, chúng tôi đã thực hiện 2 phép cộng nhưng cả hai đều là tổng.</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Ở đây chúng tôi thực hiện 3 tập hợp tất cả đều khác nhau. Mỗi tập hợp tạo ra một cột đầu ra.</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cũng sử dụng chức năng bí danh để đổi tên tên cột.</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https://spark.apache.org/docs/latest/api/sql/</a:t>
            </a:r>
            <a:endParaRPr/>
          </a:p>
        </p:txBody>
      </p:sp>
      <p:sp>
        <p:nvSpPr>
          <p:cNvPr id="3065" name="Google Shape;3065;p19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5" name="Shape 3075"/>
        <p:cNvGrpSpPr/>
        <p:nvPr/>
      </p:nvGrpSpPr>
      <p:grpSpPr>
        <a:xfrm>
          <a:off x="0" y="0"/>
          <a:ext cx="0" cy="0"/>
          <a:chOff x="0" y="0"/>
          <a:chExt cx="0" cy="0"/>
        </a:xfrm>
      </p:grpSpPr>
      <p:sp>
        <p:nvSpPr>
          <p:cNvPr id="3076" name="Google Shape;3076;p19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7" name="Google Shape;3077;p19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đã sử dụng chuỗi trong hầu hết các biến đổi của mình.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Chỉ cần nhắc nhở học sinh rằng phép chuyển đổi where() có quyền truy cập vào cột "Tiền thưởng tối đa" vì nó được tạo trong khung dữ liệu gốc.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Khung dữ liệu gốc là một tham chiếu đến dòng dõi. RDD có dòng dõi, và tất nhiên, do đó, các khung dữ liệu cũng có quyền sở hữu.</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Cuối cùng, chúng ta thấy rằng đầu ra có thể bị hạn chế với một điều kiện lọc bằng cách sử dụng phép biến đổi where.</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https://spark.apache.org/docs/latest/api/sql/</a:t>
            </a:r>
            <a:endParaRPr/>
          </a:p>
        </p:txBody>
      </p:sp>
      <p:sp>
        <p:nvSpPr>
          <p:cNvPr id="3078" name="Google Shape;3078;p19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8" name="Shape 3088"/>
        <p:cNvGrpSpPr/>
        <p:nvPr/>
      </p:nvGrpSpPr>
      <p:grpSpPr>
        <a:xfrm>
          <a:off x="0" y="0"/>
          <a:ext cx="0" cy="0"/>
          <a:chOff x="0" y="0"/>
          <a:chExt cx="0" cy="0"/>
        </a:xfrm>
      </p:grpSpPr>
      <p:sp>
        <p:nvSpPr>
          <p:cNvPr id="3089" name="Google Shape;3089;p19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0" name="Google Shape;3090;p19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orderBy thường được sử dụng cùng với các cột tổng hợp và được hiển thị ở đây để minh họa quy trình chuyển đổi điển hình.</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3091" name="Google Shape;3091;p19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1" name="Google Shape;91;p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2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bài phụ này, chúng tôi sẽ đề cập đến những điều cơ bản. Tuy nhiên, chúng tôi sẽ đề cập ở mức tối thiểu, đủ để sinh viên bắt đầu làm việc với Python trong PySpark.</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biến được sử dụng để lưu trữ dữ liệu. Các biến Python có thể được tạo dễ dàng.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câu lệnh gán đơn giản là tất cả những gì được yêu cầu.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không yêu cầu khai báo kiểu rõ ràng vì Python sẽ suy ra kiểu dữ liệu.</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https://docs.python.org/3/tutorial/index.html</a:t>
            </a:r>
            <a:endParaRPr/>
          </a:p>
        </p:txBody>
      </p:sp>
      <p:sp>
        <p:nvSpPr>
          <p:cNvPr id="420" name="Google Shape;420;p2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1" name="Shape 3101"/>
        <p:cNvGrpSpPr/>
        <p:nvPr/>
      </p:nvGrpSpPr>
      <p:grpSpPr>
        <a:xfrm>
          <a:off x="0" y="0"/>
          <a:ext cx="0" cy="0"/>
          <a:chOff x="0" y="0"/>
          <a:chExt cx="0" cy="0"/>
        </a:xfrm>
      </p:grpSpPr>
      <p:sp>
        <p:nvSpPr>
          <p:cNvPr id="3102" name="Google Shape;3102;p20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3" name="Google Shape;3103;p20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sẽ minh họa việc tham gia các khung dữ liệu trong một vài trang trình bày tiếp theo.</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Phép biến đổi nối được sử dụng để nối hai khung dữ liệu.</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Có thể sử dụng một chuỗi, danh sách các chuỗi hoặc biểu thức cột để chỉ định điều kiện nối.</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Cuối cùng, có một số loại tham gia.</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Thông thường, chúng tôi sử dụng liên kết bên trong mặc định nhưng có sẵn một số loại liên kết khác.</a:t>
            </a:r>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Dữ liệu cho công ty giả định đã được "chuẩn hóa" một phần và hiện chúng tôi có 2 khung dữ liệu.</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lần DF chứa thông tin nhân sự và cái còn lại chứa thông tin thu nhập.</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lnSpc>
                <a:spcPct val="90000"/>
              </a:lnSpc>
              <a:spcBef>
                <a:spcPts val="360"/>
              </a:spcBef>
              <a:spcAft>
                <a:spcPts val="0"/>
              </a:spcAft>
              <a:buNone/>
            </a:pPr>
            <a:r>
              <a:t/>
            </a:r>
            <a:endParaRPr/>
          </a:p>
        </p:txBody>
      </p:sp>
      <p:sp>
        <p:nvSpPr>
          <p:cNvPr id="3104" name="Google Shape;3104;p20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2" name="Shape 3112"/>
        <p:cNvGrpSpPr/>
        <p:nvPr/>
      </p:nvGrpSpPr>
      <p:grpSpPr>
        <a:xfrm>
          <a:off x="0" y="0"/>
          <a:ext cx="0" cy="0"/>
          <a:chOff x="0" y="0"/>
          <a:chExt cx="0" cy="0"/>
        </a:xfrm>
      </p:grpSpPr>
      <p:sp>
        <p:nvSpPr>
          <p:cNvPr id="3113" name="Google Shape;3113;p20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4" name="Google Shape;3114;p20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Đầu ra của một phép nối sẽ khác nhau tùy thuộc vào điều kiện nối.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Nếu cả hai khung dữ liệu có cùng tên cột mà dữ liệu được nối, như trường hợp ở đây, thì đầu ra sẽ chỉ chứa một cột duy nhất của cột đã nối.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3115" name="Google Shape;3115;p20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6" name="Shape 3126"/>
        <p:cNvGrpSpPr/>
        <p:nvPr/>
      </p:nvGrpSpPr>
      <p:grpSpPr>
        <a:xfrm>
          <a:off x="0" y="0"/>
          <a:ext cx="0" cy="0"/>
          <a:chOff x="0" y="0"/>
          <a:chExt cx="0" cy="0"/>
        </a:xfrm>
      </p:grpSpPr>
      <p:sp>
        <p:nvSpPr>
          <p:cNvPr id="3127" name="Google Shape;3127;p20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8" name="Google Shape;3128;p20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phép nối này, chúng tôi cho thấy rằng khung dữ liệu thu nhập có một cột có tên là "id" phải được nối với "emp_id" từ khung dữ liệu nhân viên.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Ở đây, điều kiện nối không còn là một chuỗi đơn giản nữa.</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sử dụng các biểu thức cột với các toán tử so sánh để chỉ ra hai cột có tên khác nhau.</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Khi tên cột không khớp, Spark sẽ xuất cả hai cột, như được hiển thị.</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3129" name="Google Shape;3129;p20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2" name="Shape 3142"/>
        <p:cNvGrpSpPr/>
        <p:nvPr/>
      </p:nvGrpSpPr>
      <p:grpSpPr>
        <a:xfrm>
          <a:off x="0" y="0"/>
          <a:ext cx="0" cy="0"/>
          <a:chOff x="0" y="0"/>
          <a:chExt cx="0" cy="0"/>
        </a:xfrm>
      </p:grpSpPr>
      <p:sp>
        <p:nvSpPr>
          <p:cNvPr id="3143" name="Google Shape;3143;p20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4" name="Google Shape;3144;p20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Nó nằm ngoài phạm vi của lớp này để thảo luận về tất cả các tùy chọn tham gia. Thảo luận về các tùy chọn tham gia bên ngoài là đủ.</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Trong phép nối ngoài, một hoặc cả hai phía của phép nối có thể có các hàng không khớp.</a:t>
            </a:r>
            <a:endParaRPr/>
          </a:p>
          <a:p>
            <a:pPr indent="-171450" lvl="0" marL="171450" marR="0" rtl="0" algn="l">
              <a:lnSpc>
                <a:spcPct val="100000"/>
              </a:lnSpc>
              <a:spcBef>
                <a:spcPts val="333"/>
              </a:spcBef>
              <a:spcAft>
                <a:spcPts val="0"/>
              </a:spcAft>
              <a:buClr>
                <a:schemeClr val="dk1"/>
              </a:buClr>
              <a:buSzPts val="1110"/>
              <a:buFont typeface="Arial"/>
              <a:buChar char="•"/>
            </a:pPr>
            <a:r>
              <a:rPr b="0" lang="en-US" sz="1110">
                <a:solidFill>
                  <a:schemeClr val="dk1"/>
                </a:solidFill>
                <a:latin typeface="Arial"/>
                <a:ea typeface="Arial"/>
                <a:cs typeface="Arial"/>
                <a:sym typeface="Arial"/>
              </a:rPr>
              <a:t>left outer join: tất cả các hàng bên trái được bao gồm và null được đặt trong các hàng không khớp bên phải</a:t>
            </a:r>
            <a:endParaRPr/>
          </a:p>
          <a:p>
            <a:pPr indent="-171450" lvl="0" marL="171450" marR="0" rtl="0" algn="l">
              <a:lnSpc>
                <a:spcPct val="100000"/>
              </a:lnSpc>
              <a:spcBef>
                <a:spcPts val="333"/>
              </a:spcBef>
              <a:spcAft>
                <a:spcPts val="0"/>
              </a:spcAft>
              <a:buClr>
                <a:schemeClr val="dk1"/>
              </a:buClr>
              <a:buSzPts val="1110"/>
              <a:buFont typeface="Arial"/>
              <a:buChar char="•"/>
            </a:pPr>
            <a:r>
              <a:rPr b="0" lang="en-US" sz="1110">
                <a:solidFill>
                  <a:schemeClr val="dk1"/>
                </a:solidFill>
                <a:latin typeface="Arial"/>
                <a:ea typeface="Arial"/>
                <a:cs typeface="Arial"/>
                <a:sym typeface="Arial"/>
              </a:rPr>
              <a:t>right outer join: tất cả các hàng bên phải được bao gồm và null được đặt trong các hàng không khớp bên trái</a:t>
            </a:r>
            <a:endParaRPr/>
          </a:p>
          <a:p>
            <a:pPr indent="-171450" lvl="0" marL="171450" marR="0" rtl="0" algn="l">
              <a:lnSpc>
                <a:spcPct val="100000"/>
              </a:lnSpc>
              <a:spcBef>
                <a:spcPts val="333"/>
              </a:spcBef>
              <a:spcAft>
                <a:spcPts val="0"/>
              </a:spcAft>
              <a:buClr>
                <a:schemeClr val="dk1"/>
              </a:buClr>
              <a:buSzPts val="1110"/>
              <a:buFont typeface="Arial"/>
              <a:buChar char="•"/>
            </a:pPr>
            <a:r>
              <a:rPr b="0" lang="en-US" sz="1110">
                <a:solidFill>
                  <a:schemeClr val="dk1"/>
                </a:solidFill>
                <a:latin typeface="Arial"/>
                <a:ea typeface="Arial"/>
                <a:cs typeface="Arial"/>
                <a:sym typeface="Arial"/>
              </a:rPr>
              <a:t>fullouter join: tất cả các hàng bên trái và bên phải được bao gồm và null được đặt trong bất kỳ hàng nào không khớp</a:t>
            </a:r>
            <a:endParaRPr b="0" sz="1110">
              <a:solidFill>
                <a:schemeClr val="dk1"/>
              </a:solidFill>
              <a:latin typeface="Arial"/>
              <a:ea typeface="Arial"/>
              <a:cs typeface="Arial"/>
              <a:sym typeface="Arial"/>
            </a:endParaRPr>
          </a:p>
          <a:p>
            <a:pPr indent="-100965" lvl="0" marL="171450" marR="0" rtl="0" algn="l">
              <a:lnSpc>
                <a:spcPct val="10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Các sinh viên tinh ý có thể nhận thấy rằng khung dữ liệu thu nhập bị thiếu dữ liệu cho nhân viên 7 và 8.</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Chúng tôi thực hiện phép nối left_outer trong đó phía bên trái là thông tin nhân viên.</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Điều này cho thấy rằng không có thông tin thu nhập phù hợp cho hai nhân viên đó.</a:t>
            </a:r>
            <a:endParaRPr/>
          </a:p>
          <a:p>
            <a:pPr indent="0" lvl="0" marL="0" marR="0" rtl="0" algn="l">
              <a:lnSpc>
                <a:spcPct val="10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https://spark.apache.org/docs/latest/sql-programming-guide.html</a:t>
            </a:r>
            <a:endParaRPr/>
          </a:p>
          <a:p>
            <a:pPr indent="0" lvl="0" marL="0" rtl="0" algn="l">
              <a:spcBef>
                <a:spcPts val="333"/>
              </a:spcBef>
              <a:spcAft>
                <a:spcPts val="0"/>
              </a:spcAft>
              <a:buNone/>
            </a:pPr>
            <a:r>
              <a:t/>
            </a:r>
            <a:endParaRPr sz="1110"/>
          </a:p>
        </p:txBody>
      </p:sp>
      <p:sp>
        <p:nvSpPr>
          <p:cNvPr id="3145" name="Google Shape;3145;p20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7" name="Shape 3157"/>
        <p:cNvGrpSpPr/>
        <p:nvPr/>
      </p:nvGrpSpPr>
      <p:grpSpPr>
        <a:xfrm>
          <a:off x="0" y="0"/>
          <a:ext cx="0" cy="0"/>
          <a:chOff x="0" y="0"/>
          <a:chExt cx="0" cy="0"/>
        </a:xfrm>
      </p:grpSpPr>
      <p:sp>
        <p:nvSpPr>
          <p:cNvPr id="3158" name="Google Shape;3158;p20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9" name="Google Shape;3159;p20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DataFrames có thể coi là một Dataset đặc biệt. Đó là một Tập dữ liệu có một đối tượng Hàng làm nội dung hàng của nó.</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Bộ dữ liệu có 2 loại hoạt động.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thao tác loại bảo toàn loại dữ liệu cơ bản và do đó, bằng liên kết, lược đồ của các mục hàng.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Tuy nhiên, các hoạt động không được gõ sẽ thay đổi kiểu dữ liệu cơ bản và do đó, lược đồ..</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https://spark.apache.org/docs/latest/sql-programming-guide.htmlhttps://spark.apache.org/docs/latest/sql-getting-started.html#untyped-dataset-operations-aka-dataframe-operations</a:t>
            </a:r>
            <a:endParaRPr/>
          </a:p>
          <a:p>
            <a:pPr indent="0" lvl="0" marL="0" rtl="0" algn="l">
              <a:spcBef>
                <a:spcPts val="360"/>
              </a:spcBef>
              <a:spcAft>
                <a:spcPts val="0"/>
              </a:spcAft>
              <a:buNone/>
            </a:pPr>
            <a:r>
              <a:t/>
            </a:r>
            <a:endParaRPr/>
          </a:p>
        </p:txBody>
      </p:sp>
      <p:sp>
        <p:nvSpPr>
          <p:cNvPr id="3160" name="Google Shape;3160;p20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6" name="Shape 3166"/>
        <p:cNvGrpSpPr/>
        <p:nvPr/>
      </p:nvGrpSpPr>
      <p:grpSpPr>
        <a:xfrm>
          <a:off x="0" y="0"/>
          <a:ext cx="0" cy="0"/>
          <a:chOff x="0" y="0"/>
          <a:chExt cx="0" cy="0"/>
        </a:xfrm>
      </p:grpSpPr>
      <p:sp>
        <p:nvSpPr>
          <p:cNvPr id="3167" name="Google Shape;3167;p20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8" name="Google Shape;3168;p20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Nói chung, các thao tác cắt bớt số lượng hàng, chẳng hạn như chọn, là các thao tác không được nhập vì chúng thay đổi lược đồ.</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thao tác như chọn chỉ chọn một phần của các cột sẽ thay đổi lược đồ bên dưới.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Tập dữ liệu đã được lưu với loại dữ liệu phản ánh giản đồ đó.</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Kể từ khi hoạt động, lược đồ đã thay đổi, đối tượng mới mà kết quả có thể không còn giống với Bộ dữ liệu ban đầu.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Trên thực tế, nó hiện đã được chuyển đổi thành DataFrame.</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Khung dữ liệu mới về mặt kỹ thuật là một Tập dữ liệu thuộc loại Hàng (Bộ dữ liệu [Row]) và do đó, kiểu dữ liệu đã được thay đổi.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3169" name="Google Shape;3169;p20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3" name="Shape 3183"/>
        <p:cNvGrpSpPr/>
        <p:nvPr/>
      </p:nvGrpSpPr>
      <p:grpSpPr>
        <a:xfrm>
          <a:off x="0" y="0"/>
          <a:ext cx="0" cy="0"/>
          <a:chOff x="0" y="0"/>
          <a:chExt cx="0" cy="0"/>
        </a:xfrm>
      </p:grpSpPr>
      <p:sp>
        <p:nvSpPr>
          <p:cNvPr id="3184" name="Google Shape;3184;p20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5" name="Google Shape;3185;p20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thao tác cắt bớt số lượng hàng, chẳng hạn như bộ lọc (), thường là các hoạt động được nhập.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Tất cả các lược đồ hoặc cột ban đầu vẫn còn nguyên vẹn và do đó, loại Bộ dữ liệu cơ bản vẫn còn.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Ở đây, bộ lọc là một thao tác đã nhập trong khi groupBy là một thao tác chưa được nhập.</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3186" name="Google Shape;3186;p20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6" name="Shape 3196"/>
        <p:cNvGrpSpPr/>
        <p:nvPr/>
      </p:nvGrpSpPr>
      <p:grpSpPr>
        <a:xfrm>
          <a:off x="0" y="0"/>
          <a:ext cx="0" cy="0"/>
          <a:chOff x="0" y="0"/>
          <a:chExt cx="0" cy="0"/>
        </a:xfrm>
      </p:grpSpPr>
      <p:sp>
        <p:nvSpPr>
          <p:cNvPr id="3197" name="Google Shape;3197;p20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8" name="Google Shape;3198;p20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một vài trang trình bày mới, chúng tôi sẽ đề cập đến việc sử dụng SparkSession.sql để sử dụng các truy vấn SQL thay cho các phương thức khung dữ liệu và biểu thức cột.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cung cấp khả năng sử dụng các truy vấn SQL tiêu chuẩn ISO.</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cũng cung cấp một công cụ dòng lệnh để truy vấn dữ liệu.</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3199" name="Google Shape;3199;p20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1" name="Shape 3211"/>
        <p:cNvGrpSpPr/>
        <p:nvPr/>
      </p:nvGrpSpPr>
      <p:grpSpPr>
        <a:xfrm>
          <a:off x="0" y="0"/>
          <a:ext cx="0" cy="0"/>
          <a:chOff x="0" y="0"/>
          <a:chExt cx="0" cy="0"/>
        </a:xfrm>
      </p:grpSpPr>
      <p:sp>
        <p:nvSpPr>
          <p:cNvPr id="3212" name="Google Shape;3212;p20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3" name="Google Shape;3213;p20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lang="en-US"/>
              <a:t>Chúng tôi đã thấy rằng Spark có thể đọc và truy vấn các bảng Hive</a:t>
            </a:r>
            <a:endParaRPr/>
          </a:p>
          <a:p>
            <a:pPr indent="0" lvl="0" marL="0" marR="0" rtl="0" algn="l">
              <a:lnSpc>
                <a:spcPct val="100000"/>
              </a:lnSpc>
              <a:spcBef>
                <a:spcPts val="360"/>
              </a:spcBef>
              <a:spcAft>
                <a:spcPts val="0"/>
              </a:spcAft>
              <a:buClr>
                <a:schemeClr val="dk1"/>
              </a:buClr>
              <a:buSzPts val="1200"/>
              <a:buFont typeface="Arial"/>
              <a:buNone/>
            </a:pPr>
            <a:r>
              <a:rPr lang="en-US"/>
              <a:t>Sử dụng phương thức SparkSession.sql, chúng tôi gọi trực tiếp các bảng Hive truy cập.</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3214" name="Google Shape;3214;p20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4" name="Shape 3224"/>
        <p:cNvGrpSpPr/>
        <p:nvPr/>
      </p:nvGrpSpPr>
      <p:grpSpPr>
        <a:xfrm>
          <a:off x="0" y="0"/>
          <a:ext cx="0" cy="0"/>
          <a:chOff x="0" y="0"/>
          <a:chExt cx="0" cy="0"/>
        </a:xfrm>
      </p:grpSpPr>
      <p:sp>
        <p:nvSpPr>
          <p:cNvPr id="3225" name="Google Shape;3225;p20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6" name="Google Shape;3226;p20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Lưu ý việc sử dụng ba trích dẫn xung quanh truy vấn SQL.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Sử dụng dấu ngoặc kép ba lần là một cách nhanh chóng để đảm bảo rằng chúng ta không phải thoát và dấu ngoặc kép hoặc dấu ngoặc kép trong truy vấn.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truy vấn SQL có thể khá phức tạp với các hàm, các lựa chọn lồng nhau, v.v.</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3227" name="Google Shape;3227;p20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p2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lập trình viên Python thường thích sử dụng trường hợp Snake cho các biến của họ.</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phong cách này, khoảng trắng được thay thế bằng ký tự gạch dưới và chữ cái đầu tiên của mỗi từ được viết bằng chữ thường.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Ví dụ: this_is_my_variable</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Python có quy tắc đặt tên biến.</a:t>
            </a:r>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https://docs.python.org/3/tutorial/index.html</a:t>
            </a:r>
            <a:endParaRPr/>
          </a:p>
        </p:txBody>
      </p:sp>
      <p:sp>
        <p:nvSpPr>
          <p:cNvPr id="431" name="Google Shape;431;p2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7" name="Shape 3237"/>
        <p:cNvGrpSpPr/>
        <p:nvPr/>
      </p:nvGrpSpPr>
      <p:grpSpPr>
        <a:xfrm>
          <a:off x="0" y="0"/>
          <a:ext cx="0" cy="0"/>
          <a:chOff x="0" y="0"/>
          <a:chExt cx="0" cy="0"/>
        </a:xfrm>
      </p:grpSpPr>
      <p:sp>
        <p:nvSpPr>
          <p:cNvPr id="3238" name="Google Shape;3238;p21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9" name="Google Shape;3239;p21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các phiên bản Spark cũ hơn, chức năng tồn tại trong registerTempTable().</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Phương pháp này vẫn khả dụng và sẽ hoạt động để tương thích ngược.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Mặc dù các bảng Hive có thể được truy cập trực tiếp, nhưng đây không phải là trường hợp đối với các khung dữ liệu khác.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phải được đăng ký dưới dạng bảng tạm thời.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có thể tạo chế độ xem tạm thời cho mỗi phiên sẽ biến mất khi phiên bị phản đối kết thúc hoặc chúng tôi có thể tạo chế độ xem tạm thời toàn cầu.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Chế độ xem toàn cầu sử dụng bảng liên tục đặc biệt được truy cập giống như cơ sở dữ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Đặt trước tên chế độ xem tạm thời bằng global_view và sử dụng ký hiệu dấu chấm.</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3240" name="Google Shape;3240;p21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6" name="Shape 3246"/>
        <p:cNvGrpSpPr/>
        <p:nvPr/>
      </p:nvGrpSpPr>
      <p:grpSpPr>
        <a:xfrm>
          <a:off x="0" y="0"/>
          <a:ext cx="0" cy="0"/>
          <a:chOff x="0" y="0"/>
          <a:chExt cx="0" cy="0"/>
        </a:xfrm>
      </p:grpSpPr>
      <p:sp>
        <p:nvSpPr>
          <p:cNvPr id="3247" name="Google Shape;3247;p21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8" name="Google Shape;3248;p21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Khi chế độ xem tạm thời đã được tạo, giờ đây chúng ta có "tên" cho khung dữ liệu để sử dụng bên trong các truy vấn SQL.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đã đặt tên khung dữ liệu staffDF là "nhân viên" và sử dụng nó bên trong truy vấn SQL.</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3249" name="Google Shape;3249;p21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9" name="Shape 3259"/>
        <p:cNvGrpSpPr/>
        <p:nvPr/>
      </p:nvGrpSpPr>
      <p:grpSpPr>
        <a:xfrm>
          <a:off x="0" y="0"/>
          <a:ext cx="0" cy="0"/>
          <a:chOff x="0" y="0"/>
          <a:chExt cx="0" cy="0"/>
        </a:xfrm>
      </p:grpSpPr>
      <p:sp>
        <p:nvSpPr>
          <p:cNvPr id="3260" name="Google Shape;3260;p21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1" name="Google Shape;3261;p21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Trích dẫn xung quanh đường dẫn đến tệp không phải là một trích dẫn.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Đó là dấu tích phía sau được tìm thấy trên bàn phím, thường ở trên cùng của nút tab.</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(Thông tin bổ sung và không liên quan đến Spark nhưng được trình bày để giúp tìm khóa đánh dấu ngược: Trong Linux, đánh dấu ngược được sử dụng để đánh giá biểu thức bên trong trước khi chuyển nó vào lệnh.)</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cách khác để truy vấn nguồn dữ liệu là trỏ trực tiếp đến nguồn đó mà không tạo khung dữ liệu và chế độ xem tạm thời.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Để làm điều này, chúng tôi sử dụng cú pháp &lt;định dạng nguồn dữ liệu&gt;.`&lt;đường dẫn đến dữ liệu&gt;`.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định dạng nguồn có thể là parquet, csv, json, orc, v.v. (Đây là những định dạng được API DataFrame hỗ trợ thường xuyên).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Dấu kiểm phía sau phải bao gồm đường dẫn đến nguồn dữ liệu.</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3262" name="Google Shape;3262;p21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6" name="Shape 3276"/>
        <p:cNvGrpSpPr/>
        <p:nvPr/>
      </p:nvGrpSpPr>
      <p:grpSpPr>
        <a:xfrm>
          <a:off x="0" y="0"/>
          <a:ext cx="0" cy="0"/>
          <a:chOff x="0" y="0"/>
          <a:chExt cx="0" cy="0"/>
        </a:xfrm>
      </p:grpSpPr>
      <p:sp>
        <p:nvSpPr>
          <p:cNvPr id="3277" name="Google Shape;3277;p21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8" name="Google Shape;3278;p21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số sinh viên có thể thắc mắc tại sao chúng ta không đơn giản luôn sử dụng ký hiệu .sql để thay thế.</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chắc chắn là có thể, và một số nhà phát triển thực sự làm được nếu họ mạnh về SQL nhưng yếu về lập trình và phát triển.</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Tuy nhiên, như nhiều nhà phát triển phát hiện ra, việc sử dụng phép biến đổi thường tạo ra mã dễ đọc hơn nhiều.</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truy vấn SQL đa lồng với nhiều phép nối có thể trở thành một "mớ rối rắm như mã" và khó giải mã.</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Khi học sinh có thêm kinh nghiệm, họ sẽ thấy rằng có cả hai lựa chọn đều tuyệt vời và cả hai lựa chọn đều được sử dụng.</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truy vấn SQL sử dụng SparkSession.sql() và các phương thức API DataFrame và biểu thức cột là tương đương nhau.</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Nghĩa là, mã cơ bản chính xác giống như vậy được tạo bởi trình tối ưu hóa Catalyst. Không có sự khác biệt trong hiệu suất.</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lnSpc>
                <a:spcPct val="90000"/>
              </a:lnSpc>
              <a:spcBef>
                <a:spcPts val="360"/>
              </a:spcBef>
              <a:spcAft>
                <a:spcPts val="0"/>
              </a:spcAft>
              <a:buNone/>
            </a:pPr>
            <a:r>
              <a:t/>
            </a:r>
            <a:endParaRPr/>
          </a:p>
        </p:txBody>
      </p:sp>
      <p:sp>
        <p:nvSpPr>
          <p:cNvPr id="3279" name="Google Shape;3279;p21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3" name="Shape 3293"/>
        <p:cNvGrpSpPr/>
        <p:nvPr/>
      </p:nvGrpSpPr>
      <p:grpSpPr>
        <a:xfrm>
          <a:off x="0" y="0"/>
          <a:ext cx="0" cy="0"/>
          <a:chOff x="0" y="0"/>
          <a:chExt cx="0" cy="0"/>
        </a:xfrm>
      </p:grpSpPr>
      <p:sp>
        <p:nvSpPr>
          <p:cNvPr id="3294" name="Google Shape;3294;p21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5" name="Google Shape;3295;p21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Là sản phẩm phụ của việc gọi các bảng hiển thị, chúng tôi thấy rằng trong nội bộ, Spark đang theo dõi các chế độ xem tạm thời mà chúng tôi đã tạo.</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được gắn nhãn tạm thời và biến mất sau khi phiên spark kết thúc.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Phương thức SparkSession.sql() chấp nhận các truy vấn DDL và DML để tạo cơ sở dữ liệu và bảng cũng như sửa đổi chúng.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3296" name="Google Shape;3296;p21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7" name="Shape 3307"/>
        <p:cNvGrpSpPr/>
        <p:nvPr/>
      </p:nvGrpSpPr>
      <p:grpSpPr>
        <a:xfrm>
          <a:off x="0" y="0"/>
          <a:ext cx="0" cy="0"/>
          <a:chOff x="0" y="0"/>
          <a:chExt cx="0" cy="0"/>
        </a:xfrm>
      </p:grpSpPr>
      <p:sp>
        <p:nvSpPr>
          <p:cNvPr id="3308" name="Google Shape;3308;p21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9" name="Google Shape;3309;p21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đã sử dụng chữ in hoa cho các từ khóa SQL.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Đây không phải là một yêu cầu và được thực hiện đơn giản vì phong cách và mức độ dễ đọc.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Sử dụng DDL (Ngôn ngữ định nghĩa dữ liệu) để tạo một bảng bên ngoài nằm trong thư mục chính HDFS của chúng tôi đang được thử nghiệm.</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3310" name="Google Shape;3310;p21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0" name="Shape 3320"/>
        <p:cNvGrpSpPr/>
        <p:nvPr/>
      </p:nvGrpSpPr>
      <p:grpSpPr>
        <a:xfrm>
          <a:off x="0" y="0"/>
          <a:ext cx="0" cy="0"/>
          <a:chOff x="0" y="0"/>
          <a:chExt cx="0" cy="0"/>
        </a:xfrm>
      </p:grpSpPr>
      <p:sp>
        <p:nvSpPr>
          <p:cNvPr id="3321" name="Google Shape;3321;p21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2" name="Google Shape;3322;p21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Sử dụng DML (Ngôn ngữ thao tác dữ liệu) để sửa đổi lược đồ và thêm một cột.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rtl="0" algn="l">
              <a:spcBef>
                <a:spcPts val="360"/>
              </a:spcBef>
              <a:spcAft>
                <a:spcPts val="0"/>
              </a:spcAft>
              <a:buNone/>
            </a:pPr>
            <a:r>
              <a:t/>
            </a:r>
            <a:endParaRPr/>
          </a:p>
        </p:txBody>
      </p:sp>
      <p:sp>
        <p:nvSpPr>
          <p:cNvPr id="3323" name="Google Shape;3323;p21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3" name="Shape 3333"/>
        <p:cNvGrpSpPr/>
        <p:nvPr/>
      </p:nvGrpSpPr>
      <p:grpSpPr>
        <a:xfrm>
          <a:off x="0" y="0"/>
          <a:ext cx="0" cy="0"/>
          <a:chOff x="0" y="0"/>
          <a:chExt cx="0" cy="0"/>
        </a:xfrm>
      </p:grpSpPr>
      <p:sp>
        <p:nvSpPr>
          <p:cNvPr id="3334" name="Google Shape;3334;p21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5" name="Google Shape;3335;p21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36" name="Google Shape;3336;p21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6" name="Shape 3346"/>
        <p:cNvGrpSpPr/>
        <p:nvPr/>
      </p:nvGrpSpPr>
      <p:grpSpPr>
        <a:xfrm>
          <a:off x="0" y="0"/>
          <a:ext cx="0" cy="0"/>
          <a:chOff x="0" y="0"/>
          <a:chExt cx="0" cy="0"/>
        </a:xfrm>
      </p:grpSpPr>
      <p:sp>
        <p:nvSpPr>
          <p:cNvPr id="3347" name="Google Shape;3347;p21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8" name="Google Shape;3348;p21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Mặc dù các bước được nêu trong Nội dung chính là hình thức phù hợp, đôi khi chúng ta có thể thực hiện các lối tắt, chẳng hạn như bỏ qua lược đồ và dựa vào suy luận; không tạo các đối tượng Row.</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Đối với đặc điểm kỹ thuật nghiêm ngặt nhất của lược đồ, hãy sử dụng cú pháp StructType(collection of StructField) để tạo lược đồ.</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Trong Bài 1, chúng ta đã chỉ ra rằng kịch bản trường hợp sử dụng cho RDD Core API là đọc dữ liệu phi cấu trúc hoặc bán cấu trúc, thực hiện ETL và làm sạch dữ liệu đó, đồng thời chuyển đổi sang DataFrame cho các truy vấn.</a:t>
            </a:r>
            <a:endParaRPr/>
          </a:p>
          <a:p>
            <a:pPr indent="0" lvl="0" marL="0" marR="0" rtl="0" algn="l">
              <a:lnSpc>
                <a:spcPct val="8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Các bước cơ bản là xác định lược đồ cho khung dữ liệu mới, chuyển đổi từng hàng thành đối tượng Hàng. Trong Python, chúng ta cũng có thể chỉ cần sử dụng các bộ sưu tập như Danh sách hoặc Bộ dữ liệu thay vì đối tượng Hàng. Tuy nhiên, nếu chúng ta tạo các đối tượng Row, chúng ta có thể sử dụng sự phản chiếu từ đối tượng Row để suy ra lược đồ. Cuối cùng, sử dụng phương thức createDataFrame để tạo khung dữ liệu.</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https://spark.apache.org/docs/latest/sql-programming-guide.html</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https://spark.apache.org/docs/latest/sql-getting-started.html#inferring-the-schema-using-reflection</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https://spark.apache.org/docs/latest/sql-getting-started.html#programmatically-specifying-the-schema</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https://spark.apache.org/docs/latest/sql-ref-datatypes.html</a:t>
            </a:r>
            <a:endParaRPr/>
          </a:p>
          <a:p>
            <a:pPr indent="0" lvl="0" marL="0" rtl="0" algn="l">
              <a:lnSpc>
                <a:spcPct val="80000"/>
              </a:lnSpc>
              <a:spcBef>
                <a:spcPts val="333"/>
              </a:spcBef>
              <a:spcAft>
                <a:spcPts val="0"/>
              </a:spcAft>
              <a:buNone/>
            </a:pPr>
            <a:r>
              <a:t/>
            </a:r>
            <a:endParaRPr sz="1110"/>
          </a:p>
        </p:txBody>
      </p:sp>
      <p:sp>
        <p:nvSpPr>
          <p:cNvPr id="3349" name="Google Shape;3349;p21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5" name="Shape 3355"/>
        <p:cNvGrpSpPr/>
        <p:nvPr/>
      </p:nvGrpSpPr>
      <p:grpSpPr>
        <a:xfrm>
          <a:off x="0" y="0"/>
          <a:ext cx="0" cy="0"/>
          <a:chOff x="0" y="0"/>
          <a:chExt cx="0" cy="0"/>
        </a:xfrm>
      </p:grpSpPr>
      <p:sp>
        <p:nvSpPr>
          <p:cNvPr id="3356" name="Google Shape;3356;p21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7" name="Google Shape;3357;p21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Ở bước 1, trước tiên chúng tôi vector hóa các thành phần hàng bằng phương pháp tách chuỗi, tạo Danh sách các mục.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https://spark.apache.org/docs/latest/sql-getting-started.html#inferring-the-schema-using-reflection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https://spark.apache.org/docs/latest/sql-getting-started.html#programmatically-specifying-the-schema</a:t>
            </a:r>
            <a:endParaRPr/>
          </a:p>
          <a:p>
            <a:pPr indent="0" lvl="0" marL="0" rtl="0" algn="l">
              <a:spcBef>
                <a:spcPts val="360"/>
              </a:spcBef>
              <a:spcAft>
                <a:spcPts val="0"/>
              </a:spcAft>
              <a:buNone/>
            </a:pPr>
            <a:r>
              <a:t/>
            </a:r>
            <a:endParaRPr/>
          </a:p>
        </p:txBody>
      </p:sp>
      <p:sp>
        <p:nvSpPr>
          <p:cNvPr id="3358" name="Google Shape;3358;p21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p2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Biến Python không thể bắt đầu bằng số và có thể chứa chữ cái, số và dấu gạch dưới.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từ dành riêng cũng không thể được sử dụng làm tên biến.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https://docs.python.org/3/tutorial/index.html</a:t>
            </a:r>
            <a:endParaRPr/>
          </a:p>
        </p:txBody>
      </p:sp>
      <p:sp>
        <p:nvSpPr>
          <p:cNvPr id="442" name="Google Shape;442;p2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8" name="Shape 3368"/>
        <p:cNvGrpSpPr/>
        <p:nvPr/>
      </p:nvGrpSpPr>
      <p:grpSpPr>
        <a:xfrm>
          <a:off x="0" y="0"/>
          <a:ext cx="0" cy="0"/>
          <a:chOff x="0" y="0"/>
          <a:chExt cx="0" cy="0"/>
        </a:xfrm>
      </p:grpSpPr>
      <p:sp>
        <p:nvSpPr>
          <p:cNvPr id="3369" name="Google Shape;3369;p22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0" name="Google Shape;3370;p22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Đối tượng Row xác định tham số của nó bằng cách sử dụng kwargs**.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Ký hiệu này có nghĩa là số lượng tham số có thể thay đổi nhưng mỗi tham số sẽ được nhập bằng cách sử dụng ký hiệu khóa/giá trị.</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Cấu trúc này có sẵn trong cả Python và Scala.</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Ở bước 2, chúng tôi sẽ ánh xạ danh sách các mục tới đối tượng Hàng.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Mỗi mục sẽ được nhập dưới dạng tham số key=value cho đối tượng Hàng.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https://spark.apache.org/docs/latest/sql-getting-started.html#inferring-the-schema-using-reflection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https://spark.apache.org/docs/latest/sql-getting-started.html#programmatically-specifying-the-schema</a:t>
            </a:r>
            <a:endParaRPr/>
          </a:p>
          <a:p>
            <a:pPr indent="0" lvl="0" marL="0" rtl="0" algn="l">
              <a:spcBef>
                <a:spcPts val="360"/>
              </a:spcBef>
              <a:spcAft>
                <a:spcPts val="0"/>
              </a:spcAft>
              <a:buNone/>
            </a:pPr>
            <a:r>
              <a:t/>
            </a:r>
            <a:endParaRPr/>
          </a:p>
        </p:txBody>
      </p:sp>
      <p:sp>
        <p:nvSpPr>
          <p:cNvPr id="3371" name="Google Shape;3371;p22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1" name="Shape 3381"/>
        <p:cNvGrpSpPr/>
        <p:nvPr/>
      </p:nvGrpSpPr>
      <p:grpSpPr>
        <a:xfrm>
          <a:off x="0" y="0"/>
          <a:ext cx="0" cy="0"/>
          <a:chOff x="0" y="0"/>
          <a:chExt cx="0" cy="0"/>
        </a:xfrm>
      </p:grpSpPr>
      <p:sp>
        <p:nvSpPr>
          <p:cNvPr id="3382" name="Google Shape;3382;p22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3" name="Google Shape;3383;p22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Cuối cùng, sử dụng phương thức createDataFrame để tạo khung dữ liệu từ các đối tượng Row.</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Lược đồ sẽ được suy ra bằng phản ánh.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Nghĩa là, đối tượng Hàng đã được điền bằng các phần tử cột khóa/giá trị.</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Từ đó, Spark có thể suy ra tên của cột cũng như kiểu dữ liệu của từng cột.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https://spark.apache.org/docs/latest/sql-getting-started.html#inferring-the-schema-using-reflection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https://spark.apache.org/docs/latest/sql-getting-started.html#programmatically-specifying-the-schema</a:t>
            </a:r>
            <a:endParaRPr/>
          </a:p>
          <a:p>
            <a:pPr indent="0" lvl="0" marL="0" rtl="0" algn="l">
              <a:spcBef>
                <a:spcPts val="360"/>
              </a:spcBef>
              <a:spcAft>
                <a:spcPts val="0"/>
              </a:spcAft>
              <a:buNone/>
            </a:pPr>
            <a:r>
              <a:t/>
            </a:r>
            <a:endParaRPr/>
          </a:p>
        </p:txBody>
      </p:sp>
      <p:sp>
        <p:nvSpPr>
          <p:cNvPr id="3384" name="Google Shape;3384;p22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4" name="Shape 3394"/>
        <p:cNvGrpSpPr/>
        <p:nvPr/>
      </p:nvGrpSpPr>
      <p:grpSpPr>
        <a:xfrm>
          <a:off x="0" y="0"/>
          <a:ext cx="0" cy="0"/>
          <a:chOff x="0" y="0"/>
          <a:chExt cx="0" cy="0"/>
        </a:xfrm>
      </p:grpSpPr>
      <p:sp>
        <p:nvSpPr>
          <p:cNvPr id="3395" name="Google Shape;3395;p22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6" name="Google Shape;3396;p22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quan trọng là dữ liệu phải ở định dạng phù hợp với lược đồ mà chúng ta tạo trong trang trình bày tiếp theo.</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Tuổi đã được truyền thành số nguyên.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quan trọng là dữ liệu phải ở định dạng phù hợp với lược đồ mà chúng ta tạo trong trang trình bày tiếp theo.</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Tuổi đã được truyền thành số nguyên.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https://spark.apache.org/docs/latest/sql-getting-started.html#inferring-the-schema-using-reflection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https://spark.apache.org/docs/latest/sql-getting-started.html#programmatically-specifying-the-schema</a:t>
            </a:r>
            <a:endParaRPr/>
          </a:p>
          <a:p>
            <a:pPr indent="0" lvl="0" marL="0" rtl="0" algn="l">
              <a:spcBef>
                <a:spcPts val="360"/>
              </a:spcBef>
              <a:spcAft>
                <a:spcPts val="0"/>
              </a:spcAft>
              <a:buNone/>
            </a:pPr>
            <a:r>
              <a:t/>
            </a:r>
            <a:endParaRPr/>
          </a:p>
        </p:txBody>
      </p:sp>
      <p:sp>
        <p:nvSpPr>
          <p:cNvPr id="3397" name="Google Shape;3397;p22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7" name="Shape 3407"/>
        <p:cNvGrpSpPr/>
        <p:nvPr/>
      </p:nvGrpSpPr>
      <p:grpSpPr>
        <a:xfrm>
          <a:off x="0" y="0"/>
          <a:ext cx="0" cy="0"/>
          <a:chOff x="0" y="0"/>
          <a:chExt cx="0" cy="0"/>
        </a:xfrm>
      </p:grpSpPr>
      <p:sp>
        <p:nvSpPr>
          <p:cNvPr id="3408" name="Google Shape;3408;p22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9" name="Google Shape;3409;p22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sử dụng StructType([StructField(). . .]), - một tập hợp các StructType làm tham số cho StructType.</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Mỗi StructField cung cấp thông tin lược đồ cho một cột. Tham số đầu tiên đặt tên cho cột.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Tiếp theo, chúng tôi xác định kiểu dữ liệu cho cột. Để xác định kiểu dữ liệu, các đối tượng kiểu dữ liệu phải được nhập từ pyspark.sql.types.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ta sẽ sử dụng kiểu số nguyên (IntegerType()) và kiểu chuỗi (StringType()).</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Cuối cùng, tham số cuối cùng được đặt thành True để cho phép các giá trị có thể vô hiệu hóa.</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https://spark.apache.org/docs/latest/sql-getting-started.html#inferring-the-schema-using-reflection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https://spark.apache.org/docs/latest/sql-getting-started.html#programmatically-specifying-the-schema</a:t>
            </a:r>
            <a:endParaRPr/>
          </a:p>
          <a:p>
            <a:pPr indent="0" lvl="0" marL="0" rtl="0" algn="l">
              <a:spcBef>
                <a:spcPts val="360"/>
              </a:spcBef>
              <a:spcAft>
                <a:spcPts val="0"/>
              </a:spcAft>
              <a:buNone/>
            </a:pPr>
            <a:r>
              <a:t/>
            </a:r>
            <a:endParaRPr/>
          </a:p>
        </p:txBody>
      </p:sp>
      <p:sp>
        <p:nvSpPr>
          <p:cNvPr id="3410" name="Google Shape;3410;p22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0" name="Shape 3420"/>
        <p:cNvGrpSpPr/>
        <p:nvPr/>
      </p:nvGrpSpPr>
      <p:grpSpPr>
        <a:xfrm>
          <a:off x="0" y="0"/>
          <a:ext cx="0" cy="0"/>
          <a:chOff x="0" y="0"/>
          <a:chExt cx="0" cy="0"/>
        </a:xfrm>
      </p:grpSpPr>
      <p:sp>
        <p:nvSpPr>
          <p:cNvPr id="3421" name="Google Shape;3421;p22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2" name="Google Shape;3422;p22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những trường hợp hiếm hoi, cần phải chuyển đổi DF thành RDD.</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có thể sử dụng thuật toán thu nhỏ bản đồ được tạo trước đó (từ cặp rdds) trên khung dữ liệu chẳng hạn.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Rất dễ dàng để chuyển đổi DataFrame thành RDD.</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Chỉ cần sử dụng phương thức .rdd. Tuy nhiên, điều này tạo ra một RDD của các đối tượng Row.</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https://spark.apache.org/docs/latest/sql-getting-started.html#inferring-the-schema-using-reflection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https://spark.apache.org/docs/latest/sql-getting-started.html#programmatically-specifying-the-schema</a:t>
            </a:r>
            <a:endParaRPr/>
          </a:p>
          <a:p>
            <a:pPr indent="0" lvl="0" marL="0" rtl="0" algn="l">
              <a:spcBef>
                <a:spcPts val="360"/>
              </a:spcBef>
              <a:spcAft>
                <a:spcPts val="0"/>
              </a:spcAft>
              <a:buNone/>
            </a:pPr>
            <a:r>
              <a:t/>
            </a:r>
            <a:endParaRPr/>
          </a:p>
        </p:txBody>
      </p:sp>
      <p:sp>
        <p:nvSpPr>
          <p:cNvPr id="3423" name="Google Shape;3423;p22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3" name="Shape 3433"/>
        <p:cNvGrpSpPr/>
        <p:nvPr/>
      </p:nvGrpSpPr>
      <p:grpSpPr>
        <a:xfrm>
          <a:off x="0" y="0"/>
          <a:ext cx="0" cy="0"/>
          <a:chOff x="0" y="0"/>
          <a:chExt cx="0" cy="0"/>
        </a:xfrm>
      </p:grpSpPr>
      <p:sp>
        <p:nvSpPr>
          <p:cNvPr id="3434" name="Google Shape;3434;p22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5" name="Google Shape;3435;p22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Vì phương thức .rdd đã tạo ra các đối tượng Hàng nên chúng ta có thể cần truy cập các phần tử bên trong đối tượng Hàng.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Python, chúng tôi sử dụng ký hiệu dấu chấm class.attribute.</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https://spark.apache.org/docs/latest/sql-getting-started.html#inferring-the-schema-using-reflection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https://spark.apache.org/docs/latest/sql-getting-started.html#programmatically-specifying-the-schema</a:t>
            </a:r>
            <a:endParaRPr/>
          </a:p>
          <a:p>
            <a:pPr indent="0" lvl="0" marL="0" rtl="0" algn="l">
              <a:spcBef>
                <a:spcPts val="360"/>
              </a:spcBef>
              <a:spcAft>
                <a:spcPts val="0"/>
              </a:spcAft>
              <a:buNone/>
            </a:pPr>
            <a:r>
              <a:t/>
            </a:r>
            <a:endParaRPr/>
          </a:p>
        </p:txBody>
      </p:sp>
      <p:sp>
        <p:nvSpPr>
          <p:cNvPr id="3436" name="Google Shape;3436;p22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6" name="Shape 3446"/>
        <p:cNvGrpSpPr/>
        <p:nvPr/>
      </p:nvGrpSpPr>
      <p:grpSpPr>
        <a:xfrm>
          <a:off x="0" y="0"/>
          <a:ext cx="0" cy="0"/>
          <a:chOff x="0" y="0"/>
          <a:chExt cx="0" cy="0"/>
        </a:xfrm>
      </p:grpSpPr>
      <p:sp>
        <p:nvSpPr>
          <p:cNvPr id="3447" name="Google Shape;3447;p22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8" name="Google Shape;3448;p22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sách Thí nghiệm các chương.</a:t>
            </a:r>
            <a:endParaRPr/>
          </a:p>
        </p:txBody>
      </p:sp>
      <p:sp>
        <p:nvSpPr>
          <p:cNvPr id="3449" name="Google Shape;3449;p22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5" name="Shape 3505"/>
        <p:cNvGrpSpPr/>
        <p:nvPr/>
      </p:nvGrpSpPr>
      <p:grpSpPr>
        <a:xfrm>
          <a:off x="0" y="0"/>
          <a:ext cx="0" cy="0"/>
          <a:chOff x="0" y="0"/>
          <a:chExt cx="0" cy="0"/>
        </a:xfrm>
      </p:grpSpPr>
      <p:sp>
        <p:nvSpPr>
          <p:cNvPr id="3506" name="Google Shape;3506;p22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7" name="Google Shape;3507;p22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sách Thí nghiệm các chương.</a:t>
            </a:r>
            <a:endParaRPr/>
          </a:p>
        </p:txBody>
      </p:sp>
      <p:sp>
        <p:nvSpPr>
          <p:cNvPr id="3508" name="Google Shape;3508;p22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4" name="Shape 3564"/>
        <p:cNvGrpSpPr/>
        <p:nvPr/>
      </p:nvGrpSpPr>
      <p:grpSpPr>
        <a:xfrm>
          <a:off x="0" y="0"/>
          <a:ext cx="0" cy="0"/>
          <a:chOff x="0" y="0"/>
          <a:chExt cx="0" cy="0"/>
        </a:xfrm>
      </p:grpSpPr>
      <p:sp>
        <p:nvSpPr>
          <p:cNvPr id="3565" name="Google Shape;3565;p22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6" name="Google Shape;3566;p22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sách Thí nghiệm các chương.</a:t>
            </a:r>
            <a:endParaRPr/>
          </a:p>
        </p:txBody>
      </p:sp>
      <p:sp>
        <p:nvSpPr>
          <p:cNvPr id="3567" name="Google Shape;3567;p22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3" name="Shape 3623"/>
        <p:cNvGrpSpPr/>
        <p:nvPr/>
      </p:nvGrpSpPr>
      <p:grpSpPr>
        <a:xfrm>
          <a:off x="0" y="0"/>
          <a:ext cx="0" cy="0"/>
          <a:chOff x="0" y="0"/>
          <a:chExt cx="0" cy="0"/>
        </a:xfrm>
      </p:grpSpPr>
      <p:sp>
        <p:nvSpPr>
          <p:cNvPr id="3624" name="Google Shape;3624;p22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5" name="Google Shape;3625;p22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sách Thí nghiệm các chương.</a:t>
            </a:r>
            <a:endParaRPr/>
          </a:p>
        </p:txBody>
      </p:sp>
      <p:sp>
        <p:nvSpPr>
          <p:cNvPr id="3626" name="Google Shape;3626;p22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p2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sẽ đề cập đến tất cả các loại dữ liệu cơ bản cũng như đặt tên cho các loại dữ liệu bộ sưu tập trong một số trang trình bày tiếp theo.</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mỗi slide, có một tên cho loại.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Ví dụ, trong slide này có tên là "int“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Tên này cũng là một chức năng có thể được sử dụng để chuyển các biến sang loại đó. vì vậy int(some_not_int_variable) sẽ là các phép toán để truyền thành số nguyên.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Số nguyên trong Python có thể được viết dưới dạng cơ số thập phân, nhị phân, bát phân và thập lục phân.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không bị giới hạn về kích thước, ngoại trừ kích thước của bộ nhớ.</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https://docs.python.org/3/tutorial/index.html</a:t>
            </a:r>
            <a:endParaRPr/>
          </a:p>
        </p:txBody>
      </p:sp>
      <p:sp>
        <p:nvSpPr>
          <p:cNvPr id="452" name="Google Shape;452;p2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2" name="Shape 3682"/>
        <p:cNvGrpSpPr/>
        <p:nvPr/>
      </p:nvGrpSpPr>
      <p:grpSpPr>
        <a:xfrm>
          <a:off x="0" y="0"/>
          <a:ext cx="0" cy="0"/>
          <a:chOff x="0" y="0"/>
          <a:chExt cx="0" cy="0"/>
        </a:xfrm>
      </p:grpSpPr>
      <p:sp>
        <p:nvSpPr>
          <p:cNvPr id="3683" name="Google Shape;3683;p23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4" name="Google Shape;3684;p23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sách Thí nghiệm các chương.</a:t>
            </a:r>
            <a:endParaRPr/>
          </a:p>
        </p:txBody>
      </p:sp>
      <p:sp>
        <p:nvSpPr>
          <p:cNvPr id="3685" name="Google Shape;3685;p23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1" name="Shape 3741"/>
        <p:cNvGrpSpPr/>
        <p:nvPr/>
      </p:nvGrpSpPr>
      <p:grpSpPr>
        <a:xfrm>
          <a:off x="0" y="0"/>
          <a:ext cx="0" cy="0"/>
          <a:chOff x="0" y="0"/>
          <a:chExt cx="0" cy="0"/>
        </a:xfrm>
      </p:grpSpPr>
      <p:sp>
        <p:nvSpPr>
          <p:cNvPr id="3742" name="Google Shape;3742;p231:notes"/>
          <p:cNvSpPr txBox="1"/>
          <p:nvPr>
            <p:ph idx="1" type="body"/>
          </p:nvPr>
        </p:nvSpPr>
        <p:spPr>
          <a:xfrm>
            <a:off x="731179" y="4561342"/>
            <a:ext cx="5852843" cy="432054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43" name="Google Shape;3743;p23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7" name="Shape 3747"/>
        <p:cNvGrpSpPr/>
        <p:nvPr/>
      </p:nvGrpSpPr>
      <p:grpSpPr>
        <a:xfrm>
          <a:off x="0" y="0"/>
          <a:ext cx="0" cy="0"/>
          <a:chOff x="0" y="0"/>
          <a:chExt cx="0" cy="0"/>
        </a:xfrm>
      </p:grpSpPr>
      <p:sp>
        <p:nvSpPr>
          <p:cNvPr id="3748" name="Google Shape;3748;p23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9" name="Google Shape;3749;p23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Trong bài này, chúng tôi sẽ đề cập đến các khả năng phát trực tuyến của Apache Spark.</a:t>
            </a:r>
            <a:endParaRPr/>
          </a:p>
          <a:p>
            <a:pPr indent="0" lvl="0" marL="0" rtl="0" algn="l">
              <a:spcBef>
                <a:spcPts val="360"/>
              </a:spcBef>
              <a:spcAft>
                <a:spcPts val="0"/>
              </a:spcAft>
              <a:buNone/>
            </a:pPr>
            <a:r>
              <a:rPr lang="en-US">
                <a:latin typeface="Arial"/>
                <a:ea typeface="Arial"/>
                <a:cs typeface="Arial"/>
                <a:sym typeface="Arial"/>
              </a:rPr>
              <a:t>Spark có hai API riêng biệt để xử lý dữ liệu phát trực tuyến gần giống với sự khác biệt giữa API lõi RDD và API DataFrame.</a:t>
            </a:r>
            <a:endParaRPr/>
          </a:p>
          <a:p>
            <a:pPr indent="0" lvl="0" marL="0" rtl="0" algn="l">
              <a:spcBef>
                <a:spcPts val="360"/>
              </a:spcBef>
              <a:spcAft>
                <a:spcPts val="0"/>
              </a:spcAft>
              <a:buNone/>
            </a:pPr>
            <a:r>
              <a:rPr lang="en-US">
                <a:latin typeface="Arial"/>
                <a:ea typeface="Arial"/>
                <a:cs typeface="Arial"/>
                <a:sym typeface="Arial"/>
              </a:rPr>
              <a:t>Spark’s Spark Streaming API là phần mở rộng của Core API và xử lý dữ liệu truyền trực tuyến không có cấu trúc trong khi API truyền trực tuyến có cấu trúc của Spark là phần mở rộng của API DataFrame và được sử dụng để xử lý và truy vấn dữ liệu truyền trực tuyến có cấu trúc.</a:t>
            </a:r>
            <a:endParaRPr/>
          </a:p>
          <a:p>
            <a:pPr indent="0" lvl="0" marL="0" rtl="0" algn="l">
              <a:spcBef>
                <a:spcPts val="360"/>
              </a:spcBef>
              <a:spcAft>
                <a:spcPts val="0"/>
              </a:spcAft>
              <a:buNone/>
            </a:pPr>
            <a:r>
              <a:rPr lang="en-US">
                <a:latin typeface="Arial"/>
                <a:ea typeface="Arial"/>
                <a:cs typeface="Arial"/>
                <a:sym typeface="Arial"/>
              </a:rPr>
              <a:t>Cả hai API đều có thể xử lý nhiều nguồn dữ liệu khác nhau.</a:t>
            </a:r>
            <a:endParaRPr>
              <a:latin typeface="Arial"/>
              <a:ea typeface="Arial"/>
              <a:cs typeface="Arial"/>
              <a:sym typeface="Arial"/>
            </a:endParaRPr>
          </a:p>
        </p:txBody>
      </p:sp>
      <p:sp>
        <p:nvSpPr>
          <p:cNvPr id="3750" name="Google Shape;3750;p23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1" name="Shape 3761"/>
        <p:cNvGrpSpPr/>
        <p:nvPr/>
      </p:nvGrpSpPr>
      <p:grpSpPr>
        <a:xfrm>
          <a:off x="0" y="0"/>
          <a:ext cx="0" cy="0"/>
          <a:chOff x="0" y="0"/>
          <a:chExt cx="0" cy="0"/>
        </a:xfrm>
      </p:grpSpPr>
      <p:sp>
        <p:nvSpPr>
          <p:cNvPr id="3762" name="Google Shape;3762;p23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3" name="Google Shape;3763;p23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Có hai API để xử lý dữ liệu phát trực tuyến trên Spark.</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Mỗi cái đều dựa trên RDD và Dataframe.</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Bất cứ khi nào có thể, nên sử dụng Dataframes để tận dụng lợi thế của trình tối ưu hóa Catalyst.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3764" name="Google Shape;3764;p23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4" name="Shape 3784"/>
        <p:cNvGrpSpPr/>
        <p:nvPr/>
      </p:nvGrpSpPr>
      <p:grpSpPr>
        <a:xfrm>
          <a:off x="0" y="0"/>
          <a:ext cx="0" cy="0"/>
          <a:chOff x="0" y="0"/>
          <a:chExt cx="0" cy="0"/>
        </a:xfrm>
      </p:grpSpPr>
      <p:sp>
        <p:nvSpPr>
          <p:cNvPr id="3785" name="Google Shape;3785;p23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6" name="Google Shape;3786;p23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Từ góc độ lập trình viên,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Truyền phát có cấu trúc là các truy vấn SQL trong khi Truyền trực tuyến bằng tia lửa là các phép biến đổi dựa trên MapReduce.</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So sánh ưu và nhược điểm của hai API truyền phát.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3787" name="Google Shape;3787;p23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4" name="Shape 3794"/>
        <p:cNvGrpSpPr/>
        <p:nvPr/>
      </p:nvGrpSpPr>
      <p:grpSpPr>
        <a:xfrm>
          <a:off x="0" y="0"/>
          <a:ext cx="0" cy="0"/>
          <a:chOff x="0" y="0"/>
          <a:chExt cx="0" cy="0"/>
        </a:xfrm>
      </p:grpSpPr>
      <p:sp>
        <p:nvSpPr>
          <p:cNvPr id="3795" name="Google Shape;3795;p23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6" name="Google Shape;3796;p23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Phát triển ứng dụng phát trực tuyến là rất quan trọng.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đặc biệt đúng khi xem xét kiến trúc Lambda và Kappa.</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Đó là một quan điểm phổ biến hiện nay để xem tất cả sự phát triển như trên luồng dữ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số bị chặn (tĩnh) và một số không bị chặn.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Có rất nhiều trường hợp sử dụng để phát trực tuyến Spark.</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số trong những cái thường được sử dụng hơn được hiển thị.</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3797" name="Google Shape;3797;p23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4" name="Shape 3814"/>
        <p:cNvGrpSpPr/>
        <p:nvPr/>
      </p:nvGrpSpPr>
      <p:grpSpPr>
        <a:xfrm>
          <a:off x="0" y="0"/>
          <a:ext cx="0" cy="0"/>
          <a:chOff x="0" y="0"/>
          <a:chExt cx="0" cy="0"/>
        </a:xfrm>
      </p:grpSpPr>
      <p:sp>
        <p:nvSpPr>
          <p:cNvPr id="3815" name="Google Shape;3815;p23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6" name="Google Shape;3816;p23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b="0" lang="en-US">
                <a:latin typeface="Arial"/>
                <a:ea typeface="Arial"/>
                <a:cs typeface="Arial"/>
                <a:sym typeface="Arial"/>
              </a:rPr>
              <a:t>Xem lại các luồng dữ liệu không bị chặn đã học ở chương 3 Bài 2.</a:t>
            </a:r>
            <a:endParaRPr b="0">
              <a:latin typeface="Arial"/>
              <a:ea typeface="Arial"/>
              <a:cs typeface="Arial"/>
              <a:sym typeface="Arial"/>
            </a:endParaRPr>
          </a:p>
          <a:p>
            <a:pPr indent="0" lvl="0" marL="0" rtl="0" algn="l">
              <a:spcBef>
                <a:spcPts val="360"/>
              </a:spcBef>
              <a:spcAft>
                <a:spcPts val="0"/>
              </a:spcAft>
              <a:buNone/>
            </a:pPr>
            <a:r>
              <a:t/>
            </a:r>
            <a:endParaRPr b="0">
              <a:latin typeface="Arial"/>
              <a:ea typeface="Arial"/>
              <a:cs typeface="Arial"/>
              <a:sym typeface="Arial"/>
            </a:endParaRPr>
          </a:p>
          <a:p>
            <a:pPr indent="0" lvl="0" marL="0" rtl="0" algn="l">
              <a:spcBef>
                <a:spcPts val="360"/>
              </a:spcBef>
              <a:spcAft>
                <a:spcPts val="0"/>
              </a:spcAft>
              <a:buNone/>
            </a:pPr>
            <a:r>
              <a:rPr b="1" lang="en-US" u="none">
                <a:latin typeface="Arial"/>
                <a:ea typeface="Arial"/>
                <a:cs typeface="Arial"/>
                <a:sym typeface="Arial"/>
              </a:rPr>
              <a:t>[Nội dung chính]</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Các luồng dữ liệu không giới hạn phải được xử lý trong thời gian thực.</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Không có cơ hội để đợi toàn bộ luồng được đọc vì chúng tôi không mong đợi luồng kết thúc.</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Các sự kiện trong luồng thường phải được xử lý theo thứ tự cụ thể để tạo kết quả truy vấn có bất kỳ kết quả có ý nghĩa nào.</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Ví dụ: nếu chúng tôi đang xử lý dữ liệu cảm biến đến và nhiệt độ trên một trong các cảm biến tăng lên, thì sự kiện đó phải được xử lý với tất cả dữ liệu cảm biến khác xung quanh sự kiện đó để hiểu rõ hơn về những gì đã xảy ra.</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sz="1200">
              <a:solidFill>
                <a:schemeClr val="dk1"/>
              </a:solidFill>
              <a:latin typeface="Arial"/>
              <a:ea typeface="Arial"/>
              <a:cs typeface="Arial"/>
              <a:sym typeface="Arial"/>
            </a:endParaRPr>
          </a:p>
        </p:txBody>
      </p:sp>
      <p:sp>
        <p:nvSpPr>
          <p:cNvPr id="3817" name="Google Shape;3817;p23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5" name="Shape 3865"/>
        <p:cNvGrpSpPr/>
        <p:nvPr/>
      </p:nvGrpSpPr>
      <p:grpSpPr>
        <a:xfrm>
          <a:off x="0" y="0"/>
          <a:ext cx="0" cy="0"/>
          <a:chOff x="0" y="0"/>
          <a:chExt cx="0" cy="0"/>
        </a:xfrm>
      </p:grpSpPr>
      <p:sp>
        <p:nvSpPr>
          <p:cNvPr id="3866" name="Google Shape;3866;p23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7" name="Google Shape;3867;p23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360"/>
              </a:spcBef>
              <a:spcAft>
                <a:spcPts val="0"/>
              </a:spcAft>
              <a:buNone/>
            </a:pPr>
            <a:r>
              <a:rPr b="0" lang="en-US">
                <a:latin typeface="Arial"/>
                <a:ea typeface="Arial"/>
                <a:cs typeface="Arial"/>
                <a:sym typeface="Arial"/>
              </a:rPr>
              <a:t>Xem lại các luồng dữ liệu bị chặn đã học ở Chương 3 Bài 2.</a:t>
            </a:r>
            <a:endParaRPr b="0">
              <a:latin typeface="Arial"/>
              <a:ea typeface="Arial"/>
              <a:cs typeface="Arial"/>
              <a:sym typeface="Arial"/>
            </a:endParaRPr>
          </a:p>
          <a:p>
            <a:pPr indent="0" lvl="0" marL="0" rtl="0" algn="l">
              <a:spcBef>
                <a:spcPts val="360"/>
              </a:spcBef>
              <a:spcAft>
                <a:spcPts val="0"/>
              </a:spcAft>
              <a:buNone/>
            </a:pPr>
            <a:r>
              <a:t/>
            </a:r>
            <a:endParaRPr b="0">
              <a:latin typeface="Arial"/>
              <a:ea typeface="Arial"/>
              <a:cs typeface="Arial"/>
              <a:sym typeface="Arial"/>
            </a:endParaRPr>
          </a:p>
          <a:p>
            <a:pPr indent="0" lvl="0" marL="0" rtl="0" algn="l">
              <a:spcBef>
                <a:spcPts val="360"/>
              </a:spcBef>
              <a:spcAft>
                <a:spcPts val="0"/>
              </a:spcAft>
              <a:buNone/>
            </a:pPr>
            <a:r>
              <a:rPr b="1" lang="en-US" u="none">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Có rất nhiều sự linh hoạt hơn trong việc nhập và xử lý dữ liệu có giới hạn.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là do chúng tôi biết rằng cuối cùng sẽ có kết thúc và do đó, không cần phải xử lý theo thời gian thực.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có thể nhập toàn bộ tập dữ liệu trước khi phải xử lý nó.</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Đặt hàng cũng linh hoạt hơn nhiều vì dữ liệu có thể được xử lý sau khi lưu trữ.</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Vì chúng tôi đã lưu trữ toàn bộ tập dữ liệu nên chúng tôi luôn có thể sử dụng dữ liệu để phù hợp với các điều kiện truy vấn của mình.</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https://flink.apache.org/flink-architecture.html</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3868" name="Google Shape;3868;p23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9" name="Shape 3919"/>
        <p:cNvGrpSpPr/>
        <p:nvPr/>
      </p:nvGrpSpPr>
      <p:grpSpPr>
        <a:xfrm>
          <a:off x="0" y="0"/>
          <a:ext cx="0" cy="0"/>
          <a:chOff x="0" y="0"/>
          <a:chExt cx="0" cy="0"/>
        </a:xfrm>
      </p:grpSpPr>
      <p:sp>
        <p:nvSpPr>
          <p:cNvPr id="3920" name="Google Shape;3920;p23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1" name="Google Shape;3921;p23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3 bước chính để phát triển các ứng dụng phát trực tuyến được hiển thị.</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3922" name="Google Shape;3922;p23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9" name="Shape 3939"/>
        <p:cNvGrpSpPr/>
        <p:nvPr/>
      </p:nvGrpSpPr>
      <p:grpSpPr>
        <a:xfrm>
          <a:off x="0" y="0"/>
          <a:ext cx="0" cy="0"/>
          <a:chOff x="0" y="0"/>
          <a:chExt cx="0" cy="0"/>
        </a:xfrm>
      </p:grpSpPr>
      <p:sp>
        <p:nvSpPr>
          <p:cNvPr id="3940" name="Google Shape;3940;p23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1" name="Google Shape;3941;p23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Đến lúc này, học sinh nên làm quen với chủ đề này.</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Thảo luận với sinh viên về lý do tại sao các thuộc tính cơ bản này đúng trên các API khác nhau.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Về bản chất, tất cả các API đều trở thành API lõi và các thuộc tính này là thuộc tính cơ bản của API lõi.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Như trong tất cả các API khác, API phát trực tuyến cũng có các chuyển đổi và hành động. Các chuyển đổi thực hiện bất biến và lười biếng.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3942" name="Google Shape;3942;p23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2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p2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số float (số thực) trong Python có thể được viết bằng ký hiệu dấu thập phân hoặc sử dụng ký hiệu khoa học.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https://docs.python.org/3/tutorial/index.html</a:t>
            </a:r>
            <a:endParaRPr/>
          </a:p>
        </p:txBody>
      </p:sp>
      <p:sp>
        <p:nvSpPr>
          <p:cNvPr id="462" name="Google Shape;462;p2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8" name="Shape 3948"/>
        <p:cNvGrpSpPr/>
        <p:nvPr/>
      </p:nvGrpSpPr>
      <p:grpSpPr>
        <a:xfrm>
          <a:off x="0" y="0"/>
          <a:ext cx="0" cy="0"/>
          <a:chOff x="0" y="0"/>
          <a:chExt cx="0" cy="0"/>
        </a:xfrm>
      </p:grpSpPr>
      <p:sp>
        <p:nvSpPr>
          <p:cNvPr id="3949" name="Google Shape;3949;p24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0" name="Google Shape;3950;p24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yêu cầu ít nhất hai luồng vì một trong các luồng hoạt động như một bộ thu.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Công việc của người nhận là nhập dữ liệu và phân vùng trên nhiều Executor.</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Thậm chí có thể thiết lập nhiều máy thu để xử lý song song hơn nữa.</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Mặc dù tất cả các ứng dụng sẵn sàng sản xuất cuối cùng cần phải được tạo bên ngoài trình bao, nhưng thật tuyệt khi nó có sẵn trong giai đoạn phát triển và gỡ lỗi.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Shell cũng có sẵn để phát trực tuyến nhưng chúng tôi phải đảm bảo rằng chúng tôi cung cấp đủ luồng.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t>https://spark.apache.org/docs/latest/streaming-programming-guide.html#overview</a:t>
            </a:r>
            <a:endParaRPr/>
          </a:p>
          <a:p>
            <a:pPr indent="0" lvl="0" marL="0" rtl="0" algn="l">
              <a:spcBef>
                <a:spcPts val="360"/>
              </a:spcBef>
              <a:spcAft>
                <a:spcPts val="0"/>
              </a:spcAft>
              <a:buNone/>
            </a:pPr>
            <a:r>
              <a:rPr lang="en-US"/>
              <a:t>https://spark.apache.org/docs/latest/structured-streaming-programming-guide.html#overview</a:t>
            </a:r>
            <a:endParaRPr/>
          </a:p>
          <a:p>
            <a:pPr indent="0" lvl="0" marL="0" rtl="0" algn="l">
              <a:spcBef>
                <a:spcPts val="360"/>
              </a:spcBef>
              <a:spcAft>
                <a:spcPts val="0"/>
              </a:spcAft>
              <a:buNone/>
            </a:pPr>
            <a:r>
              <a:t/>
            </a:r>
            <a:endParaRPr/>
          </a:p>
        </p:txBody>
      </p:sp>
      <p:sp>
        <p:nvSpPr>
          <p:cNvPr id="3951" name="Google Shape;3951;p24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8" name="Shape 3958"/>
        <p:cNvGrpSpPr/>
        <p:nvPr/>
      </p:nvGrpSpPr>
      <p:grpSpPr>
        <a:xfrm>
          <a:off x="0" y="0"/>
          <a:ext cx="0" cy="0"/>
          <a:chOff x="0" y="0"/>
          <a:chExt cx="0" cy="0"/>
        </a:xfrm>
      </p:grpSpPr>
      <p:sp>
        <p:nvSpPr>
          <p:cNvPr id="3959" name="Google Shape;3959;p24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0" name="Google Shape;3960;p24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360"/>
              </a:spcBef>
              <a:spcAft>
                <a:spcPts val="0"/>
              </a:spcAft>
              <a:buNone/>
            </a:pPr>
            <a:r>
              <a:t/>
            </a:r>
            <a:endParaRPr/>
          </a:p>
        </p:txBody>
      </p:sp>
      <p:sp>
        <p:nvSpPr>
          <p:cNvPr id="3961" name="Google Shape;3961;p24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1" name="Shape 3971"/>
        <p:cNvGrpSpPr/>
        <p:nvPr/>
      </p:nvGrpSpPr>
      <p:grpSpPr>
        <a:xfrm>
          <a:off x="0" y="0"/>
          <a:ext cx="0" cy="0"/>
          <a:chOff x="0" y="0"/>
          <a:chExt cx="0" cy="0"/>
        </a:xfrm>
      </p:grpSpPr>
      <p:sp>
        <p:nvSpPr>
          <p:cNvPr id="3972" name="Google Shape;3972;p24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3" name="Google Shape;3973;p24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Đánh giá với học sinh, micro-batch .vs. hướng sự kiện mà chúng ta đã đề cập trong chương 3.</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có thể xử lý dữ liệu ở mức độ chi tiết của giây.</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số công cụ như Storm cung cấp độ chi tiết tốt hơn với chi phí là nhà phát triển phải tham gia nhiều hơn vào các công việc phát triển nội bộ. Các batch thường được đặt ở cấp độ thứ hai hoặc phút.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là một công cụ phát trực tuyến dựa trên micro-batch. Trong công cụ phát trực tuyến cơ sở RDD, các batch dựa trên khoảng thời gian.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chỉ định cụ thể khoảng thời gian sẽ trôi qua giữa mỗi đợt.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3974" name="Google Shape;3974;p24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7" name="Shape 3997"/>
        <p:cNvGrpSpPr/>
        <p:nvPr/>
      </p:nvGrpSpPr>
      <p:grpSpPr>
        <a:xfrm>
          <a:off x="0" y="0"/>
          <a:ext cx="0" cy="0"/>
          <a:chOff x="0" y="0"/>
          <a:chExt cx="0" cy="0"/>
        </a:xfrm>
      </p:grpSpPr>
      <p:sp>
        <p:nvSpPr>
          <p:cNvPr id="3998" name="Google Shape;3998;p24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9" name="Google Shape;3999;p24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Dstream là bài dữ liệu trừu tượng cao cho Spark Streaming.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Mỗi DStream có thể được coi là một lát cắt thời gian có độ dài bằng nhau của dữ liệu truyền phát đến.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https://spark.apache.org/docs/latest/streaming-programming-guide.html#initializing-streamingcontext</a:t>
            </a:r>
            <a:endParaRPr/>
          </a:p>
          <a:p>
            <a:pPr indent="0" lvl="0" marL="0" rtl="0" algn="l">
              <a:spcBef>
                <a:spcPts val="360"/>
              </a:spcBef>
              <a:spcAft>
                <a:spcPts val="0"/>
              </a:spcAft>
              <a:buNone/>
            </a:pPr>
            <a:r>
              <a:t/>
            </a:r>
            <a:endParaRPr>
              <a:latin typeface="Arial"/>
              <a:ea typeface="Arial"/>
              <a:cs typeface="Arial"/>
              <a:sym typeface="Arial"/>
            </a:endParaRPr>
          </a:p>
        </p:txBody>
      </p:sp>
      <p:sp>
        <p:nvSpPr>
          <p:cNvPr id="4000" name="Google Shape;4000;p24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2" name="Shape 4022"/>
        <p:cNvGrpSpPr/>
        <p:nvPr/>
      </p:nvGrpSpPr>
      <p:grpSpPr>
        <a:xfrm>
          <a:off x="0" y="0"/>
          <a:ext cx="0" cy="0"/>
          <a:chOff x="0" y="0"/>
          <a:chExt cx="0" cy="0"/>
        </a:xfrm>
      </p:grpSpPr>
      <p:sp>
        <p:nvSpPr>
          <p:cNvPr id="4023" name="Google Shape;4023;p24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4" name="Google Shape;4024;p24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StreamingContext phải được tạo ngay cả trong Shell.</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Như trong tất cả các API khác mà chúng tôi đã thấy cho đến nay, Spark Streaming có một đối tượng chính là điểm bắt đầu để làm việc với API đó.</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Spark Streaming, đây là StreamingContext.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ta phải chuyển SparkContext làm tham số khi khởi tạo đối tượng này.</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Cũng được yêu cầu là khoảng thời gian của mỗi micro-batch tính bằng giây.</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https://spark.apache.org/docs/latest/streaming-programming-guide.html#initializing-streamingcontext</a:t>
            </a:r>
            <a:endParaRPr/>
          </a:p>
          <a:p>
            <a:pPr indent="0" lvl="0" marL="0" rtl="0" algn="l">
              <a:spcBef>
                <a:spcPts val="360"/>
              </a:spcBef>
              <a:spcAft>
                <a:spcPts val="0"/>
              </a:spcAft>
              <a:buNone/>
            </a:pPr>
            <a:r>
              <a:t/>
            </a:r>
            <a:endParaRPr>
              <a:latin typeface="Arial"/>
              <a:ea typeface="Arial"/>
              <a:cs typeface="Arial"/>
              <a:sym typeface="Arial"/>
            </a:endParaRPr>
          </a:p>
        </p:txBody>
      </p:sp>
      <p:sp>
        <p:nvSpPr>
          <p:cNvPr id="4025" name="Google Shape;4025;p24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3" name="Shape 4033"/>
        <p:cNvGrpSpPr/>
        <p:nvPr/>
      </p:nvGrpSpPr>
      <p:grpSpPr>
        <a:xfrm>
          <a:off x="0" y="0"/>
          <a:ext cx="0" cy="0"/>
          <a:chOff x="0" y="0"/>
          <a:chExt cx="0" cy="0"/>
        </a:xfrm>
      </p:grpSpPr>
      <p:sp>
        <p:nvSpPr>
          <p:cNvPr id="4034" name="Google Shape;4034;p24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5" name="Google Shape;4035;p24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Bất kỳ mã nào được đặt sau bối cảnh phát trực tuyến đã được tạo đều bị bỏ qua và sẽ không được xử lý.</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Trên Jupyter, điều này được thực hiện bằng cách nhấp vào nút dừng (hộp đen hình vuông) đầu tiên cho ô, sau đó thực hiện lệnh stop() một cách rõ ràng.</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Điều này khiến SparkContext được xác định trước được thu gom rác.</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Nhà phát triển phải khởi động lại PySpark hoặc tạo SparkContext mới của riêng họ bên trong shell.</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Sau khi tạo StreamingContext và tạo các biến đổi và tập hợp mong muốn, StreamingContext phải được khởi động để công cụ Truyền phát bắt đầu tạo các micro-batch và xử lý chúng.</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Theo lệnh bắt đầu, mã phải chờ kết thúc.</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rtl="0" algn="l">
              <a:spcBef>
                <a:spcPts val="333"/>
              </a:spcBef>
              <a:spcAft>
                <a:spcPts val="0"/>
              </a:spcAft>
              <a:buNone/>
            </a:pPr>
            <a:r>
              <a:rPr lang="en-US" sz="1110">
                <a:latin typeface="Arial"/>
                <a:ea typeface="Arial"/>
                <a:cs typeface="Arial"/>
                <a:sym typeface="Arial"/>
              </a:rPr>
              <a:t>https://spark.apache.org/docs/latest/streaming-programming-guide.html#overview</a:t>
            </a:r>
            <a:endParaRPr/>
          </a:p>
          <a:p>
            <a:pPr indent="0" lvl="0" marL="0" rtl="0" algn="l">
              <a:spcBef>
                <a:spcPts val="333"/>
              </a:spcBef>
              <a:spcAft>
                <a:spcPts val="0"/>
              </a:spcAft>
              <a:buNone/>
            </a:pPr>
            <a:r>
              <a:rPr lang="en-US" sz="1110">
                <a:latin typeface="Arial"/>
                <a:ea typeface="Arial"/>
                <a:cs typeface="Arial"/>
                <a:sym typeface="Arial"/>
              </a:rPr>
              <a:t>https://spark.apache.org/docs/latest/structured-streaming-programming-guide.html#overview</a:t>
            </a:r>
            <a:endParaRPr/>
          </a:p>
          <a:p>
            <a:pPr indent="0" lvl="0" marL="0" rtl="0" algn="l">
              <a:spcBef>
                <a:spcPts val="333"/>
              </a:spcBef>
              <a:spcAft>
                <a:spcPts val="0"/>
              </a:spcAft>
              <a:buNone/>
            </a:pPr>
            <a:r>
              <a:rPr lang="en-US" sz="1110">
                <a:latin typeface="Arial"/>
                <a:ea typeface="Arial"/>
                <a:cs typeface="Arial"/>
                <a:sym typeface="Arial"/>
              </a:rPr>
              <a:t>https://spark.apache.org/docs/latest/streaming-programming-guide.html#initializing-streamingcontext</a:t>
            </a:r>
            <a:endParaRPr/>
          </a:p>
          <a:p>
            <a:pPr indent="0" lvl="0" marL="0" rtl="0" algn="l">
              <a:spcBef>
                <a:spcPts val="333"/>
              </a:spcBef>
              <a:spcAft>
                <a:spcPts val="0"/>
              </a:spcAft>
              <a:buNone/>
            </a:pPr>
            <a:r>
              <a:t/>
            </a:r>
            <a:endParaRPr sz="1110">
              <a:latin typeface="Arial"/>
              <a:ea typeface="Arial"/>
              <a:cs typeface="Arial"/>
              <a:sym typeface="Arial"/>
            </a:endParaRPr>
          </a:p>
        </p:txBody>
      </p:sp>
      <p:sp>
        <p:nvSpPr>
          <p:cNvPr id="4036" name="Google Shape;4036;p24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4" name="Shape 4044"/>
        <p:cNvGrpSpPr/>
        <p:nvPr/>
      </p:nvGrpSpPr>
      <p:grpSpPr>
        <a:xfrm>
          <a:off x="0" y="0"/>
          <a:ext cx="0" cy="0"/>
          <a:chOff x="0" y="0"/>
          <a:chExt cx="0" cy="0"/>
        </a:xfrm>
      </p:grpSpPr>
      <p:sp>
        <p:nvSpPr>
          <p:cNvPr id="4045" name="Google Shape;4045;p24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6" name="Google Shape;4046;p24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streaming hỗ trợ ổ cắm và hệ thống tệp ngay lập tức.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nguồn dữ liệu nâng cao hơn yêu cầu gói Spark và/hoặc thư viện JAR.</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https://spark.apache.org/docs/latest/streaming-programming-guide.html#initializing-streamingcontext</a:t>
            </a:r>
            <a:endParaRPr/>
          </a:p>
          <a:p>
            <a:pPr indent="0" lvl="0" marL="0" rtl="0" algn="l">
              <a:spcBef>
                <a:spcPts val="360"/>
              </a:spcBef>
              <a:spcAft>
                <a:spcPts val="0"/>
              </a:spcAft>
              <a:buNone/>
            </a:pPr>
            <a:r>
              <a:t/>
            </a:r>
            <a:endParaRPr>
              <a:latin typeface="Arial"/>
              <a:ea typeface="Arial"/>
              <a:cs typeface="Arial"/>
              <a:sym typeface="Arial"/>
            </a:endParaRPr>
          </a:p>
        </p:txBody>
      </p:sp>
      <p:sp>
        <p:nvSpPr>
          <p:cNvPr id="4047" name="Google Shape;4047;p24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1" name="Shape 4061"/>
        <p:cNvGrpSpPr/>
        <p:nvPr/>
      </p:nvGrpSpPr>
      <p:grpSpPr>
        <a:xfrm>
          <a:off x="0" y="0"/>
          <a:ext cx="0" cy="0"/>
          <a:chOff x="0" y="0"/>
          <a:chExt cx="0" cy="0"/>
        </a:xfrm>
      </p:grpSpPr>
      <p:sp>
        <p:nvSpPr>
          <p:cNvPr id="4062" name="Google Shape;4062;p24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3" name="Google Shape;4063;p24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Nhắc nhở học sinh rằng một microbatch chỉ là một RDD.</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Mỗi hoạt động chuyển đổi có thể được coi là được thực hiện trên mỗi Dstream khi mỗi micro-batch được xử lý.</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https://spark.apache.org/docs/latest/streaming-programming-guide.html#initializing-streamingcontext</a:t>
            </a:r>
            <a:endParaRPr/>
          </a:p>
          <a:p>
            <a:pPr indent="0" lvl="0" marL="0" rtl="0" algn="l">
              <a:spcBef>
                <a:spcPts val="360"/>
              </a:spcBef>
              <a:spcAft>
                <a:spcPts val="0"/>
              </a:spcAft>
              <a:buNone/>
            </a:pPr>
            <a:r>
              <a:t/>
            </a:r>
            <a:endParaRPr>
              <a:latin typeface="Arial"/>
              <a:ea typeface="Arial"/>
              <a:cs typeface="Arial"/>
              <a:sym typeface="Arial"/>
            </a:endParaRPr>
          </a:p>
        </p:txBody>
      </p:sp>
      <p:sp>
        <p:nvSpPr>
          <p:cNvPr id="4064" name="Google Shape;4064;p24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2" name="Shape 4092"/>
        <p:cNvGrpSpPr/>
        <p:nvPr/>
      </p:nvGrpSpPr>
      <p:grpSpPr>
        <a:xfrm>
          <a:off x="0" y="0"/>
          <a:ext cx="0" cy="0"/>
          <a:chOff x="0" y="0"/>
          <a:chExt cx="0" cy="0"/>
        </a:xfrm>
      </p:grpSpPr>
      <p:sp>
        <p:nvSpPr>
          <p:cNvPr id="4093" name="Google Shape;4093;p24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4" name="Google Shape;4094;p24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Phương thức transform() cung cấp thông qua tham số lambda, một con trỏ tới Dstream hiện tại.</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Con trỏ này có thể được coi là trỏ đến các RDD cơ bản trong Dstream hiện tại.</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Tất cả các chuyển đổi mà chúng tôi đã làm việc trong API lõi đều có sẵn cho Spark Streaming.</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Nhiều người có các phím tắt được đặt tên tương đương.</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Bất kỳ phép biến đổi nào không có lối tắt trực tiếp đều có thể được gọi bằng cách sử dụng trình bao bọc transform().</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lnSpc>
                <a:spcPct val="90000"/>
              </a:lnSpc>
              <a:spcBef>
                <a:spcPts val="360"/>
              </a:spcBef>
              <a:spcAft>
                <a:spcPts val="0"/>
              </a:spcAft>
              <a:buNone/>
            </a:pPr>
            <a:r>
              <a:rPr lang="en-US">
                <a:latin typeface="Arial"/>
                <a:ea typeface="Arial"/>
                <a:cs typeface="Arial"/>
                <a:sym typeface="Arial"/>
              </a:rPr>
              <a:t>https://spark.apache.org/docs/latest/streaming-programming-guide.html#overview</a:t>
            </a:r>
            <a:endParaRPr/>
          </a:p>
          <a:p>
            <a:pPr indent="0" lvl="0" marL="0" rtl="0" algn="l">
              <a:lnSpc>
                <a:spcPct val="90000"/>
              </a:lnSpc>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lnSpc>
                <a:spcPct val="90000"/>
              </a:lnSpc>
              <a:spcBef>
                <a:spcPts val="360"/>
              </a:spcBef>
              <a:spcAft>
                <a:spcPts val="0"/>
              </a:spcAft>
              <a:buNone/>
            </a:pPr>
            <a:r>
              <a:rPr lang="en-US">
                <a:latin typeface="Arial"/>
                <a:ea typeface="Arial"/>
                <a:cs typeface="Arial"/>
                <a:sym typeface="Arial"/>
              </a:rPr>
              <a:t>https://spark.apache.org/docs/latest/streaming-programming-guide.html#initializing-streamingcontext</a:t>
            </a:r>
            <a:endParaRPr/>
          </a:p>
          <a:p>
            <a:pPr indent="0" lvl="0" marL="0" rtl="0" algn="l">
              <a:lnSpc>
                <a:spcPct val="90000"/>
              </a:lnSpc>
              <a:spcBef>
                <a:spcPts val="360"/>
              </a:spcBef>
              <a:spcAft>
                <a:spcPts val="0"/>
              </a:spcAft>
              <a:buNone/>
            </a:pPr>
            <a:r>
              <a:rPr lang="en-US">
                <a:latin typeface="Arial"/>
                <a:ea typeface="Arial"/>
                <a:cs typeface="Arial"/>
                <a:sym typeface="Arial"/>
              </a:rPr>
              <a:t>https://spark.apache.org/docs/latest/streaming-programming-guide.html#transformations-on-dstreams</a:t>
            </a:r>
            <a:endParaRPr/>
          </a:p>
          <a:p>
            <a:pPr indent="0" lvl="0" marL="0" rtl="0" algn="l">
              <a:lnSpc>
                <a:spcPct val="90000"/>
              </a:lnSpc>
              <a:spcBef>
                <a:spcPts val="360"/>
              </a:spcBef>
              <a:spcAft>
                <a:spcPts val="0"/>
              </a:spcAft>
              <a:buNone/>
            </a:pPr>
            <a:r>
              <a:t/>
            </a:r>
            <a:endParaRPr>
              <a:latin typeface="Arial"/>
              <a:ea typeface="Arial"/>
              <a:cs typeface="Arial"/>
              <a:sym typeface="Arial"/>
            </a:endParaRPr>
          </a:p>
        </p:txBody>
      </p:sp>
      <p:sp>
        <p:nvSpPr>
          <p:cNvPr id="4095" name="Google Shape;4095;p24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3" name="Shape 4103"/>
        <p:cNvGrpSpPr/>
        <p:nvPr/>
      </p:nvGrpSpPr>
      <p:grpSpPr>
        <a:xfrm>
          <a:off x="0" y="0"/>
          <a:ext cx="0" cy="0"/>
          <a:chOff x="0" y="0"/>
          <a:chExt cx="0" cy="0"/>
        </a:xfrm>
      </p:grpSpPr>
      <p:sp>
        <p:nvSpPr>
          <p:cNvPr id="4104" name="Google Shape;4104;p24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5" name="Google Shape;4105;p24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a:t>
            </a:r>
            <a:endParaRPr b="1"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foreachRDD cho phép các nhà phát triển áp dụng các hoạt động ở từng cấp độ DStream.</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Điều này rất giống với foreachPartition là RDD Core API.</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Như trong foreachPartition, chúng tôi sử dụng lệnh khi chúng tôi muốn thực hiện một thao tác tương đối tốn kém chỉ một lần ở mỗi cấp độ DStream.</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Trong ví dụ này, chúng tôi sẽ trình bày hai cách tiếp cận sai theo sau là cách tiếp cận đúng.</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Ở đây, chúng tôi đang tạo kết nối tới cơ sở dữ liệu bên ngoài và chuyển con trỏ tới RDD bên dưới trong DStream.</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Bên trong sendRecords2DB, một kết nối được tạo tới một DB. Hoạt động không song song độc lập này được thực thi trong nút Trình điều khiển.</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Kết nối này được truyền tới từng thành phần của RDD - và do đó tới tất cả các Executor bên dưới nó.</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Tuy nhiên, các kết nối không phải là thứ có thể được tuần tự hóa và gửi đến từng Người thực thi qua mạng. Mã này sẽ thất bại.</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rtl="0" algn="l">
              <a:lnSpc>
                <a:spcPct val="90000"/>
              </a:lnSpc>
              <a:spcBef>
                <a:spcPts val="333"/>
              </a:spcBef>
              <a:spcAft>
                <a:spcPts val="0"/>
              </a:spcAft>
              <a:buNone/>
            </a:pPr>
            <a:r>
              <a:rPr lang="en-US" sz="1110">
                <a:latin typeface="Arial"/>
                <a:ea typeface="Arial"/>
                <a:cs typeface="Arial"/>
                <a:sym typeface="Arial"/>
              </a:rPr>
              <a:t>https://spark.apache.org/docs/latest/streaming-programming-guide.html#overview</a:t>
            </a:r>
            <a:endParaRPr/>
          </a:p>
          <a:p>
            <a:pPr indent="0" lvl="0" marL="0" rtl="0" algn="l">
              <a:lnSpc>
                <a:spcPct val="90000"/>
              </a:lnSpc>
              <a:spcBef>
                <a:spcPts val="333"/>
              </a:spcBef>
              <a:spcAft>
                <a:spcPts val="0"/>
              </a:spcAft>
              <a:buNone/>
            </a:pPr>
            <a:r>
              <a:rPr lang="en-US" sz="1110">
                <a:latin typeface="Arial"/>
                <a:ea typeface="Arial"/>
                <a:cs typeface="Arial"/>
                <a:sym typeface="Arial"/>
              </a:rPr>
              <a:t>https://spark.apache.org/docs/latest/structured-streaming-programming-guide.html#overview</a:t>
            </a:r>
            <a:endParaRPr/>
          </a:p>
          <a:p>
            <a:pPr indent="0" lvl="0" marL="0" rtl="0" algn="l">
              <a:lnSpc>
                <a:spcPct val="90000"/>
              </a:lnSpc>
              <a:spcBef>
                <a:spcPts val="333"/>
              </a:spcBef>
              <a:spcAft>
                <a:spcPts val="0"/>
              </a:spcAft>
              <a:buNone/>
            </a:pPr>
            <a:r>
              <a:rPr lang="en-US" sz="1110">
                <a:latin typeface="Arial"/>
                <a:ea typeface="Arial"/>
                <a:cs typeface="Arial"/>
                <a:sym typeface="Arial"/>
              </a:rPr>
              <a:t>https://spark.apache.org/docs/latest/streaming-programming-guide.html#initializing-streamingcontext</a:t>
            </a:r>
            <a:endParaRPr/>
          </a:p>
          <a:p>
            <a:pPr indent="0" lvl="0" marL="0" rtl="0" algn="l">
              <a:lnSpc>
                <a:spcPct val="90000"/>
              </a:lnSpc>
              <a:spcBef>
                <a:spcPts val="333"/>
              </a:spcBef>
              <a:spcAft>
                <a:spcPts val="0"/>
              </a:spcAft>
              <a:buNone/>
            </a:pPr>
            <a:r>
              <a:t/>
            </a:r>
            <a:endParaRPr sz="1110">
              <a:latin typeface="Arial"/>
              <a:ea typeface="Arial"/>
              <a:cs typeface="Arial"/>
              <a:sym typeface="Arial"/>
            </a:endParaRPr>
          </a:p>
        </p:txBody>
      </p:sp>
      <p:sp>
        <p:nvSpPr>
          <p:cNvPr id="4106" name="Google Shape;4106;p24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p2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660"/>
              <a:buFont typeface="Arial"/>
              <a:buNone/>
            </a:pPr>
            <a:r>
              <a:rPr b="1" lang="en-US" sz="660">
                <a:latin typeface="Arial"/>
                <a:ea typeface="Arial"/>
                <a:cs typeface="Arial"/>
                <a:sym typeface="Arial"/>
              </a:rPr>
              <a:t>[Hướng dẫn của giảng viên] </a:t>
            </a:r>
            <a:endParaRPr/>
          </a:p>
          <a:p>
            <a:pPr indent="0" lvl="0" marL="0" marR="0" rtl="0" algn="l">
              <a:lnSpc>
                <a:spcPct val="80000"/>
              </a:lnSpc>
              <a:spcBef>
                <a:spcPts val="198"/>
              </a:spcBef>
              <a:spcAft>
                <a:spcPts val="0"/>
              </a:spcAft>
              <a:buClr>
                <a:schemeClr val="dk1"/>
              </a:buClr>
              <a:buSzPts val="660"/>
              <a:buFont typeface="Arial"/>
              <a:buNone/>
            </a:pPr>
            <a:r>
              <a:rPr b="0" lang="en-US" sz="660">
                <a:solidFill>
                  <a:schemeClr val="dk1"/>
                </a:solidFill>
                <a:latin typeface="Arial"/>
                <a:ea typeface="Arial"/>
                <a:cs typeface="Arial"/>
                <a:sym typeface="Arial"/>
              </a:rPr>
              <a:t>Đối với mỗi loại, chúng tôi đã lưu ý loại được gọi bằng Python. Ví dụ: chuỗi là "str"</a:t>
            </a:r>
            <a:endParaRPr/>
          </a:p>
          <a:p>
            <a:pPr indent="0" lvl="0" marL="0" marR="0" rtl="0" algn="l">
              <a:lnSpc>
                <a:spcPct val="80000"/>
              </a:lnSpc>
              <a:spcBef>
                <a:spcPts val="198"/>
              </a:spcBef>
              <a:spcAft>
                <a:spcPts val="0"/>
              </a:spcAft>
              <a:buClr>
                <a:schemeClr val="dk1"/>
              </a:buClr>
              <a:buSzPts val="660"/>
              <a:buFont typeface="Arial"/>
              <a:buNone/>
            </a:pPr>
            <a:r>
              <a:rPr b="0" lang="en-US" sz="660">
                <a:solidFill>
                  <a:schemeClr val="dk1"/>
                </a:solidFill>
                <a:latin typeface="Arial"/>
                <a:ea typeface="Arial"/>
                <a:cs typeface="Arial"/>
                <a:sym typeface="Arial"/>
              </a:rPr>
              <a:t>Tên cũng là chức năng để chuyển loại này sang loại khác.</a:t>
            </a:r>
            <a:endParaRPr/>
          </a:p>
          <a:p>
            <a:pPr indent="0" lvl="0" marL="0" marR="0" rtl="0" algn="l">
              <a:lnSpc>
                <a:spcPct val="80000"/>
              </a:lnSpc>
              <a:spcBef>
                <a:spcPts val="198"/>
              </a:spcBef>
              <a:spcAft>
                <a:spcPts val="0"/>
              </a:spcAft>
              <a:buClr>
                <a:schemeClr val="dk1"/>
              </a:buClr>
              <a:buSzPts val="660"/>
              <a:buFont typeface="Arial"/>
              <a:buNone/>
            </a:pPr>
            <a:r>
              <a:rPr b="0" lang="en-US" sz="660">
                <a:solidFill>
                  <a:schemeClr val="dk1"/>
                </a:solidFill>
                <a:latin typeface="Arial"/>
                <a:ea typeface="Arial"/>
                <a:cs typeface="Arial"/>
                <a:sym typeface="Arial"/>
              </a:rPr>
              <a:t>Ví dụ: để truyền số nguyên 1 thành chuỗi "1", bạn sẽ str(1) và nhập giá trị được truyền làm tham số.</a:t>
            </a:r>
            <a:endParaRPr/>
          </a:p>
          <a:p>
            <a:pPr indent="0" lvl="0" marL="0" marR="0" rtl="0" algn="l">
              <a:lnSpc>
                <a:spcPct val="80000"/>
              </a:lnSpc>
              <a:spcBef>
                <a:spcPts val="198"/>
              </a:spcBef>
              <a:spcAft>
                <a:spcPts val="0"/>
              </a:spcAft>
              <a:buClr>
                <a:schemeClr val="dk1"/>
              </a:buClr>
              <a:buSzPts val="660"/>
              <a:buFont typeface="Arial"/>
              <a:buNone/>
            </a:pPr>
            <a:r>
              <a:rPr b="0" lang="en-US" sz="660">
                <a:solidFill>
                  <a:schemeClr val="dk1"/>
                </a:solidFill>
                <a:latin typeface="Arial"/>
                <a:ea typeface="Arial"/>
                <a:cs typeface="Arial"/>
                <a:sym typeface="Arial"/>
              </a:rPr>
              <a:t>Tuy nhiên, không phải tất cả các thao tác ép kiểu đều hợp lệ.</a:t>
            </a:r>
            <a:endParaRPr/>
          </a:p>
          <a:p>
            <a:pPr indent="0" lvl="0" marL="0" marR="0" rtl="0" algn="l">
              <a:lnSpc>
                <a:spcPct val="80000"/>
              </a:lnSpc>
              <a:spcBef>
                <a:spcPts val="198"/>
              </a:spcBef>
              <a:spcAft>
                <a:spcPts val="0"/>
              </a:spcAft>
              <a:buClr>
                <a:schemeClr val="dk1"/>
              </a:buClr>
              <a:buSzPts val="660"/>
              <a:buFont typeface="Arial"/>
              <a:buNone/>
            </a:pPr>
            <a:r>
              <a:rPr b="0" lang="en-US" sz="660">
                <a:solidFill>
                  <a:schemeClr val="dk1"/>
                </a:solidFill>
                <a:latin typeface="Arial"/>
                <a:ea typeface="Arial"/>
                <a:cs typeface="Arial"/>
                <a:sym typeface="Arial"/>
              </a:rPr>
              <a:t>Ví dụ: ngược lại, truyền một chuỗi dài thành số nguyên sẽ gây ra ERROR.</a:t>
            </a:r>
            <a:endParaRPr b="0" sz="660">
              <a:solidFill>
                <a:schemeClr val="dk1"/>
              </a:solidFill>
              <a:latin typeface="Arial"/>
              <a:ea typeface="Arial"/>
              <a:cs typeface="Arial"/>
              <a:sym typeface="Arial"/>
            </a:endParaRPr>
          </a:p>
          <a:p>
            <a:pPr indent="0" lvl="0" marL="0" marR="0" rtl="0" algn="l">
              <a:lnSpc>
                <a:spcPct val="80000"/>
              </a:lnSpc>
              <a:spcBef>
                <a:spcPts val="198"/>
              </a:spcBef>
              <a:spcAft>
                <a:spcPts val="0"/>
              </a:spcAft>
              <a:buClr>
                <a:schemeClr val="dk1"/>
              </a:buClr>
              <a:buSzPts val="660"/>
              <a:buFont typeface="Arial"/>
              <a:buNone/>
            </a:pPr>
            <a:r>
              <a:t/>
            </a:r>
            <a:endParaRPr b="0" sz="660">
              <a:solidFill>
                <a:schemeClr val="dk1"/>
              </a:solidFill>
              <a:latin typeface="Arial"/>
              <a:ea typeface="Arial"/>
              <a:cs typeface="Arial"/>
              <a:sym typeface="Arial"/>
            </a:endParaRPr>
          </a:p>
          <a:p>
            <a:pPr indent="0" lvl="0" marL="0" marR="0" rtl="0" algn="l">
              <a:lnSpc>
                <a:spcPct val="80000"/>
              </a:lnSpc>
              <a:spcBef>
                <a:spcPts val="198"/>
              </a:spcBef>
              <a:spcAft>
                <a:spcPts val="0"/>
              </a:spcAft>
              <a:buClr>
                <a:schemeClr val="dk1"/>
              </a:buClr>
              <a:buSzPts val="660"/>
              <a:buFont typeface="Arial"/>
              <a:buNone/>
            </a:pPr>
            <a:r>
              <a:rPr b="0" lang="en-US" sz="660">
                <a:solidFill>
                  <a:schemeClr val="dk1"/>
                </a:solidFill>
                <a:latin typeface="Arial"/>
                <a:ea typeface="Arial"/>
                <a:cs typeface="Arial"/>
                <a:sym typeface="Arial"/>
              </a:rPr>
              <a:t>print(int("my string"))</a:t>
            </a:r>
            <a:endParaRPr/>
          </a:p>
          <a:p>
            <a:pPr indent="0" lvl="0" marL="0" marR="0" rtl="0" algn="l">
              <a:lnSpc>
                <a:spcPct val="80000"/>
              </a:lnSpc>
              <a:spcBef>
                <a:spcPts val="198"/>
              </a:spcBef>
              <a:spcAft>
                <a:spcPts val="0"/>
              </a:spcAft>
              <a:buClr>
                <a:schemeClr val="dk1"/>
              </a:buClr>
              <a:buSzPts val="660"/>
              <a:buFont typeface="Arial"/>
              <a:buNone/>
            </a:pPr>
            <a:r>
              <a:rPr b="0" lang="en-US" sz="660">
                <a:solidFill>
                  <a:schemeClr val="dk1"/>
                </a:solidFill>
                <a:latin typeface="Arial"/>
                <a:ea typeface="Arial"/>
                <a:cs typeface="Arial"/>
                <a:sym typeface="Arial"/>
              </a:rPr>
              <a:t>---------------------------------------------------------------------------</a:t>
            </a:r>
            <a:endParaRPr/>
          </a:p>
          <a:p>
            <a:pPr indent="0" lvl="0" marL="0" marR="0" rtl="0" algn="l">
              <a:lnSpc>
                <a:spcPct val="80000"/>
              </a:lnSpc>
              <a:spcBef>
                <a:spcPts val="198"/>
              </a:spcBef>
              <a:spcAft>
                <a:spcPts val="0"/>
              </a:spcAft>
              <a:buClr>
                <a:schemeClr val="dk1"/>
              </a:buClr>
              <a:buSzPts val="660"/>
              <a:buFont typeface="Arial"/>
              <a:buNone/>
            </a:pPr>
            <a:r>
              <a:rPr b="0" lang="en-US" sz="660">
                <a:solidFill>
                  <a:schemeClr val="dk1"/>
                </a:solidFill>
                <a:latin typeface="Arial"/>
                <a:ea typeface="Arial"/>
                <a:cs typeface="Arial"/>
                <a:sym typeface="Arial"/>
              </a:rPr>
              <a:t>ValueError                                Traceback (most recent call last)</a:t>
            </a:r>
            <a:endParaRPr/>
          </a:p>
          <a:p>
            <a:pPr indent="0" lvl="0" marL="0" marR="0" rtl="0" algn="l">
              <a:lnSpc>
                <a:spcPct val="80000"/>
              </a:lnSpc>
              <a:spcBef>
                <a:spcPts val="198"/>
              </a:spcBef>
              <a:spcAft>
                <a:spcPts val="0"/>
              </a:spcAft>
              <a:buClr>
                <a:schemeClr val="dk1"/>
              </a:buClr>
              <a:buSzPts val="660"/>
              <a:buFont typeface="Arial"/>
              <a:buNone/>
            </a:pPr>
            <a:r>
              <a:rPr b="0" lang="en-US" sz="660">
                <a:solidFill>
                  <a:schemeClr val="dk1"/>
                </a:solidFill>
                <a:latin typeface="Arial"/>
                <a:ea typeface="Arial"/>
                <a:cs typeface="Arial"/>
                <a:sym typeface="Arial"/>
              </a:rPr>
              <a:t>/tmp/ipykernel_9757/3152701305.py in &lt;module&gt;</a:t>
            </a:r>
            <a:endParaRPr/>
          </a:p>
          <a:p>
            <a:pPr indent="0" lvl="0" marL="0" marR="0" rtl="0" algn="l">
              <a:lnSpc>
                <a:spcPct val="80000"/>
              </a:lnSpc>
              <a:spcBef>
                <a:spcPts val="198"/>
              </a:spcBef>
              <a:spcAft>
                <a:spcPts val="0"/>
              </a:spcAft>
              <a:buClr>
                <a:schemeClr val="dk1"/>
              </a:buClr>
              <a:buSzPts val="660"/>
              <a:buFont typeface="Arial"/>
              <a:buNone/>
            </a:pPr>
            <a:r>
              <a:rPr b="0" lang="en-US" sz="660">
                <a:solidFill>
                  <a:schemeClr val="dk1"/>
                </a:solidFill>
                <a:latin typeface="Arial"/>
                <a:ea typeface="Arial"/>
                <a:cs typeface="Arial"/>
                <a:sym typeface="Arial"/>
              </a:rPr>
              <a:t>----&gt; 1 print(int("my string"))</a:t>
            </a:r>
            <a:endParaRPr/>
          </a:p>
          <a:p>
            <a:pPr indent="0" lvl="0" marL="0" marR="0" rtl="0" algn="l">
              <a:lnSpc>
                <a:spcPct val="80000"/>
              </a:lnSpc>
              <a:spcBef>
                <a:spcPts val="198"/>
              </a:spcBef>
              <a:spcAft>
                <a:spcPts val="0"/>
              </a:spcAft>
              <a:buClr>
                <a:schemeClr val="dk1"/>
              </a:buClr>
              <a:buSzPts val="660"/>
              <a:buFont typeface="Arial"/>
              <a:buNone/>
            </a:pPr>
            <a:r>
              <a:t/>
            </a:r>
            <a:endParaRPr b="0" sz="660">
              <a:solidFill>
                <a:schemeClr val="dk1"/>
              </a:solidFill>
              <a:latin typeface="Arial"/>
              <a:ea typeface="Arial"/>
              <a:cs typeface="Arial"/>
              <a:sym typeface="Arial"/>
            </a:endParaRPr>
          </a:p>
          <a:p>
            <a:pPr indent="0" lvl="0" marL="0" marR="0" rtl="0" algn="l">
              <a:lnSpc>
                <a:spcPct val="80000"/>
              </a:lnSpc>
              <a:spcBef>
                <a:spcPts val="198"/>
              </a:spcBef>
              <a:spcAft>
                <a:spcPts val="0"/>
              </a:spcAft>
              <a:buClr>
                <a:schemeClr val="dk1"/>
              </a:buClr>
              <a:buSzPts val="660"/>
              <a:buFont typeface="Arial"/>
              <a:buNone/>
            </a:pPr>
            <a:r>
              <a:rPr b="0" lang="en-US" sz="660">
                <a:solidFill>
                  <a:schemeClr val="dk1"/>
                </a:solidFill>
                <a:latin typeface="Arial"/>
                <a:ea typeface="Arial"/>
                <a:cs typeface="Arial"/>
                <a:sym typeface="Arial"/>
              </a:rPr>
              <a:t>ValueError: invalid literal for int() with base 10: 'my string'</a:t>
            </a:r>
            <a:endParaRPr/>
          </a:p>
          <a:p>
            <a:pPr indent="0" lvl="0" marL="0" marR="0" rtl="0" algn="l">
              <a:lnSpc>
                <a:spcPct val="80000"/>
              </a:lnSpc>
              <a:spcBef>
                <a:spcPts val="198"/>
              </a:spcBef>
              <a:spcAft>
                <a:spcPts val="0"/>
              </a:spcAft>
              <a:buClr>
                <a:schemeClr val="dk1"/>
              </a:buClr>
              <a:buSzPts val="660"/>
              <a:buFont typeface="Arial"/>
              <a:buNone/>
            </a:pPr>
            <a:r>
              <a:t/>
            </a:r>
            <a:endParaRPr b="0" sz="660">
              <a:solidFill>
                <a:schemeClr val="dk1"/>
              </a:solidFill>
              <a:latin typeface="Arial"/>
              <a:ea typeface="Arial"/>
              <a:cs typeface="Arial"/>
              <a:sym typeface="Arial"/>
            </a:endParaRPr>
          </a:p>
          <a:p>
            <a:pPr indent="0" lvl="0" marL="0" marR="0" rtl="0" algn="l">
              <a:lnSpc>
                <a:spcPct val="80000"/>
              </a:lnSpc>
              <a:spcBef>
                <a:spcPts val="198"/>
              </a:spcBef>
              <a:spcAft>
                <a:spcPts val="0"/>
              </a:spcAft>
              <a:buClr>
                <a:schemeClr val="dk1"/>
              </a:buClr>
              <a:buSzPts val="660"/>
              <a:buFont typeface="Arial"/>
              <a:buNone/>
            </a:pPr>
            <a:r>
              <a:rPr b="0" lang="en-US" sz="660">
                <a:solidFill>
                  <a:schemeClr val="dk1"/>
                </a:solidFill>
                <a:latin typeface="Arial"/>
                <a:ea typeface="Arial"/>
                <a:cs typeface="Arial"/>
                <a:sym typeface="Arial"/>
              </a:rPr>
              <a:t>Nó nằm ngoài phạm vi của bài học này để thảo luận về mọi thao tác truyền hợp lệ và không hợp lệ.</a:t>
            </a:r>
            <a:endParaRPr/>
          </a:p>
          <a:p>
            <a:pPr indent="0" lvl="0" marL="0" marR="0" rtl="0" algn="l">
              <a:lnSpc>
                <a:spcPct val="80000"/>
              </a:lnSpc>
              <a:spcBef>
                <a:spcPts val="198"/>
              </a:spcBef>
              <a:spcAft>
                <a:spcPts val="0"/>
              </a:spcAft>
              <a:buClr>
                <a:schemeClr val="dk1"/>
              </a:buClr>
              <a:buSzPts val="660"/>
              <a:buFont typeface="Arial"/>
              <a:buNone/>
            </a:pPr>
            <a:r>
              <a:rPr b="0" lang="en-US" sz="660">
                <a:solidFill>
                  <a:schemeClr val="dk1"/>
                </a:solidFill>
                <a:latin typeface="Arial"/>
                <a:ea typeface="Arial"/>
                <a:cs typeface="Arial"/>
                <a:sym typeface="Arial"/>
              </a:rPr>
              <a:t>Chỉ cần cho học sinh biết rằng có những hạn chế.</a:t>
            </a:r>
            <a:endParaRPr/>
          </a:p>
          <a:p>
            <a:pPr indent="0" lvl="0" marL="0" marR="0" rtl="0" algn="l">
              <a:lnSpc>
                <a:spcPct val="80000"/>
              </a:lnSpc>
              <a:spcBef>
                <a:spcPts val="198"/>
              </a:spcBef>
              <a:spcAft>
                <a:spcPts val="0"/>
              </a:spcAft>
              <a:buClr>
                <a:schemeClr val="dk1"/>
              </a:buClr>
              <a:buSzPts val="660"/>
              <a:buFont typeface="Arial"/>
              <a:buNone/>
            </a:pPr>
            <a:r>
              <a:rPr b="0" lang="en-US" sz="660">
                <a:solidFill>
                  <a:schemeClr val="dk1"/>
                </a:solidFill>
                <a:latin typeface="Arial"/>
                <a:ea typeface="Arial"/>
                <a:cs typeface="Arial"/>
                <a:sym typeface="Arial"/>
              </a:rPr>
              <a:t>Đối với hầu hết các phần, các quy tắc có ý nghĩa logic.</a:t>
            </a:r>
            <a:endParaRPr/>
          </a:p>
          <a:p>
            <a:pPr indent="0" lvl="0" marL="0" marR="0" rtl="0" algn="l">
              <a:lnSpc>
                <a:spcPct val="80000"/>
              </a:lnSpc>
              <a:spcBef>
                <a:spcPts val="198"/>
              </a:spcBef>
              <a:spcAft>
                <a:spcPts val="0"/>
              </a:spcAft>
              <a:buClr>
                <a:schemeClr val="dk1"/>
              </a:buClr>
              <a:buSzPts val="660"/>
              <a:buFont typeface="Arial"/>
              <a:buNone/>
            </a:pPr>
            <a:r>
              <a:rPr b="0" lang="en-US" sz="660">
                <a:solidFill>
                  <a:schemeClr val="dk1"/>
                </a:solidFill>
                <a:latin typeface="Arial"/>
                <a:ea typeface="Arial"/>
                <a:cs typeface="Arial"/>
                <a:sym typeface="Arial"/>
              </a:rPr>
              <a:t>Làm cách nào để lấy một số nguyên từ một chuỗi như trên?</a:t>
            </a:r>
            <a:endParaRPr/>
          </a:p>
          <a:p>
            <a:pPr indent="0" lvl="0" marL="0" marR="0" rtl="0" algn="l">
              <a:lnSpc>
                <a:spcPct val="80000"/>
              </a:lnSpc>
              <a:spcBef>
                <a:spcPts val="198"/>
              </a:spcBef>
              <a:spcAft>
                <a:spcPts val="0"/>
              </a:spcAft>
              <a:buClr>
                <a:schemeClr val="dk1"/>
              </a:buClr>
              <a:buSzPts val="660"/>
              <a:buFont typeface="Arial"/>
              <a:buNone/>
            </a:pPr>
            <a:r>
              <a:rPr b="0" lang="en-US" sz="660">
                <a:solidFill>
                  <a:schemeClr val="dk1"/>
                </a:solidFill>
                <a:latin typeface="Arial"/>
                <a:ea typeface="Arial"/>
                <a:cs typeface="Arial"/>
                <a:sym typeface="Arial"/>
              </a:rPr>
              <a:t>Tuy nhiên, int("10") có hoạt động không? Vâng, nó làm. Nó trả về số nguyên 10.</a:t>
            </a:r>
            <a:endParaRPr b="0" sz="660">
              <a:solidFill>
                <a:schemeClr val="dk1"/>
              </a:solidFill>
              <a:latin typeface="Arial"/>
              <a:ea typeface="Arial"/>
              <a:cs typeface="Arial"/>
              <a:sym typeface="Arial"/>
            </a:endParaRPr>
          </a:p>
          <a:p>
            <a:pPr indent="0" lvl="0" marL="0" marR="0" rtl="0" algn="l">
              <a:lnSpc>
                <a:spcPct val="80000"/>
              </a:lnSpc>
              <a:spcBef>
                <a:spcPts val="198"/>
              </a:spcBef>
              <a:spcAft>
                <a:spcPts val="0"/>
              </a:spcAft>
              <a:buClr>
                <a:schemeClr val="dk1"/>
              </a:buClr>
              <a:buSzPts val="660"/>
              <a:buFont typeface="Arial"/>
              <a:buNone/>
            </a:pPr>
            <a:r>
              <a:t/>
            </a:r>
            <a:endParaRPr b="0" sz="660">
              <a:solidFill>
                <a:schemeClr val="dk1"/>
              </a:solidFill>
              <a:latin typeface="Arial"/>
              <a:ea typeface="Arial"/>
              <a:cs typeface="Arial"/>
              <a:sym typeface="Arial"/>
            </a:endParaRPr>
          </a:p>
          <a:p>
            <a:pPr indent="0" lvl="0" marL="0" marR="0" rtl="0" algn="l">
              <a:lnSpc>
                <a:spcPct val="80000"/>
              </a:lnSpc>
              <a:spcBef>
                <a:spcPts val="198"/>
              </a:spcBef>
              <a:spcAft>
                <a:spcPts val="0"/>
              </a:spcAft>
              <a:buClr>
                <a:schemeClr val="dk1"/>
              </a:buClr>
              <a:buSzPts val="660"/>
              <a:buFont typeface="Arial"/>
              <a:buNone/>
            </a:pPr>
            <a:r>
              <a:rPr b="1" lang="en-US" sz="660">
                <a:latin typeface="Arial"/>
                <a:ea typeface="Arial"/>
                <a:cs typeface="Arial"/>
                <a:sym typeface="Arial"/>
              </a:rPr>
              <a:t>[Nội dung chính]</a:t>
            </a:r>
            <a:endParaRPr/>
          </a:p>
          <a:p>
            <a:pPr indent="0" lvl="0" marL="0" marR="0" rtl="0" algn="l">
              <a:lnSpc>
                <a:spcPct val="80000"/>
              </a:lnSpc>
              <a:spcBef>
                <a:spcPts val="198"/>
              </a:spcBef>
              <a:spcAft>
                <a:spcPts val="0"/>
              </a:spcAft>
              <a:buClr>
                <a:schemeClr val="dk1"/>
              </a:buClr>
              <a:buSzPts val="660"/>
              <a:buFont typeface="Arial"/>
              <a:buNone/>
            </a:pPr>
            <a:r>
              <a:rPr b="0" lang="en-US" sz="660">
                <a:solidFill>
                  <a:schemeClr val="dk1"/>
                </a:solidFill>
                <a:latin typeface="Arial"/>
                <a:ea typeface="Arial"/>
                <a:cs typeface="Arial"/>
                <a:sym typeface="Arial"/>
              </a:rPr>
              <a:t>Chuỗi Python thực sự là một tập hợp các ký tự.</a:t>
            </a:r>
            <a:endParaRPr/>
          </a:p>
          <a:p>
            <a:pPr indent="0" lvl="0" marL="0" marR="0" rtl="0" algn="l">
              <a:lnSpc>
                <a:spcPct val="80000"/>
              </a:lnSpc>
              <a:spcBef>
                <a:spcPts val="198"/>
              </a:spcBef>
              <a:spcAft>
                <a:spcPts val="0"/>
              </a:spcAft>
              <a:buClr>
                <a:schemeClr val="dk1"/>
              </a:buClr>
              <a:buSzPts val="660"/>
              <a:buFont typeface="Arial"/>
              <a:buNone/>
            </a:pPr>
            <a:r>
              <a:rPr b="0" lang="en-US" sz="660">
                <a:solidFill>
                  <a:schemeClr val="dk1"/>
                </a:solidFill>
                <a:latin typeface="Arial"/>
                <a:ea typeface="Arial"/>
                <a:cs typeface="Arial"/>
                <a:sym typeface="Arial"/>
              </a:rPr>
              <a:t>Chúng ta sẽ thấy tầm quan trọng của điều đó trong slide sau, nơi chúng ta có thể tham khảo các chỉ mục trên một chuỗi cũng như cắt nó.</a:t>
            </a:r>
            <a:endParaRPr/>
          </a:p>
          <a:p>
            <a:pPr indent="0" lvl="0" marL="0" marR="0" rtl="0" algn="l">
              <a:lnSpc>
                <a:spcPct val="80000"/>
              </a:lnSpc>
              <a:spcBef>
                <a:spcPts val="198"/>
              </a:spcBef>
              <a:spcAft>
                <a:spcPts val="0"/>
              </a:spcAft>
              <a:buClr>
                <a:schemeClr val="dk1"/>
              </a:buClr>
              <a:buSzPts val="660"/>
              <a:buFont typeface="Arial"/>
              <a:buNone/>
            </a:pPr>
            <a:r>
              <a:rPr b="0" lang="en-US" sz="660">
                <a:solidFill>
                  <a:schemeClr val="dk1"/>
                </a:solidFill>
                <a:latin typeface="Arial"/>
                <a:ea typeface="Arial"/>
                <a:cs typeface="Arial"/>
                <a:sym typeface="Arial"/>
              </a:rPr>
              <a:t>Chúng có thể được phân định bằng dấu ngoặc đơn hoặc dấu ngoặc kép, tuy nhiên, chúng phải nhất quán (nghĩa là bắt đầu và kết thúc đều phải giống nhau)</a:t>
            </a:r>
            <a:endParaRPr/>
          </a:p>
          <a:p>
            <a:pPr indent="0" lvl="0" marL="0" marR="0" rtl="0" algn="l">
              <a:lnSpc>
                <a:spcPct val="80000"/>
              </a:lnSpc>
              <a:spcBef>
                <a:spcPts val="198"/>
              </a:spcBef>
              <a:spcAft>
                <a:spcPts val="0"/>
              </a:spcAft>
              <a:buClr>
                <a:schemeClr val="dk1"/>
              </a:buClr>
              <a:buSzPts val="660"/>
              <a:buFont typeface="Arial"/>
              <a:buNone/>
            </a:pPr>
            <a:r>
              <a:rPr b="0" lang="en-US" sz="660">
                <a:solidFill>
                  <a:schemeClr val="dk1"/>
                </a:solidFill>
                <a:latin typeface="Arial"/>
                <a:ea typeface="Arial"/>
                <a:cs typeface="Arial"/>
                <a:sym typeface="Arial"/>
              </a:rPr>
              <a:t>Ta có thể thêm dấu nháy đơn trong chuỗi khi dấu phân cách là dấu nháy kép và ngược lại.</a:t>
            </a:r>
            <a:endParaRPr b="0" sz="660">
              <a:solidFill>
                <a:schemeClr val="dk1"/>
              </a:solidFill>
              <a:latin typeface="Arial"/>
              <a:ea typeface="Arial"/>
              <a:cs typeface="Arial"/>
              <a:sym typeface="Arial"/>
            </a:endParaRPr>
          </a:p>
          <a:p>
            <a:pPr indent="0" lvl="0" marL="0" marR="0" rtl="0" algn="l">
              <a:lnSpc>
                <a:spcPct val="80000"/>
              </a:lnSpc>
              <a:spcBef>
                <a:spcPts val="198"/>
              </a:spcBef>
              <a:spcAft>
                <a:spcPts val="0"/>
              </a:spcAft>
              <a:buClr>
                <a:schemeClr val="dk1"/>
              </a:buClr>
              <a:buSzPts val="660"/>
              <a:buFont typeface="Arial"/>
              <a:buNone/>
            </a:pPr>
            <a:r>
              <a:t/>
            </a:r>
            <a:endParaRPr b="1" sz="660">
              <a:solidFill>
                <a:schemeClr val="dk1"/>
              </a:solidFill>
              <a:latin typeface="Arial"/>
              <a:ea typeface="Arial"/>
              <a:cs typeface="Arial"/>
              <a:sym typeface="Arial"/>
            </a:endParaRPr>
          </a:p>
          <a:p>
            <a:pPr indent="0" lvl="0" marL="0" marR="0" rtl="0" algn="l">
              <a:lnSpc>
                <a:spcPct val="80000"/>
              </a:lnSpc>
              <a:spcBef>
                <a:spcPts val="198"/>
              </a:spcBef>
              <a:spcAft>
                <a:spcPts val="0"/>
              </a:spcAft>
              <a:buClr>
                <a:schemeClr val="dk1"/>
              </a:buClr>
              <a:buSzPts val="660"/>
              <a:buFont typeface="Arial"/>
              <a:buNone/>
            </a:pPr>
            <a:r>
              <a:rPr b="1" lang="en-US" sz="660">
                <a:solidFill>
                  <a:schemeClr val="dk1"/>
                </a:solidFill>
                <a:latin typeface="Arial"/>
                <a:ea typeface="Arial"/>
                <a:cs typeface="Arial"/>
                <a:sym typeface="Arial"/>
              </a:rPr>
              <a:t>[Tài liệu tham khảo]</a:t>
            </a:r>
            <a:endParaRPr sz="660">
              <a:latin typeface="Arial"/>
              <a:ea typeface="Arial"/>
              <a:cs typeface="Arial"/>
              <a:sym typeface="Arial"/>
            </a:endParaRPr>
          </a:p>
          <a:p>
            <a:pPr indent="0" lvl="0" marL="0" marR="0" rtl="0" algn="l">
              <a:lnSpc>
                <a:spcPct val="80000"/>
              </a:lnSpc>
              <a:spcBef>
                <a:spcPts val="198"/>
              </a:spcBef>
              <a:spcAft>
                <a:spcPts val="0"/>
              </a:spcAft>
              <a:buClr>
                <a:schemeClr val="dk1"/>
              </a:buClr>
              <a:buSzPts val="660"/>
              <a:buFont typeface="Arial"/>
              <a:buNone/>
            </a:pPr>
            <a:r>
              <a:rPr b="0" lang="en-US" sz="660">
                <a:solidFill>
                  <a:schemeClr val="dk1"/>
                </a:solidFill>
                <a:latin typeface="Arial"/>
                <a:ea typeface="Arial"/>
                <a:cs typeface="Arial"/>
                <a:sym typeface="Arial"/>
              </a:rPr>
              <a:t>https://spark.apache.org/docs/latest/quick-start.html</a:t>
            </a:r>
            <a:endParaRPr/>
          </a:p>
          <a:p>
            <a:pPr indent="0" lvl="0" marL="0" marR="0" rtl="0" algn="l">
              <a:lnSpc>
                <a:spcPct val="80000"/>
              </a:lnSpc>
              <a:spcBef>
                <a:spcPts val="198"/>
              </a:spcBef>
              <a:spcAft>
                <a:spcPts val="0"/>
              </a:spcAft>
              <a:buClr>
                <a:schemeClr val="dk1"/>
              </a:buClr>
              <a:buSzPts val="660"/>
              <a:buFont typeface="Arial"/>
              <a:buNone/>
            </a:pPr>
            <a:r>
              <a:rPr b="0" lang="en-US" sz="660">
                <a:solidFill>
                  <a:schemeClr val="dk1"/>
                </a:solidFill>
                <a:latin typeface="Arial"/>
                <a:ea typeface="Arial"/>
                <a:cs typeface="Arial"/>
                <a:sym typeface="Arial"/>
              </a:rPr>
              <a:t>https://spark.apache.org/docs/latest/rdd-programming-guide.html</a:t>
            </a:r>
            <a:endParaRPr/>
          </a:p>
          <a:p>
            <a:pPr indent="0" lvl="0" marL="0" rtl="0" algn="l">
              <a:lnSpc>
                <a:spcPct val="80000"/>
              </a:lnSpc>
              <a:spcBef>
                <a:spcPts val="198"/>
              </a:spcBef>
              <a:spcAft>
                <a:spcPts val="0"/>
              </a:spcAft>
              <a:buNone/>
            </a:pPr>
            <a:r>
              <a:rPr lang="en-US" sz="660"/>
              <a:t>https://docs.python.org/3/tutorial/index.html</a:t>
            </a:r>
            <a:endParaRPr sz="660"/>
          </a:p>
        </p:txBody>
      </p:sp>
      <p:sp>
        <p:nvSpPr>
          <p:cNvPr id="473" name="Google Shape;473;p2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4" name="Shape 4114"/>
        <p:cNvGrpSpPr/>
        <p:nvPr/>
      </p:nvGrpSpPr>
      <p:grpSpPr>
        <a:xfrm>
          <a:off x="0" y="0"/>
          <a:ext cx="0" cy="0"/>
          <a:chOff x="0" y="0"/>
          <a:chExt cx="0" cy="0"/>
        </a:xfrm>
      </p:grpSpPr>
      <p:sp>
        <p:nvSpPr>
          <p:cNvPr id="4115" name="Google Shape;4115;p25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6" name="Google Shape;4116;p25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Để khắc phục sự cố, trong mẫu mã này, chúng tôi đã đi quá nhiều theo hướng khác.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gọi sendArecord2DB cho từng phần tử trong DStream.</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thực sự khiến một kết nối mới được thiết lập, một bản ghi được gửi và sau đó đóng kết nối cho mọi phần tử trong RDD.</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sẽ rất chậm và hiệu suất bị ảnh hưởng rất lớn.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https://spark.apache.org/docs/latest/streaming-programming-guide.html#initializing-streamingcontext</a:t>
            </a:r>
            <a:endParaRPr/>
          </a:p>
          <a:p>
            <a:pPr indent="0" lvl="0" marL="0" rtl="0" algn="l">
              <a:spcBef>
                <a:spcPts val="360"/>
              </a:spcBef>
              <a:spcAft>
                <a:spcPts val="0"/>
              </a:spcAft>
              <a:buNone/>
            </a:pPr>
            <a:r>
              <a:t/>
            </a:r>
            <a:endParaRPr>
              <a:latin typeface="Arial"/>
              <a:ea typeface="Arial"/>
              <a:cs typeface="Arial"/>
              <a:sym typeface="Arial"/>
            </a:endParaRPr>
          </a:p>
        </p:txBody>
      </p:sp>
      <p:sp>
        <p:nvSpPr>
          <p:cNvPr id="4117" name="Google Shape;4117;p25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5" name="Shape 4125"/>
        <p:cNvGrpSpPr/>
        <p:nvPr/>
      </p:nvGrpSpPr>
      <p:grpSpPr>
        <a:xfrm>
          <a:off x="0" y="0"/>
          <a:ext cx="0" cy="0"/>
          <a:chOff x="0" y="0"/>
          <a:chExt cx="0" cy="0"/>
        </a:xfrm>
      </p:grpSpPr>
      <p:sp>
        <p:nvSpPr>
          <p:cNvPr id="4126" name="Google Shape;4126;p25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7" name="Google Shape;4127;p25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Goldilock đề cập đến Goldilock và ba con gấu.</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Quá nóng, quá lạnh, vừa phải.</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Quá cứng, quá mềm, vừa phải.</a:t>
            </a:r>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Vì vậy, chúng tôi đã đi theo cả hai hướng và một hướng thất bại hoàn toàn trong khi hướng kia rất kém hiệu quả.</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Ở đây chúng tôi trình bày cách tiếp cận chính xác.</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Chúng tôi muốn kết hợp foreachRDD và foreachPartition.</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Ở đây, một DStream bao gồm một số Executor, mỗi người nắm giữ một phân vùng của tổng số RDD.</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Vì vậy, đối với DStream, chúng tôi sẽ gọi thêm cho từng phân vùng trong DStream và thiết lập một kết nối cho từng phân vùng.</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rtl="0" algn="l">
              <a:lnSpc>
                <a:spcPct val="90000"/>
              </a:lnSpc>
              <a:spcBef>
                <a:spcPts val="333"/>
              </a:spcBef>
              <a:spcAft>
                <a:spcPts val="0"/>
              </a:spcAft>
              <a:buNone/>
            </a:pPr>
            <a:r>
              <a:rPr lang="en-US" sz="1110">
                <a:latin typeface="Arial"/>
                <a:ea typeface="Arial"/>
                <a:cs typeface="Arial"/>
                <a:sym typeface="Arial"/>
              </a:rPr>
              <a:t>https://spark.apache.org/docs/latest/streaming-programming-guide.html#overview</a:t>
            </a:r>
            <a:endParaRPr/>
          </a:p>
          <a:p>
            <a:pPr indent="0" lvl="0" marL="0" rtl="0" algn="l">
              <a:lnSpc>
                <a:spcPct val="90000"/>
              </a:lnSpc>
              <a:spcBef>
                <a:spcPts val="333"/>
              </a:spcBef>
              <a:spcAft>
                <a:spcPts val="0"/>
              </a:spcAft>
              <a:buNone/>
            </a:pPr>
            <a:r>
              <a:rPr lang="en-US" sz="1110">
                <a:latin typeface="Arial"/>
                <a:ea typeface="Arial"/>
                <a:cs typeface="Arial"/>
                <a:sym typeface="Arial"/>
              </a:rPr>
              <a:t>https://spark.apache.org/docs/latest/structured-streaming-programming-guide.html#overview</a:t>
            </a:r>
            <a:endParaRPr/>
          </a:p>
          <a:p>
            <a:pPr indent="0" lvl="0" marL="0" rtl="0" algn="l">
              <a:lnSpc>
                <a:spcPct val="90000"/>
              </a:lnSpc>
              <a:spcBef>
                <a:spcPts val="333"/>
              </a:spcBef>
              <a:spcAft>
                <a:spcPts val="0"/>
              </a:spcAft>
              <a:buNone/>
            </a:pPr>
            <a:r>
              <a:rPr lang="en-US" sz="1110">
                <a:latin typeface="Arial"/>
                <a:ea typeface="Arial"/>
                <a:cs typeface="Arial"/>
                <a:sym typeface="Arial"/>
              </a:rPr>
              <a:t>https://spark.apache.org/docs/latest/streaming-programming-guide.html#initializing-streamingcontext</a:t>
            </a:r>
            <a:endParaRPr/>
          </a:p>
          <a:p>
            <a:pPr indent="0" lvl="0" marL="0" rtl="0" algn="l">
              <a:lnSpc>
                <a:spcPct val="90000"/>
              </a:lnSpc>
              <a:spcBef>
                <a:spcPts val="333"/>
              </a:spcBef>
              <a:spcAft>
                <a:spcPts val="0"/>
              </a:spcAft>
              <a:buNone/>
            </a:pPr>
            <a:r>
              <a:t/>
            </a:r>
            <a:endParaRPr sz="1110">
              <a:latin typeface="Arial"/>
              <a:ea typeface="Arial"/>
              <a:cs typeface="Arial"/>
              <a:sym typeface="Arial"/>
            </a:endParaRPr>
          </a:p>
        </p:txBody>
      </p:sp>
      <p:sp>
        <p:nvSpPr>
          <p:cNvPr id="4128" name="Google Shape;4128;p25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6" name="Shape 4136"/>
        <p:cNvGrpSpPr/>
        <p:nvPr/>
      </p:nvGrpSpPr>
      <p:grpSpPr>
        <a:xfrm>
          <a:off x="0" y="0"/>
          <a:ext cx="0" cy="0"/>
          <a:chOff x="0" y="0"/>
          <a:chExt cx="0" cy="0"/>
        </a:xfrm>
      </p:grpSpPr>
      <p:sp>
        <p:nvSpPr>
          <p:cNvPr id="4137" name="Google Shape;4137;p25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8" name="Google Shape;4138;p25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Hoạt động đầu ra là hành động kích hoạt chuyển đổi.</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Bước cuối cùng trong việc phát triển các ứng dụng phát trực tuyến là xuất kết quả của các phép biến đổi và tổng hợp.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Ở đây chúng tôi trình bày các đầu ra thường được sử dụng hơn.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Họ đang lưu vào một tệp văn bản, in trên bảng điều khiển.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Cuối cùng, foreachRDD sẽ kích hoạt một hành động cho mỗi DStream để lưu vào bộ nhớ ngoài.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https://spark.apache.org/docs/latest/streaming-programming-guide.html#initializing-streamingcontext</a:t>
            </a:r>
            <a:endParaRPr/>
          </a:p>
          <a:p>
            <a:pPr indent="0" lvl="0" marL="0" rtl="0" algn="l">
              <a:spcBef>
                <a:spcPts val="360"/>
              </a:spcBef>
              <a:spcAft>
                <a:spcPts val="0"/>
              </a:spcAft>
              <a:buNone/>
            </a:pPr>
            <a:r>
              <a:t/>
            </a:r>
            <a:endParaRPr>
              <a:latin typeface="Arial"/>
              <a:ea typeface="Arial"/>
              <a:cs typeface="Arial"/>
              <a:sym typeface="Arial"/>
            </a:endParaRPr>
          </a:p>
        </p:txBody>
      </p:sp>
      <p:sp>
        <p:nvSpPr>
          <p:cNvPr id="4139" name="Google Shape;4139;p25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6" name="Shape 4146"/>
        <p:cNvGrpSpPr/>
        <p:nvPr/>
      </p:nvGrpSpPr>
      <p:grpSpPr>
        <a:xfrm>
          <a:off x="0" y="0"/>
          <a:ext cx="0" cy="0"/>
          <a:chOff x="0" y="0"/>
          <a:chExt cx="0" cy="0"/>
        </a:xfrm>
      </p:grpSpPr>
      <p:sp>
        <p:nvSpPr>
          <p:cNvPr id="4147" name="Google Shape;4147;p25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8" name="Google Shape;4148;p25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Dưới đây là các hoạt động đầu ra ít được sử dụng.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Như trong API lõi, chúng tôi có thể lưu vào các định dạng khác ngoài tệp văn bản bằng thư viện Hadoop.</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https://spark.apache.org/docs/latest/streaming-programming-guide.html#initializing-streamingcontext</a:t>
            </a:r>
            <a:endParaRPr/>
          </a:p>
          <a:p>
            <a:pPr indent="0" lvl="0" marL="0" rtl="0" algn="l">
              <a:spcBef>
                <a:spcPts val="360"/>
              </a:spcBef>
              <a:spcAft>
                <a:spcPts val="0"/>
              </a:spcAft>
              <a:buNone/>
            </a:pPr>
            <a:r>
              <a:t/>
            </a:r>
            <a:endParaRPr>
              <a:latin typeface="Arial"/>
              <a:ea typeface="Arial"/>
              <a:cs typeface="Arial"/>
              <a:sym typeface="Arial"/>
            </a:endParaRPr>
          </a:p>
        </p:txBody>
      </p:sp>
      <p:sp>
        <p:nvSpPr>
          <p:cNvPr id="4149" name="Google Shape;4149;p25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6" name="Shape 4156"/>
        <p:cNvGrpSpPr/>
        <p:nvPr/>
      </p:nvGrpSpPr>
      <p:grpSpPr>
        <a:xfrm>
          <a:off x="0" y="0"/>
          <a:ext cx="0" cy="0"/>
          <a:chOff x="0" y="0"/>
          <a:chExt cx="0" cy="0"/>
        </a:xfrm>
      </p:grpSpPr>
      <p:sp>
        <p:nvSpPr>
          <p:cNvPr id="4157" name="Google Shape;4157;p25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8" name="Google Shape;4158;p25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API lõi lưu nhiều tệp từ mỗi Người thực thi.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Khi phát trực tuyến, hãy coi tiền tố và dấu thời gian là một hệ thống phân cấp cấp độ khác.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mỗi dấu thời gian tiền tố, sẽ có nhiều tệp phân vùng như mong đợi.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Mỗi hoạt động đầu ra phải có một tiền tố.</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Vì dấu thời gian được thêm vào sau tiền tố để phân biệt đầu ra từ mỗi lô vi mô.</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https://spark.apache.org/docs/latest/streaming-programming-guide.html#initializing-streamingcontext</a:t>
            </a:r>
            <a:endParaRPr/>
          </a:p>
          <a:p>
            <a:pPr indent="0" lvl="0" marL="0" rtl="0" algn="l">
              <a:spcBef>
                <a:spcPts val="360"/>
              </a:spcBef>
              <a:spcAft>
                <a:spcPts val="0"/>
              </a:spcAft>
              <a:buNone/>
            </a:pPr>
            <a:r>
              <a:t/>
            </a:r>
            <a:endParaRPr>
              <a:latin typeface="Arial"/>
              <a:ea typeface="Arial"/>
              <a:cs typeface="Arial"/>
              <a:sym typeface="Arial"/>
            </a:endParaRPr>
          </a:p>
        </p:txBody>
      </p:sp>
      <p:sp>
        <p:nvSpPr>
          <p:cNvPr id="4159" name="Google Shape;4159;p25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9" name="Shape 4189"/>
        <p:cNvGrpSpPr/>
        <p:nvPr/>
      </p:nvGrpSpPr>
      <p:grpSpPr>
        <a:xfrm>
          <a:off x="0" y="0"/>
          <a:ext cx="0" cy="0"/>
          <a:chOff x="0" y="0"/>
          <a:chExt cx="0" cy="0"/>
        </a:xfrm>
      </p:grpSpPr>
      <p:sp>
        <p:nvSpPr>
          <p:cNvPr id="4190" name="Google Shape;4190;p25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1" name="Google Shape;4191;p25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Chuyển đổi trạng thái yêu cầu định nghĩa trạng thái.</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Đây thường là giá trị của một cặp khóa/giá trị trong Cặp RDD.</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Lưu ý rằng tất cả các tên chuyển đổi đều có "..ByKey.." như một phần của tên chuyển đổi.</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Cho đến nay, kết quả của mỗi DStream được tạo ra và sau đó không cần tương tác thêm với.</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Spark có thể thu thập các kết quả đầu ra đó từ bộ nhớ.</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Tuy nhiên, nhiều ứng dụng yêu cầu kiểm tra chéo giữa các đầu ra từ mỗi khung thời gian (Dstream).</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Spark streaming cung cấp chuyển đổi có trạng thái cho mục đích này.</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Một số trạng thái bảo toàn chuyển đổi trong toàn bộ thời gian tồn tại của ứng dụng phát trực tuyến trong khi các chuyển đổi có cửa sổ giới hạn trạng thái bảo toàn trong khoảng thời gian có cửa sổ.</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rtl="0" algn="l">
              <a:lnSpc>
                <a:spcPct val="90000"/>
              </a:lnSpc>
              <a:spcBef>
                <a:spcPts val="333"/>
              </a:spcBef>
              <a:spcAft>
                <a:spcPts val="0"/>
              </a:spcAft>
              <a:buNone/>
            </a:pPr>
            <a:r>
              <a:rPr lang="en-US" sz="1110">
                <a:latin typeface="Arial"/>
                <a:ea typeface="Arial"/>
                <a:cs typeface="Arial"/>
                <a:sym typeface="Arial"/>
              </a:rPr>
              <a:t>https://spark.apache.org/docs/latest/streaming-programming-guide.html#overview</a:t>
            </a:r>
            <a:endParaRPr/>
          </a:p>
          <a:p>
            <a:pPr indent="0" lvl="0" marL="0" rtl="0" algn="l">
              <a:lnSpc>
                <a:spcPct val="90000"/>
              </a:lnSpc>
              <a:spcBef>
                <a:spcPts val="333"/>
              </a:spcBef>
              <a:spcAft>
                <a:spcPts val="0"/>
              </a:spcAft>
              <a:buNone/>
            </a:pPr>
            <a:r>
              <a:rPr lang="en-US" sz="1110">
                <a:latin typeface="Arial"/>
                <a:ea typeface="Arial"/>
                <a:cs typeface="Arial"/>
                <a:sym typeface="Arial"/>
              </a:rPr>
              <a:t>https://spark.apache.org/docs/latest/structured-streaming-programming-guide.html#overview</a:t>
            </a:r>
            <a:endParaRPr/>
          </a:p>
          <a:p>
            <a:pPr indent="0" lvl="0" marL="0" rtl="0" algn="l">
              <a:lnSpc>
                <a:spcPct val="90000"/>
              </a:lnSpc>
              <a:spcBef>
                <a:spcPts val="333"/>
              </a:spcBef>
              <a:spcAft>
                <a:spcPts val="0"/>
              </a:spcAft>
              <a:buNone/>
            </a:pPr>
            <a:r>
              <a:rPr lang="en-US" sz="1110">
                <a:latin typeface="Arial"/>
                <a:ea typeface="Arial"/>
                <a:cs typeface="Arial"/>
                <a:sym typeface="Arial"/>
              </a:rPr>
              <a:t>https://spark.apache.org/docs/latest/streaming-programming-guide.html#initializing-streamingcontext</a:t>
            </a:r>
            <a:endParaRPr/>
          </a:p>
          <a:p>
            <a:pPr indent="0" lvl="0" marL="0" rtl="0" algn="l">
              <a:lnSpc>
                <a:spcPct val="90000"/>
              </a:lnSpc>
              <a:spcBef>
                <a:spcPts val="333"/>
              </a:spcBef>
              <a:spcAft>
                <a:spcPts val="0"/>
              </a:spcAft>
              <a:buNone/>
            </a:pPr>
            <a:r>
              <a:t/>
            </a:r>
            <a:endParaRPr sz="1110">
              <a:latin typeface="Arial"/>
              <a:ea typeface="Arial"/>
              <a:cs typeface="Arial"/>
              <a:sym typeface="Arial"/>
            </a:endParaRPr>
          </a:p>
        </p:txBody>
      </p:sp>
      <p:sp>
        <p:nvSpPr>
          <p:cNvPr id="4192" name="Google Shape;4192;p25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8" name="Shape 4198"/>
        <p:cNvGrpSpPr/>
        <p:nvPr/>
      </p:nvGrpSpPr>
      <p:grpSpPr>
        <a:xfrm>
          <a:off x="0" y="0"/>
          <a:ext cx="0" cy="0"/>
          <a:chOff x="0" y="0"/>
          <a:chExt cx="0" cy="0"/>
        </a:xfrm>
      </p:grpSpPr>
      <p:sp>
        <p:nvSpPr>
          <p:cNvPr id="4199" name="Google Shape;4199;p25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0" name="Google Shape;4200;p25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Hàm do người dùng xác định được cung cấp để theo dõi và cập nhật trạng thái có thể nhận được hai tham số.</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Đầu tiên là tập hợp các giá trị có cùng khóa. Tham số thứ hai là trạng thái hiện tại của khóa mà Spark đang bảo quản.</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Không có bản ghi nào về khóa đó cho đến nay, Không có nếu được chuyển cho nó.</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updateStateByKey là chuyển đổi trạng thái được sử dụng phổ biến nhất trong toàn bộ vòng đời của ứng dụng phát trực tuyến.</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Để sử dụng phương pháp này, chúng tôi phải cung cấp một chức năng sẽ được Spark sử dụng để theo dõi và cập nhật trạng thái.</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lnSpc>
                <a:spcPct val="90000"/>
              </a:lnSpc>
              <a:spcBef>
                <a:spcPts val="360"/>
              </a:spcBef>
              <a:spcAft>
                <a:spcPts val="0"/>
              </a:spcAft>
              <a:buNone/>
            </a:pPr>
            <a:r>
              <a:rPr lang="en-US">
                <a:latin typeface="Arial"/>
                <a:ea typeface="Arial"/>
                <a:cs typeface="Arial"/>
                <a:sym typeface="Arial"/>
              </a:rPr>
              <a:t>https://spark.apache.org/docs/latest/streaming-programming-guide.html#overview</a:t>
            </a:r>
            <a:endParaRPr/>
          </a:p>
          <a:p>
            <a:pPr indent="0" lvl="0" marL="0" rtl="0" algn="l">
              <a:lnSpc>
                <a:spcPct val="90000"/>
              </a:lnSpc>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lnSpc>
                <a:spcPct val="90000"/>
              </a:lnSpc>
              <a:spcBef>
                <a:spcPts val="360"/>
              </a:spcBef>
              <a:spcAft>
                <a:spcPts val="0"/>
              </a:spcAft>
              <a:buNone/>
            </a:pPr>
            <a:r>
              <a:rPr lang="en-US">
                <a:latin typeface="Arial"/>
                <a:ea typeface="Arial"/>
                <a:cs typeface="Arial"/>
                <a:sym typeface="Arial"/>
              </a:rPr>
              <a:t>https://spark.apache.org/docs/latest/streaming-programming-guide.html#initializing-streamingcontext</a:t>
            </a:r>
            <a:endParaRPr/>
          </a:p>
          <a:p>
            <a:pPr indent="0" lvl="0" marL="0" rtl="0" algn="l">
              <a:lnSpc>
                <a:spcPct val="90000"/>
              </a:lnSpc>
              <a:spcBef>
                <a:spcPts val="360"/>
              </a:spcBef>
              <a:spcAft>
                <a:spcPts val="0"/>
              </a:spcAft>
              <a:buNone/>
            </a:pPr>
            <a:r>
              <a:t/>
            </a:r>
            <a:endParaRPr>
              <a:latin typeface="Arial"/>
              <a:ea typeface="Arial"/>
              <a:cs typeface="Arial"/>
              <a:sym typeface="Arial"/>
            </a:endParaRPr>
          </a:p>
        </p:txBody>
      </p:sp>
      <p:sp>
        <p:nvSpPr>
          <p:cNvPr id="4201" name="Google Shape;4201;p25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9" name="Shape 4209"/>
        <p:cNvGrpSpPr/>
        <p:nvPr/>
      </p:nvGrpSpPr>
      <p:grpSpPr>
        <a:xfrm>
          <a:off x="0" y="0"/>
          <a:ext cx="0" cy="0"/>
          <a:chOff x="0" y="0"/>
          <a:chExt cx="0" cy="0"/>
        </a:xfrm>
      </p:grpSpPr>
      <p:sp>
        <p:nvSpPr>
          <p:cNvPr id="4210" name="Google Shape;4210;p25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1" name="Google Shape;4211;p25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Về bản chất, updateStateBeKey lặp qua tất cả các trạng thái hiện được lưu trong bộ nhớ và được lưu lâu dài trong thư mục điểm kiểm tra.</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Đây rõ ràng là một quá trình tốn kém và càng tốn kém hơn khi số lượng các quốc gia tăng lên.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Điểm kiểm tra lưu các trạng thái cho đến nay vào bộ lưu trữ lâu bền như HDFS.</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https://spark.apache.org/docs/latest/streaming-programming-guide.html#initializing-streamingcontext</a:t>
            </a:r>
            <a:endParaRPr/>
          </a:p>
          <a:p>
            <a:pPr indent="0" lvl="0" marL="0" rtl="0" algn="l">
              <a:spcBef>
                <a:spcPts val="360"/>
              </a:spcBef>
              <a:spcAft>
                <a:spcPts val="0"/>
              </a:spcAft>
              <a:buNone/>
            </a:pPr>
            <a:r>
              <a:t/>
            </a:r>
            <a:endParaRPr>
              <a:latin typeface="Arial"/>
              <a:ea typeface="Arial"/>
              <a:cs typeface="Arial"/>
              <a:sym typeface="Arial"/>
            </a:endParaRPr>
          </a:p>
        </p:txBody>
      </p:sp>
      <p:sp>
        <p:nvSpPr>
          <p:cNvPr id="4212" name="Google Shape;4212;p25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0" name="Shape 4220"/>
        <p:cNvGrpSpPr/>
        <p:nvPr/>
      </p:nvGrpSpPr>
      <p:grpSpPr>
        <a:xfrm>
          <a:off x="0" y="0"/>
          <a:ext cx="0" cy="0"/>
          <a:chOff x="0" y="0"/>
          <a:chExt cx="0" cy="0"/>
        </a:xfrm>
      </p:grpSpPr>
      <p:sp>
        <p:nvSpPr>
          <p:cNvPr id="4221" name="Google Shape;4221;p25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2" name="Google Shape;4222;p25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930"/>
              <a:buFont typeface="Arial"/>
              <a:buNone/>
            </a:pPr>
            <a:r>
              <a:rPr b="1" lang="en-US" sz="930">
                <a:latin typeface="Arial"/>
                <a:ea typeface="Arial"/>
                <a:cs typeface="Arial"/>
                <a:sym typeface="Arial"/>
              </a:rPr>
              <a:t>[Hướng dẫn của giảng viên] </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Hỏi học viên cách sửa đổi mã nếu chúng tôi cũng muốn in số từ cho mỗi lô DStream.</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Làm thế nào sẽ được thay đổi mã?</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Đây có thể là một bài toán khó đối với học sinh nhưng có thể khiến các em phải suy nghĩ.</a:t>
            </a:r>
            <a:endParaRPr b="0" sz="930">
              <a:solidFill>
                <a:schemeClr val="dk1"/>
              </a:solidFill>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t/>
            </a:r>
            <a:endParaRPr b="0" sz="930">
              <a:solidFill>
                <a:schemeClr val="dk1"/>
              </a:solidFill>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Câu trả lời:</a:t>
            </a:r>
            <a:endParaRPr/>
          </a:p>
          <a:p>
            <a:pPr indent="0" lvl="0" marL="0" rtl="0" algn="l">
              <a:lnSpc>
                <a:spcPct val="80000"/>
              </a:lnSpc>
              <a:spcBef>
                <a:spcPts val="279"/>
              </a:spcBef>
              <a:spcAft>
                <a:spcPts val="0"/>
              </a:spcAft>
              <a:buNone/>
            </a:pPr>
            <a:r>
              <a:rPr lang="en-US" sz="930">
                <a:latin typeface="Arial"/>
                <a:ea typeface="Arial"/>
                <a:cs typeface="Arial"/>
                <a:sym typeface="Arial"/>
              </a:rPr>
              <a:t>lines = ssc.socketTextStream(hostname,port)</a:t>
            </a:r>
            <a:endParaRPr/>
          </a:p>
          <a:p>
            <a:pPr indent="0" lvl="0" marL="0" rtl="0" algn="l">
              <a:lnSpc>
                <a:spcPct val="80000"/>
              </a:lnSpc>
              <a:spcBef>
                <a:spcPts val="279"/>
              </a:spcBef>
              <a:spcAft>
                <a:spcPts val="0"/>
              </a:spcAft>
              <a:buNone/>
            </a:pPr>
            <a:r>
              <a:rPr lang="en-US" sz="930">
                <a:latin typeface="Arial"/>
                <a:ea typeface="Arial"/>
                <a:cs typeface="Arial"/>
                <a:sym typeface="Arial"/>
              </a:rPr>
              <a:t>current_wc = lines \</a:t>
            </a:r>
            <a:endParaRPr/>
          </a:p>
          <a:p>
            <a:pPr indent="0" lvl="0" marL="0" rtl="0" algn="l">
              <a:lnSpc>
                <a:spcPct val="80000"/>
              </a:lnSpc>
              <a:spcBef>
                <a:spcPts val="279"/>
              </a:spcBef>
              <a:spcAft>
                <a:spcPts val="0"/>
              </a:spcAft>
              <a:buNone/>
            </a:pPr>
            <a:r>
              <a:rPr lang="en-US" sz="930">
                <a:latin typeface="Arial"/>
                <a:ea typeface="Arial"/>
                <a:cs typeface="Arial"/>
                <a:sym typeface="Arial"/>
              </a:rPr>
              <a:t>    .flatMap(lambda line: line.split(" ")) \</a:t>
            </a:r>
            <a:endParaRPr/>
          </a:p>
          <a:p>
            <a:pPr indent="0" lvl="0" marL="0" rtl="0" algn="l">
              <a:lnSpc>
                <a:spcPct val="80000"/>
              </a:lnSpc>
              <a:spcBef>
                <a:spcPts val="279"/>
              </a:spcBef>
              <a:spcAft>
                <a:spcPts val="0"/>
              </a:spcAft>
              <a:buNone/>
            </a:pPr>
            <a:r>
              <a:rPr lang="en-US" sz="930">
                <a:latin typeface="Arial"/>
                <a:ea typeface="Arial"/>
                <a:cs typeface="Arial"/>
                <a:sym typeface="Arial"/>
              </a:rPr>
              <a:t>    .map(lambda word: (word, 1)) \</a:t>
            </a:r>
            <a:endParaRPr/>
          </a:p>
          <a:p>
            <a:pPr indent="0" lvl="0" marL="0" rtl="0" algn="l">
              <a:lnSpc>
                <a:spcPct val="80000"/>
              </a:lnSpc>
              <a:spcBef>
                <a:spcPts val="279"/>
              </a:spcBef>
              <a:spcAft>
                <a:spcPts val="0"/>
              </a:spcAft>
              <a:buNone/>
            </a:pPr>
            <a:r>
              <a:rPr lang="en-US" sz="930">
                <a:latin typeface="Arial"/>
                <a:ea typeface="Arial"/>
                <a:cs typeface="Arial"/>
                <a:sym typeface="Arial"/>
              </a:rPr>
              <a:t>    .reduceByKey(lambda v1, v2: v1+v2)</a:t>
            </a:r>
            <a:endParaRPr/>
          </a:p>
          <a:p>
            <a:pPr indent="0" lvl="0" marL="0" rtl="0" algn="l">
              <a:lnSpc>
                <a:spcPct val="80000"/>
              </a:lnSpc>
              <a:spcBef>
                <a:spcPts val="279"/>
              </a:spcBef>
              <a:spcAft>
                <a:spcPts val="0"/>
              </a:spcAft>
              <a:buNone/>
            </a:pPr>
            <a:r>
              <a:rPr lang="en-US" sz="930">
                <a:latin typeface="Arial"/>
                <a:ea typeface="Arial"/>
                <a:cs typeface="Arial"/>
                <a:sym typeface="Arial"/>
              </a:rPr>
              <a:t>current_wc.pprint()</a:t>
            </a:r>
            <a:endParaRPr/>
          </a:p>
          <a:p>
            <a:pPr indent="0" lvl="0" marL="0" rtl="0" algn="l">
              <a:lnSpc>
                <a:spcPct val="80000"/>
              </a:lnSpc>
              <a:spcBef>
                <a:spcPts val="279"/>
              </a:spcBef>
              <a:spcAft>
                <a:spcPts val="0"/>
              </a:spcAft>
              <a:buNone/>
            </a:pPr>
            <a:r>
              <a:rPr lang="en-US" sz="930">
                <a:latin typeface="Arial"/>
                <a:ea typeface="Arial"/>
                <a:cs typeface="Arial"/>
                <a:sym typeface="Arial"/>
              </a:rPr>
              <a:t>running_wc = current_wc \</a:t>
            </a:r>
            <a:endParaRPr/>
          </a:p>
          <a:p>
            <a:pPr indent="0" lvl="0" marL="0" rtl="0" algn="l">
              <a:lnSpc>
                <a:spcPct val="80000"/>
              </a:lnSpc>
              <a:spcBef>
                <a:spcPts val="279"/>
              </a:spcBef>
              <a:spcAft>
                <a:spcPts val="0"/>
              </a:spcAft>
              <a:buNone/>
            </a:pPr>
            <a:r>
              <a:rPr lang="en-US" sz="930">
                <a:solidFill>
                  <a:srgbClr val="FF0000"/>
                </a:solidFill>
                <a:latin typeface="Arial"/>
                <a:ea typeface="Arial"/>
                <a:cs typeface="Arial"/>
                <a:sym typeface="Arial"/>
              </a:rPr>
              <a:t>    .updateStateByKey(updateFunction)</a:t>
            </a:r>
            <a:endParaRPr/>
          </a:p>
          <a:p>
            <a:pPr indent="0" lvl="0" marL="0" rtl="0" algn="l">
              <a:lnSpc>
                <a:spcPct val="80000"/>
              </a:lnSpc>
              <a:spcBef>
                <a:spcPts val="279"/>
              </a:spcBef>
              <a:spcAft>
                <a:spcPts val="0"/>
              </a:spcAft>
              <a:buNone/>
            </a:pPr>
            <a:r>
              <a:rPr lang="en-US" sz="930">
                <a:latin typeface="Arial"/>
                <a:ea typeface="Arial"/>
                <a:cs typeface="Arial"/>
                <a:sym typeface="Arial"/>
              </a:rPr>
              <a:t>running_wc.pprint()</a:t>
            </a:r>
            <a:endParaRPr/>
          </a:p>
          <a:p>
            <a:pPr indent="0" lvl="0" marL="0" rtl="0" algn="l">
              <a:lnSpc>
                <a:spcPct val="80000"/>
              </a:lnSpc>
              <a:spcBef>
                <a:spcPts val="279"/>
              </a:spcBef>
              <a:spcAft>
                <a:spcPts val="0"/>
              </a:spcAft>
              <a:buNone/>
            </a:pPr>
            <a:r>
              <a:rPr lang="en-US" sz="930">
                <a:latin typeface="Arial"/>
                <a:ea typeface="Arial"/>
                <a:cs typeface="Arial"/>
                <a:sym typeface="Arial"/>
              </a:rPr>
              <a:t>ssc.start()</a:t>
            </a:r>
            <a:endParaRPr/>
          </a:p>
          <a:p>
            <a:pPr indent="0" lvl="0" marL="0" rtl="0" algn="l">
              <a:lnSpc>
                <a:spcPct val="80000"/>
              </a:lnSpc>
              <a:spcBef>
                <a:spcPts val="279"/>
              </a:spcBef>
              <a:spcAft>
                <a:spcPts val="0"/>
              </a:spcAft>
              <a:buNone/>
            </a:pPr>
            <a:r>
              <a:rPr lang="en-US" sz="930">
                <a:latin typeface="Arial"/>
                <a:ea typeface="Arial"/>
                <a:cs typeface="Arial"/>
                <a:sym typeface="Arial"/>
              </a:rPr>
              <a:t>ssc.awaitTermination()</a:t>
            </a:r>
            <a:endParaRPr b="0" sz="930">
              <a:solidFill>
                <a:schemeClr val="dk1"/>
              </a:solidFill>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t/>
            </a:r>
            <a:endParaRPr b="0" sz="930">
              <a:solidFill>
                <a:schemeClr val="dk1"/>
              </a:solidFill>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t/>
            </a:r>
            <a:endParaRPr b="0" sz="930">
              <a:solidFill>
                <a:schemeClr val="dk1"/>
              </a:solidFill>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rPr b="1" lang="en-US" sz="930">
                <a:latin typeface="Arial"/>
                <a:ea typeface="Arial"/>
                <a:cs typeface="Arial"/>
                <a:sym typeface="Arial"/>
              </a:rPr>
              <a:t>[Nội dung chính]</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Sử dụng updateStateByKey giống như bất kỳ chuyển đổi tổng hợp nào khác. Ký hiệu đơn giản hóa (updateStateByKey(updateFunction) có thể hơi khó hiểu. Điều này cũng giống như updateStateByKey(lambda newVals, state: updateFunction(newVals, state)</a:t>
            </a:r>
            <a:endParaRPr b="0" sz="930">
              <a:solidFill>
                <a:schemeClr val="dk1"/>
              </a:solidFill>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t/>
            </a:r>
            <a:endParaRPr b="0" sz="930">
              <a:solidFill>
                <a:schemeClr val="dk1"/>
              </a:solidFill>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rPr b="1" lang="en-US" sz="930">
                <a:solidFill>
                  <a:schemeClr val="dk1"/>
                </a:solidFill>
                <a:latin typeface="Arial"/>
                <a:ea typeface="Arial"/>
                <a:cs typeface="Arial"/>
                <a:sym typeface="Arial"/>
              </a:rPr>
              <a:t>[Tài liệu tham khảo]</a:t>
            </a:r>
            <a:endParaRPr sz="930">
              <a:latin typeface="Arial"/>
              <a:ea typeface="Arial"/>
              <a:cs typeface="Arial"/>
              <a:sym typeface="Arial"/>
            </a:endParaRPr>
          </a:p>
          <a:p>
            <a:pPr indent="0" lvl="0" marL="0" rtl="0" algn="l">
              <a:lnSpc>
                <a:spcPct val="80000"/>
              </a:lnSpc>
              <a:spcBef>
                <a:spcPts val="279"/>
              </a:spcBef>
              <a:spcAft>
                <a:spcPts val="0"/>
              </a:spcAft>
              <a:buNone/>
            </a:pPr>
            <a:r>
              <a:rPr lang="en-US" sz="930">
                <a:latin typeface="Arial"/>
                <a:ea typeface="Arial"/>
                <a:cs typeface="Arial"/>
                <a:sym typeface="Arial"/>
              </a:rPr>
              <a:t>https://spark.apache.org/docs/latest/streaming-programming-guide.html#overview</a:t>
            </a:r>
            <a:endParaRPr/>
          </a:p>
          <a:p>
            <a:pPr indent="0" lvl="0" marL="0" rtl="0" algn="l">
              <a:lnSpc>
                <a:spcPct val="80000"/>
              </a:lnSpc>
              <a:spcBef>
                <a:spcPts val="279"/>
              </a:spcBef>
              <a:spcAft>
                <a:spcPts val="0"/>
              </a:spcAft>
              <a:buNone/>
            </a:pPr>
            <a:r>
              <a:rPr lang="en-US" sz="930">
                <a:latin typeface="Arial"/>
                <a:ea typeface="Arial"/>
                <a:cs typeface="Arial"/>
                <a:sym typeface="Arial"/>
              </a:rPr>
              <a:t>https://spark.apache.org/docs/latest/structured-streaming-programming-guide.html#overview</a:t>
            </a:r>
            <a:endParaRPr/>
          </a:p>
          <a:p>
            <a:pPr indent="0" lvl="0" marL="0" rtl="0" algn="l">
              <a:lnSpc>
                <a:spcPct val="80000"/>
              </a:lnSpc>
              <a:spcBef>
                <a:spcPts val="279"/>
              </a:spcBef>
              <a:spcAft>
                <a:spcPts val="0"/>
              </a:spcAft>
              <a:buNone/>
            </a:pPr>
            <a:r>
              <a:rPr lang="en-US" sz="930">
                <a:latin typeface="Arial"/>
                <a:ea typeface="Arial"/>
                <a:cs typeface="Arial"/>
                <a:sym typeface="Arial"/>
              </a:rPr>
              <a:t>https://spark.apache.org/docs/latest/streaming-programming-guide.html#initializing-streamingcontext</a:t>
            </a:r>
            <a:endParaRPr/>
          </a:p>
          <a:p>
            <a:pPr indent="0" lvl="0" marL="0" rtl="0" algn="l">
              <a:lnSpc>
                <a:spcPct val="80000"/>
              </a:lnSpc>
              <a:spcBef>
                <a:spcPts val="279"/>
              </a:spcBef>
              <a:spcAft>
                <a:spcPts val="0"/>
              </a:spcAft>
              <a:buNone/>
            </a:pPr>
            <a:r>
              <a:t/>
            </a:r>
            <a:endParaRPr sz="930">
              <a:latin typeface="Arial"/>
              <a:ea typeface="Arial"/>
              <a:cs typeface="Arial"/>
              <a:sym typeface="Arial"/>
            </a:endParaRPr>
          </a:p>
        </p:txBody>
      </p:sp>
      <p:sp>
        <p:nvSpPr>
          <p:cNvPr id="4223" name="Google Shape;4223;p25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1" name="Shape 4231"/>
        <p:cNvGrpSpPr/>
        <p:nvPr/>
      </p:nvGrpSpPr>
      <p:grpSpPr>
        <a:xfrm>
          <a:off x="0" y="0"/>
          <a:ext cx="0" cy="0"/>
          <a:chOff x="0" y="0"/>
          <a:chExt cx="0" cy="0"/>
        </a:xfrm>
      </p:grpSpPr>
      <p:sp>
        <p:nvSpPr>
          <p:cNvPr id="4232" name="Google Shape;4232;p25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3" name="Google Shape;4233;p25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020"/>
              <a:buFont typeface="Arial"/>
              <a:buNone/>
            </a:pPr>
            <a:r>
              <a:rPr b="1" lang="en-US" sz="1020">
                <a:latin typeface="Arial"/>
                <a:ea typeface="Arial"/>
                <a:cs typeface="Arial"/>
                <a:sym typeface="Arial"/>
              </a:rPr>
              <a:t>[Hướng dẫn của giảng viên] </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Hỏi học sinh điều gì phải xảy ra đằng sau hậu trường trong một chuyển đổi được thực hiện một cách uể oải, chẳng hạn như Spark.</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Điều gì xảy ra khi chúng tôi sử dụng updateStateByKey.</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Bây giờ, tất cả các DStream trước đó là một phần của DAG phụ thuộc vì chúng tôi đang giữ trạng thái từ khi ứng dụng được khởi động lần đầu tiên.</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latin typeface="Arial"/>
                <a:ea typeface="Arial"/>
                <a:cs typeface="Arial"/>
                <a:sym typeface="Arial"/>
              </a:rPr>
              <a:t>[Nội dung chính]</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Thực sự có một lý do quan trọng hơn cho điểm kiểm tra.</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Nhớ lại rằng Spark theo dõi dòng dõi cho tất cả các RDD.</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Điều này cho phép Spark tái tạo một cách linh hoạt bất kỳ RDD nào khi cần thiết.</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Trong nội bộ, Spark có thể vứt bỏ và thu gom rác bất kỳ dòng nào không được mã yêu cầu thêm.</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Điều này được xác định bởi biểu đồ phụ thuộc hoặc DAG.</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Thông thường, nếu chúng ta không giữ trạng thái, mỗi lô DStream sẽ trôi qua và biến mất, và sẽ không có sự phụ thuộc nào nữa.</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Tuy nhiên, nếu chúng ta giữ trạng thái một cách hiệu quả, sự phụ thuộc sẽ tồn tại suốt chặng đường tới RDD đầu tiên được tạo từ DStream đầu tiên.</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Hiện tượng này được gọi là dòng dõi vô tận.</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Khi chúng tôi kiểm tra và lưu trữ trạng thái lâu dài, chúng tôi sẽ loại bỏ hiệu quả bất kỳ sự phụ thuộc nào khác và dòng dõi hiện có thể bị xóa</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solidFill>
                  <a:schemeClr val="dk1"/>
                </a:solidFill>
                <a:latin typeface="Arial"/>
                <a:ea typeface="Arial"/>
                <a:cs typeface="Arial"/>
                <a:sym typeface="Arial"/>
              </a:rPr>
              <a:t>[Tài liệu tham khảo]</a:t>
            </a:r>
            <a:endParaRPr sz="1020">
              <a:latin typeface="Arial"/>
              <a:ea typeface="Arial"/>
              <a:cs typeface="Arial"/>
              <a:sym typeface="Arial"/>
            </a:endParaRPr>
          </a:p>
          <a:p>
            <a:pPr indent="0" lvl="0" marL="0" rtl="0" algn="l">
              <a:lnSpc>
                <a:spcPct val="80000"/>
              </a:lnSpc>
              <a:spcBef>
                <a:spcPts val="306"/>
              </a:spcBef>
              <a:spcAft>
                <a:spcPts val="0"/>
              </a:spcAft>
              <a:buNone/>
            </a:pPr>
            <a:r>
              <a:rPr lang="en-US" sz="1020">
                <a:latin typeface="Arial"/>
                <a:ea typeface="Arial"/>
                <a:cs typeface="Arial"/>
                <a:sym typeface="Arial"/>
              </a:rPr>
              <a:t>https://spark.apache.org/docs/latest/streaming-programming-guide.html#overview</a:t>
            </a:r>
            <a:endParaRPr/>
          </a:p>
          <a:p>
            <a:pPr indent="0" lvl="0" marL="0" rtl="0" algn="l">
              <a:lnSpc>
                <a:spcPct val="80000"/>
              </a:lnSpc>
              <a:spcBef>
                <a:spcPts val="306"/>
              </a:spcBef>
              <a:spcAft>
                <a:spcPts val="0"/>
              </a:spcAft>
              <a:buNone/>
            </a:pPr>
            <a:r>
              <a:rPr lang="en-US" sz="1020">
                <a:latin typeface="Arial"/>
                <a:ea typeface="Arial"/>
                <a:cs typeface="Arial"/>
                <a:sym typeface="Arial"/>
              </a:rPr>
              <a:t>https://spark.apache.org/docs/latest/structured-streaming-programming-guide.html#overview</a:t>
            </a:r>
            <a:endParaRPr/>
          </a:p>
          <a:p>
            <a:pPr indent="0" lvl="0" marL="0" rtl="0" algn="l">
              <a:lnSpc>
                <a:spcPct val="80000"/>
              </a:lnSpc>
              <a:spcBef>
                <a:spcPts val="306"/>
              </a:spcBef>
              <a:spcAft>
                <a:spcPts val="0"/>
              </a:spcAft>
              <a:buNone/>
            </a:pPr>
            <a:r>
              <a:rPr lang="en-US" sz="1020">
                <a:latin typeface="Arial"/>
                <a:ea typeface="Arial"/>
                <a:cs typeface="Arial"/>
                <a:sym typeface="Arial"/>
              </a:rPr>
              <a:t>https://spark.apache.org/docs/latest/streaming-programming-guide.html#initializing-streamingcontext</a:t>
            </a:r>
            <a:endParaRPr/>
          </a:p>
          <a:p>
            <a:pPr indent="0" lvl="0" marL="0" rtl="0" algn="l">
              <a:lnSpc>
                <a:spcPct val="80000"/>
              </a:lnSpc>
              <a:spcBef>
                <a:spcPts val="306"/>
              </a:spcBef>
              <a:spcAft>
                <a:spcPts val="0"/>
              </a:spcAft>
              <a:buNone/>
            </a:pPr>
            <a:r>
              <a:t/>
            </a:r>
            <a:endParaRPr sz="1020">
              <a:latin typeface="Arial"/>
              <a:ea typeface="Arial"/>
              <a:cs typeface="Arial"/>
              <a:sym typeface="Arial"/>
            </a:endParaRPr>
          </a:p>
        </p:txBody>
      </p:sp>
      <p:sp>
        <p:nvSpPr>
          <p:cNvPr id="4234" name="Google Shape;4234;p25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2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2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kiểu Boolean trong Python được viết hoa.</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Như vậy là True và False chứ không phải True / False.</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https://docs.python.org/3/tutorial/index.html</a:t>
            </a:r>
            <a:endParaRPr/>
          </a:p>
        </p:txBody>
      </p:sp>
      <p:sp>
        <p:nvSpPr>
          <p:cNvPr id="483" name="Google Shape;483;p2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1" name="Shape 4241"/>
        <p:cNvGrpSpPr/>
        <p:nvPr/>
      </p:nvGrpSpPr>
      <p:grpSpPr>
        <a:xfrm>
          <a:off x="0" y="0"/>
          <a:ext cx="0" cy="0"/>
          <a:chOff x="0" y="0"/>
          <a:chExt cx="0" cy="0"/>
        </a:xfrm>
      </p:grpSpPr>
      <p:sp>
        <p:nvSpPr>
          <p:cNvPr id="4242" name="Google Shape;4242;p26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3" name="Google Shape;4243;p26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Hoạt ảnh trên slide. Bấm vào một để chơi các hình ảnh động.</a:t>
            </a:r>
            <a:endParaRPr/>
          </a:p>
          <a:p>
            <a:pPr indent="0" lvl="0" marL="0" marR="0" rtl="0" algn="l">
              <a:lnSpc>
                <a:spcPct val="10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Hoạt ảnh sẽ hiển thị từng phụ thuộc RDD chồng chất cho đến khi chúng tôi kiểm tra điểm.</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Sau khi chúng tôi kiểm tra điểm, mọi thông tin trạng thái sẽ được lưu lâu dài vào HDFS và tất cả các dòng trước đó có thể bị xóa.</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Điểm kiểm tra cho phép loại bỏ các dòng cũ hơn.</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Tại điểm kiểm tra, tất cả các trạng thái được nhúng trong các RDD cũ hơn được lưu trữ lâu dài.</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Nói cách khác, khi chúng ta quay ngược thời gian theo DAG phụ thuộc, Spark sẽ gặp phải điểm kiểm tra và sử dụng cách đọc dữ liệu từ các trạng thái được lưu trữ lâu dài thay vì cố gắng tạo lại dữ liệu đó thông qua biểu đồ phụ thuộc.</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rtl="0" algn="l">
              <a:spcBef>
                <a:spcPts val="333"/>
              </a:spcBef>
              <a:spcAft>
                <a:spcPts val="0"/>
              </a:spcAft>
              <a:buNone/>
            </a:pPr>
            <a:r>
              <a:rPr lang="en-US" sz="1110">
                <a:latin typeface="Arial"/>
                <a:ea typeface="Arial"/>
                <a:cs typeface="Arial"/>
                <a:sym typeface="Arial"/>
              </a:rPr>
              <a:t>https://spark.apache.org/docs/latest/streaming-programming-guide.html#overview</a:t>
            </a:r>
            <a:endParaRPr/>
          </a:p>
          <a:p>
            <a:pPr indent="0" lvl="0" marL="0" rtl="0" algn="l">
              <a:spcBef>
                <a:spcPts val="333"/>
              </a:spcBef>
              <a:spcAft>
                <a:spcPts val="0"/>
              </a:spcAft>
              <a:buNone/>
            </a:pPr>
            <a:r>
              <a:rPr lang="en-US" sz="1110">
                <a:latin typeface="Arial"/>
                <a:ea typeface="Arial"/>
                <a:cs typeface="Arial"/>
                <a:sym typeface="Arial"/>
              </a:rPr>
              <a:t>https://spark.apache.org/docs/latest/structured-streaming-programming-guide.html#overview</a:t>
            </a:r>
            <a:endParaRPr/>
          </a:p>
          <a:p>
            <a:pPr indent="0" lvl="0" marL="0" rtl="0" algn="l">
              <a:spcBef>
                <a:spcPts val="333"/>
              </a:spcBef>
              <a:spcAft>
                <a:spcPts val="0"/>
              </a:spcAft>
              <a:buNone/>
            </a:pPr>
            <a:r>
              <a:rPr lang="en-US" sz="1110">
                <a:latin typeface="Arial"/>
                <a:ea typeface="Arial"/>
                <a:cs typeface="Arial"/>
                <a:sym typeface="Arial"/>
              </a:rPr>
              <a:t>https://spark.apache.org/docs/latest/streaming-programming-guide.html#initializing-streamingcontext</a:t>
            </a:r>
            <a:endParaRPr/>
          </a:p>
          <a:p>
            <a:pPr indent="0" lvl="0" marL="0" rtl="0" algn="l">
              <a:spcBef>
                <a:spcPts val="333"/>
              </a:spcBef>
              <a:spcAft>
                <a:spcPts val="0"/>
              </a:spcAft>
              <a:buNone/>
            </a:pPr>
            <a:r>
              <a:t/>
            </a:r>
            <a:endParaRPr sz="1110">
              <a:latin typeface="Arial"/>
              <a:ea typeface="Arial"/>
              <a:cs typeface="Arial"/>
              <a:sym typeface="Arial"/>
            </a:endParaRPr>
          </a:p>
        </p:txBody>
      </p:sp>
      <p:sp>
        <p:nvSpPr>
          <p:cNvPr id="4244" name="Google Shape;4244;p26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7" name="Shape 4267"/>
        <p:cNvGrpSpPr/>
        <p:nvPr/>
      </p:nvGrpSpPr>
      <p:grpSpPr>
        <a:xfrm>
          <a:off x="0" y="0"/>
          <a:ext cx="0" cy="0"/>
          <a:chOff x="0" y="0"/>
          <a:chExt cx="0" cy="0"/>
        </a:xfrm>
      </p:grpSpPr>
      <p:sp>
        <p:nvSpPr>
          <p:cNvPr id="4268" name="Google Shape;4268;p26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9" name="Google Shape;4269;p26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020"/>
              <a:buFont typeface="Arial"/>
              <a:buNone/>
            </a:pPr>
            <a:r>
              <a:rPr b="1" lang="en-US" sz="1020">
                <a:latin typeface="Arial"/>
                <a:ea typeface="Arial"/>
                <a:cs typeface="Arial"/>
                <a:sym typeface="Arial"/>
              </a:rPr>
              <a:t>[Hướng dẫn của giảng viên] </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Hỏi học sinh độ dài cửa sổ và khoảng thời gian trượt của đồ họa trong hình.</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Trả lời: Độ dài cửa sổ = 3 và Khoảng thời gian trượt = 2</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Hãy làm cho nó trực quan hơn một chút.</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Nếu mỗi đợt là 1 phút, cài đặt cửa sổ hiện tại sẽ "Tổng hợp và xử lý những gì đã xảy ra trong 3 phút qua và tạo báo cáo như vậy cứ sau 2 phút“.</a:t>
            </a:r>
            <a:endParaRPr/>
          </a:p>
          <a:p>
            <a:pPr indent="0" lvl="0" marL="0" marR="0" rtl="0" algn="l">
              <a:lnSpc>
                <a:spcPct val="9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Câu hỏi thứ hai: Tại sao các thông số chúng ta phải nhân với thời lượng của lô vi mô</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Trả lời: Nếu chúng không phải là bội số, thì các RDD tuần tự cơ bản sẽ phải được phân chia trong</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lô vi mô để cung cấp các phần của chúng cho cửa sổ tiếp theo.</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1" lang="en-US" sz="1020">
                <a:latin typeface="Arial"/>
                <a:ea typeface="Arial"/>
                <a:cs typeface="Arial"/>
                <a:sym typeface="Arial"/>
              </a:rPr>
              <a:t>[Nội dung chính]</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Thao tác cửa sổ thường được sử dụng thay cho updateStateByKey.</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Hoạt động của cửa sổ chỉ phải giữ trạng thái cho các thành phần phụ thuộc trong khoảng thời gian của cửa sổ.</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1" lang="en-US" sz="1020">
                <a:solidFill>
                  <a:schemeClr val="dk1"/>
                </a:solidFill>
                <a:latin typeface="Arial"/>
                <a:ea typeface="Arial"/>
                <a:cs typeface="Arial"/>
                <a:sym typeface="Arial"/>
              </a:rPr>
              <a:t>[Tài liệu tham khảo]</a:t>
            </a:r>
            <a:endParaRPr sz="1020">
              <a:latin typeface="Arial"/>
              <a:ea typeface="Arial"/>
              <a:cs typeface="Arial"/>
              <a:sym typeface="Arial"/>
            </a:endParaRPr>
          </a:p>
          <a:p>
            <a:pPr indent="0" lvl="0" marL="0" rtl="0" algn="l">
              <a:lnSpc>
                <a:spcPct val="90000"/>
              </a:lnSpc>
              <a:spcBef>
                <a:spcPts val="306"/>
              </a:spcBef>
              <a:spcAft>
                <a:spcPts val="0"/>
              </a:spcAft>
              <a:buNone/>
            </a:pPr>
            <a:r>
              <a:rPr lang="en-US" sz="1020">
                <a:latin typeface="Arial"/>
                <a:ea typeface="Arial"/>
                <a:cs typeface="Arial"/>
                <a:sym typeface="Arial"/>
              </a:rPr>
              <a:t>https://spark.apache.org/docs/latest/streaming-programming-guide.html#overview</a:t>
            </a:r>
            <a:endParaRPr/>
          </a:p>
          <a:p>
            <a:pPr indent="0" lvl="0" marL="0" rtl="0" algn="l">
              <a:lnSpc>
                <a:spcPct val="90000"/>
              </a:lnSpc>
              <a:spcBef>
                <a:spcPts val="306"/>
              </a:spcBef>
              <a:spcAft>
                <a:spcPts val="0"/>
              </a:spcAft>
              <a:buNone/>
            </a:pPr>
            <a:r>
              <a:rPr lang="en-US" sz="1020">
                <a:latin typeface="Arial"/>
                <a:ea typeface="Arial"/>
                <a:cs typeface="Arial"/>
                <a:sym typeface="Arial"/>
              </a:rPr>
              <a:t>https://spark.apache.org/docs/latest/structured-streaming-programming-guide.html#overview</a:t>
            </a:r>
            <a:endParaRPr/>
          </a:p>
          <a:p>
            <a:pPr indent="0" lvl="0" marL="0" rtl="0" algn="l">
              <a:lnSpc>
                <a:spcPct val="90000"/>
              </a:lnSpc>
              <a:spcBef>
                <a:spcPts val="306"/>
              </a:spcBef>
              <a:spcAft>
                <a:spcPts val="0"/>
              </a:spcAft>
              <a:buNone/>
            </a:pPr>
            <a:r>
              <a:rPr lang="en-US" sz="1020">
                <a:latin typeface="Arial"/>
                <a:ea typeface="Arial"/>
                <a:cs typeface="Arial"/>
                <a:sym typeface="Arial"/>
              </a:rPr>
              <a:t>https://spark.apache.org/docs/latest/streaming-programming-guide.html#initializing-streamingcontext</a:t>
            </a:r>
            <a:endParaRPr/>
          </a:p>
          <a:p>
            <a:pPr indent="0" lvl="0" marL="0" rtl="0" algn="l">
              <a:lnSpc>
                <a:spcPct val="90000"/>
              </a:lnSpc>
              <a:spcBef>
                <a:spcPts val="306"/>
              </a:spcBef>
              <a:spcAft>
                <a:spcPts val="0"/>
              </a:spcAft>
              <a:buNone/>
            </a:pPr>
            <a:r>
              <a:rPr lang="en-US" sz="1020">
                <a:latin typeface="Arial"/>
                <a:ea typeface="Arial"/>
                <a:cs typeface="Arial"/>
                <a:sym typeface="Arial"/>
              </a:rPr>
              <a:t>https://spark.apache.org/docs/3.1.2/streaming-programming-guide.html#window-operations</a:t>
            </a:r>
            <a:endParaRPr/>
          </a:p>
          <a:p>
            <a:pPr indent="0" lvl="0" marL="0" rtl="0" algn="l">
              <a:lnSpc>
                <a:spcPct val="90000"/>
              </a:lnSpc>
              <a:spcBef>
                <a:spcPts val="306"/>
              </a:spcBef>
              <a:spcAft>
                <a:spcPts val="0"/>
              </a:spcAft>
              <a:buNone/>
            </a:pPr>
            <a:r>
              <a:t/>
            </a:r>
            <a:endParaRPr sz="1020">
              <a:latin typeface="Arial"/>
              <a:ea typeface="Arial"/>
              <a:cs typeface="Arial"/>
              <a:sym typeface="Arial"/>
            </a:endParaRPr>
          </a:p>
        </p:txBody>
      </p:sp>
      <p:sp>
        <p:nvSpPr>
          <p:cNvPr id="4270" name="Google Shape;4270;p26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5" name="Shape 4305"/>
        <p:cNvGrpSpPr/>
        <p:nvPr/>
      </p:nvGrpSpPr>
      <p:grpSpPr>
        <a:xfrm>
          <a:off x="0" y="0"/>
          <a:ext cx="0" cy="0"/>
          <a:chOff x="0" y="0"/>
          <a:chExt cx="0" cy="0"/>
        </a:xfrm>
      </p:grpSpPr>
      <p:sp>
        <p:nvSpPr>
          <p:cNvPr id="4306" name="Google Shape;4306;p26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7" name="Google Shape;4307;p26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Số lượng biến đổi có sẵn đáng kể so với updateStateByKey nơi trạng thái được duy trì trong suốt thời gian tồn tại của ứng dụng cho biết số lượng biến đổi cửa sổ nhiều hơn được sử dụng.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Nói chung có hai loại biến đổi cửa sổ.</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Ở đây chúng tôi trình bày các phép biến đổi hoạt động với cặp rdds và kết quả tổng hợp trên các phần tử được nhóm dựa trên các khóa bằng nhau.</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https://spark.apache.org/docs/latest/streaming-programming-guide.html#initializing-streamingcontext</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https://spark.apache.org/docs/3.1.2/streaming-programming-guide.html#window-operations</a:t>
            </a:r>
            <a:endParaRPr/>
          </a:p>
          <a:p>
            <a:pPr indent="0" lvl="0" marL="0" rtl="0" algn="l">
              <a:spcBef>
                <a:spcPts val="360"/>
              </a:spcBef>
              <a:spcAft>
                <a:spcPts val="0"/>
              </a:spcAft>
              <a:buNone/>
            </a:pPr>
            <a:r>
              <a:t/>
            </a:r>
            <a:endParaRPr>
              <a:latin typeface="Arial"/>
              <a:ea typeface="Arial"/>
              <a:cs typeface="Arial"/>
              <a:sym typeface="Arial"/>
            </a:endParaRPr>
          </a:p>
        </p:txBody>
      </p:sp>
      <p:sp>
        <p:nvSpPr>
          <p:cNvPr id="4308" name="Google Shape;4308;p26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5" name="Shape 4315"/>
        <p:cNvGrpSpPr/>
        <p:nvPr/>
      </p:nvGrpSpPr>
      <p:grpSpPr>
        <a:xfrm>
          <a:off x="0" y="0"/>
          <a:ext cx="0" cy="0"/>
          <a:chOff x="0" y="0"/>
          <a:chExt cx="0" cy="0"/>
        </a:xfrm>
      </p:grpSpPr>
      <p:sp>
        <p:nvSpPr>
          <p:cNvPr id="4316" name="Google Shape;4316;p26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7" name="Google Shape;4317;p26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Nhóm các phép biến đổi cửa sổ này không hoạt động trên các đối tượng được nhóm như trong slide trước.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Có thể dễ dàng nhận thấy điều này do thiếu "…ByKey…” trong tên biến đổi.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https://spark.apache.org/docs/latest/streaming-programming-guide.html#initializing-streamingcontext</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https://spark.apache.org/docs/3.1.2/streaming-programming-guide.html#window-operations</a:t>
            </a:r>
            <a:endParaRPr/>
          </a:p>
          <a:p>
            <a:pPr indent="0" lvl="0" marL="0" rtl="0" algn="l">
              <a:spcBef>
                <a:spcPts val="360"/>
              </a:spcBef>
              <a:spcAft>
                <a:spcPts val="0"/>
              </a:spcAft>
              <a:buNone/>
            </a:pPr>
            <a:r>
              <a:t/>
            </a:r>
            <a:endParaRPr>
              <a:latin typeface="Arial"/>
              <a:ea typeface="Arial"/>
              <a:cs typeface="Arial"/>
              <a:sym typeface="Arial"/>
            </a:endParaRPr>
          </a:p>
        </p:txBody>
      </p:sp>
      <p:sp>
        <p:nvSpPr>
          <p:cNvPr id="4318" name="Google Shape;4318;p26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5" name="Shape 4325"/>
        <p:cNvGrpSpPr/>
        <p:nvPr/>
      </p:nvGrpSpPr>
      <p:grpSpPr>
        <a:xfrm>
          <a:off x="0" y="0"/>
          <a:ext cx="0" cy="0"/>
          <a:chOff x="0" y="0"/>
          <a:chExt cx="0" cy="0"/>
        </a:xfrm>
      </p:grpSpPr>
      <p:sp>
        <p:nvSpPr>
          <p:cNvPr id="4326" name="Google Shape;4326;p26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7" name="Google Shape;4327;p26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reduceByKeyAndWindow khác với reduceByKey ở chỗ nó giảm DStream trong khoảng thời gian cửa sổ. reduceByKey chỉ giảm riêng từng DStream.</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rPr lang="en-US">
                <a:latin typeface="Arial"/>
                <a:ea typeface="Arial"/>
                <a:cs typeface="Arial"/>
                <a:sym typeface="Arial"/>
              </a:rPr>
              <a:t>https://spark.apache.org/docs/latest/streaming-programming-guide.html#initializing-streamingcontext</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https://spark.apache.org/docs/3.1.2/streaming-programming-guide.html#window-operations</a:t>
            </a:r>
            <a:endParaRPr/>
          </a:p>
          <a:p>
            <a:pPr indent="0" lvl="0" marL="0" rtl="0" algn="l">
              <a:spcBef>
                <a:spcPts val="360"/>
              </a:spcBef>
              <a:spcAft>
                <a:spcPts val="0"/>
              </a:spcAft>
              <a:buNone/>
            </a:pPr>
            <a:r>
              <a:t/>
            </a:r>
            <a:endParaRPr>
              <a:latin typeface="Arial"/>
              <a:ea typeface="Arial"/>
              <a:cs typeface="Arial"/>
              <a:sym typeface="Arial"/>
            </a:endParaRPr>
          </a:p>
        </p:txBody>
      </p:sp>
      <p:sp>
        <p:nvSpPr>
          <p:cNvPr id="4328" name="Google Shape;4328;p26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6" name="Shape 4336"/>
        <p:cNvGrpSpPr/>
        <p:nvPr/>
      </p:nvGrpSpPr>
      <p:grpSpPr>
        <a:xfrm>
          <a:off x="0" y="0"/>
          <a:ext cx="0" cy="0"/>
          <a:chOff x="0" y="0"/>
          <a:chExt cx="0" cy="0"/>
        </a:xfrm>
      </p:grpSpPr>
      <p:sp>
        <p:nvSpPr>
          <p:cNvPr id="4337" name="Google Shape;4337;p26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8" name="Google Shape;4338;p26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Đầu ra của phép biến đổi cho thấy rõ ràng rằng một số đếm mới được tính cứ sau 2 giây, đó là giá trị của khoảng thời gian trượt.</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Đếm hết những gì đã xảy ra trong 5 giây qua.</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CountByWindow là một phép biến đổi mặc dù tên của nó.</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tạo ra một phần tử RDD duy nhất với số lượng.</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có thể được suy ra vì chúng tôi đang gửi đầu ra (alice_window) để in, yêu cầu DStream làm tham số đầu vào của nó.</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lnSpc>
                <a:spcPct val="90000"/>
              </a:lnSpc>
              <a:spcBef>
                <a:spcPts val="360"/>
              </a:spcBef>
              <a:spcAft>
                <a:spcPts val="0"/>
              </a:spcAft>
              <a:buNone/>
            </a:pPr>
            <a:r>
              <a:rPr lang="en-US">
                <a:latin typeface="Arial"/>
                <a:ea typeface="Arial"/>
                <a:cs typeface="Arial"/>
                <a:sym typeface="Arial"/>
              </a:rPr>
              <a:t>https://spark.apache.org/docs/latest/streaming-programming-guide.html#overview</a:t>
            </a:r>
            <a:endParaRPr/>
          </a:p>
          <a:p>
            <a:pPr indent="0" lvl="0" marL="0" rtl="0" algn="l">
              <a:lnSpc>
                <a:spcPct val="90000"/>
              </a:lnSpc>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lnSpc>
                <a:spcPct val="90000"/>
              </a:lnSpc>
              <a:spcBef>
                <a:spcPts val="360"/>
              </a:spcBef>
              <a:spcAft>
                <a:spcPts val="0"/>
              </a:spcAft>
              <a:buNone/>
            </a:pPr>
            <a:r>
              <a:rPr lang="en-US">
                <a:latin typeface="Arial"/>
                <a:ea typeface="Arial"/>
                <a:cs typeface="Arial"/>
                <a:sym typeface="Arial"/>
              </a:rPr>
              <a:t>https://spark.apache.org/docs/latest/streaming-programming-guide.html#initializing-streamingcontext</a:t>
            </a:r>
            <a:endParaRPr/>
          </a:p>
          <a:p>
            <a:pPr indent="0" lvl="0" marL="0" marR="0" rtl="0" algn="l">
              <a:lnSpc>
                <a:spcPct val="90000"/>
              </a:lnSpc>
              <a:spcBef>
                <a:spcPts val="360"/>
              </a:spcBef>
              <a:spcAft>
                <a:spcPts val="0"/>
              </a:spcAft>
              <a:buClr>
                <a:schemeClr val="dk1"/>
              </a:buClr>
              <a:buSzPts val="1200"/>
              <a:buFont typeface="Arial"/>
              <a:buNone/>
            </a:pPr>
            <a:r>
              <a:rPr lang="en-US">
                <a:latin typeface="Arial"/>
                <a:ea typeface="Arial"/>
                <a:cs typeface="Arial"/>
                <a:sym typeface="Arial"/>
              </a:rPr>
              <a:t>https://spark.apache.org/docs/3.1.2/streaming-programming-guide.html#window-operations</a:t>
            </a:r>
            <a:endParaRPr/>
          </a:p>
          <a:p>
            <a:pPr indent="0" lvl="0" marL="0" rtl="0" algn="l">
              <a:lnSpc>
                <a:spcPct val="90000"/>
              </a:lnSpc>
              <a:spcBef>
                <a:spcPts val="360"/>
              </a:spcBef>
              <a:spcAft>
                <a:spcPts val="0"/>
              </a:spcAft>
              <a:buNone/>
            </a:pPr>
            <a:r>
              <a:t/>
            </a:r>
            <a:endParaRPr>
              <a:latin typeface="Arial"/>
              <a:ea typeface="Arial"/>
              <a:cs typeface="Arial"/>
              <a:sym typeface="Arial"/>
            </a:endParaRPr>
          </a:p>
        </p:txBody>
      </p:sp>
      <p:sp>
        <p:nvSpPr>
          <p:cNvPr id="4339" name="Google Shape;4339;p26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2" name="Shape 4352"/>
        <p:cNvGrpSpPr/>
        <p:nvPr/>
      </p:nvGrpSpPr>
      <p:grpSpPr>
        <a:xfrm>
          <a:off x="0" y="0"/>
          <a:ext cx="0" cy="0"/>
          <a:chOff x="0" y="0"/>
          <a:chExt cx="0" cy="0"/>
        </a:xfrm>
      </p:grpSpPr>
      <p:sp>
        <p:nvSpPr>
          <p:cNvPr id="4353" name="Google Shape;4353;p26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4" name="Google Shape;4354;p26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360"/>
              </a:spcBef>
              <a:spcAft>
                <a:spcPts val="0"/>
              </a:spcAft>
              <a:buNone/>
            </a:pPr>
            <a:r>
              <a:t/>
            </a:r>
            <a:endParaRPr/>
          </a:p>
        </p:txBody>
      </p:sp>
      <p:sp>
        <p:nvSpPr>
          <p:cNvPr id="4355" name="Google Shape;4355;p26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5" name="Shape 4365"/>
        <p:cNvGrpSpPr/>
        <p:nvPr/>
      </p:nvGrpSpPr>
      <p:grpSpPr>
        <a:xfrm>
          <a:off x="0" y="0"/>
          <a:ext cx="0" cy="0"/>
          <a:chOff x="0" y="0"/>
          <a:chExt cx="0" cy="0"/>
        </a:xfrm>
      </p:grpSpPr>
      <p:sp>
        <p:nvSpPr>
          <p:cNvPr id="4366" name="Google Shape;4366;p26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7" name="Google Shape;4367;p26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Structured Streaming sử dụng cùng một đối tượng SparkSession làm điểm vào của nó.</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cho thấy rõ ràng rằng Spark coi các khung dữ liệu tĩnh và phát trực tuyến là bằng nhau hoặc ít nhất là có liên quan cao.</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Truyền có cấu trúc là phần mở rộng của API DataFrame/Bộ dữ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Hầu hết chuyển đổi từ API DataFrame đều khả dụng và có thể được sử dụng trong Truyền trực tuyến cấu trúc.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4368" name="Google Shape;4368;p26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4" name="Shape 4374"/>
        <p:cNvGrpSpPr/>
        <p:nvPr/>
      </p:nvGrpSpPr>
      <p:grpSpPr>
        <a:xfrm>
          <a:off x="0" y="0"/>
          <a:ext cx="0" cy="0"/>
          <a:chOff x="0" y="0"/>
          <a:chExt cx="0" cy="0"/>
        </a:xfrm>
      </p:grpSpPr>
      <p:sp>
        <p:nvSpPr>
          <p:cNvPr id="4375" name="Google Shape;4375;p26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6" name="Google Shape;4376;p26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Cách dễ nhất để giới thiệu tính năng Phát trực tuyến có cấu trúc là bằng một ví dụ.</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là do nó rất giống với cách chúng tôi phát triển các ứng dụng khung dữ liệu.</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Đằng sau các cảnh, chúng tôi đang sử dụng tập lệnh trình bao để truyền phát cuốn sách yêu thích của chúng tôi, Alice in Wonderland tới ổ cắm ở cổng 44444.</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Đọc ổ cắm Linux tại cổng 4444 để biết luồng văn bản đến.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Lưu ý rằng ngoài sự khác biệt giữa read() và readStream(), định dạng tạo khung dữ liệu phát trực tuyến khá quen thuộc.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4377" name="Google Shape;4377;p26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5" name="Shape 4385"/>
        <p:cNvGrpSpPr/>
        <p:nvPr/>
      </p:nvGrpSpPr>
      <p:grpSpPr>
        <a:xfrm>
          <a:off x="0" y="0"/>
          <a:ext cx="0" cy="0"/>
          <a:chOff x="0" y="0"/>
          <a:chExt cx="0" cy="0"/>
        </a:xfrm>
      </p:grpSpPr>
      <p:sp>
        <p:nvSpPr>
          <p:cNvPr id="4386" name="Google Shape;4386;p26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7" name="Google Shape;4387;p26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Bởi vì chúng tôi đã sử dụng phiên bản đếm từ MapReduce nhiều lần trong ví dụ của chúng tôi, sinh viên có thể thấy cách tiếp cận mới này hơi lạ lẫm lúc đầu.</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Tuy nhiên, đối với các nhà phân tích dữ liệu đã rất quen thuộc với cú pháp SQL, truy vấn này sẽ trông khá quen thuộc.</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Cho học sinh biết rằng SQL là ngôn ngữ truy vấn được sử dụng rộng rãi và phương pháp này được sử dụng thường xuyên hơn nhiều so với phương pháp MapReduce.</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Thay vì phép biến đổi string.split(" ") mà chúng ta đã quen dùng, ở đây chúng ta đang sử dụng hàm phát nổ của SQL để đạt được điều tương tự.</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ta cần nhập hàm phát nổ cũng như bí danh từ pyspark.sql.functions.</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đang sử dụng phép chuyển đổi tập hợp khung dữ liệu quen thuộc thành từng nhóm từ.</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Trên thực tế, khung dữ liệu hiện tại là một khung dữ liệu cột đơn. Sử dụng hành động đếm để đếm từng từ.</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lnSpc>
                <a:spcPct val="90000"/>
              </a:lnSpc>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lnSpc>
                <a:spcPct val="90000"/>
              </a:lnSpc>
              <a:spcBef>
                <a:spcPts val="360"/>
              </a:spcBef>
              <a:spcAft>
                <a:spcPts val="0"/>
              </a:spcAft>
              <a:buNone/>
            </a:pPr>
            <a:r>
              <a:t/>
            </a:r>
            <a:endParaRPr>
              <a:latin typeface="Arial"/>
              <a:ea typeface="Arial"/>
              <a:cs typeface="Arial"/>
              <a:sym typeface="Arial"/>
            </a:endParaRPr>
          </a:p>
        </p:txBody>
      </p:sp>
      <p:sp>
        <p:nvSpPr>
          <p:cNvPr id="4388" name="Google Shape;4388;p26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2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Học cách sử dụng các kiểu dữ liệu tập hợp trong Python sẽ là cả một chương khác.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ta sẽ không đi sâu vào loại này.</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loại dữ liệu bộ sưu tập Python chính được hiển thị.</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Cột ví dụ thực sự hiển thị toán tử có thể được sử dụng để tạo từng loại dữ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Vì vậy, ví dụ, Danh sách có thể được tạo bằng cách sử dụng toán tử [ ], thiết lập bằng cách sử dụng { }, v.v. Chúng tôi sẽ trình bày điều này một cách rõ ràng trong trang trình bày tiếp theo</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https://docs.python.org/3/tutorial/index.html</a:t>
            </a:r>
            <a:endParaRPr/>
          </a:p>
        </p:txBody>
      </p:sp>
      <p:sp>
        <p:nvSpPr>
          <p:cNvPr id="493" name="Google Shape;493;p2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6" name="Shape 4396"/>
        <p:cNvGrpSpPr/>
        <p:nvPr/>
      </p:nvGrpSpPr>
      <p:grpSpPr>
        <a:xfrm>
          <a:off x="0" y="0"/>
          <a:ext cx="0" cy="0"/>
          <a:chOff x="0" y="0"/>
          <a:chExt cx="0" cy="0"/>
        </a:xfrm>
      </p:grpSpPr>
      <p:sp>
        <p:nvSpPr>
          <p:cNvPr id="4397" name="Google Shape;4397;p27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8" name="Google Shape;4398;p27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Đừng thảo luận về chế độ đầu ra.</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sẽ trình bày chi tiết điều này trong một slide sắp tới.</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Bây giờ chúng tôi đã chuyển đổi khung dữ liệu phát trực tuyến, chúng tôi sẽ lưu nó.</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Cú pháp là sự thay đổi từ write() sang writeStream, nhưng phần còn lại cũng khá giống nhau.</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4399" name="Google Shape;4399;p27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7" name="Shape 4407"/>
        <p:cNvGrpSpPr/>
        <p:nvPr/>
      </p:nvGrpSpPr>
      <p:grpSpPr>
        <a:xfrm>
          <a:off x="0" y="0"/>
          <a:ext cx="0" cy="0"/>
          <a:chOff x="0" y="0"/>
          <a:chExt cx="0" cy="0"/>
        </a:xfrm>
      </p:grpSpPr>
      <p:sp>
        <p:nvSpPr>
          <p:cNvPr id="4408" name="Google Shape;4408;p27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9" name="Google Shape;4409;p27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Lưu ý rằng batch đầu tiên trống.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là do khi khởi tạo Truyền trực tuyến có cấu trúc lần đầu tiên, không có bản ghi tích lũy nào kể từ truy vấn cuối cùng (vì đây là truy vấn đầu tiên) và thực tế không có gì để xử lý.</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Xuất ra bàn điều khiển hiển thị bảng kết quả cho từng batch.</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4410" name="Google Shape;4410;p27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9" name="Shape 4419"/>
        <p:cNvGrpSpPr/>
        <p:nvPr/>
      </p:nvGrpSpPr>
      <p:grpSpPr>
        <a:xfrm>
          <a:off x="0" y="0"/>
          <a:ext cx="0" cy="0"/>
          <a:chOff x="0" y="0"/>
          <a:chExt cx="0" cy="0"/>
        </a:xfrm>
      </p:grpSpPr>
      <p:sp>
        <p:nvSpPr>
          <p:cNvPr id="4420" name="Google Shape;4420;p27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1" name="Google Shape;4421;p27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Truyền phát có cấu trúc sử dụng khái niệm trừu tượng "bảng" để mô tả dữ liệu truyền phát không giới hạn.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hàng mới tiếp tục nối vào cuối mà không có bất kỳ kết thúc bị chặn nào.</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Truyền trực tuyến cấu trúc xử lý dữ liệu đến dưới dạng bảng không giới hạn.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có nghĩa là không có kết thúc được xác định trước cho bảng.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chỉ tiếp tục lớn hơn và lớn hơn.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4422" name="Google Shape;4422;p27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7" name="Shape 4447"/>
        <p:cNvGrpSpPr/>
        <p:nvPr/>
      </p:nvGrpSpPr>
      <p:grpSpPr>
        <a:xfrm>
          <a:off x="0" y="0"/>
          <a:ext cx="0" cy="0"/>
          <a:chOff x="0" y="0"/>
          <a:chExt cx="0" cy="0"/>
        </a:xfrm>
      </p:grpSpPr>
      <p:sp>
        <p:nvSpPr>
          <p:cNvPr id="4448" name="Google Shape;4448;p27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9" name="Google Shape;4449;p27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020"/>
              <a:buFont typeface="Arial"/>
              <a:buNone/>
            </a:pPr>
            <a:r>
              <a:rPr b="1" lang="en-US" sz="1020">
                <a:latin typeface="Arial"/>
                <a:ea typeface="Arial"/>
                <a:cs typeface="Arial"/>
                <a:sym typeface="Arial"/>
              </a:rPr>
              <a:t>[Hướng dẫn của giảng viên] </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Spark xử lý toàn bộ bảng không giới hạn trong mỗi đợt.</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Điều này hy vọng sẽ gây ra một số lo lắng từ các sinh viên.</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Họ nên tự hỏi làm thế nào Spark có thể giữ tất cả bảng không giới hạn trong bộ nhớ.</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Hơn nữa, khi bảng ngày càng lớn hơn, có vẻ như thời gian xử lý sẽ ngày càng lâu hơn.</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Đây là một thiết lập tốt cho một cuộc thảo luận.</a:t>
            </a:r>
            <a:endParaRPr/>
          </a:p>
          <a:p>
            <a:pPr indent="0" lvl="0" marL="0" marR="0" rtl="0" algn="l">
              <a:lnSpc>
                <a:spcPct val="9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Yêu cầu Học sinh giả vờ rằng họ đang ở trong một đội đặc nhiệm đang phát triển động cơ Spark.</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Những loại chiến lược nào là cần thiết để đảm bảo rằng chúng ta không làm đi làm lại tất cả công việc.</a:t>
            </a:r>
            <a:endParaRPr/>
          </a:p>
          <a:p>
            <a:pPr indent="0" lvl="0" marL="0" marR="0" rtl="0" algn="l">
              <a:lnSpc>
                <a:spcPct val="9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Gợi ý: Giữ trạng thái</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1" lang="en-US" sz="1020">
                <a:latin typeface="Arial"/>
                <a:ea typeface="Arial"/>
                <a:cs typeface="Arial"/>
                <a:sym typeface="Arial"/>
              </a:rPr>
              <a:t>[Nội dung chính]</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Spark có thể tạo các micro-batch một cách rõ ràng bằng cách sử dụng trigger(), điều này rất hữu ích khi chúng ta làm việc với các thao tác trên cửa sổ (Chúng ta sẽ đề cập vấn đề này sau trong Bài).</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Tuy nhiên, hoạt động mặc định của nó là mỗi vi lô bao gồm các bản ghi được tích lũy kể từ khi lô cuối cùng bắt đầu xử lý.</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1" lang="en-US" sz="1020">
                <a:solidFill>
                  <a:schemeClr val="dk1"/>
                </a:solidFill>
                <a:latin typeface="Arial"/>
                <a:ea typeface="Arial"/>
                <a:cs typeface="Arial"/>
                <a:sym typeface="Arial"/>
              </a:rPr>
              <a:t>[Tài liệu tham khảo]</a:t>
            </a:r>
            <a:endParaRPr sz="1020">
              <a:latin typeface="Arial"/>
              <a:ea typeface="Arial"/>
              <a:cs typeface="Arial"/>
              <a:sym typeface="Arial"/>
            </a:endParaRPr>
          </a:p>
          <a:p>
            <a:pPr indent="0" lvl="0" marL="0" rtl="0" algn="l">
              <a:lnSpc>
                <a:spcPct val="90000"/>
              </a:lnSpc>
              <a:spcBef>
                <a:spcPts val="306"/>
              </a:spcBef>
              <a:spcAft>
                <a:spcPts val="0"/>
              </a:spcAft>
              <a:buNone/>
            </a:pPr>
            <a:r>
              <a:rPr lang="en-US" sz="1020">
                <a:latin typeface="Arial"/>
                <a:ea typeface="Arial"/>
                <a:cs typeface="Arial"/>
                <a:sym typeface="Arial"/>
              </a:rPr>
              <a:t>https://spark.apache.org/docs/latest/structured-streaming-programming-guide.html#overview</a:t>
            </a:r>
            <a:endParaRPr/>
          </a:p>
          <a:p>
            <a:pPr indent="0" lvl="0" marL="0" rtl="0" algn="l">
              <a:lnSpc>
                <a:spcPct val="90000"/>
              </a:lnSpc>
              <a:spcBef>
                <a:spcPts val="306"/>
              </a:spcBef>
              <a:spcAft>
                <a:spcPts val="0"/>
              </a:spcAft>
              <a:buNone/>
            </a:pPr>
            <a:r>
              <a:rPr lang="en-US" sz="1020">
                <a:latin typeface="Arial"/>
                <a:ea typeface="Arial"/>
                <a:cs typeface="Arial"/>
                <a:sym typeface="Arial"/>
              </a:rPr>
              <a:t>https://spark.apache.org/docs/latest/structured-streaming-programming-guide.html#programming-model</a:t>
            </a:r>
            <a:endParaRPr/>
          </a:p>
          <a:p>
            <a:pPr indent="0" lvl="0" marL="0" rtl="0" algn="l">
              <a:lnSpc>
                <a:spcPct val="90000"/>
              </a:lnSpc>
              <a:spcBef>
                <a:spcPts val="306"/>
              </a:spcBef>
              <a:spcAft>
                <a:spcPts val="0"/>
              </a:spcAft>
              <a:buNone/>
            </a:pPr>
            <a:r>
              <a:t/>
            </a:r>
            <a:endParaRPr sz="1020">
              <a:latin typeface="Arial"/>
              <a:ea typeface="Arial"/>
              <a:cs typeface="Arial"/>
              <a:sym typeface="Arial"/>
            </a:endParaRPr>
          </a:p>
        </p:txBody>
      </p:sp>
      <p:sp>
        <p:nvSpPr>
          <p:cNvPr id="4450" name="Google Shape;4450;p27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2" name="Shape 4492"/>
        <p:cNvGrpSpPr/>
        <p:nvPr/>
      </p:nvGrpSpPr>
      <p:grpSpPr>
        <a:xfrm>
          <a:off x="0" y="0"/>
          <a:ext cx="0" cy="0"/>
          <a:chOff x="0" y="0"/>
          <a:chExt cx="0" cy="0"/>
        </a:xfrm>
      </p:grpSpPr>
      <p:sp>
        <p:nvSpPr>
          <p:cNvPr id="4493" name="Google Shape;4493;p27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4" name="Google Shape;4494;p27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số chế độ đầu ra sẽ chỉ khả dụng nếu hệ thống lưu trữ bên ngoài hỗ trợ.</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Truyền phát có cấu trúc hỗ trợ 3 chế độ đầu ra - Hoàn thành, nối thêm và cập nhật.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Mặc định là thêm vào.</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4495" name="Google Shape;4495;p27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2" name="Shape 4502"/>
        <p:cNvGrpSpPr/>
        <p:nvPr/>
      </p:nvGrpSpPr>
      <p:grpSpPr>
        <a:xfrm>
          <a:off x="0" y="0"/>
          <a:ext cx="0" cy="0"/>
          <a:chOff x="0" y="0"/>
          <a:chExt cx="0" cy="0"/>
        </a:xfrm>
      </p:grpSpPr>
      <p:sp>
        <p:nvSpPr>
          <p:cNvPr id="4503" name="Google Shape;4503;p27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4" name="Google Shape;4504;p27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minh họa mô hình lập trình được mô tả trong slide trước bằng mã ví dụ.</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mã, chúng tôi tạo một khung dữ liệu phát trực tuyến, vector hóa từng từ, sau đó sử dụng groupBy và đếm để lấy số lượng từ.</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4505" name="Google Shape;4505;p27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3" name="Shape 4513"/>
        <p:cNvGrpSpPr/>
        <p:nvPr/>
      </p:nvGrpSpPr>
      <p:grpSpPr>
        <a:xfrm>
          <a:off x="0" y="0"/>
          <a:ext cx="0" cy="0"/>
          <a:chOff x="0" y="0"/>
          <a:chExt cx="0" cy="0"/>
        </a:xfrm>
      </p:grpSpPr>
      <p:sp>
        <p:nvSpPr>
          <p:cNvPr id="4514" name="Google Shape;4514;p27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5" name="Google Shape;4515;p27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trong những lợi thế chính của việc sử dụng Spark là tất cả các truy vấn theo dõi và truy vấn gia tăng đều được Spark xử lý tự động.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lập trình viên không phải lo lắng về bất kỳ công việc nội trợ nào trong quá trình phát triển và được tự do tập trung hoàn toàn vào logic kinh doanh</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Mặc dù bảng không giới hạn tiếp tục phát triển, Spark không lưu trong bộ nhớ.</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chỉ giữ nhiều trạng thái cần thiết để cập nhật và tăng dần bảng kết quả trên mỗi micro-batch</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4516" name="Google Shape;4516;p27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8" name="Shape 4568"/>
        <p:cNvGrpSpPr/>
        <p:nvPr/>
      </p:nvGrpSpPr>
      <p:grpSpPr>
        <a:xfrm>
          <a:off x="0" y="0"/>
          <a:ext cx="0" cy="0"/>
          <a:chOff x="0" y="0"/>
          <a:chExt cx="0" cy="0"/>
        </a:xfrm>
      </p:grpSpPr>
      <p:sp>
        <p:nvSpPr>
          <p:cNvPr id="4569" name="Google Shape;4569;p27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0" name="Google Shape;4570;p27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Khi Spark cung cấp nguồn tệp, nó sẽ tìm bất kỳ tệp mới nào trong đường dẫn đã cho để đọc luồng.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Hãy nghĩ về các thư mục spool.</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Truyền phát có cấu trúc về cơ bản có 4 nguồn dữ liệu tích hợp.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nguồn tệp (bao gồm tất cả các định dạng tệp mà Hadoop hỗ trợ), từ Kafka, từ ổ cắm mạng hoặc nguồn tốc độ được sử dụng để tạo luồng dữ liệu ở một tốc độ nhất định, hữu ích để đo hiệu suất của ứng dụng.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4571" name="Google Shape;4571;p27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5" name="Shape 4585"/>
        <p:cNvGrpSpPr/>
        <p:nvPr/>
      </p:nvGrpSpPr>
      <p:grpSpPr>
        <a:xfrm>
          <a:off x="0" y="0"/>
          <a:ext cx="0" cy="0"/>
          <a:chOff x="0" y="0"/>
          <a:chExt cx="0" cy="0"/>
        </a:xfrm>
      </p:grpSpPr>
      <p:sp>
        <p:nvSpPr>
          <p:cNvPr id="4586" name="Google Shape;4586;p27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7" name="Google Shape;4587;p27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Học sinh có thể thắc mắc tại sao lược đồ phải được cung cấp cho các nguồn dữ liệu tệp.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là do Spark không thể suy luận lược đồ từ các nguồn phát trực tuyến giống như từ các tệp CSV, JSON, Parquet tĩnh.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Thông thường Spark sẽ quét các tệp này để suy ra lược đồ, nhưng đó là nguồn phát trực tuyến, những tệp này chưa khả dụng.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truyền phát có cấu trúc, chúng tôi phải cung cấp giản đồ cho tất cả các nguồn dữ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số nguồn dữ liệu như Kafka và Socket có các lược đồ cố định.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Những người khác, chẳng hạn như từ các tập tin phải được cung cấp.</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4588" name="Google Shape;4588;p27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6" name="Shape 4596"/>
        <p:cNvGrpSpPr/>
        <p:nvPr/>
      </p:nvGrpSpPr>
      <p:grpSpPr>
        <a:xfrm>
          <a:off x="0" y="0"/>
          <a:ext cx="0" cy="0"/>
          <a:chOff x="0" y="0"/>
          <a:chExt cx="0" cy="0"/>
        </a:xfrm>
      </p:grpSpPr>
      <p:sp>
        <p:nvSpPr>
          <p:cNvPr id="4597" name="Google Shape;4597;p27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8" name="Google Shape;4598;p27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Ở đây, chúng ta đã sử dụng selectExpr lần đầu tiên.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Phép biến đổi này rất giống với phép chọn, tuy nhiên, nó cho phép chúng ta cung cấp truy vấn cú pháp SQL (trong trường hợp của chúng ta là toán tử CAST trên cột khóa và giá trị) mà không cần phải tạo bảng tạm thời trước.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Nguồn dữ liệu Kafka có lược đồ cố định.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Do đó, tùy thuộc vào người dùng để lấy dữ liệu từ các cột thích hợp để xử lý thêm - ví dụ như cột Giá trị.</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4599" name="Google Shape;4599;p27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2" name="Google Shape;502;p2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930"/>
              <a:buFont typeface="Arial"/>
              <a:buNone/>
            </a:pPr>
            <a:r>
              <a:rPr b="1" lang="en-US" sz="930">
                <a:latin typeface="Arial"/>
                <a:ea typeface="Arial"/>
                <a:cs typeface="Arial"/>
                <a:sym typeface="Arial"/>
              </a:rPr>
              <a:t>[Hướng dẫn của giảng viên] </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Nhiều lập trình viên Python mới làm quen nghĩ rằng các mục Danh sách phải cùng loại.</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Ví dụ, một Danh sách bao gồm các số nguyên.</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Họ nghĩ rằng Bộ dữ liệu được sử dụng khi Danh sách chứa các mục được nhập khác nhau.</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Trên thực tế, từ mô tả ở trên, chúng ta thấy rằng sự khác biệt duy nhất là chúng ta có thể tiếp tục thêm, xóa hoặc sửa đổi các mục vào Danh sách, trong khi Tuple là bất biến và không thể thay đổi.</a:t>
            </a:r>
            <a:endParaRPr b="0" sz="930">
              <a:solidFill>
                <a:schemeClr val="dk1"/>
              </a:solidFill>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t/>
            </a:r>
            <a:endParaRPr b="0" sz="930">
              <a:solidFill>
                <a:schemeClr val="dk1"/>
              </a:solidFill>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rPr b="1" lang="en-US" sz="930">
                <a:latin typeface="Arial"/>
                <a:ea typeface="Arial"/>
                <a:cs typeface="Arial"/>
                <a:sym typeface="Arial"/>
              </a:rPr>
              <a:t>[Nội dung chính]</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Mỗi loại bộ sưu tập có các đặc điểm để phân biệt nó.</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Vì vậy, ví dụ, chúng ta thấy rằng List và Tuple rất giống nhau.</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Sự khác biệt duy nhất là Tuples là bất biến. Các bộ đều có thể thay đổi và không thể thay đổi.</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Bản thân bộ sưu tập Set có thể thay đổi.</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Chúng tôi có thể thêm và xóa các mục.</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Tuy nhiên, mỗi mục trong Set</a:t>
            </a:r>
            <a:endParaRPr b="0" sz="930">
              <a:solidFill>
                <a:schemeClr val="dk1"/>
              </a:solidFill>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cần phải là đối tượng bất biến. Các bộ cũng không cho phép trùng lặp.</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Truyền một bộ sưu tập để đặt và quay lại là một cách nhanh chóng để loại bỏ trùng lặp.</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Cuối cùng, từ điển bao gồm các mục khóa: giá trị. Chúng tôi không thể có các khóa trùng lặp với các giá trị khác nhau.</a:t>
            </a:r>
            <a:endParaRPr/>
          </a:p>
          <a:p>
            <a:pPr indent="0" lvl="0" marL="0" marR="0" rtl="0" algn="l">
              <a:lnSpc>
                <a:spcPct val="80000"/>
              </a:lnSpc>
              <a:spcBef>
                <a:spcPts val="279"/>
              </a:spcBef>
              <a:spcAft>
                <a:spcPts val="0"/>
              </a:spcAft>
              <a:buClr>
                <a:schemeClr val="dk1"/>
              </a:buClr>
              <a:buSzPts val="930"/>
              <a:buFont typeface="Arial"/>
              <a:buNone/>
            </a:pPr>
            <a:r>
              <a:t/>
            </a:r>
            <a:endParaRPr b="0" sz="930">
              <a:solidFill>
                <a:schemeClr val="dk1"/>
              </a:solidFill>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Chúng ta có thể tạo từng loại bộ sưu tập bằng cách sử dụng các mục được phân tách bằng dấu phẩy được đặt trong toán tử thích hợp.</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Ví dụ: các danh sách được tạo bằng cách sử dụng danh sách các mục được phân tách bằng dấu phẩy trong dấu ngoặc vuông.</a:t>
            </a:r>
            <a:endParaRPr b="0" sz="930">
              <a:solidFill>
                <a:schemeClr val="dk1"/>
              </a:solidFill>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t/>
            </a:r>
            <a:endParaRPr b="1" sz="930">
              <a:solidFill>
                <a:schemeClr val="dk1"/>
              </a:solidFill>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rPr b="1" lang="en-US" sz="930">
                <a:solidFill>
                  <a:schemeClr val="dk1"/>
                </a:solidFill>
                <a:latin typeface="Arial"/>
                <a:ea typeface="Arial"/>
                <a:cs typeface="Arial"/>
                <a:sym typeface="Arial"/>
              </a:rPr>
              <a:t>[Tài liệu tham khảo]</a:t>
            </a:r>
            <a:endParaRPr sz="930">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https://spark.apache.org/docs/latest/quick-start.html</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https://spark.apache.org/docs/latest/rdd-programming-guide.html</a:t>
            </a:r>
            <a:endParaRPr/>
          </a:p>
          <a:p>
            <a:pPr indent="0" lvl="0" marL="0" rtl="0" algn="l">
              <a:lnSpc>
                <a:spcPct val="80000"/>
              </a:lnSpc>
              <a:spcBef>
                <a:spcPts val="279"/>
              </a:spcBef>
              <a:spcAft>
                <a:spcPts val="0"/>
              </a:spcAft>
              <a:buNone/>
            </a:pPr>
            <a:r>
              <a:rPr lang="en-US" sz="930"/>
              <a:t>https://docs.python.org/3/tutorial/index.html</a:t>
            </a:r>
            <a:endParaRPr sz="930"/>
          </a:p>
        </p:txBody>
      </p:sp>
      <p:sp>
        <p:nvSpPr>
          <p:cNvPr id="503" name="Google Shape;503;p2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7" name="Shape 4607"/>
        <p:cNvGrpSpPr/>
        <p:nvPr/>
      </p:nvGrpSpPr>
      <p:grpSpPr>
        <a:xfrm>
          <a:off x="0" y="0"/>
          <a:ext cx="0" cy="0"/>
          <a:chOff x="0" y="0"/>
          <a:chExt cx="0" cy="0"/>
        </a:xfrm>
      </p:grpSpPr>
      <p:sp>
        <p:nvSpPr>
          <p:cNvPr id="4608" name="Google Shape;4608;p28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9" name="Google Shape;4609;p28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lập trình viên có thể sử dụng chuyển đổi SQL từ api khung dữ liệu cũng như chuyển đổi giống như RDD chẳng hạn như bản đồ, bộ lọc và áp dụng các hoạt động đó cho từng DStream.</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4610" name="Google Shape;4610;p28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8" name="Shape 4618"/>
        <p:cNvGrpSpPr/>
        <p:nvPr/>
      </p:nvGrpSpPr>
      <p:grpSpPr>
        <a:xfrm>
          <a:off x="0" y="0"/>
          <a:ext cx="0" cy="0"/>
          <a:chOff x="0" y="0"/>
          <a:chExt cx="0" cy="0"/>
        </a:xfrm>
      </p:grpSpPr>
      <p:sp>
        <p:nvSpPr>
          <p:cNvPr id="4619" name="Google Shape;4619;p28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0" name="Google Shape;4620;p28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Ở đây chúng tôi đưa ra một ví dụ đọc tệp csv dưới dạng nguồn dữ liệu phát trực tuyến. Tệp có lược đồ cố định. Lược đồ đó chỉ đơn giản là một cột duy nhất có tên là giá trị. Chúng tôi sử dụng withColumn để tạo các cột mới từ cột gộp duy nhất bằng cách phân tích cú pháp cột đó bằng hàm tách bằng cách sử dụng dấu phẩy làm dấu phân cách. Vì toàn bộ cột giá trị là một chuỗi nên bất kỳ cột mới tạo nào có kiểu dữ liệu khác đều phải được ép kiểu.</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4621" name="Google Shape;4621;p28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9" name="Shape 4629"/>
        <p:cNvGrpSpPr/>
        <p:nvPr/>
      </p:nvGrpSpPr>
      <p:grpSpPr>
        <a:xfrm>
          <a:off x="0" y="0"/>
          <a:ext cx="0" cy="0"/>
          <a:chOff x="0" y="0"/>
          <a:chExt cx="0" cy="0"/>
        </a:xfrm>
      </p:grpSpPr>
      <p:sp>
        <p:nvSpPr>
          <p:cNvPr id="4630" name="Google Shape;4630;p28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1" name="Google Shape;4631;p28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khung dữ liệu phát trực tuyến tổng hợp hoạt động theo cách tương tự như trong các khung dữ liệu tĩnh. Trước tiên, hãy sử dụng chuyển đổi groupBy để nhóm các bản ghi trên một cột được chỉ định, sau đó áp dụng các hàm tổng hợp. Ở đây chúng tôi chỉ cần count() số lượng bản ghi.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4632" name="Google Shape;4632;p28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0" name="Shape 4640"/>
        <p:cNvGrpSpPr/>
        <p:nvPr/>
      </p:nvGrpSpPr>
      <p:grpSpPr>
        <a:xfrm>
          <a:off x="0" y="0"/>
          <a:ext cx="0" cy="0"/>
          <a:chOff x="0" y="0"/>
          <a:chExt cx="0" cy="0"/>
        </a:xfrm>
      </p:grpSpPr>
      <p:sp>
        <p:nvSpPr>
          <p:cNvPr id="4641" name="Google Shape;4641;p28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2" name="Google Shape;4642;p28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Tiếp theo, chúng tôi sẽ tổng hợp qua các cửa sổ.</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Tương tự như chuyển đổi cửa sổ là Spark Streaming, truyền phát có cấu trúc cung cấp các hoạt động có cửa sổ.</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Độ dài của cửa sổ và khoảng thời gian trượt phải được cung cấp.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khác biệt với tính năng phát trực tuyến có cấu trúc là cần phải có một cột có thông tin về dấu thời gian trên đó.</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Cột này sẽ được cung cấp cho chuyển đổi cửa sổ, sau đó cho phép truyền trực tuyến có cấu trúc để đặt bản ghi vào đúng cửa sổ hoặc nhiều cửa sổ.</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Cửa sổ hoặc các cửa sổ chính xác vì một bản ghi có thể thuộc về nhiều cửa sổ, nếu các cửa sổ chồng lên nhau.</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4643" name="Google Shape;4643;p28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7" name="Shape 4687"/>
        <p:cNvGrpSpPr/>
        <p:nvPr/>
      </p:nvGrpSpPr>
      <p:grpSpPr>
        <a:xfrm>
          <a:off x="0" y="0"/>
          <a:ext cx="0" cy="0"/>
          <a:chOff x="0" y="0"/>
          <a:chExt cx="0" cy="0"/>
        </a:xfrm>
      </p:grpSpPr>
      <p:sp>
        <p:nvSpPr>
          <p:cNvPr id="4688" name="Google Shape;4688;p28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9" name="Google Shape;4689;p28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Mã thực tế cho việc chuyển đổi cửa sổ cho thấy rằng chiều dài cửa sổ và cửa sổ trượt được thể hiện dưới dạng một chuỗi.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Phương thức tạo một chuỗi có dấu thời gian ranh giới - tức là thời gian bắt đầu và kết thúc, dưới dạng một chuỗi.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Sau đó, chuỗi này trở thành cơ sở cho "groupBy" và do đó, các bản ghi tạo ra cùng một chuỗi dấu thời gian sẽ được nhóm lại.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4690" name="Google Shape;4690;p28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8" name="Shape 4698"/>
        <p:cNvGrpSpPr/>
        <p:nvPr/>
      </p:nvGrpSpPr>
      <p:grpSpPr>
        <a:xfrm>
          <a:off x="0" y="0"/>
          <a:ext cx="0" cy="0"/>
          <a:chOff x="0" y="0"/>
          <a:chExt cx="0" cy="0"/>
        </a:xfrm>
      </p:grpSpPr>
      <p:sp>
        <p:nvSpPr>
          <p:cNvPr id="4699" name="Google Shape;4699;p28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0" name="Google Shape;4700;p28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Theo mặc định, Spark giữ một số trạng thái để sửa bất kỳ đầu ra nào có thể bị thay đổi do bản ghi đến muộn.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Tuy nhiên, điều này có thể chiếm rất nhiều bộ nhớ.</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Sử dụng hình mờ cho phép Spark sử dụng bộ nhớ tốt hơn.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Hình mờ cho phép Spark loại bỏ bất kỳ trạng thái nào đối với các bản ghi sẽ không còn được cập nhật do các bản ghi đến muộn.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4701" name="Google Shape;4701;p28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7" name="Shape 4707"/>
        <p:cNvGrpSpPr/>
        <p:nvPr/>
      </p:nvGrpSpPr>
      <p:grpSpPr>
        <a:xfrm>
          <a:off x="0" y="0"/>
          <a:ext cx="0" cy="0"/>
          <a:chOff x="0" y="0"/>
          <a:chExt cx="0" cy="0"/>
        </a:xfrm>
      </p:grpSpPr>
      <p:sp>
        <p:nvSpPr>
          <p:cNvPr id="4708" name="Google Shape;4708;p28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9" name="Google Shape;4709;p28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Từ hình ảnh, chúng ta thấy một bản ghi đến 12:11.</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Tuy nhiên, dấu thời gian của sự kiện cho thấy sự kiện xảy ra lúc 12:04.</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Thiết lập cửa sổ là cửa sổ 10 phút với khoảng thời gian 5 phút.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Có một cửa sổ ở [11:55 đến 12:05] và cửa sổ khoảng thời gian tiếp theo ở [12:00 đến 12:10].</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Bản ghi dấu thời gian đến muộn 12:04 sẽ ảnh hưởng đến việc tổng hợp trong cả hai cửa sổ đó.</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Ở đây, các tính toán trên [11:55 đến 12:05] đã vượt qua hình mờ và do đó, chỉ bản ghi cửa sổ [12:00 đến 12:20] được cập nhật.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4710" name="Google Shape;4710;p28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3" name="Shape 4753"/>
        <p:cNvGrpSpPr/>
        <p:nvPr/>
      </p:nvGrpSpPr>
      <p:grpSpPr>
        <a:xfrm>
          <a:off x="0" y="0"/>
          <a:ext cx="0" cy="0"/>
          <a:chOff x="0" y="0"/>
          <a:chExt cx="0" cy="0"/>
        </a:xfrm>
      </p:grpSpPr>
      <p:sp>
        <p:nvSpPr>
          <p:cNvPr id="4754" name="Google Shape;4754;p28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5" name="Google Shape;4755;p28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Sử dụng with Watermark trước khi nhóm để thiết lập hình mờ.</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https://spark.apache.org/docs/latest/structured-streaming-programming-guide.html#overview</a:t>
            </a:r>
            <a:endParaRPr/>
          </a:p>
          <a:p>
            <a:pPr indent="0" lvl="0" marL="0" rtl="0" algn="l">
              <a:spcBef>
                <a:spcPts val="360"/>
              </a:spcBef>
              <a:spcAft>
                <a:spcPts val="0"/>
              </a:spcAft>
              <a:buNone/>
            </a:pPr>
            <a:r>
              <a:t/>
            </a:r>
            <a:endParaRPr>
              <a:latin typeface="Arial"/>
              <a:ea typeface="Arial"/>
              <a:cs typeface="Arial"/>
              <a:sym typeface="Arial"/>
            </a:endParaRPr>
          </a:p>
        </p:txBody>
      </p:sp>
      <p:sp>
        <p:nvSpPr>
          <p:cNvPr id="4756" name="Google Shape;4756;p28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4" name="Shape 4764"/>
        <p:cNvGrpSpPr/>
        <p:nvPr/>
      </p:nvGrpSpPr>
      <p:grpSpPr>
        <a:xfrm>
          <a:off x="0" y="0"/>
          <a:ext cx="0" cy="0"/>
          <a:chOff x="0" y="0"/>
          <a:chExt cx="0" cy="0"/>
        </a:xfrm>
      </p:grpSpPr>
      <p:sp>
        <p:nvSpPr>
          <p:cNvPr id="4765" name="Google Shape;4765;p28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6" name="Google Shape;4766;p28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sách Thí nghiệm các chương.</a:t>
            </a:r>
            <a:endParaRPr/>
          </a:p>
        </p:txBody>
      </p:sp>
      <p:sp>
        <p:nvSpPr>
          <p:cNvPr id="4767" name="Google Shape;4767;p28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3" name="Shape 4823"/>
        <p:cNvGrpSpPr/>
        <p:nvPr/>
      </p:nvGrpSpPr>
      <p:grpSpPr>
        <a:xfrm>
          <a:off x="0" y="0"/>
          <a:ext cx="0" cy="0"/>
          <a:chOff x="0" y="0"/>
          <a:chExt cx="0" cy="0"/>
        </a:xfrm>
      </p:grpSpPr>
      <p:sp>
        <p:nvSpPr>
          <p:cNvPr id="4824" name="Google Shape;4824;p28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5" name="Google Shape;4825;p28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sách Thí nghiệm các chương.</a:t>
            </a:r>
            <a:endParaRPr/>
          </a:p>
        </p:txBody>
      </p:sp>
      <p:sp>
        <p:nvSpPr>
          <p:cNvPr id="4826" name="Google Shape;4826;p28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2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p2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930"/>
              <a:buFont typeface="Arial"/>
              <a:buNone/>
            </a:pPr>
            <a:r>
              <a:rPr b="1" lang="en-US" sz="930">
                <a:latin typeface="Arial"/>
                <a:ea typeface="Arial"/>
                <a:cs typeface="Arial"/>
                <a:sym typeface="Arial"/>
              </a:rPr>
              <a:t>[Hướng dẫn của giảng viên] </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Nhiều lập trình viên Python mới làm quen nghĩ rằng các mục List phải cùng loại.</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Ví dụ, một List ch bao gồm các số nguyên.</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Họ nghĩ rằng Tuple được sử dụng khi List chứa các mục được nhập khác nhau.</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Trên thực tế, từ mô tả ở trên, chúng ta thấy rằng sự khác biệt duy nhất là chúng ta có thể tiếp tục thêm, xóa hoặc sửa đổi các mục vào List, trong khi Tuple là bất biến và không thể thay đổi.</a:t>
            </a:r>
            <a:endParaRPr b="0" sz="930">
              <a:solidFill>
                <a:schemeClr val="dk1"/>
              </a:solidFill>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t/>
            </a:r>
            <a:endParaRPr b="0" sz="930">
              <a:solidFill>
                <a:schemeClr val="dk1"/>
              </a:solidFill>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rPr b="1" lang="en-US" sz="930">
                <a:latin typeface="Arial"/>
                <a:ea typeface="Arial"/>
                <a:cs typeface="Arial"/>
                <a:sym typeface="Arial"/>
              </a:rPr>
              <a:t>[Nội dung chính]</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Mỗi loại bộ sưu tập có các đặc điểm để phân biệt nó.</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Vì vậy, ví dụ, chúng ta thấy rằng List và Tuple rất giống nhau.</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Sự khác biệt duy nhất là Tuples là bất biến.</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Các bộ đều có thể thay đổi và không thể thay đổi. Bản thân bộ sưu tập Set có thể thay đổi.</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Chúng tôi có thể thêm và xóa các mục.</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Tuy nhiên, mỗi mục trong Set cần phải là đối tượng bất biến.</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Set cũng không cho phép trùng lặp.</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Truyền một bộ sưu tập để đặt và quay lại là một cách nhanh chóng để loại bỏ trùng lặp. Cuối cùng, Dictionary bao gồm các mục khóa: giá trị.</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Chúng tôi không thể có các khóa trùng lặp với các giá trị khác nhau.</a:t>
            </a:r>
            <a:endParaRPr/>
          </a:p>
          <a:p>
            <a:pPr indent="0" lvl="0" marL="0" marR="0" rtl="0" algn="l">
              <a:lnSpc>
                <a:spcPct val="80000"/>
              </a:lnSpc>
              <a:spcBef>
                <a:spcPts val="279"/>
              </a:spcBef>
              <a:spcAft>
                <a:spcPts val="0"/>
              </a:spcAft>
              <a:buClr>
                <a:schemeClr val="dk1"/>
              </a:buClr>
              <a:buSzPts val="930"/>
              <a:buFont typeface="Arial"/>
              <a:buNone/>
            </a:pPr>
            <a:r>
              <a:t/>
            </a:r>
            <a:endParaRPr b="0" sz="930">
              <a:solidFill>
                <a:schemeClr val="dk1"/>
              </a:solidFill>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Chúng ta có thể tạo từng loại bộ sưu tập bằng cách sử dụng các mục được phân tách bằng dấu phẩy được đặt trong toán tử thích hợp.</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Ví dụ: các list được tạo bằng cách sử dụng danh sách các mục được phân tách bằng dấu phẩy trong dấu ngoặc vuông.</a:t>
            </a:r>
            <a:endParaRPr b="0" sz="930">
              <a:solidFill>
                <a:schemeClr val="dk1"/>
              </a:solidFill>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t/>
            </a:r>
            <a:endParaRPr b="0" sz="930">
              <a:solidFill>
                <a:schemeClr val="dk1"/>
              </a:solidFill>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rPr b="1" lang="en-US" sz="930">
                <a:solidFill>
                  <a:schemeClr val="dk1"/>
                </a:solidFill>
                <a:latin typeface="Arial"/>
                <a:ea typeface="Arial"/>
                <a:cs typeface="Arial"/>
                <a:sym typeface="Arial"/>
              </a:rPr>
              <a:t>[Tài liệu tham khảo]</a:t>
            </a:r>
            <a:endParaRPr sz="930">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https://spark.apache.org/docs/latest/quick-start.html</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https://spark.apache.org/docs/latest/rdd-programming-guide.html</a:t>
            </a:r>
            <a:endParaRPr/>
          </a:p>
          <a:p>
            <a:pPr indent="0" lvl="0" marL="0" rtl="0" algn="l">
              <a:lnSpc>
                <a:spcPct val="80000"/>
              </a:lnSpc>
              <a:spcBef>
                <a:spcPts val="279"/>
              </a:spcBef>
              <a:spcAft>
                <a:spcPts val="0"/>
              </a:spcAft>
              <a:buNone/>
            </a:pPr>
            <a:r>
              <a:rPr lang="en-US" sz="930"/>
              <a:t>https://docs.python.org/3/tutorial/index.html</a:t>
            </a:r>
            <a:endParaRPr sz="930"/>
          </a:p>
        </p:txBody>
      </p:sp>
      <p:sp>
        <p:nvSpPr>
          <p:cNvPr id="513" name="Google Shape;513;p2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2" name="Shape 4882"/>
        <p:cNvGrpSpPr/>
        <p:nvPr/>
      </p:nvGrpSpPr>
      <p:grpSpPr>
        <a:xfrm>
          <a:off x="0" y="0"/>
          <a:ext cx="0" cy="0"/>
          <a:chOff x="0" y="0"/>
          <a:chExt cx="0" cy="0"/>
        </a:xfrm>
      </p:grpSpPr>
      <p:sp>
        <p:nvSpPr>
          <p:cNvPr id="4883" name="Google Shape;4883;p29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4" name="Google Shape;4884;p29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sách Thí nghiệm các chương.</a:t>
            </a:r>
            <a:endParaRPr/>
          </a:p>
        </p:txBody>
      </p:sp>
      <p:sp>
        <p:nvSpPr>
          <p:cNvPr id="4885" name="Google Shape;4885;p29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1" name="Shape 4941"/>
        <p:cNvGrpSpPr/>
        <p:nvPr/>
      </p:nvGrpSpPr>
      <p:grpSpPr>
        <a:xfrm>
          <a:off x="0" y="0"/>
          <a:ext cx="0" cy="0"/>
          <a:chOff x="0" y="0"/>
          <a:chExt cx="0" cy="0"/>
        </a:xfrm>
      </p:grpSpPr>
      <p:sp>
        <p:nvSpPr>
          <p:cNvPr id="4942" name="Google Shape;4942;p291:notes"/>
          <p:cNvSpPr txBox="1"/>
          <p:nvPr>
            <p:ph idx="1" type="body"/>
          </p:nvPr>
        </p:nvSpPr>
        <p:spPr>
          <a:xfrm>
            <a:off x="731179" y="4561342"/>
            <a:ext cx="5852843" cy="432054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43" name="Google Shape;4943;p29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7" name="Shape 4947"/>
        <p:cNvGrpSpPr/>
        <p:nvPr/>
      </p:nvGrpSpPr>
      <p:grpSpPr>
        <a:xfrm>
          <a:off x="0" y="0"/>
          <a:ext cx="0" cy="0"/>
          <a:chOff x="0" y="0"/>
          <a:chExt cx="0" cy="0"/>
        </a:xfrm>
      </p:grpSpPr>
      <p:sp>
        <p:nvSpPr>
          <p:cNvPr id="4948" name="Google Shape;4948;p29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9" name="Google Shape;4949;p29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Trong bài này, chúng ta sẽ xem xét cách tạo các ứng dụng Spark thực tế.</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Chúng tôi sẽ tự gỡ bỏ bản thân khỏi Spark shell và tạo trực tiếp tất cả các đối tượng mục nhập cần thiết như Spark Context và Spark Session.</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Khi chúng tôi đã tạo ứng dụng spark, hãy sử dụng spark-submit để thực thi chúng.</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Chúng ta sẽ xem lại cách thiết lập cài đặt cấu hình khi chạy ứng dụng spark.</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Tiếp theo, chúng ta sẽ xem xét các phân vùng Spark. Thật dễ dàng để quên rằng Spark là một hệ thống phân tán trong bộ nhớ.</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Chúng ta sẽ khám phá cách dữ liệu được phân vùng và cách kiểm soát chúng theo cách thủ công.</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Chúng ta cũng sẽ tìm hiểu về công việc, giai đoạn và nhiệm vụ.</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Cuối cùng, chúng ta sẽ học cách duy trì kết quả trung gian.</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Spark là một công cụ xử lý trong bộ nhớ và nó thường phải xóa dữ liệu khỏi bộ nhớ để nhường chỗ cho dữ liệu mới.</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Nếu dữ liệu đã xóa được yêu cầu một lần nữa, Spark sẽ dựa vào dòng dõi để tạo lại dữ liệu đó.</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Tuy nhiên, một số kết quả một phần có thể khá tốn kém để tính toán.</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Chúng ta sẽ khám phá cách duy trì các kết quả từng phần này và các tùy chọn lưu trữ khác nhau cho dữ liệu được duy trì.</a:t>
            </a:r>
            <a:endParaRPr>
              <a:latin typeface="Arial"/>
              <a:ea typeface="Arial"/>
              <a:cs typeface="Arial"/>
              <a:sym typeface="Arial"/>
            </a:endParaRPr>
          </a:p>
        </p:txBody>
      </p:sp>
      <p:sp>
        <p:nvSpPr>
          <p:cNvPr id="4950" name="Google Shape;4950;p29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0" name="Shape 4960"/>
        <p:cNvGrpSpPr/>
        <p:nvPr/>
      </p:nvGrpSpPr>
      <p:grpSpPr>
        <a:xfrm>
          <a:off x="0" y="0"/>
          <a:ext cx="0" cy="0"/>
          <a:chOff x="0" y="0"/>
          <a:chExt cx="0" cy="0"/>
        </a:xfrm>
      </p:grpSpPr>
      <p:sp>
        <p:nvSpPr>
          <p:cNvPr id="4961" name="Google Shape;4961;p29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2" name="Google Shape;4962;p29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Shell spark đã cung cấp các đối tượng SparkContext và SparkSession được khởi tạo trước.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Khi viết các ứng dụng thực tế, các nhà phát triển cần cung cấp mã quản lý cần thiết để khởi tạo chúng theo cách thủ công.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https://spark.apache.org/docs/latest/quick-start.html#self-contained-applications</a:t>
            </a:r>
            <a:endParaRPr/>
          </a:p>
          <a:p>
            <a:pPr indent="0" lvl="0" marL="0" rtl="0" algn="l">
              <a:spcBef>
                <a:spcPts val="360"/>
              </a:spcBef>
              <a:spcAft>
                <a:spcPts val="0"/>
              </a:spcAft>
              <a:buNone/>
            </a:pPr>
            <a:r>
              <a:t/>
            </a:r>
            <a:endParaRPr>
              <a:latin typeface="Arial"/>
              <a:ea typeface="Arial"/>
              <a:cs typeface="Arial"/>
              <a:sym typeface="Arial"/>
            </a:endParaRPr>
          </a:p>
        </p:txBody>
      </p:sp>
      <p:sp>
        <p:nvSpPr>
          <p:cNvPr id="4963" name="Google Shape;4963;p29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9" name="Shape 4969"/>
        <p:cNvGrpSpPr/>
        <p:nvPr/>
      </p:nvGrpSpPr>
      <p:grpSpPr>
        <a:xfrm>
          <a:off x="0" y="0"/>
          <a:ext cx="0" cy="0"/>
          <a:chOff x="0" y="0"/>
          <a:chExt cx="0" cy="0"/>
        </a:xfrm>
      </p:grpSpPr>
      <p:sp>
        <p:nvSpPr>
          <p:cNvPr id="4970" name="Google Shape;4970;p29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1" name="Google Shape;4971;p29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[Hướng dẫn của giảng viên]</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t>Về mặt logic, bạn có thể liên kết SparkContext với chương trình Trình điều khiển. Chỉ có thể có một Driver (chương trình chính). Ở đây chúng tôi hiển thị cú pháp đầy đủ để tạo SparkConf và chuyển đến SparkContext. Tuy nhiên, nếu không có bất kỳ cấu hình nào cần được đặt theo chương trình, SparkConf không cần phải khởi tạo.</a:t>
            </a:r>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Tạo đối tượng SparkConf và nhập bất kỳ thông tin cấu hình nào. Nhập SparkConf làm tham số khi khởi tạo đối tượng SparkContext để truyền các tham số này cho chương trình Driver.</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https://spark.apache.org/docs/latest/quick-start.html#self-contained-applications</a:t>
            </a:r>
            <a:endParaRPr/>
          </a:p>
        </p:txBody>
      </p:sp>
      <p:sp>
        <p:nvSpPr>
          <p:cNvPr id="4972" name="Google Shape;4972;p29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9" name="Shape 4979"/>
        <p:cNvGrpSpPr/>
        <p:nvPr/>
      </p:nvGrpSpPr>
      <p:grpSpPr>
        <a:xfrm>
          <a:off x="0" y="0"/>
          <a:ext cx="0" cy="0"/>
          <a:chOff x="0" y="0"/>
          <a:chExt cx="0" cy="0"/>
        </a:xfrm>
      </p:grpSpPr>
      <p:sp>
        <p:nvSpPr>
          <p:cNvPr id="4980" name="Google Shape;4980;p29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81" name="Google Shape;4981;p29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[Hướng dẫn của giảng viên]</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Mặc dù chỉ có thể có một SparkContext trong một ứng dụng, nhưng có thể có nhiều phiên spark.</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SparkSession là một trình bao bọc xung quanh SparkContext để truy cập chức năng SQL và các phép biến đổi.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Ví dụ, nhiều phiên spark có thể được sử dụng để phân biệt không gian tên tập dữ liệu SQL cho các dạng xem tạm thời được tạo.</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Trình tạo SparkSession tạo SparkConf, đặt cấu hình như được cung cấp, sau đó tạo SparkContext.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Từ đó, một SparkSession mới được tạo. Nếu đã có SparkSession, nó sẽ lấy nó thay vì tạo một cái mới.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https://spark.apache.org/docs/latest/quick-start.html#self-contained-applications</a:t>
            </a:r>
            <a:endParaRPr/>
          </a:p>
          <a:p>
            <a:pPr indent="0" lvl="0" marL="0" rtl="0" algn="l">
              <a:spcBef>
                <a:spcPts val="360"/>
              </a:spcBef>
              <a:spcAft>
                <a:spcPts val="0"/>
              </a:spcAft>
              <a:buNone/>
            </a:pPr>
            <a:r>
              <a:t/>
            </a:r>
            <a:endParaRPr>
              <a:latin typeface="Arial"/>
              <a:ea typeface="Arial"/>
              <a:cs typeface="Arial"/>
              <a:sym typeface="Arial"/>
            </a:endParaRPr>
          </a:p>
        </p:txBody>
      </p:sp>
      <p:sp>
        <p:nvSpPr>
          <p:cNvPr id="4982" name="Google Shape;4982;p29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9" name="Shape 4989"/>
        <p:cNvGrpSpPr/>
        <p:nvPr/>
      </p:nvGrpSpPr>
      <p:grpSpPr>
        <a:xfrm>
          <a:off x="0" y="0"/>
          <a:ext cx="0" cy="0"/>
          <a:chOff x="0" y="0"/>
          <a:chExt cx="0" cy="0"/>
        </a:xfrm>
      </p:grpSpPr>
      <p:sp>
        <p:nvSpPr>
          <p:cNvPr id="4990" name="Google Shape;4990;p29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1" name="Google Shape;4991;p29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[Hướng dẫn của giảng viên]</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Hãy nhớ rằng, khi tệp đầu vào và tệp đầu ra được chạy với HDFS, thông thường đây sẽ là các thư mục, mặc dù chúng có thể là các tệp riêng lẻ.</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Mã mẫu hiển thị phần "chính" cần thiết cho chương trình Python.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sys.argv chuyển các tham số đầu vào cho ứng dụng.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được sử dụng để trỏ đến tệp nguồn.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chương trình này, chúng tôi cung cấp đường dẫn đến tệp bán hàng đầu vào.</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Tệp này có rất nhiều cột mà chúng tôi hiện không quan tâm.</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ta sẽ chỉ chọn 3 cột và lưu nó vào tệp đầu ra được cung cấp.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Cuối cùng, chúng ta chơi đẹp bằng cách dừng Spark và cho phép tiến hành thu gom rác.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https://spark.apache.org/docs/latest/quick-start.html#self-contained-applications</a:t>
            </a:r>
            <a:endParaRPr/>
          </a:p>
          <a:p>
            <a:pPr indent="0" lvl="0" marL="0" rtl="0" algn="l">
              <a:spcBef>
                <a:spcPts val="360"/>
              </a:spcBef>
              <a:spcAft>
                <a:spcPts val="0"/>
              </a:spcAft>
              <a:buNone/>
            </a:pPr>
            <a:r>
              <a:t/>
            </a:r>
            <a:endParaRPr>
              <a:latin typeface="Arial"/>
              <a:ea typeface="Arial"/>
              <a:cs typeface="Arial"/>
              <a:sym typeface="Arial"/>
            </a:endParaRPr>
          </a:p>
        </p:txBody>
      </p:sp>
      <p:sp>
        <p:nvSpPr>
          <p:cNvPr id="4992" name="Google Shape;4992;p29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9" name="Shape 4999"/>
        <p:cNvGrpSpPr/>
        <p:nvPr/>
      </p:nvGrpSpPr>
      <p:grpSpPr>
        <a:xfrm>
          <a:off x="0" y="0"/>
          <a:ext cx="0" cy="0"/>
          <a:chOff x="0" y="0"/>
          <a:chExt cx="0" cy="0"/>
        </a:xfrm>
      </p:grpSpPr>
      <p:sp>
        <p:nvSpPr>
          <p:cNvPr id="5000" name="Google Shape;5000;p29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01" name="Google Shape;5001;p29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[Hướng dẫn của giảng viên]</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spark-submit có thể được sử dụng cho Hadoop, Mesos, Kubernetes và Standalone.</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trình bày một kịch bản thống nhất cho tất cả các loại cụm.</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cung cấp tập lệnh spark-submit có thể được sử dụng để gửi tới tất cả các loại cụm được hỗ trợ.</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https://spark.apache.org/docs/latest/rdd-programming-guide.html#deploying-to-a-cluster</a:t>
            </a:r>
            <a:endParaRPr/>
          </a:p>
          <a:p>
            <a:pPr indent="0" lvl="0" marL="0" rtl="0" algn="l">
              <a:spcBef>
                <a:spcPts val="360"/>
              </a:spcBef>
              <a:spcAft>
                <a:spcPts val="0"/>
              </a:spcAft>
              <a:buNone/>
            </a:pPr>
            <a:r>
              <a:rPr lang="en-US">
                <a:latin typeface="Arial"/>
                <a:ea typeface="Arial"/>
                <a:cs typeface="Arial"/>
                <a:sym typeface="Arial"/>
              </a:rPr>
              <a:t>https://spark.apache.org/docs/latest/submitting-applications.html</a:t>
            </a:r>
            <a:endParaRPr/>
          </a:p>
        </p:txBody>
      </p:sp>
      <p:sp>
        <p:nvSpPr>
          <p:cNvPr id="5002" name="Google Shape;5002;p29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0" name="Shape 5010"/>
        <p:cNvGrpSpPr/>
        <p:nvPr/>
      </p:nvGrpSpPr>
      <p:grpSpPr>
        <a:xfrm>
          <a:off x="0" y="0"/>
          <a:ext cx="0" cy="0"/>
          <a:chOff x="0" y="0"/>
          <a:chExt cx="0" cy="0"/>
        </a:xfrm>
      </p:grpSpPr>
      <p:sp>
        <p:nvSpPr>
          <p:cNvPr id="5011" name="Google Shape;5011;p29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12" name="Google Shape;5012;p29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[Hướng dẫn của giảng viên]</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thư mục Spark conf có nhiều cài đặt cấu hình URL có thể được đặt.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số cài đặt được sử dụng phổ biến hơn có các phím tắt gửi, chẳng hạn như --master.</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Tuy nhiên, bất kỳ cấu hình nào cũng có thể được đặt với cấu trúc --conf key=value.</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Nếu có nhiều cài đặt cấu hình, thì mỗi cài đặt phải được chuyển riêng với tiền tố --conf của riêng nó.</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Hầu như tất cả các ứng dụng Spark đều được khởi chạy với cài đặt --master và --deploy-mode.</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Có những tùy chọn khác có phím tắt mà chúng tôi sẽ trình bày trong slide tiếp theo</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https://spark.apache.org/docs/latest/rdd-programming-guide.html#deploying-to-a-cluster</a:t>
            </a:r>
            <a:endParaRPr/>
          </a:p>
        </p:txBody>
      </p:sp>
      <p:sp>
        <p:nvSpPr>
          <p:cNvPr id="5013" name="Google Shape;5013;p29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0" name="Shape 5020"/>
        <p:cNvGrpSpPr/>
        <p:nvPr/>
      </p:nvGrpSpPr>
      <p:grpSpPr>
        <a:xfrm>
          <a:off x="0" y="0"/>
          <a:ext cx="0" cy="0"/>
          <a:chOff x="0" y="0"/>
          <a:chExt cx="0" cy="0"/>
        </a:xfrm>
      </p:grpSpPr>
      <p:sp>
        <p:nvSpPr>
          <p:cNvPr id="5021" name="Google Shape;5021;p29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22" name="Google Shape;5022;p29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[Hướng dẫn của giảng viên]</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tập trung vào các cài đặt liên quan đến YARN.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Có các tùy chọn tương đương cho các cụm khác, nếu có.</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phần danh sách các tùy chọn bổ sung có thể được gửi tới spark-submit.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https://spark.apache.org/docs/latest/rdd-programming-guide.html#deploying-to-a-cluster</a:t>
            </a:r>
            <a:endParaRPr/>
          </a:p>
        </p:txBody>
      </p:sp>
      <p:sp>
        <p:nvSpPr>
          <p:cNvPr id="5023" name="Google Shape;5023;p29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731179" y="4561342"/>
            <a:ext cx="5852843" cy="432054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7" name="Google Shape;97;p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5" name="Google Shape;525;p3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Hầu hết dữ liệu phi cấu trúc hoặc bán cấu trúc đều ở định dạng chuỗi.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ta sẽ thường xuyên phải gọi các phương thức và tạo các hàm hoạt động với chuỗi.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sẽ trình bày một vài cái có liên quan trong vài slide tiếp theo.</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Tạo chuỗi có dấu nháy đơn hoặc nháy kép làm dấu phân cách.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Ok để có dấu ngoặc kép trong chuỗi trích dẫn kép và ngược lại.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Đó là cách chúng ta có thể tạo một chuỗi chẳng hạn như</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Tôi không thích điều này khi có một trích dẫn trong chuỗi.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https://docs.python.org/3/tutorial/index.html</a:t>
            </a:r>
            <a:endParaRPr/>
          </a:p>
        </p:txBody>
      </p:sp>
      <p:sp>
        <p:nvSpPr>
          <p:cNvPr id="526" name="Google Shape;526;p3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9" name="Shape 5029"/>
        <p:cNvGrpSpPr/>
        <p:nvPr/>
      </p:nvGrpSpPr>
      <p:grpSpPr>
        <a:xfrm>
          <a:off x="0" y="0"/>
          <a:ext cx="0" cy="0"/>
          <a:chOff x="0" y="0"/>
          <a:chExt cx="0" cy="0"/>
        </a:xfrm>
      </p:grpSpPr>
      <p:sp>
        <p:nvSpPr>
          <p:cNvPr id="5030" name="Google Shape;5030;p30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1" name="Google Shape;5031;p30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rất quan trọng là học sinh hiểu rằng điều này sẽ ghi đè tệp cấu hình mà Spark đọc.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Nói cách khác, tệp cấu hình hệ thống không còn được đọc nữa.</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Đảm bảo rằng cài đặt cấu hình của riêng bạn bao gồm mọi cài đặt quan trọng có thể đã được đặt trong tệp cấu hình hệ thống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Ghi đè tệp cấu hình hệ thống bằng tệp của riêng bạn.</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https://spark.apache.org/docs/latest/rdd-programming-guide.html#deploying-to-a-cluster</a:t>
            </a:r>
            <a:endParaRPr/>
          </a:p>
          <a:p>
            <a:pPr indent="0" lvl="0" marL="0" rtl="0" algn="l">
              <a:spcBef>
                <a:spcPts val="360"/>
              </a:spcBef>
              <a:spcAft>
                <a:spcPts val="0"/>
              </a:spcAft>
              <a:buNone/>
            </a:pPr>
            <a:r>
              <a:rPr lang="en-US">
                <a:latin typeface="Arial"/>
                <a:ea typeface="Arial"/>
                <a:cs typeface="Arial"/>
                <a:sym typeface="Arial"/>
              </a:rPr>
              <a:t>https://spark.apache.org/docs/latest/configuration.html</a:t>
            </a:r>
            <a:endParaRPr/>
          </a:p>
        </p:txBody>
      </p:sp>
      <p:sp>
        <p:nvSpPr>
          <p:cNvPr id="5032" name="Google Shape;5032;p30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0" name="Shape 5040"/>
        <p:cNvGrpSpPr/>
        <p:nvPr/>
      </p:nvGrpSpPr>
      <p:grpSpPr>
        <a:xfrm>
          <a:off x="0" y="0"/>
          <a:ext cx="0" cy="0"/>
          <a:chOff x="0" y="0"/>
          <a:chExt cx="0" cy="0"/>
        </a:xfrm>
      </p:grpSpPr>
      <p:sp>
        <p:nvSpPr>
          <p:cNvPr id="5041" name="Google Shape;5041;p30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2" name="Google Shape;5042;p30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a:t>
            </a:r>
            <a:endParaRPr b="1"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Bản phát hành đầu tiên của Spark chỉ hỗ trợ cài đặt cấu hình theo chương trình.</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Phương pháp này đã tiếp tục được hỗ trợ nhưng không phải là phương pháp hay nhất được khuyến nghị.</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Đặt cấu hình quan trọng theo chương trình có thể là một vấn đề thực sự vì nó cũng là ưu tiên cao nhất.</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Nói cách khác, không có cách nào để ghi đè cấu hình đã đặt trong chương trình.</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Thay đổi chúng sẽ yêu cầu biên dịch lại chương trình.</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Chỉ đặt cấu hình chắc chắn không bao giờ thay đổi, chẳng hạn như "tên ứng dụng" và đặt tất cả các cấu hình khác từ cờ hoặc tệp thuộc tính.</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1"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Có 3 cách để thiết lập cấu hình cho Spark.</a:t>
            </a:r>
            <a:endParaRPr/>
          </a:p>
          <a:p>
            <a:pPr indent="-228600" lvl="0" marL="228600" marR="0" rtl="0" algn="l">
              <a:lnSpc>
                <a:spcPct val="90000"/>
              </a:lnSpc>
              <a:spcBef>
                <a:spcPts val="333"/>
              </a:spcBef>
              <a:spcAft>
                <a:spcPts val="0"/>
              </a:spcAft>
              <a:buClr>
                <a:schemeClr val="dk1"/>
              </a:buClr>
              <a:buSzPts val="1110"/>
              <a:buFont typeface="Malgun Gothic"/>
              <a:buAutoNum type="arabicPeriod"/>
            </a:pPr>
            <a:r>
              <a:rPr b="0" lang="en-US" sz="1110">
                <a:solidFill>
                  <a:schemeClr val="dk1"/>
                </a:solidFill>
                <a:latin typeface="Arial"/>
                <a:ea typeface="Arial"/>
                <a:cs typeface="Arial"/>
                <a:sym typeface="Arial"/>
              </a:rPr>
              <a:t>Lập trình</a:t>
            </a:r>
            <a:endParaRPr b="0" sz="1110">
              <a:solidFill>
                <a:schemeClr val="dk1"/>
              </a:solidFill>
              <a:latin typeface="Arial"/>
              <a:ea typeface="Arial"/>
              <a:cs typeface="Arial"/>
              <a:sym typeface="Arial"/>
            </a:endParaRPr>
          </a:p>
          <a:p>
            <a:pPr indent="-228600" lvl="0" marL="228600" marR="0" rtl="0" algn="l">
              <a:lnSpc>
                <a:spcPct val="90000"/>
              </a:lnSpc>
              <a:spcBef>
                <a:spcPts val="333"/>
              </a:spcBef>
              <a:spcAft>
                <a:spcPts val="0"/>
              </a:spcAft>
              <a:buClr>
                <a:schemeClr val="dk1"/>
              </a:buClr>
              <a:buSzPts val="1110"/>
              <a:buFont typeface="Malgun Gothic"/>
              <a:buAutoNum type="arabicPeriod"/>
            </a:pPr>
            <a:r>
              <a:rPr b="0" lang="en-US" sz="1110">
                <a:solidFill>
                  <a:schemeClr val="dk1"/>
                </a:solidFill>
                <a:latin typeface="Arial"/>
                <a:ea typeface="Arial"/>
                <a:cs typeface="Arial"/>
                <a:sym typeface="Arial"/>
              </a:rPr>
              <a:t>Làm cờ khi gửi công việc</a:t>
            </a:r>
            <a:endParaRPr b="0" sz="1110">
              <a:solidFill>
                <a:schemeClr val="dk1"/>
              </a:solidFill>
              <a:latin typeface="Arial"/>
              <a:ea typeface="Arial"/>
              <a:cs typeface="Arial"/>
              <a:sym typeface="Arial"/>
            </a:endParaRPr>
          </a:p>
          <a:p>
            <a:pPr indent="-228600" lvl="0" marL="228600" marR="0" rtl="0" algn="l">
              <a:lnSpc>
                <a:spcPct val="90000"/>
              </a:lnSpc>
              <a:spcBef>
                <a:spcPts val="333"/>
              </a:spcBef>
              <a:spcAft>
                <a:spcPts val="0"/>
              </a:spcAft>
              <a:buClr>
                <a:schemeClr val="dk1"/>
              </a:buClr>
              <a:buSzPts val="1110"/>
              <a:buFont typeface="Malgun Gothic"/>
              <a:buAutoNum type="arabicPeriod"/>
            </a:pPr>
            <a:r>
              <a:rPr b="0" lang="en-US" sz="1110">
                <a:solidFill>
                  <a:schemeClr val="dk1"/>
                </a:solidFill>
                <a:latin typeface="Arial"/>
                <a:ea typeface="Arial"/>
                <a:cs typeface="Arial"/>
                <a:sym typeface="Arial"/>
              </a:rPr>
              <a:t>Trong một tập tin cấu hình</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Malgun Gothic"/>
              <a:buNone/>
            </a:pPr>
            <a:r>
              <a:rPr b="0" lang="en-US" sz="1110">
                <a:solidFill>
                  <a:schemeClr val="dk1"/>
                </a:solidFill>
                <a:latin typeface="Arial"/>
                <a:ea typeface="Arial"/>
                <a:cs typeface="Arial"/>
                <a:sym typeface="Arial"/>
              </a:rPr>
              <a:t>Mỗi phương pháp trên có thể bao gồm các cấu hình xung đột và phải có một giao thức mà cài đặt đó sẽ được ưu tiên.</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1"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rtl="0" algn="l">
              <a:lnSpc>
                <a:spcPct val="90000"/>
              </a:lnSpc>
              <a:spcBef>
                <a:spcPts val="333"/>
              </a:spcBef>
              <a:spcAft>
                <a:spcPts val="0"/>
              </a:spcAft>
              <a:buNone/>
            </a:pPr>
            <a:r>
              <a:rPr lang="en-US" sz="1110">
                <a:latin typeface="Arial"/>
                <a:ea typeface="Arial"/>
                <a:cs typeface="Arial"/>
                <a:sym typeface="Arial"/>
              </a:rPr>
              <a:t>https://spark.apache.org/docs/latest/rdd-programming-guide.html#deploying-to-a-cluster</a:t>
            </a:r>
            <a:endParaRPr/>
          </a:p>
        </p:txBody>
      </p:sp>
      <p:sp>
        <p:nvSpPr>
          <p:cNvPr id="5043" name="Google Shape;5043;p30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9" name="Shape 5049"/>
        <p:cNvGrpSpPr/>
        <p:nvPr/>
      </p:nvGrpSpPr>
      <p:grpSpPr>
        <a:xfrm>
          <a:off x="0" y="0"/>
          <a:ext cx="0" cy="0"/>
          <a:chOff x="0" y="0"/>
          <a:chExt cx="0" cy="0"/>
        </a:xfrm>
      </p:grpSpPr>
      <p:sp>
        <p:nvSpPr>
          <p:cNvPr id="5050" name="Google Shape;5050;p30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1" name="Google Shape;5051;p30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Có nhiều cấu hình có thể được đặt trong Spark.</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Giao diện người dùng web không hiển thị tất cả các thuộc tính này.</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Nó chỉ hiển thị những cái được người dùng điều chỉnh thông qua một trong những cách có sẵn để thay đổi cấu hình mặc định.</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Tab môi trường trong Spark Web UI hiển thị tất cả các cài đặt cấu hình đã được đặt bởi người dùng.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https://spark.apache.org/docs/latest/rdd-programming-guide.html#deploying-to-a-cluster</a:t>
            </a:r>
            <a:endParaRPr/>
          </a:p>
        </p:txBody>
      </p:sp>
      <p:sp>
        <p:nvSpPr>
          <p:cNvPr id="5052" name="Google Shape;5052;p30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9" name="Shape 5059"/>
        <p:cNvGrpSpPr/>
        <p:nvPr/>
      </p:nvGrpSpPr>
      <p:grpSpPr>
        <a:xfrm>
          <a:off x="0" y="0"/>
          <a:ext cx="0" cy="0"/>
          <a:chOff x="0" y="0"/>
          <a:chExt cx="0" cy="0"/>
        </a:xfrm>
      </p:grpSpPr>
      <p:sp>
        <p:nvSpPr>
          <p:cNvPr id="5060" name="Google Shape;5060;p30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1" name="Google Shape;5061;p30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062" name="Google Shape;5062;p30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2" name="Shape 5072"/>
        <p:cNvGrpSpPr/>
        <p:nvPr/>
      </p:nvGrpSpPr>
      <p:grpSpPr>
        <a:xfrm>
          <a:off x="0" y="0"/>
          <a:ext cx="0" cy="0"/>
          <a:chOff x="0" y="0"/>
          <a:chExt cx="0" cy="0"/>
        </a:xfrm>
      </p:grpSpPr>
      <p:sp>
        <p:nvSpPr>
          <p:cNvPr id="5073" name="Google Shape;5073;p30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4" name="Google Shape;5074;p30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3 slide tiếp theo cho thấy cách YARN tương tác với Spark sau khi khách hàng đã gửi ứng dụng bằng tập lệnh spark-submit.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Ở chế độ sản xuất, ứng dụng Spark sẽ không còn chạy ở chế độ cục bộ.</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Đây chỉ là trong quá trình phát triển.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Ở chế độ cụm, YARN sẽ quản lý việc phân bổ tài nguyên cho chương trình Driver và Executor.</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yêu cầu tài nguyên ban đầu có thể đã được bao gồm trong các tùy chọn cấu hình (SparkConf(), gửi cờ hoặc tệp cấu hình).</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https://spark.apache.org/docs/latest/rdd-programming-guide.html#shuffle-operations</a:t>
            </a:r>
            <a:endParaRPr/>
          </a:p>
          <a:p>
            <a:pPr indent="0" lvl="0" marL="0" rtl="0" algn="l">
              <a:spcBef>
                <a:spcPts val="360"/>
              </a:spcBef>
              <a:spcAft>
                <a:spcPts val="0"/>
              </a:spcAft>
              <a:buNone/>
            </a:pPr>
            <a:r>
              <a:rPr lang="en-US">
                <a:latin typeface="Arial"/>
                <a:ea typeface="Arial"/>
                <a:cs typeface="Arial"/>
                <a:sym typeface="Arial"/>
              </a:rPr>
              <a:t>https://spark.apache.org/docs/latest/sql-performance-tuning.html</a:t>
            </a:r>
            <a:endParaRPr/>
          </a:p>
          <a:p>
            <a:pPr indent="0" lvl="0" marL="0" rtl="0" algn="l">
              <a:spcBef>
                <a:spcPts val="360"/>
              </a:spcBef>
              <a:spcAft>
                <a:spcPts val="0"/>
              </a:spcAft>
              <a:buNone/>
            </a:pPr>
            <a:r>
              <a:rPr lang="en-US">
                <a:latin typeface="Arial"/>
                <a:ea typeface="Arial"/>
                <a:cs typeface="Arial"/>
                <a:sym typeface="Arial"/>
              </a:rPr>
              <a:t>https://spark.apache.org/docs/latest/rdd-programming-guide.html#performance-impact</a:t>
            </a:r>
            <a:endParaRPr/>
          </a:p>
          <a:p>
            <a:pPr indent="0" lvl="0" marL="0" rtl="0" algn="l">
              <a:spcBef>
                <a:spcPts val="360"/>
              </a:spcBef>
              <a:spcAft>
                <a:spcPts val="0"/>
              </a:spcAft>
              <a:buNone/>
            </a:pPr>
            <a:r>
              <a:t/>
            </a:r>
            <a:endParaRPr>
              <a:latin typeface="Arial"/>
              <a:ea typeface="Arial"/>
              <a:cs typeface="Arial"/>
              <a:sym typeface="Arial"/>
            </a:endParaRPr>
          </a:p>
        </p:txBody>
      </p:sp>
      <p:sp>
        <p:nvSpPr>
          <p:cNvPr id="5075" name="Google Shape;5075;p30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1" name="Shape 5091"/>
        <p:cNvGrpSpPr/>
        <p:nvPr/>
      </p:nvGrpSpPr>
      <p:grpSpPr>
        <a:xfrm>
          <a:off x="0" y="0"/>
          <a:ext cx="0" cy="0"/>
          <a:chOff x="0" y="0"/>
          <a:chExt cx="0" cy="0"/>
        </a:xfrm>
      </p:grpSpPr>
      <p:sp>
        <p:nvSpPr>
          <p:cNvPr id="5092" name="Google Shape;5092;p30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93" name="Google Shape;5093;p30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ví dụ này, máy khách đã chọn triển khai ở chế độ máy khách.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Nhớ lại rằng chế độ triển khai xác định nơi chương trình Trình điều khiển được tạo. Trong chế độ máy khách, nó được tạo trong máy khách.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Ở chế độ cụm, chương trình Trình điều khiển được tạo trong Cụm và trên nút Ứng dụng chính, trong trường hợp của Hadoop.</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https://spark.apache.org/docs/latest/rdd-programming-guide.html#shuffle-operations</a:t>
            </a:r>
            <a:endParaRPr/>
          </a:p>
          <a:p>
            <a:pPr indent="0" lvl="0" marL="0" rtl="0" algn="l">
              <a:spcBef>
                <a:spcPts val="360"/>
              </a:spcBef>
              <a:spcAft>
                <a:spcPts val="0"/>
              </a:spcAft>
              <a:buNone/>
            </a:pPr>
            <a:r>
              <a:rPr lang="en-US">
                <a:latin typeface="Arial"/>
                <a:ea typeface="Arial"/>
                <a:cs typeface="Arial"/>
                <a:sym typeface="Arial"/>
              </a:rPr>
              <a:t>https://spark.apache.org/docs/latest/sql-performance-tuning.html</a:t>
            </a:r>
            <a:endParaRPr/>
          </a:p>
          <a:p>
            <a:pPr indent="0" lvl="0" marL="0" rtl="0" algn="l">
              <a:spcBef>
                <a:spcPts val="360"/>
              </a:spcBef>
              <a:spcAft>
                <a:spcPts val="0"/>
              </a:spcAft>
              <a:buNone/>
            </a:pPr>
            <a:r>
              <a:rPr lang="en-US">
                <a:latin typeface="Arial"/>
                <a:ea typeface="Arial"/>
                <a:cs typeface="Arial"/>
                <a:sym typeface="Arial"/>
              </a:rPr>
              <a:t>https://spark.apache.org/docs/latest/rdd-programming-guide.html#performance-impact</a:t>
            </a:r>
            <a:endParaRPr/>
          </a:p>
          <a:p>
            <a:pPr indent="0" lvl="0" marL="0" rtl="0" algn="l">
              <a:spcBef>
                <a:spcPts val="360"/>
              </a:spcBef>
              <a:spcAft>
                <a:spcPts val="0"/>
              </a:spcAft>
              <a:buNone/>
            </a:pPr>
            <a:r>
              <a:t/>
            </a:r>
            <a:endParaRPr>
              <a:latin typeface="Arial"/>
              <a:ea typeface="Arial"/>
              <a:cs typeface="Arial"/>
              <a:sym typeface="Arial"/>
            </a:endParaRPr>
          </a:p>
        </p:txBody>
      </p:sp>
      <p:sp>
        <p:nvSpPr>
          <p:cNvPr id="5094" name="Google Shape;5094;p30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9" name="Shape 5129"/>
        <p:cNvGrpSpPr/>
        <p:nvPr/>
      </p:nvGrpSpPr>
      <p:grpSpPr>
        <a:xfrm>
          <a:off x="0" y="0"/>
          <a:ext cx="0" cy="0"/>
          <a:chOff x="0" y="0"/>
          <a:chExt cx="0" cy="0"/>
        </a:xfrm>
      </p:grpSpPr>
      <p:sp>
        <p:nvSpPr>
          <p:cNvPr id="5130" name="Google Shape;5130;p30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31" name="Google Shape;5131;p30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Chế độ triển khai có thể ảnh hưởng đến hiệu suất.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Nếu máy khách cách xa cụm vật lý về mặt địa lý, có thể xảy ra tình trạng chậm trễ lưu lượng mạng.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Tình hình thậm chí còn tồi tệ hơn nếu tổ chức có các cài đặt bảo mật đặc biệt như tường lửa ngăn chương trình Driver và Executor giao tiếp.</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https://spark.apache.org/docs/latest/rdd-programming-guide.html#shuffle-operations</a:t>
            </a:r>
            <a:endParaRPr/>
          </a:p>
          <a:p>
            <a:pPr indent="0" lvl="0" marL="0" rtl="0" algn="l">
              <a:spcBef>
                <a:spcPts val="360"/>
              </a:spcBef>
              <a:spcAft>
                <a:spcPts val="0"/>
              </a:spcAft>
              <a:buNone/>
            </a:pPr>
            <a:r>
              <a:rPr lang="en-US">
                <a:latin typeface="Arial"/>
                <a:ea typeface="Arial"/>
                <a:cs typeface="Arial"/>
                <a:sym typeface="Arial"/>
              </a:rPr>
              <a:t>https://spark.apache.org/docs/latest/sql-performance-tuning.html</a:t>
            </a:r>
            <a:endParaRPr/>
          </a:p>
          <a:p>
            <a:pPr indent="0" lvl="0" marL="0" rtl="0" algn="l">
              <a:spcBef>
                <a:spcPts val="360"/>
              </a:spcBef>
              <a:spcAft>
                <a:spcPts val="0"/>
              </a:spcAft>
              <a:buNone/>
            </a:pPr>
            <a:r>
              <a:rPr lang="en-US">
                <a:latin typeface="Arial"/>
                <a:ea typeface="Arial"/>
                <a:cs typeface="Arial"/>
                <a:sym typeface="Arial"/>
              </a:rPr>
              <a:t>https://spark.apache.org/docs/latest/rdd-programming-guide.html#performance-impact</a:t>
            </a:r>
            <a:endParaRPr/>
          </a:p>
          <a:p>
            <a:pPr indent="0" lvl="0" marL="0" rtl="0" algn="l">
              <a:spcBef>
                <a:spcPts val="360"/>
              </a:spcBef>
              <a:spcAft>
                <a:spcPts val="0"/>
              </a:spcAft>
              <a:buNone/>
            </a:pPr>
            <a:r>
              <a:t/>
            </a:r>
            <a:endParaRPr>
              <a:latin typeface="Arial"/>
              <a:ea typeface="Arial"/>
              <a:cs typeface="Arial"/>
              <a:sym typeface="Arial"/>
            </a:endParaRPr>
          </a:p>
        </p:txBody>
      </p:sp>
      <p:sp>
        <p:nvSpPr>
          <p:cNvPr id="5132" name="Google Shape;5132;p30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6" name="Shape 5166"/>
        <p:cNvGrpSpPr/>
        <p:nvPr/>
      </p:nvGrpSpPr>
      <p:grpSpPr>
        <a:xfrm>
          <a:off x="0" y="0"/>
          <a:ext cx="0" cy="0"/>
          <a:chOff x="0" y="0"/>
          <a:chExt cx="0" cy="0"/>
        </a:xfrm>
      </p:grpSpPr>
      <p:sp>
        <p:nvSpPr>
          <p:cNvPr id="5167" name="Google Shape;5167;p30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8" name="Google Shape;5168;p30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Nhắc lại các phép biến hình chia lại và kết hợp.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hoạt động này thay đổi rõ ràng số lượng phân vùng (có xáo trộn hay không).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Tuy nhiên, có những phương pháp ẩn khác.</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Hỏi học sinh có nhớ các phép biến đổi hoàn nguyên và hợp thành không.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thường tự động phân vùng dữ liệu cho chúng tôi.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Nhưng chúng tôi cũng có thể kiểm soát mức độ phân vùng theo chương trình.</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https://spark.apache.org/docs/latest/rdd-programming-guide.html#shuffle-operations</a:t>
            </a:r>
            <a:endParaRPr/>
          </a:p>
          <a:p>
            <a:pPr indent="0" lvl="0" marL="0" rtl="0" algn="l">
              <a:spcBef>
                <a:spcPts val="360"/>
              </a:spcBef>
              <a:spcAft>
                <a:spcPts val="0"/>
              </a:spcAft>
              <a:buNone/>
            </a:pPr>
            <a:r>
              <a:rPr lang="en-US">
                <a:latin typeface="Arial"/>
                <a:ea typeface="Arial"/>
                <a:cs typeface="Arial"/>
                <a:sym typeface="Arial"/>
              </a:rPr>
              <a:t>https://spark.apache.org/docs/latest/sql-performance-tuning.html</a:t>
            </a:r>
            <a:endParaRPr/>
          </a:p>
          <a:p>
            <a:pPr indent="0" lvl="0" marL="0" rtl="0" algn="l">
              <a:spcBef>
                <a:spcPts val="360"/>
              </a:spcBef>
              <a:spcAft>
                <a:spcPts val="0"/>
              </a:spcAft>
              <a:buNone/>
            </a:pPr>
            <a:r>
              <a:rPr lang="en-US">
                <a:latin typeface="Arial"/>
                <a:ea typeface="Arial"/>
                <a:cs typeface="Arial"/>
                <a:sym typeface="Arial"/>
              </a:rPr>
              <a:t>https://spark.apache.org/docs/latest/rdd-programming-guide.html#performance-impact</a:t>
            </a:r>
            <a:endParaRPr/>
          </a:p>
          <a:p>
            <a:pPr indent="0" lvl="0" marL="0" rtl="0" algn="l">
              <a:spcBef>
                <a:spcPts val="360"/>
              </a:spcBef>
              <a:spcAft>
                <a:spcPts val="0"/>
              </a:spcAft>
              <a:buNone/>
            </a:pPr>
            <a:r>
              <a:t/>
            </a:r>
            <a:endParaRPr>
              <a:latin typeface="Arial"/>
              <a:ea typeface="Arial"/>
              <a:cs typeface="Arial"/>
              <a:sym typeface="Arial"/>
            </a:endParaRPr>
          </a:p>
        </p:txBody>
      </p:sp>
      <p:sp>
        <p:nvSpPr>
          <p:cNvPr id="5169" name="Google Shape;5169;p30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4" name="Shape 5194"/>
        <p:cNvGrpSpPr/>
        <p:nvPr/>
      </p:nvGrpSpPr>
      <p:grpSpPr>
        <a:xfrm>
          <a:off x="0" y="0"/>
          <a:ext cx="0" cy="0"/>
          <a:chOff x="0" y="0"/>
          <a:chExt cx="0" cy="0"/>
        </a:xfrm>
      </p:grpSpPr>
      <p:sp>
        <p:nvSpPr>
          <p:cNvPr id="5195" name="Google Shape;5195;p30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6" name="Google Shape;5196;p30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Nhiều phép biến đổi mà chúng ta đã thấy trước đây thực sự có một tham số ẩn cho phép chúng ta kiểm soát số lượng phân vùng được tạo sau khi biến đổi.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https://spark.apache.org/docs/latest/rdd-programming-guide.html#shuffle-operations</a:t>
            </a:r>
            <a:endParaRPr/>
          </a:p>
          <a:p>
            <a:pPr indent="0" lvl="0" marL="0" rtl="0" algn="l">
              <a:spcBef>
                <a:spcPts val="360"/>
              </a:spcBef>
              <a:spcAft>
                <a:spcPts val="0"/>
              </a:spcAft>
              <a:buNone/>
            </a:pPr>
            <a:r>
              <a:rPr lang="en-US">
                <a:latin typeface="Arial"/>
                <a:ea typeface="Arial"/>
                <a:cs typeface="Arial"/>
                <a:sym typeface="Arial"/>
              </a:rPr>
              <a:t>https://spark.apache.org/docs/latest/sql-performance-tuning.html</a:t>
            </a:r>
            <a:endParaRPr/>
          </a:p>
          <a:p>
            <a:pPr indent="0" lvl="0" marL="0" rtl="0" algn="l">
              <a:spcBef>
                <a:spcPts val="360"/>
              </a:spcBef>
              <a:spcAft>
                <a:spcPts val="0"/>
              </a:spcAft>
              <a:buNone/>
            </a:pPr>
            <a:r>
              <a:rPr lang="en-US">
                <a:latin typeface="Arial"/>
                <a:ea typeface="Arial"/>
                <a:cs typeface="Arial"/>
                <a:sym typeface="Arial"/>
              </a:rPr>
              <a:t>https://spark.apache.org/docs/latest/rdd-programming-guide.html#performance-impact</a:t>
            </a:r>
            <a:endParaRPr/>
          </a:p>
          <a:p>
            <a:pPr indent="0" lvl="0" marL="0" rtl="0" algn="l">
              <a:spcBef>
                <a:spcPts val="360"/>
              </a:spcBef>
              <a:spcAft>
                <a:spcPts val="0"/>
              </a:spcAft>
              <a:buNone/>
            </a:pPr>
            <a:r>
              <a:t/>
            </a:r>
            <a:endParaRPr>
              <a:latin typeface="Arial"/>
              <a:ea typeface="Arial"/>
              <a:cs typeface="Arial"/>
              <a:sym typeface="Arial"/>
            </a:endParaRPr>
          </a:p>
        </p:txBody>
      </p:sp>
      <p:sp>
        <p:nvSpPr>
          <p:cNvPr id="5197" name="Google Shape;5197;p30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5" name="Shape 5205"/>
        <p:cNvGrpSpPr/>
        <p:nvPr/>
      </p:nvGrpSpPr>
      <p:grpSpPr>
        <a:xfrm>
          <a:off x="0" y="0"/>
          <a:ext cx="0" cy="0"/>
          <a:chOff x="0" y="0"/>
          <a:chExt cx="0" cy="0"/>
        </a:xfrm>
      </p:grpSpPr>
      <p:sp>
        <p:nvSpPr>
          <p:cNvPr id="5206" name="Google Shape;5206;p30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7" name="Google Shape;5207;p30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Đừng dành thời gian đi qua toàn bộ mã.</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Bản thân mã này là mã đếm từ mà chúng tôi đã sử dụng nhiều lần trong các ví dụ trước.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sẽ sử dụng đoạn mã này để xem điều gì xảy ra với các phân vùng trong Spark.</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Vấn đề là để xem tại sao có tùy chọn thay đổi số lượng phân vùng sau tập hợp .reduceByKey().</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https://spark.apache.org/docs/latest/rdd-programming-guide.html#shuffle-operations</a:t>
            </a:r>
            <a:endParaRPr/>
          </a:p>
          <a:p>
            <a:pPr indent="0" lvl="0" marL="0" rtl="0" algn="l">
              <a:spcBef>
                <a:spcPts val="360"/>
              </a:spcBef>
              <a:spcAft>
                <a:spcPts val="0"/>
              </a:spcAft>
              <a:buNone/>
            </a:pPr>
            <a:r>
              <a:rPr lang="en-US">
                <a:latin typeface="Arial"/>
                <a:ea typeface="Arial"/>
                <a:cs typeface="Arial"/>
                <a:sym typeface="Arial"/>
              </a:rPr>
              <a:t>https://spark.apache.org/docs/latest/sql-performance-tuning.html</a:t>
            </a:r>
            <a:endParaRPr/>
          </a:p>
          <a:p>
            <a:pPr indent="0" lvl="0" marL="0" rtl="0" algn="l">
              <a:spcBef>
                <a:spcPts val="360"/>
              </a:spcBef>
              <a:spcAft>
                <a:spcPts val="0"/>
              </a:spcAft>
              <a:buNone/>
            </a:pPr>
            <a:r>
              <a:rPr lang="en-US">
                <a:latin typeface="Arial"/>
                <a:ea typeface="Arial"/>
                <a:cs typeface="Arial"/>
                <a:sym typeface="Arial"/>
              </a:rPr>
              <a:t>https://spark.apache.org/docs/latest/rdd-programming-guide.html#performance-impact</a:t>
            </a:r>
            <a:endParaRPr/>
          </a:p>
          <a:p>
            <a:pPr indent="0" lvl="0" marL="0" rtl="0" algn="l">
              <a:spcBef>
                <a:spcPts val="360"/>
              </a:spcBef>
              <a:spcAft>
                <a:spcPts val="0"/>
              </a:spcAft>
              <a:buNone/>
            </a:pPr>
            <a:r>
              <a:t/>
            </a:r>
            <a:endParaRPr>
              <a:latin typeface="Arial"/>
              <a:ea typeface="Arial"/>
              <a:cs typeface="Arial"/>
              <a:sym typeface="Arial"/>
            </a:endParaRPr>
          </a:p>
        </p:txBody>
      </p:sp>
      <p:sp>
        <p:nvSpPr>
          <p:cNvPr id="5208" name="Google Shape;5208;p30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3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p3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Đôi khi, chúng tôi muốn thoát khỏi các ký tự.</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gì sẽ xảy ra nếu chúng ta muốn thêm một trích dẫn đơn và một trích dẫn kép bên trong chuỗi.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Làm thế nào chúng ta có thể làm điều đó?</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không thể sử dụng quy tắc tránh dấu phân cách vì cái này hay cái kia sẽ xung đột bất kể.</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Cách để làm điều này là thoát các ký tự bằng dấu gạch chéo ngược ( \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Vì vậy, \' có nghĩa là trích dẫn theo nghĩa đen và \" trích dẫn kép theo nghĩa đen và không phải là dấu phân cách.</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một số trường hợp, chúng tôi muốn thêm ý nghĩa đặc biệt.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Thường được sử dụng nhất là \n để thêm một dòng mới và \t để thêm một tab.</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https://docs.python.org/3/tutorial/index.html</a:t>
            </a:r>
            <a:endParaRPr/>
          </a:p>
        </p:txBody>
      </p:sp>
      <p:sp>
        <p:nvSpPr>
          <p:cNvPr id="537" name="Google Shape;537;p3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5" name="Shape 5215"/>
        <p:cNvGrpSpPr/>
        <p:nvPr/>
      </p:nvGrpSpPr>
      <p:grpSpPr>
        <a:xfrm>
          <a:off x="0" y="0"/>
          <a:ext cx="0" cy="0"/>
          <a:chOff x="0" y="0"/>
          <a:chExt cx="0" cy="0"/>
        </a:xfrm>
      </p:grpSpPr>
      <p:sp>
        <p:nvSpPr>
          <p:cNvPr id="5216" name="Google Shape;5216;p31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17" name="Google Shape;5217;p31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sẽ thêm một dòng mã trong vài slide tiếp theo.</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Thảo luận với học sinh về DAG phụ thuộc và thông tin dòng dõi.</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Thao tác đọc tạo tập hợp RDD phân tán đầu tiên.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chưa có bất kỳ nội dung nào vì chúng được thực thi một cách lười biếng.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https://spark.apache.org/docs/latest/rdd-programming-guide.html#shuffle-operations</a:t>
            </a:r>
            <a:endParaRPr/>
          </a:p>
          <a:p>
            <a:pPr indent="0" lvl="0" marL="0" rtl="0" algn="l">
              <a:spcBef>
                <a:spcPts val="360"/>
              </a:spcBef>
              <a:spcAft>
                <a:spcPts val="0"/>
              </a:spcAft>
              <a:buNone/>
            </a:pPr>
            <a:r>
              <a:rPr lang="en-US">
                <a:latin typeface="Arial"/>
                <a:ea typeface="Arial"/>
                <a:cs typeface="Arial"/>
                <a:sym typeface="Arial"/>
              </a:rPr>
              <a:t>https://spark.apache.org/docs/latest/sql-performance-tuning.html</a:t>
            </a:r>
            <a:endParaRPr/>
          </a:p>
          <a:p>
            <a:pPr indent="0" lvl="0" marL="0" rtl="0" algn="l">
              <a:spcBef>
                <a:spcPts val="360"/>
              </a:spcBef>
              <a:spcAft>
                <a:spcPts val="0"/>
              </a:spcAft>
              <a:buNone/>
            </a:pPr>
            <a:r>
              <a:rPr lang="en-US">
                <a:latin typeface="Arial"/>
                <a:ea typeface="Arial"/>
                <a:cs typeface="Arial"/>
                <a:sym typeface="Arial"/>
              </a:rPr>
              <a:t>https://spark.apache.org/docs/latest/rdd-programming-guide.html#performance-impact</a:t>
            </a:r>
            <a:endParaRPr/>
          </a:p>
          <a:p>
            <a:pPr indent="0" lvl="0" marL="0" rtl="0" algn="l">
              <a:spcBef>
                <a:spcPts val="360"/>
              </a:spcBef>
              <a:spcAft>
                <a:spcPts val="0"/>
              </a:spcAft>
              <a:buNone/>
            </a:pPr>
            <a:r>
              <a:t/>
            </a:r>
            <a:endParaRPr>
              <a:latin typeface="Arial"/>
              <a:ea typeface="Arial"/>
              <a:cs typeface="Arial"/>
              <a:sym typeface="Arial"/>
            </a:endParaRPr>
          </a:p>
        </p:txBody>
      </p:sp>
      <p:sp>
        <p:nvSpPr>
          <p:cNvPr id="5218" name="Google Shape;5218;p31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1" name="Shape 5241"/>
        <p:cNvGrpSpPr/>
        <p:nvPr/>
      </p:nvGrpSpPr>
      <p:grpSpPr>
        <a:xfrm>
          <a:off x="0" y="0"/>
          <a:ext cx="0" cy="0"/>
          <a:chOff x="0" y="0"/>
          <a:chExt cx="0" cy="0"/>
        </a:xfrm>
      </p:grpSpPr>
      <p:sp>
        <p:nvSpPr>
          <p:cNvPr id="5242" name="Google Shape;5242;p31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43" name="Google Shape;5243;p31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Đảm bảo học sinh hiểu các mối quan hệ phụ thuộc khi chúng tôi thực thi và từng dòng mã.</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Cho đến nay, slide bất biến tiếp theo chỉ phụ thuộc vào cha mẹ trực tiếp của nó.</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Để tạo bản đồ phẳng, chúng tôi chỉ cần đọc dữ liệu trong phân vùng của cha mẹ tôi.</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https://spark.apache.org/docs/latest/rdd-programming-guide.html#shuffle-operations</a:t>
            </a:r>
            <a:endParaRPr/>
          </a:p>
          <a:p>
            <a:pPr indent="0" lvl="0" marL="0" rtl="0" algn="l">
              <a:spcBef>
                <a:spcPts val="360"/>
              </a:spcBef>
              <a:spcAft>
                <a:spcPts val="0"/>
              </a:spcAft>
              <a:buNone/>
            </a:pPr>
            <a:r>
              <a:rPr lang="en-US">
                <a:latin typeface="Arial"/>
                <a:ea typeface="Arial"/>
                <a:cs typeface="Arial"/>
                <a:sym typeface="Arial"/>
              </a:rPr>
              <a:t>https://spark.apache.org/docs/latest/sql-performance-tuning.html</a:t>
            </a:r>
            <a:endParaRPr/>
          </a:p>
          <a:p>
            <a:pPr indent="0" lvl="0" marL="0" rtl="0" algn="l">
              <a:spcBef>
                <a:spcPts val="360"/>
              </a:spcBef>
              <a:spcAft>
                <a:spcPts val="0"/>
              </a:spcAft>
              <a:buNone/>
            </a:pPr>
            <a:r>
              <a:rPr lang="en-US">
                <a:latin typeface="Arial"/>
                <a:ea typeface="Arial"/>
                <a:cs typeface="Arial"/>
                <a:sym typeface="Arial"/>
              </a:rPr>
              <a:t>https://spark.apache.org/docs/latest/rdd-programming-guide.html#performance-impact</a:t>
            </a:r>
            <a:endParaRPr/>
          </a:p>
          <a:p>
            <a:pPr indent="0" lvl="0" marL="0" rtl="0" algn="l">
              <a:spcBef>
                <a:spcPts val="360"/>
              </a:spcBef>
              <a:spcAft>
                <a:spcPts val="0"/>
              </a:spcAft>
              <a:buNone/>
            </a:pPr>
            <a:r>
              <a:t/>
            </a:r>
            <a:endParaRPr>
              <a:latin typeface="Arial"/>
              <a:ea typeface="Arial"/>
              <a:cs typeface="Arial"/>
              <a:sym typeface="Arial"/>
            </a:endParaRPr>
          </a:p>
        </p:txBody>
      </p:sp>
      <p:sp>
        <p:nvSpPr>
          <p:cNvPr id="5244" name="Google Shape;5244;p31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0" name="Shape 5280"/>
        <p:cNvGrpSpPr/>
        <p:nvPr/>
      </p:nvGrpSpPr>
      <p:grpSpPr>
        <a:xfrm>
          <a:off x="0" y="0"/>
          <a:ext cx="0" cy="0"/>
          <a:chOff x="0" y="0"/>
          <a:chExt cx="0" cy="0"/>
        </a:xfrm>
      </p:grpSpPr>
      <p:sp>
        <p:nvSpPr>
          <p:cNvPr id="5281" name="Google Shape;5281;p31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82" name="Google Shape;5282;p31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đã tạo một tuple từ mỗi từ trong RDD gốc.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chỉ cần thông tin từ cha mẹ trực tiếp.</a:t>
            </a:r>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https://spark.apache.org/docs/latest/rdd-programming-guide.html#shuffle-operations</a:t>
            </a:r>
            <a:endParaRPr/>
          </a:p>
          <a:p>
            <a:pPr indent="0" lvl="0" marL="0" rtl="0" algn="l">
              <a:spcBef>
                <a:spcPts val="360"/>
              </a:spcBef>
              <a:spcAft>
                <a:spcPts val="0"/>
              </a:spcAft>
              <a:buNone/>
            </a:pPr>
            <a:r>
              <a:rPr lang="en-US">
                <a:latin typeface="Arial"/>
                <a:ea typeface="Arial"/>
                <a:cs typeface="Arial"/>
                <a:sym typeface="Arial"/>
              </a:rPr>
              <a:t>https://spark.apache.org/docs/latest/sql-performance-tuning.html</a:t>
            </a:r>
            <a:endParaRPr/>
          </a:p>
          <a:p>
            <a:pPr indent="0" lvl="0" marL="0" rtl="0" algn="l">
              <a:spcBef>
                <a:spcPts val="360"/>
              </a:spcBef>
              <a:spcAft>
                <a:spcPts val="0"/>
              </a:spcAft>
              <a:buNone/>
            </a:pPr>
            <a:r>
              <a:rPr lang="en-US">
                <a:latin typeface="Arial"/>
                <a:ea typeface="Arial"/>
                <a:cs typeface="Arial"/>
                <a:sym typeface="Arial"/>
              </a:rPr>
              <a:t>https://spark.apache.org/docs/latest/rdd-programming-guide.html#performance-impact</a:t>
            </a:r>
            <a:endParaRPr/>
          </a:p>
          <a:p>
            <a:pPr indent="0" lvl="0" marL="0" rtl="0" algn="l">
              <a:spcBef>
                <a:spcPts val="360"/>
              </a:spcBef>
              <a:spcAft>
                <a:spcPts val="0"/>
              </a:spcAft>
              <a:buNone/>
            </a:pPr>
            <a:r>
              <a:t/>
            </a:r>
            <a:endParaRPr>
              <a:latin typeface="Arial"/>
              <a:ea typeface="Arial"/>
              <a:cs typeface="Arial"/>
              <a:sym typeface="Arial"/>
            </a:endParaRPr>
          </a:p>
        </p:txBody>
      </p:sp>
      <p:sp>
        <p:nvSpPr>
          <p:cNvPr id="5283" name="Google Shape;5283;p31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2" name="Shape 5332"/>
        <p:cNvGrpSpPr/>
        <p:nvPr/>
      </p:nvGrpSpPr>
      <p:grpSpPr>
        <a:xfrm>
          <a:off x="0" y="0"/>
          <a:ext cx="0" cy="0"/>
          <a:chOff x="0" y="0"/>
          <a:chExt cx="0" cy="0"/>
        </a:xfrm>
      </p:grpSpPr>
      <p:sp>
        <p:nvSpPr>
          <p:cNvPr id="5333" name="Google Shape;5333;p31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4" name="Google Shape;5334;p31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Học sinh hiểu rõ điều này nếu sử dụng phép loại suy về gia đình.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ta cần lấy dữ liệu từ cha, mẹ, chú, dì, v.v.</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Bây giờ chúng ta thực hiện thao tác tổng hợp.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Để reduceByKey, chúng tôi cần thu thập tất cả các khóa bằng nhau từ tất cả tổ tiên trong lần ngược dòng trước đó.</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https://spark.apache.org/docs/latest/rdd-programming-guide.html#shuffle-operations</a:t>
            </a:r>
            <a:endParaRPr/>
          </a:p>
          <a:p>
            <a:pPr indent="0" lvl="0" marL="0" rtl="0" algn="l">
              <a:spcBef>
                <a:spcPts val="360"/>
              </a:spcBef>
              <a:spcAft>
                <a:spcPts val="0"/>
              </a:spcAft>
              <a:buNone/>
            </a:pPr>
            <a:r>
              <a:rPr lang="en-US">
                <a:latin typeface="Arial"/>
                <a:ea typeface="Arial"/>
                <a:cs typeface="Arial"/>
                <a:sym typeface="Arial"/>
              </a:rPr>
              <a:t>https://spark.apache.org/docs/latest/sql-performance-tuning.html</a:t>
            </a:r>
            <a:endParaRPr/>
          </a:p>
          <a:p>
            <a:pPr indent="0" lvl="0" marL="0" rtl="0" algn="l">
              <a:spcBef>
                <a:spcPts val="360"/>
              </a:spcBef>
              <a:spcAft>
                <a:spcPts val="0"/>
              </a:spcAft>
              <a:buNone/>
            </a:pPr>
            <a:r>
              <a:rPr lang="en-US">
                <a:latin typeface="Arial"/>
                <a:ea typeface="Arial"/>
                <a:cs typeface="Arial"/>
                <a:sym typeface="Arial"/>
              </a:rPr>
              <a:t>https://spark.apache.org/docs/latest/rdd-programming-guide.html#performance-impact</a:t>
            </a:r>
            <a:endParaRPr/>
          </a:p>
          <a:p>
            <a:pPr indent="0" lvl="0" marL="0" rtl="0" algn="l">
              <a:spcBef>
                <a:spcPts val="360"/>
              </a:spcBef>
              <a:spcAft>
                <a:spcPts val="0"/>
              </a:spcAft>
              <a:buNone/>
            </a:pPr>
            <a:r>
              <a:t/>
            </a:r>
            <a:endParaRPr>
              <a:latin typeface="Arial"/>
              <a:ea typeface="Arial"/>
              <a:cs typeface="Arial"/>
              <a:sym typeface="Arial"/>
            </a:endParaRPr>
          </a:p>
        </p:txBody>
      </p:sp>
      <p:sp>
        <p:nvSpPr>
          <p:cNvPr id="5335" name="Google Shape;5335;p31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9" name="Shape 5399"/>
        <p:cNvGrpSpPr/>
        <p:nvPr/>
      </p:nvGrpSpPr>
      <p:grpSpPr>
        <a:xfrm>
          <a:off x="0" y="0"/>
          <a:ext cx="0" cy="0"/>
          <a:chOff x="0" y="0"/>
          <a:chExt cx="0" cy="0"/>
        </a:xfrm>
      </p:grpSpPr>
      <p:sp>
        <p:nvSpPr>
          <p:cNvPr id="5400" name="Google Shape;5400;p31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1" name="Google Shape;5401;p31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đang thiết lập để tìm từ có số lượng tối đa.</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Đây sẽ là chìa khóa tối đa.</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hoạt động tiếp theo, chúng tôi đã chuyển khóa và giá trị.</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Bây giờ số lượng đã trở thành chìa khóa và từ đã trở thành giá trị.</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Để thực hiện chuyển đổi này, chúng tôi chỉ phụ thuộc vào RDD gốc trực tiếp.</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https://spark.apache.org/docs/latest/rdd-programming-guide.html#shuffle-operations</a:t>
            </a:r>
            <a:endParaRPr/>
          </a:p>
          <a:p>
            <a:pPr indent="0" lvl="0" marL="0" rtl="0" algn="l">
              <a:spcBef>
                <a:spcPts val="360"/>
              </a:spcBef>
              <a:spcAft>
                <a:spcPts val="0"/>
              </a:spcAft>
              <a:buNone/>
            </a:pPr>
            <a:r>
              <a:rPr lang="en-US">
                <a:latin typeface="Arial"/>
                <a:ea typeface="Arial"/>
                <a:cs typeface="Arial"/>
                <a:sym typeface="Arial"/>
              </a:rPr>
              <a:t>https://spark.apache.org/docs/latest/sql-performance-tuning.html</a:t>
            </a:r>
            <a:endParaRPr/>
          </a:p>
          <a:p>
            <a:pPr indent="0" lvl="0" marL="0" rtl="0" algn="l">
              <a:spcBef>
                <a:spcPts val="360"/>
              </a:spcBef>
              <a:spcAft>
                <a:spcPts val="0"/>
              </a:spcAft>
              <a:buNone/>
            </a:pPr>
            <a:r>
              <a:rPr lang="en-US">
                <a:latin typeface="Arial"/>
                <a:ea typeface="Arial"/>
                <a:cs typeface="Arial"/>
                <a:sym typeface="Arial"/>
              </a:rPr>
              <a:t>https://spark.apache.org/docs/latest/rdd-programming-guide.html#performance-impact</a:t>
            </a:r>
            <a:endParaRPr/>
          </a:p>
          <a:p>
            <a:pPr indent="0" lvl="0" marL="0" rtl="0" algn="l">
              <a:spcBef>
                <a:spcPts val="360"/>
              </a:spcBef>
              <a:spcAft>
                <a:spcPts val="0"/>
              </a:spcAft>
              <a:buNone/>
            </a:pPr>
            <a:r>
              <a:t/>
            </a:r>
            <a:endParaRPr>
              <a:latin typeface="Arial"/>
              <a:ea typeface="Arial"/>
              <a:cs typeface="Arial"/>
              <a:sym typeface="Arial"/>
            </a:endParaRPr>
          </a:p>
        </p:txBody>
      </p:sp>
      <p:sp>
        <p:nvSpPr>
          <p:cNvPr id="5402" name="Google Shape;5402;p31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5" name="Shape 5475"/>
        <p:cNvGrpSpPr/>
        <p:nvPr/>
      </p:nvGrpSpPr>
      <p:grpSpPr>
        <a:xfrm>
          <a:off x="0" y="0"/>
          <a:ext cx="0" cy="0"/>
          <a:chOff x="0" y="0"/>
          <a:chExt cx="0" cy="0"/>
        </a:xfrm>
      </p:grpSpPr>
      <p:sp>
        <p:nvSpPr>
          <p:cNvPr id="5476" name="Google Shape;5476;p31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77" name="Google Shape;5477;p31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Như chúng ta đã thấy, hầu hết tất cả các phép biến đổi tổng hợp đều có một tham số không được sử dụng thường xuyên có thể đặt số lượng phân vùng sau khi chuyển đổi tổng hợp.</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https://spark.apache.org/docs/latest/rdd-programming-guide.html#shuffle-operations</a:t>
            </a:r>
            <a:endParaRPr/>
          </a:p>
          <a:p>
            <a:pPr indent="0" lvl="0" marL="0" rtl="0" algn="l">
              <a:spcBef>
                <a:spcPts val="360"/>
              </a:spcBef>
              <a:spcAft>
                <a:spcPts val="0"/>
              </a:spcAft>
              <a:buNone/>
            </a:pPr>
            <a:r>
              <a:rPr lang="en-US">
                <a:latin typeface="Arial"/>
                <a:ea typeface="Arial"/>
                <a:cs typeface="Arial"/>
                <a:sym typeface="Arial"/>
              </a:rPr>
              <a:t>https://spark.apache.org/docs/latest/sql-performance-tuning.html</a:t>
            </a:r>
            <a:endParaRPr/>
          </a:p>
          <a:p>
            <a:pPr indent="0" lvl="0" marL="0" rtl="0" algn="l">
              <a:spcBef>
                <a:spcPts val="360"/>
              </a:spcBef>
              <a:spcAft>
                <a:spcPts val="0"/>
              </a:spcAft>
              <a:buNone/>
            </a:pPr>
            <a:r>
              <a:rPr lang="en-US">
                <a:latin typeface="Arial"/>
                <a:ea typeface="Arial"/>
                <a:cs typeface="Arial"/>
                <a:sym typeface="Arial"/>
              </a:rPr>
              <a:t>https://spark.apache.org/docs/latest/rdd-programming-guide.html#performance-impact</a:t>
            </a:r>
            <a:endParaRPr/>
          </a:p>
          <a:p>
            <a:pPr indent="0" lvl="0" marL="0" rtl="0" algn="l">
              <a:spcBef>
                <a:spcPts val="360"/>
              </a:spcBef>
              <a:spcAft>
                <a:spcPts val="0"/>
              </a:spcAft>
              <a:buNone/>
            </a:pPr>
            <a:r>
              <a:t/>
            </a:r>
            <a:endParaRPr>
              <a:latin typeface="Arial"/>
              <a:ea typeface="Arial"/>
              <a:cs typeface="Arial"/>
              <a:sym typeface="Arial"/>
            </a:endParaRPr>
          </a:p>
        </p:txBody>
      </p:sp>
      <p:sp>
        <p:nvSpPr>
          <p:cNvPr id="5478" name="Google Shape;5478;p31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0" name="Shape 5560"/>
        <p:cNvGrpSpPr/>
        <p:nvPr/>
      </p:nvGrpSpPr>
      <p:grpSpPr>
        <a:xfrm>
          <a:off x="0" y="0"/>
          <a:ext cx="0" cy="0"/>
          <a:chOff x="0" y="0"/>
          <a:chExt cx="0" cy="0"/>
        </a:xfrm>
      </p:grpSpPr>
      <p:sp>
        <p:nvSpPr>
          <p:cNvPr id="5561" name="Google Shape;5561;p31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2" name="Google Shape;5562;p31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giai đoạn được xác định bởi các phụ thuộc Xáo trộn hoặc Rộng nơi có nhiều phụ thuộc tồn tại ngược dòng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Mỗi Giai đoạn là ranh giới nơi sắp xếp ngẫu nhiên xảy ra.</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Đây là trường hợp với các phép biến đổi tập hợp.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Đây là lý do tại sao các phép biến đổi tổng hợp có tham số bổ sung để đặt rõ ràng số lượng phân vùng sau khi sắp xếp ngẫu nhiên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[Reference]</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https://spark.apache.org/docs/latest/rdd-programming-guide.html#shuffle-operations</a:t>
            </a:r>
            <a:endParaRPr/>
          </a:p>
          <a:p>
            <a:pPr indent="0" lvl="0" marL="0" rtl="0" algn="l">
              <a:spcBef>
                <a:spcPts val="360"/>
              </a:spcBef>
              <a:spcAft>
                <a:spcPts val="0"/>
              </a:spcAft>
              <a:buNone/>
            </a:pPr>
            <a:r>
              <a:rPr lang="en-US">
                <a:latin typeface="Arial"/>
                <a:ea typeface="Arial"/>
                <a:cs typeface="Arial"/>
                <a:sym typeface="Arial"/>
              </a:rPr>
              <a:t>https://spark.apache.org/docs/latest/sql-performance-tuning.html</a:t>
            </a:r>
            <a:endParaRPr/>
          </a:p>
          <a:p>
            <a:pPr indent="0" lvl="0" marL="0" rtl="0" algn="l">
              <a:spcBef>
                <a:spcPts val="360"/>
              </a:spcBef>
              <a:spcAft>
                <a:spcPts val="0"/>
              </a:spcAft>
              <a:buNone/>
            </a:pPr>
            <a:r>
              <a:rPr lang="en-US">
                <a:latin typeface="Arial"/>
                <a:ea typeface="Arial"/>
                <a:cs typeface="Arial"/>
                <a:sym typeface="Arial"/>
              </a:rPr>
              <a:t>https://spark.apache.org/docs/latest/rdd-programming-guide.html#performance-impact</a:t>
            </a:r>
            <a:endParaRPr/>
          </a:p>
          <a:p>
            <a:pPr indent="0" lvl="0" marL="0" rtl="0" algn="l">
              <a:spcBef>
                <a:spcPts val="360"/>
              </a:spcBef>
              <a:spcAft>
                <a:spcPts val="0"/>
              </a:spcAft>
              <a:buNone/>
            </a:pPr>
            <a:r>
              <a:t/>
            </a:r>
            <a:endParaRPr>
              <a:latin typeface="Arial"/>
              <a:ea typeface="Arial"/>
              <a:cs typeface="Arial"/>
              <a:sym typeface="Arial"/>
            </a:endParaRPr>
          </a:p>
        </p:txBody>
      </p:sp>
      <p:sp>
        <p:nvSpPr>
          <p:cNvPr id="5563" name="Google Shape;5563;p31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4" name="Shape 5634"/>
        <p:cNvGrpSpPr/>
        <p:nvPr/>
      </p:nvGrpSpPr>
      <p:grpSpPr>
        <a:xfrm>
          <a:off x="0" y="0"/>
          <a:ext cx="0" cy="0"/>
          <a:chOff x="0" y="0"/>
          <a:chExt cx="0" cy="0"/>
        </a:xfrm>
      </p:grpSpPr>
      <p:sp>
        <p:nvSpPr>
          <p:cNvPr id="5635" name="Google Shape;5635;p31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36" name="Google Shape;5636;p31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tác vụ được xác định bởi các phụ thuộc Narrow trong đó chỉ yêu cầu cấp trên ngược dòng.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tác vụ được định nghĩa là các phép biến đổi có thể được thực thi song song bởi mỗi Executor mà không có bất kỳ tương tác hoặc trao đổi dữ liệu nào.</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https://spark.apache.org/docs/latest/rdd-programming-guide.html#shuffle-operations</a:t>
            </a:r>
            <a:endParaRPr/>
          </a:p>
          <a:p>
            <a:pPr indent="0" lvl="0" marL="0" rtl="0" algn="l">
              <a:spcBef>
                <a:spcPts val="360"/>
              </a:spcBef>
              <a:spcAft>
                <a:spcPts val="0"/>
              </a:spcAft>
              <a:buNone/>
            </a:pPr>
            <a:r>
              <a:rPr lang="en-US">
                <a:latin typeface="Arial"/>
                <a:ea typeface="Arial"/>
                <a:cs typeface="Arial"/>
                <a:sym typeface="Arial"/>
              </a:rPr>
              <a:t>https://spark.apache.org/docs/latest/sql-performance-tuning.html</a:t>
            </a:r>
            <a:endParaRPr/>
          </a:p>
          <a:p>
            <a:pPr indent="0" lvl="0" marL="0" rtl="0" algn="l">
              <a:spcBef>
                <a:spcPts val="360"/>
              </a:spcBef>
              <a:spcAft>
                <a:spcPts val="0"/>
              </a:spcAft>
              <a:buNone/>
            </a:pPr>
            <a:r>
              <a:rPr lang="en-US">
                <a:latin typeface="Arial"/>
                <a:ea typeface="Arial"/>
                <a:cs typeface="Arial"/>
                <a:sym typeface="Arial"/>
              </a:rPr>
              <a:t>https://spark.apache.org/docs/latest/rdd-programming-guide.html#performance-impact</a:t>
            </a:r>
            <a:endParaRPr/>
          </a:p>
          <a:p>
            <a:pPr indent="0" lvl="0" marL="0" rtl="0" algn="l">
              <a:spcBef>
                <a:spcPts val="360"/>
              </a:spcBef>
              <a:spcAft>
                <a:spcPts val="0"/>
              </a:spcAft>
              <a:buNone/>
            </a:pPr>
            <a:r>
              <a:t/>
            </a:r>
            <a:endParaRPr>
              <a:latin typeface="Arial"/>
              <a:ea typeface="Arial"/>
              <a:cs typeface="Arial"/>
              <a:sym typeface="Arial"/>
            </a:endParaRPr>
          </a:p>
        </p:txBody>
      </p:sp>
      <p:sp>
        <p:nvSpPr>
          <p:cNvPr id="5637" name="Google Shape;5637;p31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0" name="Shape 5690"/>
        <p:cNvGrpSpPr/>
        <p:nvPr/>
      </p:nvGrpSpPr>
      <p:grpSpPr>
        <a:xfrm>
          <a:off x="0" y="0"/>
          <a:ext cx="0" cy="0"/>
          <a:chOff x="0" y="0"/>
          <a:chExt cx="0" cy="0"/>
        </a:xfrm>
      </p:grpSpPr>
      <p:sp>
        <p:nvSpPr>
          <p:cNvPr id="5691" name="Google Shape;5691;p31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92" name="Google Shape;5692;p31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Về mặt logic, chúng ta có thể chỉ cần nhóm tất cả các nhiệm vụ song song mà không cần suy nghĩ về các biến đổi riêng lẻ trong quy trình nhiệm vụ</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https://spark.apache.org/docs/latest/rdd-programming-guide.html#shuffle-operations</a:t>
            </a:r>
            <a:endParaRPr/>
          </a:p>
          <a:p>
            <a:pPr indent="0" lvl="0" marL="0" rtl="0" algn="l">
              <a:spcBef>
                <a:spcPts val="360"/>
              </a:spcBef>
              <a:spcAft>
                <a:spcPts val="0"/>
              </a:spcAft>
              <a:buNone/>
            </a:pPr>
            <a:r>
              <a:rPr lang="en-US">
                <a:latin typeface="Arial"/>
                <a:ea typeface="Arial"/>
                <a:cs typeface="Arial"/>
                <a:sym typeface="Arial"/>
              </a:rPr>
              <a:t>https://spark.apache.org/docs/latest/sql-performance-tuning.html</a:t>
            </a:r>
            <a:endParaRPr/>
          </a:p>
          <a:p>
            <a:pPr indent="0" lvl="0" marL="0" rtl="0" algn="l">
              <a:spcBef>
                <a:spcPts val="360"/>
              </a:spcBef>
              <a:spcAft>
                <a:spcPts val="0"/>
              </a:spcAft>
              <a:buNone/>
            </a:pPr>
            <a:r>
              <a:rPr lang="en-US">
                <a:latin typeface="Arial"/>
                <a:ea typeface="Arial"/>
                <a:cs typeface="Arial"/>
                <a:sym typeface="Arial"/>
              </a:rPr>
              <a:t>https://spark.apache.org/docs/latest/rdd-programming-guide.html#performance-impact</a:t>
            </a:r>
            <a:endParaRPr/>
          </a:p>
          <a:p>
            <a:pPr indent="0" lvl="0" marL="0" rtl="0" algn="l">
              <a:spcBef>
                <a:spcPts val="360"/>
              </a:spcBef>
              <a:spcAft>
                <a:spcPts val="0"/>
              </a:spcAft>
              <a:buNone/>
            </a:pPr>
            <a:r>
              <a:t/>
            </a:r>
            <a:endParaRPr>
              <a:latin typeface="Arial"/>
              <a:ea typeface="Arial"/>
              <a:cs typeface="Arial"/>
              <a:sym typeface="Arial"/>
            </a:endParaRPr>
          </a:p>
        </p:txBody>
      </p:sp>
      <p:sp>
        <p:nvSpPr>
          <p:cNvPr id="5693" name="Google Shape;5693;p31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4" name="Shape 5724"/>
        <p:cNvGrpSpPr/>
        <p:nvPr/>
      </p:nvGrpSpPr>
      <p:grpSpPr>
        <a:xfrm>
          <a:off x="0" y="0"/>
          <a:ext cx="0" cy="0"/>
          <a:chOff x="0" y="0"/>
          <a:chExt cx="0" cy="0"/>
        </a:xfrm>
      </p:grpSpPr>
      <p:sp>
        <p:nvSpPr>
          <p:cNvPr id="5725" name="Google Shape;5725;p31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6" name="Google Shape;5726;p31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Và cuối cùng, xác định toàn bộ nhóm các phép biến đổi có phụ thuộc Narrow là Task.</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https://spark.apache.org/docs/latest/rdd-programming-guide.html#shuffle-operations</a:t>
            </a:r>
            <a:endParaRPr/>
          </a:p>
          <a:p>
            <a:pPr indent="0" lvl="0" marL="0" rtl="0" algn="l">
              <a:spcBef>
                <a:spcPts val="360"/>
              </a:spcBef>
              <a:spcAft>
                <a:spcPts val="0"/>
              </a:spcAft>
              <a:buNone/>
            </a:pPr>
            <a:r>
              <a:rPr lang="en-US">
                <a:latin typeface="Arial"/>
                <a:ea typeface="Arial"/>
                <a:cs typeface="Arial"/>
                <a:sym typeface="Arial"/>
              </a:rPr>
              <a:t>https://spark.apache.org/docs/latest/sql-performance-tuning.html</a:t>
            </a:r>
            <a:endParaRPr/>
          </a:p>
          <a:p>
            <a:pPr indent="0" lvl="0" marL="0" rtl="0" algn="l">
              <a:spcBef>
                <a:spcPts val="360"/>
              </a:spcBef>
              <a:spcAft>
                <a:spcPts val="0"/>
              </a:spcAft>
              <a:buNone/>
            </a:pPr>
            <a:r>
              <a:rPr lang="en-US">
                <a:latin typeface="Arial"/>
                <a:ea typeface="Arial"/>
                <a:cs typeface="Arial"/>
                <a:sym typeface="Arial"/>
              </a:rPr>
              <a:t>https://spark.apache.org/docs/latest/rdd-programming-guide.html#performance-impact</a:t>
            </a:r>
            <a:endParaRPr/>
          </a:p>
          <a:p>
            <a:pPr indent="0" lvl="0" marL="0" rtl="0" algn="l">
              <a:spcBef>
                <a:spcPts val="360"/>
              </a:spcBef>
              <a:spcAft>
                <a:spcPts val="0"/>
              </a:spcAft>
              <a:buNone/>
            </a:pPr>
            <a:r>
              <a:t/>
            </a:r>
            <a:endParaRPr>
              <a:latin typeface="Arial"/>
              <a:ea typeface="Arial"/>
              <a:cs typeface="Arial"/>
              <a:sym typeface="Arial"/>
            </a:endParaRPr>
          </a:p>
        </p:txBody>
      </p:sp>
      <p:sp>
        <p:nvSpPr>
          <p:cNvPr id="5727" name="Google Shape;5727;p31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3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7" name="Google Shape;547;p3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020"/>
              <a:buFont typeface="Arial"/>
              <a:buNone/>
            </a:pPr>
            <a:r>
              <a:rPr b="1" lang="en-US" sz="1020">
                <a:latin typeface="Arial"/>
                <a:ea typeface="Arial"/>
                <a:cs typeface="Arial"/>
                <a:sym typeface="Arial"/>
              </a:rPr>
              <a:t>[Hướng dẫn của giảng viên] </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Trong Python, các chỉ mục bắt đầu từ 0. Vì vậy, mục đầu tiên trong bộ sưu tập được lập chỉ mục ở vị trí 0.</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Một số ngôn ngữ có chỉ mục bắt đầu từ 1.</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Điều này có thể gây nhầm lẫn, đảm bảo học sinh nhận thức được sự khác biệt.</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1" lang="en-US" sz="1020">
                <a:latin typeface="Arial"/>
                <a:ea typeface="Arial"/>
                <a:cs typeface="Arial"/>
                <a:sym typeface="Arial"/>
              </a:rPr>
              <a:t>[Nội dung chính]</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Chuỗi là một tập hợp các ký tự.</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Điều đó có nghĩa là chúng ta có thể sử dụng các chức năng áp dụng cho các tập hợp trên chuỗi.</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Ví dụ: chúng ta có thể tham chiếu đến các ký tự riêng lẻ trong chuỗi bằng số chỉ mục của nó.</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Chúng tôi cũng có thể cắt chuỗi và chỉ trả lại một phần của nó.</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Cú pháp là sử dụng biến chuỗi theo sau dấu ngoặc vuông.</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Trong dấu ngoặc vuông, sử dụng [bao gồm chỉ mục bắt đầu : chỉ mục kết thúc, không bao gồm].</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Vì vậy, slice [1:5] sẽ chỉ trả về các ký tự ở chỉ mục 1,2,3,4 (không phải 5 vì không bao gồm).</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Chúng ta có thể bỏ qua phần đầu hoặc phần cuối.</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Nếu bị bỏ qua, theo mặc định bắt đầu là 0 và kết thúc là chỉ mục của ký tự cuối cùng +1 (để nó được bao gồm).</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Nếu cả hai bắt đầu và kết thúc bị bỏ qua, nó sẽ trả về toàn bộ chuỗi</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t/>
            </a:r>
            <a:endParaRPr b="1"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1" lang="en-US" sz="1020">
                <a:solidFill>
                  <a:schemeClr val="dk1"/>
                </a:solidFill>
                <a:latin typeface="Arial"/>
                <a:ea typeface="Arial"/>
                <a:cs typeface="Arial"/>
                <a:sym typeface="Arial"/>
              </a:rPr>
              <a:t>[Tài liệu tham khảo]</a:t>
            </a:r>
            <a:endParaRPr sz="1020">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https://spark.apache.org/docs/latest/rdd-programming-guide.html</a:t>
            </a:r>
            <a:endParaRPr/>
          </a:p>
          <a:p>
            <a:pPr indent="0" lvl="0" marL="0" rtl="0" algn="l">
              <a:lnSpc>
                <a:spcPct val="90000"/>
              </a:lnSpc>
              <a:spcBef>
                <a:spcPts val="306"/>
              </a:spcBef>
              <a:spcAft>
                <a:spcPts val="0"/>
              </a:spcAft>
              <a:buNone/>
            </a:pPr>
            <a:r>
              <a:rPr lang="en-US" sz="1020"/>
              <a:t>https://docs.python.org/3/tutorial/index.html</a:t>
            </a:r>
            <a:endParaRPr sz="1020"/>
          </a:p>
        </p:txBody>
      </p:sp>
      <p:sp>
        <p:nvSpPr>
          <p:cNvPr id="548" name="Google Shape;548;p3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9" name="Shape 5749"/>
        <p:cNvGrpSpPr/>
        <p:nvPr/>
      </p:nvGrpSpPr>
      <p:grpSpPr>
        <a:xfrm>
          <a:off x="0" y="0"/>
          <a:ext cx="0" cy="0"/>
          <a:chOff x="0" y="0"/>
          <a:chExt cx="0" cy="0"/>
        </a:xfrm>
      </p:grpSpPr>
      <p:sp>
        <p:nvSpPr>
          <p:cNvPr id="5750" name="Google Shape;5750;p32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51" name="Google Shape;5751;p32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công việc được định nghĩa là điểm mà một hành động đã kích hoạt tất cả các chuyển đổi được thực thi.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không thực sự là "công việc" trong khi họ đang chờ đợi một cách uể oải.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https://spark.apache.org/docs/latest/rdd-programming-guide.html#shuffle-operations</a:t>
            </a:r>
            <a:endParaRPr/>
          </a:p>
          <a:p>
            <a:pPr indent="0" lvl="0" marL="0" rtl="0" algn="l">
              <a:spcBef>
                <a:spcPts val="360"/>
              </a:spcBef>
              <a:spcAft>
                <a:spcPts val="0"/>
              </a:spcAft>
              <a:buNone/>
            </a:pPr>
            <a:r>
              <a:rPr lang="en-US">
                <a:latin typeface="Arial"/>
                <a:ea typeface="Arial"/>
                <a:cs typeface="Arial"/>
                <a:sym typeface="Arial"/>
              </a:rPr>
              <a:t>https://spark.apache.org/docs/latest/sql-performance-tuning.html</a:t>
            </a:r>
            <a:endParaRPr/>
          </a:p>
          <a:p>
            <a:pPr indent="0" lvl="0" marL="0" rtl="0" algn="l">
              <a:spcBef>
                <a:spcPts val="360"/>
              </a:spcBef>
              <a:spcAft>
                <a:spcPts val="0"/>
              </a:spcAft>
              <a:buNone/>
            </a:pPr>
            <a:r>
              <a:rPr lang="en-US">
                <a:latin typeface="Arial"/>
                <a:ea typeface="Arial"/>
                <a:cs typeface="Arial"/>
                <a:sym typeface="Arial"/>
              </a:rPr>
              <a:t>https://spark.apache.org/docs/latest/rdd-programming-guide.html#performance-impact</a:t>
            </a:r>
            <a:endParaRPr/>
          </a:p>
          <a:p>
            <a:pPr indent="0" lvl="0" marL="0" rtl="0" algn="l">
              <a:spcBef>
                <a:spcPts val="360"/>
              </a:spcBef>
              <a:spcAft>
                <a:spcPts val="0"/>
              </a:spcAft>
              <a:buNone/>
            </a:pPr>
            <a:r>
              <a:t/>
            </a:r>
            <a:endParaRPr>
              <a:latin typeface="Arial"/>
              <a:ea typeface="Arial"/>
              <a:cs typeface="Arial"/>
              <a:sym typeface="Arial"/>
            </a:endParaRPr>
          </a:p>
        </p:txBody>
      </p:sp>
      <p:sp>
        <p:nvSpPr>
          <p:cNvPr id="5752" name="Google Shape;5752;p32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7" name="Shape 5777"/>
        <p:cNvGrpSpPr/>
        <p:nvPr/>
      </p:nvGrpSpPr>
      <p:grpSpPr>
        <a:xfrm>
          <a:off x="0" y="0"/>
          <a:ext cx="0" cy="0"/>
          <a:chOff x="0" y="0"/>
          <a:chExt cx="0" cy="0"/>
        </a:xfrm>
      </p:grpSpPr>
      <p:sp>
        <p:nvSpPr>
          <p:cNvPr id="5778" name="Google Shape;5778;p32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9" name="Google Shape;5779;p32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phòng thí nghiệm, khi sinh viên được yêu cầu xem các công việc, họ có thể nhận thấy rằng trong lần chạy thứ hai, có ít nhiệm vụ đã chạy hơn trước đó.</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là do khi Spark tuân theo biểu đồ phụ thuộc DAG, nó có thể thấy rằng một số RDD hoặc DataFrame vẫn còn trong bộ nhớ và không cần phải tính toán lại.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Giao diện người dùng web Spark có thể được sử dụng để xem số lượng giai đoạn và nhiệm vụ.</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https://spark.apache.org/docs/latest/rdd-programming-guide.html#shuffle-operations</a:t>
            </a:r>
            <a:endParaRPr/>
          </a:p>
          <a:p>
            <a:pPr indent="0" lvl="0" marL="0" rtl="0" algn="l">
              <a:spcBef>
                <a:spcPts val="360"/>
              </a:spcBef>
              <a:spcAft>
                <a:spcPts val="0"/>
              </a:spcAft>
              <a:buNone/>
            </a:pPr>
            <a:r>
              <a:rPr lang="en-US">
                <a:latin typeface="Arial"/>
                <a:ea typeface="Arial"/>
                <a:cs typeface="Arial"/>
                <a:sym typeface="Arial"/>
              </a:rPr>
              <a:t>https://spark.apache.org/docs/latest/sql-performance-tuning.html</a:t>
            </a:r>
            <a:endParaRPr/>
          </a:p>
          <a:p>
            <a:pPr indent="0" lvl="0" marL="0" rtl="0" algn="l">
              <a:spcBef>
                <a:spcPts val="360"/>
              </a:spcBef>
              <a:spcAft>
                <a:spcPts val="0"/>
              </a:spcAft>
              <a:buNone/>
            </a:pPr>
            <a:r>
              <a:rPr lang="en-US">
                <a:latin typeface="Arial"/>
                <a:ea typeface="Arial"/>
                <a:cs typeface="Arial"/>
                <a:sym typeface="Arial"/>
              </a:rPr>
              <a:t>https://spark.apache.org/docs/latest/rdd-programming-guide.html#performance-impact</a:t>
            </a:r>
            <a:endParaRPr/>
          </a:p>
          <a:p>
            <a:pPr indent="0" lvl="0" marL="0" rtl="0" algn="l">
              <a:spcBef>
                <a:spcPts val="360"/>
              </a:spcBef>
              <a:spcAft>
                <a:spcPts val="0"/>
              </a:spcAft>
              <a:buNone/>
            </a:pPr>
            <a:r>
              <a:t/>
            </a:r>
            <a:endParaRPr>
              <a:latin typeface="Arial"/>
              <a:ea typeface="Arial"/>
              <a:cs typeface="Arial"/>
              <a:sym typeface="Arial"/>
            </a:endParaRPr>
          </a:p>
        </p:txBody>
      </p:sp>
      <p:sp>
        <p:nvSpPr>
          <p:cNvPr id="5780" name="Google Shape;5780;p32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9" name="Shape 5789"/>
        <p:cNvGrpSpPr/>
        <p:nvPr/>
      </p:nvGrpSpPr>
      <p:grpSpPr>
        <a:xfrm>
          <a:off x="0" y="0"/>
          <a:ext cx="0" cy="0"/>
          <a:chOff x="0" y="0"/>
          <a:chExt cx="0" cy="0"/>
        </a:xfrm>
      </p:grpSpPr>
      <p:sp>
        <p:nvSpPr>
          <p:cNvPr id="5790" name="Google Shape;5790;p32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91" name="Google Shape;5791;p32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Xem các giai đoạn từ Giao diện người dùng web và xem lượng dữ liệu đã được xáo trộn (đọc và ghi).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Khi chạy từ YARN, điều này có thể được xem cho từng Người thực thi, điều này có thể hữu ích nếu bất kỳ Người thực thi nào có quá nhiều dữ liệu do sai lệch.</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https://spark.apache.org/docs/latest/rdd-programming-guide.html#shuffle-operations</a:t>
            </a:r>
            <a:endParaRPr/>
          </a:p>
          <a:p>
            <a:pPr indent="0" lvl="0" marL="0" rtl="0" algn="l">
              <a:spcBef>
                <a:spcPts val="360"/>
              </a:spcBef>
              <a:spcAft>
                <a:spcPts val="0"/>
              </a:spcAft>
              <a:buNone/>
            </a:pPr>
            <a:r>
              <a:rPr lang="en-US">
                <a:latin typeface="Arial"/>
                <a:ea typeface="Arial"/>
                <a:cs typeface="Arial"/>
                <a:sym typeface="Arial"/>
              </a:rPr>
              <a:t>https://spark.apache.org/docs/latest/sql-performance-tuning.html</a:t>
            </a:r>
            <a:endParaRPr/>
          </a:p>
          <a:p>
            <a:pPr indent="0" lvl="0" marL="0" rtl="0" algn="l">
              <a:spcBef>
                <a:spcPts val="360"/>
              </a:spcBef>
              <a:spcAft>
                <a:spcPts val="0"/>
              </a:spcAft>
              <a:buNone/>
            </a:pPr>
            <a:r>
              <a:rPr lang="en-US">
                <a:latin typeface="Arial"/>
                <a:ea typeface="Arial"/>
                <a:cs typeface="Arial"/>
                <a:sym typeface="Arial"/>
              </a:rPr>
              <a:t>https://spark.apache.org/docs/latest/rdd-programming-guide.html#performance-impact</a:t>
            </a:r>
            <a:endParaRPr/>
          </a:p>
          <a:p>
            <a:pPr indent="0" lvl="0" marL="0" rtl="0" algn="l">
              <a:spcBef>
                <a:spcPts val="360"/>
              </a:spcBef>
              <a:spcAft>
                <a:spcPts val="0"/>
              </a:spcAft>
              <a:buNone/>
            </a:pPr>
            <a:r>
              <a:t/>
            </a:r>
            <a:endParaRPr>
              <a:latin typeface="Arial"/>
              <a:ea typeface="Arial"/>
              <a:cs typeface="Arial"/>
              <a:sym typeface="Arial"/>
            </a:endParaRPr>
          </a:p>
        </p:txBody>
      </p:sp>
      <p:sp>
        <p:nvSpPr>
          <p:cNvPr id="5792" name="Google Shape;5792;p32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9" name="Shape 5799"/>
        <p:cNvGrpSpPr/>
        <p:nvPr/>
      </p:nvGrpSpPr>
      <p:grpSpPr>
        <a:xfrm>
          <a:off x="0" y="0"/>
          <a:ext cx="0" cy="0"/>
          <a:chOff x="0" y="0"/>
          <a:chExt cx="0" cy="0"/>
        </a:xfrm>
      </p:grpSpPr>
      <p:sp>
        <p:nvSpPr>
          <p:cNvPr id="5800" name="Google Shape;5800;p32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01" name="Google Shape;5801;p32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802" name="Google Shape;5802;p32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2" name="Shape 5812"/>
        <p:cNvGrpSpPr/>
        <p:nvPr/>
      </p:nvGrpSpPr>
      <p:grpSpPr>
        <a:xfrm>
          <a:off x="0" y="0"/>
          <a:ext cx="0" cy="0"/>
          <a:chOff x="0" y="0"/>
          <a:chExt cx="0" cy="0"/>
        </a:xfrm>
      </p:grpSpPr>
      <p:sp>
        <p:nvSpPr>
          <p:cNvPr id="5813" name="Google Shape;5813;p32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14" name="Google Shape;5814;p32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ta sẽ thấy rằng có một số lớp tùy chọn lưu trữ khi duy trì.</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có thể được lưu vào bộ nhớ, bộ nhớ và đĩa và chỉ đĩa.</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Nén có thể được chọn và khả năng chịu lỗi cũng có thể được chọn.</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RDD và DataFrames bền bỉ cho phép nhà phát triển lưu một bản sao của nó trong một số bộ lưu trữ</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https://spark.apache.org/docs/latest/rdd-programming-guide.html#rdd-Sự liên tục</a:t>
            </a:r>
            <a:endParaRPr>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5815" name="Google Shape;5815;p32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1" name="Shape 5821"/>
        <p:cNvGrpSpPr/>
        <p:nvPr/>
      </p:nvGrpSpPr>
      <p:grpSpPr>
        <a:xfrm>
          <a:off x="0" y="0"/>
          <a:ext cx="0" cy="0"/>
          <a:chOff x="0" y="0"/>
          <a:chExt cx="0" cy="0"/>
        </a:xfrm>
      </p:grpSpPr>
      <p:sp>
        <p:nvSpPr>
          <p:cNvPr id="5822" name="Google Shape;5822;p32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23" name="Google Shape;5823;p32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6 trang trình bày tiếp theo, chúng tôi sẽ minh họa cách RDD hoặc DataFrame được tạo và có thể tồn tại hoặc bị hủy.</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đã đọc các tác giả và bài đăng từ CSV và đã tham gia cùng họ.</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https://spark.apache.org/docs/latest/rdd-programming-guide.html#rdd-Sự liên tục</a:t>
            </a:r>
            <a:endParaRPr>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5824" name="Google Shape;5824;p32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8" name="Shape 5838"/>
        <p:cNvGrpSpPr/>
        <p:nvPr/>
      </p:nvGrpSpPr>
      <p:grpSpPr>
        <a:xfrm>
          <a:off x="0" y="0"/>
          <a:ext cx="0" cy="0"/>
          <a:chOff x="0" y="0"/>
          <a:chExt cx="0" cy="0"/>
        </a:xfrm>
      </p:grpSpPr>
      <p:sp>
        <p:nvSpPr>
          <p:cNvPr id="5839" name="Google Shape;5839;p32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0" name="Google Shape;5840;p32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Lọc DF đã tham gia và hiển thị dữ liệu. Đây là một phụ thuộc hẹp. Hành động show() kích hoạt tất cả các phép biến đổi và khung dữ liệu đã tham gia hiện đã được tạo.</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https://spark.apache.org/docs/latest/rdd-programming-guide.html#rdd-Sự liên tục</a:t>
            </a:r>
            <a:endParaRPr>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5841" name="Google Shape;5841;p32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9" name="Shape 5859"/>
        <p:cNvGrpSpPr/>
        <p:nvPr/>
      </p:nvGrpSpPr>
      <p:grpSpPr>
        <a:xfrm>
          <a:off x="0" y="0"/>
          <a:ext cx="0" cy="0"/>
          <a:chOff x="0" y="0"/>
          <a:chExt cx="0" cy="0"/>
        </a:xfrm>
      </p:grpSpPr>
      <p:sp>
        <p:nvSpPr>
          <p:cNvPr id="5860" name="Google Shape;5860;p32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61" name="Google Shape;5861;p32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Có một hình ảnh động ở đây. Click chuột để hủy entryDF.</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Một số hoạt động khác được thực thi gây ra tình trạng thiếu bộ nhớ. Thật không may, điều này làm cho entryDF bị hủy trong bộ nhớ để nhường chỗ cho dữ liệu khác. Spark dựa vào dòng dõi để tạo lại mọi dữ liệu đã xóa khi cần thiết.</a:t>
            </a:r>
            <a:endParaRPr/>
          </a:p>
          <a:p>
            <a:pPr indent="0" lvl="0" marL="0" marR="0" rtl="0" algn="l">
              <a:lnSpc>
                <a:spcPct val="100000"/>
              </a:lnSpc>
              <a:spcBef>
                <a:spcPts val="360"/>
              </a:spcBef>
              <a:spcAft>
                <a:spcPts val="0"/>
              </a:spcAft>
              <a:buClr>
                <a:schemeClr val="dk1"/>
              </a:buClr>
              <a:buSzPts val="1200"/>
              <a:buFont typeface="Arial"/>
              <a:buNone/>
            </a:pPr>
            <a:r>
              <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https://spark.apache.org/docs/latest/rdd-programming-guide.html#rdd-Sự liên tục</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5862" name="Google Shape;5862;p32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0" name="Shape 5880"/>
        <p:cNvGrpSpPr/>
        <p:nvPr/>
      </p:nvGrpSpPr>
      <p:grpSpPr>
        <a:xfrm>
          <a:off x="0" y="0"/>
          <a:ext cx="0" cy="0"/>
          <a:chOff x="0" y="0"/>
          <a:chExt cx="0" cy="0"/>
        </a:xfrm>
      </p:grpSpPr>
      <p:sp>
        <p:nvSpPr>
          <p:cNvPr id="5881" name="Google Shape;5881;p32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82" name="Google Shape;5882;p32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Để đảm bảo học sinh hiểu các giai đoạn và sự phụ thuộc rộng/xáo trộn, hãy thảo luận tại sao Tham gia là một hoạt động tốn kém.</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Sau đó, một truy vấn khác được thực hiện phụ thuộc vào entryDF.</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Thật không may, nó đã bị phá hủy trước đó. Bây giờ chúng ta phải làm lại thao tác nối rất tốn kém.</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https://spark.apache.org/docs/latest/rdd-programming-guide.html#rdd-Sự liên tục</a:t>
            </a:r>
            <a:endParaRPr>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5883" name="Google Shape;5883;p32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1" name="Shape 5901"/>
        <p:cNvGrpSpPr/>
        <p:nvPr/>
      </p:nvGrpSpPr>
      <p:grpSpPr>
        <a:xfrm>
          <a:off x="0" y="0"/>
          <a:ext cx="0" cy="0"/>
          <a:chOff x="0" y="0"/>
          <a:chExt cx="0" cy="0"/>
        </a:xfrm>
      </p:grpSpPr>
      <p:sp>
        <p:nvSpPr>
          <p:cNvPr id="5902" name="Google Shape;5902;p32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03" name="Google Shape;5903;p32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Lần này chúng ta sẽ thông minh hơn.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Sau khi tham gia, chúng tôi gọi hàmpersist() để lưu trữ DF trong bộ nhớ.</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https://spark.apache.org/docs/latest/rdd-programming-guide.html#rdd-Sự liên tục</a:t>
            </a:r>
            <a:endParaRPr>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5904" name="Google Shape;5904;p32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3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1" name="Google Shape;561;p3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số toán tử thường dùng cho chuỗi.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Toán tử concat (+) thường được sử dụng để thao tác với chuỗi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Toán tử nhân là một cách nhanh chóng để lặp lại cùng một chuỗi.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ta cũng có thể trộn các biến chuỗi với các ký tự chuỗi bằng cách sử dụng các toán tử này.</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https://docs.python.org/3/tutorial/index.html</a:t>
            </a:r>
            <a:endParaRPr/>
          </a:p>
        </p:txBody>
      </p:sp>
      <p:sp>
        <p:nvSpPr>
          <p:cNvPr id="562" name="Google Shape;562;p3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4" name="Shape 5924"/>
        <p:cNvGrpSpPr/>
        <p:nvPr/>
      </p:nvGrpSpPr>
      <p:grpSpPr>
        <a:xfrm>
          <a:off x="0" y="0"/>
          <a:ext cx="0" cy="0"/>
          <a:chOff x="0" y="0"/>
          <a:chExt cx="0" cy="0"/>
        </a:xfrm>
      </p:grpSpPr>
      <p:sp>
        <p:nvSpPr>
          <p:cNvPr id="5925" name="Google Shape;5925;p33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6" name="Google Shape;5926;p33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Bây giờ, trong cùng một kịch bản mà mụcDF ban đầu đã bị hủy, một truy vấn phụ thuộc vào nó có thể chuyển đến mụcDF được duy trì và tránh tính toán lại nó.</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https://spark.apache.org/docs/latest/rdd-programming-guide.html#rdd-Sự liên tục</a:t>
            </a:r>
            <a:endParaRPr>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5927" name="Google Shape;5927;p33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6" name="Shape 5946"/>
        <p:cNvGrpSpPr/>
        <p:nvPr/>
      </p:nvGrpSpPr>
      <p:grpSpPr>
        <a:xfrm>
          <a:off x="0" y="0"/>
          <a:ext cx="0" cy="0"/>
          <a:chOff x="0" y="0"/>
          <a:chExt cx="0" cy="0"/>
        </a:xfrm>
      </p:grpSpPr>
      <p:sp>
        <p:nvSpPr>
          <p:cNvPr id="5947" name="Google Shape;5947;p33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48" name="Google Shape;5948;p33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Đối với các bảng và dạng xem, chúng tôi sử dụng SQL "CACHE TABLE" để duy trì chúng.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Theo mặc định, chúng chỉ được lưu vào bộ nhớ.</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https://spark.apache.org/docs/latest/rdd-programming-guide.html#rdd-Sự liên tục</a:t>
            </a:r>
            <a:endParaRPr>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5949" name="Google Shape;5949;p33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7" name="Shape 5957"/>
        <p:cNvGrpSpPr/>
        <p:nvPr/>
      </p:nvGrpSpPr>
      <p:grpSpPr>
        <a:xfrm>
          <a:off x="0" y="0"/>
          <a:ext cx="0" cy="0"/>
          <a:chOff x="0" y="0"/>
          <a:chExt cx="0" cy="0"/>
        </a:xfrm>
      </p:grpSpPr>
      <p:sp>
        <p:nvSpPr>
          <p:cNvPr id="5958" name="Google Shape;5958;p33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9" name="Google Shape;5959;p33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Có nhiều cấp độ dữ liệu bền vững.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danh mục là:</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Phương tiện lưu trữ - bộ nhớ, bộ nhớ và đĩa hoặc tất cả đĩa</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Tuần tự hóa - được chuyển đổi thành byte được tuần tự hóa</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Sao chép - nhiều hơn một bản sao được duy trì</a:t>
            </a:r>
            <a:endParaRPr/>
          </a:p>
          <a:p>
            <a:pPr indent="-95250" lvl="0" marL="17145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https://spark.apache.org/docs/latest/rdd-programming-guide.html#rdd-Sự liên tục</a:t>
            </a:r>
            <a:endParaRPr>
              <a:latin typeface="Arial"/>
              <a:ea typeface="Arial"/>
              <a:cs typeface="Arial"/>
              <a:sym typeface="Arial"/>
            </a:endParaRPr>
          </a:p>
        </p:txBody>
      </p:sp>
      <p:sp>
        <p:nvSpPr>
          <p:cNvPr id="5960" name="Google Shape;5960;p33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6" name="Shape 5966"/>
        <p:cNvGrpSpPr/>
        <p:nvPr/>
      </p:nvGrpSpPr>
      <p:grpSpPr>
        <a:xfrm>
          <a:off x="0" y="0"/>
          <a:ext cx="0" cy="0"/>
          <a:chOff x="0" y="0"/>
          <a:chExt cx="0" cy="0"/>
        </a:xfrm>
      </p:grpSpPr>
      <p:sp>
        <p:nvSpPr>
          <p:cNvPr id="5967" name="Google Shape;5967;p33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68" name="Google Shape;5968;p33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mức lưu trữ thực sự là các giao diện và phải được nhập để sử dụng.</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https://spark.apache.org/docs/latest/rdd-programming-guide.html#rdd-Sự liên tục</a:t>
            </a:r>
            <a:endParaRPr>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5969" name="Google Shape;5969;p33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6" name="Shape 5976"/>
        <p:cNvGrpSpPr/>
        <p:nvPr/>
      </p:nvGrpSpPr>
      <p:grpSpPr>
        <a:xfrm>
          <a:off x="0" y="0"/>
          <a:ext cx="0" cy="0"/>
          <a:chOff x="0" y="0"/>
          <a:chExt cx="0" cy="0"/>
        </a:xfrm>
      </p:grpSpPr>
      <p:sp>
        <p:nvSpPr>
          <p:cNvPr id="5977" name="Google Shape;5977;p33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78" name="Google Shape;5978;p33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Tuần tự hóa là sự đánh đổi giữa việc sử dụng không gian nhỏ hơn thông qua tuần tự hóa so với chi phí tính toán để tạo lại đối tượng ban đầu.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Python sử dụng bộ nối tiếp Pickle và khá hiệu quả.</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Scala và Java sử dụng trình nối tiếp Java gốc và tương đối chậm.</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Thay vào đó, nên sử dụng các thư viện tuần tự hóa khác như Kryo.</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https://spark.apache.org/docs/latest/rdd-programming-guide.html#rdd-Sự liên tục</a:t>
            </a:r>
            <a:endParaRPr>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5979" name="Google Shape;5979;p33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5" name="Shape 5985"/>
        <p:cNvGrpSpPr/>
        <p:nvPr/>
      </p:nvGrpSpPr>
      <p:grpSpPr>
        <a:xfrm>
          <a:off x="0" y="0"/>
          <a:ext cx="0" cy="0"/>
          <a:chOff x="0" y="0"/>
          <a:chExt cx="0" cy="0"/>
        </a:xfrm>
      </p:grpSpPr>
      <p:sp>
        <p:nvSpPr>
          <p:cNvPr id="5986" name="Google Shape;5986;p33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87" name="Google Shape;5987;p33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Persist thậm chí có thể sao chép dữ liệu được lưu giữ lâu dài.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Rõ ràng là bản sao thứ hai cần được lưu trữ trên một nút khác để có khả năng chịu lỗi.</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https://spark.apache.org/docs/latest/rdd-programming-guide.html#rdd-Sự liên tục</a:t>
            </a:r>
            <a:endParaRPr>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5988" name="Google Shape;5988;p33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4" name="Shape 5994"/>
        <p:cNvGrpSpPr/>
        <p:nvPr/>
      </p:nvGrpSpPr>
      <p:grpSpPr>
        <a:xfrm>
          <a:off x="0" y="0"/>
          <a:ext cx="0" cy="0"/>
          <a:chOff x="0" y="0"/>
          <a:chExt cx="0" cy="0"/>
        </a:xfrm>
      </p:grpSpPr>
      <p:sp>
        <p:nvSpPr>
          <p:cNvPr id="5995" name="Google Shape;5995;p33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96" name="Google Shape;5996;p33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Thảo luận về các mức lưu trữ. Hỏi học sinh ý nghĩa của thời gian disk i/o là gì?</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Làm thế nào về băng thông mạng.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Nếu dữ liệu được lưu vào đĩa, thì cần có đĩa i/o để đọc dữ liệu được lưu.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Nếu dữ liệu được sao chép, nó sẽ nằm trên một nút khác (việc sao chép trên cùng một nút không có ý nghĩa gì vì nó không cung cấp bất kỳ khả năng chịu lỗi nào).</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Việc lấy dữ liệu liên tục sẽ làm phát sinh băng thông mạng khi dữ liệu được chuyển từ một nút khác.</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https://spark.apache.org/docs/latest/rdd-programming-guide.html#rdd-Sự liên tục</a:t>
            </a:r>
            <a:endParaRPr>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5997" name="Google Shape;5997;p33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3" name="Shape 6003"/>
        <p:cNvGrpSpPr/>
        <p:nvPr/>
      </p:nvGrpSpPr>
      <p:grpSpPr>
        <a:xfrm>
          <a:off x="0" y="0"/>
          <a:ext cx="0" cy="0"/>
          <a:chOff x="0" y="0"/>
          <a:chExt cx="0" cy="0"/>
        </a:xfrm>
      </p:grpSpPr>
      <p:sp>
        <p:nvSpPr>
          <p:cNvPr id="6004" name="Google Shape;6004;p33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05" name="Google Shape;6005;p33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Xem dữ liệu liên tục từ Spark Web UI. Xem nó đang chiếm bao nhiêu dung lượng trong bộ nhớ và đĩa.</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https://spark.apache.org/docs/latest/rdd-programming-guide.html#rdd-Sự liên tục</a:t>
            </a:r>
            <a:endParaRPr>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6006" name="Google Shape;6006;p33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3" name="Shape 6013"/>
        <p:cNvGrpSpPr/>
        <p:nvPr/>
      </p:nvGrpSpPr>
      <p:grpSpPr>
        <a:xfrm>
          <a:off x="0" y="0"/>
          <a:ext cx="0" cy="0"/>
          <a:chOff x="0" y="0"/>
          <a:chExt cx="0" cy="0"/>
        </a:xfrm>
      </p:grpSpPr>
      <p:sp>
        <p:nvSpPr>
          <p:cNvPr id="6014" name="Google Shape;6014;p33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15" name="Google Shape;6015;p33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Trước khi được tiếp tục duy trì, dữ liệu có thể thay đổi mức lưu trữ, trước tiên dữ liệu phải không được lưu trữ.</a:t>
            </a:r>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https://spark.apache.org/docs/latest/rdd-programming-guide.html#rdd-Sự liên tục.</a:t>
            </a:r>
            <a:endParaRPr/>
          </a:p>
          <a:p>
            <a:pPr indent="0" lvl="0" marL="0" rtl="0" algn="l">
              <a:spcBef>
                <a:spcPts val="360"/>
              </a:spcBef>
              <a:spcAft>
                <a:spcPts val="0"/>
              </a:spcAft>
              <a:buNone/>
            </a:pPr>
            <a:r>
              <a:t/>
            </a:r>
            <a:endParaRPr>
              <a:latin typeface="Arial"/>
              <a:ea typeface="Arial"/>
              <a:cs typeface="Arial"/>
              <a:sym typeface="Arial"/>
            </a:endParaRPr>
          </a:p>
        </p:txBody>
      </p:sp>
      <p:sp>
        <p:nvSpPr>
          <p:cNvPr id="6016" name="Google Shape;6016;p33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3" name="Shape 6023"/>
        <p:cNvGrpSpPr/>
        <p:nvPr/>
      </p:nvGrpSpPr>
      <p:grpSpPr>
        <a:xfrm>
          <a:off x="0" y="0"/>
          <a:ext cx="0" cy="0"/>
          <a:chOff x="0" y="0"/>
          <a:chExt cx="0" cy="0"/>
        </a:xfrm>
      </p:grpSpPr>
      <p:sp>
        <p:nvSpPr>
          <p:cNvPr id="6024" name="Google Shape;6024;p33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25" name="Google Shape;6025;p33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Lab books của các chương.</a:t>
            </a:r>
            <a:endParaRPr b="0"/>
          </a:p>
        </p:txBody>
      </p:sp>
      <p:sp>
        <p:nvSpPr>
          <p:cNvPr id="6026" name="Google Shape;6026;p33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3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3" name="Google Shape;573;p3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Đầu ra Jupyter ở bên phải hiển thị kết quả in kết quả của việc gọi từng phương thức.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Chuỗi idx ở đó để giúp sinh viên hình dung chỉ số và độ dài của chuỗi chính, txt.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Đây là những phương pháp chuỗi thường được sử dụng. Các chức năng đã được áp dụng cho văn bản ví dụ.</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đã thêm khoảng trắng ở phía trước và phía sau của chuỗi nhằm mục đích minh họa dải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phương pháp. Tuy nhiên, điều này không ảnh hưởng đến số lượng ký tự cũng như độ dài của chỉ mục.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https://docs.python.org/3/tutorial/index.html</a:t>
            </a:r>
            <a:endParaRPr/>
          </a:p>
        </p:txBody>
      </p:sp>
      <p:sp>
        <p:nvSpPr>
          <p:cNvPr id="574" name="Google Shape;574;p3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2" name="Shape 6082"/>
        <p:cNvGrpSpPr/>
        <p:nvPr/>
      </p:nvGrpSpPr>
      <p:grpSpPr>
        <a:xfrm>
          <a:off x="0" y="0"/>
          <a:ext cx="0" cy="0"/>
          <a:chOff x="0" y="0"/>
          <a:chExt cx="0" cy="0"/>
        </a:xfrm>
      </p:grpSpPr>
      <p:sp>
        <p:nvSpPr>
          <p:cNvPr id="6083" name="Google Shape;6083;p340:notes"/>
          <p:cNvSpPr txBox="1"/>
          <p:nvPr>
            <p:ph idx="1" type="body"/>
          </p:nvPr>
        </p:nvSpPr>
        <p:spPr>
          <a:xfrm>
            <a:off x="731179" y="4561342"/>
            <a:ext cx="5852843" cy="432054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084" name="Google Shape;6084;p34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3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2" name="Google Shape;582;p3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Đầu ra Jupyter ở bên phải hiển thị kết quả in kết quả của việc gọi từng phương thức.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Chuỗi idx ở đó để giúp sinh viên hình dung chỉ số và độ dài của chuỗi chính, txt.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Đây là những phương pháp chuỗi thường được sử dụng. Các chức năng đã được áp dụng cho văn bản ví dụ.</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đã thêm khoảng trắng ở phía trước và phía sau của chuỗi nhằm mục đích minh họa phương thức strip().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Tuy nhiên, điều này không ảnh hưởng đến số lượng ký tự cũng như độ dài của chỉ mục.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https://docs.python.org/3/tutorial/index.html</a:t>
            </a:r>
            <a:endParaRPr/>
          </a:p>
        </p:txBody>
      </p:sp>
      <p:sp>
        <p:nvSpPr>
          <p:cNvPr id="583" name="Google Shape;583;p3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3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p3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Như mong đợi, Python cung cấp tất cả các toán tử toán học và hơn thế nữa.</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Hầu hết các toán tử đều khá quen thuộc với học sinh, tuy nhiên, một số toán tử có thể cần được giải thích thêm.</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Toán tử mô đun trả về phần còn lại.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Phép chia sàn trả về toàn bộ phần số của phép chia mà không có phần dư.</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https://docs.python.org/3/tutorial/index.html</a:t>
            </a:r>
            <a:endParaRPr/>
          </a:p>
        </p:txBody>
      </p:sp>
      <p:sp>
        <p:nvSpPr>
          <p:cNvPr id="596" name="Google Shape;596;p3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3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5" name="Google Shape;605;p3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toán tử so sánh này tạo ra các giá trị Đúng hoặc Sai tùy thuộc vào kết quả so sánh.</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Bình đẳng và không bình đẳng là các bộ so sánh giá trị.</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Nói cách khác, nó không kiểm tra tính tương đương của đối tượng mà thay vào đó, chỉ kiểm tra giá trị.</a:t>
            </a:r>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Python cũng cho phép các toán tử so sánh này được sử dụng trên các loại phức tạp hơn như chuỗi và bộ sưu tập.</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những trường hợp này, so sánh thứ tự từ điển được sử dụng.</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có nghĩa là mục đầu tiên được so sánh, mục thứ hai, rồi mục thứ ba, v.v.</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Hầu hết các so sánh từ điển sẽ cho kết quả mà không cần phải đi đến cuối.</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Tuy nhiên, phép so sánh bình đẳng sẽ phải so sánh tất cả các mục từ đầu đến cuối để đảm bảo rằng chúng đều bằng nhau.</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lnSpc>
                <a:spcPct val="90000"/>
              </a:lnSpc>
              <a:spcBef>
                <a:spcPts val="360"/>
              </a:spcBef>
              <a:spcAft>
                <a:spcPts val="0"/>
              </a:spcAft>
              <a:buNone/>
            </a:pPr>
            <a:r>
              <a:rPr lang="en-US"/>
              <a:t>https://docs.python.org/3/tutorial/index.html</a:t>
            </a:r>
            <a:endParaRPr/>
          </a:p>
        </p:txBody>
      </p:sp>
      <p:sp>
        <p:nvSpPr>
          <p:cNvPr id="606" name="Google Shape;606;p3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3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5" name="Google Shape;615;p3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toán tử logic được sử dụng để kết hợp các phép so sánh cơ bản nhằm tạo ra các phép thử điều kiện phức tạp hơn.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Vì vậy toán tử and sẽ yêu cầu cả hai bên phải đúng trong khi toán tử or chỉ yêu cầu một trong hai điều kiện là đúng.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https://docs.python.org/3/tutorial/index.html</a:t>
            </a:r>
            <a:endParaRPr/>
          </a:p>
        </p:txBody>
      </p:sp>
      <p:sp>
        <p:nvSpPr>
          <p:cNvPr id="616" name="Google Shape;616;p3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3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5" name="Google Shape;625;p3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Toán tử nhận dạng là một thử nghiệm tương đương đối tượng. Nói cách khác, nó không so sánh giá trị.</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đang kiểm tra xem hai mục được so sánh có phải là các đối tượng tương đương trong bộ nhớ hay không.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https://docs.python.org/3/tutorial/index.html</a:t>
            </a:r>
            <a:endParaRPr/>
          </a:p>
        </p:txBody>
      </p:sp>
      <p:sp>
        <p:nvSpPr>
          <p:cNvPr id="626" name="Google Shape;626;p3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731179" y="4561342"/>
            <a:ext cx="5852843" cy="432054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2" name="Google Shape;102;p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4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5" name="Google Shape;635;p4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Kiểm tra tư cách thành viên là một cách nhanh chóng và dễ dàng để kiểm tra xem một mặt hàng có thuộc bộ sưu tập hay không.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cũng áp dụng cho các chuỗi để kiểm tra việc bao gồm một ký tự.</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https://docs.python.org/3/tutorial/index.html</a:t>
            </a:r>
            <a:endParaRPr/>
          </a:p>
        </p:txBody>
      </p:sp>
      <p:sp>
        <p:nvSpPr>
          <p:cNvPr id="636" name="Google Shape;636;p4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4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5" name="Google Shape;645;p4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Học sinh có thể thắc mắc về tính bất biến, nếu họ đã xem slide lập trình song song/lập trình đồng thời sắp tới.</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Phép gán tăng cường có vẻ như là một thao tác rất dễ thay đổi vì chúng ta đang "sửa đổi" giá trị hiện có của một biến.</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Tuy nhiên, bên trong, nếu đối tượng ban đầu là một đối tượng không thay đổi, thì một đối tượng mới được tạo để nhận giá trị mới.</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Đối tượng cũ không bị tắc nghẽn.</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Thật ngạc nhiên, số nguyên là đối tượng bất biến, vì vậy khi chúng ta thực hiện x+=5, x mới được tạo không giống với x như trước khi thực hiện thao tác.</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Nó là một đối tượng hoàn toàn mới.</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Trong lập trình, chúng ta thường gặp trường hợp cập nhật giá trị của một biến.</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Python cung cấp ký hiệu gán tăng cường cho phép chúng ta viết mã chính xác hơn.</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Vì vậy, thay vì viết x (giá trị mới) = x (giá trị cũ) + 5, chúng ta có thể viết chính xác điều này là x+=5</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1"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a:t>
            </a:r>
            <a:endParaRPr/>
          </a:p>
          <a:p>
            <a:pPr indent="0" lvl="0" marL="0" rtl="0" algn="l">
              <a:lnSpc>
                <a:spcPct val="90000"/>
              </a:lnSpc>
              <a:spcBef>
                <a:spcPts val="333"/>
              </a:spcBef>
              <a:spcAft>
                <a:spcPts val="0"/>
              </a:spcAft>
              <a:buNone/>
            </a:pPr>
            <a:r>
              <a:rPr lang="en-US" sz="1110"/>
              <a:t>https://docs.python.org/3/tutorial/index.html</a:t>
            </a:r>
            <a:endParaRPr sz="1110"/>
          </a:p>
        </p:txBody>
      </p:sp>
      <p:sp>
        <p:nvSpPr>
          <p:cNvPr id="646" name="Google Shape;646;p4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4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5" name="Google Shape;655;p4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cách dễ dàng để giải thích thứ tự là nói rằng * và / có mức độ ưu tiên cao hơn so với + hoặc - như chúng ta mong đợi.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Cũng giống như toán học, các toán tử phải được ưu tiên nếu không sẽ có sự nhầm lẫn.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Thứ tự ưu tiên được cung cấp với các toán tử có mức độ ưu tiên cao hơn (tức là có mức độ ưu tiên cao hơn) ở trên cùng.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https://docs.python.org/3/tutorial/index.html</a:t>
            </a:r>
            <a:endParaRPr/>
          </a:p>
        </p:txBody>
      </p:sp>
      <p:sp>
        <p:nvSpPr>
          <p:cNvPr id="656" name="Google Shape;656;p4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4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5" name="Google Shape;665;p4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Python, khoảng trắng rất quan trọng.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Dấu thụt lề được dùng để đánh dấu các khối mã, thay vì sử dụng dấu ngoặc nhọn { } như trong nhiều ngôn ngữ khác.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Đúng như dự đoán, Python bao gồm cú pháp if/else. Sử dụng thụt lề để đánh dấu các khối mã.</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https://docs.python.org/3/tutorial/index.html</a:t>
            </a:r>
            <a:endParaRPr/>
          </a:p>
        </p:txBody>
      </p:sp>
      <p:sp>
        <p:nvSpPr>
          <p:cNvPr id="666" name="Google Shape;666;p4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4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5" name="Google Shape;675;p4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các phép thử điều kiện if/elif, một điều kiện đúng sẽ dừng việc kiểm tra thêm các điều kiện.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Vì vậy, ngay cả khi có nhiều điều kiện có thể được thỏa mãn, thì điều kiện đầu tiên phù hợp sẽ thắng và khối mã của nó sẽ được thực thi.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Kiểm tra nhiều điều kiện bằng cách sử dụng câu lệnh if/elif.</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Kết hợp với if /else và lồng nhau để tạo thử nghiệm điều kiện phức tạp.</a:t>
            </a:r>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https://docs.python.org/3/tutorial/index.html</a:t>
            </a:r>
            <a:endParaRPr/>
          </a:p>
        </p:txBody>
      </p:sp>
      <p:sp>
        <p:nvSpPr>
          <p:cNvPr id="676" name="Google Shape;676;p4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4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5" name="Google Shape;685;p4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lập trình hàm, chúng ta hiếm khi sử dụng vòng lặp while.</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Vòng lặp sắp tới thanh lịch hơn nhiều.</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Như mong đợi, Python cung cấp một câu lệnh vòng lặp while để lặp qua khối while miễn là điều kiện được kiểm tra là đúng.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https://docs.python.org/3/tutorial/index.html</a:t>
            </a:r>
            <a:endParaRPr/>
          </a:p>
        </p:txBody>
      </p:sp>
      <p:sp>
        <p:nvSpPr>
          <p:cNvPr id="686" name="Google Shape;686;p4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4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5" name="Google Shape;695;p4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Vòng lặp for sử dụng các trình vòng lặp để lặp.</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Trình vòng lặp cung cấp phương thức tiếp theo để lặp lại mục tiếp theo trong vòng lặp.</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Trình vòng lặp cũng nhận biết được điểm bắt đầu và kết thúc của vòng lặp, do đó nó mang tính xác định hơn nhiều so với vòng lặp while.</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Vòng lặp for cho phép các nhà phát triển lặp qua các mục theo trình tự. Chúng ta thường có thể thiết lập</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chuỗi thành một tập hợp cố định, ví dụ các số nguyên từ 1 đến 100, để mô phỏng việc lặp qua 100 lần.</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Vòng lặp while thường được sử dụng với số chỉ mục để lặp qua các tập hợp, tuy nhiên,</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vòng lặp for là một phương pháp thanh lịch hơn nhiều và nên được sử dụng để thay thế.</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lnSpc>
                <a:spcPct val="90000"/>
              </a:lnSpc>
              <a:spcBef>
                <a:spcPts val="360"/>
              </a:spcBef>
              <a:spcAft>
                <a:spcPts val="0"/>
              </a:spcAft>
              <a:buNone/>
            </a:pPr>
            <a:r>
              <a:rPr lang="en-US"/>
              <a:t>https://docs.python.org/3/tutorial/index.html</a:t>
            </a:r>
            <a:endParaRPr/>
          </a:p>
        </p:txBody>
      </p:sp>
      <p:sp>
        <p:nvSpPr>
          <p:cNvPr id="696" name="Google Shape;696;p4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4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5" name="Google Shape;705;p4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Cú pháp để tạo một chức năng được cung cấp.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hàm Python khá đơn giản vì nó không yêu cầu khai báo kiểu dữ liệu của từng tham số.</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Văn bản giữa ba dấu ngoặc kép """ được sử dụng để cung cấp tài liệu liên quan đến chức năng.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Câu lệnh return là một mệnh đề tùy chọn có thể được sử dụng để biểu thị phần cuối của hàm cũng như giá trị cần trả về.</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Nếu mệnh đề return không được bao gồm, thụt đầu dòng được sử dụng để xác định ranh giới khối chức năng.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https://docs.python.org/3/tutorial/index.html</a:t>
            </a:r>
            <a:endParaRPr/>
          </a:p>
        </p:txBody>
      </p:sp>
      <p:sp>
        <p:nvSpPr>
          <p:cNvPr id="706" name="Google Shape;706;p4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4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5" name="Google Shape;715;p4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ta sẽ nói về tác dụng phụ một cách tổng quát hơn trong vài slide tiếp theo.</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Hiện tại, hãy nói với học sinh rằng điều này có nghĩa là đối số đầu vào của hàm không bị ảnh hưởng hoặc sửa đổi bởi hàm.</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lập trình chức năng, các giá trị đầu vào (dữ liệu) được chuyển đổi thông qua một số chức năng và đầu ra được tạo ra.</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Đầu ra này được tạo ra mà không gây ra bất kỳ tác dụng phụ nào.</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Nói cách khác, đầu vào của hàm vẫn nguyên vẹn và không thay đổi (bất biến) và một đầu ra mới f(x) được tạo ra.</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lặp lại xuống dòng với mỗi đầu vào cho một chức năng tạo ra đầu ra mới được tạo mà không thay đổi hoặc sửa đổi đầu vào ban đầu.</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https://docs.python.org/3/tutorial/index.html</a:t>
            </a:r>
            <a:endParaRPr/>
          </a:p>
        </p:txBody>
      </p:sp>
      <p:sp>
        <p:nvSpPr>
          <p:cNvPr id="716" name="Google Shape;716;p4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4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2" name="Google Shape;742;p4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020"/>
              <a:buFont typeface="Arial"/>
              <a:buNone/>
            </a:pPr>
            <a:r>
              <a:rPr b="1" lang="en-US" sz="1020">
                <a:latin typeface="Arial"/>
                <a:ea typeface="Arial"/>
                <a:cs typeface="Arial"/>
                <a:sym typeface="Arial"/>
              </a:rPr>
              <a:t>[Hướng dẫn của giảng viên] </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Yêu cầu học sinh suy nghĩ về lý do tại sao lập trình mệnh lệnh hoạt động bằng cách thay đổi trạng thái của chương trình lại không hoạt động tốt trên máy tính đa lõi?</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Trong các máy von Neumann thông thường, chỉ có một lõi duy nhất và do đó, việc duy trì trạng thái và sửa đổi trạng thái đều do lõi đơn xử lý và tác động.</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Tuy nhiên, khi chúng tôi chuyển sang đa lõi (lập trình đồng thời), có nhiều hơn 1 người chơi ảnh hưởng đến trạng thái.</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Điều này gây ra đủ loại rắc rối vì mỗi lõi có thể thay đổi trạng thái không đồng bộ.</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Điều này gây ra tình trạng không xác định của máy.</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Hãy chắc chắn rằng học sinh hiểu thuyết không tất định là gì và nguyên nhân gây ra nó trước khi chuyển sang slide tiếp theo, nơi chúng ta sẽ sử dụng thuật ngữ đó.</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latin typeface="Arial"/>
                <a:ea typeface="Arial"/>
                <a:cs typeface="Arial"/>
                <a:sym typeface="Arial"/>
              </a:rPr>
              <a:t>[Nội dung chính]</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Lập trình chức năng là không bắt buộc và thủ tục.</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Đó là một phong cách lập trình mô tả không dựa vào việc giữ và sửa đổi các trạng thái.</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Sau năm 2000 một chút, phần cứng máy tính đã được cải thiện thông qua việc sử dụng đa lõi.</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Điều này đòi hỏi một cách tiếp cận mới để lập trình mà không phụ thuộc vào các trạng thái.</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Lập trình chức năng là một giải pháp khả thi cho vấn đề này.</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t/>
            </a:r>
            <a:endParaRPr b="1"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solidFill>
                  <a:schemeClr val="dk1"/>
                </a:solidFill>
                <a:latin typeface="Arial"/>
                <a:ea typeface="Arial"/>
                <a:cs typeface="Arial"/>
                <a:sym typeface="Arial"/>
              </a:rPr>
              <a:t>[Tài liệu tham khảo]</a:t>
            </a:r>
            <a:endParaRPr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https://spark.apache.org/docs/latest/quick-start.html</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https://spark.apache.org/docs/latest/rdd-programming-guide.html</a:t>
            </a:r>
            <a:endParaRPr/>
          </a:p>
          <a:p>
            <a:pPr indent="0" lvl="0" marL="0" rtl="0" algn="l">
              <a:lnSpc>
                <a:spcPct val="80000"/>
              </a:lnSpc>
              <a:spcBef>
                <a:spcPts val="306"/>
              </a:spcBef>
              <a:spcAft>
                <a:spcPts val="0"/>
              </a:spcAft>
              <a:buNone/>
            </a:pPr>
            <a:r>
              <a:rPr lang="en-US" sz="1020"/>
              <a:t>https://docs.python.org/3/tutorial/index.html</a:t>
            </a:r>
            <a:endParaRPr/>
          </a:p>
          <a:p>
            <a:pPr indent="0" lvl="0" marL="0" rtl="0" algn="l">
              <a:lnSpc>
                <a:spcPct val="80000"/>
              </a:lnSpc>
              <a:spcBef>
                <a:spcPts val="306"/>
              </a:spcBef>
              <a:spcAft>
                <a:spcPts val="0"/>
              </a:spcAft>
              <a:buNone/>
            </a:pPr>
            <a:r>
              <a:rPr lang="en-US" sz="1020"/>
              <a:t>https://en.wikipedia.org/wiki/Imperative_programming</a:t>
            </a:r>
            <a:endParaRPr/>
          </a:p>
          <a:p>
            <a:pPr indent="0" lvl="0" marL="0" rtl="0" algn="l">
              <a:lnSpc>
                <a:spcPct val="80000"/>
              </a:lnSpc>
              <a:spcBef>
                <a:spcPts val="306"/>
              </a:spcBef>
              <a:spcAft>
                <a:spcPts val="0"/>
              </a:spcAft>
              <a:buNone/>
            </a:pPr>
            <a:r>
              <a:rPr lang="en-US" sz="1020"/>
              <a:t>https://docs.microsoft.com/en-us/dotnet/standard/linq/functional-vs-imperative-programming</a:t>
            </a:r>
            <a:endParaRPr sz="1020"/>
          </a:p>
        </p:txBody>
      </p:sp>
      <p:sp>
        <p:nvSpPr>
          <p:cNvPr id="743" name="Google Shape;743;p4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110"/>
              <a:t>Trong Phần này, đầu tiên chúng ta sẽ tìm hiểu kiến trúc cơ bản của Spark. Spark là sự tiến hóa tự nhiên</a:t>
            </a:r>
            <a:endParaRPr/>
          </a:p>
          <a:p>
            <a:pPr indent="0" lvl="0" marL="0" rtl="0" algn="l">
              <a:spcBef>
                <a:spcPts val="333"/>
              </a:spcBef>
              <a:spcAft>
                <a:spcPts val="0"/>
              </a:spcAft>
              <a:buNone/>
            </a:pPr>
            <a:r>
              <a:rPr lang="en-US" sz="1110"/>
              <a:t>của mô hình lập trình MapReduce trên một cụm phân tán song song. Chi phí bộ nhớ</a:t>
            </a:r>
            <a:endParaRPr/>
          </a:p>
          <a:p>
            <a:pPr indent="0" lvl="0" marL="0" rtl="0" algn="l">
              <a:spcBef>
                <a:spcPts val="333"/>
              </a:spcBef>
              <a:spcAft>
                <a:spcPts val="0"/>
              </a:spcAft>
              <a:buNone/>
            </a:pPr>
            <a:r>
              <a:rPr lang="en-US" sz="1110"/>
              <a:t>liên tục đi xuống Spark tận dụng lợi thế của nó thông qua quá trình xử lý trong bộ nhớ.</a:t>
            </a:r>
            <a:endParaRPr/>
          </a:p>
          <a:p>
            <a:pPr indent="0" lvl="0" marL="0" rtl="0" algn="l">
              <a:spcBef>
                <a:spcPts val="333"/>
              </a:spcBef>
              <a:spcAft>
                <a:spcPts val="0"/>
              </a:spcAft>
              <a:buNone/>
            </a:pPr>
            <a:r>
              <a:t/>
            </a:r>
            <a:endParaRPr sz="1110"/>
          </a:p>
          <a:p>
            <a:pPr indent="0" lvl="0" marL="0" rtl="0" algn="l">
              <a:spcBef>
                <a:spcPts val="333"/>
              </a:spcBef>
              <a:spcAft>
                <a:spcPts val="0"/>
              </a:spcAft>
              <a:buNone/>
            </a:pPr>
            <a:r>
              <a:rPr lang="en-US" sz="1110"/>
              <a:t>Chúng ta sẽ đi vòng quanh một thời gian ngắn để tìm hiểu những kiến thức cơ bản về Python. Không có nghĩa là chúng tôi đi vào bất kỳ chi tiết. Chúng tôi</a:t>
            </a:r>
            <a:endParaRPr/>
          </a:p>
          <a:p>
            <a:pPr indent="0" lvl="0" marL="0" rtl="0" algn="l">
              <a:spcBef>
                <a:spcPts val="333"/>
              </a:spcBef>
              <a:spcAft>
                <a:spcPts val="0"/>
              </a:spcAft>
              <a:buNone/>
            </a:pPr>
            <a:r>
              <a:rPr lang="en-US" sz="1110"/>
              <a:t>trang trải vừa đủ để giúp học sinh bắt đầu với PySpark. Chúng tôi chọn pyspark trên</a:t>
            </a:r>
            <a:endParaRPr/>
          </a:p>
          <a:p>
            <a:pPr indent="0" lvl="0" marL="0" rtl="0" algn="l">
              <a:spcBef>
                <a:spcPts val="333"/>
              </a:spcBef>
              <a:spcAft>
                <a:spcPts val="0"/>
              </a:spcAft>
              <a:buNone/>
            </a:pPr>
            <a:r>
              <a:rPr lang="en-US" sz="1110"/>
              <a:t>Phiên bản Scala của Spark do rào cản đầu vào để học ngôn ngữ thấp hơn nhiều.</a:t>
            </a:r>
            <a:endParaRPr/>
          </a:p>
          <a:p>
            <a:pPr indent="0" lvl="0" marL="0" rtl="0" algn="l">
              <a:spcBef>
                <a:spcPts val="333"/>
              </a:spcBef>
              <a:spcAft>
                <a:spcPts val="0"/>
              </a:spcAft>
              <a:buNone/>
            </a:pPr>
            <a:r>
              <a:rPr lang="en-US" sz="1110"/>
              <a:t>Scala khá khó để thành thạo, ngay cả đối với các nhà phát triển dày dạn kinh nghiệm.</a:t>
            </a:r>
            <a:endParaRPr/>
          </a:p>
          <a:p>
            <a:pPr indent="0" lvl="0" marL="0" rtl="0" algn="l">
              <a:spcBef>
                <a:spcPts val="333"/>
              </a:spcBef>
              <a:spcAft>
                <a:spcPts val="0"/>
              </a:spcAft>
              <a:buNone/>
            </a:pPr>
            <a:r>
              <a:t/>
            </a:r>
            <a:endParaRPr sz="1110"/>
          </a:p>
          <a:p>
            <a:pPr indent="0" lvl="0" marL="0" rtl="0" algn="l">
              <a:spcBef>
                <a:spcPts val="333"/>
              </a:spcBef>
              <a:spcAft>
                <a:spcPts val="0"/>
              </a:spcAft>
              <a:buNone/>
            </a:pPr>
            <a:r>
              <a:rPr lang="en-US" sz="1110"/>
              <a:t>Sau đó, chúng tôi sẽ đề cập đến các hoạt động có sẵn trong Spark. Chúng được phân loại rộng rãi thành</a:t>
            </a:r>
            <a:endParaRPr/>
          </a:p>
          <a:p>
            <a:pPr indent="0" lvl="0" marL="0" rtl="0" algn="l">
              <a:spcBef>
                <a:spcPts val="333"/>
              </a:spcBef>
              <a:spcAft>
                <a:spcPts val="0"/>
              </a:spcAft>
              <a:buNone/>
            </a:pPr>
            <a:r>
              <a:rPr lang="en-US" sz="1110"/>
              <a:t>các hoạt động chuyển đổi tạo RDD mới từ RDD hiện có sau khi áp dụng</a:t>
            </a:r>
            <a:endParaRPr/>
          </a:p>
          <a:p>
            <a:pPr indent="0" lvl="0" marL="0" rtl="0" algn="l">
              <a:spcBef>
                <a:spcPts val="333"/>
              </a:spcBef>
              <a:spcAft>
                <a:spcPts val="0"/>
              </a:spcAft>
              <a:buNone/>
            </a:pPr>
            <a:r>
              <a:rPr lang="en-US" sz="1110"/>
              <a:t>một số hoạt động chuyển đổi và hành động thực sự tạo ra kết quả đầu ra.</a:t>
            </a:r>
            <a:endParaRPr/>
          </a:p>
          <a:p>
            <a:pPr indent="0" lvl="0" marL="0" rtl="0" algn="l">
              <a:spcBef>
                <a:spcPts val="333"/>
              </a:spcBef>
              <a:spcAft>
                <a:spcPts val="0"/>
              </a:spcAft>
              <a:buNone/>
            </a:pPr>
            <a:r>
              <a:t/>
            </a:r>
            <a:endParaRPr sz="1110"/>
          </a:p>
          <a:p>
            <a:pPr indent="0" lvl="0" marL="0" rtl="0" algn="l">
              <a:spcBef>
                <a:spcPts val="333"/>
              </a:spcBef>
              <a:spcAft>
                <a:spcPts val="0"/>
              </a:spcAft>
              <a:buNone/>
            </a:pPr>
            <a:r>
              <a:rPr lang="en-US" sz="1110"/>
              <a:t>Cuối cùng, chúng ta sẽ đề cập đến một chủ đề đặc biệt về phép biến đổi RDD. Cặp RDD là RDD</a:t>
            </a:r>
            <a:endParaRPr/>
          </a:p>
          <a:p>
            <a:pPr indent="0" lvl="0" marL="0" rtl="0" algn="l">
              <a:spcBef>
                <a:spcPts val="333"/>
              </a:spcBef>
              <a:spcAft>
                <a:spcPts val="0"/>
              </a:spcAft>
              <a:buNone/>
            </a:pPr>
            <a:r>
              <a:rPr lang="en-US" sz="1110"/>
              <a:t>ở định dạng Khóa-Giá trị. Chúng ta sẽ xem cách các phép biến đổi sử dụng Khóa và Giá trị</a:t>
            </a:r>
            <a:endParaRPr/>
          </a:p>
          <a:p>
            <a:pPr indent="0" lvl="0" marL="0" rtl="0" algn="l">
              <a:spcBef>
                <a:spcPts val="333"/>
              </a:spcBef>
              <a:spcAft>
                <a:spcPts val="0"/>
              </a:spcAft>
              <a:buNone/>
            </a:pPr>
            <a:r>
              <a:rPr lang="en-US" sz="1110"/>
              <a:t>để thực hiện các phép toán tổng hợp, sắp xếp, đếm và nối.</a:t>
            </a:r>
            <a:endParaRPr sz="1110"/>
          </a:p>
        </p:txBody>
      </p:sp>
      <p:sp>
        <p:nvSpPr>
          <p:cNvPr id="109" name="Google Shape;109;p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5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5" name="Google Shape;755;p5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Slide này đưa ra lý do tại sao phong cách lập trình chức năng và có lẽ quan trọng hơn là tính bất biến lại là một khía cạnh quan trọng của lập trình song song phân tán trên các cụm như Hadoop và Spark.</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Lập trình song song và lập trình đồng thời đều rất khó vì mỗi luồng hoặc bộ xử lý song song</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có thể ảnh hưởng không đồng bộ đến trạng thái được chia sẻ lẫn nhau. Có một số công cụ phần mềm như Actor cố gắng quản lý</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tuy nhiên, điều này rất khó và các nhà phát triển cuối cùng dành nhiều thời gian cho các nhiệm vụ quản lý nhà cửa hơn là vào</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logic ứng dụng.</a:t>
            </a:r>
            <a:endParaRPr/>
          </a:p>
          <a:p>
            <a:pPr indent="0" lvl="0" marL="0" marR="0" rtl="0" algn="l">
              <a:lnSpc>
                <a:spcPct val="8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Một cách tiếp cận khác là loại bỏ vấn đề tận gốc. Vấn đề cơ bản là nhiều tác nhân (lõi, CPU) được</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truy cập và sửa đổi các trạng thái được chia sẻ lẫn nhau. Bằng cách loại bỏ khả năng thay đổi trạng thái, chúng tôi tránh được tất cả các vấn đề.</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Nhắc lại định nghĩa Lập trình hàm. Nó áp dụng các chức năng trên đầu vào để tạo ra đầu ra mà không gây ra bất kỳ</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tác dụng phụ (thay đổi trạng thái chia sẻ lẫn nhau)</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t/>
            </a:r>
            <a:endParaRPr b="1"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a:t>
            </a:r>
            <a:endParaRPr/>
          </a:p>
          <a:p>
            <a:pPr indent="0" lvl="0" marL="0" rtl="0" algn="l">
              <a:lnSpc>
                <a:spcPct val="80000"/>
              </a:lnSpc>
              <a:spcBef>
                <a:spcPts val="333"/>
              </a:spcBef>
              <a:spcAft>
                <a:spcPts val="0"/>
              </a:spcAft>
              <a:buNone/>
            </a:pPr>
            <a:r>
              <a:rPr lang="en-US" sz="1110"/>
              <a:t>https://docs.python.org/3/tutorial/index.html</a:t>
            </a:r>
            <a:endParaRPr sz="1110"/>
          </a:p>
        </p:txBody>
      </p:sp>
      <p:sp>
        <p:nvSpPr>
          <p:cNvPr id="756" name="Google Shape;756;p5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5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1" name="Google Shape;781;p5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Python, mọi thứ đều là một đối tượng bao gồm tất cả các giá trị ở dạng int, float, string, v.v.</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chức năng cũng là và đối tượng.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giúp Python dễ dàng hỗ trợ lập trình chức năng.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đặc điểm của lập trình chức năng là các chức năng là công dân hạng nhất. Nói cách khác,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bất kỳ điều gì có thể được thực hiện với các giá trị như int, float, chuỗi, v.v. đều có thể thực hiện được với các hàm.</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khía cạnh phổ biến nhất là lưu chúng, chuyển chúng dưới dạng tham số và trả về chúng từ các hàm.</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https://docs.python.org/3/tutorial/index.html</a:t>
            </a:r>
            <a:endParaRPr/>
          </a:p>
        </p:txBody>
      </p:sp>
      <p:sp>
        <p:nvSpPr>
          <p:cNvPr id="782" name="Google Shape;782;p5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5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1" name="Google Shape;791;p5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92" name="Google Shape;792;p5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5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7" name="Google Shape;807;p5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Spark, chúng tôi sẽ sử dụng các hàm lambda rất thường xuyên để tác động đến các phép biến đổi.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hàm ẩn danh rất hữu ích khi thực hiện lập trình hàm.</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hàm được sử dụng ở mọi nơi, giống như các giá trị khác và sẽ rất tẻ nhạt nếu chúng ta phải định nghĩa các hàm bằng cách sử dụng cấu trúc def: mọi lúc.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https://docs.python.org/3/tutorial/index.html</a:t>
            </a:r>
            <a:endParaRPr/>
          </a:p>
        </p:txBody>
      </p:sp>
      <p:sp>
        <p:nvSpPr>
          <p:cNvPr id="808" name="Google Shape;808;p5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5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8" name="Google Shape;818;p5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020"/>
              <a:buFont typeface="Arial"/>
              <a:buNone/>
            </a:pPr>
            <a:r>
              <a:rPr b="1" lang="en-US" sz="1020">
                <a:latin typeface="Arial"/>
                <a:ea typeface="Arial"/>
                <a:cs typeface="Arial"/>
                <a:sym typeface="Arial"/>
              </a:rPr>
              <a:t>[Hướng dẫn của giảng viên] </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Chúng tôi sẽ thảo luận chi tiết về các chế độ chính khác nhau.</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Hiện tại, học sinh hiểu rằng chúng ta có thể chạy trình bao trên máy cục bộ hoặc trên cụm Spark là đủ tốt.</a:t>
            </a:r>
            <a:endParaRPr/>
          </a:p>
          <a:p>
            <a:pPr indent="0" lvl="0" marL="0" marR="0" rtl="0" algn="l">
              <a:lnSpc>
                <a:spcPct val="9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1" lang="en-US" sz="1020">
                <a:latin typeface="Arial"/>
                <a:ea typeface="Arial"/>
                <a:cs typeface="Arial"/>
                <a:sym typeface="Arial"/>
              </a:rPr>
              <a:t>[Tài liệu tham khảo]</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Cách dễ nhất để làm việc với Spark là trên Spark Shell.</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Nó cung cấp và môi trường phát triển tương tác, nơi các nhà phát triển có thể kiểm tra kết quả mã của họ mà không cần biên dịch.</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Bản thân Spark, hoạt động ở nhiều chế độ bao gồm cả chế độ cục bộ trong đó nhiều luồng được sử dụng để vận hành nhiều bộ thực thi.</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Trong quá trình sản xuất, mã sẽ được chạy trên một cụm do Yarn, Mesos hoặc Kubernetes quản lý.</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Trong môi trường của chúng tôi, chúng tôi sẽ chỉ sử dụng chế độ cục bộ hoặc chế độ Cụm sợi.</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Shell cũng chạy bằng một trong các chế độ này và có thể được đặt làm tham số cho lệnh shell.</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Ngoài ra, các nhà phát triển có thể thêm các tệp JAR hoặc tệp python có thể cần thiết vào mã của họ.</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Gói là một cách khác để thêm chức năng.</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Các gói Spark có thể bao gồm mã thư viện cũng như mã mẫu.</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t/>
            </a:r>
            <a:endParaRPr b="1"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1" lang="en-US" sz="1020">
                <a:solidFill>
                  <a:schemeClr val="dk1"/>
                </a:solidFill>
                <a:latin typeface="Arial"/>
                <a:ea typeface="Arial"/>
                <a:cs typeface="Arial"/>
                <a:sym typeface="Arial"/>
              </a:rPr>
              <a:t>[Tài liệu tham khảo]</a:t>
            </a:r>
            <a:endParaRPr sz="1020">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https://spark.apache.org/docs/latest/submitting-applications.html</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https://spark.apache.org/docs/latest/rdd-programming-guide.html</a:t>
            </a:r>
            <a:endParaRPr/>
          </a:p>
        </p:txBody>
      </p:sp>
      <p:sp>
        <p:nvSpPr>
          <p:cNvPr id="819" name="Google Shape;819;p5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5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7" name="Google Shape;827;p5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020"/>
              <a:buFont typeface="Arial"/>
              <a:buNone/>
            </a:pPr>
            <a:r>
              <a:rPr b="1" lang="en-US" sz="1020">
                <a:latin typeface="Arial"/>
                <a:ea typeface="Arial"/>
                <a:cs typeface="Arial"/>
                <a:sym typeface="Arial"/>
              </a:rPr>
              <a:t>[Hướng dẫn của giảng viên] </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Chúng tôi sẽ thảo luận chi tiết về các chế độ chính khác nhau.</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Hiện tại, học sinh hiểu rằng chúng ta có thể chạy shell trên máy cục bộ hoặc trên cụm Spark là đủ tốt.</a:t>
            </a:r>
            <a:endParaRPr/>
          </a:p>
          <a:p>
            <a:pPr indent="0" lvl="0" marL="0" marR="0" rtl="0" algn="l">
              <a:lnSpc>
                <a:spcPct val="9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1" lang="en-US" sz="1020">
                <a:latin typeface="Arial"/>
                <a:ea typeface="Arial"/>
                <a:cs typeface="Arial"/>
                <a:sym typeface="Arial"/>
              </a:rPr>
              <a:t>[Nội dung chính]</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Cách dễ nhất để làm việc với Spark là trên Spark Shell.</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Nó cung cấp và môi trường phát triển tương tác, nơi các nhà phát triển có thể kiểm tra kết quả mã của họ mà không cần biên dịch.</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Bản thân Spark, hoạt động ở nhiều chế độ bao gồm cả chế độ cục bộ trong đó nhiều luồng được sử dụng để vận hành nhiều bộ thực thi.</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Trong quá trình sản xuất, mã sẽ được chạy trên một cụm do Yarn, Mesos hoặc Kubernetes quản lý.</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Trong môi trường của chúng tôi, chúng tôi sẽ chỉ sử dụng chế độ cục bộ hoặc chế độ Cụm sợi.</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Shell cũng chạy bằng một trong các chế độ này và có thể được đặt làm tham số cho lệnh shell.</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Ngoài ra, các nhà phát triển có thể thêm các tệp JAR hoặc tệp python có thể cần thiết vào mã của họ.</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Gói là một cách khác để thêm chức năng.</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Các gói Spark có thể bao gồm mã thư viện cũng như mã mẫu.</a:t>
            </a:r>
            <a:endParaRPr b="0"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t/>
            </a:r>
            <a:endParaRPr b="1" sz="1020">
              <a:solidFill>
                <a:schemeClr val="dk1"/>
              </a:solidFill>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1" lang="en-US" sz="1020">
                <a:solidFill>
                  <a:schemeClr val="dk1"/>
                </a:solidFill>
                <a:latin typeface="Arial"/>
                <a:ea typeface="Arial"/>
                <a:cs typeface="Arial"/>
                <a:sym typeface="Arial"/>
              </a:rPr>
              <a:t>[Tài liệu tham khảo]</a:t>
            </a:r>
            <a:endParaRPr sz="1020">
              <a:latin typeface="Arial"/>
              <a:ea typeface="Arial"/>
              <a:cs typeface="Arial"/>
              <a:sym typeface="Arial"/>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https://spark.apache.org/docs/latest/submitting-applications.html</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https://spark.apache.org/docs/latest/rdd-programming-guide.html</a:t>
            </a:r>
            <a:endParaRPr/>
          </a:p>
        </p:txBody>
      </p:sp>
      <p:sp>
        <p:nvSpPr>
          <p:cNvPr id="828" name="Google Shape;828;p5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5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1" name="Google Shape;841;p5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Học sinh có thể thắc mắc cách Spark tạo lại mọi dữ liệu bị mất.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Đây là chủ đề của dòng Spark và sẽ được đề cập trong Bài 4.</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RDD là viết tắt của Resilient (dữ liệu có thể được phục hồi một cách linh hoạt) Distributed (dữ liệu được phân phối trên cụm) Dataset (Chỉ tập dữ liệu. Trong Bài 2, chúng ta sẽ thảo luận về API Bộ dữ liệu. Đừng nhầm lẫn với điều đó)</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RDD là sự trừu tượng hóa dữ liệu cơ bản trong Core API. (Trên thực tế, vì tất cả các API khác đều có tính trừu tượng cao hơn và cuối cùng được chuyển đổi thành API lõi, nên về mặt kỹ thuật, tất cả các hoạt động của Spark, bất kể API cuối cùng đều hoạt động ở cấp độ RDD.)</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Đồ họa cho thấy rõ ràng rằng mặc dù chúng ta sẽ thảo luận về RDD như thể nó là một đơn vị duy nhất, nhưng nó thực sự bao gồm nhiều đơn vị con được phân phối trên Executor.</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p:txBody>
      </p:sp>
      <p:sp>
        <p:nvSpPr>
          <p:cNvPr id="842" name="Google Shape;842;p5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5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9" name="Google Shape;869;p5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kiểu dữ liệu của các phần tử trong RDD khá linh hoạt.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có thể bao gồm từ các kiểu nguyên thủy đến các kiểu phức tạp như bộ sưu tập, bộ sưu tập lồng nhau và thậm chí cả các đối tượng.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Trên thực tế trong cả Scala và Python, mọi thứ đều là một đối tượng bao gồm cả các kiểu nguyên thủy nên câu lệnh này hơi thừa.</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Yêu cầu duy nhất là các đối tượng có thể tuần tự hóa được vì các phần tử thường được vận chuyển từ Người thực thi này sang Người thực thi khác trong quá trình hoạt động.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p:txBody>
      </p:sp>
      <p:sp>
        <p:nvSpPr>
          <p:cNvPr id="870" name="Google Shape;870;p5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5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8" name="Google Shape;898;p5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Trường hợp sử dụng phổ biến nhất để sử dụng Core API và RDD là chuyển đổi dữ liệu phi cấu trúc và/hoặc bán cấu trúc thành dạng có cấu trúc, sau đó chuyển sang các API cấp cao hơn như Spark SQL hoặc Spark ML.</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p:txBody>
      </p:sp>
      <p:sp>
        <p:nvSpPr>
          <p:cNvPr id="899" name="Google Shape;899;p5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5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4" name="Google Shape;934;p5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Có 4 cách để chúng ta có thể tạo RDD.</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Sử dụng các bộ sưu tập được tạo trong mã với Parallelize</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Từ phép biến đổi, trong đó RDD-A tạo RDD-B thông qua phép biến đổi</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Từ nguồn dữ liệu</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Từ DataFrames (chúng tôi sẽ đề cập đến khía cạnh này trong bài sau)</a:t>
            </a:r>
            <a:endParaRPr b="0" sz="1200">
              <a:solidFill>
                <a:schemeClr val="dk1"/>
              </a:solidFill>
              <a:latin typeface="Arial"/>
              <a:ea typeface="Arial"/>
              <a:cs typeface="Arial"/>
              <a:sym typeface="Arial"/>
            </a:endParaRPr>
          </a:p>
          <a:p>
            <a:pPr indent="-95250" lvl="0" marL="17145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Cách dễ nhất để tạo RDD là từ mã bằng phương pháp song song hóa.</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Phương pháp này cũng cho phép chúng tôi chỉ định số lượng phân vùng sẽ tạo.</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Tham số này bị bỏ qua, chiến lược dựa trên quy tắc Spark để xác định số lượng phân vùng. (Chủ đề này sẽ được thảo luận trong Bài 4)</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p:txBody>
      </p:sp>
      <p:sp>
        <p:nvSpPr>
          <p:cNvPr id="935" name="Google Shape;935;p5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Chúng tôi sẽ không đề cập đến GraphX trong khóa học này.</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Công cụ tính toán phân tán trong bộ nhớ sẽ được giải thích trong một vài slide tiếp theo.</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Apache Spark is a set of APIs that can all work together.  </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If provides engines for ETL and data wrangling, querying data in batch mode or streaming data.  It also provides an extensive ML library to create ML models.  </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GraphX provides an engine to process and analyze graphs, where typically graphs consist of nodes and edges.  </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Nodes typically represent objects and edges represent relations and connections between nodes.  (Example:  Facebook users (nodes) and relationship to each other such as family, direct friend, indirect friend, etc. (edges)</a:t>
            </a:r>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Spark can run as a standalone cluster or within cluster management frameworks such as Yarn and Mesos.  </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In this course, we will only work with YARN. </a:t>
            </a:r>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[Reference]</a:t>
            </a:r>
            <a:endParaRPr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a:t>
            </a:r>
            <a:endParaRPr/>
          </a:p>
          <a:p>
            <a:pPr indent="0" lvl="0" marL="0" rtl="0" algn="l">
              <a:lnSpc>
                <a:spcPct val="90000"/>
              </a:lnSpc>
              <a:spcBef>
                <a:spcPts val="333"/>
              </a:spcBef>
              <a:spcAft>
                <a:spcPts val="0"/>
              </a:spcAft>
              <a:buNone/>
            </a:pPr>
            <a:r>
              <a:t/>
            </a:r>
            <a:endParaRPr sz="1110"/>
          </a:p>
        </p:txBody>
      </p:sp>
      <p:sp>
        <p:nvSpPr>
          <p:cNvPr id="126" name="Google Shape;126;p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6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7" name="Google Shape;947;p6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Chúng tôi đang thảo luận về việc đọc bộ dữ liệu bên ngoài có thể yêu cầu API khác với API lõi.</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Mặc dù Bài này chủ yếu nói về API cốt lõi, nhưng tất cả các loại API khác đã được đưa vào để hoàn thiện.</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Chúng ta chưa thảo luận về API Dataframe.</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Cho học sinh biết rằng đây là Spark SQL API.</a:t>
            </a:r>
            <a:endParaRPr b="0">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Khi đọc bộ dữ liệu bên ngoài, loại bộ dữ liệu sẽ xác định API nào phù hợp nhất. Các</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nguyên tắc chung là dữ liệu phi cấu trúc được đọc bằng API lõi, được cấu trúc bằng API DataFrame,</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khi sử dụng bán cấu trúc hoặc tùy thuộc vào trường hợp sử dụng và loại dữ liệu.</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https://spark.apache.org/docs/latest/rdd-programming-guide.html#parallelized-collections</a:t>
            </a:r>
            <a:endParaRPr/>
          </a:p>
        </p:txBody>
      </p:sp>
      <p:sp>
        <p:nvSpPr>
          <p:cNvPr id="948" name="Google Shape;948;p6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6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6" name="Google Shape;956;p6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80000"/>
              </a:lnSpc>
              <a:spcBef>
                <a:spcPts val="333"/>
              </a:spcBef>
              <a:spcAft>
                <a:spcPts val="0"/>
              </a:spcAft>
              <a:buClr>
                <a:schemeClr val="dk1"/>
              </a:buClr>
              <a:buSzPts val="1110"/>
              <a:buFont typeface="Arial"/>
              <a:buNone/>
            </a:pPr>
            <a:r>
              <a:rPr b="0" lang="en-US" sz="1110">
                <a:latin typeface="Arial"/>
                <a:ea typeface="Arial"/>
                <a:cs typeface="Arial"/>
                <a:sym typeface="Arial"/>
              </a:rPr>
              <a:t>Trong phần còn lại của các trang trình bày, chúng tôi sẽ hiển thị ảnh chụp màn hình mã Pyspark được thực thi trong Jupyter.</a:t>
            </a:r>
            <a:endParaRPr/>
          </a:p>
          <a:p>
            <a:pPr indent="0" lvl="0" marL="0" marR="0" rtl="0" algn="l">
              <a:lnSpc>
                <a:spcPct val="80000"/>
              </a:lnSpc>
              <a:spcBef>
                <a:spcPts val="333"/>
              </a:spcBef>
              <a:spcAft>
                <a:spcPts val="0"/>
              </a:spcAft>
              <a:buClr>
                <a:schemeClr val="dk1"/>
              </a:buClr>
              <a:buSzPts val="1110"/>
              <a:buFont typeface="Arial"/>
              <a:buNone/>
            </a:pPr>
            <a:r>
              <a:rPr b="0" lang="en-US" sz="1110">
                <a:latin typeface="Arial"/>
                <a:ea typeface="Arial"/>
                <a:cs typeface="Arial"/>
                <a:sym typeface="Arial"/>
              </a:rPr>
              <a:t>Mỗi mã là để minh họa phương pháp (chuyển đổi hoặc hành động) được giới thiệu trong trang trình bày đó.</a:t>
            </a:r>
            <a:endParaRPr/>
          </a:p>
          <a:p>
            <a:pPr indent="0" lvl="0" marL="0" marR="0" rtl="0" algn="l">
              <a:lnSpc>
                <a:spcPct val="80000"/>
              </a:lnSpc>
              <a:spcBef>
                <a:spcPts val="333"/>
              </a:spcBef>
              <a:spcAft>
                <a:spcPts val="0"/>
              </a:spcAft>
              <a:buClr>
                <a:schemeClr val="dk1"/>
              </a:buClr>
              <a:buSzPts val="1110"/>
              <a:buFont typeface="Arial"/>
              <a:buNone/>
            </a:pPr>
            <a:r>
              <a:rPr b="0" lang="en-US" sz="1110">
                <a:latin typeface="Arial"/>
                <a:ea typeface="Arial"/>
                <a:cs typeface="Arial"/>
                <a:sym typeface="Arial"/>
              </a:rPr>
              <a:t>Đảm bảo rằng bạn xem lại từng ảnh chụp màn hình và mã cụ thể cũng như cách nó liên quan đến chủ đề trên trang trình bày.</a:t>
            </a:r>
            <a:endParaRPr/>
          </a:p>
          <a:p>
            <a:pPr indent="0" lvl="0" marL="0" marR="0" rtl="0" algn="l">
              <a:lnSpc>
                <a:spcPct val="80000"/>
              </a:lnSpc>
              <a:spcBef>
                <a:spcPts val="333"/>
              </a:spcBef>
              <a:spcAft>
                <a:spcPts val="0"/>
              </a:spcAft>
              <a:buClr>
                <a:schemeClr val="dk1"/>
              </a:buClr>
              <a:buSzPts val="1110"/>
              <a:buFont typeface="Arial"/>
              <a:buNone/>
            </a:pPr>
            <a:r>
              <a:t/>
            </a:r>
            <a:endParaRPr b="0" sz="1110">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0" lang="en-US" sz="1110">
                <a:latin typeface="Arial"/>
                <a:ea typeface="Arial"/>
                <a:cs typeface="Arial"/>
                <a:sym typeface="Arial"/>
              </a:rPr>
              <a:t>Mặc dù chúng tôi tuyên bố trong trang trình bày rằng đường dẫn mặc định là thư mục chính HDFS của người dùng, nhưng điều này chỉ đúng nếu hệ thống tệp mặc định được đặt thành HDFS thay vì hệ thống tệp cục bộ.</a:t>
            </a:r>
            <a:endParaRPr/>
          </a:p>
          <a:p>
            <a:pPr indent="0" lvl="0" marL="0" marR="0" rtl="0" algn="l">
              <a:lnSpc>
                <a:spcPct val="80000"/>
              </a:lnSpc>
              <a:spcBef>
                <a:spcPts val="333"/>
              </a:spcBef>
              <a:spcAft>
                <a:spcPts val="0"/>
              </a:spcAft>
              <a:buClr>
                <a:schemeClr val="dk1"/>
              </a:buClr>
              <a:buSzPts val="1110"/>
              <a:buFont typeface="Arial"/>
              <a:buNone/>
            </a:pPr>
            <a:r>
              <a:rPr b="0" lang="en-US" sz="1110">
                <a:latin typeface="Arial"/>
                <a:ea typeface="Arial"/>
                <a:cs typeface="Arial"/>
                <a:sym typeface="Arial"/>
              </a:rPr>
              <a:t>Thêm về điều này trên slide tiếp theo.</a:t>
            </a:r>
            <a:endParaRPr b="0" sz="1110">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t/>
            </a:r>
            <a:endParaRPr b="1" sz="1110">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Phương pháp phổ biến nhất để đọc dữ liệu phi cấu trúc là phương pháp textFile. Hầu hết</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dữ liệu phi cấu trúc ở định dạng văn bản (Dịch vụ mạng xã hội như Twitter, Blog, v.v.)</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Thậm chí nhiều dữ liệu bán cấu trúc ở định dạng văn bản (Dữ liệu nhật ký từ các dịch vụ khác nhau như</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Máy chủ web, cảm biến, v.v.)</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t/>
            </a:r>
            <a:endParaRPr b="1"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https://spark.apache.org/docs/latest/rdd-programming-guide.html#parallelized-collections</a:t>
            </a:r>
            <a:endParaRPr/>
          </a:p>
        </p:txBody>
      </p:sp>
      <p:sp>
        <p:nvSpPr>
          <p:cNvPr id="957" name="Google Shape;957;p6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6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9" name="Google Shape;969;p6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Việc đường dẫn mặc định đi đến HDFS hay hệ thống tệp cục bộ có thực sự được xác định bởi cài đặt cấu hình hay không.</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Trong vanilla Hadoop, tệp này được đặt thành tệp cục bộ, trong khi ở Cloudera Hadoop, nó được đặt thành HDFS.</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Nếu biến môi trường HADOOP_CONF_DIR khả dụng, Spark cũng sẽ mặc định là HDFS.</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Trong phòng thí nghiệm của chúng tôi, Spark đã được cấu hình mặc định thành HDFS.</a:t>
            </a:r>
            <a:endParaRPr b="0"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t/>
            </a:r>
            <a:endParaRPr b="0"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Ở đây chúng tôi đã sử dụng cả URI đầy đủ và đường dẫn tương đối để minh họa cách có thể đặt đường dẫn đến nguồn dữ liệu.</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Chúng tôi đang sử dụng một phương thức hành động đơn giản có tên là đếm() trả về số phần tử trong RDD để minh họa rằng cùng một tệp alice in wonderland đã được đọc từ nhiều nguồn.</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t/>
            </a:r>
            <a:endParaRPr b="1"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https://spark.apache.org/docs/latest/rdd-programming-guide.html#parallelized-collections</a:t>
            </a:r>
            <a:endParaRPr/>
          </a:p>
        </p:txBody>
      </p:sp>
      <p:sp>
        <p:nvSpPr>
          <p:cNvPr id="970" name="Google Shape;970;p6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6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2" name="Google Shape;982;p6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020"/>
              <a:buFont typeface="Arial"/>
              <a:buNone/>
            </a:pPr>
            <a:r>
              <a:rPr b="1" lang="en-US" sz="1020">
                <a:latin typeface="Arial"/>
                <a:ea typeface="Arial"/>
                <a:cs typeface="Arial"/>
                <a:sym typeface="Arial"/>
              </a:rPr>
              <a:t>[Hướng dẫn của giảng viên] </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Học sinh phải tạo một tài khoản Amazon AWS như một phần của bài thực hành trong Chương 4, Bài 1.</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Trong phòng thí nghiệm, chúng tôi đã học cách truy cập thông tin đăng nhập khóa bí mật và khóa truy cập AWS.</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Nhắc họ về phòng thí nghiệm.</a:t>
            </a:r>
            <a:endParaRPr/>
          </a:p>
          <a:p>
            <a:pPr indent="0" lvl="0" marL="0" marR="0" rtl="0" algn="l">
              <a:lnSpc>
                <a:spcPct val="80000"/>
              </a:lnSpc>
              <a:spcBef>
                <a:spcPts val="306"/>
              </a:spcBef>
              <a:spcAft>
                <a:spcPts val="0"/>
              </a:spcAft>
              <a:buClr>
                <a:schemeClr val="dk1"/>
              </a:buClr>
              <a:buSzPts val="1020"/>
              <a:buFont typeface="Arial"/>
              <a:buNone/>
            </a:pPr>
            <a:r>
              <a:t/>
            </a:r>
            <a:endParaRPr b="0"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AWS có 3 thế hệ thư viện để truy cập s3 từ bên ngoài.</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Chúng là s3, s3n và s3a.</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s3a là giao thức mới nhất và nên được sử dụng riêng. (Thực tế thì s3 hoàn toàn không hoạt động và s3n sẽ tạo thông báo cảnh báo)</a:t>
            </a:r>
            <a:endParaRPr b="0"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t/>
            </a:r>
            <a:endParaRPr b="0"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latin typeface="Arial"/>
                <a:ea typeface="Arial"/>
                <a:cs typeface="Arial"/>
                <a:sym typeface="Arial"/>
              </a:rPr>
              <a:t>[Nội dung chính]</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Spark cũng có thể đọc từ thùng s3.</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Để đọc từ s3, phải bao gồm gói hadoop-aws để truy cập các tệp thư viện cần thiết. (Trong phòng thí nghiệm của chúng tôi, các tệp JAR cần thiết có</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đã được cài đặt để thuận tiện cho sinh viên).</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Chúng tôi cũng phải chuyển thông tin đăng nhập AWS.</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Thông tin đăng nhập được trình bày trên AWS để có quyền truy cập vào tài nguyên AWS.</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Loại hệ thống tệp cũng phải được đặt.</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Cấu hình có thể được đặt trong tệp cấu hình spark-defaults.conf hoặc theo chương trình như chúng tôi đã thực hiện trong ví dụ</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t/>
            </a:r>
            <a:endParaRPr b="1"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solidFill>
                  <a:schemeClr val="dk1"/>
                </a:solidFill>
                <a:latin typeface="Arial"/>
                <a:ea typeface="Arial"/>
                <a:cs typeface="Arial"/>
                <a:sym typeface="Arial"/>
              </a:rPr>
              <a:t>[Tài liệu tham khảo]</a:t>
            </a:r>
            <a:endParaRPr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https://spark.apache.org/docs/latest/quick-start.html</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https://spark.apache.org/docs/latest/rdd-programming-guide.html</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https://spark.apache.org/docs/latest/rdd-programming-guide.html#parallelized-collections</a:t>
            </a:r>
            <a:endParaRPr/>
          </a:p>
        </p:txBody>
      </p:sp>
      <p:sp>
        <p:nvSpPr>
          <p:cNvPr id="983" name="Google Shape;983;p6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p6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5" name="Google Shape;995;p6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Chúng ta sẽ thảo luận về cách thức, phương thức textFile chỉ là một chức năng tiện lợi cho newAPIhadoopFile trong slide sau.</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Spark sử dụng các lớp JAR Hadoops InputFormat bên trong để đọc tệp nguồn.</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Điều này có nghĩa là chúng ta có thể đọc tệp văn bản bằng định dạng dài (newAPIhadoopFile) và thay đổi một số cài đặt mặc định, chẳng hạn như dấu phân cách từ dòng mới sang một thứ khác.</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Viết mã những thứ như thế này nằm ngoài phạm vi bài học của chúng ta, vì nó sẽ yêu cầu kiến thức về lập trình Map Giảm trong Java.</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Tuy nhiên, thật tốt khi biết rằng có thể khẳng định nhiều quyền kiểm soát hơn khi cần thiết.</a:t>
            </a:r>
            <a:endParaRPr b="0">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xác định cách phân định các phần tử khỏi tệp văn bản như thế nào.</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Thông thường, nó sử dụng dòng mới (\n) làm dấu phân cách.</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https://spark.apache.org/docs/latest/rdd-programming-guide.html#parallelized-collections</a:t>
            </a:r>
            <a:endParaRPr/>
          </a:p>
        </p:txBody>
      </p:sp>
      <p:sp>
        <p:nvSpPr>
          <p:cNvPr id="996" name="Google Shape;996;p6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6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1" name="Google Shape;1011;p6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Chỉ ra cho học sinh \n trong nội dung.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Chúng ta có thể thấy rằng Spark đã đọc nhiều dòng.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Nhớ lại từ các bài học Python của chúng tôi rằng dấu ngoặc đơn ( ) là ký hiệu được sử dụng để tạo và hiển thị các bộ dữ liệu.</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Khi chúng ta muốn tạo các phần tử đơn lẻ từ nhiều dòng, hãy sử dụng lệnh wholeTextFiles.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Trỏ nó vào một thư mục với các tập tin.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Mỗi tệp sẽ trở thành một phần tử duy nhất dưới dạng một bộ trong RDD.</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Bộ dữ liệu bao gồm (vị trí tệp, nội dung của tệp).</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https://spark.apache.org/docs/latest/rdd-programming-guide.html#parallelized-collections</a:t>
            </a:r>
            <a:endParaRPr/>
          </a:p>
        </p:txBody>
      </p:sp>
      <p:sp>
        <p:nvSpPr>
          <p:cNvPr id="1012" name="Google Shape;1012;p6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p6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7" name="Google Shape;1027;p6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Spark có hadoopFile và newAPIhadoopFile. newAPIhadoopFile cũng hỗ trợ các định dạng tệp trong Hadoop 2.x</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như hỗ trợ ngược cho Hadoop 1.x. Tuy nhiên, phương thức hadoopFile vẫn khả dụng nên hỗ trợ mã cũ hơn,</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mọi phát triển mới nên sử dụng newAPIhadoopFile.</a:t>
            </a:r>
            <a:endParaRPr b="0">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thực sự đã sử dụng các lớp Java Hadoop InputFormat và OutputFormat để đọc các tệp nguồn. Trong thực tế,</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phương thức textFile mà chúng ta đã sử dụng trong slide trước chỉ là một chức năng tiện lợi. Trong mã ví dụ,</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trình bày cách đọc tệp văn bản bằng cách sử dụng ký hiệu đầy đủ trong phương thức newAPIHadoopFile.</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https://spark.apache.org/docs/latest/rdd-programming-guide.html#parallelized-collections</a:t>
            </a:r>
            <a:endParaRPr/>
          </a:p>
        </p:txBody>
      </p:sp>
      <p:sp>
        <p:nvSpPr>
          <p:cNvPr id="1028" name="Google Shape;1028;p6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p6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0" name="Google Shape;1040;p6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Chúng ta sẽ thảo luận về việc thực hiện lười biếng trong bối cảnh dòng dõi ở phần sau của bài.</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Hoạt động RDD có thể được phân loại thành hành động hoặc chuyển đổi.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hành động trả về một kết quả và thường có thể được xác định bằng cách bao gồm "trả về" trong mô tả phương pháp.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phép biến đổi, mặt khác, biến đổi các RDD hiện có và lưu vào RDD mới với phép biến đổi được áp dụng (hoạt động không thay đổi) Phép biến đổi được thực thi một cách lười biếng.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Nghĩa là, Spark không thực sự thực hiện bất kỳ chuyển đổi nào cho đến khi một hành động khiến RDD được yêu cầu.</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https://spark.apache.org/docs/latest/rdd-programming-guide.html#rdd-operations</a:t>
            </a:r>
            <a:endParaRPr/>
          </a:p>
        </p:txBody>
      </p:sp>
      <p:sp>
        <p:nvSpPr>
          <p:cNvPr id="1041" name="Google Shape;1041;p6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p6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0" name="Google Shape;1050;p6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80000"/>
              </a:lnSpc>
              <a:spcBef>
                <a:spcPts val="333"/>
              </a:spcBef>
              <a:spcAft>
                <a:spcPts val="0"/>
              </a:spcAft>
              <a:buClr>
                <a:schemeClr val="dk1"/>
              </a:buClr>
              <a:buSzPts val="1110"/>
              <a:buFont typeface="Arial"/>
              <a:buNone/>
            </a:pPr>
            <a:r>
              <a:rPr b="0" lang="en-US" sz="1110">
                <a:latin typeface="Arial"/>
                <a:ea typeface="Arial"/>
                <a:cs typeface="Arial"/>
                <a:sym typeface="Arial"/>
              </a:rPr>
              <a:t>Trong một vài slide tiếp theo, chúng tôi sẽ giới thiệu các hành động RDD.</a:t>
            </a:r>
            <a:endParaRPr/>
          </a:p>
          <a:p>
            <a:pPr indent="0" lvl="0" marL="0" marR="0" rtl="0" algn="l">
              <a:lnSpc>
                <a:spcPct val="80000"/>
              </a:lnSpc>
              <a:spcBef>
                <a:spcPts val="333"/>
              </a:spcBef>
              <a:spcAft>
                <a:spcPts val="0"/>
              </a:spcAft>
              <a:buClr>
                <a:schemeClr val="dk1"/>
              </a:buClr>
              <a:buSzPts val="1110"/>
              <a:buFont typeface="Arial"/>
              <a:buNone/>
            </a:pPr>
            <a:r>
              <a:rPr b="0" lang="en-US" sz="1110">
                <a:latin typeface="Arial"/>
                <a:ea typeface="Arial"/>
                <a:cs typeface="Arial"/>
                <a:sym typeface="Arial"/>
              </a:rPr>
              <a:t>Danh sách này bao gồm các hành động được sử dụng phổ biến nhất như được nêu trong trang tài liệu Apache Spark.</a:t>
            </a:r>
            <a:endParaRPr/>
          </a:p>
          <a:p>
            <a:pPr indent="0" lvl="0" marL="0" marR="0" rtl="0" algn="l">
              <a:lnSpc>
                <a:spcPct val="80000"/>
              </a:lnSpc>
              <a:spcBef>
                <a:spcPts val="333"/>
              </a:spcBef>
              <a:spcAft>
                <a:spcPts val="0"/>
              </a:spcAft>
              <a:buClr>
                <a:schemeClr val="dk1"/>
              </a:buClr>
              <a:buSzPts val="1110"/>
              <a:buFont typeface="Arial"/>
              <a:buNone/>
            </a:pPr>
            <a:r>
              <a:rPr b="0" lang="en-US" sz="1110">
                <a:latin typeface="Arial"/>
                <a:ea typeface="Arial"/>
                <a:cs typeface="Arial"/>
                <a:sym typeface="Arial"/>
              </a:rPr>
              <a:t>Mô tả cũng từ trang tài liệu Apache Spark.</a:t>
            </a:r>
            <a:endParaRPr/>
          </a:p>
          <a:p>
            <a:pPr indent="0" lvl="0" marL="0" marR="0" rtl="0" algn="l">
              <a:lnSpc>
                <a:spcPct val="80000"/>
              </a:lnSpc>
              <a:spcBef>
                <a:spcPts val="333"/>
              </a:spcBef>
              <a:spcAft>
                <a:spcPts val="0"/>
              </a:spcAft>
              <a:buClr>
                <a:schemeClr val="dk1"/>
              </a:buClr>
              <a:buSzPts val="1110"/>
              <a:buFont typeface="Arial"/>
              <a:buNone/>
            </a:pPr>
            <a:r>
              <a:rPr b="0" lang="en-US" sz="1110">
                <a:latin typeface="Arial"/>
                <a:ea typeface="Arial"/>
                <a:cs typeface="Arial"/>
                <a:sym typeface="Arial"/>
              </a:rPr>
              <a:t>Sau khi giới thiệu các thao tác sẽ có slide trình bày công dụng thực tế của các thao tác.</a:t>
            </a:r>
            <a:endParaRPr/>
          </a:p>
          <a:p>
            <a:pPr indent="0" lvl="0" marL="0" marR="0" rtl="0" algn="l">
              <a:lnSpc>
                <a:spcPct val="80000"/>
              </a:lnSpc>
              <a:spcBef>
                <a:spcPts val="333"/>
              </a:spcBef>
              <a:spcAft>
                <a:spcPts val="0"/>
              </a:spcAft>
              <a:buClr>
                <a:schemeClr val="dk1"/>
              </a:buClr>
              <a:buSzPts val="1110"/>
              <a:buFont typeface="Arial"/>
              <a:buNone/>
            </a:pPr>
            <a:r>
              <a:t/>
            </a:r>
            <a:endParaRPr b="0" sz="1110">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0" lang="en-US" sz="1110">
                <a:latin typeface="Arial"/>
                <a:ea typeface="Arial"/>
                <a:cs typeface="Arial"/>
                <a:sym typeface="Arial"/>
              </a:rPr>
              <a:t>Học sinh nên sử dụng các bảng này làm slide tham khảo.</a:t>
            </a:r>
            <a:endParaRPr b="0" sz="1110">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t/>
            </a:r>
            <a:endParaRPr b="0" sz="1110">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Danh sách các hành động được sử dụng phổ biến nhất không yêu cầu phải truyền chức năng dưới dạng tham số.</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Nói cách khác, chúng ta không cần chỉ định hoàn toàn hành động "như thế nào". Bản thân hành động</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là hiển nhiên về cách thực hiện hành động. Sẽ có những hành động mà đây không phải là trường hợp và</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nhà phát triển phải cung cấp "cách thức" thông qua việc chuyển một hàm dưới dạng tham số</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t/>
            </a:r>
            <a:endParaRPr b="1"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https://spark.apache.org/docs/latest/rdd-programming-guide.html#rdd-operations</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https://spark.apache.org/docs/latest/rdd-programming-guide.html#actions</a:t>
            </a:r>
            <a:endParaRPr/>
          </a:p>
        </p:txBody>
      </p:sp>
      <p:sp>
        <p:nvSpPr>
          <p:cNvPr id="1051" name="Google Shape;1051;p6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p6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0" name="Google Shape;1060;p6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80000"/>
              </a:lnSpc>
              <a:spcBef>
                <a:spcPts val="333"/>
              </a:spcBef>
              <a:spcAft>
                <a:spcPts val="0"/>
              </a:spcAft>
              <a:buClr>
                <a:schemeClr val="dk1"/>
              </a:buClr>
              <a:buSzPts val="1110"/>
              <a:buFont typeface="Arial"/>
              <a:buNone/>
            </a:pPr>
            <a:r>
              <a:rPr b="0" lang="en-US" sz="1110">
                <a:latin typeface="Arial"/>
                <a:ea typeface="Arial"/>
                <a:cs typeface="Arial"/>
                <a:sym typeface="Arial"/>
              </a:rPr>
              <a:t>Nhắc nhở học sinh rằng đây là một công cụ xử lý song song phân tán.</a:t>
            </a:r>
            <a:endParaRPr/>
          </a:p>
          <a:p>
            <a:pPr indent="0" lvl="0" marL="0" marR="0" rtl="0" algn="l">
              <a:lnSpc>
                <a:spcPct val="80000"/>
              </a:lnSpc>
              <a:spcBef>
                <a:spcPts val="333"/>
              </a:spcBef>
              <a:spcAft>
                <a:spcPts val="0"/>
              </a:spcAft>
              <a:buClr>
                <a:schemeClr val="dk1"/>
              </a:buClr>
              <a:buSzPts val="1110"/>
              <a:buFont typeface="Arial"/>
              <a:buNone/>
            </a:pPr>
            <a:r>
              <a:rPr b="0" lang="en-US" sz="1110">
                <a:latin typeface="Arial"/>
                <a:ea typeface="Arial"/>
                <a:cs typeface="Arial"/>
                <a:sym typeface="Arial"/>
              </a:rPr>
              <a:t>Khi chúng tôi gọi collect(), chúng tôi yêu cầu tất cả các Executor trả lại tất cả các phần tử trong phân vùng RDD của họ.</a:t>
            </a:r>
            <a:endParaRPr/>
          </a:p>
          <a:p>
            <a:pPr indent="0" lvl="0" marL="0" marR="0" rtl="0" algn="l">
              <a:lnSpc>
                <a:spcPct val="80000"/>
              </a:lnSpc>
              <a:spcBef>
                <a:spcPts val="333"/>
              </a:spcBef>
              <a:spcAft>
                <a:spcPts val="0"/>
              </a:spcAft>
              <a:buClr>
                <a:schemeClr val="dk1"/>
              </a:buClr>
              <a:buSzPts val="1110"/>
              <a:buFont typeface="Arial"/>
              <a:buNone/>
            </a:pPr>
            <a:r>
              <a:rPr b="0" lang="en-US" sz="1110">
                <a:latin typeface="Arial"/>
                <a:ea typeface="Arial"/>
                <a:cs typeface="Arial"/>
                <a:sym typeface="Arial"/>
              </a:rPr>
              <a:t>Điều này có thể rất không an toàn, ngay cả trong quá trình phát triển nếu kích thước của RDD lớn. Tốt hơn nên sử dụng take(n).</a:t>
            </a:r>
            <a:endParaRPr b="0" sz="1110">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t/>
            </a:r>
            <a:endParaRPr b="0" sz="1110">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count() trả về số phần tử trong RDD. first() trả về phần tử đầu tiên trong RDD.</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take(n) trả về n phần tử dưới dạng một tập hợp từ RDD, trong khi đó coll() trả về tất cả các phần tử.</a:t>
            </a:r>
            <a:endParaRPr/>
          </a:p>
          <a:p>
            <a:pPr indent="0" lvl="0" marL="0" marR="0" rtl="0" algn="l">
              <a:lnSpc>
                <a:spcPct val="8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take(n) có lẽ là hành động được sử dụng thường xuyên nhất trong quá trình phát triển.</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Bởi vì Spark thực hiện chuyển đổi lười biếng, chúng tôi phải gọi một hành động để thực sự nhận được kết quả của các RDD tạm thời.</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take(n) là hành động phù hợp nhất cho việc này vì nó trả về nội dung thực tế của phần tử mà sau đó có thể được kiểm tra tính chính xác.</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t/>
            </a:r>
            <a:endParaRPr b="1"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https://spark.apache.org/docs/latest/rdd-programming-guide.html#rdd-operations</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https://spark.apache.org/docs/latest/rdd-programming-guide.html#actions</a:t>
            </a:r>
            <a:endParaRPr/>
          </a:p>
          <a:p>
            <a:pPr indent="0" lvl="0" marL="0" marR="0" rtl="0" algn="l">
              <a:lnSpc>
                <a:spcPct val="8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p:txBody>
      </p:sp>
      <p:sp>
        <p:nvSpPr>
          <p:cNvPr id="1061" name="Google Shape;1061;p6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Nhiều nhà phát triển sử dụng R để khám phá dữ liệu, Python để phát triển bằng chứng về khái niệm và Scala cho các ứng dụng sẵn sàng sản xuất cuối cùng.</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Spark rất linh hoạt theo nhiều cách.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hỗ trợ nhiều ngôn ngữ phát triển và có thể chạy trên các môi trường cụm khác nhau và có thể sử dụng vô số hệ thống lưu trữ cục bộ hoặc hệ thống lưu trữ dựa trên đám mây. Các tệp có thể được lưu trữ dưới dạng văn bản thuần túy hoặc ở nhiều loại nhị phân khác nhau.</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t/>
            </a:r>
            <a:endParaRPr/>
          </a:p>
        </p:txBody>
      </p:sp>
      <p:sp>
        <p:nvSpPr>
          <p:cNvPr id="145" name="Google Shape;145;p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p7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4" name="Google Shape;1074;p7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Học sinh có thể tự hỏi làm thế nào để lấy một tệp duy nhất làm đầu ra.</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Thông thường, điều này thực tế không khả thi vì chúng ta đang ở trong lĩnh vực Dữ liệu lớn và các tệp sẽ rất lớn.</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Tuy nhiên, với các tệp có kích thước hợp lý, có một cách để thực hiện điều này.</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Chúng ta cần sử dụng lệnh hdfs từ dòng lệnh.</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Lệnh này là "hdfs dfs getmerge &lt;đường dẫn đến tệp&gt; &lt;tên tệp đích&gt;“</a:t>
            </a:r>
            <a:endParaRPr b="0"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t/>
            </a:r>
            <a:endParaRPr b="0"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saveAsTextFile() yêu cầu một đường dẫn để lưu dữ liệu.</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Vì Spark là một công cụ xử lý song song phân tán, chúng tôi thực sự không thể tạo các tệp đơn lẻ.</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Nó sẽ luôn được lưu vào một thư mục được cung cấp bởi đường dẫn.</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Mỗi Executor sẽ lưu riêng phân vùng của nó trong thư mục.</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t/>
            </a:r>
            <a:endParaRPr b="1"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https://spark.apache.org/docs/latest/rdd-programming-guide.html#rdd-operations</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https://spark.apache.org/docs/latest/rdd-programming-guide.html#actions</a:t>
            </a:r>
            <a:endParaRPr/>
          </a:p>
          <a:p>
            <a:pPr indent="0" lvl="0" marL="0" marR="0" rtl="0" algn="l">
              <a:lnSpc>
                <a:spcPct val="10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p:txBody>
      </p:sp>
      <p:sp>
        <p:nvSpPr>
          <p:cNvPr id="1075" name="Google Shape;1075;p7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p7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7" name="Google Shape;1087;p7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020"/>
              <a:buFont typeface="Arial"/>
              <a:buNone/>
            </a:pPr>
            <a:r>
              <a:rPr b="1" lang="en-US" sz="1020">
                <a:latin typeface="Arial"/>
                <a:ea typeface="Arial"/>
                <a:cs typeface="Arial"/>
                <a:sym typeface="Arial"/>
              </a:rPr>
              <a:t>[Hướng dẫn của giảng viên] </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reduce - có một hàm giảmByKey được sử dụng thường xuyên hơn nhiều. Điều đó sẽ được giới thiệu trong Bài Pair RDD.</a:t>
            </a:r>
            <a:endParaRPr/>
          </a:p>
          <a:p>
            <a:pPr indent="0" lvl="0" marL="0" marR="0" rtl="0" algn="l">
              <a:lnSpc>
                <a:spcPct val="80000"/>
              </a:lnSpc>
              <a:spcBef>
                <a:spcPts val="306"/>
              </a:spcBef>
              <a:spcAft>
                <a:spcPts val="0"/>
              </a:spcAft>
              <a:buClr>
                <a:schemeClr val="dk1"/>
              </a:buClr>
              <a:buSzPts val="1020"/>
              <a:buFont typeface="Arial"/>
              <a:buNone/>
            </a:pPr>
            <a:r>
              <a:t/>
            </a:r>
            <a:endParaRPr b="0"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foreach - lệnh này thường được sử dụng nhất để cập nhật Bộ tích lũy. Chúng tôi sẽ đề cập đến bộ tích lũy, sau trong Bài</a:t>
            </a:r>
            <a:endParaRPr/>
          </a:p>
          <a:p>
            <a:pPr indent="0" lvl="0" marL="0" marR="0" rtl="0" algn="l">
              <a:lnSpc>
                <a:spcPct val="80000"/>
              </a:lnSpc>
              <a:spcBef>
                <a:spcPts val="306"/>
              </a:spcBef>
              <a:spcAft>
                <a:spcPts val="0"/>
              </a:spcAft>
              <a:buClr>
                <a:schemeClr val="dk1"/>
              </a:buClr>
              <a:buSzPts val="1020"/>
              <a:buFont typeface="Arial"/>
              <a:buNone/>
            </a:pPr>
            <a:r>
              <a:t/>
            </a:r>
            <a:endParaRPr b="0"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foreachPartition - thông thường, chúng tôi sẽ không phân biệt hoạt động trên toàn bộ RDD với hoạt động trên từng phân vùng.</a:t>
            </a:r>
            <a:endParaRPr/>
          </a:p>
          <a:p>
            <a:pPr indent="0" lvl="0" marL="0" marR="0" rtl="0" algn="l">
              <a:lnSpc>
                <a:spcPct val="80000"/>
              </a:lnSpc>
              <a:spcBef>
                <a:spcPts val="306"/>
              </a:spcBef>
              <a:spcAft>
                <a:spcPts val="0"/>
              </a:spcAft>
              <a:buClr>
                <a:schemeClr val="dk1"/>
              </a:buClr>
              <a:buSzPts val="1020"/>
              <a:buFont typeface="Arial"/>
              <a:buNone/>
            </a:pPr>
            <a:r>
              <a:t/>
            </a:r>
            <a:endParaRPr b="0"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Tuy nhiên, lệnh này rất hữu ích khi chúng ta muốn bắt đầu một hoạt động khá tốn kém chẳng hạn như kết nối với cơ sở dữ liệu.</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Sẽ tốt hơn nhiều nếu kết nối với cơ sở dữ liệu cho từng phân vùng hơn là cho từng phần tử.</a:t>
            </a:r>
            <a:endParaRPr/>
          </a:p>
          <a:p>
            <a:pPr indent="0" lvl="0" marL="0" marR="0" rtl="0" algn="l">
              <a:lnSpc>
                <a:spcPct val="80000"/>
              </a:lnSpc>
              <a:spcBef>
                <a:spcPts val="306"/>
              </a:spcBef>
              <a:spcAft>
                <a:spcPts val="0"/>
              </a:spcAft>
              <a:buClr>
                <a:schemeClr val="dk1"/>
              </a:buClr>
              <a:buSzPts val="1020"/>
              <a:buFont typeface="Arial"/>
              <a:buNone/>
            </a:pPr>
            <a:r>
              <a:t/>
            </a:r>
            <a:endParaRPr b="0"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Về mặt kỹ thuật, getNumPartition không yêu cầu chức năng, tuy nhiên, nó đã được đưa vào đây vì nó thường được sử dụng cùng với foreachPartition.</a:t>
            </a:r>
            <a:endParaRPr b="0"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t/>
            </a:r>
            <a:endParaRPr b="0"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latin typeface="Arial"/>
                <a:ea typeface="Arial"/>
                <a:cs typeface="Arial"/>
                <a:sym typeface="Arial"/>
              </a:rPr>
              <a:t>[Nội dung chính]</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Tập hợp các hành động này yêu cầu một chức năng làm tham số để hướng dẫn cách hoàn thành hành động.</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t/>
            </a:r>
            <a:endParaRPr b="1"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solidFill>
                  <a:schemeClr val="dk1"/>
                </a:solidFill>
                <a:latin typeface="Arial"/>
                <a:ea typeface="Arial"/>
                <a:cs typeface="Arial"/>
                <a:sym typeface="Arial"/>
              </a:rPr>
              <a:t>[Tài liệu tham khảo]</a:t>
            </a:r>
            <a:endParaRPr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https://spark.apache.org/docs/latest/quick-start.html</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https://spark.apache.org/docs/latest/rdd-programming-guide.html</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https://spark.apache.org/docs/latest/rdd-programming-guide.html#rdd-operations</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https://spark.apache.org/docs/latest/rdd-programming-guide.html#actions</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https://spark.apache.org/docs/latest/rdd-programming-guide.html#actions</a:t>
            </a:r>
            <a:endParaRPr/>
          </a:p>
          <a:p>
            <a:pPr indent="0" lvl="0" marL="0" marR="0" rtl="0" algn="l">
              <a:lnSpc>
                <a:spcPct val="8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p:txBody>
      </p:sp>
      <p:sp>
        <p:nvSpPr>
          <p:cNvPr id="1088" name="Google Shape;1088;p7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p7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7" name="Google Shape;1097;p7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Hỏi học sinh xem chúng ta có thể thay thế các toán tử trừ (không), nhân (có), chia (không).</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Mỗi cái có thỏa mãn điều kiện liên kết và giao hoán không.</a:t>
            </a:r>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Còn max, min thì sao? (Vâng vâng)</a:t>
            </a:r>
            <a:endParaRPr/>
          </a:p>
          <a:p>
            <a:pPr indent="0" lvl="0" marL="0" marR="0" rtl="0" algn="l">
              <a:lnSpc>
                <a:spcPct val="9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reduce áp dụng chức năng cho từng hai phần tử trong RDD.</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Vì các phần tử được phân phối và thứ tự hoạt động là không xác định, nên hàm được truyền phải vừa có tính kết hợp vừa có tính giao hoán.</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Về cơ bản, thứ tự áp dụng các thao tác cho các phần tử sẽ không tạo ra các kết quả khác nhau.</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https://spark.apache.org/docs/latest/rdd-programming-guide.html#rdd-operations</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https://spark.apache.org/docs/latest/rdd-programming-guide.html#actions</a:t>
            </a:r>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p:txBody>
      </p:sp>
      <p:sp>
        <p:nvSpPr>
          <p:cNvPr id="1098" name="Google Shape;1098;p7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p7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1" name="Google Shape;1111;p7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Học sinh có thể nhầm lẫn với thuật ngữ tác dụng phụ vì chúng tôi đã sử dụng nó liên quan đến lập trình song song và đồng thời phân tán.</a:t>
            </a:r>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Ở đây, chúng tôi đang sử dụng thuật ngữ như nó thường được sử dụng.</a:t>
            </a:r>
            <a:endParaRPr/>
          </a:p>
          <a:p>
            <a:pPr indent="0" lvl="0" marL="0" marR="0" rtl="0" algn="l">
              <a:lnSpc>
                <a:spcPct val="90000"/>
              </a:lnSpc>
              <a:spcBef>
                <a:spcPts val="333"/>
              </a:spcBef>
              <a:spcAft>
                <a:spcPts val="0"/>
              </a:spcAft>
              <a:buClr>
                <a:schemeClr val="dk1"/>
              </a:buClr>
              <a:buSzPts val="1110"/>
              <a:buFont typeface="Arial"/>
              <a:buNone/>
            </a:pPr>
            <a:r>
              <a:t/>
            </a:r>
            <a:endParaRPr b="0"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Tác dụng phụ phổ biến nhất là cập nhật các biến được chia sẻ trong Bộ tích lũy.</a:t>
            </a:r>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Chúng tôi sẽ đề cập đến các bộ tích lũy sau và sẽ xem xét lại hành động này sau đó.</a:t>
            </a:r>
            <a:endParaRPr b="0"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0"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Giá trị trả về thực tế cho hành động foreach là Không (phiên bản Python và Scala của Null). Điều đó được thể hiện</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để nhấn mạnh rằng foreach không thực sự trả lại bất kỳ giá trị hữu ích nào.</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Nó được sử dụng để chạy chức năng đã truyền, từ đó sẽ gây ra một số tác dụng phụ (thường là đối với bộ tích lũy).</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Để đơn giản, bây giờ chúng ta sẽ sử dụng chức năng in đường viền.</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1"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https://spark.apache.org/docs/latest/rdd-programming-guide.html#rdd-operations</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https://spark.apache.org/docs/latest/rdd-programming-guide.html#actions</a:t>
            </a:r>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p:txBody>
      </p:sp>
      <p:sp>
        <p:nvSpPr>
          <p:cNvPr id="1112" name="Google Shape;1112;p7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p7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5" name="Google Shape;1125;p7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Chúng tôi không đề cập cụ thể đến các trình vòng lặp trong phần Python.</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Trình vòng lặp là một loại đối tượng dự kiến sẽ có phương thức .next().</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Điều này cho phép sử dụng iterator trong vòng lặp for của Python.</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Hầu hết các bộ sưu tập trong Python là các trình vòng lặp.</a:t>
            </a:r>
            <a:endParaRPr b="0"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t/>
            </a:r>
            <a:endParaRPr b="0"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Phép biến đổi foreachPartition chuyển một trình vòng lặp tới hàm được cung cấp.</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Trong Python, chúng ta có thể nắm bắt trình vòng lặp bằng ký hiệu lambda bằng cách sử dụng biến tham số.</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Truyền biến này cho hàm sẽ được thực thi.</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Sau đó, chức năng được thực thi có thể sử dụng trình vòng lặp để truy cập từng phần tử.</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Trong ví dụ của chúng tôi, chúng tôi chỉ cần in ra từng phần tử và sau đó in một hàng rào để chỉ ra ranh giới phân vùng.</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https://spark.apache.org/docs/latest/rdd-programming-guide.html#rdd-operations</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https://spark.apache.org/docs/latest/rdd-programming-guide.html#actions</a:t>
            </a:r>
            <a:endParaRPr/>
          </a:p>
          <a:p>
            <a:pPr indent="0" lvl="0" marL="0" marR="0" rtl="0" algn="l">
              <a:lnSpc>
                <a:spcPct val="10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p:txBody>
      </p:sp>
      <p:sp>
        <p:nvSpPr>
          <p:cNvPr id="1126" name="Google Shape;1126;p7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p7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9" name="Google Shape;1139;p7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số phép biến đổi có nhiều phụ thuộc RDD gốc.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số yêu cầu RDD mẹ đơn thân.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ta sẽ xem điều này ảnh hưởng đến hiệu suất như thế nào trong Bài 4 của chương này.</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số chuyển đổi yêu cầu logic chuyển đổi trong khi những chuyển đổi khác có logic tích hợp, chẳng hạn như trường hợp khác biệt.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https://spark.apache.org/docs/latest/rdd-programming-guide.html#rdd-operations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https://spark.apache.org/docs/latest/rdd-programming-guide.html#transformations</a:t>
            </a:r>
            <a:endParaRPr/>
          </a:p>
        </p:txBody>
      </p:sp>
      <p:sp>
        <p:nvSpPr>
          <p:cNvPr id="1140" name="Google Shape;1140;p7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p7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8" name="Google Shape;1148;p7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Mỗi chuyển đổi sẽ được giải thích trong các slide sắp tới.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phép biến đổi này biến đổi một RDD A đơn lẻ thành một RDD B đơn lẻ khác.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Như trường hợp của Hành động, mỗi bảng bao gồm các phép biến đổi được sử dụng phổ biến nhất và mô tả Spark.org cho phép biến đổi.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https://spark.apache.org/docs/latest/rdd-programming-guide.html#rdd-operations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https://spark.apache.org/docs/latest/rdd-programming-guide.html#transformations</a:t>
            </a:r>
            <a:endParaRPr/>
          </a:p>
        </p:txBody>
      </p:sp>
      <p:sp>
        <p:nvSpPr>
          <p:cNvPr id="1149" name="Google Shape;1149;p7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p7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8" name="Google Shape;1158;p7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020"/>
              <a:buFont typeface="Arial"/>
              <a:buNone/>
            </a:pPr>
            <a:r>
              <a:rPr b="1" lang="en-US" sz="1020">
                <a:latin typeface="Arial"/>
                <a:ea typeface="Arial"/>
                <a:cs typeface="Arial"/>
                <a:sym typeface="Arial"/>
              </a:rPr>
              <a:t>[Hướng dẫn của giảng viên] </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Trước khi bắt đầu mô tả từng phép biến đổi, chúng tôi sẽ chuyển sang xem xét các khía cạnh lập trình chức năng của Spark.</a:t>
            </a:r>
            <a:endParaRPr/>
          </a:p>
          <a:p>
            <a:pPr indent="0" lvl="0" marL="0" marR="0" rtl="0" algn="l">
              <a:lnSpc>
                <a:spcPct val="80000"/>
              </a:lnSpc>
              <a:spcBef>
                <a:spcPts val="306"/>
              </a:spcBef>
              <a:spcAft>
                <a:spcPts val="0"/>
              </a:spcAft>
              <a:buClr>
                <a:schemeClr val="dk1"/>
              </a:buClr>
              <a:buSzPts val="1020"/>
              <a:buFont typeface="Arial"/>
              <a:buNone/>
            </a:pPr>
            <a:r>
              <a:t/>
            </a:r>
            <a:endParaRPr b="0"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Trang trình bày chứa hình ảnh động để chuyển đổi sơ đồ lập trình chức năng với sơ đồ biểu đồ phụ thuộc RDD.</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Biểu đồ phụ thuộc RDD sẽ được trình bày trong các trang trình bày sắp tới nhưng hiện tại, vấn đề là cho thấy Spark đang tuân theo các yêu cầu của mô hình lập trình Hàm một cách hiệu quả.</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Mỗi RDD được chuyển đổi từ RDD gốc thông qua việc áp dụng hàm chuyển đổi.</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Các phép biến đổi từ bảng trong slide trước yêu cầu các chức năng như vậy.</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Mỗi hoạt động chuyển đổi là không thay đổi và không có tác dụng phụ (thật không may là tác dụng phụ là thuật ngữ được sử dụng trong lập trình chức năng có nghĩa là </a:t>
            </a:r>
            <a:r>
              <a:rPr b="1" lang="en-US" sz="1020">
                <a:latin typeface="Arial"/>
                <a:ea typeface="Arial"/>
                <a:cs typeface="Arial"/>
                <a:sym typeface="Arial"/>
              </a:rPr>
              <a:t>khi một chức năng dựa vào hoặc sửa đổi một thứ gì đó bên ngoài các tham số của nó để làm điều gì đó.</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Ví dụ: một hàm đọc hoặc ghi từ một biến bên ngoài đối số, cơ sở dữ liệu, tệp hoặc bảng điều khiển của chính nó có thể được mô tả là có tác dụng phụ.</a:t>
            </a:r>
            <a:endParaRPr/>
          </a:p>
          <a:p>
            <a:pPr indent="0" lvl="0" marL="0" marR="0" rtl="0" algn="l">
              <a:lnSpc>
                <a:spcPct val="80000"/>
              </a:lnSpc>
              <a:spcBef>
                <a:spcPts val="306"/>
              </a:spcBef>
              <a:spcAft>
                <a:spcPts val="0"/>
              </a:spcAft>
              <a:buClr>
                <a:schemeClr val="dk1"/>
              </a:buClr>
              <a:buSzPts val="1020"/>
              <a:buFont typeface="Arial"/>
              <a:buNone/>
            </a:pPr>
            <a:r>
              <a:rPr b="0" lang="en-US" sz="1020">
                <a:latin typeface="Arial"/>
                <a:ea typeface="Arial"/>
                <a:cs typeface="Arial"/>
                <a:sym typeface="Arial"/>
              </a:rPr>
              <a:t>Trên thực tế, chúng tôi thực hiện các tác dụng phụ, những tác dụng phụ đó không thay đổi trạng thái mà chương trình dựa vào.)</a:t>
            </a:r>
            <a:endParaRPr b="0"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t/>
            </a:r>
            <a:endParaRPr b="0"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latin typeface="Arial"/>
                <a:ea typeface="Arial"/>
                <a:cs typeface="Arial"/>
                <a:sym typeface="Arial"/>
              </a:rPr>
              <a:t>[Key Message]</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The graphic used to describe functional programming from the Python section is reintroduced here.  RDD transformations </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is shown to be a form of functional programming.</a:t>
            </a:r>
            <a:endParaRPr/>
          </a:p>
          <a:p>
            <a:pPr indent="0" lvl="0" marL="0" marR="0" rtl="0" algn="l">
              <a:lnSpc>
                <a:spcPct val="80000"/>
              </a:lnSpc>
              <a:spcBef>
                <a:spcPts val="306"/>
              </a:spcBef>
              <a:spcAft>
                <a:spcPts val="0"/>
              </a:spcAft>
              <a:buClr>
                <a:schemeClr val="dk1"/>
              </a:buClr>
              <a:buSzPts val="1020"/>
              <a:buFont typeface="Arial"/>
              <a:buNone/>
            </a:pPr>
            <a:r>
              <a:t/>
            </a:r>
            <a:endParaRPr b="1"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solidFill>
                  <a:schemeClr val="dk1"/>
                </a:solidFill>
                <a:latin typeface="Arial"/>
                <a:ea typeface="Arial"/>
                <a:cs typeface="Arial"/>
                <a:sym typeface="Arial"/>
              </a:rPr>
              <a:t>[Reference]</a:t>
            </a:r>
            <a:endParaRPr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https://spark.apache.org/docs/latest/quick-start.html</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https://spark.apache.org/docs/latest/rdd-programming-guide.html</a:t>
            </a:r>
            <a:endParaRPr/>
          </a:p>
        </p:txBody>
      </p:sp>
      <p:sp>
        <p:nvSpPr>
          <p:cNvPr id="1159" name="Google Shape;1159;p7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p7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2" name="Google Shape;1192;p7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Chúng ta đã học trong phần Python cách tạo các hàm ẩn danh.</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hầu hết các trường hợp, khi chèn các tham số của hàm vào các phép biến đổi, các hàm ẩn danh được sử dụng.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Để hoàn thiện, cú pháp Scala cũng được hiển thị.</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Có thể tạo các hàm (def trong cả Python và Scala) và sử dụng chúng trong quá trình chuyển đổi.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Nếu các hàm được đặt tên được sử dụng, hàm được đặt tên có một tham số duy nhất chấp nhận từng phần tử từ RDD gốc.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 </a:t>
            </a:r>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p:txBody>
      </p:sp>
      <p:sp>
        <p:nvSpPr>
          <p:cNvPr id="1193" name="Google Shape;1193;p7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p7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4" name="Google Shape;1204;p7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Học sinh có thể thắc mắc là có sự khác biệt về hiệu suất giữa hai ký hiệu.</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Trên thực tế, Spark xử lý hai mã như nhau.</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Nghĩa là, chúng tạo ra cùng một mã nội bộ và do đó, không có sự khác biệt về hiệu suất.</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Trên thực tế, chúng ta sẽ thấy khi in ra DebugString rằng Spark sẽ gán tên nội bộ cho từng RDD trung gian trong quá trình chuyển đổi hoàn toàn.</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Thay vì tạo các biến giả để lưu kết quả trung gian của việc chuyển đổi RDD, có thể sử dụng ký hiệu chuỗi.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pyspark, cần có dấu gạch chéo ngược ( \ ) ở cuối dòng.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p:txBody>
      </p:sp>
      <p:sp>
        <p:nvSpPr>
          <p:cNvPr id="1205" name="Google Shape;1205;p7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Trang trình bày này và trang tiếp theo thảo luận về lý do tại sao Apache Spark lại phổ biến đến vậy.</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không cố gắng quảng cáo Apache Spark hơn các sản phẩm cạnh tranh khác.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Điểm chính của các slide là Apache Spark rất phổ biến và học cách làm việc với nó sẽ giúp sinh viên rất nhiều trong quá trình tìm kiếm việc làm và sự nghiệp trong tương lai.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Apache Spark rất phổ biến trong Big Data và xử lý phân tán.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có thể xử lý nhiều tác vụ và do đó có nhiều trường hợp sử dụng khác nhau.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đơn giản để sử dụng nhưng có hiệu suất tăng rất lớn so với các công cụ như MapReduce.</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t/>
            </a:r>
            <a:endParaRPr/>
          </a:p>
        </p:txBody>
      </p:sp>
      <p:sp>
        <p:nvSpPr>
          <p:cNvPr id="166" name="Google Shape;166;p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p8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5" name="Google Shape;1215;p8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3 slide tiếp theo được sử dụng để mô tả việc thực thi lười biếng.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Bản thân trình tự là một dạng hoạt ảnh, nhưng một số trang chiếu cũng có hoạt ảnh bên trong.</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Mỗi tên RDD được tô xám để cho biết rằng tên đó chưa thực sự được tạo.</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Nội dung được hiển thị dưới dạng Lười (Lazy) để cho biết các giá trị chưa được tính toán.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p:txBody>
      </p:sp>
      <p:sp>
        <p:nvSpPr>
          <p:cNvPr id="1216" name="Google Shape;1216;p8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p8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6" name="Google Shape;1236;p8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Có một hình ảnh động trong slide này.</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Hành động kích hoạt Spark để tìm kiếm các phụ thuộc.</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Hành động yêu cầu RDD C ở trạng thái "lười biếng“ (lazy).</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Đến lượt RDD C yêu cầu RDD B và lên đến RDD A theo cách tương tự</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hành động sẽ kích hoạt tất cả các RDD ở trạng thái "lười biếng" để được đánh giá.</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Tập hợp các phép biến đổi cần thiết này có thể được mô tả bằng đồ thị tuần hoàn có hướng. (DAG sẽ được hiển thị trong slide sau)</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p:txBody>
      </p:sp>
      <p:sp>
        <p:nvSpPr>
          <p:cNvPr id="1237" name="Google Shape;1237;p8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p8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4" name="Google Shape;1264;p8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Có một hình ảnh động trong slide.</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Tìm kiếm phụ thuộc sẽ tăng lên cho đến khi đạt đến đỉnh nơi RDD hạt giống được tạo.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Lazy được đổi thành RDD A để chỉ ra rằng nó hiện đã được tạo.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Bây giờ, mỗi RDD con sẽ được tạo từ trên xuống, cho đến khi cuối cùng, Đầu ra được tạo ra.</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Khi Spark tuân theo sự phụ thuộc, Nó sẽ đến một RDD đã được tạo (Từ một số lệnh gọi hành động trước đó. Chủ đề này thực sự hơi phức tạp và sẽ được đề cập trong Bài 4) hoặc mã tạo ra một RDD hoàn toàn mới.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cả hai trường hợp, giờ đây nó sẽ có RDD gốc để tạo RDD phụ thuộc cho đến khi đầu ra hành động được tạo ra.</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p:txBody>
      </p:sp>
      <p:sp>
        <p:nvSpPr>
          <p:cNvPr id="1265" name="Google Shape;1265;p8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p8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2" name="Google Shape;1292;p8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Spark sử dụng thông tin dòng dõi để tạo lại RDD nếu chúng không có sẵn.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Chúng có thể không khả dụng do lỗi hoặc thiếu bộ nhớ (các vấn đề về khả năng chịu lỗi và bộ nhớ sẽ được đề cập trong Bài 4)</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Danh sách các RDD mà một RDD phụ thuộc vào dòng RDD đó.</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Rõ ràng, điểm bắt đầu của dòng là khi RDD hạt giống đầu tiên được tạo từ mã, từ nguồn dữ liệu hoặc được chuyển đổi từ khung dữ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Dòng dõi có thể được xem dưới dạng đồ thị tuần hoàn có hướng.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p:txBody>
      </p:sp>
      <p:sp>
        <p:nvSpPr>
          <p:cNvPr id="1293" name="Google Shape;1293;p8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p8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6" name="Google Shape;1316;p8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Chúng tôi chèn slide này vào đây để thiết lập toDebugString và DAG từ Spark Web UI.</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Cho biết cách map() và bộ lọc hoạt động. map yêu cầu một chức năng chung làm tham số để cho spark biết "cách" chuyển đổi RDD hiện tại.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Mặt khác, bộ lọc yêu cầu một hàm boolean, một hàm có kết quả là đúng hoặc sai.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Chỉ các phần tử tạo ra kết quả thực từ hàm mới được giữ lại và phần còn lại không được đưa vào tập hợp mới.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p:txBody>
      </p:sp>
      <p:sp>
        <p:nvSpPr>
          <p:cNvPr id="1317" name="Google Shape;1317;p8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p8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9" name="Google Shape;1329;p8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Chúng tôi sẽ trình bày dòng dõi mã Python và mã Scala.</a:t>
            </a:r>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Mục đích là để chỉ ra rằng hai API hoạt động hơi khác nhau.</a:t>
            </a:r>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Ngoài ra, đầu ra Scala phù hợp với mã tốt hơn và trực quan hơn cho sinh viên.</a:t>
            </a:r>
            <a:endParaRPr/>
          </a:p>
          <a:p>
            <a:pPr indent="0" lvl="0" marL="0" marR="0" rtl="0" algn="l">
              <a:lnSpc>
                <a:spcPct val="90000"/>
              </a:lnSpc>
              <a:spcBef>
                <a:spcPts val="333"/>
              </a:spcBef>
              <a:spcAft>
                <a:spcPts val="0"/>
              </a:spcAft>
              <a:buClr>
                <a:schemeClr val="dk1"/>
              </a:buClr>
              <a:buSzPts val="1110"/>
              <a:buFont typeface="Arial"/>
              <a:buNone/>
            </a:pPr>
            <a:r>
              <a:t/>
            </a:r>
            <a:endParaRPr b="0"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Những con số như HadoopRDD[8] là không đáng kể.</a:t>
            </a:r>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Đó là cách Spark theo dõi các RDD bằng cách đặt tên cho chúng.</a:t>
            </a:r>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Tuy nhiên, "65" ở trên cùng bên phải là rất quan trọng.</a:t>
            </a:r>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Điều đó hiển thị số lượng phân vùng.</a:t>
            </a:r>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Đừng giải thích điều này cho học sinh trừ khi được yêu cầu.</a:t>
            </a:r>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Chúng ta sẽ thảo luận về phân vùng và kiểm soát chúng trong Bài 4.</a:t>
            </a:r>
            <a:endParaRPr b="0"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0"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phương thức toDebugString() có thể được sử dụng để in dòng dõi.</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Chúng tôi hiển thị đầu ra của toDebugString được áp dụng cho bản đồ và lọc mã từ trang trình bày trước đó.</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Bộ giải mã ("utf-8") ở đó vì toDebugString trả về một khối byte thay vì một chuỗi.</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1"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a:t>
            </a:r>
            <a:endParaRPr/>
          </a:p>
        </p:txBody>
      </p:sp>
      <p:sp>
        <p:nvSpPr>
          <p:cNvPr id="1330" name="Google Shape;1330;p8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p8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2" name="Google Shape;1342;p8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Ở đây, chúng ta sẽ thấy thông tin tương tự như từ toDebugString() nhưng từ trực quan hóa DAG trong Spark Web UI. Web Ui có thể được truy cập từ trình duyệt nhưng URL sẽ phụ thuộc vào chế độ chính. Nếu ở chế độ cục bộ, nó có thể được truy cập từ localhost tại cổng 4040 (hoặc 4041, 4042 nếu SC đã được tạo và sử dụng cổng 4040). Nếu từ chế độ cụm, hãy chuyển đến giao diện người dùng web YARN và nhấp vào liên kết trình quản lý ứng dụng.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p:txBody>
      </p:sp>
      <p:sp>
        <p:nvSpPr>
          <p:cNvPr id="1343" name="Google Shape;1343;p8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p8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2" name="Google Shape;1352;p8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Chỉ ra cho học sinh, sự khác biệt trong đầu ra.</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Đầu ra Scala khớp với trình tự chuyển đổi bộ lọc và bản đồ thực tế tốt hơn nhiều so với mã Python.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Đây là kết quả của sự khác biệt trong việc thực hiện nội bộ.</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Giải thích về điều này nằm ngoài phạm vi của lớp này.</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Lưu ý: Chúng tôi đã sử dụng Zeppelin cho môi trường Notebook dựa trên Scala</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Ở đây chúng tôi hiển thị toDebugString cho mã dựa trên Scala.</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Lưu ý rằng cú pháp không khác nhiều vì hầu hết các lệnh gọi là lệnh gọi API.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[Reference]</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p:txBody>
      </p:sp>
      <p:sp>
        <p:nvSpPr>
          <p:cNvPr id="1353" name="Google Shape;1353;p8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p8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2" name="Google Shape;1362;p8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Scala DAG trực quan hơn nhiều.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thấy rằng tệp văn bản ban đầu được đọc và sau đó được phân vùng. (phần textFile)</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có các phần bản đồ và bộ lọc phù hợp chặt chẽ với mã của chúng tôi.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p:txBody>
      </p:sp>
      <p:sp>
        <p:nvSpPr>
          <p:cNvPr id="1363" name="Google Shape;1363;p8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1" name="Shape 1371"/>
        <p:cNvGrpSpPr/>
        <p:nvPr/>
      </p:nvGrpSpPr>
      <p:grpSpPr>
        <a:xfrm>
          <a:off x="0" y="0"/>
          <a:ext cx="0" cy="0"/>
          <a:chOff x="0" y="0"/>
          <a:chExt cx="0" cy="0"/>
        </a:xfrm>
      </p:grpSpPr>
      <p:sp>
        <p:nvSpPr>
          <p:cNvPr id="1372" name="Google Shape;1372;p8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3" name="Google Shape;1373;p8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Chúng tôi đã đề cập đến thông tin cơ bản liên quan đến các phép biến đổi.</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Từ slide này trở đi, mỗi chuyển đổi và mã ví dụ được trình bày.</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Ví dụ về mã cho thấy rằng khi chạy cùng một chức năng để tách chuỗi và tạo Danh sách từ chuỗi đó, bản đồ sẽ tạo ra một Danh sách, trong khi FlatMap lấy các phần tử trong Danh sách và tạo một hàng mới cho mỗi mục trong RDD mới được tạo.</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flatMap rất giống với bản đồ.</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Cả hai đều đảm nhận một chức năng và biến đổi RDD nguồn.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Tuy nhiên, việc chuyển đổi từ flatMap phải luôn tạo ra một tập hợp hoặc chuỗi.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là do, flatMap sau đó lấy bộ sưu tập hoặc trình tự đó và tạo một phần tử hàng mới trong RDD mới cho từng mục trong bộ sưu tập/trình tự.</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p:txBody>
      </p:sp>
      <p:sp>
        <p:nvSpPr>
          <p:cNvPr id="1374" name="Google Shape;1374;p8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Giới thiệu Gartner như một nguồn thông tin quan trọng cho bất kỳ ai trong lĩnh vực CNTT.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Apache Spark được đặt ở vị trí thuận lợi ở góc phần tư trên cùng bên phải với cả tầm nhìn và khả năng thực thi tốt.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Tuy nhiên, thật thú vị khi lưu ý rằng có rất nhiều sản phẩm khác trong góc phần tư đó.</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Apache Spark là một sản phẩm rất tốt và phổ biến, tuy nhiên, có nhiều sản phẩm khác cũng cần được chú ý.</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Công nghệ thay đổi nhanh đến mức điều quan trọng là phải luôn theo dõi tốt các xu hướng.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rtl="0" algn="l">
              <a:spcBef>
                <a:spcPts val="360"/>
              </a:spcBef>
              <a:spcAft>
                <a:spcPts val="0"/>
              </a:spcAft>
              <a:buNone/>
            </a:pPr>
            <a:r>
              <a:rPr lang="en-US"/>
              <a:t>https://databricks.com/blog/2020/02/17/databricks-named-leader-in-gartner-magic-quadrant-for-data-science-and-machine-learning-platforms.html</a:t>
            </a:r>
            <a:endParaRPr/>
          </a:p>
        </p:txBody>
      </p:sp>
      <p:sp>
        <p:nvSpPr>
          <p:cNvPr id="182" name="Google Shape;182;p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p9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2" name="Google Shape;1382;p9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Chúng tôi đã đề cập đến thông tin cơ bản liên quan đến các phép biến đổi.</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Từ slide này trở đi, mỗi chuyển đổi và mã ví dụ được trình bày.</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Ví dụ về mã cho thấy rằng khi chạy cùng một chức năng để tách chuỗi và tạo Danh sách từ chuỗi đó, bản đồ sẽ tạo ra một Danh sách, trong khi flatMap lấy các phần tử trong Danh sách và tạo một hàng mới cho mỗi mục trong RDD mới được tạo.</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flatMap rất giống với bản đồ.</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Cả hai đều đảm nhận một chức năng và biến đổi RDD nguồn.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Tuy nhiên, việc chuyển đổi từ flatMap phải luôn tạo ra một tập hợp hoặc chuỗi.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là do, flatMap sau đó lấy bộ sưu tập hoặc trình tự đó và tạo một phần tử hàng mới trong RDD mới cho từng mục trong bộ sưu tập/trình tự.</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p:txBody>
      </p:sp>
      <p:sp>
        <p:nvSpPr>
          <p:cNvPr id="1383" name="Google Shape;1383;p9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p9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8" name="Google Shape;1398;p9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Chúng tôi đã đề cập đến thông tin cơ bản liên quan đến các phép biến đổi.</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Từ slide này trở đi, mỗi chuyển đổi và mã ví dụ được trình bày.</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Ví dụ về mã cho thấy rằng khi chạy cùng một chức năng để tách chuỗi và tạo Danh sách từ chuỗi đó, bản đồ sẽ tạo ra một Danh sách, trong khi FlatMap lấy các phần tử trong Danh sách và tạo một hàng mới cho mỗi mục trong RDD mới được tạo.</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flatMap rất giống với map.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Cả hai đều đảm nhận một chức năng và biến đổi RDD nguồn.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Tuy nhiên, việc chuyển đổi từ flatMap phải luôn tạo ra một tập hợp hoặc chuỗi.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là do, flatMap sau đó lấy bộ sưu tập hoặc trình tự đó và tạo một phần tử hàng mới trong RDD mới cho từng mục trong bộ sưu tập/trình tự.</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p:txBody>
      </p:sp>
      <p:sp>
        <p:nvSpPr>
          <p:cNvPr id="1399" name="Google Shape;1399;p9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p9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0" name="Google Shape;1410;p9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Trong mã mẫu, chúng tôi lấy RDD gồm 2 chuỗi và FlatMap bộ sưu tập được tạo bằng cách tách chuỗi cho từng dấu phân cách dấu cách ('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Điều này sẽ tạo một RDD mới với 5 thành phần trong đó 'quả táo' được sao chép.</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riêng biệt loại bỏ 'quả táo' trùng lặp và để lại RDD 4 phần tử.</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Phép biến đổi riêng biệt sẽ loại bỏ mọi phần tử trùng lặp.</a:t>
            </a:r>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p:txBody>
      </p:sp>
      <p:sp>
        <p:nvSpPr>
          <p:cNvPr id="1411" name="Google Shape;1411;p9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p9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7" name="Google Shape;1427;p9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Đây là danh sách các phép biến đổi yêu cầu một tập dữ liệu khác.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Hầu hết trong số họ thực hiện một hoạt động thiết lập.</a:t>
            </a:r>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https://spark.apache.org/docs/latest/rdd-programming-guide.html#rdd-operations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https://spark.apache.org/docs/latest/rdd-programming-guide.html#transformations</a:t>
            </a:r>
            <a:endParaRPr/>
          </a:p>
        </p:txBody>
      </p:sp>
      <p:sp>
        <p:nvSpPr>
          <p:cNvPr id="1428" name="Google Shape;1428;p9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p9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7" name="Google Shape;1437;p9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Union: kết hợp cả hai bộ dữ liệu</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Intersection: Chỉ các loại trái cây trong cả hai bộ dữ liệu được chọn. (quả táo)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Subtract: Các phần tử trong fruit2RDD cũng có trong fruit1RDD bị xóa. Vì vậy, quả táo đã bị loại bỏ, và do đó, kết quả là quả cam và quả lê còn lại.</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Cartesian: Mỗi phần tử trong fruit1RDD (3 phần tử) trở thành bên trái và mỗi phần tử trong fruit2RDD (2 phần tử) trở thành bên phải để tạo ra một bộ (bên trái, bên phải). Điều này tạo ra các phần tử 3 x 2 trong RDD mới.</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phép biến đổi hợp, giao, trừ và cartesian được minh họa bằng hai RDD, mỗi RDD có</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tên một số loại quả trong đó. apple có trong cả hai bộ dữ liệu.</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p:txBody>
      </p:sp>
      <p:sp>
        <p:nvSpPr>
          <p:cNvPr id="1438" name="Google Shape;1438;p9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2" name="Shape 1452"/>
        <p:cNvGrpSpPr/>
        <p:nvPr/>
      </p:nvGrpSpPr>
      <p:grpSpPr>
        <a:xfrm>
          <a:off x="0" y="0"/>
          <a:ext cx="0" cy="0"/>
          <a:chOff x="0" y="0"/>
          <a:chExt cx="0" cy="0"/>
        </a:xfrm>
      </p:grpSpPr>
      <p:sp>
        <p:nvSpPr>
          <p:cNvPr id="1453" name="Google Shape;1453;p9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4" name="Google Shape;1454;p9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Union: kết hợp cả hai bộ dữ liệu</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Intersection: Chỉ các loại trái cây trong cả hai bộ dữ liệu được chọn. (quả táo)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Subtract: Các phần tử trong fruit2RDD cũng có trong fruit1RDD bị xóa. Vì vậy, quả táo đã bị loại bỏ, và do đó, kết quả là quả cam và quả lê còn lại.</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Cartesian: Mỗi phần tử trong fruit1RDD (3 phần tử) trở thành bên trái và mỗi phần tử trong fruit2RDD (2 phần tử) trở thành bên phải để tạo ra một bộ (bên trái, bên phải). Điều này tạo ra các phần tử 3 x 2 trong RDD mới.</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phép biến đổi hợp, giao, trừ và cartesian được minh họa bằng hai RDD, mỗi RDD có</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tên một số loại quả trong đó. apple có trong cả hai bộ dữ liệu.</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p:txBody>
      </p:sp>
      <p:sp>
        <p:nvSpPr>
          <p:cNvPr id="1455" name="Google Shape;1455;p9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9" name="Shape 1469"/>
        <p:cNvGrpSpPr/>
        <p:nvPr/>
      </p:nvGrpSpPr>
      <p:grpSpPr>
        <a:xfrm>
          <a:off x="0" y="0"/>
          <a:ext cx="0" cy="0"/>
          <a:chOff x="0" y="0"/>
          <a:chExt cx="0" cy="0"/>
        </a:xfrm>
      </p:grpSpPr>
      <p:sp>
        <p:nvSpPr>
          <p:cNvPr id="1470" name="Google Shape;1470;p9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1" name="Google Shape;1471;p9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phép biến đổi này hoạt động ở cấp độ phân vùng thay vì ở cấp độ phần tử.</a:t>
            </a:r>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https://spark.apache.org/docs/latest/rdd-programming-guide.html#rdd-operations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https://spark.apache.org/docs/latest/rdd-programming-guide.html#transformations</a:t>
            </a:r>
            <a:endParaRPr/>
          </a:p>
        </p:txBody>
      </p:sp>
      <p:sp>
        <p:nvSpPr>
          <p:cNvPr id="1472" name="Google Shape;1472;p9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p9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1" name="Google Shape;1481;p9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Câu lệnh yield của Python tạo ra hàm adder() một cách hiệu quả, một hàm tạo có thể điều hướng bằng một trình vòng lặp (iterator).</a:t>
            </a:r>
            <a:endParaRPr/>
          </a:p>
          <a:p>
            <a:pPr indent="0" lvl="0" marL="0" marR="0" rtl="0" algn="l">
              <a:lnSpc>
                <a:spcPct val="100000"/>
              </a:lnSpc>
              <a:spcBef>
                <a:spcPts val="333"/>
              </a:spcBef>
              <a:spcAft>
                <a:spcPts val="0"/>
              </a:spcAft>
              <a:buClr>
                <a:schemeClr val="dk1"/>
              </a:buClr>
              <a:buSzPts val="1110"/>
              <a:buFont typeface="Arial"/>
              <a:buNone/>
            </a:pPr>
            <a:r>
              <a:t/>
            </a:r>
            <a:endParaRPr b="0"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Lưu ý rằng hàm cộng sử dụng câu lệnh năng suất Python.</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yield hoạt động khác với return ở chỗ nó lưu trạng thái hiện tại.</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Do đó, khi mỗi phần tử trong phân vùng được áp dụng cho bộ cộng, tổng năng suất đang tích lũy tất cả các giá trị và tính tổng chúng</a:t>
            </a:r>
            <a:endParaRPr b="0"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t/>
            </a:r>
            <a:endParaRPr b="0"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mapPartition áp dụng chức năng tham số cho từng thành phần trong mỗi phân vùng.</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Trong mã mẫu của chúng tôi, chức năng là cộng tất cả các phần tử trong phân vùng.</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Cú pháp yêu cầu hàm được truyền chấp nhận một trình vòng lặp làm tham số chức năng của nó và trả về một trình vòng lặp.</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t/>
            </a:r>
            <a:endParaRPr b="1"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https://spark.apache.org/docs/latest/rdd-programming-guide.html#rdd-operations</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https://spark.apache.org/docs/latest/rdd-programming-guide.html#transformations</a:t>
            </a:r>
            <a:endParaRPr/>
          </a:p>
          <a:p>
            <a:pPr indent="0" lvl="0" marL="0" marR="0" rtl="0" algn="l">
              <a:lnSpc>
                <a:spcPct val="10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p:txBody>
      </p:sp>
      <p:sp>
        <p:nvSpPr>
          <p:cNvPr id="1482" name="Google Shape;1482;p9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p9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5" name="Google Shape;1495;p9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Câu lệnh yield của Python tạo ra hàm add_I() một cách hiệu quả, một hàm tạo có thể điều hướng bằng một trình vòng lặp.</a:t>
            </a:r>
            <a:endParaRPr/>
          </a:p>
          <a:p>
            <a:pPr indent="0" lvl="0" marL="0" marR="0" rtl="0" algn="l">
              <a:lnSpc>
                <a:spcPct val="100000"/>
              </a:lnSpc>
              <a:spcBef>
                <a:spcPts val="333"/>
              </a:spcBef>
              <a:spcAft>
                <a:spcPts val="0"/>
              </a:spcAft>
              <a:buClr>
                <a:schemeClr val="dk1"/>
              </a:buClr>
              <a:buSzPts val="1110"/>
              <a:buFont typeface="Arial"/>
              <a:buNone/>
            </a:pPr>
            <a:r>
              <a:t/>
            </a:r>
            <a:endParaRPr b="0"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add_I gần giống hệt như adder ở slide trước.</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Tuy nhiên, thay vì chỉ tính tổng các phần tử, nó cũng theo dõi số phân vùng.</a:t>
            </a:r>
            <a:endParaRPr/>
          </a:p>
          <a:p>
            <a:pPr indent="0" lvl="0" marL="0" marR="0" rtl="0" algn="l">
              <a:lnSpc>
                <a:spcPct val="100000"/>
              </a:lnSpc>
              <a:spcBef>
                <a:spcPts val="333"/>
              </a:spcBef>
              <a:spcAft>
                <a:spcPts val="0"/>
              </a:spcAft>
              <a:buClr>
                <a:schemeClr val="dk1"/>
              </a:buClr>
              <a:buSzPts val="1110"/>
              <a:buFont typeface="Arial"/>
              <a:buNone/>
            </a:pPr>
            <a:r>
              <a:rPr b="0" lang="en-US" sz="1110">
                <a:latin typeface="Arial"/>
                <a:ea typeface="Arial"/>
                <a:cs typeface="Arial"/>
                <a:sym typeface="Arial"/>
              </a:rPr>
              <a:t>Điều này có thể dễ dàng thực hiện bằng cách "mang lại" tức là một bộ trong đó phần tử đầu tiên là số phân vùng.</a:t>
            </a:r>
            <a:endParaRPr b="0"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t/>
            </a:r>
            <a:endParaRPr b="0"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mapPartitionWithIndex hoạt động gần như chính xác như mapPartition, ngoại trừ việc nó cung cấp và giá trị bổ sung làm tham số cho các hàm chuyển đổi.</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Nó cung cấp số phân vùng số.</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Như vậy, có thể thấy rằng add_I nhận hai tham số: số phân vùng và bộ lặp phân vùng.</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t/>
            </a:r>
            <a:endParaRPr b="1"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https://spark.apache.org/docs/latest/rdd-programming-guide.html#rdd-operations</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https://spark.apache.org/docs/latest/rdd-programming-guide.html#transformations</a:t>
            </a:r>
            <a:endParaRPr/>
          </a:p>
          <a:p>
            <a:pPr indent="0" lvl="0" marL="0" marR="0" rtl="0" algn="l">
              <a:lnSpc>
                <a:spcPct val="10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p:txBody>
      </p:sp>
      <p:sp>
        <p:nvSpPr>
          <p:cNvPr id="1496" name="Google Shape;1496;p9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p9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9" name="Google Shape;1509;p9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Đây là tập hợp các phép biến đổi ảnh hưởng đến số lượng phân vùng và có thể cả nội dung bên trong mỗi phân vùng.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https://spark.apache.org/docs/latest/quick-start.html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https://spark.apache.org/docs/latest/rdd-programming-guide.html#rdd-operations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https://spark.apache.org/docs/latest/rdd-programming-guide.html#transformations</a:t>
            </a:r>
            <a:endParaRPr/>
          </a:p>
        </p:txBody>
      </p:sp>
      <p:sp>
        <p:nvSpPr>
          <p:cNvPr id="1510" name="Google Shape;1510;p9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2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ront Cover">
  <p:cSld name="Front Cover">
    <p:bg>
      <p:bgPr>
        <a:solidFill>
          <a:srgbClr val="F2F2F2"/>
        </a:solidFill>
      </p:bgPr>
    </p:bg>
    <p:spTree>
      <p:nvGrpSpPr>
        <p:cNvPr id="10" name="Shape 10"/>
        <p:cNvGrpSpPr/>
        <p:nvPr/>
      </p:nvGrpSpPr>
      <p:grpSpPr>
        <a:xfrm>
          <a:off x="0" y="0"/>
          <a:ext cx="0" cy="0"/>
          <a:chOff x="0" y="0"/>
          <a:chExt cx="0" cy="0"/>
        </a:xfrm>
      </p:grpSpPr>
      <p:pic>
        <p:nvPicPr>
          <p:cNvPr id="11" name="Google Shape;11;p342"/>
          <p:cNvPicPr preferRelativeResize="0"/>
          <p:nvPr/>
        </p:nvPicPr>
        <p:blipFill rotWithShape="1">
          <a:blip r:embed="rId2">
            <a:alphaModFix/>
          </a:blip>
          <a:srcRect b="0" l="0" r="0" t="0"/>
          <a:stretch/>
        </p:blipFill>
        <p:spPr>
          <a:xfrm>
            <a:off x="0" y="0"/>
            <a:ext cx="9906000" cy="6858000"/>
          </a:xfrm>
          <a:prstGeom prst="rect">
            <a:avLst/>
          </a:prstGeom>
          <a:noFill/>
          <a:ln>
            <a:noFill/>
          </a:ln>
        </p:spPr>
      </p:pic>
      <p:sp>
        <p:nvSpPr>
          <p:cNvPr id="12" name="Google Shape;12;p342"/>
          <p:cNvSpPr/>
          <p:nvPr/>
        </p:nvSpPr>
        <p:spPr>
          <a:xfrm>
            <a:off x="449612" y="450000"/>
            <a:ext cx="1282433" cy="198000"/>
          </a:xfrm>
          <a:custGeom>
            <a:rect b="b" l="l" r="r" t="t"/>
            <a:pathLst>
              <a:path extrusionOk="0" h="334" w="2179">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anchorCtr="0" anchor="t" bIns="42200" lIns="84400" spcFirstLastPara="1" rIns="84400" wrap="square" tIns="42200">
            <a:noAutofit/>
          </a:bodyPr>
          <a:lstStyle/>
          <a:p>
            <a:pPr indent="0" lvl="0" marL="0" marR="0" rtl="0" algn="l">
              <a:lnSpc>
                <a:spcPct val="100000"/>
              </a:lnSpc>
              <a:spcBef>
                <a:spcPts val="0"/>
              </a:spcBef>
              <a:spcAft>
                <a:spcPts val="0"/>
              </a:spcAft>
              <a:buClr>
                <a:schemeClr val="dk1"/>
              </a:buClr>
              <a:buSzPts val="1809"/>
              <a:buFont typeface="Gulim"/>
              <a:buNone/>
            </a:pPr>
            <a:r>
              <a:t/>
            </a:r>
            <a:endParaRPr b="0" i="0" sz="1809" u="none" cap="none" strike="noStrike">
              <a:solidFill>
                <a:schemeClr val="dk1"/>
              </a:solidFill>
              <a:latin typeface="Arial"/>
              <a:ea typeface="Arial"/>
              <a:cs typeface="Arial"/>
              <a:sym typeface="Arial"/>
            </a:endParaRPr>
          </a:p>
        </p:txBody>
      </p:sp>
      <p:pic>
        <p:nvPicPr>
          <p:cNvPr id="13" name="Google Shape;13;p342"/>
          <p:cNvPicPr preferRelativeResize="0"/>
          <p:nvPr/>
        </p:nvPicPr>
        <p:blipFill rotWithShape="1">
          <a:blip r:embed="rId3">
            <a:alphaModFix/>
          </a:blip>
          <a:srcRect b="0" l="0" r="0" t="0"/>
          <a:stretch/>
        </p:blipFill>
        <p:spPr>
          <a:xfrm>
            <a:off x="4266999" y="6141164"/>
            <a:ext cx="1372004" cy="450000"/>
          </a:xfrm>
          <a:prstGeom prst="rect">
            <a:avLst/>
          </a:prstGeom>
          <a:noFill/>
          <a:ln>
            <a:noFill/>
          </a:ln>
        </p:spPr>
      </p:pic>
      <p:sp>
        <p:nvSpPr>
          <p:cNvPr id="14" name="Google Shape;14;p342"/>
          <p:cNvSpPr/>
          <p:nvPr/>
        </p:nvSpPr>
        <p:spPr>
          <a:xfrm>
            <a:off x="720000" y="1710000"/>
            <a:ext cx="8366984" cy="221599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4800" u="none" cap="none" strike="noStrike">
                <a:solidFill>
                  <a:schemeClr val="dk1"/>
                </a:solidFill>
                <a:latin typeface="Arial"/>
                <a:ea typeface="Arial"/>
                <a:cs typeface="Arial"/>
                <a:sym typeface="Arial"/>
              </a:rPr>
              <a:t>Samsung </a:t>
            </a:r>
            <a:endParaRPr/>
          </a:p>
          <a:p>
            <a:pPr indent="0" lvl="0" marL="0" marR="0" rtl="0" algn="l">
              <a:spcBef>
                <a:spcPts val="0"/>
              </a:spcBef>
              <a:spcAft>
                <a:spcPts val="0"/>
              </a:spcAft>
              <a:buNone/>
            </a:pPr>
            <a:r>
              <a:rPr b="0" i="0" lang="en-US" sz="4800" u="none" cap="none" strike="noStrike">
                <a:solidFill>
                  <a:schemeClr val="dk1"/>
                </a:solidFill>
                <a:latin typeface="Arial"/>
                <a:ea typeface="Arial"/>
                <a:cs typeface="Arial"/>
                <a:sym typeface="Arial"/>
              </a:rPr>
              <a:t>Innovation </a:t>
            </a:r>
            <a:endParaRPr/>
          </a:p>
          <a:p>
            <a:pPr indent="0" lvl="0" marL="0" marR="0" rtl="0" algn="l">
              <a:spcBef>
                <a:spcPts val="0"/>
              </a:spcBef>
              <a:spcAft>
                <a:spcPts val="0"/>
              </a:spcAft>
              <a:buNone/>
            </a:pPr>
            <a:r>
              <a:rPr b="0" i="0" lang="en-US" sz="4800" u="none" cap="none" strike="noStrike">
                <a:solidFill>
                  <a:schemeClr val="dk1"/>
                </a:solidFill>
                <a:latin typeface="Arial"/>
                <a:ea typeface="Arial"/>
                <a:cs typeface="Arial"/>
                <a:sym typeface="Arial"/>
              </a:rPr>
              <a:t>Campus</a:t>
            </a:r>
            <a:endParaRPr/>
          </a:p>
        </p:txBody>
      </p:sp>
      <p:sp>
        <p:nvSpPr>
          <p:cNvPr id="15" name="Google Shape;15;p342"/>
          <p:cNvSpPr/>
          <p:nvPr/>
        </p:nvSpPr>
        <p:spPr>
          <a:xfrm>
            <a:off x="990000" y="4320002"/>
            <a:ext cx="5832526"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0" i="0" lang="en-US" sz="2400" u="none" cap="none" strike="noStrike">
                <a:solidFill>
                  <a:srgbClr val="1428A0"/>
                </a:solidFill>
                <a:latin typeface="Arial"/>
                <a:ea typeface="Arial"/>
                <a:cs typeface="Arial"/>
                <a:sym typeface="Arial"/>
              </a:rPr>
              <a:t>Khoá học Big Data</a:t>
            </a:r>
            <a:endParaRPr b="0" i="0" sz="2400" u="none" cap="none" strike="noStrike">
              <a:solidFill>
                <a:srgbClr val="1428A0"/>
              </a:solidFill>
              <a:latin typeface="Arial"/>
              <a:ea typeface="Arial"/>
              <a:cs typeface="Arial"/>
              <a:sym typeface="Arial"/>
            </a:endParaRPr>
          </a:p>
        </p:txBody>
      </p:sp>
      <p:sp>
        <p:nvSpPr>
          <p:cNvPr id="16" name="Google Shape;16;p342"/>
          <p:cNvSpPr/>
          <p:nvPr/>
        </p:nvSpPr>
        <p:spPr>
          <a:xfrm>
            <a:off x="724689" y="4320000"/>
            <a:ext cx="54000" cy="360000"/>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p:cSld name="CHAPTER">
    <p:spTree>
      <p:nvGrpSpPr>
        <p:cNvPr id="17" name="Shape 17"/>
        <p:cNvGrpSpPr/>
        <p:nvPr/>
      </p:nvGrpSpPr>
      <p:grpSpPr>
        <a:xfrm>
          <a:off x="0" y="0"/>
          <a:ext cx="0" cy="0"/>
          <a:chOff x="0" y="0"/>
          <a:chExt cx="0" cy="0"/>
        </a:xfrm>
      </p:grpSpPr>
      <p:pic>
        <p:nvPicPr>
          <p:cNvPr id="18" name="Google Shape;18;p343"/>
          <p:cNvPicPr preferRelativeResize="0"/>
          <p:nvPr/>
        </p:nvPicPr>
        <p:blipFill rotWithShape="1">
          <a:blip r:embed="rId2">
            <a:alphaModFix/>
          </a:blip>
          <a:srcRect b="0" l="0" r="0" t="0"/>
          <a:stretch/>
        </p:blipFill>
        <p:spPr>
          <a:xfrm>
            <a:off x="0" y="0"/>
            <a:ext cx="9906000" cy="6858000"/>
          </a:xfrm>
          <a:prstGeom prst="rect">
            <a:avLst/>
          </a:prstGeom>
          <a:noFill/>
          <a:ln>
            <a:noFill/>
          </a:ln>
        </p:spPr>
      </p:pic>
      <p:sp>
        <p:nvSpPr>
          <p:cNvPr id="19" name="Google Shape;19;p343"/>
          <p:cNvSpPr txBox="1"/>
          <p:nvPr>
            <p:ph idx="1" type="body"/>
          </p:nvPr>
        </p:nvSpPr>
        <p:spPr>
          <a:xfrm>
            <a:off x="985323" y="2524714"/>
            <a:ext cx="4617720" cy="132993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cxnSp>
        <p:nvCxnSpPr>
          <p:cNvPr id="20" name="Google Shape;20;p343"/>
          <p:cNvCxnSpPr/>
          <p:nvPr/>
        </p:nvCxnSpPr>
        <p:spPr>
          <a:xfrm>
            <a:off x="449614"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21" name="Google Shape;21;p343"/>
          <p:cNvSpPr txBox="1"/>
          <p:nvPr/>
        </p:nvSpPr>
        <p:spPr>
          <a:xfrm>
            <a:off x="8839176" y="6498002"/>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b="0" i="0" lang="en-US" sz="900" u="none" cap="none" strike="noStrike">
                <a:solidFill>
                  <a:srgbClr val="7F7F7F"/>
                </a:solidFill>
                <a:latin typeface="Arial"/>
                <a:ea typeface="Arial"/>
                <a:cs typeface="Arial"/>
                <a:sym typeface="Arial"/>
              </a:rPr>
              <a:t>‹#›</a:t>
            </a:fld>
            <a:endParaRPr b="0" i="0" sz="900" u="none" cap="none" strike="noStrike">
              <a:solidFill>
                <a:srgbClr val="7F7F7F"/>
              </a:solidFill>
              <a:latin typeface="Arial"/>
              <a:ea typeface="Arial"/>
              <a:cs typeface="Arial"/>
              <a:sym typeface="Arial"/>
            </a:endParaRPr>
          </a:p>
        </p:txBody>
      </p:sp>
      <p:sp>
        <p:nvSpPr>
          <p:cNvPr id="22" name="Google Shape;22;p343"/>
          <p:cNvSpPr/>
          <p:nvPr/>
        </p:nvSpPr>
        <p:spPr>
          <a:xfrm>
            <a:off x="449612" y="6498004"/>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u="none" cap="none" strike="noStrike">
                <a:solidFill>
                  <a:srgbClr val="7F7F7F"/>
                </a:solidFill>
                <a:latin typeface="Arial"/>
                <a:ea typeface="Arial"/>
                <a:cs typeface="Arial"/>
                <a:sym typeface="Arial"/>
              </a:rPr>
              <a:t>Samsung Innovation Campus</a:t>
            </a:r>
            <a:endParaRPr/>
          </a:p>
        </p:txBody>
      </p:sp>
      <p:sp>
        <p:nvSpPr>
          <p:cNvPr id="23" name="Google Shape;23;p343"/>
          <p:cNvSpPr/>
          <p:nvPr/>
        </p:nvSpPr>
        <p:spPr>
          <a:xfrm>
            <a:off x="720000" y="2095279"/>
            <a:ext cx="60008" cy="1759369"/>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62" u="none" cap="none" strike="noStrike">
              <a:solidFill>
                <a:srgbClr val="FFFFFF"/>
              </a:solidFill>
              <a:latin typeface="Arial"/>
              <a:ea typeface="Arial"/>
              <a:cs typeface="Arial"/>
              <a:sym typeface="Arial"/>
            </a:endParaRPr>
          </a:p>
        </p:txBody>
      </p:sp>
      <p:sp>
        <p:nvSpPr>
          <p:cNvPr id="24" name="Google Shape;24;p343"/>
          <p:cNvSpPr/>
          <p:nvPr/>
        </p:nvSpPr>
        <p:spPr>
          <a:xfrm>
            <a:off x="720000" y="4157761"/>
            <a:ext cx="60008" cy="323165"/>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62" u="none" cap="none" strike="noStrike">
              <a:solidFill>
                <a:srgbClr val="FFFFFF"/>
              </a:solidFill>
              <a:latin typeface="Arial"/>
              <a:ea typeface="Arial"/>
              <a:cs typeface="Arial"/>
              <a:sym typeface="Arial"/>
            </a:endParaRPr>
          </a:p>
        </p:txBody>
      </p:sp>
      <p:sp>
        <p:nvSpPr>
          <p:cNvPr id="25" name="Google Shape;25;p343"/>
          <p:cNvSpPr txBox="1"/>
          <p:nvPr>
            <p:ph idx="2" type="body"/>
          </p:nvPr>
        </p:nvSpPr>
        <p:spPr>
          <a:xfrm>
            <a:off x="985323" y="2066881"/>
            <a:ext cx="5477256" cy="310896"/>
          </a:xfrm>
          <a:prstGeom prst="rect">
            <a:avLst/>
          </a:prstGeom>
          <a:noFill/>
          <a:ln>
            <a:noFill/>
          </a:ln>
        </p:spPr>
        <p:txBody>
          <a:bodyPr anchorCtr="0" anchor="ctr" bIns="45700" lIns="0" spcFirstLastPara="1" rIns="0" wrap="square" tIns="0">
            <a:noAutofit/>
          </a:bodyPr>
          <a:lstStyle>
            <a:lvl1pPr indent="-228600" lvl="0" marL="457200" marR="0" rtl="0" algn="l">
              <a:lnSpc>
                <a:spcPct val="100000"/>
              </a:lnSpc>
              <a:spcBef>
                <a:spcPts val="0"/>
              </a:spcBef>
              <a:spcAft>
                <a:spcPts val="0"/>
              </a:spcAft>
              <a:buClr>
                <a:srgbClr val="7F7F7F"/>
              </a:buClr>
              <a:buSzPts val="2000"/>
              <a:buFont typeface="Arial"/>
              <a:buNone/>
              <a:defRPr b="0" i="0" sz="2000" u="none" cap="none" strike="noStrike">
                <a:solidFill>
                  <a:srgbClr val="7F7F7F"/>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26" name="Google Shape;26;p343"/>
          <p:cNvSpPr/>
          <p:nvPr/>
        </p:nvSpPr>
        <p:spPr>
          <a:xfrm>
            <a:off x="990000" y="4157757"/>
            <a:ext cx="3254829" cy="32316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0" i="0" lang="en-US" sz="2100" u="none" cap="none" strike="noStrike">
                <a:solidFill>
                  <a:srgbClr val="1428A0"/>
                </a:solidFill>
                <a:latin typeface="Arial"/>
                <a:ea typeface="Arial"/>
                <a:cs typeface="Arial"/>
                <a:sym typeface="Arial"/>
              </a:rPr>
              <a:t>Khoá học Big Data</a:t>
            </a:r>
            <a:endParaRPr b="0" i="0" sz="2100" u="none" cap="none" strike="noStrike">
              <a:solidFill>
                <a:srgbClr val="1428A0"/>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614">
          <p15:clr>
            <a:srgbClr val="FBAE40"/>
          </p15:clr>
        </p15:guide>
        <p15:guide id="3" pos="4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able of Contents">
  <p:cSld name="1_Table of Contents">
    <p:spTree>
      <p:nvGrpSpPr>
        <p:cNvPr id="27" name="Shape 27"/>
        <p:cNvGrpSpPr/>
        <p:nvPr/>
      </p:nvGrpSpPr>
      <p:grpSpPr>
        <a:xfrm>
          <a:off x="0" y="0"/>
          <a:ext cx="0" cy="0"/>
          <a:chOff x="0" y="0"/>
          <a:chExt cx="0" cy="0"/>
        </a:xfrm>
      </p:grpSpPr>
      <p:sp>
        <p:nvSpPr>
          <p:cNvPr id="28" name="Google Shape;28;p344"/>
          <p:cNvSpPr txBox="1"/>
          <p:nvPr/>
        </p:nvSpPr>
        <p:spPr>
          <a:xfrm>
            <a:off x="8839176" y="6498000"/>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b="0" i="0" lang="en-US" sz="900" u="none" cap="none" strike="noStrike">
                <a:solidFill>
                  <a:srgbClr val="7F7F7F"/>
                </a:solidFill>
                <a:latin typeface="Arial"/>
                <a:ea typeface="Arial"/>
                <a:cs typeface="Arial"/>
                <a:sym typeface="Arial"/>
              </a:rPr>
              <a:t>‹#›</a:t>
            </a:fld>
            <a:endParaRPr b="0" i="0" sz="900" u="none" cap="none" strike="noStrike">
              <a:solidFill>
                <a:srgbClr val="7F7F7F"/>
              </a:solidFill>
              <a:latin typeface="Arial"/>
              <a:ea typeface="Arial"/>
              <a:cs typeface="Arial"/>
              <a:sym typeface="Arial"/>
            </a:endParaRPr>
          </a:p>
        </p:txBody>
      </p:sp>
      <p:sp>
        <p:nvSpPr>
          <p:cNvPr id="29" name="Google Shape;29;p344"/>
          <p:cNvSpPr/>
          <p:nvPr/>
        </p:nvSpPr>
        <p:spPr>
          <a:xfrm>
            <a:off x="449612" y="6498002"/>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u="none" cap="none" strike="noStrike">
                <a:solidFill>
                  <a:srgbClr val="7F7F7F"/>
                </a:solidFill>
                <a:latin typeface="Arial"/>
                <a:ea typeface="Arial"/>
                <a:cs typeface="Arial"/>
                <a:sym typeface="Arial"/>
              </a:rPr>
              <a:t>Samsung Innovation Campus</a:t>
            </a:r>
            <a:endParaRPr/>
          </a:p>
        </p:txBody>
      </p:sp>
      <p:sp>
        <p:nvSpPr>
          <p:cNvPr id="30" name="Google Shape;30;p344"/>
          <p:cNvSpPr txBox="1"/>
          <p:nvPr/>
        </p:nvSpPr>
        <p:spPr>
          <a:xfrm>
            <a:off x="5768502" y="6498000"/>
            <a:ext cx="3430806"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0" i="0" lang="en-US" sz="900" u="none" cap="none" strike="noStrike">
                <a:solidFill>
                  <a:srgbClr val="7F7F7F"/>
                </a:solidFill>
                <a:latin typeface="Arial"/>
                <a:ea typeface="Arial"/>
                <a:cs typeface="Arial"/>
                <a:sym typeface="Arial"/>
              </a:rPr>
              <a:t>Chương 6. Xử lý Big Data với Apache Spark</a:t>
            </a:r>
            <a:endParaRPr/>
          </a:p>
        </p:txBody>
      </p:sp>
      <p:sp>
        <p:nvSpPr>
          <p:cNvPr id="31" name="Google Shape;31;p344"/>
          <p:cNvSpPr/>
          <p:nvPr/>
        </p:nvSpPr>
        <p:spPr>
          <a:xfrm>
            <a:off x="450000" y="450000"/>
            <a:ext cx="3776943"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2400" u="none" cap="none" strike="noStrike">
                <a:solidFill>
                  <a:srgbClr val="002F8E"/>
                </a:solidFill>
                <a:latin typeface="Arial"/>
                <a:ea typeface="Arial"/>
                <a:cs typeface="Arial"/>
                <a:sym typeface="Arial"/>
              </a:rPr>
              <a:t>Mô tả chương</a:t>
            </a:r>
            <a:endParaRPr b="0" i="0" sz="2400" u="none" cap="none" strike="noStrike">
              <a:solidFill>
                <a:srgbClr val="002F8E"/>
              </a:solidFill>
              <a:latin typeface="Arial"/>
              <a:ea typeface="Arial"/>
              <a:cs typeface="Arial"/>
              <a:sym typeface="Arial"/>
            </a:endParaRPr>
          </a:p>
        </p:txBody>
      </p:sp>
      <p:cxnSp>
        <p:nvCxnSpPr>
          <p:cNvPr id="32" name="Google Shape;32;p344"/>
          <p:cNvCxnSpPr/>
          <p:nvPr/>
        </p:nvCxnSpPr>
        <p:spPr>
          <a:xfrm>
            <a:off x="4497572" y="630000"/>
            <a:ext cx="4954771" cy="0"/>
          </a:xfrm>
          <a:prstGeom prst="straightConnector1">
            <a:avLst/>
          </a:prstGeom>
          <a:noFill/>
          <a:ln cap="flat" cmpd="sng" w="12700">
            <a:solidFill>
              <a:srgbClr val="1428A0"/>
            </a:solidFill>
            <a:prstDash val="solid"/>
            <a:miter lim="800000"/>
            <a:headEnd len="sm" w="sm" type="none"/>
            <a:tailEnd len="sm" w="sm" type="none"/>
          </a:ln>
        </p:spPr>
      </p:cxnSp>
      <p:cxnSp>
        <p:nvCxnSpPr>
          <p:cNvPr id="33" name="Google Shape;33;p344"/>
          <p:cNvCxnSpPr/>
          <p:nvPr/>
        </p:nvCxnSpPr>
        <p:spPr>
          <a:xfrm>
            <a:off x="449613"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34" name="Google Shape;34;p344"/>
          <p:cNvSpPr txBox="1"/>
          <p:nvPr>
            <p:ph idx="1" type="body"/>
          </p:nvPr>
        </p:nvSpPr>
        <p:spPr>
          <a:xfrm>
            <a:off x="711202" y="1597422"/>
            <a:ext cx="8632825" cy="1439736"/>
          </a:xfrm>
          <a:prstGeom prst="rect">
            <a:avLst/>
          </a:prstGeom>
          <a:noFill/>
          <a:ln cap="flat" cmpd="sng" w="19050">
            <a:solidFill>
              <a:srgbClr val="F2F2F2"/>
            </a:solidFill>
            <a:prstDash val="solid"/>
            <a:round/>
            <a:headEnd len="sm" w="sm" type="none"/>
            <a:tailEnd len="sm" w="sm" type="none"/>
          </a:ln>
        </p:spPr>
        <p:txBody>
          <a:bodyPr anchorCtr="0" anchor="t" bIns="144000" lIns="144000" spcFirstLastPara="1" rIns="144000" wrap="square" tIns="144000">
            <a:noAutofit/>
          </a:bodyPr>
          <a:lstStyle>
            <a:lvl1pPr indent="-311150" lvl="0" marL="457200" marR="0" rtl="0" algn="l">
              <a:lnSpc>
                <a:spcPct val="100000"/>
              </a:lnSpc>
              <a:spcBef>
                <a:spcPts val="0"/>
              </a:spcBef>
              <a:spcAft>
                <a:spcPts val="0"/>
              </a:spcAft>
              <a:buClr>
                <a:srgbClr val="A5A5A5"/>
              </a:buClr>
              <a:buSzPts val="1300"/>
              <a:buFont typeface="Noto Sans Symbols"/>
              <a:buChar char="✔"/>
              <a:defRPr b="0" i="0" sz="1300" u="none" cap="none" strike="noStrike">
                <a:solidFill>
                  <a:srgbClr val="262626"/>
                </a:solidFill>
                <a:latin typeface="Arial"/>
                <a:ea typeface="Arial"/>
                <a:cs typeface="Arial"/>
                <a:sym typeface="Arial"/>
              </a:defRPr>
            </a:lvl1pPr>
            <a:lvl2pPr indent="-311150" lvl="1" marL="914400" marR="0" rtl="0" algn="l">
              <a:lnSpc>
                <a:spcPct val="90000"/>
              </a:lnSpc>
              <a:spcBef>
                <a:spcPts val="800"/>
              </a:spcBef>
              <a:spcAft>
                <a:spcPts val="0"/>
              </a:spcAft>
              <a:buClr>
                <a:srgbClr val="262626"/>
              </a:buClr>
              <a:buSzPts val="1300"/>
              <a:buFont typeface="Arial"/>
              <a:buChar char="•"/>
              <a:defRPr b="0" i="0" sz="1300" u="none" cap="none" strike="noStrike">
                <a:solidFill>
                  <a:srgbClr val="262626"/>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35" name="Google Shape;35;p344"/>
          <p:cNvSpPr/>
          <p:nvPr/>
        </p:nvSpPr>
        <p:spPr>
          <a:xfrm>
            <a:off x="711202" y="4553330"/>
            <a:ext cx="8632825"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400" u="none" cap="none" strike="noStrike">
                <a:solidFill>
                  <a:srgbClr val="262626"/>
                </a:solidFill>
                <a:latin typeface="Arial"/>
                <a:ea typeface="Arial"/>
                <a:cs typeface="Arial"/>
                <a:sym typeface="Arial"/>
              </a:rPr>
              <a:t>Nội dung:</a:t>
            </a:r>
            <a:endParaRPr/>
          </a:p>
        </p:txBody>
      </p:sp>
      <p:sp>
        <p:nvSpPr>
          <p:cNvPr id="36" name="Google Shape;36;p344"/>
          <p:cNvSpPr/>
          <p:nvPr/>
        </p:nvSpPr>
        <p:spPr>
          <a:xfrm>
            <a:off x="441747" y="4545956"/>
            <a:ext cx="216000" cy="233767"/>
          </a:xfrm>
          <a:custGeom>
            <a:rect b="b" l="l" r="r" t="t"/>
            <a:pathLst>
              <a:path extrusionOk="0" h="21251" w="2160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D8D8D8"/>
          </a:solidFill>
          <a:ln cap="flat" cmpd="sng" w="76200">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 name="Google Shape;37;p344"/>
          <p:cNvSpPr/>
          <p:nvPr/>
        </p:nvSpPr>
        <p:spPr>
          <a:xfrm>
            <a:off x="711203" y="1275649"/>
            <a:ext cx="8632825"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400">
                <a:solidFill>
                  <a:srgbClr val="262626"/>
                </a:solidFill>
                <a:latin typeface="Arial"/>
                <a:ea typeface="Arial"/>
                <a:cs typeface="Arial"/>
                <a:sym typeface="Arial"/>
              </a:rPr>
              <a:t>Mục tiêu:</a:t>
            </a:r>
            <a:endParaRPr/>
          </a:p>
        </p:txBody>
      </p:sp>
      <p:sp>
        <p:nvSpPr>
          <p:cNvPr id="38" name="Google Shape;38;p344"/>
          <p:cNvSpPr/>
          <p:nvPr/>
        </p:nvSpPr>
        <p:spPr>
          <a:xfrm>
            <a:off x="441747" y="1266487"/>
            <a:ext cx="216000" cy="233767"/>
          </a:xfrm>
          <a:custGeom>
            <a:rect b="b" l="l" r="r" t="t"/>
            <a:pathLst>
              <a:path extrusionOk="0" h="21251" w="2160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D8D8D8"/>
          </a:solidFill>
          <a:ln cap="flat" cmpd="sng" w="76200">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344"/>
          <p:cNvSpPr txBox="1"/>
          <p:nvPr>
            <p:ph idx="2" type="body"/>
          </p:nvPr>
        </p:nvSpPr>
        <p:spPr>
          <a:xfrm>
            <a:off x="711202" y="4875103"/>
            <a:ext cx="8632825" cy="345461"/>
          </a:xfrm>
          <a:prstGeom prst="rect">
            <a:avLst/>
          </a:prstGeom>
          <a:noFill/>
          <a:ln cap="flat" cmpd="sng" w="19050">
            <a:solidFill>
              <a:srgbClr val="F2F2F2"/>
            </a:solidFill>
            <a:prstDash val="solid"/>
            <a:miter lim="800000"/>
            <a:headEnd len="sm" w="sm" type="none"/>
            <a:tailEnd len="sm" w="sm" type="none"/>
          </a:ln>
        </p:spPr>
        <p:txBody>
          <a:bodyPr anchorCtr="0" anchor="t" bIns="72000" lIns="144000" spcFirstLastPara="1" rIns="144000" wrap="square" tIns="72000">
            <a:spAutoFit/>
          </a:bodyPr>
          <a:lstStyle>
            <a:lvl1pPr indent="-311150" lvl="0" marL="457200" marR="0" rtl="0" algn="l">
              <a:lnSpc>
                <a:spcPct val="100000"/>
              </a:lnSpc>
              <a:spcBef>
                <a:spcPts val="923"/>
              </a:spcBef>
              <a:spcAft>
                <a:spcPts val="0"/>
              </a:spcAft>
              <a:buClr>
                <a:srgbClr val="262626"/>
              </a:buClr>
              <a:buSzPts val="1300"/>
              <a:buFont typeface="Arial"/>
              <a:buChar char="•"/>
              <a:defRPr b="0" i="0" sz="1300" u="none" cap="none" strike="noStrike">
                <a:solidFill>
                  <a:srgbClr val="262626"/>
                </a:solidFill>
                <a:latin typeface="Arial"/>
                <a:ea typeface="Arial"/>
                <a:cs typeface="Arial"/>
                <a:sym typeface="Arial"/>
              </a:defRPr>
            </a:lvl1pPr>
            <a:lvl2pPr indent="-369252" lvl="1" marL="914400" marR="0" rtl="0" algn="l">
              <a:lnSpc>
                <a:spcPct val="90000"/>
              </a:lnSpc>
              <a:spcBef>
                <a:spcPts val="462"/>
              </a:spcBef>
              <a:spcAft>
                <a:spcPts val="0"/>
              </a:spcAft>
              <a:buClr>
                <a:schemeClr val="lt1"/>
              </a:buClr>
              <a:buSzPts val="2215"/>
              <a:buFont typeface="Arial"/>
              <a:buChar char="•"/>
              <a:defRPr b="0" i="0" sz="2215" u="none" cap="none" strike="noStrike">
                <a:solidFill>
                  <a:schemeClr val="lt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391">
          <p15:clr>
            <a:srgbClr val="FBAE40"/>
          </p15:clr>
        </p15:guide>
        <p15:guide id="2" pos="285">
          <p15:clr>
            <a:srgbClr val="FBAE40"/>
          </p15:clr>
        </p15:guide>
        <p15:guide id="3" pos="5887">
          <p15:clr>
            <a:srgbClr val="FBAE40"/>
          </p15:clr>
        </p15:guide>
        <p15:guide id="4" orient="horz" pos="799">
          <p15:clr>
            <a:srgbClr val="FBAE40"/>
          </p15:clr>
        </p15:guide>
        <p15:guide id="5" orient="horz" pos="2863">
          <p15:clr>
            <a:srgbClr val="FBAE40"/>
          </p15:clr>
        </p15:guide>
        <p15:guide id="6" pos="444">
          <p15:clr>
            <a:srgbClr val="FBAE40"/>
          </p15:clr>
        </p15:guide>
        <p15:guide id="7" orient="horz" pos="38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NIT">
  <p:cSld name="UNIT">
    <p:spTree>
      <p:nvGrpSpPr>
        <p:cNvPr id="40" name="Shape 40"/>
        <p:cNvGrpSpPr/>
        <p:nvPr/>
      </p:nvGrpSpPr>
      <p:grpSpPr>
        <a:xfrm>
          <a:off x="0" y="0"/>
          <a:ext cx="0" cy="0"/>
          <a:chOff x="0" y="0"/>
          <a:chExt cx="0" cy="0"/>
        </a:xfrm>
      </p:grpSpPr>
      <p:pic>
        <p:nvPicPr>
          <p:cNvPr id="41" name="Google Shape;41;p345"/>
          <p:cNvPicPr preferRelativeResize="0"/>
          <p:nvPr/>
        </p:nvPicPr>
        <p:blipFill rotWithShape="1">
          <a:blip r:embed="rId2">
            <a:alphaModFix/>
          </a:blip>
          <a:srcRect b="0" l="0" r="0" t="0"/>
          <a:stretch/>
        </p:blipFill>
        <p:spPr>
          <a:xfrm>
            <a:off x="0" y="0"/>
            <a:ext cx="9906000" cy="6858000"/>
          </a:xfrm>
          <a:prstGeom prst="rect">
            <a:avLst/>
          </a:prstGeom>
          <a:noFill/>
          <a:ln>
            <a:noFill/>
          </a:ln>
        </p:spPr>
      </p:pic>
      <p:sp>
        <p:nvSpPr>
          <p:cNvPr id="42" name="Google Shape;42;p345"/>
          <p:cNvSpPr txBox="1"/>
          <p:nvPr>
            <p:ph idx="1" type="body"/>
          </p:nvPr>
        </p:nvSpPr>
        <p:spPr>
          <a:xfrm>
            <a:off x="985323" y="2524714"/>
            <a:ext cx="4617720" cy="132993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cxnSp>
        <p:nvCxnSpPr>
          <p:cNvPr id="43" name="Google Shape;43;p345"/>
          <p:cNvCxnSpPr/>
          <p:nvPr/>
        </p:nvCxnSpPr>
        <p:spPr>
          <a:xfrm>
            <a:off x="449614"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44" name="Google Shape;44;p345"/>
          <p:cNvSpPr txBox="1"/>
          <p:nvPr/>
        </p:nvSpPr>
        <p:spPr>
          <a:xfrm>
            <a:off x="8839176" y="6503323"/>
            <a:ext cx="614036" cy="127856"/>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831"/>
              <a:buFont typeface="Arial"/>
              <a:buNone/>
            </a:pPr>
            <a:fld id="{00000000-1234-1234-1234-123412341234}" type="slidenum">
              <a:rPr lang="en-US" sz="831">
                <a:solidFill>
                  <a:srgbClr val="7F7F7F"/>
                </a:solidFill>
                <a:latin typeface="Arial"/>
                <a:ea typeface="Arial"/>
                <a:cs typeface="Arial"/>
                <a:sym typeface="Arial"/>
              </a:rPr>
              <a:t>‹#›</a:t>
            </a:fld>
            <a:endParaRPr sz="831">
              <a:solidFill>
                <a:srgbClr val="7F7F7F"/>
              </a:solidFill>
              <a:latin typeface="Arial"/>
              <a:ea typeface="Arial"/>
              <a:cs typeface="Arial"/>
              <a:sym typeface="Arial"/>
            </a:endParaRPr>
          </a:p>
        </p:txBody>
      </p:sp>
      <p:sp>
        <p:nvSpPr>
          <p:cNvPr id="45" name="Google Shape;45;p345"/>
          <p:cNvSpPr/>
          <p:nvPr/>
        </p:nvSpPr>
        <p:spPr>
          <a:xfrm>
            <a:off x="449612" y="6498004"/>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a:solidFill>
                  <a:srgbClr val="7F7F7F"/>
                </a:solidFill>
                <a:latin typeface="Arial"/>
                <a:ea typeface="Arial"/>
                <a:cs typeface="Arial"/>
                <a:sym typeface="Arial"/>
              </a:rPr>
              <a:t>Samsung Innovation Campus</a:t>
            </a:r>
            <a:endParaRPr/>
          </a:p>
        </p:txBody>
      </p:sp>
      <p:sp>
        <p:nvSpPr>
          <p:cNvPr id="46" name="Google Shape;46;p345"/>
          <p:cNvSpPr/>
          <p:nvPr/>
        </p:nvSpPr>
        <p:spPr>
          <a:xfrm>
            <a:off x="720000" y="2095279"/>
            <a:ext cx="60008" cy="1759369"/>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62">
              <a:solidFill>
                <a:srgbClr val="FFFFFF"/>
              </a:solidFill>
              <a:latin typeface="Arial"/>
              <a:ea typeface="Arial"/>
              <a:cs typeface="Arial"/>
              <a:sym typeface="Arial"/>
            </a:endParaRPr>
          </a:p>
        </p:txBody>
      </p:sp>
      <p:sp>
        <p:nvSpPr>
          <p:cNvPr id="47" name="Google Shape;47;p345"/>
          <p:cNvSpPr/>
          <p:nvPr/>
        </p:nvSpPr>
        <p:spPr>
          <a:xfrm>
            <a:off x="720000" y="4157761"/>
            <a:ext cx="60008" cy="323165"/>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62">
              <a:solidFill>
                <a:srgbClr val="FFFFFF"/>
              </a:solidFill>
              <a:latin typeface="Arial"/>
              <a:ea typeface="Arial"/>
              <a:cs typeface="Arial"/>
              <a:sym typeface="Arial"/>
            </a:endParaRPr>
          </a:p>
        </p:txBody>
      </p:sp>
      <p:sp>
        <p:nvSpPr>
          <p:cNvPr id="48" name="Google Shape;48;p345"/>
          <p:cNvSpPr txBox="1"/>
          <p:nvPr>
            <p:ph idx="2" type="body"/>
          </p:nvPr>
        </p:nvSpPr>
        <p:spPr>
          <a:xfrm>
            <a:off x="985323" y="2066881"/>
            <a:ext cx="5477256" cy="310896"/>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rgbClr val="7F7F7F"/>
              </a:buClr>
              <a:buSzPts val="2000"/>
              <a:buFont typeface="Arial"/>
              <a:buNone/>
              <a:defRPr b="0" i="0" sz="2000" u="none" cap="none" strike="noStrike">
                <a:solidFill>
                  <a:srgbClr val="7F7F7F"/>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49" name="Google Shape;49;p345"/>
          <p:cNvSpPr/>
          <p:nvPr/>
        </p:nvSpPr>
        <p:spPr>
          <a:xfrm>
            <a:off x="990000" y="4157760"/>
            <a:ext cx="6257106" cy="32316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2100">
                <a:solidFill>
                  <a:srgbClr val="1428A0"/>
                </a:solidFill>
                <a:latin typeface="Arial"/>
                <a:ea typeface="Arial"/>
                <a:cs typeface="Arial"/>
                <a:sym typeface="Arial"/>
              </a:rPr>
              <a:t>Xử lý Big Data với Apache Spark</a:t>
            </a:r>
            <a:endParaRPr sz="2100">
              <a:solidFill>
                <a:srgbClr val="1428A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NIT_Detail">
  <p:cSld name="UNIT_Detail">
    <p:spTree>
      <p:nvGrpSpPr>
        <p:cNvPr id="50" name="Shape 50"/>
        <p:cNvGrpSpPr/>
        <p:nvPr/>
      </p:nvGrpSpPr>
      <p:grpSpPr>
        <a:xfrm>
          <a:off x="0" y="0"/>
          <a:ext cx="0" cy="0"/>
          <a:chOff x="0" y="0"/>
          <a:chExt cx="0" cy="0"/>
        </a:xfrm>
      </p:grpSpPr>
      <p:pic>
        <p:nvPicPr>
          <p:cNvPr id="51" name="Google Shape;51;p346"/>
          <p:cNvPicPr preferRelativeResize="0"/>
          <p:nvPr/>
        </p:nvPicPr>
        <p:blipFill rotWithShape="1">
          <a:blip r:embed="rId2">
            <a:alphaModFix/>
          </a:blip>
          <a:srcRect b="0" l="0" r="0" t="0"/>
          <a:stretch/>
        </p:blipFill>
        <p:spPr>
          <a:xfrm>
            <a:off x="0" y="0"/>
            <a:ext cx="9906000" cy="6858000"/>
          </a:xfrm>
          <a:prstGeom prst="rect">
            <a:avLst/>
          </a:prstGeom>
          <a:noFill/>
          <a:ln>
            <a:noFill/>
          </a:ln>
        </p:spPr>
      </p:pic>
      <p:cxnSp>
        <p:nvCxnSpPr>
          <p:cNvPr id="52" name="Google Shape;52;p346"/>
          <p:cNvCxnSpPr/>
          <p:nvPr/>
        </p:nvCxnSpPr>
        <p:spPr>
          <a:xfrm>
            <a:off x="449614"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53" name="Google Shape;53;p346"/>
          <p:cNvSpPr txBox="1"/>
          <p:nvPr/>
        </p:nvSpPr>
        <p:spPr>
          <a:xfrm>
            <a:off x="8839176" y="6498002"/>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54" name="Google Shape;54;p346"/>
          <p:cNvSpPr/>
          <p:nvPr/>
        </p:nvSpPr>
        <p:spPr>
          <a:xfrm>
            <a:off x="449612" y="6498004"/>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a:solidFill>
                  <a:srgbClr val="7F7F7F"/>
                </a:solidFill>
                <a:latin typeface="Arial"/>
                <a:ea typeface="Arial"/>
                <a:cs typeface="Arial"/>
                <a:sym typeface="Arial"/>
              </a:rPr>
              <a:t>Samsung Innovation Campus</a:t>
            </a:r>
            <a:endParaRPr/>
          </a:p>
        </p:txBody>
      </p:sp>
      <p:sp>
        <p:nvSpPr>
          <p:cNvPr id="55" name="Google Shape;55;p346"/>
          <p:cNvSpPr txBox="1"/>
          <p:nvPr/>
        </p:nvSpPr>
        <p:spPr>
          <a:xfrm>
            <a:off x="5457217" y="6498002"/>
            <a:ext cx="3742092"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lang="en-US" sz="900">
                <a:solidFill>
                  <a:srgbClr val="7F7F7F"/>
                </a:solidFill>
                <a:latin typeface="Arial"/>
                <a:ea typeface="Arial"/>
                <a:cs typeface="Arial"/>
                <a:sym typeface="Arial"/>
              </a:rPr>
              <a:t>Chương 6. Xử lý Big Data với Apache Spark</a:t>
            </a:r>
            <a:endParaRPr/>
          </a:p>
        </p:txBody>
      </p:sp>
      <p:sp>
        <p:nvSpPr>
          <p:cNvPr id="56" name="Google Shape;56;p346"/>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57" name="Google Shape;57;p346"/>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rgbClr val="7F7F7F"/>
              </a:buClr>
              <a:buSzPts val="2000"/>
              <a:buFont typeface="Arial"/>
              <a:buNone/>
              <a:defRPr b="0" i="0" sz="2000" u="none" cap="none" strike="noStrike">
                <a:solidFill>
                  <a:srgbClr val="7F7F7F"/>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p:cSld name="Body">
    <p:spTree>
      <p:nvGrpSpPr>
        <p:cNvPr id="58" name="Shape 58"/>
        <p:cNvGrpSpPr/>
        <p:nvPr/>
      </p:nvGrpSpPr>
      <p:grpSpPr>
        <a:xfrm>
          <a:off x="0" y="0"/>
          <a:ext cx="0" cy="0"/>
          <a:chOff x="0" y="0"/>
          <a:chExt cx="0" cy="0"/>
        </a:xfrm>
      </p:grpSpPr>
      <p:pic>
        <p:nvPicPr>
          <p:cNvPr id="59" name="Google Shape;59;p347"/>
          <p:cNvPicPr preferRelativeResize="0"/>
          <p:nvPr/>
        </p:nvPicPr>
        <p:blipFill rotWithShape="1">
          <a:blip r:embed="rId2">
            <a:alphaModFix/>
          </a:blip>
          <a:srcRect b="0" l="0" r="0" t="0"/>
          <a:stretch/>
        </p:blipFill>
        <p:spPr>
          <a:xfrm>
            <a:off x="-3172" y="0"/>
            <a:ext cx="9909172" cy="6858000"/>
          </a:xfrm>
          <a:prstGeom prst="rect">
            <a:avLst/>
          </a:prstGeom>
          <a:noFill/>
          <a:ln>
            <a:noFill/>
          </a:ln>
        </p:spPr>
      </p:pic>
      <p:cxnSp>
        <p:nvCxnSpPr>
          <p:cNvPr id="60" name="Google Shape;60;p347"/>
          <p:cNvCxnSpPr/>
          <p:nvPr/>
        </p:nvCxnSpPr>
        <p:spPr>
          <a:xfrm>
            <a:off x="449613"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61" name="Google Shape;61;p347"/>
          <p:cNvSpPr txBox="1"/>
          <p:nvPr/>
        </p:nvSpPr>
        <p:spPr>
          <a:xfrm>
            <a:off x="8839176" y="6498000"/>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62" name="Google Shape;62;p347"/>
          <p:cNvSpPr/>
          <p:nvPr/>
        </p:nvSpPr>
        <p:spPr>
          <a:xfrm>
            <a:off x="449612" y="6498002"/>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a:solidFill>
                  <a:srgbClr val="7F7F7F"/>
                </a:solidFill>
                <a:latin typeface="Arial"/>
                <a:ea typeface="Arial"/>
                <a:cs typeface="Arial"/>
                <a:sym typeface="Arial"/>
              </a:rPr>
              <a:t>Samsung Innovation Campus</a:t>
            </a:r>
            <a:endParaRPr/>
          </a:p>
        </p:txBody>
      </p:sp>
      <p:sp>
        <p:nvSpPr>
          <p:cNvPr id="63" name="Google Shape;63;p347"/>
          <p:cNvSpPr txBox="1"/>
          <p:nvPr/>
        </p:nvSpPr>
        <p:spPr>
          <a:xfrm>
            <a:off x="5496128" y="6498000"/>
            <a:ext cx="3703180"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lang="en-US" sz="900">
                <a:solidFill>
                  <a:srgbClr val="7F7F7F"/>
                </a:solidFill>
                <a:latin typeface="Arial"/>
                <a:ea typeface="Arial"/>
                <a:cs typeface="Arial"/>
                <a:sym typeface="Arial"/>
              </a:rPr>
              <a:t>Chương 6. Xử lý Big Data với Apache Spark</a:t>
            </a:r>
            <a:endParaRPr/>
          </a:p>
        </p:txBody>
      </p:sp>
      <p:sp>
        <p:nvSpPr>
          <p:cNvPr id="64" name="Google Shape;64;p34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65" name="Google Shape;65;p34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rgbClr val="131313"/>
              </a:buClr>
              <a:buSzPts val="3200"/>
              <a:buFont typeface="Arial"/>
              <a:buNone/>
              <a:defRPr b="0" i="0" sz="3200" u="none" cap="none" strike="noStrike">
                <a:solidFill>
                  <a:srgbClr val="131313"/>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66" name="Google Shape;66;p34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lvl1pPr indent="-228600" lvl="0" marL="457200" marR="0" rtl="0" algn="r">
              <a:lnSpc>
                <a:spcPct val="100000"/>
              </a:lnSpc>
              <a:spcBef>
                <a:spcPts val="0"/>
              </a:spcBef>
              <a:spcAft>
                <a:spcPts val="0"/>
              </a:spcAft>
              <a:buClr>
                <a:srgbClr val="D8D8D8"/>
              </a:buClr>
              <a:buSzPts val="1600"/>
              <a:buFont typeface="Arial"/>
              <a:buNone/>
              <a:defRPr b="0" i="0" sz="1600" u="none" cap="none" strike="noStrike">
                <a:solidFill>
                  <a:srgbClr val="D8D8D8"/>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67" name="Google Shape;67;p34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lvl1pPr indent="-317500" lvl="0" marL="457200" marR="0" rtl="0" algn="l">
              <a:lnSpc>
                <a:spcPct val="128571"/>
              </a:lnSpc>
              <a:spcBef>
                <a:spcPts val="1000"/>
              </a:spcBef>
              <a:spcAft>
                <a:spcPts val="0"/>
              </a:spcAft>
              <a:buClr>
                <a:srgbClr val="262626"/>
              </a:buClr>
              <a:buSzPts val="1400"/>
              <a:buFont typeface="Arial"/>
              <a:buChar char="•"/>
              <a:defRPr b="0" i="0" sz="1400" u="none" cap="none" strike="noStrike">
                <a:solidFill>
                  <a:srgbClr val="262626"/>
                </a:solidFill>
                <a:latin typeface="Arial"/>
                <a:ea typeface="Arial"/>
                <a:cs typeface="Arial"/>
                <a:sym typeface="Arial"/>
              </a:defRPr>
            </a:lvl1pPr>
            <a:lvl2pPr indent="-294640" lvl="1" marL="914400" marR="0" rtl="0" algn="l">
              <a:lnSpc>
                <a:spcPct val="138461"/>
              </a:lnSpc>
              <a:spcBef>
                <a:spcPts val="500"/>
              </a:spcBef>
              <a:spcAft>
                <a:spcPts val="0"/>
              </a:spcAft>
              <a:buClr>
                <a:srgbClr val="262626"/>
              </a:buClr>
              <a:buSzPts val="1040"/>
              <a:buFont typeface="Arial"/>
              <a:buChar char="•"/>
              <a:defRPr b="0" i="0" sz="1300" u="none" cap="none" strike="noStrike">
                <a:solidFill>
                  <a:srgbClr val="262626"/>
                </a:solidFill>
                <a:latin typeface="Arial"/>
                <a:ea typeface="Arial"/>
                <a:cs typeface="Arial"/>
                <a:sym typeface="Arial"/>
              </a:defRPr>
            </a:lvl2pPr>
            <a:lvl3pPr indent="-311150" lvl="2" marL="1371600" marR="0" rtl="0" algn="l">
              <a:lnSpc>
                <a:spcPct val="90000"/>
              </a:lnSpc>
              <a:spcBef>
                <a:spcPts val="462"/>
              </a:spcBef>
              <a:spcAft>
                <a:spcPts val="0"/>
              </a:spcAft>
              <a:buClr>
                <a:srgbClr val="262626"/>
              </a:buClr>
              <a:buSzPts val="1300"/>
              <a:buFont typeface="Arial"/>
              <a:buChar char="•"/>
              <a:defRPr b="0" i="0" sz="1300" u="none" cap="none" strike="noStrike">
                <a:solidFill>
                  <a:srgbClr val="262626"/>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407">
          <p15:clr>
            <a:srgbClr val="FBAE40"/>
          </p15:clr>
        </p15:guide>
        <p15:guide id="2" pos="330">
          <p15:clr>
            <a:srgbClr val="FBAE40"/>
          </p15:clr>
        </p15:guide>
        <p15:guide id="3" pos="5887">
          <p15:clr>
            <a:srgbClr val="FBAE40"/>
          </p15:clr>
        </p15:guide>
        <p15:guide id="4" orient="horz" pos="1593">
          <p15:clr>
            <a:srgbClr val="FBAE40"/>
          </p15:clr>
        </p15:guide>
        <p15:guide id="5" orient="horz" pos="2795">
          <p15:clr>
            <a:srgbClr val="FBAE40"/>
          </p15:clr>
        </p15:guide>
        <p15:guide id="6" orient="horz" pos="3952">
          <p15:clr>
            <a:srgbClr val="FBAE40"/>
          </p15:clr>
        </p15:guide>
        <p15:guide id="7" orient="horz" pos="95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ody">
  <p:cSld name="3_Body">
    <p:spTree>
      <p:nvGrpSpPr>
        <p:cNvPr id="68" name="Shape 68"/>
        <p:cNvGrpSpPr/>
        <p:nvPr/>
      </p:nvGrpSpPr>
      <p:grpSpPr>
        <a:xfrm>
          <a:off x="0" y="0"/>
          <a:ext cx="0" cy="0"/>
          <a:chOff x="0" y="0"/>
          <a:chExt cx="0" cy="0"/>
        </a:xfrm>
      </p:grpSpPr>
      <p:pic>
        <p:nvPicPr>
          <p:cNvPr id="69" name="Google Shape;69;p348"/>
          <p:cNvPicPr preferRelativeResize="0"/>
          <p:nvPr/>
        </p:nvPicPr>
        <p:blipFill rotWithShape="1">
          <a:blip r:embed="rId2">
            <a:alphaModFix/>
          </a:blip>
          <a:srcRect b="0" l="0" r="0" t="0"/>
          <a:stretch/>
        </p:blipFill>
        <p:spPr>
          <a:xfrm>
            <a:off x="-3172" y="0"/>
            <a:ext cx="9909172" cy="6858000"/>
          </a:xfrm>
          <a:prstGeom prst="rect">
            <a:avLst/>
          </a:prstGeom>
          <a:noFill/>
          <a:ln>
            <a:noFill/>
          </a:ln>
        </p:spPr>
      </p:pic>
      <p:cxnSp>
        <p:nvCxnSpPr>
          <p:cNvPr id="70" name="Google Shape;70;p348"/>
          <p:cNvCxnSpPr/>
          <p:nvPr/>
        </p:nvCxnSpPr>
        <p:spPr>
          <a:xfrm>
            <a:off x="449613"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71" name="Google Shape;71;p348"/>
          <p:cNvSpPr/>
          <p:nvPr/>
        </p:nvSpPr>
        <p:spPr>
          <a:xfrm>
            <a:off x="449612" y="6498002"/>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a:solidFill>
                  <a:srgbClr val="7F7F7F"/>
                </a:solidFill>
                <a:latin typeface="Arial"/>
                <a:ea typeface="Arial"/>
                <a:cs typeface="Arial"/>
                <a:sym typeface="Arial"/>
              </a:rPr>
              <a:t>Samsung Innovation Campus</a:t>
            </a:r>
            <a:endParaRPr/>
          </a:p>
        </p:txBody>
      </p:sp>
      <p:sp>
        <p:nvSpPr>
          <p:cNvPr id="72" name="Google Shape;72;p348"/>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73" name="Google Shape;73;p34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rgbClr val="131313"/>
              </a:buClr>
              <a:buSzPts val="3200"/>
              <a:buFont typeface="Arial"/>
              <a:buNone/>
              <a:defRPr b="0" i="0" sz="3200" u="none" cap="none" strike="noStrike">
                <a:solidFill>
                  <a:srgbClr val="131313"/>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74" name="Google Shape;74;p34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lvl1pPr indent="-228600" lvl="0" marL="457200" marR="0" rtl="0" algn="r">
              <a:lnSpc>
                <a:spcPct val="100000"/>
              </a:lnSpc>
              <a:spcBef>
                <a:spcPts val="0"/>
              </a:spcBef>
              <a:spcAft>
                <a:spcPts val="0"/>
              </a:spcAft>
              <a:buClr>
                <a:srgbClr val="D8D8D8"/>
              </a:buClr>
              <a:buSzPts val="1600"/>
              <a:buFont typeface="Arial"/>
              <a:buNone/>
              <a:defRPr b="0" i="0" sz="1600" u="none" cap="none" strike="noStrike">
                <a:solidFill>
                  <a:srgbClr val="D8D8D8"/>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75" name="Google Shape;75;p34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lvl1pPr indent="-317500" lvl="0" marL="457200" marR="0" rtl="0" algn="l">
              <a:lnSpc>
                <a:spcPct val="128571"/>
              </a:lnSpc>
              <a:spcBef>
                <a:spcPts val="1000"/>
              </a:spcBef>
              <a:spcAft>
                <a:spcPts val="0"/>
              </a:spcAft>
              <a:buClr>
                <a:srgbClr val="262626"/>
              </a:buClr>
              <a:buSzPts val="1400"/>
              <a:buFont typeface="Arial"/>
              <a:buChar char="•"/>
              <a:defRPr b="0" i="0" sz="1400" u="none" cap="none" strike="noStrike">
                <a:solidFill>
                  <a:srgbClr val="262626"/>
                </a:solidFill>
                <a:latin typeface="Arial"/>
                <a:ea typeface="Arial"/>
                <a:cs typeface="Arial"/>
                <a:sym typeface="Arial"/>
              </a:defRPr>
            </a:lvl1pPr>
            <a:lvl2pPr indent="-294640" lvl="1" marL="914400" marR="0" rtl="0" algn="l">
              <a:lnSpc>
                <a:spcPct val="138461"/>
              </a:lnSpc>
              <a:spcBef>
                <a:spcPts val="500"/>
              </a:spcBef>
              <a:spcAft>
                <a:spcPts val="0"/>
              </a:spcAft>
              <a:buClr>
                <a:srgbClr val="262626"/>
              </a:buClr>
              <a:buSzPts val="1040"/>
              <a:buFont typeface="Arial"/>
              <a:buChar char="•"/>
              <a:defRPr b="0" i="0" sz="1300" u="none" cap="none" strike="noStrike">
                <a:solidFill>
                  <a:srgbClr val="262626"/>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76" name="Google Shape;76;p348"/>
          <p:cNvSpPr txBox="1"/>
          <p:nvPr/>
        </p:nvSpPr>
        <p:spPr>
          <a:xfrm>
            <a:off x="6849055" y="6498002"/>
            <a:ext cx="2350254"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lang="en-US" sz="900">
                <a:solidFill>
                  <a:srgbClr val="7F7F7F"/>
                </a:solidFill>
                <a:latin typeface="Arial"/>
                <a:ea typeface="Arial"/>
                <a:cs typeface="Arial"/>
                <a:sym typeface="Arial"/>
              </a:rPr>
              <a:t>Chương5.</a:t>
            </a:r>
            <a:r>
              <a:rPr lang="en-US" sz="900">
                <a:solidFill>
                  <a:srgbClr val="7F7F7F"/>
                </a:solidFill>
                <a:latin typeface="Arial"/>
                <a:ea typeface="Arial"/>
                <a:cs typeface="Arial"/>
                <a:sym typeface="Arial"/>
              </a:rPr>
              <a:t> Big Data Analytics</a:t>
            </a:r>
            <a:endParaRPr sz="900">
              <a:solidFill>
                <a:srgbClr val="7F7F7F"/>
              </a:solidFill>
              <a:latin typeface="Arial"/>
              <a:ea typeface="Arial"/>
              <a:cs typeface="Arial"/>
              <a:sym typeface="Arial"/>
            </a:endParaRPr>
          </a:p>
        </p:txBody>
      </p:sp>
      <p:sp>
        <p:nvSpPr>
          <p:cNvPr id="77" name="Google Shape;77;p348"/>
          <p:cNvSpPr txBox="1"/>
          <p:nvPr/>
        </p:nvSpPr>
        <p:spPr>
          <a:xfrm>
            <a:off x="8839176" y="6498000"/>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Tree>
  </p:cSld>
  <p:clrMapOvr>
    <a:masterClrMapping/>
  </p:clrMapOvr>
  <p:extLst>
    <p:ext uri="{DCECCB84-F9BA-43D5-87BE-67443E8EF086}">
      <p15:sldGuideLst>
        <p15:guide id="1" orient="horz" pos="1407">
          <p15:clr>
            <a:srgbClr val="FBAE40"/>
          </p15:clr>
        </p15:guide>
        <p15:guide id="2" pos="330">
          <p15:clr>
            <a:srgbClr val="FBAE40"/>
          </p15:clr>
        </p15:guide>
        <p15:guide id="3" pos="5887">
          <p15:clr>
            <a:srgbClr val="FBAE40"/>
          </p15:clr>
        </p15:guide>
        <p15:guide id="4" orient="horz" pos="1593">
          <p15:clr>
            <a:srgbClr val="FBAE40"/>
          </p15:clr>
        </p15:guide>
        <p15:guide id="5" orient="horz" pos="2795">
          <p15:clr>
            <a:srgbClr val="FBAE40"/>
          </p15:clr>
        </p15:guide>
        <p15:guide id="6" orient="horz" pos="3952">
          <p15:clr>
            <a:srgbClr val="FBAE40"/>
          </p15:clr>
        </p15:guide>
        <p15:guide id="7" orient="horz" pos="95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st" type="blank">
  <p:cSld name="BLANK">
    <p:spTree>
      <p:nvGrpSpPr>
        <p:cNvPr id="78" name="Shape 78"/>
        <p:cNvGrpSpPr/>
        <p:nvPr/>
      </p:nvGrpSpPr>
      <p:grpSpPr>
        <a:xfrm>
          <a:off x="0" y="0"/>
          <a:ext cx="0" cy="0"/>
          <a:chOff x="0" y="0"/>
          <a:chExt cx="0" cy="0"/>
        </a:xfrm>
      </p:grpSpPr>
      <p:pic>
        <p:nvPicPr>
          <p:cNvPr id="79" name="Google Shape;79;p349"/>
          <p:cNvPicPr preferRelativeResize="0"/>
          <p:nvPr/>
        </p:nvPicPr>
        <p:blipFill rotWithShape="1">
          <a:blip r:embed="rId2">
            <a:alphaModFix/>
          </a:blip>
          <a:srcRect b="0" l="0" r="0" t="0"/>
          <a:stretch/>
        </p:blipFill>
        <p:spPr>
          <a:xfrm>
            <a:off x="1" y="4395"/>
            <a:ext cx="9902825" cy="6853605"/>
          </a:xfrm>
          <a:prstGeom prst="rect">
            <a:avLst/>
          </a:prstGeom>
          <a:noFill/>
          <a:ln>
            <a:noFill/>
          </a:ln>
        </p:spPr>
      </p:pic>
      <p:sp>
        <p:nvSpPr>
          <p:cNvPr id="80" name="Google Shape;80;p349"/>
          <p:cNvSpPr/>
          <p:nvPr/>
        </p:nvSpPr>
        <p:spPr>
          <a:xfrm>
            <a:off x="1" y="0"/>
            <a:ext cx="9902825" cy="6858000"/>
          </a:xfrm>
          <a:prstGeom prst="rect">
            <a:avLst/>
          </a:prstGeom>
          <a:solidFill>
            <a:srgbClr val="1428A0">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60">
              <a:solidFill>
                <a:schemeClr val="lt1"/>
              </a:solidFill>
              <a:latin typeface="Arial"/>
              <a:ea typeface="Arial"/>
              <a:cs typeface="Arial"/>
              <a:sym typeface="Arial"/>
            </a:endParaRPr>
          </a:p>
        </p:txBody>
      </p:sp>
      <p:sp>
        <p:nvSpPr>
          <p:cNvPr id="81" name="Google Shape;81;p349"/>
          <p:cNvSpPr/>
          <p:nvPr/>
        </p:nvSpPr>
        <p:spPr>
          <a:xfrm>
            <a:off x="449612" y="5677031"/>
            <a:ext cx="9003600" cy="73096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ⓒ2021 SAMSUNG. All rights reserved.</a:t>
            </a:r>
            <a:endParaRPr/>
          </a:p>
          <a:p>
            <a:pPr indent="0" lvl="0" marL="0" marR="0" rtl="0" algn="l">
              <a:lnSpc>
                <a:spcPct val="100000"/>
              </a:lnSpc>
              <a:spcBef>
                <a:spcPts val="60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Samsung Electronics Corporate Citizenship Office holds the copyright of book.</a:t>
            </a:r>
            <a:endParaRPr/>
          </a:p>
          <a:p>
            <a:pPr indent="0" lvl="0" marL="0" marR="0" rtl="0" algn="l">
              <a:lnSpc>
                <a:spcPct val="100000"/>
              </a:lnSpc>
              <a:spcBef>
                <a:spcPts val="30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This book is a literary property protected by copyright law so reprint and reproduction without permission are prohibited. </a:t>
            </a:r>
            <a:endParaRPr/>
          </a:p>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82" name="Google Shape;82;p349"/>
          <p:cNvPicPr preferRelativeResize="0"/>
          <p:nvPr/>
        </p:nvPicPr>
        <p:blipFill rotWithShape="1">
          <a:blip r:embed="rId3">
            <a:alphaModFix/>
          </a:blip>
          <a:srcRect b="0" l="0" r="0" t="0"/>
          <a:stretch/>
        </p:blipFill>
        <p:spPr>
          <a:xfrm>
            <a:off x="3713012" y="3022951"/>
            <a:ext cx="2476800" cy="812098"/>
          </a:xfrm>
          <a:prstGeom prst="rect">
            <a:avLst/>
          </a:prstGeom>
          <a:noFill/>
          <a:ln>
            <a:noFill/>
          </a:ln>
        </p:spPr>
      </p:pic>
      <p:sp>
        <p:nvSpPr>
          <p:cNvPr id="83" name="Google Shape;83;p349"/>
          <p:cNvSpPr/>
          <p:nvPr/>
        </p:nvSpPr>
        <p:spPr>
          <a:xfrm>
            <a:off x="449612" y="450000"/>
            <a:ext cx="1290982" cy="198000"/>
          </a:xfrm>
          <a:custGeom>
            <a:rect b="b" l="l" r="r" t="t"/>
            <a:pathLst>
              <a:path extrusionOk="0" h="334" w="2179">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60"/>
              <a:buFont typeface="Gulim"/>
              <a:buNone/>
            </a:pPr>
            <a:r>
              <a:t/>
            </a:r>
            <a:endParaRPr sz="196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0.xml"/><Relationship Id="rId3" Type="http://schemas.openxmlformats.org/officeDocument/2006/relationships/image" Target="../media/image3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9.xml"/><Relationship Id="rId3"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chart" Target="../charts/char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1" Type="http://schemas.openxmlformats.org/officeDocument/2006/relationships/image" Target="../media/image44.png"/><Relationship Id="rId10" Type="http://schemas.openxmlformats.org/officeDocument/2006/relationships/image" Target="../media/image38.png"/><Relationship Id="rId13" Type="http://schemas.openxmlformats.org/officeDocument/2006/relationships/image" Target="../media/image40.png"/><Relationship Id="rId12" Type="http://schemas.openxmlformats.org/officeDocument/2006/relationships/image" Target="../media/image51.png"/><Relationship Id="rId1" Type="http://schemas.openxmlformats.org/officeDocument/2006/relationships/slideLayout" Target="../slideLayouts/slideLayout7.xml"/><Relationship Id="rId2" Type="http://schemas.openxmlformats.org/officeDocument/2006/relationships/notesSlide" Target="../notesSlides/notesSlide132.xml"/><Relationship Id="rId3" Type="http://schemas.openxmlformats.org/officeDocument/2006/relationships/image" Target="../media/image46.png"/><Relationship Id="rId4" Type="http://schemas.openxmlformats.org/officeDocument/2006/relationships/image" Target="../media/image34.png"/><Relationship Id="rId9" Type="http://schemas.openxmlformats.org/officeDocument/2006/relationships/image" Target="../media/image56.png"/><Relationship Id="rId15" Type="http://schemas.openxmlformats.org/officeDocument/2006/relationships/image" Target="../media/image41.png"/><Relationship Id="rId14" Type="http://schemas.openxmlformats.org/officeDocument/2006/relationships/image" Target="../media/image43.png"/><Relationship Id="rId17" Type="http://schemas.openxmlformats.org/officeDocument/2006/relationships/image" Target="../media/image63.png"/><Relationship Id="rId16" Type="http://schemas.openxmlformats.org/officeDocument/2006/relationships/image" Target="../media/image49.png"/><Relationship Id="rId5" Type="http://schemas.openxmlformats.org/officeDocument/2006/relationships/image" Target="../media/image35.png"/><Relationship Id="rId6" Type="http://schemas.openxmlformats.org/officeDocument/2006/relationships/image" Target="../media/image42.png"/><Relationship Id="rId7" Type="http://schemas.openxmlformats.org/officeDocument/2006/relationships/image" Target="../media/image62.png"/><Relationship Id="rId8" Type="http://schemas.openxmlformats.org/officeDocument/2006/relationships/image" Target="../media/image58.png"/></Relationships>
</file>

<file path=ppt/slides/_rels/slide133.xml.rels><?xml version="1.0" encoding="UTF-8" standalone="yes"?><Relationships xmlns="http://schemas.openxmlformats.org/package/2006/relationships"><Relationship Id="rId11" Type="http://schemas.openxmlformats.org/officeDocument/2006/relationships/image" Target="../media/image44.png"/><Relationship Id="rId10" Type="http://schemas.openxmlformats.org/officeDocument/2006/relationships/image" Target="../media/image38.png"/><Relationship Id="rId13" Type="http://schemas.openxmlformats.org/officeDocument/2006/relationships/image" Target="../media/image40.png"/><Relationship Id="rId12" Type="http://schemas.openxmlformats.org/officeDocument/2006/relationships/image" Target="../media/image51.png"/><Relationship Id="rId1" Type="http://schemas.openxmlformats.org/officeDocument/2006/relationships/slideLayout" Target="../slideLayouts/slideLayout7.xml"/><Relationship Id="rId2" Type="http://schemas.openxmlformats.org/officeDocument/2006/relationships/notesSlide" Target="../notesSlides/notesSlide133.xml"/><Relationship Id="rId3" Type="http://schemas.openxmlformats.org/officeDocument/2006/relationships/image" Target="../media/image46.png"/><Relationship Id="rId4" Type="http://schemas.openxmlformats.org/officeDocument/2006/relationships/image" Target="../media/image34.png"/><Relationship Id="rId9" Type="http://schemas.openxmlformats.org/officeDocument/2006/relationships/image" Target="../media/image56.png"/><Relationship Id="rId15" Type="http://schemas.openxmlformats.org/officeDocument/2006/relationships/image" Target="../media/image41.png"/><Relationship Id="rId14" Type="http://schemas.openxmlformats.org/officeDocument/2006/relationships/image" Target="../media/image43.png"/><Relationship Id="rId17" Type="http://schemas.openxmlformats.org/officeDocument/2006/relationships/image" Target="../media/image63.png"/><Relationship Id="rId16" Type="http://schemas.openxmlformats.org/officeDocument/2006/relationships/image" Target="../media/image49.png"/><Relationship Id="rId5" Type="http://schemas.openxmlformats.org/officeDocument/2006/relationships/image" Target="../media/image35.png"/><Relationship Id="rId6" Type="http://schemas.openxmlformats.org/officeDocument/2006/relationships/image" Target="../media/image42.png"/><Relationship Id="rId7" Type="http://schemas.openxmlformats.org/officeDocument/2006/relationships/image" Target="../media/image62.png"/><Relationship Id="rId8" Type="http://schemas.openxmlformats.org/officeDocument/2006/relationships/image" Target="../media/image58.png"/></Relationships>
</file>

<file path=ppt/slides/_rels/slide134.xml.rels><?xml version="1.0" encoding="UTF-8" standalone="yes"?><Relationships xmlns="http://schemas.openxmlformats.org/package/2006/relationships"><Relationship Id="rId11" Type="http://schemas.openxmlformats.org/officeDocument/2006/relationships/image" Target="../media/image44.png"/><Relationship Id="rId10" Type="http://schemas.openxmlformats.org/officeDocument/2006/relationships/image" Target="../media/image38.png"/><Relationship Id="rId13" Type="http://schemas.openxmlformats.org/officeDocument/2006/relationships/image" Target="../media/image40.png"/><Relationship Id="rId12" Type="http://schemas.openxmlformats.org/officeDocument/2006/relationships/image" Target="../media/image51.png"/><Relationship Id="rId1" Type="http://schemas.openxmlformats.org/officeDocument/2006/relationships/slideLayout" Target="../slideLayouts/slideLayout7.xml"/><Relationship Id="rId2" Type="http://schemas.openxmlformats.org/officeDocument/2006/relationships/notesSlide" Target="../notesSlides/notesSlide134.xml"/><Relationship Id="rId3" Type="http://schemas.openxmlformats.org/officeDocument/2006/relationships/image" Target="../media/image46.png"/><Relationship Id="rId4" Type="http://schemas.openxmlformats.org/officeDocument/2006/relationships/image" Target="../media/image34.png"/><Relationship Id="rId9" Type="http://schemas.openxmlformats.org/officeDocument/2006/relationships/image" Target="../media/image56.png"/><Relationship Id="rId15" Type="http://schemas.openxmlformats.org/officeDocument/2006/relationships/image" Target="../media/image41.png"/><Relationship Id="rId14" Type="http://schemas.openxmlformats.org/officeDocument/2006/relationships/image" Target="../media/image43.png"/><Relationship Id="rId17" Type="http://schemas.openxmlformats.org/officeDocument/2006/relationships/image" Target="../media/image63.png"/><Relationship Id="rId16" Type="http://schemas.openxmlformats.org/officeDocument/2006/relationships/image" Target="../media/image49.png"/><Relationship Id="rId5" Type="http://schemas.openxmlformats.org/officeDocument/2006/relationships/image" Target="../media/image35.png"/><Relationship Id="rId6" Type="http://schemas.openxmlformats.org/officeDocument/2006/relationships/image" Target="../media/image42.png"/><Relationship Id="rId7" Type="http://schemas.openxmlformats.org/officeDocument/2006/relationships/image" Target="../media/image62.png"/><Relationship Id="rId8" Type="http://schemas.openxmlformats.org/officeDocument/2006/relationships/image" Target="../media/image58.png"/></Relationships>
</file>

<file path=ppt/slides/_rels/slide135.xml.rels><?xml version="1.0" encoding="UTF-8" standalone="yes"?><Relationships xmlns="http://schemas.openxmlformats.org/package/2006/relationships"><Relationship Id="rId11" Type="http://schemas.openxmlformats.org/officeDocument/2006/relationships/image" Target="../media/image44.png"/><Relationship Id="rId10" Type="http://schemas.openxmlformats.org/officeDocument/2006/relationships/image" Target="../media/image38.png"/><Relationship Id="rId13" Type="http://schemas.openxmlformats.org/officeDocument/2006/relationships/image" Target="../media/image40.png"/><Relationship Id="rId12" Type="http://schemas.openxmlformats.org/officeDocument/2006/relationships/image" Target="../media/image51.png"/><Relationship Id="rId1" Type="http://schemas.openxmlformats.org/officeDocument/2006/relationships/slideLayout" Target="../slideLayouts/slideLayout7.xml"/><Relationship Id="rId2" Type="http://schemas.openxmlformats.org/officeDocument/2006/relationships/notesSlide" Target="../notesSlides/notesSlide135.xml"/><Relationship Id="rId3" Type="http://schemas.openxmlformats.org/officeDocument/2006/relationships/image" Target="../media/image46.png"/><Relationship Id="rId4" Type="http://schemas.openxmlformats.org/officeDocument/2006/relationships/image" Target="../media/image34.png"/><Relationship Id="rId9" Type="http://schemas.openxmlformats.org/officeDocument/2006/relationships/image" Target="../media/image56.png"/><Relationship Id="rId15" Type="http://schemas.openxmlformats.org/officeDocument/2006/relationships/image" Target="../media/image41.png"/><Relationship Id="rId14" Type="http://schemas.openxmlformats.org/officeDocument/2006/relationships/image" Target="../media/image43.png"/><Relationship Id="rId17" Type="http://schemas.openxmlformats.org/officeDocument/2006/relationships/image" Target="../media/image63.png"/><Relationship Id="rId16" Type="http://schemas.openxmlformats.org/officeDocument/2006/relationships/image" Target="../media/image49.png"/><Relationship Id="rId5" Type="http://schemas.openxmlformats.org/officeDocument/2006/relationships/image" Target="../media/image35.png"/><Relationship Id="rId6" Type="http://schemas.openxmlformats.org/officeDocument/2006/relationships/image" Target="../media/image42.png"/><Relationship Id="rId7" Type="http://schemas.openxmlformats.org/officeDocument/2006/relationships/image" Target="../media/image62.png"/><Relationship Id="rId8" Type="http://schemas.openxmlformats.org/officeDocument/2006/relationships/image" Target="../media/image58.png"/></Relationships>
</file>

<file path=ppt/slides/_rels/slide136.xml.rels><?xml version="1.0" encoding="UTF-8" standalone="yes"?><Relationships xmlns="http://schemas.openxmlformats.org/package/2006/relationships"><Relationship Id="rId11" Type="http://schemas.openxmlformats.org/officeDocument/2006/relationships/image" Target="../media/image44.png"/><Relationship Id="rId10" Type="http://schemas.openxmlformats.org/officeDocument/2006/relationships/image" Target="../media/image38.png"/><Relationship Id="rId13" Type="http://schemas.openxmlformats.org/officeDocument/2006/relationships/image" Target="../media/image40.png"/><Relationship Id="rId12" Type="http://schemas.openxmlformats.org/officeDocument/2006/relationships/image" Target="../media/image51.png"/><Relationship Id="rId1" Type="http://schemas.openxmlformats.org/officeDocument/2006/relationships/slideLayout" Target="../slideLayouts/slideLayout7.xml"/><Relationship Id="rId2" Type="http://schemas.openxmlformats.org/officeDocument/2006/relationships/notesSlide" Target="../notesSlides/notesSlide136.xml"/><Relationship Id="rId3" Type="http://schemas.openxmlformats.org/officeDocument/2006/relationships/image" Target="../media/image46.png"/><Relationship Id="rId4" Type="http://schemas.openxmlformats.org/officeDocument/2006/relationships/image" Target="../media/image34.png"/><Relationship Id="rId9" Type="http://schemas.openxmlformats.org/officeDocument/2006/relationships/image" Target="../media/image56.png"/><Relationship Id="rId15" Type="http://schemas.openxmlformats.org/officeDocument/2006/relationships/image" Target="../media/image41.png"/><Relationship Id="rId14" Type="http://schemas.openxmlformats.org/officeDocument/2006/relationships/image" Target="../media/image43.png"/><Relationship Id="rId17" Type="http://schemas.openxmlformats.org/officeDocument/2006/relationships/image" Target="../media/image63.png"/><Relationship Id="rId16" Type="http://schemas.openxmlformats.org/officeDocument/2006/relationships/image" Target="../media/image49.png"/><Relationship Id="rId5" Type="http://schemas.openxmlformats.org/officeDocument/2006/relationships/image" Target="../media/image35.png"/><Relationship Id="rId6" Type="http://schemas.openxmlformats.org/officeDocument/2006/relationships/image" Target="../media/image42.png"/><Relationship Id="rId7" Type="http://schemas.openxmlformats.org/officeDocument/2006/relationships/image" Target="../media/image62.png"/><Relationship Id="rId8" Type="http://schemas.openxmlformats.org/officeDocument/2006/relationships/image" Target="../media/image58.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1.xml"/><Relationship Id="rId3" Type="http://schemas.openxmlformats.org/officeDocument/2006/relationships/image" Target="../media/image66.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2.xml"/><Relationship Id="rId3" Type="http://schemas.openxmlformats.org/officeDocument/2006/relationships/image" Target="../media/image7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4.xml"/><Relationship Id="rId3" Type="http://schemas.openxmlformats.org/officeDocument/2006/relationships/image" Target="../media/image65.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5.xml"/></Relationships>
</file>

<file path=ppt/slides/_rels/slide226.xml.rels><?xml version="1.0" encoding="UTF-8" standalone="yes"?><Relationships xmlns="http://schemas.openxmlformats.org/package/2006/relationships"><Relationship Id="rId11" Type="http://schemas.openxmlformats.org/officeDocument/2006/relationships/image" Target="../media/image44.png"/><Relationship Id="rId10" Type="http://schemas.openxmlformats.org/officeDocument/2006/relationships/image" Target="../media/image38.png"/><Relationship Id="rId13" Type="http://schemas.openxmlformats.org/officeDocument/2006/relationships/image" Target="../media/image40.png"/><Relationship Id="rId12" Type="http://schemas.openxmlformats.org/officeDocument/2006/relationships/image" Target="../media/image51.png"/><Relationship Id="rId1" Type="http://schemas.openxmlformats.org/officeDocument/2006/relationships/slideLayout" Target="../slideLayouts/slideLayout7.xml"/><Relationship Id="rId2" Type="http://schemas.openxmlformats.org/officeDocument/2006/relationships/notesSlide" Target="../notesSlides/notesSlide226.xml"/><Relationship Id="rId3" Type="http://schemas.openxmlformats.org/officeDocument/2006/relationships/image" Target="../media/image46.png"/><Relationship Id="rId4" Type="http://schemas.openxmlformats.org/officeDocument/2006/relationships/image" Target="../media/image34.png"/><Relationship Id="rId9" Type="http://schemas.openxmlformats.org/officeDocument/2006/relationships/image" Target="../media/image56.png"/><Relationship Id="rId15" Type="http://schemas.openxmlformats.org/officeDocument/2006/relationships/image" Target="../media/image41.png"/><Relationship Id="rId14" Type="http://schemas.openxmlformats.org/officeDocument/2006/relationships/image" Target="../media/image43.png"/><Relationship Id="rId17" Type="http://schemas.openxmlformats.org/officeDocument/2006/relationships/image" Target="../media/image63.png"/><Relationship Id="rId16" Type="http://schemas.openxmlformats.org/officeDocument/2006/relationships/image" Target="../media/image49.png"/><Relationship Id="rId5" Type="http://schemas.openxmlformats.org/officeDocument/2006/relationships/image" Target="../media/image35.png"/><Relationship Id="rId6" Type="http://schemas.openxmlformats.org/officeDocument/2006/relationships/image" Target="../media/image42.png"/><Relationship Id="rId7" Type="http://schemas.openxmlformats.org/officeDocument/2006/relationships/image" Target="../media/image62.png"/><Relationship Id="rId8" Type="http://schemas.openxmlformats.org/officeDocument/2006/relationships/image" Target="../media/image58.png"/></Relationships>
</file>

<file path=ppt/slides/_rels/slide227.xml.rels><?xml version="1.0" encoding="UTF-8" standalone="yes"?><Relationships xmlns="http://schemas.openxmlformats.org/package/2006/relationships"><Relationship Id="rId11" Type="http://schemas.openxmlformats.org/officeDocument/2006/relationships/image" Target="../media/image44.png"/><Relationship Id="rId10" Type="http://schemas.openxmlformats.org/officeDocument/2006/relationships/image" Target="../media/image38.png"/><Relationship Id="rId13" Type="http://schemas.openxmlformats.org/officeDocument/2006/relationships/image" Target="../media/image40.png"/><Relationship Id="rId12" Type="http://schemas.openxmlformats.org/officeDocument/2006/relationships/image" Target="../media/image51.png"/><Relationship Id="rId1" Type="http://schemas.openxmlformats.org/officeDocument/2006/relationships/slideLayout" Target="../slideLayouts/slideLayout7.xml"/><Relationship Id="rId2" Type="http://schemas.openxmlformats.org/officeDocument/2006/relationships/notesSlide" Target="../notesSlides/notesSlide227.xml"/><Relationship Id="rId3" Type="http://schemas.openxmlformats.org/officeDocument/2006/relationships/image" Target="../media/image46.png"/><Relationship Id="rId4" Type="http://schemas.openxmlformats.org/officeDocument/2006/relationships/image" Target="../media/image34.png"/><Relationship Id="rId9" Type="http://schemas.openxmlformats.org/officeDocument/2006/relationships/image" Target="../media/image56.png"/><Relationship Id="rId15" Type="http://schemas.openxmlformats.org/officeDocument/2006/relationships/image" Target="../media/image41.png"/><Relationship Id="rId14" Type="http://schemas.openxmlformats.org/officeDocument/2006/relationships/image" Target="../media/image43.png"/><Relationship Id="rId17" Type="http://schemas.openxmlformats.org/officeDocument/2006/relationships/image" Target="../media/image63.png"/><Relationship Id="rId16" Type="http://schemas.openxmlformats.org/officeDocument/2006/relationships/image" Target="../media/image49.png"/><Relationship Id="rId5" Type="http://schemas.openxmlformats.org/officeDocument/2006/relationships/image" Target="../media/image35.png"/><Relationship Id="rId6" Type="http://schemas.openxmlformats.org/officeDocument/2006/relationships/image" Target="../media/image42.png"/><Relationship Id="rId7" Type="http://schemas.openxmlformats.org/officeDocument/2006/relationships/image" Target="../media/image62.png"/><Relationship Id="rId8" Type="http://schemas.openxmlformats.org/officeDocument/2006/relationships/image" Target="../media/image58.png"/></Relationships>
</file>

<file path=ppt/slides/_rels/slide228.xml.rels><?xml version="1.0" encoding="UTF-8" standalone="yes"?><Relationships xmlns="http://schemas.openxmlformats.org/package/2006/relationships"><Relationship Id="rId11" Type="http://schemas.openxmlformats.org/officeDocument/2006/relationships/image" Target="../media/image44.png"/><Relationship Id="rId10" Type="http://schemas.openxmlformats.org/officeDocument/2006/relationships/image" Target="../media/image38.png"/><Relationship Id="rId13" Type="http://schemas.openxmlformats.org/officeDocument/2006/relationships/image" Target="../media/image40.png"/><Relationship Id="rId12" Type="http://schemas.openxmlformats.org/officeDocument/2006/relationships/image" Target="../media/image51.png"/><Relationship Id="rId1" Type="http://schemas.openxmlformats.org/officeDocument/2006/relationships/slideLayout" Target="../slideLayouts/slideLayout7.xml"/><Relationship Id="rId2" Type="http://schemas.openxmlformats.org/officeDocument/2006/relationships/notesSlide" Target="../notesSlides/notesSlide228.xml"/><Relationship Id="rId3" Type="http://schemas.openxmlformats.org/officeDocument/2006/relationships/image" Target="../media/image46.png"/><Relationship Id="rId4" Type="http://schemas.openxmlformats.org/officeDocument/2006/relationships/image" Target="../media/image34.png"/><Relationship Id="rId9" Type="http://schemas.openxmlformats.org/officeDocument/2006/relationships/image" Target="../media/image56.png"/><Relationship Id="rId15" Type="http://schemas.openxmlformats.org/officeDocument/2006/relationships/image" Target="../media/image41.png"/><Relationship Id="rId14" Type="http://schemas.openxmlformats.org/officeDocument/2006/relationships/image" Target="../media/image43.png"/><Relationship Id="rId17" Type="http://schemas.openxmlformats.org/officeDocument/2006/relationships/image" Target="../media/image63.png"/><Relationship Id="rId16" Type="http://schemas.openxmlformats.org/officeDocument/2006/relationships/image" Target="../media/image49.png"/><Relationship Id="rId5" Type="http://schemas.openxmlformats.org/officeDocument/2006/relationships/image" Target="../media/image35.png"/><Relationship Id="rId6" Type="http://schemas.openxmlformats.org/officeDocument/2006/relationships/image" Target="../media/image42.png"/><Relationship Id="rId7" Type="http://schemas.openxmlformats.org/officeDocument/2006/relationships/image" Target="../media/image62.png"/><Relationship Id="rId8" Type="http://schemas.openxmlformats.org/officeDocument/2006/relationships/image" Target="../media/image58.png"/></Relationships>
</file>

<file path=ppt/slides/_rels/slide229.xml.rels><?xml version="1.0" encoding="UTF-8" standalone="yes"?><Relationships xmlns="http://schemas.openxmlformats.org/package/2006/relationships"><Relationship Id="rId11" Type="http://schemas.openxmlformats.org/officeDocument/2006/relationships/image" Target="../media/image44.png"/><Relationship Id="rId10" Type="http://schemas.openxmlformats.org/officeDocument/2006/relationships/image" Target="../media/image38.png"/><Relationship Id="rId13" Type="http://schemas.openxmlformats.org/officeDocument/2006/relationships/image" Target="../media/image40.png"/><Relationship Id="rId12" Type="http://schemas.openxmlformats.org/officeDocument/2006/relationships/image" Target="../media/image51.png"/><Relationship Id="rId1" Type="http://schemas.openxmlformats.org/officeDocument/2006/relationships/slideLayout" Target="../slideLayouts/slideLayout7.xml"/><Relationship Id="rId2" Type="http://schemas.openxmlformats.org/officeDocument/2006/relationships/notesSlide" Target="../notesSlides/notesSlide229.xml"/><Relationship Id="rId3" Type="http://schemas.openxmlformats.org/officeDocument/2006/relationships/image" Target="../media/image46.png"/><Relationship Id="rId4" Type="http://schemas.openxmlformats.org/officeDocument/2006/relationships/image" Target="../media/image34.png"/><Relationship Id="rId9" Type="http://schemas.openxmlformats.org/officeDocument/2006/relationships/image" Target="../media/image56.png"/><Relationship Id="rId15" Type="http://schemas.openxmlformats.org/officeDocument/2006/relationships/image" Target="../media/image41.png"/><Relationship Id="rId14" Type="http://schemas.openxmlformats.org/officeDocument/2006/relationships/image" Target="../media/image43.png"/><Relationship Id="rId17" Type="http://schemas.openxmlformats.org/officeDocument/2006/relationships/image" Target="../media/image63.png"/><Relationship Id="rId16" Type="http://schemas.openxmlformats.org/officeDocument/2006/relationships/image" Target="../media/image49.png"/><Relationship Id="rId5" Type="http://schemas.openxmlformats.org/officeDocument/2006/relationships/image" Target="../media/image35.png"/><Relationship Id="rId6" Type="http://schemas.openxmlformats.org/officeDocument/2006/relationships/image" Target="../media/image42.png"/><Relationship Id="rId7" Type="http://schemas.openxmlformats.org/officeDocument/2006/relationships/image" Target="../media/image62.png"/><Relationship Id="rId8" Type="http://schemas.openxmlformats.org/officeDocument/2006/relationships/image" Target="../media/image5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1" Type="http://schemas.openxmlformats.org/officeDocument/2006/relationships/image" Target="../media/image44.png"/><Relationship Id="rId10" Type="http://schemas.openxmlformats.org/officeDocument/2006/relationships/image" Target="../media/image38.png"/><Relationship Id="rId13" Type="http://schemas.openxmlformats.org/officeDocument/2006/relationships/image" Target="../media/image40.png"/><Relationship Id="rId12" Type="http://schemas.openxmlformats.org/officeDocument/2006/relationships/image" Target="../media/image51.png"/><Relationship Id="rId1" Type="http://schemas.openxmlformats.org/officeDocument/2006/relationships/slideLayout" Target="../slideLayouts/slideLayout7.xml"/><Relationship Id="rId2" Type="http://schemas.openxmlformats.org/officeDocument/2006/relationships/notesSlide" Target="../notesSlides/notesSlide230.xml"/><Relationship Id="rId3" Type="http://schemas.openxmlformats.org/officeDocument/2006/relationships/image" Target="../media/image46.png"/><Relationship Id="rId4" Type="http://schemas.openxmlformats.org/officeDocument/2006/relationships/image" Target="../media/image34.png"/><Relationship Id="rId9" Type="http://schemas.openxmlformats.org/officeDocument/2006/relationships/image" Target="../media/image56.png"/><Relationship Id="rId15" Type="http://schemas.openxmlformats.org/officeDocument/2006/relationships/image" Target="../media/image41.png"/><Relationship Id="rId14" Type="http://schemas.openxmlformats.org/officeDocument/2006/relationships/image" Target="../media/image43.png"/><Relationship Id="rId17" Type="http://schemas.openxmlformats.org/officeDocument/2006/relationships/image" Target="../media/image63.png"/><Relationship Id="rId16" Type="http://schemas.openxmlformats.org/officeDocument/2006/relationships/image" Target="../media/image49.png"/><Relationship Id="rId5" Type="http://schemas.openxmlformats.org/officeDocument/2006/relationships/image" Target="../media/image35.png"/><Relationship Id="rId6" Type="http://schemas.openxmlformats.org/officeDocument/2006/relationships/image" Target="../media/image42.png"/><Relationship Id="rId7" Type="http://schemas.openxmlformats.org/officeDocument/2006/relationships/image" Target="../media/image62.png"/><Relationship Id="rId8" Type="http://schemas.openxmlformats.org/officeDocument/2006/relationships/image" Target="../media/image58.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5.xml"/><Relationship Id="rId3" Type="http://schemas.openxmlformats.org/officeDocument/2006/relationships/image" Target="../media/image74.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8.xml"/><Relationship Id="rId3" Type="http://schemas.openxmlformats.org/officeDocument/2006/relationships/image" Target="../media/image68.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2.xml"/><Relationship Id="rId3" Type="http://schemas.openxmlformats.org/officeDocument/2006/relationships/image" Target="../media/image68.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6.xml"/><Relationship Id="rId3" Type="http://schemas.openxmlformats.org/officeDocument/2006/relationships/image" Target="../media/image73.png"/><Relationship Id="rId4" Type="http://schemas.openxmlformats.org/officeDocument/2006/relationships/image" Target="../media/image67.png"/><Relationship Id="rId5" Type="http://schemas.openxmlformats.org/officeDocument/2006/relationships/image" Target="../media/image70.png"/><Relationship Id="rId6" Type="http://schemas.openxmlformats.org/officeDocument/2006/relationships/image" Target="../media/image72.png"/><Relationship Id="rId7" Type="http://schemas.openxmlformats.org/officeDocument/2006/relationships/image" Target="../media/image68.png"/></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8.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0.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0.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1.xml"/><Relationship Id="rId3" Type="http://schemas.openxmlformats.org/officeDocument/2006/relationships/image" Target="../media/image75.png"/><Relationship Id="rId4" Type="http://schemas.openxmlformats.org/officeDocument/2006/relationships/image" Target="../media/image76.png"/></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5.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7.xml"/><Relationship Id="rId3" Type="http://schemas.openxmlformats.org/officeDocument/2006/relationships/image" Target="../media/image68.png"/></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8.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0.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7.xml"/></Relationships>
</file>

<file path=ppt/slides/_rels/slide288.xml.rels><?xml version="1.0" encoding="UTF-8" standalone="yes"?><Relationships xmlns="http://schemas.openxmlformats.org/package/2006/relationships"><Relationship Id="rId11" Type="http://schemas.openxmlformats.org/officeDocument/2006/relationships/image" Target="../media/image44.png"/><Relationship Id="rId10" Type="http://schemas.openxmlformats.org/officeDocument/2006/relationships/image" Target="../media/image38.png"/><Relationship Id="rId13" Type="http://schemas.openxmlformats.org/officeDocument/2006/relationships/image" Target="../media/image40.png"/><Relationship Id="rId12" Type="http://schemas.openxmlformats.org/officeDocument/2006/relationships/image" Target="../media/image51.png"/><Relationship Id="rId1" Type="http://schemas.openxmlformats.org/officeDocument/2006/relationships/slideLayout" Target="../slideLayouts/slideLayout7.xml"/><Relationship Id="rId2" Type="http://schemas.openxmlformats.org/officeDocument/2006/relationships/notesSlide" Target="../notesSlides/notesSlide288.xml"/><Relationship Id="rId3" Type="http://schemas.openxmlformats.org/officeDocument/2006/relationships/image" Target="../media/image46.png"/><Relationship Id="rId4" Type="http://schemas.openxmlformats.org/officeDocument/2006/relationships/image" Target="../media/image34.png"/><Relationship Id="rId9" Type="http://schemas.openxmlformats.org/officeDocument/2006/relationships/image" Target="../media/image56.png"/><Relationship Id="rId15" Type="http://schemas.openxmlformats.org/officeDocument/2006/relationships/image" Target="../media/image41.png"/><Relationship Id="rId14" Type="http://schemas.openxmlformats.org/officeDocument/2006/relationships/image" Target="../media/image43.png"/><Relationship Id="rId17" Type="http://schemas.openxmlformats.org/officeDocument/2006/relationships/image" Target="../media/image63.png"/><Relationship Id="rId16" Type="http://schemas.openxmlformats.org/officeDocument/2006/relationships/image" Target="../media/image49.png"/><Relationship Id="rId5" Type="http://schemas.openxmlformats.org/officeDocument/2006/relationships/image" Target="../media/image35.png"/><Relationship Id="rId6" Type="http://schemas.openxmlformats.org/officeDocument/2006/relationships/image" Target="../media/image42.png"/><Relationship Id="rId7" Type="http://schemas.openxmlformats.org/officeDocument/2006/relationships/image" Target="../media/image62.png"/><Relationship Id="rId8" Type="http://schemas.openxmlformats.org/officeDocument/2006/relationships/image" Target="../media/image58.png"/></Relationships>
</file>

<file path=ppt/slides/_rels/slide289.xml.rels><?xml version="1.0" encoding="UTF-8" standalone="yes"?><Relationships xmlns="http://schemas.openxmlformats.org/package/2006/relationships"><Relationship Id="rId11" Type="http://schemas.openxmlformats.org/officeDocument/2006/relationships/image" Target="../media/image44.png"/><Relationship Id="rId10" Type="http://schemas.openxmlformats.org/officeDocument/2006/relationships/image" Target="../media/image38.png"/><Relationship Id="rId13" Type="http://schemas.openxmlformats.org/officeDocument/2006/relationships/image" Target="../media/image40.png"/><Relationship Id="rId12" Type="http://schemas.openxmlformats.org/officeDocument/2006/relationships/image" Target="../media/image51.png"/><Relationship Id="rId1" Type="http://schemas.openxmlformats.org/officeDocument/2006/relationships/slideLayout" Target="../slideLayouts/slideLayout7.xml"/><Relationship Id="rId2" Type="http://schemas.openxmlformats.org/officeDocument/2006/relationships/notesSlide" Target="../notesSlides/notesSlide289.xml"/><Relationship Id="rId3" Type="http://schemas.openxmlformats.org/officeDocument/2006/relationships/image" Target="../media/image46.png"/><Relationship Id="rId4" Type="http://schemas.openxmlformats.org/officeDocument/2006/relationships/image" Target="../media/image34.png"/><Relationship Id="rId9" Type="http://schemas.openxmlformats.org/officeDocument/2006/relationships/image" Target="../media/image56.png"/><Relationship Id="rId15" Type="http://schemas.openxmlformats.org/officeDocument/2006/relationships/image" Target="../media/image41.png"/><Relationship Id="rId14" Type="http://schemas.openxmlformats.org/officeDocument/2006/relationships/image" Target="../media/image43.png"/><Relationship Id="rId17" Type="http://schemas.openxmlformats.org/officeDocument/2006/relationships/image" Target="../media/image63.png"/><Relationship Id="rId16" Type="http://schemas.openxmlformats.org/officeDocument/2006/relationships/image" Target="../media/image49.png"/><Relationship Id="rId5" Type="http://schemas.openxmlformats.org/officeDocument/2006/relationships/image" Target="../media/image35.png"/><Relationship Id="rId6" Type="http://schemas.openxmlformats.org/officeDocument/2006/relationships/image" Target="../media/image42.png"/><Relationship Id="rId7" Type="http://schemas.openxmlformats.org/officeDocument/2006/relationships/image" Target="../media/image62.png"/><Relationship Id="rId8" Type="http://schemas.openxmlformats.org/officeDocument/2006/relationships/image" Target="../media/image5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290.xml.rels><?xml version="1.0" encoding="UTF-8" standalone="yes"?><Relationships xmlns="http://schemas.openxmlformats.org/package/2006/relationships"><Relationship Id="rId11" Type="http://schemas.openxmlformats.org/officeDocument/2006/relationships/image" Target="../media/image44.png"/><Relationship Id="rId10" Type="http://schemas.openxmlformats.org/officeDocument/2006/relationships/image" Target="../media/image38.png"/><Relationship Id="rId13" Type="http://schemas.openxmlformats.org/officeDocument/2006/relationships/image" Target="../media/image40.png"/><Relationship Id="rId12" Type="http://schemas.openxmlformats.org/officeDocument/2006/relationships/image" Target="../media/image51.png"/><Relationship Id="rId1" Type="http://schemas.openxmlformats.org/officeDocument/2006/relationships/slideLayout" Target="../slideLayouts/slideLayout7.xml"/><Relationship Id="rId2" Type="http://schemas.openxmlformats.org/officeDocument/2006/relationships/notesSlide" Target="../notesSlides/notesSlide290.xml"/><Relationship Id="rId3" Type="http://schemas.openxmlformats.org/officeDocument/2006/relationships/image" Target="../media/image46.png"/><Relationship Id="rId4" Type="http://schemas.openxmlformats.org/officeDocument/2006/relationships/image" Target="../media/image34.png"/><Relationship Id="rId9" Type="http://schemas.openxmlformats.org/officeDocument/2006/relationships/image" Target="../media/image56.png"/><Relationship Id="rId15" Type="http://schemas.openxmlformats.org/officeDocument/2006/relationships/image" Target="../media/image41.png"/><Relationship Id="rId14" Type="http://schemas.openxmlformats.org/officeDocument/2006/relationships/image" Target="../media/image43.png"/><Relationship Id="rId17" Type="http://schemas.openxmlformats.org/officeDocument/2006/relationships/image" Target="../media/image63.png"/><Relationship Id="rId16" Type="http://schemas.openxmlformats.org/officeDocument/2006/relationships/image" Target="../media/image49.png"/><Relationship Id="rId5" Type="http://schemas.openxmlformats.org/officeDocument/2006/relationships/image" Target="../media/image35.png"/><Relationship Id="rId6" Type="http://schemas.openxmlformats.org/officeDocument/2006/relationships/image" Target="../media/image42.png"/><Relationship Id="rId7" Type="http://schemas.openxmlformats.org/officeDocument/2006/relationships/image" Target="../media/image62.png"/><Relationship Id="rId8" Type="http://schemas.openxmlformats.org/officeDocument/2006/relationships/image" Target="../media/image58.png"/></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5.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8.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0.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2.xml"/><Relationship Id="rId3" Type="http://schemas.openxmlformats.org/officeDocument/2006/relationships/image" Target="../media/image77.png"/></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5.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8.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0.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4.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5.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8.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0.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1.xml"/><Relationship Id="rId3" Type="http://schemas.openxmlformats.org/officeDocument/2006/relationships/image" Target="../media/image78.png"/></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2.xml"/><Relationship Id="rId3" Type="http://schemas.openxmlformats.org/officeDocument/2006/relationships/image" Target="../media/image79.png"/></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3.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4.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5.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8.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0.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1.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3.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4.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5.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7.xml"/><Relationship Id="rId3" Type="http://schemas.openxmlformats.org/officeDocument/2006/relationships/image" Target="../media/image80.png"/></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8.xml"/></Relationships>
</file>

<file path=ppt/slides/_rels/slide339.xml.rels><?xml version="1.0" encoding="UTF-8" standalone="yes"?><Relationships xmlns="http://schemas.openxmlformats.org/package/2006/relationships"><Relationship Id="rId11" Type="http://schemas.openxmlformats.org/officeDocument/2006/relationships/image" Target="../media/image44.png"/><Relationship Id="rId10" Type="http://schemas.openxmlformats.org/officeDocument/2006/relationships/image" Target="../media/image38.png"/><Relationship Id="rId13" Type="http://schemas.openxmlformats.org/officeDocument/2006/relationships/image" Target="../media/image40.png"/><Relationship Id="rId12" Type="http://schemas.openxmlformats.org/officeDocument/2006/relationships/image" Target="../media/image51.png"/><Relationship Id="rId1" Type="http://schemas.openxmlformats.org/officeDocument/2006/relationships/slideLayout" Target="../slideLayouts/slideLayout7.xml"/><Relationship Id="rId2" Type="http://schemas.openxmlformats.org/officeDocument/2006/relationships/notesSlide" Target="../notesSlides/notesSlide339.xml"/><Relationship Id="rId3" Type="http://schemas.openxmlformats.org/officeDocument/2006/relationships/image" Target="../media/image46.png"/><Relationship Id="rId4" Type="http://schemas.openxmlformats.org/officeDocument/2006/relationships/image" Target="../media/image34.png"/><Relationship Id="rId9" Type="http://schemas.openxmlformats.org/officeDocument/2006/relationships/image" Target="../media/image56.png"/><Relationship Id="rId15" Type="http://schemas.openxmlformats.org/officeDocument/2006/relationships/image" Target="../media/image41.png"/><Relationship Id="rId14" Type="http://schemas.openxmlformats.org/officeDocument/2006/relationships/image" Target="../media/image43.png"/><Relationship Id="rId17" Type="http://schemas.openxmlformats.org/officeDocument/2006/relationships/image" Target="../media/image63.png"/><Relationship Id="rId16" Type="http://schemas.openxmlformats.org/officeDocument/2006/relationships/image" Target="../media/image49.png"/><Relationship Id="rId5" Type="http://schemas.openxmlformats.org/officeDocument/2006/relationships/image" Target="../media/image35.png"/><Relationship Id="rId6" Type="http://schemas.openxmlformats.org/officeDocument/2006/relationships/image" Target="../media/image42.png"/><Relationship Id="rId7" Type="http://schemas.openxmlformats.org/officeDocument/2006/relationships/image" Target="../media/image62.png"/><Relationship Id="rId8" Type="http://schemas.openxmlformats.org/officeDocument/2006/relationships/image" Target="../media/image5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 Id="rId3" Type="http://schemas.openxmlformats.org/officeDocument/2006/relationships/image" Target="../media/image26.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 Id="rId3" Type="http://schemas.openxmlformats.org/officeDocument/2006/relationships/image" Target="../media/image22.png"/><Relationship Id="rId4" Type="http://schemas.openxmlformats.org/officeDocument/2006/relationships/image" Target="../media/image2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0.xml"/><Relationship Id="rId3" Type="http://schemas.openxmlformats.org/officeDocument/2006/relationships/image" Target="../media/image2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7.xml"/><Relationship Id="rId3" Type="http://schemas.openxmlformats.org/officeDocument/2006/relationships/image" Target="../media/image2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6.xml"/><Relationship Id="rId3" Type="http://schemas.openxmlformats.org/officeDocument/2006/relationships/image" Target="../media/image3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7.xml"/><Relationship Id="rId3" Type="http://schemas.openxmlformats.org/officeDocument/2006/relationships/image" Target="../media/image2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8.xml"/><Relationship Id="rId3" Type="http://schemas.openxmlformats.org/officeDocument/2006/relationships/image" Target="../media/image25.png"/><Relationship Id="rId4" Type="http://schemas.openxmlformats.org/officeDocument/2006/relationships/image" Target="../media/image3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Giới thiệu về Apache Spark</a:t>
            </a:r>
            <a:endParaRPr/>
          </a:p>
        </p:txBody>
      </p:sp>
      <p:sp>
        <p:nvSpPr>
          <p:cNvPr id="202" name="Google Shape;202;p1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Vấn đề về MapReduce</a:t>
            </a:r>
            <a:endParaRPr/>
          </a:p>
        </p:txBody>
      </p:sp>
      <p:sp>
        <p:nvSpPr>
          <p:cNvPr id="203" name="Google Shape;203;p1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204" name="Google Shape;204;p1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Một công việc Map Reduce thường bao gồm nhiều chu trình Map và Reduce</a:t>
            </a:r>
            <a:endParaRPr/>
          </a:p>
          <a:p>
            <a:pPr indent="-177800" lvl="0" marL="177800" rtl="0" algn="l">
              <a:lnSpc>
                <a:spcPct val="128571"/>
              </a:lnSpc>
              <a:spcBef>
                <a:spcPts val="1000"/>
              </a:spcBef>
              <a:spcAft>
                <a:spcPts val="0"/>
              </a:spcAft>
              <a:buClr>
                <a:srgbClr val="262626"/>
              </a:buClr>
              <a:buSzPts val="1400"/>
              <a:buFont typeface="Arial"/>
              <a:buChar char="•"/>
            </a:pPr>
            <a:r>
              <a:rPr lang="en-US"/>
              <a:t>Mỗi chu kỳ Map yêu cầu đọc từ HDFS và ghi vào đĩa cục bộ</a:t>
            </a:r>
            <a:endParaRPr/>
          </a:p>
          <a:p>
            <a:pPr indent="-177800" lvl="0" marL="177800" rtl="0" algn="l">
              <a:lnSpc>
                <a:spcPct val="128571"/>
              </a:lnSpc>
              <a:spcBef>
                <a:spcPts val="1000"/>
              </a:spcBef>
              <a:spcAft>
                <a:spcPts val="0"/>
              </a:spcAft>
              <a:buClr>
                <a:srgbClr val="262626"/>
              </a:buClr>
              <a:buSzPts val="1400"/>
              <a:buFont typeface="Arial"/>
              <a:buChar char="•"/>
            </a:pPr>
            <a:r>
              <a:rPr lang="en-US"/>
              <a:t>Mỗi chu kỳ Reduce yêu cầu đọc từ đĩa cục bộ và ghi vào HDFS</a:t>
            </a:r>
            <a:endParaRPr/>
          </a:p>
          <a:p>
            <a:pPr indent="-177800" lvl="0" marL="177800" rtl="0" algn="l">
              <a:lnSpc>
                <a:spcPct val="128571"/>
              </a:lnSpc>
              <a:spcBef>
                <a:spcPts val="1000"/>
              </a:spcBef>
              <a:spcAft>
                <a:spcPts val="0"/>
              </a:spcAft>
              <a:buClr>
                <a:srgbClr val="262626"/>
              </a:buClr>
              <a:buSzPts val="1400"/>
              <a:buFont typeface="Arial"/>
              <a:buChar char="•"/>
            </a:pPr>
            <a:r>
              <a:rPr lang="en-US"/>
              <a:t>Đĩa I/O rất ĐẮT</a:t>
            </a: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p:txBody>
      </p:sp>
      <p:grpSp>
        <p:nvGrpSpPr>
          <p:cNvPr id="205" name="Google Shape;205;p10"/>
          <p:cNvGrpSpPr/>
          <p:nvPr/>
        </p:nvGrpSpPr>
        <p:grpSpPr>
          <a:xfrm>
            <a:off x="1260088" y="3897266"/>
            <a:ext cx="7605132" cy="2175221"/>
            <a:chOff x="1472667" y="3782966"/>
            <a:chExt cx="6888061" cy="2175221"/>
          </a:xfrm>
        </p:grpSpPr>
        <p:sp>
          <p:nvSpPr>
            <p:cNvPr id="206" name="Google Shape;206;p10"/>
            <p:cNvSpPr/>
            <p:nvPr/>
          </p:nvSpPr>
          <p:spPr>
            <a:xfrm>
              <a:off x="1472667" y="4440001"/>
              <a:ext cx="781688" cy="861151"/>
            </a:xfrm>
            <a:prstGeom prst="can">
              <a:avLst>
                <a:gd fmla="val 25000" name="adj"/>
              </a:avLst>
            </a:prstGeom>
            <a:solidFill>
              <a:srgbClr val="779FDB"/>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10"/>
            <p:cNvSpPr/>
            <p:nvPr/>
          </p:nvSpPr>
          <p:spPr>
            <a:xfrm>
              <a:off x="3885297" y="4440001"/>
              <a:ext cx="781688" cy="861151"/>
            </a:xfrm>
            <a:prstGeom prst="can">
              <a:avLst>
                <a:gd fmla="val 25000" name="adj"/>
              </a:avLst>
            </a:prstGeom>
            <a:solidFill>
              <a:srgbClr val="7B97CF"/>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8" name="Google Shape;208;p10"/>
            <p:cNvSpPr/>
            <p:nvPr/>
          </p:nvSpPr>
          <p:spPr>
            <a:xfrm>
              <a:off x="6297927" y="4440001"/>
              <a:ext cx="781688" cy="861151"/>
            </a:xfrm>
            <a:prstGeom prst="can">
              <a:avLst>
                <a:gd fmla="val 25000" name="adj"/>
              </a:avLst>
            </a:prstGeom>
            <a:solidFill>
              <a:srgbClr val="C3CCE7"/>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9" name="Google Shape;209;p10"/>
            <p:cNvSpPr/>
            <p:nvPr/>
          </p:nvSpPr>
          <p:spPr>
            <a:xfrm>
              <a:off x="2615919" y="3782966"/>
              <a:ext cx="919549" cy="2175221"/>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Map</a:t>
              </a:r>
              <a:endParaRPr/>
            </a:p>
            <a:p>
              <a:pPr indent="0" lvl="0" marL="0" marR="0" rtl="0" algn="ctr">
                <a:spcBef>
                  <a:spcPts val="0"/>
                </a:spcBef>
                <a:spcAft>
                  <a:spcPts val="0"/>
                </a:spcAft>
                <a:buNone/>
              </a:pPr>
              <a:r>
                <a:rPr lang="en-US" sz="1400">
                  <a:solidFill>
                    <a:srgbClr val="0043B2"/>
                  </a:solidFill>
                  <a:latin typeface="Arial"/>
                  <a:ea typeface="Arial"/>
                  <a:cs typeface="Arial"/>
                  <a:sym typeface="Arial"/>
                </a:rPr>
                <a:t>Reduce</a:t>
              </a:r>
              <a:endParaRPr/>
            </a:p>
            <a:p>
              <a:pPr indent="0" lvl="0" marL="0" marR="0" rtl="0" algn="ctr">
                <a:spcBef>
                  <a:spcPts val="0"/>
                </a:spcBef>
                <a:spcAft>
                  <a:spcPts val="0"/>
                </a:spcAft>
                <a:buNone/>
              </a:pPr>
              <a:r>
                <a:rPr lang="en-US" sz="1400">
                  <a:solidFill>
                    <a:srgbClr val="0043B2"/>
                  </a:solidFill>
                  <a:latin typeface="Arial"/>
                  <a:ea typeface="Arial"/>
                  <a:cs typeface="Arial"/>
                  <a:sym typeface="Arial"/>
                </a:rPr>
                <a:t>Giai đoạn 1</a:t>
              </a:r>
              <a:endParaRPr sz="1400">
                <a:solidFill>
                  <a:srgbClr val="0043B2"/>
                </a:solidFill>
                <a:latin typeface="Arial"/>
                <a:ea typeface="Arial"/>
                <a:cs typeface="Arial"/>
                <a:sym typeface="Arial"/>
              </a:endParaRPr>
            </a:p>
          </p:txBody>
        </p:sp>
        <p:sp>
          <p:nvSpPr>
            <p:cNvPr id="210" name="Google Shape;210;p10"/>
            <p:cNvSpPr/>
            <p:nvPr/>
          </p:nvSpPr>
          <p:spPr>
            <a:xfrm>
              <a:off x="5016814" y="3782966"/>
              <a:ext cx="919549" cy="2175221"/>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Map</a:t>
              </a:r>
              <a:endParaRPr/>
            </a:p>
            <a:p>
              <a:pPr indent="0" lvl="0" marL="0" marR="0" rtl="0" algn="ctr">
                <a:spcBef>
                  <a:spcPts val="0"/>
                </a:spcBef>
                <a:spcAft>
                  <a:spcPts val="0"/>
                </a:spcAft>
                <a:buNone/>
              </a:pPr>
              <a:r>
                <a:rPr lang="en-US" sz="1400">
                  <a:solidFill>
                    <a:srgbClr val="0043B2"/>
                  </a:solidFill>
                  <a:latin typeface="Arial"/>
                  <a:ea typeface="Arial"/>
                  <a:cs typeface="Arial"/>
                  <a:sym typeface="Arial"/>
                </a:rPr>
                <a:t>Reduce</a:t>
              </a:r>
              <a:endParaRPr/>
            </a:p>
            <a:p>
              <a:pPr indent="0" lvl="0" marL="0" marR="0" rtl="0" algn="ctr">
                <a:spcBef>
                  <a:spcPts val="0"/>
                </a:spcBef>
                <a:spcAft>
                  <a:spcPts val="0"/>
                </a:spcAft>
                <a:buNone/>
              </a:pPr>
              <a:r>
                <a:rPr lang="en-US" sz="1400">
                  <a:solidFill>
                    <a:srgbClr val="0043B2"/>
                  </a:solidFill>
                  <a:latin typeface="Arial"/>
                  <a:ea typeface="Arial"/>
                  <a:cs typeface="Arial"/>
                  <a:sym typeface="Arial"/>
                </a:rPr>
                <a:t>Giai đoạn 2</a:t>
              </a:r>
              <a:endParaRPr sz="1400">
                <a:solidFill>
                  <a:srgbClr val="0043B2"/>
                </a:solidFill>
                <a:latin typeface="Arial"/>
                <a:ea typeface="Arial"/>
                <a:cs typeface="Arial"/>
                <a:sym typeface="Arial"/>
              </a:endParaRPr>
            </a:p>
          </p:txBody>
        </p:sp>
        <p:sp>
          <p:nvSpPr>
            <p:cNvPr id="211" name="Google Shape;211;p10"/>
            <p:cNvSpPr/>
            <p:nvPr/>
          </p:nvSpPr>
          <p:spPr>
            <a:xfrm>
              <a:off x="7441179" y="3782966"/>
              <a:ext cx="919549" cy="2175221"/>
            </a:xfrm>
            <a:prstGeom prst="roundRect">
              <a:avLst>
                <a:gd fmla="val 1666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Map</a:t>
              </a:r>
              <a:endParaRPr/>
            </a:p>
            <a:p>
              <a:pPr indent="0" lvl="0" marL="0" marR="0" rtl="0" algn="ctr">
                <a:spcBef>
                  <a:spcPts val="0"/>
                </a:spcBef>
                <a:spcAft>
                  <a:spcPts val="0"/>
                </a:spcAft>
                <a:buNone/>
              </a:pPr>
              <a:r>
                <a:rPr lang="en-US" sz="1400">
                  <a:solidFill>
                    <a:srgbClr val="0043B2"/>
                  </a:solidFill>
                  <a:latin typeface="Arial"/>
                  <a:ea typeface="Arial"/>
                  <a:cs typeface="Arial"/>
                  <a:sym typeface="Arial"/>
                </a:rPr>
                <a:t>Reduce</a:t>
              </a:r>
              <a:endParaRPr/>
            </a:p>
            <a:p>
              <a:pPr indent="0" lvl="0" marL="0" marR="0" rtl="0" algn="ctr">
                <a:spcBef>
                  <a:spcPts val="0"/>
                </a:spcBef>
                <a:spcAft>
                  <a:spcPts val="0"/>
                </a:spcAft>
                <a:buNone/>
              </a:pPr>
              <a:r>
                <a:rPr lang="en-US" sz="1400">
                  <a:solidFill>
                    <a:srgbClr val="0043B2"/>
                  </a:solidFill>
                  <a:latin typeface="Arial"/>
                  <a:ea typeface="Arial"/>
                  <a:cs typeface="Arial"/>
                  <a:sym typeface="Arial"/>
                </a:rPr>
                <a:t>Giai đoạn 3</a:t>
              </a:r>
              <a:endParaRPr sz="1400">
                <a:solidFill>
                  <a:srgbClr val="0043B2"/>
                </a:solidFill>
                <a:latin typeface="Arial"/>
                <a:ea typeface="Arial"/>
                <a:cs typeface="Arial"/>
                <a:sym typeface="Arial"/>
              </a:endParaRPr>
            </a:p>
          </p:txBody>
        </p:sp>
        <p:grpSp>
          <p:nvGrpSpPr>
            <p:cNvPr id="212" name="Google Shape;212;p10"/>
            <p:cNvGrpSpPr/>
            <p:nvPr/>
          </p:nvGrpSpPr>
          <p:grpSpPr>
            <a:xfrm>
              <a:off x="2292885" y="4767660"/>
              <a:ext cx="5096105" cy="290514"/>
              <a:chOff x="2292885" y="4767660"/>
              <a:chExt cx="5096105" cy="290514"/>
            </a:xfrm>
          </p:grpSpPr>
          <p:sp>
            <p:nvSpPr>
              <p:cNvPr id="213" name="Google Shape;213;p10"/>
              <p:cNvSpPr/>
              <p:nvPr/>
            </p:nvSpPr>
            <p:spPr>
              <a:xfrm>
                <a:off x="2292885" y="4767660"/>
                <a:ext cx="272769" cy="290514"/>
              </a:xfrm>
              <a:prstGeom prst="rightArrow">
                <a:avLst>
                  <a:gd fmla="val 27878" name="adj1"/>
                  <a:gd fmla="val 53492" name="adj2"/>
                </a:avLst>
              </a:prstGeom>
              <a:solidFill>
                <a:srgbClr val="0043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4" name="Google Shape;214;p10"/>
              <p:cNvSpPr/>
              <p:nvPr/>
            </p:nvSpPr>
            <p:spPr>
              <a:xfrm>
                <a:off x="3587657" y="4767660"/>
                <a:ext cx="272769" cy="290514"/>
              </a:xfrm>
              <a:prstGeom prst="rightArrow">
                <a:avLst>
                  <a:gd fmla="val 27878" name="adj1"/>
                  <a:gd fmla="val 53492" name="adj2"/>
                </a:avLst>
              </a:prstGeom>
              <a:solidFill>
                <a:srgbClr val="0043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5" name="Google Shape;215;p10"/>
              <p:cNvSpPr/>
              <p:nvPr/>
            </p:nvSpPr>
            <p:spPr>
              <a:xfrm>
                <a:off x="4691856" y="4767660"/>
                <a:ext cx="272769" cy="290514"/>
              </a:xfrm>
              <a:prstGeom prst="rightArrow">
                <a:avLst>
                  <a:gd fmla="val 27878" name="adj1"/>
                  <a:gd fmla="val 53492" name="adj2"/>
                </a:avLst>
              </a:prstGeom>
              <a:solidFill>
                <a:srgbClr val="0043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10"/>
              <p:cNvSpPr/>
              <p:nvPr/>
            </p:nvSpPr>
            <p:spPr>
              <a:xfrm>
                <a:off x="5988552" y="4767660"/>
                <a:ext cx="272769" cy="290514"/>
              </a:xfrm>
              <a:prstGeom prst="rightArrow">
                <a:avLst>
                  <a:gd fmla="val 27878" name="adj1"/>
                  <a:gd fmla="val 53492" name="adj2"/>
                </a:avLst>
              </a:prstGeom>
              <a:solidFill>
                <a:srgbClr val="0043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10"/>
              <p:cNvSpPr/>
              <p:nvPr/>
            </p:nvSpPr>
            <p:spPr>
              <a:xfrm>
                <a:off x="7116221" y="4767660"/>
                <a:ext cx="272769" cy="290514"/>
              </a:xfrm>
              <a:prstGeom prst="rightArrow">
                <a:avLst>
                  <a:gd fmla="val 27878" name="adj1"/>
                  <a:gd fmla="val 53492" name="adj2"/>
                </a:avLst>
              </a:prstGeom>
              <a:solidFill>
                <a:srgbClr val="0043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10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523" name="Google Shape;1523;p10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Coalesce</a:t>
            </a:r>
            <a:endParaRPr/>
          </a:p>
        </p:txBody>
      </p:sp>
      <p:sp>
        <p:nvSpPr>
          <p:cNvPr id="1524" name="Google Shape;1524;p10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525" name="Google Shape;1525;p100"/>
          <p:cNvSpPr txBox="1"/>
          <p:nvPr>
            <p:ph idx="4" type="body"/>
          </p:nvPr>
        </p:nvSpPr>
        <p:spPr>
          <a:xfrm>
            <a:off x="535872" y="2226568"/>
            <a:ext cx="3815064"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Chuyển đổi </a:t>
            </a:r>
            <a:r>
              <a:rPr b="1" lang="en-US"/>
              <a:t>coalesce</a:t>
            </a:r>
            <a:r>
              <a:rPr lang="en-US"/>
              <a:t> thay đổi số lượng phân vùng mà không xáo trộn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Xáo trộn dữ liệu là một hoạt động rất tốn kém</a:t>
            </a:r>
            <a:endParaRPr/>
          </a:p>
          <a:p>
            <a:pPr indent="-177800" lvl="0" marL="177800" rtl="0" algn="l">
              <a:lnSpc>
                <a:spcPct val="128571"/>
              </a:lnSpc>
              <a:spcBef>
                <a:spcPts val="1000"/>
              </a:spcBef>
              <a:spcAft>
                <a:spcPts val="0"/>
              </a:spcAft>
              <a:buClr>
                <a:srgbClr val="262626"/>
              </a:buClr>
              <a:buSzPts val="1400"/>
              <a:buFont typeface="Arial"/>
              <a:buChar char="•"/>
            </a:pPr>
            <a:r>
              <a:rPr lang="en-US"/>
              <a:t>Thường được sử dụng để giảm số lượng phân vùng sau khi một tập dữ liệu lớn đã được cắt bớt</a:t>
            </a:r>
            <a:endParaRPr/>
          </a:p>
        </p:txBody>
      </p:sp>
      <p:sp>
        <p:nvSpPr>
          <p:cNvPr id="1526" name="Google Shape;1526;p100"/>
          <p:cNvSpPr txBox="1"/>
          <p:nvPr/>
        </p:nvSpPr>
        <p:spPr>
          <a:xfrm>
            <a:off x="1037968" y="2446638"/>
            <a:ext cx="18473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pic>
        <p:nvPicPr>
          <p:cNvPr id="1527" name="Google Shape;1527;p100"/>
          <p:cNvPicPr preferRelativeResize="0"/>
          <p:nvPr/>
        </p:nvPicPr>
        <p:blipFill rotWithShape="1">
          <a:blip r:embed="rId3">
            <a:alphaModFix/>
          </a:blip>
          <a:srcRect b="0" l="0" r="0" t="0"/>
          <a:stretch/>
        </p:blipFill>
        <p:spPr>
          <a:xfrm>
            <a:off x="4468494" y="2233613"/>
            <a:ext cx="4050204" cy="1508037"/>
          </a:xfrm>
          <a:prstGeom prst="rect">
            <a:avLst/>
          </a:prstGeom>
          <a:noFill/>
          <a:ln>
            <a:noFill/>
          </a:ln>
        </p:spPr>
      </p:pic>
      <p:sp>
        <p:nvSpPr>
          <p:cNvPr id="1528" name="Google Shape;1528;p100"/>
          <p:cNvSpPr txBox="1"/>
          <p:nvPr/>
        </p:nvSpPr>
        <p:spPr>
          <a:xfrm>
            <a:off x="704850" y="4416233"/>
            <a:ext cx="7812000" cy="117628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myRDD = sc.parallelize([1, 2, 3, 4, 5, 6], 3)</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print("Original # of partitions:", myRDD.getNumPartitions())</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coalesceRDD = myRDD.coalesce(1)</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print("New # of partitions:", coalesceRDD.getNumPartitions())</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coalesceRDD.saveAsTextFile("coalesceRDD")</a:t>
            </a:r>
            <a:endParaRPr/>
          </a:p>
        </p:txBody>
      </p:sp>
      <p:sp>
        <p:nvSpPr>
          <p:cNvPr id="1529" name="Google Shape;1529;p100"/>
          <p:cNvSpPr txBox="1"/>
          <p:nvPr/>
        </p:nvSpPr>
        <p:spPr>
          <a:xfrm>
            <a:off x="694528" y="5588000"/>
            <a:ext cx="7812000" cy="68580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Original # of partitions: 3</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New # of parittions: 1</a:t>
            </a:r>
            <a:endParaRPr/>
          </a:p>
        </p:txBody>
      </p:sp>
      <p:sp>
        <p:nvSpPr>
          <p:cNvPr id="1530" name="Google Shape;1530;p100"/>
          <p:cNvSpPr txBox="1"/>
          <p:nvPr/>
        </p:nvSpPr>
        <p:spPr>
          <a:xfrm>
            <a:off x="7881678" y="4416233"/>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531" name="Google Shape;1531;p100"/>
          <p:cNvSpPr txBox="1"/>
          <p:nvPr/>
        </p:nvSpPr>
        <p:spPr>
          <a:xfrm>
            <a:off x="7858528" y="5588000"/>
            <a:ext cx="648000" cy="32160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10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538" name="Google Shape;1538;p10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RDD phân vùng lại (1/2)</a:t>
            </a:r>
            <a:endParaRPr/>
          </a:p>
        </p:txBody>
      </p:sp>
      <p:sp>
        <p:nvSpPr>
          <p:cNvPr id="1539" name="Google Shape;1539;p10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540" name="Google Shape;1540;p101"/>
          <p:cNvSpPr txBox="1"/>
          <p:nvPr>
            <p:ph idx="4" type="body"/>
          </p:nvPr>
        </p:nvSpPr>
        <p:spPr>
          <a:xfrm>
            <a:off x="535872" y="2226568"/>
            <a:ext cx="9025641"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Giống như chuyển đổi </a:t>
            </a:r>
            <a:r>
              <a:rPr b="1" lang="en-US"/>
              <a:t>coalesce</a:t>
            </a:r>
            <a:r>
              <a:rPr lang="en-US"/>
              <a:t>, </a:t>
            </a:r>
            <a:r>
              <a:rPr b="1" lang="en-US"/>
              <a:t>repartition</a:t>
            </a:r>
            <a:r>
              <a:rPr lang="en-US"/>
              <a:t> lại có thể được sử dụng để thay đổi số lượng phân vùng</a:t>
            </a:r>
            <a:endParaRPr/>
          </a:p>
          <a:p>
            <a:pPr indent="-182563" lvl="1" marL="360363" rtl="0" algn="l">
              <a:lnSpc>
                <a:spcPct val="138461"/>
              </a:lnSpc>
              <a:spcBef>
                <a:spcPts val="500"/>
              </a:spcBef>
              <a:spcAft>
                <a:spcPts val="0"/>
              </a:spcAft>
              <a:buClr>
                <a:srgbClr val="262626"/>
              </a:buClr>
              <a:buSzPts val="1040"/>
              <a:buChar char="•"/>
            </a:pPr>
            <a:r>
              <a:rPr lang="en-US"/>
              <a:t>Không giống như, </a:t>
            </a:r>
            <a:r>
              <a:rPr b="1" lang="en-US"/>
              <a:t>coalesce</a:t>
            </a:r>
            <a:r>
              <a:rPr lang="en-US"/>
              <a:t>, </a:t>
            </a:r>
            <a:r>
              <a:rPr b="1" lang="en-US"/>
              <a:t>repartition</a:t>
            </a:r>
            <a:r>
              <a:rPr lang="en-US"/>
              <a:t> lại xáo trộn dữ liệu</a:t>
            </a:r>
            <a:endParaRPr/>
          </a:p>
          <a:p>
            <a:pPr indent="-182563" lvl="1" marL="360363" rtl="0" algn="l">
              <a:lnSpc>
                <a:spcPct val="138461"/>
              </a:lnSpc>
              <a:spcBef>
                <a:spcPts val="500"/>
              </a:spcBef>
              <a:spcAft>
                <a:spcPts val="0"/>
              </a:spcAft>
              <a:buClr>
                <a:srgbClr val="262626"/>
              </a:buClr>
              <a:buSzPts val="1040"/>
              <a:buChar char="•"/>
            </a:pPr>
            <a:r>
              <a:rPr lang="en-US"/>
              <a:t>Điều này có thể hữu ích để khắc phục sự cố nghiêng</a:t>
            </a:r>
            <a:endParaRPr/>
          </a:p>
          <a:p>
            <a:pPr indent="-182563" lvl="1" marL="360363" rtl="0" algn="l">
              <a:lnSpc>
                <a:spcPct val="138461"/>
              </a:lnSpc>
              <a:spcBef>
                <a:spcPts val="500"/>
              </a:spcBef>
              <a:spcAft>
                <a:spcPts val="0"/>
              </a:spcAft>
              <a:buClr>
                <a:srgbClr val="262626"/>
              </a:buClr>
              <a:buSzPts val="1040"/>
              <a:buChar char="•"/>
            </a:pPr>
            <a:r>
              <a:rPr lang="en-US"/>
              <a:t>Xiên xảy ra khi một hoặc một số phân vùng chứa phần lớn tập dữ liệu</a:t>
            </a:r>
            <a:endParaRPr/>
          </a:p>
          <a:p>
            <a:pPr indent="-182563" lvl="1" marL="360363" rtl="0" algn="l">
              <a:lnSpc>
                <a:spcPct val="138461"/>
              </a:lnSpc>
              <a:spcBef>
                <a:spcPts val="500"/>
              </a:spcBef>
              <a:spcAft>
                <a:spcPts val="0"/>
              </a:spcAft>
              <a:buClr>
                <a:srgbClr val="262626"/>
              </a:buClr>
              <a:buSzPts val="1040"/>
              <a:buChar char="•"/>
            </a:pPr>
            <a:r>
              <a:rPr lang="en-US"/>
              <a:t>Trong một hệ thống song song phân tán, thời gian hoàn thành được quyết định bởi phân vùng chậm nhất</a:t>
            </a:r>
            <a:endParaRPr/>
          </a:p>
          <a:p>
            <a:pPr indent="-182563" lvl="1" marL="360363" rtl="0" algn="l">
              <a:lnSpc>
                <a:spcPct val="138461"/>
              </a:lnSpc>
              <a:spcBef>
                <a:spcPts val="500"/>
              </a:spcBef>
              <a:spcAft>
                <a:spcPts val="0"/>
              </a:spcAft>
              <a:buClr>
                <a:srgbClr val="262626"/>
              </a:buClr>
              <a:buSzPts val="1040"/>
              <a:buChar char="•"/>
            </a:pPr>
            <a:r>
              <a:rPr lang="en-US"/>
              <a:t>Do đó, điều quan trọng là phải cố gắng làm cho khối lượng công việc của mỗi phân vùng được phân bổ đều</a:t>
            </a:r>
            <a:endParaRPr/>
          </a:p>
          <a:p>
            <a:pPr indent="-177800" lvl="0" marL="177800" rtl="0" algn="l">
              <a:lnSpc>
                <a:spcPct val="128571"/>
              </a:lnSpc>
              <a:spcBef>
                <a:spcPts val="1000"/>
              </a:spcBef>
              <a:spcAft>
                <a:spcPts val="0"/>
              </a:spcAft>
              <a:buClr>
                <a:srgbClr val="262626"/>
              </a:buClr>
              <a:buSzPts val="1400"/>
              <a:buFont typeface="Arial"/>
              <a:buChar char="•"/>
            </a:pPr>
            <a:r>
              <a:rPr lang="en-US"/>
              <a:t>Xáo trộn là một hoạt động tốn kém và cần cẩn thận khi sử dụng</a:t>
            </a:r>
            <a:endParaRPr/>
          </a:p>
        </p:txBody>
      </p:sp>
      <p:sp>
        <p:nvSpPr>
          <p:cNvPr id="1541" name="Google Shape;1541;p101"/>
          <p:cNvSpPr txBox="1"/>
          <p:nvPr/>
        </p:nvSpPr>
        <p:spPr>
          <a:xfrm>
            <a:off x="1037968" y="2446638"/>
            <a:ext cx="18473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sp>
        <p:nvSpPr>
          <p:cNvPr id="1547" name="Google Shape;1547;p10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548" name="Google Shape;1548;p10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RDD phân vùng lại (2/2)</a:t>
            </a:r>
            <a:endParaRPr/>
          </a:p>
        </p:txBody>
      </p:sp>
      <p:sp>
        <p:nvSpPr>
          <p:cNvPr id="1549" name="Google Shape;1549;p10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550" name="Google Shape;1550;p102"/>
          <p:cNvSpPr txBox="1"/>
          <p:nvPr/>
        </p:nvSpPr>
        <p:spPr>
          <a:xfrm>
            <a:off x="1037968" y="2446638"/>
            <a:ext cx="18473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
        <p:nvSpPr>
          <p:cNvPr id="1551" name="Google Shape;1551;p102"/>
          <p:cNvSpPr txBox="1"/>
          <p:nvPr/>
        </p:nvSpPr>
        <p:spPr>
          <a:xfrm>
            <a:off x="704850" y="2241152"/>
            <a:ext cx="7812000" cy="160164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myRDD = sc.parallelize([1, 2, 3, 4, 5, 6, 7, 8, 9], 3)</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print("Original RDD:", myRDD.getNumPartitions())</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myRDD.foreachPartition(lambda iterator: show_part(iterator))</a:t>
            </a:r>
            <a:endParaRPr/>
          </a:p>
          <a:p>
            <a:pPr indent="-14287"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shuffledRDD = myRDD.repartition(3)</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print("Reshuffled RDD:", shuffledRDD.getNumPartitions())</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shuffledRDD.foreachPartition(lambda iterator: show_part(iterator))</a:t>
            </a:r>
            <a:endParaRPr/>
          </a:p>
        </p:txBody>
      </p:sp>
      <p:sp>
        <p:nvSpPr>
          <p:cNvPr id="1552" name="Google Shape;1552;p102"/>
          <p:cNvSpPr txBox="1"/>
          <p:nvPr/>
        </p:nvSpPr>
        <p:spPr>
          <a:xfrm>
            <a:off x="714840" y="3946967"/>
            <a:ext cx="3600000" cy="2407209"/>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Original RDD: 3</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2</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3</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4</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5</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6</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7</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8</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9</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1553" name="Google Shape;1553;p102"/>
          <p:cNvSpPr txBox="1"/>
          <p:nvPr/>
        </p:nvSpPr>
        <p:spPr>
          <a:xfrm>
            <a:off x="4785910" y="3949156"/>
            <a:ext cx="3600000" cy="2393706"/>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Reshuffled RDD: 3</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4</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5</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6</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2</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3</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7</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8</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9</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1554" name="Google Shape;1554;p102"/>
          <p:cNvSpPr txBox="1"/>
          <p:nvPr/>
        </p:nvSpPr>
        <p:spPr>
          <a:xfrm>
            <a:off x="7868850" y="224088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555" name="Google Shape;1555;p102"/>
          <p:cNvSpPr txBox="1"/>
          <p:nvPr/>
        </p:nvSpPr>
        <p:spPr>
          <a:xfrm>
            <a:off x="7737910" y="3946967"/>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
        <p:nvSpPr>
          <p:cNvPr id="1556" name="Google Shape;1556;p102"/>
          <p:cNvSpPr txBox="1"/>
          <p:nvPr/>
        </p:nvSpPr>
        <p:spPr>
          <a:xfrm>
            <a:off x="3666840" y="3946967"/>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10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563" name="Google Shape;1563;p10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RDD hỗn hợp</a:t>
            </a:r>
            <a:endParaRPr/>
          </a:p>
        </p:txBody>
      </p:sp>
      <p:sp>
        <p:nvSpPr>
          <p:cNvPr id="1564" name="Google Shape;1564;p10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565" name="Google Shape;1565;p10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Chuyển đổi hỗn hợp</a:t>
            </a:r>
            <a:endParaRPr/>
          </a:p>
        </p:txBody>
      </p:sp>
      <p:graphicFrame>
        <p:nvGraphicFramePr>
          <p:cNvPr id="1566" name="Google Shape;1566;p103"/>
          <p:cNvGraphicFramePr/>
          <p:nvPr/>
        </p:nvGraphicFramePr>
        <p:xfrm>
          <a:off x="554436" y="2583365"/>
          <a:ext cx="3000000" cy="3000000"/>
        </p:xfrm>
        <a:graphic>
          <a:graphicData uri="http://schemas.openxmlformats.org/drawingml/2006/table">
            <a:tbl>
              <a:tblPr bandRow="1" firstRow="1">
                <a:noFill/>
                <a:tableStyleId>{AC961190-77FA-4AE8-A9A6-E3E42C7C3913}</a:tableStyleId>
              </a:tblPr>
              <a:tblGrid>
                <a:gridCol w="2846500"/>
                <a:gridCol w="5931475"/>
              </a:tblGrid>
              <a:tr h="372975">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Chuyển đổi</a:t>
                      </a:r>
                      <a:endParaRPr b="0" sz="1400" u="none" cap="none" strike="noStrike">
                        <a:solidFill>
                          <a:schemeClr val="dk1"/>
                        </a:solidFill>
                        <a:latin typeface="Arial"/>
                        <a:ea typeface="Arial"/>
                        <a:cs typeface="Arial"/>
                        <a:sym typeface="Arial"/>
                      </a:endParaRPr>
                    </a:p>
                  </a:txBody>
                  <a:tcPr marT="45725" marB="45725" marR="72000" marL="108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Ý nghĩa</a:t>
                      </a:r>
                      <a:endParaRPr b="0" sz="1400" u="none" cap="none" strike="noStrike">
                        <a:solidFill>
                          <a:schemeClr val="dk1"/>
                        </a:solidFill>
                        <a:latin typeface="Arial"/>
                        <a:ea typeface="Arial"/>
                        <a:cs typeface="Arial"/>
                        <a:sym typeface="Arial"/>
                      </a:endParaRPr>
                    </a:p>
                  </a:txBody>
                  <a:tcPr marT="45725" marB="45725" marR="72000" marL="10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596775">
                <a:tc>
                  <a:txBody>
                    <a:bodyPr/>
                    <a:lstStyle/>
                    <a:p>
                      <a:pPr indent="0" lvl="0" marL="0" marR="0" rtl="0" algn="ctr">
                        <a:spcBef>
                          <a:spcPts val="0"/>
                        </a:spcBef>
                        <a:spcAft>
                          <a:spcPts val="0"/>
                        </a:spcAft>
                        <a:buNone/>
                      </a:pPr>
                      <a:r>
                        <a:rPr lang="en-US" sz="1300" u="none" cap="none" strike="noStrike">
                          <a:solidFill>
                            <a:schemeClr val="dk1"/>
                          </a:solidFill>
                          <a:latin typeface="Arial"/>
                          <a:ea typeface="Arial"/>
                          <a:cs typeface="Arial"/>
                          <a:sym typeface="Arial"/>
                        </a:rPr>
                        <a:t>sample(withReplacement, </a:t>
                      </a:r>
                      <a:br>
                        <a:rPr lang="en-US" sz="1300" u="none" cap="none" strike="noStrike">
                          <a:solidFill>
                            <a:schemeClr val="dk1"/>
                          </a:solidFill>
                          <a:latin typeface="Arial"/>
                          <a:ea typeface="Arial"/>
                          <a:cs typeface="Arial"/>
                          <a:sym typeface="Arial"/>
                        </a:rPr>
                      </a:br>
                      <a:r>
                        <a:rPr lang="en-US" sz="1300" u="none" cap="none" strike="noStrike">
                          <a:solidFill>
                            <a:schemeClr val="dk1"/>
                          </a:solidFill>
                          <a:latin typeface="Arial"/>
                          <a:ea typeface="Arial"/>
                          <a:cs typeface="Arial"/>
                          <a:sym typeface="Arial"/>
                        </a:rPr>
                        <a:t>fraction, seed)</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Lấy mẫu phân số có Thay thế dữ liệu, có hoặc không thay thế, bằng cách sử dụng hạt giống trình tạo số ngẫu nhiên nhất định.</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596775">
                <a:tc>
                  <a:txBody>
                    <a:bodyPr/>
                    <a:lstStyle/>
                    <a:p>
                      <a:pPr indent="0" lvl="0" marL="0" marR="0" rtl="0" algn="ctr">
                        <a:spcBef>
                          <a:spcPts val="0"/>
                        </a:spcBef>
                        <a:spcAft>
                          <a:spcPts val="0"/>
                        </a:spcAft>
                        <a:buNone/>
                      </a:pPr>
                      <a:r>
                        <a:rPr lang="en-US" sz="1300" u="none" cap="none" strike="noStrike">
                          <a:solidFill>
                            <a:schemeClr val="dk1"/>
                          </a:solidFill>
                          <a:latin typeface="Arial"/>
                          <a:ea typeface="Arial"/>
                          <a:cs typeface="Arial"/>
                          <a:sym typeface="Arial"/>
                        </a:rPr>
                        <a:t>pipe(command, [envVars])</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Đưa từng phân vùng của RDD thông qua lệnh shell, ví dụ: một tập lệnh Perl hoặc bash. Các phần tử RDD được ghi vào stdin của quy trình và các dòng xuất ra thiết bị xuất chuẩn của nó được trả về dưới dạng RDD của các chuỗi.</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1" name="Shape 1571"/>
        <p:cNvGrpSpPr/>
        <p:nvPr/>
      </p:nvGrpSpPr>
      <p:grpSpPr>
        <a:xfrm>
          <a:off x="0" y="0"/>
          <a:ext cx="0" cy="0"/>
          <a:chOff x="0" y="0"/>
          <a:chExt cx="0" cy="0"/>
        </a:xfrm>
      </p:grpSpPr>
      <p:sp>
        <p:nvSpPr>
          <p:cNvPr id="1572" name="Google Shape;1572;p10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573" name="Google Shape;1573;p10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lấy mẫu</a:t>
            </a:r>
            <a:endParaRPr/>
          </a:p>
        </p:txBody>
      </p:sp>
      <p:sp>
        <p:nvSpPr>
          <p:cNvPr id="1574" name="Google Shape;1574;p10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575" name="Google Shape;1575;p10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 dụng </a:t>
            </a:r>
            <a:r>
              <a:rPr b="1" lang="en-US"/>
              <a:t>sample(withReplacement, fraction, seed) </a:t>
            </a:r>
            <a:r>
              <a:rPr lang="en-US"/>
              <a:t>để tạo RDD mới với dữ liệu được lấy mẫu</a:t>
            </a:r>
            <a:endParaRPr/>
          </a:p>
          <a:p>
            <a:pPr indent="-182563" lvl="1" marL="360363" rtl="0" algn="l">
              <a:lnSpc>
                <a:spcPct val="138461"/>
              </a:lnSpc>
              <a:spcBef>
                <a:spcPts val="500"/>
              </a:spcBef>
              <a:spcAft>
                <a:spcPts val="0"/>
              </a:spcAft>
              <a:buClr>
                <a:srgbClr val="262626"/>
              </a:buClr>
              <a:buSzPts val="1040"/>
              <a:buChar char="•"/>
            </a:pPr>
            <a:r>
              <a:rPr lang="en-US"/>
              <a:t>Sử dụng phân số để kiểm soát phần trăm dữ liệu được lấy mẫu</a:t>
            </a:r>
            <a:endParaRPr/>
          </a:p>
          <a:p>
            <a:pPr indent="-182563" lvl="1" marL="360363" rtl="0" algn="l">
              <a:lnSpc>
                <a:spcPct val="138461"/>
              </a:lnSpc>
              <a:spcBef>
                <a:spcPts val="500"/>
              </a:spcBef>
              <a:spcAft>
                <a:spcPts val="0"/>
              </a:spcAft>
              <a:buClr>
                <a:srgbClr val="262626"/>
              </a:buClr>
              <a:buSzPts val="1040"/>
              <a:buChar char="•"/>
            </a:pPr>
            <a:r>
              <a:rPr lang="en-US"/>
              <a:t>Sử dụng cùng một hạt giống để đảm bảo bạn nhận được cùng một dữ liệu được lấy mẫu khi lặp lại các thử nghiệm</a:t>
            </a:r>
            <a:endParaRPr/>
          </a:p>
          <a:p>
            <a:pPr indent="-177800" lvl="0" marL="177800" rtl="0" algn="l">
              <a:lnSpc>
                <a:spcPct val="128571"/>
              </a:lnSpc>
              <a:spcBef>
                <a:spcPts val="1000"/>
              </a:spcBef>
              <a:spcAft>
                <a:spcPts val="0"/>
              </a:spcAft>
              <a:buClr>
                <a:srgbClr val="262626"/>
              </a:buClr>
              <a:buSzPts val="1400"/>
              <a:buFont typeface="Arial"/>
              <a:buChar char="•"/>
            </a:pPr>
            <a:r>
              <a:rPr lang="en-US"/>
              <a:t>withReplacement kiểm soát xem bạn có thể lặp lại các mẫu hay không</a:t>
            </a:r>
            <a:endParaRPr/>
          </a:p>
          <a:p>
            <a:pPr indent="-182563" lvl="1" marL="360363" rtl="0" algn="l">
              <a:lnSpc>
                <a:spcPct val="138461"/>
              </a:lnSpc>
              <a:spcBef>
                <a:spcPts val="500"/>
              </a:spcBef>
              <a:spcAft>
                <a:spcPts val="0"/>
              </a:spcAft>
              <a:buClr>
                <a:srgbClr val="262626"/>
              </a:buClr>
              <a:buSzPts val="1040"/>
              <a:buChar char="•"/>
            </a:pPr>
            <a:r>
              <a:rPr lang="en-US"/>
              <a:t>Đặt thành True để cho phép các giá trị lặp lại</a:t>
            </a:r>
            <a:endParaRPr/>
          </a:p>
        </p:txBody>
      </p:sp>
      <p:sp>
        <p:nvSpPr>
          <p:cNvPr id="1576" name="Google Shape;1576;p104"/>
          <p:cNvSpPr txBox="1"/>
          <p:nvPr/>
        </p:nvSpPr>
        <p:spPr>
          <a:xfrm>
            <a:off x="1037968" y="2446638"/>
            <a:ext cx="18473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
        <p:nvSpPr>
          <p:cNvPr id="1577" name="Google Shape;1577;p104"/>
          <p:cNvSpPr txBox="1"/>
          <p:nvPr/>
        </p:nvSpPr>
        <p:spPr>
          <a:xfrm>
            <a:off x="704850" y="3737354"/>
            <a:ext cx="7812000" cy="55459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myRDD = sc.parallelize(range(100))</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print(myRDD.sample(False, 0.3, 123).collect())</a:t>
            </a:r>
            <a:endParaRPr/>
          </a:p>
        </p:txBody>
      </p:sp>
      <p:sp>
        <p:nvSpPr>
          <p:cNvPr id="1578" name="Google Shape;1578;p104"/>
          <p:cNvSpPr txBox="1"/>
          <p:nvPr/>
        </p:nvSpPr>
        <p:spPr>
          <a:xfrm>
            <a:off x="704850" y="4358640"/>
            <a:ext cx="7812000" cy="45720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[1, 4, 5, 7, 9, 13, 14, 17, 22, 24, 26, 38, 43, 46, 54,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55, 56, 59, 60, 63, 67, 68, 78, 83, 93, 96, 99]</a:t>
            </a:r>
            <a:endParaRPr/>
          </a:p>
        </p:txBody>
      </p:sp>
      <p:sp>
        <p:nvSpPr>
          <p:cNvPr id="1579" name="Google Shape;1579;p104"/>
          <p:cNvSpPr txBox="1"/>
          <p:nvPr/>
        </p:nvSpPr>
        <p:spPr>
          <a:xfrm>
            <a:off x="704850" y="4919371"/>
            <a:ext cx="7812000" cy="64106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myRDD = sc.parallelize(range(100))</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print(myRDD.sample(True, 0.3, 123).collect())</a:t>
            </a:r>
            <a:endParaRPr/>
          </a:p>
        </p:txBody>
      </p:sp>
      <p:sp>
        <p:nvSpPr>
          <p:cNvPr id="1580" name="Google Shape;1580;p104"/>
          <p:cNvSpPr txBox="1"/>
          <p:nvPr/>
        </p:nvSpPr>
        <p:spPr>
          <a:xfrm>
            <a:off x="704850" y="5621398"/>
            <a:ext cx="7812000" cy="454282"/>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[0, 11, 13, 14, 20, 22, 23, 27, 27, 28, 29, 34, 34, 35,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37, 43, 51, 60, 62, 64, 70, 70, 71, 77, 77, 87, 89]</a:t>
            </a:r>
            <a:endParaRPr/>
          </a:p>
        </p:txBody>
      </p:sp>
      <p:sp>
        <p:nvSpPr>
          <p:cNvPr id="1581" name="Google Shape;1581;p104"/>
          <p:cNvSpPr txBox="1"/>
          <p:nvPr/>
        </p:nvSpPr>
        <p:spPr>
          <a:xfrm>
            <a:off x="7868850" y="4922177"/>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582" name="Google Shape;1582;p104"/>
          <p:cNvSpPr txBox="1"/>
          <p:nvPr/>
        </p:nvSpPr>
        <p:spPr>
          <a:xfrm>
            <a:off x="7868850" y="4356374"/>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
        <p:nvSpPr>
          <p:cNvPr id="1583" name="Google Shape;1583;p104"/>
          <p:cNvSpPr txBox="1"/>
          <p:nvPr/>
        </p:nvSpPr>
        <p:spPr>
          <a:xfrm>
            <a:off x="7868850" y="374216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584" name="Google Shape;1584;p104"/>
          <p:cNvSpPr txBox="1"/>
          <p:nvPr/>
        </p:nvSpPr>
        <p:spPr>
          <a:xfrm>
            <a:off x="7868850" y="562232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9" name="Shape 1589"/>
        <p:cNvGrpSpPr/>
        <p:nvPr/>
      </p:nvGrpSpPr>
      <p:grpSpPr>
        <a:xfrm>
          <a:off x="0" y="0"/>
          <a:ext cx="0" cy="0"/>
          <a:chOff x="0" y="0"/>
          <a:chExt cx="0" cy="0"/>
        </a:xfrm>
      </p:grpSpPr>
      <p:sp>
        <p:nvSpPr>
          <p:cNvPr id="1590" name="Google Shape;1590;p10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591" name="Google Shape;1591;p10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đường ống RDD (1/2)</a:t>
            </a:r>
            <a:endParaRPr/>
          </a:p>
        </p:txBody>
      </p:sp>
      <p:sp>
        <p:nvSpPr>
          <p:cNvPr id="1592" name="Google Shape;1592;p10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593" name="Google Shape;1593;p10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Chuyển đổi đường ống cho phép các nhà phát triển thực thi các tệp tập lệnh từ trình bao qua tập dữ liệu RDD</a:t>
            </a:r>
            <a:endParaRPr/>
          </a:p>
          <a:p>
            <a:pPr indent="-182563" lvl="1" marL="360363" rtl="0" algn="l">
              <a:lnSpc>
                <a:spcPct val="138461"/>
              </a:lnSpc>
              <a:spcBef>
                <a:spcPts val="500"/>
              </a:spcBef>
              <a:spcAft>
                <a:spcPts val="0"/>
              </a:spcAft>
              <a:buClr>
                <a:srgbClr val="262626"/>
              </a:buClr>
              <a:buSzPts val="1040"/>
              <a:buChar char="•"/>
            </a:pPr>
            <a:r>
              <a:rPr lang="en-US"/>
              <a:t>Quá trình stdin được sử dụng để nhận tập dữ liệu RDD</a:t>
            </a:r>
            <a:endParaRPr/>
          </a:p>
          <a:p>
            <a:pPr indent="-182563" lvl="1" marL="360363" rtl="0" algn="l">
              <a:lnSpc>
                <a:spcPct val="138461"/>
              </a:lnSpc>
              <a:spcBef>
                <a:spcPts val="500"/>
              </a:spcBef>
              <a:spcAft>
                <a:spcPts val="0"/>
              </a:spcAft>
              <a:buClr>
                <a:srgbClr val="262626"/>
              </a:buClr>
              <a:buSzPts val="1040"/>
              <a:buChar char="•"/>
            </a:pPr>
            <a:r>
              <a:rPr lang="en-US"/>
              <a:t>Quá trình stdout được sử dụng để gửi lại kết quả</a:t>
            </a:r>
            <a:endParaRPr/>
          </a:p>
          <a:p>
            <a:pPr indent="-177800" lvl="0" marL="177800" rtl="0" algn="l">
              <a:lnSpc>
                <a:spcPct val="128571"/>
              </a:lnSpc>
              <a:spcBef>
                <a:spcPts val="1000"/>
              </a:spcBef>
              <a:spcAft>
                <a:spcPts val="0"/>
              </a:spcAft>
              <a:buClr>
                <a:srgbClr val="262626"/>
              </a:buClr>
              <a:buSzPts val="1400"/>
              <a:buFont typeface="Arial"/>
              <a:buChar char="•"/>
            </a:pPr>
            <a:r>
              <a:rPr lang="en-US"/>
              <a:t>Cho phép các lập trình viên sử dụng các ngôn ngữ khác ngoài Scala, Python hoặc Java để thực hiện chuyển đổi</a:t>
            </a:r>
            <a:endParaRPr/>
          </a:p>
        </p:txBody>
      </p:sp>
      <p:sp>
        <p:nvSpPr>
          <p:cNvPr id="1594" name="Google Shape;1594;p105"/>
          <p:cNvSpPr txBox="1"/>
          <p:nvPr/>
        </p:nvSpPr>
        <p:spPr>
          <a:xfrm>
            <a:off x="1037968" y="2446638"/>
            <a:ext cx="18473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9" name="Shape 1599"/>
        <p:cNvGrpSpPr/>
        <p:nvPr/>
      </p:nvGrpSpPr>
      <p:grpSpPr>
        <a:xfrm>
          <a:off x="0" y="0"/>
          <a:ext cx="0" cy="0"/>
          <a:chOff x="0" y="0"/>
          <a:chExt cx="0" cy="0"/>
        </a:xfrm>
      </p:grpSpPr>
      <p:sp>
        <p:nvSpPr>
          <p:cNvPr id="1600" name="Google Shape;1600;p10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601" name="Google Shape;1601;p10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đường ống RDD (2/2)</a:t>
            </a:r>
            <a:endParaRPr/>
          </a:p>
        </p:txBody>
      </p:sp>
      <p:sp>
        <p:nvSpPr>
          <p:cNvPr id="1602" name="Google Shape;1602;p10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603" name="Google Shape;1603;p106"/>
          <p:cNvSpPr txBox="1"/>
          <p:nvPr/>
        </p:nvSpPr>
        <p:spPr>
          <a:xfrm>
            <a:off x="1037968" y="2549378"/>
            <a:ext cx="18473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604" name="Google Shape;1604;p106"/>
          <p:cNvSpPr txBox="1"/>
          <p:nvPr/>
        </p:nvSpPr>
        <p:spPr>
          <a:xfrm>
            <a:off x="704850" y="2549377"/>
            <a:ext cx="7812000" cy="138456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400">
                <a:solidFill>
                  <a:schemeClr val="dk1"/>
                </a:solidFill>
                <a:latin typeface="Arial"/>
                <a:ea typeface="Arial"/>
                <a:cs typeface="Arial"/>
                <a:sym typeface="Arial"/>
              </a:rPr>
              <a:t>[student@localhost Data ] $ cat repeat.sh</a:t>
            </a:r>
            <a:endParaRPr/>
          </a:p>
          <a:p>
            <a:pPr indent="-14287" lvl="0" marL="182563" marR="0" rtl="0" algn="l">
              <a:spcBef>
                <a:spcPts val="0"/>
              </a:spcBef>
              <a:spcAft>
                <a:spcPts val="0"/>
              </a:spcAft>
              <a:buNone/>
            </a:pPr>
            <a:r>
              <a:rPr lang="en-US" sz="1400">
                <a:solidFill>
                  <a:schemeClr val="dk1"/>
                </a:solidFill>
                <a:latin typeface="Arial"/>
                <a:ea typeface="Arial"/>
                <a:cs typeface="Arial"/>
                <a:sym typeface="Arial"/>
              </a:rPr>
              <a:t>#!/bin/bash</a:t>
            </a:r>
            <a:endParaRPr/>
          </a:p>
          <a:p>
            <a:pPr indent="-14287" lvl="0" marL="182563" marR="0" rtl="0" algn="l">
              <a:spcBef>
                <a:spcPts val="0"/>
              </a:spcBef>
              <a:spcAft>
                <a:spcPts val="0"/>
              </a:spcAft>
              <a:buNone/>
            </a:pPr>
            <a:r>
              <a:rPr lang="en-US" sz="1400">
                <a:solidFill>
                  <a:schemeClr val="dk1"/>
                </a:solidFill>
                <a:latin typeface="Arial"/>
                <a:ea typeface="Arial"/>
                <a:cs typeface="Arial"/>
                <a:sym typeface="Arial"/>
              </a:rPr>
              <a:t>While read LINE; do</a:t>
            </a:r>
            <a:endParaRPr/>
          </a:p>
          <a:p>
            <a:pPr indent="-14287" lvl="0" marL="182563" marR="0" rtl="0" algn="l">
              <a:spcBef>
                <a:spcPts val="0"/>
              </a:spcBef>
              <a:spcAft>
                <a:spcPts val="0"/>
              </a:spcAft>
              <a:buNone/>
            </a:pPr>
            <a:r>
              <a:rPr lang="en-US" sz="1400">
                <a:solidFill>
                  <a:schemeClr val="dk1"/>
                </a:solidFill>
                <a:latin typeface="Arial"/>
                <a:ea typeface="Arial"/>
                <a:cs typeface="Arial"/>
                <a:sym typeface="Arial"/>
              </a:rPr>
              <a:t>    echo ${LINE}</a:t>
            </a:r>
            <a:endParaRPr/>
          </a:p>
          <a:p>
            <a:pPr indent="-14287" lvl="0" marL="182563" marR="0" rtl="0" algn="l">
              <a:spcBef>
                <a:spcPts val="0"/>
              </a:spcBef>
              <a:spcAft>
                <a:spcPts val="0"/>
              </a:spcAft>
              <a:buNone/>
            </a:pPr>
            <a:r>
              <a:rPr lang="en-US" sz="1400">
                <a:solidFill>
                  <a:schemeClr val="dk1"/>
                </a:solidFill>
                <a:latin typeface="Arial"/>
                <a:ea typeface="Arial"/>
                <a:cs typeface="Arial"/>
                <a:sym typeface="Arial"/>
              </a:rPr>
              <a:t>done</a:t>
            </a:r>
            <a:endParaRPr/>
          </a:p>
        </p:txBody>
      </p:sp>
      <p:sp>
        <p:nvSpPr>
          <p:cNvPr id="1605" name="Google Shape;1605;p106"/>
          <p:cNvSpPr txBox="1"/>
          <p:nvPr/>
        </p:nvSpPr>
        <p:spPr>
          <a:xfrm>
            <a:off x="704850" y="4085460"/>
            <a:ext cx="7812000" cy="146304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data_src = ["Having", "fun", "learning", "Spark"]</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script_path = "/home/student/Data/repeat.sh"</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myRDD = sc.parallelize(data_src)</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pipeRDD = myRDD.pipe(script_path)</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print(pipeRDD.collect())</a:t>
            </a:r>
            <a:endParaRPr/>
          </a:p>
        </p:txBody>
      </p:sp>
      <p:sp>
        <p:nvSpPr>
          <p:cNvPr id="1606" name="Google Shape;1606;p106"/>
          <p:cNvSpPr txBox="1"/>
          <p:nvPr/>
        </p:nvSpPr>
        <p:spPr>
          <a:xfrm>
            <a:off x="704850" y="5680580"/>
            <a:ext cx="7812000" cy="45720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['Having', 'fun', 'learning', 'Spark']</a:t>
            </a:r>
            <a:endParaRPr/>
          </a:p>
        </p:txBody>
      </p:sp>
      <p:sp>
        <p:nvSpPr>
          <p:cNvPr id="1607" name="Google Shape;1607;p106"/>
          <p:cNvSpPr txBox="1"/>
          <p:nvPr/>
        </p:nvSpPr>
        <p:spPr>
          <a:xfrm>
            <a:off x="7868850" y="408546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608" name="Google Shape;1608;p106"/>
          <p:cNvSpPr txBox="1"/>
          <p:nvPr/>
        </p:nvSpPr>
        <p:spPr>
          <a:xfrm>
            <a:off x="7868850" y="568058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
        <p:nvSpPr>
          <p:cNvPr id="1609" name="Google Shape;1609;p106"/>
          <p:cNvSpPr txBox="1"/>
          <p:nvPr/>
        </p:nvSpPr>
        <p:spPr>
          <a:xfrm>
            <a:off x="7868850" y="2549377"/>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Cmd</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4" name="Shape 1614"/>
        <p:cNvGrpSpPr/>
        <p:nvPr/>
      </p:nvGrpSpPr>
      <p:grpSpPr>
        <a:xfrm>
          <a:off x="0" y="0"/>
          <a:ext cx="0" cy="0"/>
          <a:chOff x="0" y="0"/>
          <a:chExt cx="0" cy="0"/>
        </a:xfrm>
      </p:grpSpPr>
      <p:sp>
        <p:nvSpPr>
          <p:cNvPr id="1615" name="Google Shape;1615;p107"/>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t>Xử lý dữ liệu phi cấu trúc</a:t>
            </a:r>
            <a:endParaRPr/>
          </a:p>
        </p:txBody>
      </p:sp>
      <p:sp>
        <p:nvSpPr>
          <p:cNvPr id="1616" name="Google Shape;1616;p107"/>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1.</a:t>
            </a:r>
            <a:endParaRPr/>
          </a:p>
        </p:txBody>
      </p:sp>
      <p:sp>
        <p:nvSpPr>
          <p:cNvPr id="1617" name="Google Shape;1617;p107"/>
          <p:cNvSpPr/>
          <p:nvPr/>
        </p:nvSpPr>
        <p:spPr>
          <a:xfrm>
            <a:off x="1234524" y="406641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1.1. Giới thiệu về Apache Spark</a:t>
            </a:r>
            <a:endParaRPr/>
          </a:p>
        </p:txBody>
      </p:sp>
      <p:sp>
        <p:nvSpPr>
          <p:cNvPr id="1618" name="Google Shape;1618;p107"/>
          <p:cNvSpPr/>
          <p:nvPr/>
        </p:nvSpPr>
        <p:spPr>
          <a:xfrm>
            <a:off x="1051644" y="4065237"/>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sp>
        <p:nvSpPr>
          <p:cNvPr id="1619" name="Google Shape;1619;p107"/>
          <p:cNvSpPr/>
          <p:nvPr/>
        </p:nvSpPr>
        <p:spPr>
          <a:xfrm>
            <a:off x="1234524" y="449624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1.2. Khái niệm cơ bản về Python</a:t>
            </a:r>
            <a:endParaRPr sz="1800">
              <a:solidFill>
                <a:srgbClr val="A5A5A5"/>
              </a:solidFill>
              <a:latin typeface="Arial"/>
              <a:ea typeface="Arial"/>
              <a:cs typeface="Arial"/>
              <a:sym typeface="Arial"/>
            </a:endParaRPr>
          </a:p>
        </p:txBody>
      </p:sp>
      <p:sp>
        <p:nvSpPr>
          <p:cNvPr id="1620" name="Google Shape;1620;p107"/>
          <p:cNvSpPr/>
          <p:nvPr/>
        </p:nvSpPr>
        <p:spPr>
          <a:xfrm>
            <a:off x="1051644" y="4495071"/>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sp>
        <p:nvSpPr>
          <p:cNvPr id="1621" name="Google Shape;1621;p107"/>
          <p:cNvSpPr/>
          <p:nvPr/>
        </p:nvSpPr>
        <p:spPr>
          <a:xfrm>
            <a:off x="1234524" y="4926078"/>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1.3. Chuyển đổi dữ liệu với Core API</a:t>
            </a:r>
            <a:endParaRPr/>
          </a:p>
        </p:txBody>
      </p:sp>
      <p:sp>
        <p:nvSpPr>
          <p:cNvPr id="1622" name="Google Shape;1622;p107"/>
          <p:cNvSpPr/>
          <p:nvPr/>
        </p:nvSpPr>
        <p:spPr>
          <a:xfrm>
            <a:off x="1051644" y="4924905"/>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sp>
        <p:nvSpPr>
          <p:cNvPr id="1623" name="Google Shape;1623;p107"/>
          <p:cNvSpPr/>
          <p:nvPr/>
        </p:nvSpPr>
        <p:spPr>
          <a:xfrm>
            <a:off x="1234524" y="5355912"/>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1.4. Làm việc với Pair RDD</a:t>
            </a:r>
            <a:endParaRPr/>
          </a:p>
        </p:txBody>
      </p:sp>
      <p:sp>
        <p:nvSpPr>
          <p:cNvPr id="1624" name="Google Shape;1624;p107"/>
          <p:cNvSpPr/>
          <p:nvPr/>
        </p:nvSpPr>
        <p:spPr>
          <a:xfrm>
            <a:off x="1051644" y="5354739"/>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9" name="Shape 1629"/>
        <p:cNvGrpSpPr/>
        <p:nvPr/>
      </p:nvGrpSpPr>
      <p:grpSpPr>
        <a:xfrm>
          <a:off x="0" y="0"/>
          <a:ext cx="0" cy="0"/>
          <a:chOff x="0" y="0"/>
          <a:chExt cx="0" cy="0"/>
        </a:xfrm>
      </p:grpSpPr>
      <p:sp>
        <p:nvSpPr>
          <p:cNvPr id="1630" name="Google Shape;1630;p10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1.4. Làm việc với Pair RDD</a:t>
            </a:r>
            <a:endParaRPr/>
          </a:p>
        </p:txBody>
      </p:sp>
      <p:sp>
        <p:nvSpPr>
          <p:cNvPr id="1631" name="Google Shape;1631;p10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Cặp RDD là gì</a:t>
            </a:r>
            <a:endParaRPr/>
          </a:p>
        </p:txBody>
      </p:sp>
      <p:sp>
        <p:nvSpPr>
          <p:cNvPr id="1632" name="Google Shape;1632;p10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633" name="Google Shape;1633;p10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Spark định nghĩa lớp PairRDFunctions chuyên hoạt động với Pair RDD</a:t>
            </a:r>
            <a:endParaRPr/>
          </a:p>
          <a:p>
            <a:pPr indent="-177800" lvl="0" marL="177800" rtl="0" algn="l">
              <a:lnSpc>
                <a:spcPct val="128571"/>
              </a:lnSpc>
              <a:spcBef>
                <a:spcPts val="1000"/>
              </a:spcBef>
              <a:spcAft>
                <a:spcPts val="0"/>
              </a:spcAft>
              <a:buClr>
                <a:srgbClr val="262626"/>
              </a:buClr>
              <a:buSzPts val="1400"/>
              <a:buFont typeface="Arial"/>
              <a:buChar char="•"/>
            </a:pPr>
            <a:r>
              <a:rPr lang="en-US"/>
              <a:t>Một cặp RDD là một RDD trong đó tất cả các phần tử nằm trong một tuple cặp khóa-giá trị</a:t>
            </a:r>
            <a:endParaRPr/>
          </a:p>
          <a:p>
            <a:pPr indent="-182563" lvl="1" marL="360363" rtl="0" algn="l">
              <a:lnSpc>
                <a:spcPct val="138461"/>
              </a:lnSpc>
              <a:spcBef>
                <a:spcPts val="500"/>
              </a:spcBef>
              <a:spcAft>
                <a:spcPts val="0"/>
              </a:spcAft>
              <a:buClr>
                <a:srgbClr val="262626"/>
              </a:buClr>
              <a:buSzPts val="1040"/>
              <a:buChar char="•"/>
            </a:pPr>
            <a:r>
              <a:rPr lang="en-US"/>
              <a:t>Tuples được tạo với dấu ngoặc đơn trong Python</a:t>
            </a:r>
            <a:endParaRPr/>
          </a:p>
          <a:p>
            <a:pPr indent="-182563" lvl="1" marL="360363" rtl="0" algn="l">
              <a:lnSpc>
                <a:spcPct val="138461"/>
              </a:lnSpc>
              <a:spcBef>
                <a:spcPts val="500"/>
              </a:spcBef>
              <a:spcAft>
                <a:spcPts val="0"/>
              </a:spcAft>
              <a:buClr>
                <a:srgbClr val="262626"/>
              </a:buClr>
              <a:buSzPts val="1040"/>
              <a:buChar char="•"/>
            </a:pPr>
            <a:r>
              <a:rPr lang="en-US"/>
              <a:t>Tuple cặp khóa-giá trị là tuple có 2 phần tử</a:t>
            </a:r>
            <a:endParaRPr/>
          </a:p>
          <a:p>
            <a:pPr indent="-182563" lvl="1" marL="360363" rtl="0" algn="l">
              <a:lnSpc>
                <a:spcPct val="138461"/>
              </a:lnSpc>
              <a:spcBef>
                <a:spcPts val="500"/>
              </a:spcBef>
              <a:spcAft>
                <a:spcPts val="0"/>
              </a:spcAft>
              <a:buClr>
                <a:srgbClr val="262626"/>
              </a:buClr>
              <a:buSzPts val="1040"/>
              <a:buChar char="•"/>
            </a:pPr>
            <a:r>
              <a:rPr lang="en-US"/>
              <a:t>Bên trái là Key và bên phải là Value</a:t>
            </a:r>
            <a:endParaRPr/>
          </a:p>
          <a:p>
            <a:pPr indent="-182563" lvl="1" marL="360363" rtl="0" algn="l">
              <a:lnSpc>
                <a:spcPct val="138461"/>
              </a:lnSpc>
              <a:spcBef>
                <a:spcPts val="500"/>
              </a:spcBef>
              <a:spcAft>
                <a:spcPts val="0"/>
              </a:spcAft>
              <a:buClr>
                <a:srgbClr val="262626"/>
              </a:buClr>
              <a:buSzPts val="1040"/>
              <a:buChar char="•"/>
            </a:pPr>
            <a:r>
              <a:rPr lang="en-US"/>
              <a:t>Các phần tử của một tuple có thể là bất kỳ kiểu dữ liệu nguyên thủy hoặc phức tạp nào</a:t>
            </a:r>
            <a:endParaRPr/>
          </a:p>
          <a:p>
            <a:pPr indent="-182563" lvl="1" marL="360363" rtl="0" algn="l">
              <a:lnSpc>
                <a:spcPct val="138461"/>
              </a:lnSpc>
              <a:spcBef>
                <a:spcPts val="500"/>
              </a:spcBef>
              <a:spcAft>
                <a:spcPts val="0"/>
              </a:spcAft>
              <a:buClr>
                <a:srgbClr val="262626"/>
              </a:buClr>
              <a:buSzPts val="1040"/>
              <a:buChar char="•"/>
            </a:pPr>
            <a:r>
              <a:rPr lang="en-US"/>
              <a:t>Tuples là loại bất biến</a:t>
            </a:r>
            <a:endParaRPr/>
          </a:p>
          <a:p>
            <a:pPr indent="-177800" lvl="0" marL="177800" rtl="0" algn="l">
              <a:lnSpc>
                <a:spcPct val="128571"/>
              </a:lnSpc>
              <a:spcBef>
                <a:spcPts val="1000"/>
              </a:spcBef>
              <a:spcAft>
                <a:spcPts val="0"/>
              </a:spcAft>
              <a:buClr>
                <a:srgbClr val="262626"/>
              </a:buClr>
              <a:buSzPts val="1400"/>
              <a:buFont typeface="Arial"/>
              <a:buChar char="•"/>
            </a:pPr>
            <a:r>
              <a:rPr lang="en-US"/>
              <a:t>Cặp khóa-giá trị là một loại dữ liệu rất phổ biến</a:t>
            </a:r>
            <a:endParaRPr/>
          </a:p>
          <a:p>
            <a:pPr indent="-182563" lvl="1" marL="360363" rtl="0" algn="l">
              <a:lnSpc>
                <a:spcPct val="138461"/>
              </a:lnSpc>
              <a:spcBef>
                <a:spcPts val="500"/>
              </a:spcBef>
              <a:spcAft>
                <a:spcPts val="0"/>
              </a:spcAft>
              <a:buClr>
                <a:srgbClr val="262626"/>
              </a:buClr>
              <a:buSzPts val="1040"/>
              <a:buChar char="•"/>
            </a:pPr>
            <a:r>
              <a:rPr lang="en-US"/>
              <a:t>Loại dữ liệu được sử dụng trong thuật toán Map Reduce</a:t>
            </a:r>
            <a:endParaRPr/>
          </a:p>
          <a:p>
            <a:pPr indent="-182563" lvl="1" marL="360363" rtl="0" algn="l">
              <a:lnSpc>
                <a:spcPct val="138461"/>
              </a:lnSpc>
              <a:spcBef>
                <a:spcPts val="500"/>
              </a:spcBef>
              <a:spcAft>
                <a:spcPts val="0"/>
              </a:spcAft>
              <a:buClr>
                <a:srgbClr val="262626"/>
              </a:buClr>
              <a:buSzPts val="1040"/>
              <a:buChar char="•"/>
            </a:pPr>
            <a:r>
              <a:rPr lang="en-US"/>
              <a:t>Đơn vị dữ liệu của nhiều cơ sở dữ liệu NoSQL</a:t>
            </a:r>
            <a:endParaRPr/>
          </a:p>
        </p:txBody>
      </p:sp>
      <p:sp>
        <p:nvSpPr>
          <p:cNvPr id="1634" name="Google Shape;1634;p108"/>
          <p:cNvSpPr txBox="1"/>
          <p:nvPr/>
        </p:nvSpPr>
        <p:spPr>
          <a:xfrm>
            <a:off x="704850" y="5274759"/>
            <a:ext cx="7812000" cy="99904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key = "Name"</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value = "Jonathan"</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key_pair_tuple = (key, value)</a:t>
            </a:r>
            <a:endParaRPr/>
          </a:p>
        </p:txBody>
      </p:sp>
      <p:sp>
        <p:nvSpPr>
          <p:cNvPr id="1635" name="Google Shape;1635;p108"/>
          <p:cNvSpPr txBox="1"/>
          <p:nvPr/>
        </p:nvSpPr>
        <p:spPr>
          <a:xfrm>
            <a:off x="7868850" y="527475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0" name="Shape 1640"/>
        <p:cNvGrpSpPr/>
        <p:nvPr/>
      </p:nvGrpSpPr>
      <p:grpSpPr>
        <a:xfrm>
          <a:off x="0" y="0"/>
          <a:ext cx="0" cy="0"/>
          <a:chOff x="0" y="0"/>
          <a:chExt cx="0" cy="0"/>
        </a:xfrm>
      </p:grpSpPr>
      <p:sp>
        <p:nvSpPr>
          <p:cNvPr id="1641" name="Google Shape;1641;p10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1.4. Làm việc với Pair RDD</a:t>
            </a:r>
            <a:endParaRPr/>
          </a:p>
        </p:txBody>
      </p:sp>
      <p:sp>
        <p:nvSpPr>
          <p:cNvPr id="1642" name="Google Shape;1642;p10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Có thể làm gì với Pair RDD?</a:t>
            </a:r>
            <a:endParaRPr/>
          </a:p>
        </p:txBody>
      </p:sp>
      <p:sp>
        <p:nvSpPr>
          <p:cNvPr id="1643" name="Google Shape;1643;p10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644" name="Google Shape;1644;p10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Cấu trúc dữ liệu Khóa-Giá trị hiển thị nhiều hoạt động</a:t>
            </a:r>
            <a:endParaRPr/>
          </a:p>
          <a:p>
            <a:pPr indent="-182563" lvl="1" marL="360363" rtl="0" algn="l">
              <a:lnSpc>
                <a:spcPct val="138461"/>
              </a:lnSpc>
              <a:spcBef>
                <a:spcPts val="500"/>
              </a:spcBef>
              <a:spcAft>
                <a:spcPts val="0"/>
              </a:spcAft>
              <a:buClr>
                <a:srgbClr val="262626"/>
              </a:buClr>
              <a:buSzPts val="1040"/>
              <a:buChar char="•"/>
            </a:pPr>
            <a:r>
              <a:rPr lang="en-US"/>
              <a:t>Đếm số phím</a:t>
            </a:r>
            <a:endParaRPr/>
          </a:p>
          <a:p>
            <a:pPr indent="-182563" lvl="1" marL="360363" rtl="0" algn="l">
              <a:lnSpc>
                <a:spcPct val="138461"/>
              </a:lnSpc>
              <a:spcBef>
                <a:spcPts val="500"/>
              </a:spcBef>
              <a:spcAft>
                <a:spcPts val="0"/>
              </a:spcAft>
              <a:buClr>
                <a:srgbClr val="262626"/>
              </a:buClr>
              <a:buSzPts val="1040"/>
              <a:buChar char="•"/>
            </a:pPr>
            <a:r>
              <a:rPr lang="en-US"/>
              <a:t>Tổng hợp giá trị của các mục có cùng khóa</a:t>
            </a:r>
            <a:endParaRPr/>
          </a:p>
          <a:p>
            <a:pPr indent="-182563" lvl="1" marL="360363" rtl="0" algn="l">
              <a:lnSpc>
                <a:spcPct val="138461"/>
              </a:lnSpc>
              <a:spcBef>
                <a:spcPts val="500"/>
              </a:spcBef>
              <a:spcAft>
                <a:spcPts val="0"/>
              </a:spcAft>
              <a:buClr>
                <a:srgbClr val="262626"/>
              </a:buClr>
              <a:buSzPts val="1040"/>
              <a:buChar char="•"/>
            </a:pPr>
            <a:r>
              <a:rPr lang="en-US"/>
              <a:t>Sắp xếp và nhóm theo khóa</a:t>
            </a:r>
            <a:endParaRPr/>
          </a:p>
          <a:p>
            <a:pPr indent="-182563" lvl="1" marL="360363" rtl="0" algn="l">
              <a:lnSpc>
                <a:spcPct val="138461"/>
              </a:lnSpc>
              <a:spcBef>
                <a:spcPts val="500"/>
              </a:spcBef>
              <a:spcAft>
                <a:spcPts val="0"/>
              </a:spcAft>
              <a:buClr>
                <a:srgbClr val="262626"/>
              </a:buClr>
              <a:buSzPts val="1040"/>
              <a:buChar char="•"/>
            </a:pPr>
            <a:r>
              <a:rPr lang="en-US"/>
              <a:t>Nhóm và nối hai RDD dựa trên cùng một khóa</a:t>
            </a:r>
            <a:endParaRPr/>
          </a:p>
        </p:txBody>
      </p:sp>
      <p:grpSp>
        <p:nvGrpSpPr>
          <p:cNvPr id="1645" name="Google Shape;1645;p109"/>
          <p:cNvGrpSpPr/>
          <p:nvPr/>
        </p:nvGrpSpPr>
        <p:grpSpPr>
          <a:xfrm>
            <a:off x="5673794" y="2563975"/>
            <a:ext cx="3570567" cy="3419775"/>
            <a:chOff x="5673794" y="2563975"/>
            <a:chExt cx="3570567" cy="3419775"/>
          </a:xfrm>
        </p:grpSpPr>
        <p:grpSp>
          <p:nvGrpSpPr>
            <p:cNvPr id="1646" name="Google Shape;1646;p109"/>
            <p:cNvGrpSpPr/>
            <p:nvPr/>
          </p:nvGrpSpPr>
          <p:grpSpPr>
            <a:xfrm>
              <a:off x="6288849" y="2773715"/>
              <a:ext cx="1989637" cy="1478115"/>
              <a:chOff x="6212647" y="2773715"/>
              <a:chExt cx="1989637" cy="1478115"/>
            </a:xfrm>
          </p:grpSpPr>
          <p:sp>
            <p:nvSpPr>
              <p:cNvPr id="1647" name="Google Shape;1647;p109"/>
              <p:cNvSpPr/>
              <p:nvPr/>
            </p:nvSpPr>
            <p:spPr>
              <a:xfrm>
                <a:off x="6212647" y="3207138"/>
                <a:ext cx="444160" cy="717756"/>
              </a:xfrm>
              <a:prstGeom prst="downArrow">
                <a:avLst>
                  <a:gd fmla="val 50000" name="adj1"/>
                  <a:gd fmla="val 50000" name="adj2"/>
                </a:avLst>
              </a:prstGeom>
              <a:solidFill>
                <a:schemeClr val="lt1"/>
              </a:solidFill>
              <a:ln cap="flat" cmpd="sng" w="381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8" name="Google Shape;1648;p109"/>
              <p:cNvSpPr/>
              <p:nvPr/>
            </p:nvSpPr>
            <p:spPr>
              <a:xfrm>
                <a:off x="6744755" y="3534074"/>
                <a:ext cx="444160" cy="717756"/>
              </a:xfrm>
              <a:prstGeom prst="downArrow">
                <a:avLst>
                  <a:gd fmla="val 50000" name="adj1"/>
                  <a:gd fmla="val 50000" name="adj2"/>
                </a:avLst>
              </a:prstGeom>
              <a:solidFill>
                <a:schemeClr val="lt1"/>
              </a:solidFill>
              <a:ln cap="flat" cmpd="sng" w="381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9" name="Google Shape;1649;p109"/>
              <p:cNvSpPr/>
              <p:nvPr/>
            </p:nvSpPr>
            <p:spPr>
              <a:xfrm>
                <a:off x="7270896" y="2773715"/>
                <a:ext cx="444160" cy="717756"/>
              </a:xfrm>
              <a:prstGeom prst="downArrow">
                <a:avLst>
                  <a:gd fmla="val 50000" name="adj1"/>
                  <a:gd fmla="val 50000" name="adj2"/>
                </a:avLst>
              </a:prstGeom>
              <a:solidFill>
                <a:schemeClr val="lt1"/>
              </a:solidFill>
              <a:ln cap="flat" cmpd="sng" w="381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0" name="Google Shape;1650;p109"/>
              <p:cNvSpPr/>
              <p:nvPr/>
            </p:nvSpPr>
            <p:spPr>
              <a:xfrm>
                <a:off x="7758124" y="3419614"/>
                <a:ext cx="444160" cy="717756"/>
              </a:xfrm>
              <a:prstGeom prst="downArrow">
                <a:avLst>
                  <a:gd fmla="val 50000" name="adj1"/>
                  <a:gd fmla="val 50000" name="adj2"/>
                </a:avLst>
              </a:prstGeom>
              <a:solidFill>
                <a:schemeClr val="lt1"/>
              </a:solidFill>
              <a:ln cap="flat" cmpd="sng" w="381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651" name="Google Shape;1651;p109"/>
            <p:cNvGrpSpPr/>
            <p:nvPr/>
          </p:nvGrpSpPr>
          <p:grpSpPr>
            <a:xfrm>
              <a:off x="5922385" y="4309792"/>
              <a:ext cx="2878647" cy="1673958"/>
              <a:chOff x="5922385" y="4309792"/>
              <a:chExt cx="2878647" cy="1673958"/>
            </a:xfrm>
          </p:grpSpPr>
          <p:pic>
            <p:nvPicPr>
              <p:cNvPr id="1652" name="Google Shape;1652;p109"/>
              <p:cNvPicPr preferRelativeResize="0"/>
              <p:nvPr/>
            </p:nvPicPr>
            <p:blipFill rotWithShape="1">
              <a:blip r:embed="rId3">
                <a:alphaModFix/>
              </a:blip>
              <a:srcRect b="0" l="0" r="0" t="0"/>
              <a:stretch/>
            </p:blipFill>
            <p:spPr>
              <a:xfrm>
                <a:off x="5922385" y="4309792"/>
                <a:ext cx="2878647" cy="1673958"/>
              </a:xfrm>
              <a:prstGeom prst="rect">
                <a:avLst/>
              </a:prstGeom>
              <a:noFill/>
              <a:ln>
                <a:noFill/>
              </a:ln>
            </p:spPr>
          </p:pic>
          <p:sp>
            <p:nvSpPr>
              <p:cNvPr id="1653" name="Google Shape;1653;p109"/>
              <p:cNvSpPr/>
              <p:nvPr/>
            </p:nvSpPr>
            <p:spPr>
              <a:xfrm>
                <a:off x="6726845" y="4314284"/>
                <a:ext cx="1240506" cy="337066"/>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Tập hợp</a:t>
                </a:r>
                <a:endParaRPr sz="1400">
                  <a:solidFill>
                    <a:srgbClr val="1F45BC"/>
                  </a:solidFill>
                  <a:latin typeface="Arial"/>
                  <a:ea typeface="Arial"/>
                  <a:cs typeface="Arial"/>
                  <a:sym typeface="Arial"/>
                </a:endParaRPr>
              </a:p>
            </p:txBody>
          </p:sp>
          <p:sp>
            <p:nvSpPr>
              <p:cNvPr id="1654" name="Google Shape;1654;p109"/>
              <p:cNvSpPr/>
              <p:nvPr/>
            </p:nvSpPr>
            <p:spPr>
              <a:xfrm>
                <a:off x="7226613" y="4720884"/>
                <a:ext cx="857629" cy="337066"/>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Đếm</a:t>
                </a:r>
                <a:endParaRPr sz="1400">
                  <a:solidFill>
                    <a:srgbClr val="1F45BC"/>
                  </a:solidFill>
                  <a:latin typeface="Arial"/>
                  <a:ea typeface="Arial"/>
                  <a:cs typeface="Arial"/>
                  <a:sym typeface="Arial"/>
                </a:endParaRPr>
              </a:p>
            </p:txBody>
          </p:sp>
          <p:sp>
            <p:nvSpPr>
              <p:cNvPr id="1655" name="Google Shape;1655;p109"/>
              <p:cNvSpPr/>
              <p:nvPr/>
            </p:nvSpPr>
            <p:spPr>
              <a:xfrm>
                <a:off x="6580238" y="4708821"/>
                <a:ext cx="620253" cy="337066"/>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Nối</a:t>
                </a:r>
                <a:endParaRPr sz="1400">
                  <a:solidFill>
                    <a:srgbClr val="1F45BC"/>
                  </a:solidFill>
                  <a:latin typeface="Arial"/>
                  <a:ea typeface="Arial"/>
                  <a:cs typeface="Arial"/>
                  <a:sym typeface="Arial"/>
                </a:endParaRPr>
              </a:p>
            </p:txBody>
          </p:sp>
          <p:sp>
            <p:nvSpPr>
              <p:cNvPr id="1656" name="Google Shape;1656;p109"/>
              <p:cNvSpPr/>
              <p:nvPr/>
            </p:nvSpPr>
            <p:spPr>
              <a:xfrm>
                <a:off x="7009952" y="5029731"/>
                <a:ext cx="674338" cy="337066"/>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Nhóm</a:t>
                </a:r>
                <a:endParaRPr sz="1400">
                  <a:solidFill>
                    <a:srgbClr val="1F45BC"/>
                  </a:solidFill>
                  <a:latin typeface="Arial"/>
                  <a:ea typeface="Arial"/>
                  <a:cs typeface="Arial"/>
                  <a:sym typeface="Arial"/>
                </a:endParaRPr>
              </a:p>
            </p:txBody>
          </p:sp>
          <p:sp>
            <p:nvSpPr>
              <p:cNvPr id="1657" name="Google Shape;1657;p109"/>
              <p:cNvSpPr/>
              <p:nvPr/>
            </p:nvSpPr>
            <p:spPr>
              <a:xfrm>
                <a:off x="7067448" y="5449691"/>
                <a:ext cx="559299" cy="414608"/>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Sắp xếp</a:t>
                </a:r>
                <a:endParaRPr sz="1400">
                  <a:solidFill>
                    <a:srgbClr val="1F45BC"/>
                  </a:solidFill>
                  <a:latin typeface="Arial"/>
                  <a:ea typeface="Arial"/>
                  <a:cs typeface="Arial"/>
                  <a:sym typeface="Arial"/>
                </a:endParaRPr>
              </a:p>
            </p:txBody>
          </p:sp>
        </p:grpSp>
        <p:grpSp>
          <p:nvGrpSpPr>
            <p:cNvPr id="1658" name="Google Shape;1658;p109"/>
            <p:cNvGrpSpPr/>
            <p:nvPr/>
          </p:nvGrpSpPr>
          <p:grpSpPr>
            <a:xfrm>
              <a:off x="5673794" y="2563975"/>
              <a:ext cx="3570567" cy="1713048"/>
              <a:chOff x="5673794" y="2563975"/>
              <a:chExt cx="3570567" cy="1713048"/>
            </a:xfrm>
          </p:grpSpPr>
          <p:sp>
            <p:nvSpPr>
              <p:cNvPr id="1659" name="Google Shape;1659;p109"/>
              <p:cNvSpPr/>
              <p:nvPr/>
            </p:nvSpPr>
            <p:spPr>
              <a:xfrm>
                <a:off x="5805957" y="2623704"/>
                <a:ext cx="1307648" cy="475830"/>
              </a:xfrm>
              <a:prstGeom prst="roundRect">
                <a:avLst>
                  <a:gd fmla="val 45393"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(khóa, giá trị</a:t>
                </a:r>
                <a:endParaRPr sz="1400">
                  <a:solidFill>
                    <a:srgbClr val="1F45BC"/>
                  </a:solidFill>
                  <a:latin typeface="Arial"/>
                  <a:ea typeface="Arial"/>
                  <a:cs typeface="Arial"/>
                  <a:sym typeface="Arial"/>
                </a:endParaRPr>
              </a:p>
            </p:txBody>
          </p:sp>
          <p:sp>
            <p:nvSpPr>
              <p:cNvPr id="1660" name="Google Shape;1660;p109"/>
              <p:cNvSpPr/>
              <p:nvPr/>
            </p:nvSpPr>
            <p:spPr>
              <a:xfrm>
                <a:off x="5922386" y="3752473"/>
                <a:ext cx="1254210" cy="339395"/>
              </a:xfrm>
              <a:prstGeom prst="roundRect">
                <a:avLst>
                  <a:gd fmla="val 45393"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(khóa, giá trị</a:t>
                </a:r>
                <a:endParaRPr sz="1400">
                  <a:solidFill>
                    <a:srgbClr val="1F45BC"/>
                  </a:solidFill>
                  <a:latin typeface="Arial"/>
                  <a:ea typeface="Arial"/>
                  <a:cs typeface="Arial"/>
                  <a:sym typeface="Arial"/>
                </a:endParaRPr>
              </a:p>
            </p:txBody>
          </p:sp>
          <p:sp>
            <p:nvSpPr>
              <p:cNvPr id="1661" name="Google Shape;1661;p109"/>
              <p:cNvSpPr/>
              <p:nvPr/>
            </p:nvSpPr>
            <p:spPr>
              <a:xfrm>
                <a:off x="5673794" y="3156462"/>
                <a:ext cx="1275790" cy="377612"/>
              </a:xfrm>
              <a:prstGeom prst="roundRect">
                <a:avLst>
                  <a:gd fmla="val 45393"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(khóa, giá trị</a:t>
                </a:r>
                <a:endParaRPr sz="1400">
                  <a:solidFill>
                    <a:srgbClr val="1F45BC"/>
                  </a:solidFill>
                  <a:latin typeface="Arial"/>
                  <a:ea typeface="Arial"/>
                  <a:cs typeface="Arial"/>
                  <a:sym typeface="Arial"/>
                </a:endParaRPr>
              </a:p>
            </p:txBody>
          </p:sp>
          <p:sp>
            <p:nvSpPr>
              <p:cNvPr id="1662" name="Google Shape;1662;p109"/>
              <p:cNvSpPr/>
              <p:nvPr/>
            </p:nvSpPr>
            <p:spPr>
              <a:xfrm>
                <a:off x="7236467" y="3445721"/>
                <a:ext cx="1439533" cy="392839"/>
              </a:xfrm>
              <a:prstGeom prst="roundRect">
                <a:avLst>
                  <a:gd fmla="val 45393"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(khóa, giá trị</a:t>
                </a:r>
                <a:endParaRPr sz="1400">
                  <a:solidFill>
                    <a:srgbClr val="1F45BC"/>
                  </a:solidFill>
                  <a:latin typeface="Arial"/>
                  <a:ea typeface="Arial"/>
                  <a:cs typeface="Arial"/>
                  <a:sym typeface="Arial"/>
                </a:endParaRPr>
              </a:p>
            </p:txBody>
          </p:sp>
          <p:sp>
            <p:nvSpPr>
              <p:cNvPr id="1663" name="Google Shape;1663;p109"/>
              <p:cNvSpPr/>
              <p:nvPr/>
            </p:nvSpPr>
            <p:spPr>
              <a:xfrm>
                <a:off x="7930579" y="3022485"/>
                <a:ext cx="1313782" cy="390467"/>
              </a:xfrm>
              <a:prstGeom prst="roundRect">
                <a:avLst>
                  <a:gd fmla="val 45393"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(khóa, giá trị</a:t>
                </a:r>
                <a:endParaRPr sz="1400">
                  <a:solidFill>
                    <a:srgbClr val="1F45BC"/>
                  </a:solidFill>
                  <a:latin typeface="Arial"/>
                  <a:ea typeface="Arial"/>
                  <a:cs typeface="Arial"/>
                  <a:sym typeface="Arial"/>
                </a:endParaRPr>
              </a:p>
            </p:txBody>
          </p:sp>
          <p:sp>
            <p:nvSpPr>
              <p:cNvPr id="1664" name="Google Shape;1664;p109"/>
              <p:cNvSpPr/>
              <p:nvPr/>
            </p:nvSpPr>
            <p:spPr>
              <a:xfrm>
                <a:off x="7236466" y="2563975"/>
                <a:ext cx="1338655" cy="404571"/>
              </a:xfrm>
              <a:prstGeom prst="roundRect">
                <a:avLst>
                  <a:gd fmla="val 45393"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(khóa, giá trị</a:t>
                </a:r>
                <a:endParaRPr sz="1400">
                  <a:solidFill>
                    <a:srgbClr val="1F45BC"/>
                  </a:solidFill>
                  <a:latin typeface="Arial"/>
                  <a:ea typeface="Arial"/>
                  <a:cs typeface="Arial"/>
                  <a:sym typeface="Arial"/>
                </a:endParaRPr>
              </a:p>
            </p:txBody>
          </p:sp>
          <p:sp>
            <p:nvSpPr>
              <p:cNvPr id="1665" name="Google Shape;1665;p109"/>
              <p:cNvSpPr/>
              <p:nvPr/>
            </p:nvSpPr>
            <p:spPr>
              <a:xfrm>
                <a:off x="7433700" y="3949455"/>
                <a:ext cx="1367332" cy="327568"/>
              </a:xfrm>
              <a:prstGeom prst="roundRect">
                <a:avLst>
                  <a:gd fmla="val 45393"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(khóa, giá trị</a:t>
                </a:r>
                <a:endParaRPr sz="1400">
                  <a:solidFill>
                    <a:srgbClr val="1F45BC"/>
                  </a:solidFill>
                  <a:latin typeface="Arial"/>
                  <a:ea typeface="Arial"/>
                  <a:cs typeface="Arial"/>
                  <a:sym typeface="Arial"/>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Giới thiệu về Apache Spark</a:t>
            </a:r>
            <a:endParaRPr/>
          </a:p>
        </p:txBody>
      </p:sp>
      <p:sp>
        <p:nvSpPr>
          <p:cNvPr id="224" name="Google Shape;224;p11"/>
          <p:cNvSpPr txBox="1"/>
          <p:nvPr>
            <p:ph idx="2" type="body"/>
          </p:nvPr>
        </p:nvSpPr>
        <p:spPr>
          <a:xfrm>
            <a:off x="535872" y="1523052"/>
            <a:ext cx="924374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Phát triển phần cứng: Chi phí và hiệu suất</a:t>
            </a:r>
            <a:endParaRPr/>
          </a:p>
        </p:txBody>
      </p:sp>
      <p:sp>
        <p:nvSpPr>
          <p:cNvPr id="225" name="Google Shape;225;p1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226" name="Google Shape;226;p11"/>
          <p:cNvSpPr txBox="1"/>
          <p:nvPr>
            <p:ph idx="4" type="body"/>
          </p:nvPr>
        </p:nvSpPr>
        <p:spPr>
          <a:xfrm>
            <a:off x="535872" y="2226568"/>
            <a:ext cx="3743520"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Hadoop 0.14.1 được giới thiệu vào năm 2007</a:t>
            </a:r>
            <a:endParaRPr/>
          </a:p>
          <a:p>
            <a:pPr indent="-182563" lvl="1" marL="360363" rtl="0" algn="l">
              <a:lnSpc>
                <a:spcPct val="138461"/>
              </a:lnSpc>
              <a:spcBef>
                <a:spcPts val="500"/>
              </a:spcBef>
              <a:spcAft>
                <a:spcPts val="0"/>
              </a:spcAft>
              <a:buClr>
                <a:srgbClr val="262626"/>
              </a:buClr>
              <a:buSzPts val="1040"/>
              <a:buChar char="•"/>
            </a:pPr>
            <a:r>
              <a:rPr lang="en-US"/>
              <a:t>Cả HDFS và MapReduce, phụ thuộc nhiều vào lưu trữ dựa trên đĩa</a:t>
            </a:r>
            <a:endParaRPr/>
          </a:p>
          <a:p>
            <a:pPr indent="-116523" lvl="1" marL="360363" rtl="0" algn="l">
              <a:lnSpc>
                <a:spcPct val="138461"/>
              </a:lnSpc>
              <a:spcBef>
                <a:spcPts val="500"/>
              </a:spcBef>
              <a:spcAft>
                <a:spcPts val="0"/>
              </a:spcAft>
              <a:buClr>
                <a:srgbClr val="262626"/>
              </a:buClr>
              <a:buSzPts val="104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Apache Spark 0.7.0 được giới thiệu vào năm 2013</a:t>
            </a:r>
            <a:endParaRPr/>
          </a:p>
          <a:p>
            <a:pPr indent="-182563" lvl="1" marL="360363" rtl="0" algn="l">
              <a:lnSpc>
                <a:spcPct val="138461"/>
              </a:lnSpc>
              <a:spcBef>
                <a:spcPts val="500"/>
              </a:spcBef>
              <a:spcAft>
                <a:spcPts val="0"/>
              </a:spcAft>
              <a:buClr>
                <a:srgbClr val="262626"/>
              </a:buClr>
              <a:buSzPts val="1040"/>
              <a:buChar char="•"/>
            </a:pPr>
            <a:r>
              <a:rPr lang="en-US"/>
              <a:t>Chi phí bộ nhớ xấp xỉ 1/50 so với khi Hadoop được giới thiệu</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Apache Kudu 1.0 được giới thiệu vào năm 2016 và được tối ưu hóa để sử dụng bộ lưu trữ SSD</a:t>
            </a: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p:txBody>
      </p:sp>
      <p:graphicFrame>
        <p:nvGraphicFramePr>
          <p:cNvPr id="227" name="Google Shape;227;p11"/>
          <p:cNvGraphicFramePr/>
          <p:nvPr/>
        </p:nvGraphicFramePr>
        <p:xfrm>
          <a:off x="4279391" y="2233613"/>
          <a:ext cx="5049324" cy="3886677"/>
        </p:xfrm>
        <a:graphic>
          <a:graphicData uri="http://schemas.openxmlformats.org/drawingml/2006/chart">
            <c:chart r:id="rId3"/>
          </a:graphicData>
        </a:graphic>
      </p:graphicFrame>
      <p:grpSp>
        <p:nvGrpSpPr>
          <p:cNvPr id="228" name="Google Shape;228;p11"/>
          <p:cNvGrpSpPr/>
          <p:nvPr/>
        </p:nvGrpSpPr>
        <p:grpSpPr>
          <a:xfrm>
            <a:off x="8247355" y="5064369"/>
            <a:ext cx="744984" cy="703891"/>
            <a:chOff x="8247355" y="5061988"/>
            <a:chExt cx="744984" cy="703891"/>
          </a:xfrm>
        </p:grpSpPr>
        <p:sp>
          <p:nvSpPr>
            <p:cNvPr id="229" name="Google Shape;229;p11"/>
            <p:cNvSpPr/>
            <p:nvPr/>
          </p:nvSpPr>
          <p:spPr>
            <a:xfrm>
              <a:off x="8247355" y="5149497"/>
              <a:ext cx="195309" cy="440091"/>
            </a:xfrm>
            <a:prstGeom prst="upArrow">
              <a:avLst>
                <a:gd fmla="val 50000" name="adj1"/>
                <a:gd fmla="val 87796" name="adj2"/>
              </a:avLst>
            </a:prstGeom>
            <a:solidFill>
              <a:srgbClr val="66A1FE"/>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11"/>
            <p:cNvSpPr/>
            <p:nvPr/>
          </p:nvSpPr>
          <p:spPr>
            <a:xfrm>
              <a:off x="8601721" y="5061988"/>
              <a:ext cx="195309" cy="527600"/>
            </a:xfrm>
            <a:prstGeom prst="upArrow">
              <a:avLst>
                <a:gd fmla="val 50000" name="adj1"/>
                <a:gd fmla="val 87796" name="adj2"/>
              </a:avLst>
            </a:prstGeom>
            <a:solidFill>
              <a:srgbClr val="66A1FE"/>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11"/>
            <p:cNvSpPr/>
            <p:nvPr/>
          </p:nvSpPr>
          <p:spPr>
            <a:xfrm>
              <a:off x="8797030" y="5325788"/>
              <a:ext cx="195309" cy="440091"/>
            </a:xfrm>
            <a:prstGeom prst="upArrow">
              <a:avLst>
                <a:gd fmla="val 50000" name="adj1"/>
                <a:gd fmla="val 87796" name="adj2"/>
              </a:avLst>
            </a:prstGeom>
            <a:solidFill>
              <a:srgbClr val="66A1FE"/>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0" name="Shape 1670"/>
        <p:cNvGrpSpPr/>
        <p:nvPr/>
      </p:nvGrpSpPr>
      <p:grpSpPr>
        <a:xfrm>
          <a:off x="0" y="0"/>
          <a:ext cx="0" cy="0"/>
          <a:chOff x="0" y="0"/>
          <a:chExt cx="0" cy="0"/>
        </a:xfrm>
      </p:grpSpPr>
      <p:sp>
        <p:nvSpPr>
          <p:cNvPr id="1671" name="Google Shape;1671;p11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1.4. Làm việc với Pair RDD</a:t>
            </a:r>
            <a:endParaRPr/>
          </a:p>
        </p:txBody>
      </p:sp>
      <p:sp>
        <p:nvSpPr>
          <p:cNvPr id="1672" name="Google Shape;1672;p11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Tạo Pair RDD</a:t>
            </a:r>
            <a:endParaRPr/>
          </a:p>
        </p:txBody>
      </p:sp>
      <p:sp>
        <p:nvSpPr>
          <p:cNvPr id="1673" name="Google Shape;1673;p11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674" name="Google Shape;1674;p11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Cũng như các hoạt động RDD khác, bước đầu tiên bắt buộc là tạo Pair RDD</a:t>
            </a:r>
            <a:endParaRPr/>
          </a:p>
          <a:p>
            <a:pPr indent="-182563" lvl="1" marL="360363" rtl="0" algn="l">
              <a:lnSpc>
                <a:spcPct val="138461"/>
              </a:lnSpc>
              <a:spcBef>
                <a:spcPts val="500"/>
              </a:spcBef>
              <a:spcAft>
                <a:spcPts val="0"/>
              </a:spcAft>
              <a:buClr>
                <a:srgbClr val="262626"/>
              </a:buClr>
              <a:buSzPts val="1040"/>
              <a:buChar char="•"/>
            </a:pPr>
            <a:r>
              <a:rPr b="1" lang="en-US"/>
              <a:t>map</a:t>
            </a:r>
            <a:r>
              <a:rPr lang="en-US"/>
              <a:t>(),</a:t>
            </a:r>
            <a:r>
              <a:rPr b="1" lang="en-US"/>
              <a:t> flatMap</a:t>
            </a:r>
            <a:r>
              <a:rPr lang="en-US"/>
              <a:t>(),</a:t>
            </a:r>
            <a:r>
              <a:rPr b="1" lang="en-US"/>
              <a:t> keyBy</a:t>
            </a:r>
            <a:r>
              <a:rPr lang="en-US"/>
              <a:t>(),</a:t>
            </a:r>
            <a:r>
              <a:rPr b="1" lang="en-US"/>
              <a:t> flatMapValues</a:t>
            </a:r>
            <a:r>
              <a:rPr lang="en-US"/>
              <a:t>() là các phép biến đổi hữu ích để tạo Pair RDD</a:t>
            </a:r>
            <a:endParaRPr/>
          </a:p>
          <a:p>
            <a:pPr indent="-182563" lvl="1" marL="360363" rtl="0" algn="l">
              <a:lnSpc>
                <a:spcPct val="138461"/>
              </a:lnSpc>
              <a:spcBef>
                <a:spcPts val="500"/>
              </a:spcBef>
              <a:spcAft>
                <a:spcPts val="0"/>
              </a:spcAft>
              <a:buClr>
                <a:srgbClr val="262626"/>
              </a:buClr>
              <a:buSzPts val="1040"/>
              <a:buChar char="•"/>
            </a:pPr>
            <a:r>
              <a:rPr lang="en-US"/>
              <a:t>Chúng ta đã quen thuộc với </a:t>
            </a:r>
            <a:r>
              <a:rPr b="1" lang="en-US"/>
              <a:t>map</a:t>
            </a:r>
            <a:r>
              <a:rPr lang="en-US"/>
              <a:t>() và </a:t>
            </a:r>
            <a:r>
              <a:rPr b="1" lang="en-US"/>
              <a:t>flatMap</a:t>
            </a:r>
            <a:r>
              <a:rPr lang="en-US"/>
              <a:t>()</a:t>
            </a:r>
            <a:endParaRPr/>
          </a:p>
        </p:txBody>
      </p:sp>
      <p:sp>
        <p:nvSpPr>
          <p:cNvPr id="1675" name="Google Shape;1675;p110"/>
          <p:cNvSpPr txBox="1"/>
          <p:nvPr/>
        </p:nvSpPr>
        <p:spPr>
          <a:xfrm>
            <a:off x="704850" y="3100519"/>
            <a:ext cx="7812000" cy="169500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data_src = "alice_excerpts"</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pairRDD = sc.textFile(data_src)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.flatMap(lambda line: line.split(' '))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.map(lambda word: (word, 1))</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for i in pairRDD.take(5):</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print(i)</a:t>
            </a:r>
            <a:endParaRPr/>
          </a:p>
        </p:txBody>
      </p:sp>
      <p:sp>
        <p:nvSpPr>
          <p:cNvPr id="1676" name="Google Shape;1676;p110"/>
          <p:cNvSpPr txBox="1"/>
          <p:nvPr/>
        </p:nvSpPr>
        <p:spPr>
          <a:xfrm>
            <a:off x="704850" y="4917440"/>
            <a:ext cx="7812000" cy="135636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('“Mary', 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('Ann!', 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('Mary', 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('Ann!”', 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('said', 1)</a:t>
            </a:r>
            <a:endParaRPr/>
          </a:p>
        </p:txBody>
      </p:sp>
      <p:sp>
        <p:nvSpPr>
          <p:cNvPr id="1677" name="Google Shape;1677;p110"/>
          <p:cNvSpPr txBox="1"/>
          <p:nvPr/>
        </p:nvSpPr>
        <p:spPr>
          <a:xfrm>
            <a:off x="7868850" y="310051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678" name="Google Shape;1678;p110"/>
          <p:cNvSpPr txBox="1"/>
          <p:nvPr/>
        </p:nvSpPr>
        <p:spPr>
          <a:xfrm>
            <a:off x="7868850" y="491744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3" name="Shape 1683"/>
        <p:cNvGrpSpPr/>
        <p:nvPr/>
      </p:nvGrpSpPr>
      <p:grpSpPr>
        <a:xfrm>
          <a:off x="0" y="0"/>
          <a:ext cx="0" cy="0"/>
          <a:chOff x="0" y="0"/>
          <a:chExt cx="0" cy="0"/>
        </a:xfrm>
      </p:grpSpPr>
      <p:sp>
        <p:nvSpPr>
          <p:cNvPr id="1684" name="Google Shape;1684;p11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1.4. Làm việc với Pair RDD</a:t>
            </a:r>
            <a:endParaRPr/>
          </a:p>
        </p:txBody>
      </p:sp>
      <p:sp>
        <p:nvSpPr>
          <p:cNvPr id="1685" name="Google Shape;1685;p11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Tạo Pair RDD với keyBy(func)</a:t>
            </a:r>
            <a:endParaRPr/>
          </a:p>
        </p:txBody>
      </p:sp>
      <p:sp>
        <p:nvSpPr>
          <p:cNvPr id="1686" name="Google Shape;1686;p11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687" name="Google Shape;1687;p11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latin typeface="Arial"/>
                <a:ea typeface="Arial"/>
                <a:cs typeface="Arial"/>
                <a:sym typeface="Arial"/>
              </a:rPr>
              <a:t>keyBy(func) </a:t>
            </a:r>
            <a:r>
              <a:rPr lang="en-US"/>
              <a:t>mong đợi một tham số hàm func mô tả cách tìm khóa</a:t>
            </a:r>
            <a:endParaRPr/>
          </a:p>
          <a:p>
            <a:pPr indent="-177800" lvl="0" marL="177800" rtl="0" algn="l">
              <a:lnSpc>
                <a:spcPct val="128571"/>
              </a:lnSpc>
              <a:spcBef>
                <a:spcPts val="1000"/>
              </a:spcBef>
              <a:spcAft>
                <a:spcPts val="0"/>
              </a:spcAft>
              <a:buClr>
                <a:srgbClr val="262626"/>
              </a:buClr>
              <a:buSzPts val="1400"/>
              <a:buFont typeface="Arial"/>
              <a:buChar char="•"/>
            </a:pPr>
            <a:r>
              <a:rPr lang="en-US"/>
              <a:t>Giá trị sẽ là nội dung ban đầu của RDD gốc</a:t>
            </a:r>
            <a:endParaRPr/>
          </a:p>
        </p:txBody>
      </p:sp>
      <p:sp>
        <p:nvSpPr>
          <p:cNvPr id="1688" name="Google Shape;1688;p111"/>
          <p:cNvSpPr txBox="1"/>
          <p:nvPr/>
        </p:nvSpPr>
        <p:spPr>
          <a:xfrm>
            <a:off x="704850" y="3100519"/>
            <a:ext cx="7812000" cy="169500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my_fruits = ["apples", "oranges", "pear", "banana"]</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pairRDD = sc.parallelize(my_fruits)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.keyBy(lambda fruit: len(fruit))</a:t>
            </a:r>
            <a:endParaRPr/>
          </a:p>
          <a:p>
            <a:pPr indent="-14287"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for i in pairRDD.collect():</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print(i)</a:t>
            </a:r>
            <a:endParaRPr/>
          </a:p>
        </p:txBody>
      </p:sp>
      <p:sp>
        <p:nvSpPr>
          <p:cNvPr id="1689" name="Google Shape;1689;p111"/>
          <p:cNvSpPr txBox="1"/>
          <p:nvPr/>
        </p:nvSpPr>
        <p:spPr>
          <a:xfrm>
            <a:off x="704850" y="4917440"/>
            <a:ext cx="7812000" cy="135636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(6, 'apples')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(7, 'oranges')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(4, 'pear')</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(6, 'banana')</a:t>
            </a:r>
            <a:endParaRPr/>
          </a:p>
        </p:txBody>
      </p:sp>
      <p:sp>
        <p:nvSpPr>
          <p:cNvPr id="1690" name="Google Shape;1690;p111"/>
          <p:cNvSpPr txBox="1"/>
          <p:nvPr/>
        </p:nvSpPr>
        <p:spPr>
          <a:xfrm>
            <a:off x="7868850" y="310051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691" name="Google Shape;1691;p111"/>
          <p:cNvSpPr txBox="1"/>
          <p:nvPr/>
        </p:nvSpPr>
        <p:spPr>
          <a:xfrm>
            <a:off x="7868850" y="4912043"/>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sp>
        <p:nvSpPr>
          <p:cNvPr id="1697" name="Google Shape;1697;p11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1.4. Làm việc với Pair RDD</a:t>
            </a:r>
            <a:endParaRPr/>
          </a:p>
        </p:txBody>
      </p:sp>
      <p:sp>
        <p:nvSpPr>
          <p:cNvPr id="1698" name="Google Shape;1698;p11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map() thay vì keyBy()</a:t>
            </a:r>
            <a:endParaRPr/>
          </a:p>
        </p:txBody>
      </p:sp>
      <p:sp>
        <p:nvSpPr>
          <p:cNvPr id="1699" name="Google Shape;1699;p11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700" name="Google Shape;1700;p11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Một trong những vấn đề với </a:t>
            </a:r>
            <a:r>
              <a:rPr b="1" lang="en-US"/>
              <a:t>keyBy</a:t>
            </a:r>
            <a:r>
              <a:rPr lang="en-US"/>
              <a:t>() là quá trình chuyển đổi không minh bạch</a:t>
            </a:r>
            <a:endParaRPr/>
          </a:p>
          <a:p>
            <a:pPr indent="-182563" lvl="1" marL="360363" rtl="0" algn="l">
              <a:lnSpc>
                <a:spcPct val="138461"/>
              </a:lnSpc>
              <a:spcBef>
                <a:spcPts val="500"/>
              </a:spcBef>
              <a:spcAft>
                <a:spcPts val="0"/>
              </a:spcAft>
              <a:buClr>
                <a:srgbClr val="262626"/>
              </a:buClr>
              <a:buSzPts val="1040"/>
              <a:buChar char="•"/>
            </a:pPr>
            <a:r>
              <a:rPr lang="en-US"/>
              <a:t>Các nhà phát triển phải hiểu cách thức hoạt động của giao thức </a:t>
            </a:r>
            <a:r>
              <a:rPr b="1" lang="en-US"/>
              <a:t>keyBy</a:t>
            </a:r>
            <a:r>
              <a:rPr lang="en-US"/>
              <a:t>()</a:t>
            </a:r>
            <a:endParaRPr/>
          </a:p>
          <a:p>
            <a:pPr indent="-182563" lvl="1" marL="360363" rtl="0" algn="l">
              <a:lnSpc>
                <a:spcPct val="138461"/>
              </a:lnSpc>
              <a:spcBef>
                <a:spcPts val="500"/>
              </a:spcBef>
              <a:spcAft>
                <a:spcPts val="0"/>
              </a:spcAft>
              <a:buClr>
                <a:srgbClr val="262626"/>
              </a:buClr>
              <a:buSzPts val="1040"/>
              <a:buChar char="•"/>
            </a:pPr>
            <a:r>
              <a:rPr lang="en-US"/>
              <a:t>Mặt khác, việc triển khai sử dụng </a:t>
            </a:r>
            <a:r>
              <a:rPr b="1" lang="en-US"/>
              <a:t>map</a:t>
            </a:r>
            <a:r>
              <a:rPr lang="en-US"/>
              <a:t>() này rất minh bạch và được các nhà phát triển ưa thích</a:t>
            </a:r>
            <a:endParaRPr/>
          </a:p>
        </p:txBody>
      </p:sp>
      <p:sp>
        <p:nvSpPr>
          <p:cNvPr id="1701" name="Google Shape;1701;p112"/>
          <p:cNvSpPr txBox="1"/>
          <p:nvPr/>
        </p:nvSpPr>
        <p:spPr>
          <a:xfrm>
            <a:off x="704850" y="3100519"/>
            <a:ext cx="7812000" cy="169500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my_fruits = ["apples", "oranges", "pear", "banana"]</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pairRDD = sc.parallelize(my_fruits)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.map(lambda fruit: (len(fruit), fruit))</a:t>
            </a:r>
            <a:endParaRPr/>
          </a:p>
          <a:p>
            <a:pPr indent="-14287"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for i in pairRDD.collect():</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print(i)</a:t>
            </a:r>
            <a:endParaRPr/>
          </a:p>
        </p:txBody>
      </p:sp>
      <p:sp>
        <p:nvSpPr>
          <p:cNvPr id="1702" name="Google Shape;1702;p112"/>
          <p:cNvSpPr txBox="1"/>
          <p:nvPr/>
        </p:nvSpPr>
        <p:spPr>
          <a:xfrm>
            <a:off x="704850" y="4917440"/>
            <a:ext cx="7812000" cy="135636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(6, 'apples')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(7, 'oranges')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(4, 'pear')</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(6, 'banana')</a:t>
            </a:r>
            <a:endParaRPr/>
          </a:p>
        </p:txBody>
      </p:sp>
      <p:sp>
        <p:nvSpPr>
          <p:cNvPr id="1703" name="Google Shape;1703;p112"/>
          <p:cNvSpPr txBox="1"/>
          <p:nvPr/>
        </p:nvSpPr>
        <p:spPr>
          <a:xfrm>
            <a:off x="7868850" y="310051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704" name="Google Shape;1704;p112"/>
          <p:cNvSpPr txBox="1"/>
          <p:nvPr/>
        </p:nvSpPr>
        <p:spPr>
          <a:xfrm>
            <a:off x="7868850" y="491744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 name="Shape 1709"/>
        <p:cNvGrpSpPr/>
        <p:nvPr/>
      </p:nvGrpSpPr>
      <p:grpSpPr>
        <a:xfrm>
          <a:off x="0" y="0"/>
          <a:ext cx="0" cy="0"/>
          <a:chOff x="0" y="0"/>
          <a:chExt cx="0" cy="0"/>
        </a:xfrm>
      </p:grpSpPr>
      <p:sp>
        <p:nvSpPr>
          <p:cNvPr id="1710" name="Google Shape;1710;p11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1.4. Làm việc với Pair RDD</a:t>
            </a:r>
            <a:endParaRPr/>
          </a:p>
        </p:txBody>
      </p:sp>
      <p:sp>
        <p:nvSpPr>
          <p:cNvPr id="1711" name="Google Shape;1711;p11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FlatMapValues(func)</a:t>
            </a:r>
            <a:endParaRPr/>
          </a:p>
        </p:txBody>
      </p:sp>
      <p:sp>
        <p:nvSpPr>
          <p:cNvPr id="1712" name="Google Shape;1712;p11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713" name="Google Shape;1713;p113"/>
          <p:cNvSpPr txBox="1"/>
          <p:nvPr>
            <p:ph idx="4" type="body"/>
          </p:nvPr>
        </p:nvSpPr>
        <p:spPr>
          <a:xfrm>
            <a:off x="535871" y="2226568"/>
            <a:ext cx="7571066"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Cách thức hoạt động của phép biến đổi này có thể được giải mã từ tên của phương thức</a:t>
            </a:r>
            <a:endParaRPr/>
          </a:p>
          <a:p>
            <a:pPr indent="-182563" lvl="1" marL="360363" rtl="0" algn="l">
              <a:lnSpc>
                <a:spcPct val="138461"/>
              </a:lnSpc>
              <a:spcBef>
                <a:spcPts val="500"/>
              </a:spcBef>
              <a:spcAft>
                <a:spcPts val="0"/>
              </a:spcAft>
              <a:buClr>
                <a:srgbClr val="262626"/>
              </a:buClr>
              <a:buSzPts val="1040"/>
              <a:buChar char="•"/>
            </a:pPr>
            <a:r>
              <a:rPr lang="en-US"/>
              <a:t>Có một flatMap, vì vậy chúng tôi mong đợi func tạo ra một bộ sưu tập có thể được "phẳng hóa"</a:t>
            </a:r>
            <a:endParaRPr/>
          </a:p>
          <a:p>
            <a:pPr indent="-182563" lvl="1" marL="360363" rtl="0" algn="l">
              <a:lnSpc>
                <a:spcPct val="138461"/>
              </a:lnSpc>
              <a:spcBef>
                <a:spcPts val="500"/>
              </a:spcBef>
              <a:spcAft>
                <a:spcPts val="0"/>
              </a:spcAft>
              <a:buClr>
                <a:srgbClr val="262626"/>
              </a:buClr>
              <a:buSzPts val="1040"/>
              <a:buChar char="•"/>
            </a:pPr>
            <a:r>
              <a:rPr lang="en-US"/>
              <a:t>Giá trị cho biết, phần tử đầu vào dự kiến ​​sẽ ở định dạng (khóa, giá trị) và chức năng sẽ được áp dụng cho phần giá trị của bộ dữ liệu cặp</a:t>
            </a:r>
            <a:endParaRPr/>
          </a:p>
          <a:p>
            <a:pPr indent="-182563" lvl="1" marL="360363" rtl="0" algn="l">
              <a:lnSpc>
                <a:spcPct val="138461"/>
              </a:lnSpc>
              <a:spcBef>
                <a:spcPts val="500"/>
              </a:spcBef>
              <a:spcAft>
                <a:spcPts val="0"/>
              </a:spcAft>
              <a:buClr>
                <a:srgbClr val="262626"/>
              </a:buClr>
              <a:buSzPts val="1040"/>
              <a:buChar char="•"/>
            </a:pPr>
            <a:r>
              <a:rPr lang="en-US"/>
              <a:t>Giá trị ban đầu đã được "làm phẳng" thành một số phần tử.</a:t>
            </a:r>
            <a:endParaRPr/>
          </a:p>
          <a:p>
            <a:pPr indent="-182563" lvl="1" marL="360363" rtl="0" algn="l">
              <a:lnSpc>
                <a:spcPct val="138461"/>
              </a:lnSpc>
              <a:spcBef>
                <a:spcPts val="500"/>
              </a:spcBef>
              <a:spcAft>
                <a:spcPts val="0"/>
              </a:spcAft>
              <a:buClr>
                <a:srgbClr val="262626"/>
              </a:buClr>
              <a:buSzPts val="1040"/>
              <a:buChar char="•"/>
            </a:pPr>
            <a:r>
              <a:rPr lang="en-US"/>
              <a:t>Sao chép khóa gốc cho từng thành phần giá trị "làm phẳng"</a:t>
            </a:r>
            <a:endParaRPr/>
          </a:p>
        </p:txBody>
      </p:sp>
      <p:sp>
        <p:nvSpPr>
          <p:cNvPr id="1714" name="Google Shape;1714;p113"/>
          <p:cNvSpPr txBox="1"/>
          <p:nvPr/>
        </p:nvSpPr>
        <p:spPr>
          <a:xfrm>
            <a:off x="704850" y="3881119"/>
            <a:ext cx="5414010" cy="239268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fav_fruits = [("Henry", "apples grapes banana"), </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("Shaun", "watermelon strawberry"),</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("Sharon", "pear apples kiwi")]</a:t>
            </a:r>
            <a:endParaRPr/>
          </a:p>
          <a:p>
            <a:pPr indent="-14287" lvl="0" marL="182563" marR="0" rtl="0" algn="l">
              <a:spcBef>
                <a:spcPts val="0"/>
              </a:spcBef>
              <a:spcAft>
                <a:spcPts val="0"/>
              </a:spcAft>
              <a:buNone/>
            </a:pPr>
            <a:r>
              <a:t/>
            </a:r>
            <a:endParaRPr sz="1100">
              <a:solidFill>
                <a:schemeClr val="dk1"/>
              </a:solidFill>
              <a:latin typeface="Courier New"/>
              <a:ea typeface="Courier New"/>
              <a:cs typeface="Courier New"/>
              <a:sym typeface="Courier New"/>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pairRDD = sc.parallelize(fav_fruits) \</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.flatMapValues(lambda fruits: fruits.split(" "))</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for i in pairRDD.collect():</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print(i)</a:t>
            </a:r>
            <a:endParaRPr/>
          </a:p>
        </p:txBody>
      </p:sp>
      <p:sp>
        <p:nvSpPr>
          <p:cNvPr id="1715" name="Google Shape;1715;p113"/>
          <p:cNvSpPr txBox="1"/>
          <p:nvPr/>
        </p:nvSpPr>
        <p:spPr>
          <a:xfrm>
            <a:off x="6545557" y="3882025"/>
            <a:ext cx="2526443" cy="2392681"/>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('Henry', 'apples')</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('Henry', 'grapes')</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('Henry', 'banana')</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('Shaun', 'watermelon')</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('Shaun', 'strawberry')</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('Sharon', 'pear')</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('Sharon', 'apples')</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('Sharon', 'kiwi')</a:t>
            </a:r>
            <a:endParaRPr/>
          </a:p>
        </p:txBody>
      </p:sp>
      <p:sp>
        <p:nvSpPr>
          <p:cNvPr id="1716" name="Google Shape;1716;p113"/>
          <p:cNvSpPr txBox="1"/>
          <p:nvPr/>
        </p:nvSpPr>
        <p:spPr>
          <a:xfrm>
            <a:off x="5470860" y="388111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717" name="Google Shape;1717;p113"/>
          <p:cNvSpPr txBox="1"/>
          <p:nvPr/>
        </p:nvSpPr>
        <p:spPr>
          <a:xfrm>
            <a:off x="8424000" y="387516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11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1.4. Làm việc với Pair RDD</a:t>
            </a:r>
            <a:endParaRPr/>
          </a:p>
        </p:txBody>
      </p:sp>
      <p:sp>
        <p:nvSpPr>
          <p:cNvPr id="1724" name="Google Shape;1724;p11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Hãy xem đó là chuyển động chậm</a:t>
            </a:r>
            <a:endParaRPr/>
          </a:p>
        </p:txBody>
      </p:sp>
      <p:sp>
        <p:nvSpPr>
          <p:cNvPr id="1725" name="Google Shape;1725;p11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726" name="Google Shape;1726;p114"/>
          <p:cNvSpPr txBox="1"/>
          <p:nvPr>
            <p:ph idx="4" type="body"/>
          </p:nvPr>
        </p:nvSpPr>
        <p:spPr>
          <a:xfrm>
            <a:off x="535872" y="2293474"/>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Dữ liệu đầu vào sẽ là một cặp khóa-giá trị</a:t>
            </a:r>
            <a:endParaRPr/>
          </a:p>
          <a:p>
            <a:pPr indent="0" lvl="0" marL="0" rtl="0" algn="l">
              <a:lnSpc>
                <a:spcPct val="128571"/>
              </a:lnSpc>
              <a:spcBef>
                <a:spcPts val="1000"/>
              </a:spcBef>
              <a:spcAft>
                <a:spcPts val="0"/>
              </a:spcAft>
              <a:buClr>
                <a:srgbClr val="262626"/>
              </a:buClr>
              <a:buSzPts val="140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Áp dụng func trên phần giá trị của cặp khóa-giá trị</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Làm phẳng bộ sưu tập được tạo bởi func trên giá trị</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Nhân đôi khóa</a:t>
            </a:r>
            <a:endParaRPr/>
          </a:p>
        </p:txBody>
      </p:sp>
      <p:sp>
        <p:nvSpPr>
          <p:cNvPr id="1727" name="Google Shape;1727;p114"/>
          <p:cNvSpPr txBox="1"/>
          <p:nvPr/>
        </p:nvSpPr>
        <p:spPr>
          <a:xfrm>
            <a:off x="704850" y="2535010"/>
            <a:ext cx="7812000" cy="45109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("Henry", "apples grapes banana")</a:t>
            </a:r>
            <a:endParaRPr/>
          </a:p>
        </p:txBody>
      </p:sp>
      <p:sp>
        <p:nvSpPr>
          <p:cNvPr id="1728" name="Google Shape;1728;p114"/>
          <p:cNvSpPr txBox="1"/>
          <p:nvPr/>
        </p:nvSpPr>
        <p:spPr>
          <a:xfrm>
            <a:off x="697117" y="3332857"/>
            <a:ext cx="7812000" cy="45109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("Henry", ['apples', 'grapes', 'banana'])</a:t>
            </a:r>
            <a:endParaRPr/>
          </a:p>
        </p:txBody>
      </p:sp>
      <p:sp>
        <p:nvSpPr>
          <p:cNvPr id="1729" name="Google Shape;1729;p114"/>
          <p:cNvSpPr txBox="1"/>
          <p:nvPr/>
        </p:nvSpPr>
        <p:spPr>
          <a:xfrm>
            <a:off x="697117" y="4387073"/>
            <a:ext cx="7812000" cy="45109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("Henry",  'apples’,  'grapes’,  'banana')</a:t>
            </a:r>
            <a:endParaRPr/>
          </a:p>
        </p:txBody>
      </p:sp>
      <p:sp>
        <p:nvSpPr>
          <p:cNvPr id="1730" name="Google Shape;1730;p114"/>
          <p:cNvSpPr txBox="1"/>
          <p:nvPr/>
        </p:nvSpPr>
        <p:spPr>
          <a:xfrm>
            <a:off x="697117" y="5367157"/>
            <a:ext cx="7812000" cy="82388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(“Henry",  'apples')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("Henry",  'grapes')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("Henry",  'banana')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7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5" name="Shape 1735"/>
        <p:cNvGrpSpPr/>
        <p:nvPr/>
      </p:nvGrpSpPr>
      <p:grpSpPr>
        <a:xfrm>
          <a:off x="0" y="0"/>
          <a:ext cx="0" cy="0"/>
          <a:chOff x="0" y="0"/>
          <a:chExt cx="0" cy="0"/>
        </a:xfrm>
      </p:grpSpPr>
      <p:sp>
        <p:nvSpPr>
          <p:cNvPr id="1736" name="Google Shape;1736;p11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1.4. Làm việc với Pair RDD</a:t>
            </a:r>
            <a:endParaRPr/>
          </a:p>
        </p:txBody>
      </p:sp>
      <p:sp>
        <p:nvSpPr>
          <p:cNvPr id="1737" name="Google Shape;1737;p11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Đánh giá MapReduce</a:t>
            </a:r>
            <a:endParaRPr/>
          </a:p>
        </p:txBody>
      </p:sp>
      <p:sp>
        <p:nvSpPr>
          <p:cNvPr id="1738" name="Google Shape;1738;p11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739" name="Google Shape;1739;p115"/>
          <p:cNvSpPr txBox="1"/>
          <p:nvPr>
            <p:ph idx="4" type="body"/>
          </p:nvPr>
        </p:nvSpPr>
        <p:spPr>
          <a:xfrm>
            <a:off x="535872" y="2226568"/>
            <a:ext cx="6422867"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Map Reduce là mô hình xử lý song song phân tán Hadoop ban đầu</a:t>
            </a:r>
            <a:endParaRPr/>
          </a:p>
          <a:p>
            <a:pPr indent="-177800" lvl="0" marL="177800" rtl="0" algn="l">
              <a:lnSpc>
                <a:spcPct val="128571"/>
              </a:lnSpc>
              <a:spcBef>
                <a:spcPts val="1000"/>
              </a:spcBef>
              <a:spcAft>
                <a:spcPts val="0"/>
              </a:spcAft>
              <a:buClr>
                <a:srgbClr val="262626"/>
              </a:buClr>
              <a:buSzPts val="1400"/>
              <a:buFont typeface="Arial"/>
              <a:buChar char="•"/>
            </a:pPr>
            <a:r>
              <a:rPr lang="en-US"/>
              <a:t>Dữ liệu được định dạng thành các cặp Khóa-Giá trị và được phân vùng trên nhiều map</a:t>
            </a:r>
            <a:endParaRPr/>
          </a:p>
          <a:p>
            <a:pPr indent="-177800" lvl="0" marL="177800" rtl="0" algn="l">
              <a:lnSpc>
                <a:spcPct val="128571"/>
              </a:lnSpc>
              <a:spcBef>
                <a:spcPts val="1000"/>
              </a:spcBef>
              <a:spcAft>
                <a:spcPts val="0"/>
              </a:spcAft>
              <a:buClr>
                <a:srgbClr val="262626"/>
              </a:buClr>
              <a:buSzPts val="1400"/>
              <a:buFont typeface="Arial"/>
              <a:buChar char="•"/>
            </a:pPr>
            <a:r>
              <a:rPr lang="en-US"/>
              <a:t>Trong giai đoạn Map, cặp Khóa-Giá trị được chuyển đổi.</a:t>
            </a:r>
            <a:endParaRPr/>
          </a:p>
          <a:p>
            <a:pPr indent="-182563" lvl="1" marL="360363" rtl="0" algn="l">
              <a:lnSpc>
                <a:spcPct val="138461"/>
              </a:lnSpc>
              <a:spcBef>
                <a:spcPts val="500"/>
              </a:spcBef>
              <a:spcAft>
                <a:spcPts val="0"/>
              </a:spcAft>
              <a:buClr>
                <a:srgbClr val="262626"/>
              </a:buClr>
              <a:buSzPts val="1040"/>
              <a:buChar char="•"/>
            </a:pPr>
            <a:r>
              <a:rPr lang="en-US"/>
              <a:t>Mỗi mapper có thể làm việc trên phần dữ liệu của mình một cách độc lập với những mapper khác</a:t>
            </a:r>
            <a:endParaRPr/>
          </a:p>
          <a:p>
            <a:pPr indent="-177800" lvl="0" marL="177800" rtl="0" algn="l">
              <a:lnSpc>
                <a:spcPct val="128571"/>
              </a:lnSpc>
              <a:spcBef>
                <a:spcPts val="1000"/>
              </a:spcBef>
              <a:spcAft>
                <a:spcPts val="0"/>
              </a:spcAft>
              <a:buClr>
                <a:srgbClr val="262626"/>
              </a:buClr>
              <a:buSzPts val="1400"/>
              <a:buFont typeface="Arial"/>
              <a:buChar char="•"/>
            </a:pPr>
            <a:r>
              <a:rPr lang="en-US"/>
              <a:t>Sau giai đoạn Map, dữ liệu được sắp xếp và xáo trộn sang giai đoạn tiếp theo Reduce</a:t>
            </a:r>
            <a:endParaRPr/>
          </a:p>
          <a:p>
            <a:pPr indent="-177800" lvl="0" marL="177800" rtl="0" algn="l">
              <a:lnSpc>
                <a:spcPct val="128571"/>
              </a:lnSpc>
              <a:spcBef>
                <a:spcPts val="1000"/>
              </a:spcBef>
              <a:spcAft>
                <a:spcPts val="0"/>
              </a:spcAft>
              <a:buClr>
                <a:srgbClr val="262626"/>
              </a:buClr>
              <a:buSzPts val="1400"/>
              <a:buFont typeface="Arial"/>
              <a:buChar char="•"/>
            </a:pPr>
            <a:r>
              <a:rPr lang="en-US"/>
              <a:t>Trong giai đoạn Reduce, mỗi bộ giảm thường tổng hợp phần giá trị của dữ liệu</a:t>
            </a:r>
            <a:endParaRPr/>
          </a:p>
          <a:p>
            <a:pPr indent="-182563" lvl="1" marL="360363" rtl="0" algn="l">
              <a:lnSpc>
                <a:spcPct val="138461"/>
              </a:lnSpc>
              <a:spcBef>
                <a:spcPts val="500"/>
              </a:spcBef>
              <a:spcAft>
                <a:spcPts val="0"/>
              </a:spcAft>
              <a:buClr>
                <a:srgbClr val="262626"/>
              </a:buClr>
              <a:buSzPts val="1040"/>
              <a:buChar char="•"/>
            </a:pPr>
            <a:r>
              <a:rPr lang="en-US"/>
              <a:t>Mỗi reducer có thể hoạt động trên phần dữ liệu của nó một cách độc lập với các reducer khác</a:t>
            </a:r>
            <a:endParaRPr/>
          </a:p>
          <a:p>
            <a:pPr indent="-177800" lvl="0" marL="177800" rtl="0" algn="l">
              <a:lnSpc>
                <a:spcPct val="128571"/>
              </a:lnSpc>
              <a:spcBef>
                <a:spcPts val="1000"/>
              </a:spcBef>
              <a:spcAft>
                <a:spcPts val="0"/>
              </a:spcAft>
              <a:buClr>
                <a:srgbClr val="262626"/>
              </a:buClr>
              <a:buSzPts val="1400"/>
              <a:buFont typeface="Arial"/>
              <a:buChar char="•"/>
            </a:pPr>
            <a:r>
              <a:rPr lang="en-US"/>
              <a:t>Toàn bộ chu trình Map-Shuffle Sort-Reduce được lặp lại theo trình tự nhiều lần để tạo ra đầu ra mong muốn</a:t>
            </a:r>
            <a:endParaRPr/>
          </a:p>
        </p:txBody>
      </p:sp>
      <p:grpSp>
        <p:nvGrpSpPr>
          <p:cNvPr id="1740" name="Google Shape;1740;p115"/>
          <p:cNvGrpSpPr/>
          <p:nvPr/>
        </p:nvGrpSpPr>
        <p:grpSpPr>
          <a:xfrm>
            <a:off x="7638550" y="1854628"/>
            <a:ext cx="1226006" cy="4155855"/>
            <a:chOff x="7585385" y="1854628"/>
            <a:chExt cx="1226006" cy="4155855"/>
          </a:xfrm>
        </p:grpSpPr>
        <p:sp>
          <p:nvSpPr>
            <p:cNvPr id="1741" name="Google Shape;1741;p115"/>
            <p:cNvSpPr/>
            <p:nvPr/>
          </p:nvSpPr>
          <p:spPr>
            <a:xfrm>
              <a:off x="7585385" y="1854628"/>
              <a:ext cx="1226006" cy="964840"/>
            </a:xfrm>
            <a:prstGeom prst="roundRect">
              <a:avLst>
                <a:gd fmla="val 19066" name="adj"/>
              </a:avLst>
            </a:prstGeom>
            <a:solidFill>
              <a:srgbClr val="0043B2"/>
            </a:solidFill>
            <a:ln cap="flat" cmpd="sng" w="1905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Giai đoạn Map</a:t>
              </a:r>
              <a:endParaRPr/>
            </a:p>
          </p:txBody>
        </p:sp>
        <p:sp>
          <p:nvSpPr>
            <p:cNvPr id="1742" name="Google Shape;1742;p115"/>
            <p:cNvSpPr/>
            <p:nvPr/>
          </p:nvSpPr>
          <p:spPr>
            <a:xfrm>
              <a:off x="7585385" y="5045643"/>
              <a:ext cx="1226006" cy="964840"/>
            </a:xfrm>
            <a:prstGeom prst="roundRect">
              <a:avLst>
                <a:gd fmla="val 19066" name="adj"/>
              </a:avLst>
            </a:prstGeom>
            <a:solidFill>
              <a:srgbClr val="0043B2"/>
            </a:solidFill>
            <a:ln cap="flat" cmpd="sng" w="1905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Giai đoạn Reduce</a:t>
              </a:r>
              <a:endParaRPr/>
            </a:p>
          </p:txBody>
        </p:sp>
        <p:sp>
          <p:nvSpPr>
            <p:cNvPr id="1743" name="Google Shape;1743;p115"/>
            <p:cNvSpPr/>
            <p:nvPr/>
          </p:nvSpPr>
          <p:spPr>
            <a:xfrm rot="5400000">
              <a:off x="7889487" y="2880662"/>
              <a:ext cx="617803" cy="482725"/>
            </a:xfrm>
            <a:prstGeom prst="rightArrow">
              <a:avLst>
                <a:gd fmla="val 59659" name="adj1"/>
                <a:gd fmla="val 66903" name="adj2"/>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44" name="Google Shape;1744;p115"/>
            <p:cNvSpPr/>
            <p:nvPr/>
          </p:nvSpPr>
          <p:spPr>
            <a:xfrm>
              <a:off x="7585385" y="3429000"/>
              <a:ext cx="1226006" cy="964840"/>
            </a:xfrm>
            <a:prstGeom prst="roundRect">
              <a:avLst>
                <a:gd fmla="val 19066" name="adj"/>
              </a:avLst>
            </a:prstGeom>
            <a:solidFill>
              <a:srgbClr val="0043B2"/>
            </a:solidFill>
            <a:ln cap="flat" cmpd="sng" w="1905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Giai đoạn Shuffle </a:t>
              </a:r>
              <a:endParaRPr/>
            </a:p>
            <a:p>
              <a:pPr indent="0" lvl="0" marL="0" marR="0" rtl="0" algn="ctr">
                <a:spcBef>
                  <a:spcPts val="0"/>
                </a:spcBef>
                <a:spcAft>
                  <a:spcPts val="0"/>
                </a:spcAft>
                <a:buNone/>
              </a:pPr>
              <a:r>
                <a:rPr lang="en-US" sz="1600">
                  <a:solidFill>
                    <a:schemeClr val="lt1"/>
                  </a:solidFill>
                  <a:latin typeface="Arial"/>
                  <a:ea typeface="Arial"/>
                  <a:cs typeface="Arial"/>
                  <a:sym typeface="Arial"/>
                </a:rPr>
                <a:t>Sort</a:t>
              </a:r>
              <a:endParaRPr/>
            </a:p>
          </p:txBody>
        </p:sp>
        <p:sp>
          <p:nvSpPr>
            <p:cNvPr id="1745" name="Google Shape;1745;p115"/>
            <p:cNvSpPr/>
            <p:nvPr/>
          </p:nvSpPr>
          <p:spPr>
            <a:xfrm rot="5400000">
              <a:off x="7889487" y="4467475"/>
              <a:ext cx="617803" cy="482725"/>
            </a:xfrm>
            <a:prstGeom prst="rightArrow">
              <a:avLst>
                <a:gd fmla="val 59659" name="adj1"/>
                <a:gd fmla="val 66903" name="adj2"/>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0" name="Shape 1750"/>
        <p:cNvGrpSpPr/>
        <p:nvPr/>
      </p:nvGrpSpPr>
      <p:grpSpPr>
        <a:xfrm>
          <a:off x="0" y="0"/>
          <a:ext cx="0" cy="0"/>
          <a:chOff x="0" y="0"/>
          <a:chExt cx="0" cy="0"/>
        </a:xfrm>
      </p:grpSpPr>
      <p:sp>
        <p:nvSpPr>
          <p:cNvPr id="1751" name="Google Shape;1751;p11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1.4. Làm việc với Pair RDD</a:t>
            </a:r>
            <a:endParaRPr/>
          </a:p>
        </p:txBody>
      </p:sp>
      <p:sp>
        <p:nvSpPr>
          <p:cNvPr id="1752" name="Google Shape;1752;p11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MapReduce trên Spark</a:t>
            </a:r>
            <a:endParaRPr/>
          </a:p>
        </p:txBody>
      </p:sp>
      <p:sp>
        <p:nvSpPr>
          <p:cNvPr id="1753" name="Google Shape;1753;p11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754" name="Google Shape;1754;p116"/>
          <p:cNvSpPr txBox="1"/>
          <p:nvPr>
            <p:ph idx="4" type="body"/>
          </p:nvPr>
        </p:nvSpPr>
        <p:spPr>
          <a:xfrm>
            <a:off x="535872" y="2226568"/>
            <a:ext cx="710267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Chúng ta cũng có thể sử dụng mô hình xử lý song song phân tán MapReduce</a:t>
            </a:r>
            <a:endParaRPr/>
          </a:p>
          <a:p>
            <a:pPr indent="-177800" lvl="0" marL="177800" rtl="0" algn="l">
              <a:lnSpc>
                <a:spcPct val="128571"/>
              </a:lnSpc>
              <a:spcBef>
                <a:spcPts val="1000"/>
              </a:spcBef>
              <a:spcAft>
                <a:spcPts val="0"/>
              </a:spcAft>
              <a:buClr>
                <a:srgbClr val="262626"/>
              </a:buClr>
              <a:buSzPts val="1400"/>
              <a:buFont typeface="Arial"/>
              <a:buChar char="•"/>
            </a:pPr>
            <a:r>
              <a:rPr lang="en-US"/>
              <a:t>Apache Spark cho phép chúng tôi hoạt động hiệu quả hơn nhiều với hiệu suất tăng gấp 100 lần trở lên</a:t>
            </a:r>
            <a:endParaRPr/>
          </a:p>
          <a:p>
            <a:pPr indent="-177800" lvl="0" marL="177800" rtl="0" algn="l">
              <a:lnSpc>
                <a:spcPct val="128571"/>
              </a:lnSpc>
              <a:spcBef>
                <a:spcPts val="1000"/>
              </a:spcBef>
              <a:spcAft>
                <a:spcPts val="0"/>
              </a:spcAft>
              <a:buClr>
                <a:srgbClr val="262626"/>
              </a:buClr>
              <a:buSzPts val="1400"/>
              <a:buFont typeface="Arial"/>
              <a:buChar char="•"/>
            </a:pPr>
            <a:r>
              <a:rPr lang="en-US"/>
              <a:t>Chúng tôi đã thấy hiệu suất đạt được do xử lý trong bộ nhớ</a:t>
            </a:r>
            <a:endParaRPr/>
          </a:p>
          <a:p>
            <a:pPr indent="-177800" lvl="0" marL="177800" rtl="0" algn="l">
              <a:lnSpc>
                <a:spcPct val="128571"/>
              </a:lnSpc>
              <a:spcBef>
                <a:spcPts val="1000"/>
              </a:spcBef>
              <a:spcAft>
                <a:spcPts val="0"/>
              </a:spcAft>
              <a:buClr>
                <a:srgbClr val="262626"/>
              </a:buClr>
              <a:buSzPts val="1400"/>
              <a:buFont typeface="Arial"/>
              <a:buChar char="•"/>
            </a:pPr>
            <a:r>
              <a:rPr lang="en-US"/>
              <a:t>Ngoài ra, trong Spark, chúng tôi không còn cần phải tuân theo chu map-shuffle sort-reduce</a:t>
            </a:r>
            <a:endParaRPr/>
          </a:p>
          <a:p>
            <a:pPr indent="-182563" lvl="1" marL="360363" rtl="0" algn="l">
              <a:lnSpc>
                <a:spcPct val="138461"/>
              </a:lnSpc>
              <a:spcBef>
                <a:spcPts val="500"/>
              </a:spcBef>
              <a:spcAft>
                <a:spcPts val="0"/>
              </a:spcAft>
              <a:buClr>
                <a:srgbClr val="262626"/>
              </a:buClr>
              <a:buSzPts val="1040"/>
              <a:buChar char="•"/>
            </a:pPr>
            <a:r>
              <a:rPr lang="en-US"/>
              <a:t>Bất kỳ sự kết hợp nào giữa bản đồ và giảm chu kỳ</a:t>
            </a:r>
            <a:endParaRPr/>
          </a:p>
          <a:p>
            <a:pPr indent="-182563" lvl="1" marL="360363" rtl="0" algn="l">
              <a:lnSpc>
                <a:spcPct val="138461"/>
              </a:lnSpc>
              <a:spcBef>
                <a:spcPts val="500"/>
              </a:spcBef>
              <a:spcAft>
                <a:spcPts val="0"/>
              </a:spcAft>
              <a:buClr>
                <a:srgbClr val="262626"/>
              </a:buClr>
              <a:buSzPts val="1040"/>
              <a:buChar char="•"/>
            </a:pPr>
            <a:r>
              <a:rPr lang="en-US"/>
              <a:t>Sắp xếp ngẫu nhiên xảy ra khi chúng tôi chuyển từ map sang chu kỳ reduce</a:t>
            </a:r>
            <a:endParaRPr/>
          </a:p>
          <a:p>
            <a:pPr indent="-177800" lvl="0" marL="177800" rtl="0" algn="l">
              <a:lnSpc>
                <a:spcPct val="128571"/>
              </a:lnSpc>
              <a:spcBef>
                <a:spcPts val="1000"/>
              </a:spcBef>
              <a:spcAft>
                <a:spcPts val="0"/>
              </a:spcAft>
              <a:buClr>
                <a:srgbClr val="262626"/>
              </a:buClr>
              <a:buSzPts val="1400"/>
              <a:buFont typeface="Arial"/>
              <a:buChar char="•"/>
            </a:pPr>
            <a:r>
              <a:rPr lang="en-US"/>
              <a:t>Chuyển đổi Spark cung cấp khả năng ánh xạ</a:t>
            </a:r>
            <a:endParaRPr/>
          </a:p>
          <a:p>
            <a:pPr indent="-182563" lvl="1" marL="360363" rtl="0" algn="l">
              <a:lnSpc>
                <a:spcPct val="138461"/>
              </a:lnSpc>
              <a:spcBef>
                <a:spcPts val="500"/>
              </a:spcBef>
              <a:spcAft>
                <a:spcPts val="0"/>
              </a:spcAft>
              <a:buClr>
                <a:srgbClr val="262626"/>
              </a:buClr>
              <a:buSzPts val="1040"/>
              <a:buChar char="•"/>
            </a:pPr>
            <a:r>
              <a:rPr b="1" lang="en-US"/>
              <a:t>map</a:t>
            </a:r>
            <a:r>
              <a:rPr lang="en-US"/>
              <a:t>(), </a:t>
            </a:r>
            <a:r>
              <a:rPr b="1" lang="en-US"/>
              <a:t>flatMap</a:t>
            </a:r>
            <a:r>
              <a:rPr lang="en-US"/>
              <a:t>(), </a:t>
            </a:r>
            <a:r>
              <a:rPr b="1" lang="en-US"/>
              <a:t>filter</a:t>
            </a:r>
            <a:r>
              <a:rPr lang="en-US"/>
              <a:t>(), v.v.</a:t>
            </a:r>
            <a:endParaRPr/>
          </a:p>
          <a:p>
            <a:pPr indent="-177800" lvl="0" marL="177800" rtl="0" algn="l">
              <a:lnSpc>
                <a:spcPct val="128571"/>
              </a:lnSpc>
              <a:spcBef>
                <a:spcPts val="1000"/>
              </a:spcBef>
              <a:spcAft>
                <a:spcPts val="0"/>
              </a:spcAft>
              <a:buClr>
                <a:srgbClr val="262626"/>
              </a:buClr>
              <a:buSzPts val="1400"/>
              <a:buFont typeface="Arial"/>
              <a:buChar char="•"/>
            </a:pPr>
            <a:r>
              <a:rPr lang="en-US"/>
              <a:t>Chuyển đổi Spark cung cấp khả năng reducer</a:t>
            </a:r>
            <a:endParaRPr/>
          </a:p>
          <a:p>
            <a:pPr indent="-182563" lvl="1" marL="360363" rtl="0" algn="l">
              <a:lnSpc>
                <a:spcPct val="138461"/>
              </a:lnSpc>
              <a:spcBef>
                <a:spcPts val="500"/>
              </a:spcBef>
              <a:spcAft>
                <a:spcPts val="0"/>
              </a:spcAft>
              <a:buClr>
                <a:srgbClr val="262626"/>
              </a:buClr>
              <a:buSzPts val="1040"/>
              <a:buChar char="•"/>
            </a:pPr>
            <a:r>
              <a:rPr b="1" lang="en-US"/>
              <a:t>groupByKey</a:t>
            </a:r>
            <a:r>
              <a:rPr lang="en-US"/>
              <a:t>,</a:t>
            </a:r>
            <a:r>
              <a:rPr b="1" lang="en-US"/>
              <a:t> sortByKey</a:t>
            </a:r>
            <a:r>
              <a:rPr lang="en-US"/>
              <a:t>,</a:t>
            </a:r>
            <a:r>
              <a:rPr b="1" lang="en-US"/>
              <a:t> reduceByKey</a:t>
            </a:r>
            <a:r>
              <a:rPr lang="en-US"/>
              <a:t>,</a:t>
            </a:r>
            <a:r>
              <a:rPr b="1" lang="en-US"/>
              <a:t> aggrgateByKey</a:t>
            </a:r>
            <a:r>
              <a:rPr lang="en-US"/>
              <a:t>,</a:t>
            </a:r>
            <a:r>
              <a:rPr b="1" lang="en-US"/>
              <a:t> join</a:t>
            </a:r>
            <a:r>
              <a:rPr lang="en-US"/>
              <a:t>,</a:t>
            </a:r>
            <a:r>
              <a:rPr b="1" lang="en-US"/>
              <a:t> countByKey</a:t>
            </a:r>
            <a:r>
              <a:rPr lang="en-US"/>
              <a:t>, v.v.</a:t>
            </a:r>
            <a:endParaRPr/>
          </a:p>
        </p:txBody>
      </p:sp>
      <p:grpSp>
        <p:nvGrpSpPr>
          <p:cNvPr id="1755" name="Google Shape;1755;p116"/>
          <p:cNvGrpSpPr/>
          <p:nvPr/>
        </p:nvGrpSpPr>
        <p:grpSpPr>
          <a:xfrm>
            <a:off x="7638550" y="1854628"/>
            <a:ext cx="1226006" cy="4155855"/>
            <a:chOff x="7585385" y="1854628"/>
            <a:chExt cx="1226006" cy="4155855"/>
          </a:xfrm>
        </p:grpSpPr>
        <p:sp>
          <p:nvSpPr>
            <p:cNvPr id="1756" name="Google Shape;1756;p116"/>
            <p:cNvSpPr/>
            <p:nvPr/>
          </p:nvSpPr>
          <p:spPr>
            <a:xfrm>
              <a:off x="7585385" y="1854628"/>
              <a:ext cx="1226006" cy="964840"/>
            </a:xfrm>
            <a:prstGeom prst="roundRect">
              <a:avLst>
                <a:gd fmla="val 19066" name="adj"/>
              </a:avLst>
            </a:prstGeom>
            <a:solidFill>
              <a:srgbClr val="0043B2"/>
            </a:solidFill>
            <a:ln cap="flat" cmpd="sng" w="1905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Giai đoạn Map</a:t>
              </a:r>
              <a:endParaRPr/>
            </a:p>
          </p:txBody>
        </p:sp>
        <p:sp>
          <p:nvSpPr>
            <p:cNvPr id="1757" name="Google Shape;1757;p116"/>
            <p:cNvSpPr/>
            <p:nvPr/>
          </p:nvSpPr>
          <p:spPr>
            <a:xfrm>
              <a:off x="7585385" y="5045643"/>
              <a:ext cx="1226006" cy="964840"/>
            </a:xfrm>
            <a:prstGeom prst="roundRect">
              <a:avLst>
                <a:gd fmla="val 19066" name="adj"/>
              </a:avLst>
            </a:prstGeom>
            <a:solidFill>
              <a:srgbClr val="0043B2"/>
            </a:solidFill>
            <a:ln cap="flat" cmpd="sng" w="1905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Giai đoạn Reduce</a:t>
              </a:r>
              <a:endParaRPr/>
            </a:p>
          </p:txBody>
        </p:sp>
        <p:sp>
          <p:nvSpPr>
            <p:cNvPr id="1758" name="Google Shape;1758;p116"/>
            <p:cNvSpPr/>
            <p:nvPr/>
          </p:nvSpPr>
          <p:spPr>
            <a:xfrm rot="5400000">
              <a:off x="7889487" y="2880662"/>
              <a:ext cx="617803" cy="482725"/>
            </a:xfrm>
            <a:prstGeom prst="rightArrow">
              <a:avLst>
                <a:gd fmla="val 59659" name="adj1"/>
                <a:gd fmla="val 66903" name="adj2"/>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9" name="Google Shape;1759;p116"/>
            <p:cNvSpPr/>
            <p:nvPr/>
          </p:nvSpPr>
          <p:spPr>
            <a:xfrm>
              <a:off x="7585385" y="3429000"/>
              <a:ext cx="1226006" cy="964840"/>
            </a:xfrm>
            <a:prstGeom prst="roundRect">
              <a:avLst>
                <a:gd fmla="val 19066" name="adj"/>
              </a:avLst>
            </a:prstGeom>
            <a:solidFill>
              <a:srgbClr val="0043B2"/>
            </a:solidFill>
            <a:ln cap="flat" cmpd="sng" w="1905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Giai đoạn Map</a:t>
              </a:r>
              <a:endParaRPr/>
            </a:p>
          </p:txBody>
        </p:sp>
        <p:sp>
          <p:nvSpPr>
            <p:cNvPr id="1760" name="Google Shape;1760;p116"/>
            <p:cNvSpPr/>
            <p:nvPr/>
          </p:nvSpPr>
          <p:spPr>
            <a:xfrm rot="5400000">
              <a:off x="7889487" y="4467475"/>
              <a:ext cx="617803" cy="482725"/>
            </a:xfrm>
            <a:prstGeom prst="rightArrow">
              <a:avLst>
                <a:gd fmla="val 59659" name="adj1"/>
                <a:gd fmla="val 66903" name="adj2"/>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5" name="Shape 1765"/>
        <p:cNvGrpSpPr/>
        <p:nvPr/>
      </p:nvGrpSpPr>
      <p:grpSpPr>
        <a:xfrm>
          <a:off x="0" y="0"/>
          <a:ext cx="0" cy="0"/>
          <a:chOff x="0" y="0"/>
          <a:chExt cx="0" cy="0"/>
        </a:xfrm>
      </p:grpSpPr>
      <p:sp>
        <p:nvSpPr>
          <p:cNvPr id="1766" name="Google Shape;1766;p11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1.4. Làm việc với Pair RDD</a:t>
            </a:r>
            <a:endParaRPr/>
          </a:p>
        </p:txBody>
      </p:sp>
      <p:sp>
        <p:nvSpPr>
          <p:cNvPr id="1767" name="Google Shape;1767;p11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Pair RDD</a:t>
            </a:r>
            <a:endParaRPr/>
          </a:p>
        </p:txBody>
      </p:sp>
      <p:sp>
        <p:nvSpPr>
          <p:cNvPr id="1768" name="Google Shape;1768;p11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graphicFrame>
        <p:nvGraphicFramePr>
          <p:cNvPr id="1769" name="Google Shape;1769;p117"/>
          <p:cNvGraphicFramePr/>
          <p:nvPr/>
        </p:nvGraphicFramePr>
        <p:xfrm>
          <a:off x="554436" y="2148768"/>
          <a:ext cx="3000000" cy="3000000"/>
        </p:xfrm>
        <a:graphic>
          <a:graphicData uri="http://schemas.openxmlformats.org/drawingml/2006/table">
            <a:tbl>
              <a:tblPr bandRow="1" firstRow="1">
                <a:noFill/>
                <a:tableStyleId>{AC961190-77FA-4AE8-A9A6-E3E42C7C3913}</a:tableStyleId>
              </a:tblPr>
              <a:tblGrid>
                <a:gridCol w="2375200"/>
                <a:gridCol w="6402775"/>
              </a:tblGrid>
              <a:tr h="372975">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Chuyển đổi</a:t>
                      </a:r>
                      <a:endParaRPr b="0" sz="1400" u="none" cap="none" strike="noStrike">
                        <a:solidFill>
                          <a:schemeClr val="dk1"/>
                        </a:solidFill>
                        <a:latin typeface="Arial"/>
                        <a:ea typeface="Arial"/>
                        <a:cs typeface="Arial"/>
                        <a:sym typeface="Arial"/>
                      </a:endParaRPr>
                    </a:p>
                  </a:txBody>
                  <a:tcPr marT="45725" marB="45725" marR="72000" marL="108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Ý nghĩa</a:t>
                      </a:r>
                      <a:endParaRPr b="0" sz="1400" u="none" cap="none" strike="noStrike">
                        <a:solidFill>
                          <a:schemeClr val="dk1"/>
                        </a:solidFill>
                        <a:latin typeface="Arial"/>
                        <a:ea typeface="Arial"/>
                        <a:cs typeface="Arial"/>
                        <a:sym typeface="Arial"/>
                      </a:endParaRPr>
                    </a:p>
                  </a:txBody>
                  <a:tcPr marT="45725" marB="45725" marR="72000" marL="10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596775">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reduceByKey(func)</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Khi được gọi trên tập dữ liệu gồm các cặp (K, V), trả về tập dữ liệu gồm các cặp (K, V) trong đó các giá trị cho mỗi khóa được tổng hợp bằng hàm giảm đã cho, hàm này phải thuộc loại (V,V) =&gt; V.</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596775">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aggregateByKey(zeroValue)</a:t>
                      </a:r>
                      <a:br>
                        <a:rPr lang="en-US" sz="1300" u="none" cap="none" strike="noStrike">
                          <a:solidFill>
                            <a:schemeClr val="dk1"/>
                          </a:solidFill>
                          <a:latin typeface="Arial"/>
                          <a:ea typeface="Arial"/>
                          <a:cs typeface="Arial"/>
                          <a:sym typeface="Arial"/>
                        </a:rPr>
                      </a:br>
                      <a:r>
                        <a:rPr lang="en-US" sz="1300" u="none" cap="none" strike="noStrike">
                          <a:solidFill>
                            <a:schemeClr val="dk1"/>
                          </a:solidFill>
                          <a:latin typeface="Arial"/>
                          <a:ea typeface="Arial"/>
                          <a:cs typeface="Arial"/>
                          <a:sym typeface="Arial"/>
                        </a:rPr>
                        <a:t>(seqOp, combOp)</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Khi được gọi trên tập dữ liệu gồm các cặp (K, V), trả về tập dữ liệu gồm các cặp (K, U) trong đó các giá trị cho mỗi khóa được tổng hợp bằng cách sử dụng các hàm kết hợp đã cho và giá trị "không" trung lập. Cho phép loại giá trị tổng hợp khác với loại giá trị đầu vào, đồng thời tránh phân bổ không cần thiết.</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596775">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groupByKey()</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Khi được gọi trên tập dữ liệu gồm (K, V) cặp, trả về tập dữ liệu gồm (K, Iterable&lt;V&gt;) cặp. Nhóm hiệu quả tất cả các giá trị của cùng một khóa</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596775">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sortByKey([ascending])</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Khi được gọi trên tập dữ liệu gồm (K, V) cặp trong đó K triển khai Ordered, trả về tập dữ liệu gồm (K, V) cặp được sắp xếp theo khóa theo thứ tự tăng dần hoặc giảm dần, như được chỉ định trong đối số boolean tăng dần.</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839200">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join(otherDataset)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Khi được gọi trên các tập dữ liệu loại (K, V) và (K, W), trả về tập dữ liệu gồm các cặp (K, (V, W)) với tất cả các cặp phần tử cho mỗi khóa. Các liên kết bên ngoài được hỗ trợ thông qua leftOuterJoin, rightOuterJoin và fullOuterJoin.</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4" name="Shape 1774"/>
        <p:cNvGrpSpPr/>
        <p:nvPr/>
      </p:nvGrpSpPr>
      <p:grpSpPr>
        <a:xfrm>
          <a:off x="0" y="0"/>
          <a:ext cx="0" cy="0"/>
          <a:chOff x="0" y="0"/>
          <a:chExt cx="0" cy="0"/>
        </a:xfrm>
      </p:grpSpPr>
      <p:sp>
        <p:nvSpPr>
          <p:cNvPr id="1775" name="Google Shape;1775;p11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1.4. Làm việc với Pair RDD</a:t>
            </a:r>
            <a:endParaRPr/>
          </a:p>
        </p:txBody>
      </p:sp>
      <p:sp>
        <p:nvSpPr>
          <p:cNvPr id="1776" name="Google Shape;1776;p11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Số từ trong Spark (1/4)</a:t>
            </a:r>
            <a:endParaRPr/>
          </a:p>
        </p:txBody>
      </p:sp>
      <p:sp>
        <p:nvSpPr>
          <p:cNvPr id="1777" name="Google Shape;1777;p11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778" name="Google Shape;1778;p11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Đọc tập tin nguồn</a:t>
            </a:r>
            <a:endParaRPr/>
          </a:p>
        </p:txBody>
      </p:sp>
      <p:sp>
        <p:nvSpPr>
          <p:cNvPr id="1779" name="Google Shape;1779;p118"/>
          <p:cNvSpPr txBox="1"/>
          <p:nvPr/>
        </p:nvSpPr>
        <p:spPr>
          <a:xfrm>
            <a:off x="704850" y="2714439"/>
            <a:ext cx="7812000" cy="169500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data_src = "alice_clean"</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wcRDD = sc.textFile(data_src)</a:t>
            </a:r>
            <a:endParaRPr/>
          </a:p>
          <a:p>
            <a:pPr indent="-14287"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for i in wcRDD.take(5):</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print(i)</a:t>
            </a:r>
            <a:endParaRPr/>
          </a:p>
        </p:txBody>
      </p:sp>
      <p:sp>
        <p:nvSpPr>
          <p:cNvPr id="1780" name="Google Shape;1780;p118"/>
          <p:cNvSpPr txBox="1"/>
          <p:nvPr/>
        </p:nvSpPr>
        <p:spPr>
          <a:xfrm>
            <a:off x="704850" y="4531360"/>
            <a:ext cx="7812000" cy="135636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Mary Ann Mary Ann said the voice Fetch me my gloves this moment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Then came a little pattering of feet on the stairs Alice knew it was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the Rabbit coming to look for her and she trembled till she shook the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house quite forgetting that she was now about a thousand times as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large as the Rabbit and had no reason to be afraid of it</a:t>
            </a:r>
            <a:endParaRPr/>
          </a:p>
        </p:txBody>
      </p:sp>
      <p:sp>
        <p:nvSpPr>
          <p:cNvPr id="1781" name="Google Shape;1781;p118"/>
          <p:cNvSpPr txBox="1"/>
          <p:nvPr/>
        </p:nvSpPr>
        <p:spPr>
          <a:xfrm>
            <a:off x="7868850" y="271443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782" name="Google Shape;1782;p118"/>
          <p:cNvSpPr txBox="1"/>
          <p:nvPr/>
        </p:nvSpPr>
        <p:spPr>
          <a:xfrm>
            <a:off x="7868850" y="453136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11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1.4. Làm việc với Pair RDD</a:t>
            </a:r>
            <a:endParaRPr/>
          </a:p>
        </p:txBody>
      </p:sp>
      <p:sp>
        <p:nvSpPr>
          <p:cNvPr id="1789" name="Google Shape;1789;p11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Số từ trong Spark (2/4)</a:t>
            </a:r>
            <a:endParaRPr/>
          </a:p>
        </p:txBody>
      </p:sp>
      <p:sp>
        <p:nvSpPr>
          <p:cNvPr id="1790" name="Google Shape;1790;p11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791" name="Google Shape;1791;p11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Vectơ hóa từng từ từ nguồn dữ liệu</a:t>
            </a:r>
            <a:endParaRPr/>
          </a:p>
        </p:txBody>
      </p:sp>
      <p:sp>
        <p:nvSpPr>
          <p:cNvPr id="1792" name="Google Shape;1792;p119"/>
          <p:cNvSpPr txBox="1"/>
          <p:nvPr/>
        </p:nvSpPr>
        <p:spPr>
          <a:xfrm>
            <a:off x="704850" y="2714439"/>
            <a:ext cx="7812000" cy="169500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data_src = "alice_clean"</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wcRDD = sc.textFile(data_src)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.flatMap(lambda line: line.split(" "))</a:t>
            </a:r>
            <a:endParaRPr/>
          </a:p>
          <a:p>
            <a:pPr indent="-14287"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for i in wcRDD.take(5):</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print(i)</a:t>
            </a:r>
            <a:endParaRPr/>
          </a:p>
        </p:txBody>
      </p:sp>
      <p:sp>
        <p:nvSpPr>
          <p:cNvPr id="1793" name="Google Shape;1793;p119"/>
          <p:cNvSpPr txBox="1"/>
          <p:nvPr/>
        </p:nvSpPr>
        <p:spPr>
          <a:xfrm>
            <a:off x="704850" y="4531360"/>
            <a:ext cx="7812000" cy="135636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Mary</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Ann</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Mary</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Ann</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said</a:t>
            </a:r>
            <a:endParaRPr/>
          </a:p>
        </p:txBody>
      </p:sp>
      <p:sp>
        <p:nvSpPr>
          <p:cNvPr id="1794" name="Google Shape;1794;p119"/>
          <p:cNvSpPr txBox="1"/>
          <p:nvPr/>
        </p:nvSpPr>
        <p:spPr>
          <a:xfrm>
            <a:off x="7868850" y="271443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795" name="Google Shape;1795;p119"/>
          <p:cNvSpPr txBox="1"/>
          <p:nvPr/>
        </p:nvSpPr>
        <p:spPr>
          <a:xfrm>
            <a:off x="7868850" y="453136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Giới thiệu về Apache Spark</a:t>
            </a:r>
            <a:endParaRPr/>
          </a:p>
        </p:txBody>
      </p:sp>
      <p:sp>
        <p:nvSpPr>
          <p:cNvPr id="238" name="Google Shape;238;p1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Tính toán phân tán trong bộ nhớ</a:t>
            </a:r>
            <a:endParaRPr/>
          </a:p>
        </p:txBody>
      </p:sp>
      <p:sp>
        <p:nvSpPr>
          <p:cNvPr id="239" name="Google Shape;239;p1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240" name="Google Shape;240;p12"/>
          <p:cNvSpPr txBox="1"/>
          <p:nvPr>
            <p:ph idx="4" type="body"/>
          </p:nvPr>
        </p:nvSpPr>
        <p:spPr>
          <a:xfrm>
            <a:off x="535872" y="2226568"/>
            <a:ext cx="3284714"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Chỉ phát sinh chi phí I/O đĩa khi bắt đầu tính toán để tải dữ liệu vào bộ nhớ</a:t>
            </a:r>
            <a:endParaRPr/>
          </a:p>
          <a:p>
            <a:pPr indent="0" lvl="0" marL="0" rtl="0" algn="l">
              <a:lnSpc>
                <a:spcPct val="128571"/>
              </a:lnSpc>
              <a:spcBef>
                <a:spcPts val="1000"/>
              </a:spcBef>
              <a:spcAft>
                <a:spcPts val="0"/>
              </a:spcAft>
              <a:buClr>
                <a:srgbClr val="262626"/>
              </a:buClr>
              <a:buSzPts val="1400"/>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Sử dụng lưu trữ dựa trên bộ nhớ trong chu kỳ tính toán</a:t>
            </a:r>
            <a:endParaRPr/>
          </a:p>
          <a:p>
            <a:pPr indent="0" lvl="0" marL="0" rtl="0" algn="l">
              <a:lnSpc>
                <a:spcPct val="128571"/>
              </a:lnSpc>
              <a:spcBef>
                <a:spcPts val="1000"/>
              </a:spcBef>
              <a:spcAft>
                <a:spcPts val="0"/>
              </a:spcAft>
              <a:buClr>
                <a:srgbClr val="262626"/>
              </a:buClr>
              <a:buSzPts val="1400"/>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Thường nhanh hơn </a:t>
            </a:r>
            <a:r>
              <a:rPr b="1" lang="en-US">
                <a:solidFill>
                  <a:srgbClr val="FF0000"/>
                </a:solidFill>
              </a:rPr>
              <a:t>100 lần </a:t>
            </a:r>
            <a:r>
              <a:rPr lang="en-US"/>
              <a:t>so với MapReduce</a:t>
            </a:r>
            <a:endParaRPr/>
          </a:p>
        </p:txBody>
      </p:sp>
      <p:grpSp>
        <p:nvGrpSpPr>
          <p:cNvPr id="241" name="Google Shape;241;p12"/>
          <p:cNvGrpSpPr/>
          <p:nvPr/>
        </p:nvGrpSpPr>
        <p:grpSpPr>
          <a:xfrm>
            <a:off x="3962207" y="2483240"/>
            <a:ext cx="5505793" cy="2947403"/>
            <a:chOff x="4348280" y="3271012"/>
            <a:chExt cx="4559867" cy="2410525"/>
          </a:xfrm>
        </p:grpSpPr>
        <p:grpSp>
          <p:nvGrpSpPr>
            <p:cNvPr id="242" name="Google Shape;242;p12"/>
            <p:cNvGrpSpPr/>
            <p:nvPr/>
          </p:nvGrpSpPr>
          <p:grpSpPr>
            <a:xfrm>
              <a:off x="4348280" y="3271012"/>
              <a:ext cx="4559839" cy="804772"/>
              <a:chOff x="3589504" y="3553422"/>
              <a:chExt cx="4881321" cy="804772"/>
            </a:xfrm>
          </p:grpSpPr>
          <p:sp>
            <p:nvSpPr>
              <p:cNvPr id="243" name="Google Shape;243;p12"/>
              <p:cNvSpPr/>
              <p:nvPr/>
            </p:nvSpPr>
            <p:spPr>
              <a:xfrm>
                <a:off x="4468343" y="3553422"/>
                <a:ext cx="869208" cy="804772"/>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rgbClr val="1F45BC"/>
                    </a:solidFill>
                    <a:latin typeface="Arial"/>
                    <a:ea typeface="Arial"/>
                    <a:cs typeface="Arial"/>
                    <a:sym typeface="Arial"/>
                  </a:rPr>
                  <a:t>Map Reduce Giai đoạn 1</a:t>
                </a:r>
                <a:endParaRPr/>
              </a:p>
            </p:txBody>
          </p:sp>
          <p:sp>
            <p:nvSpPr>
              <p:cNvPr id="244" name="Google Shape;244;p12"/>
              <p:cNvSpPr/>
              <p:nvPr/>
            </p:nvSpPr>
            <p:spPr>
              <a:xfrm>
                <a:off x="6498678" y="3553422"/>
                <a:ext cx="869208" cy="804772"/>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rgbClr val="1F45BC"/>
                    </a:solidFill>
                    <a:latin typeface="Arial"/>
                    <a:ea typeface="Arial"/>
                    <a:cs typeface="Arial"/>
                    <a:sym typeface="Arial"/>
                  </a:rPr>
                  <a:t>Map Reduce Giai đoạn 2</a:t>
                </a:r>
                <a:endParaRPr/>
              </a:p>
            </p:txBody>
          </p:sp>
          <p:sp>
            <p:nvSpPr>
              <p:cNvPr id="245" name="Google Shape;245;p12"/>
              <p:cNvSpPr/>
              <p:nvPr/>
            </p:nvSpPr>
            <p:spPr>
              <a:xfrm>
                <a:off x="3589504" y="3773018"/>
                <a:ext cx="654709" cy="365580"/>
              </a:xfrm>
              <a:prstGeom prst="can">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6" name="Google Shape;246;p12"/>
              <p:cNvSpPr/>
              <p:nvPr/>
            </p:nvSpPr>
            <p:spPr>
              <a:xfrm>
                <a:off x="5602931" y="3773018"/>
                <a:ext cx="654709" cy="365580"/>
              </a:xfrm>
              <a:prstGeom prst="can">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7" name="Google Shape;247;p12"/>
              <p:cNvSpPr/>
              <p:nvPr/>
            </p:nvSpPr>
            <p:spPr>
              <a:xfrm>
                <a:off x="7592016" y="3773018"/>
                <a:ext cx="654709" cy="365580"/>
              </a:xfrm>
              <a:prstGeom prst="can">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48" name="Google Shape;248;p12"/>
              <p:cNvGrpSpPr/>
              <p:nvPr/>
            </p:nvGrpSpPr>
            <p:grpSpPr>
              <a:xfrm>
                <a:off x="4244213" y="3955808"/>
                <a:ext cx="4226612" cy="0"/>
                <a:chOff x="4244213" y="3955808"/>
                <a:chExt cx="4226612" cy="0"/>
              </a:xfrm>
            </p:grpSpPr>
            <p:cxnSp>
              <p:nvCxnSpPr>
                <p:cNvPr id="249" name="Google Shape;249;p12"/>
                <p:cNvCxnSpPr>
                  <a:stCxn id="245" idx="4"/>
                  <a:endCxn id="243" idx="1"/>
                </p:cNvCxnSpPr>
                <p:nvPr/>
              </p:nvCxnSpPr>
              <p:spPr>
                <a:xfrm>
                  <a:off x="4244213" y="3955808"/>
                  <a:ext cx="224100" cy="0"/>
                </a:xfrm>
                <a:prstGeom prst="straightConnector1">
                  <a:avLst/>
                </a:prstGeom>
                <a:noFill/>
                <a:ln cap="flat" cmpd="sng" w="28575">
                  <a:solidFill>
                    <a:srgbClr val="1F45BC"/>
                  </a:solidFill>
                  <a:prstDash val="solid"/>
                  <a:miter lim="800000"/>
                  <a:headEnd len="sm" w="sm" type="none"/>
                  <a:tailEnd len="med" w="med" type="triangle"/>
                </a:ln>
              </p:spPr>
            </p:cxnSp>
            <p:cxnSp>
              <p:nvCxnSpPr>
                <p:cNvPr id="250" name="Google Shape;250;p12"/>
                <p:cNvCxnSpPr>
                  <a:stCxn id="243" idx="3"/>
                </p:cNvCxnSpPr>
                <p:nvPr/>
              </p:nvCxnSpPr>
              <p:spPr>
                <a:xfrm>
                  <a:off x="5337551" y="3955808"/>
                  <a:ext cx="265500" cy="0"/>
                </a:xfrm>
                <a:prstGeom prst="straightConnector1">
                  <a:avLst/>
                </a:prstGeom>
                <a:noFill/>
                <a:ln cap="flat" cmpd="sng" w="28575">
                  <a:solidFill>
                    <a:srgbClr val="1F45BC"/>
                  </a:solidFill>
                  <a:prstDash val="solid"/>
                  <a:miter lim="800000"/>
                  <a:headEnd len="sm" w="sm" type="none"/>
                  <a:tailEnd len="med" w="med" type="triangle"/>
                </a:ln>
              </p:spPr>
            </p:cxnSp>
            <p:cxnSp>
              <p:nvCxnSpPr>
                <p:cNvPr id="251" name="Google Shape;251;p12"/>
                <p:cNvCxnSpPr>
                  <a:stCxn id="246" idx="4"/>
                </p:cNvCxnSpPr>
                <p:nvPr/>
              </p:nvCxnSpPr>
              <p:spPr>
                <a:xfrm>
                  <a:off x="6257640" y="3955808"/>
                  <a:ext cx="240900" cy="0"/>
                </a:xfrm>
                <a:prstGeom prst="straightConnector1">
                  <a:avLst/>
                </a:prstGeom>
                <a:noFill/>
                <a:ln cap="flat" cmpd="sng" w="28575">
                  <a:solidFill>
                    <a:srgbClr val="1F45BC"/>
                  </a:solidFill>
                  <a:prstDash val="solid"/>
                  <a:miter lim="800000"/>
                  <a:headEnd len="sm" w="sm" type="none"/>
                  <a:tailEnd len="med" w="med" type="triangle"/>
                </a:ln>
              </p:spPr>
            </p:cxnSp>
            <p:cxnSp>
              <p:nvCxnSpPr>
                <p:cNvPr id="252" name="Google Shape;252;p12"/>
                <p:cNvCxnSpPr>
                  <a:stCxn id="244" idx="3"/>
                  <a:endCxn id="247" idx="2"/>
                </p:cNvCxnSpPr>
                <p:nvPr/>
              </p:nvCxnSpPr>
              <p:spPr>
                <a:xfrm>
                  <a:off x="7367886" y="3955808"/>
                  <a:ext cx="224100" cy="0"/>
                </a:xfrm>
                <a:prstGeom prst="straightConnector1">
                  <a:avLst/>
                </a:prstGeom>
                <a:noFill/>
                <a:ln cap="flat" cmpd="sng" w="28575">
                  <a:solidFill>
                    <a:srgbClr val="1F45BC"/>
                  </a:solidFill>
                  <a:prstDash val="solid"/>
                  <a:miter lim="800000"/>
                  <a:headEnd len="sm" w="sm" type="none"/>
                  <a:tailEnd len="med" w="med" type="triangle"/>
                </a:ln>
              </p:spPr>
            </p:cxnSp>
            <p:cxnSp>
              <p:nvCxnSpPr>
                <p:cNvPr id="253" name="Google Shape;253;p12"/>
                <p:cNvCxnSpPr>
                  <a:stCxn id="247" idx="4"/>
                </p:cNvCxnSpPr>
                <p:nvPr/>
              </p:nvCxnSpPr>
              <p:spPr>
                <a:xfrm>
                  <a:off x="8246725" y="3955808"/>
                  <a:ext cx="224100" cy="0"/>
                </a:xfrm>
                <a:prstGeom prst="straightConnector1">
                  <a:avLst/>
                </a:prstGeom>
                <a:noFill/>
                <a:ln cap="flat" cmpd="sng" w="28575">
                  <a:solidFill>
                    <a:srgbClr val="1F45BC"/>
                  </a:solidFill>
                  <a:prstDash val="solid"/>
                  <a:miter lim="800000"/>
                  <a:headEnd len="sm" w="sm" type="none"/>
                  <a:tailEnd len="med" w="med" type="triangle"/>
                </a:ln>
              </p:spPr>
            </p:cxnSp>
          </p:grpSp>
        </p:grpSp>
        <p:grpSp>
          <p:nvGrpSpPr>
            <p:cNvPr id="254" name="Google Shape;254;p12"/>
            <p:cNvGrpSpPr/>
            <p:nvPr/>
          </p:nvGrpSpPr>
          <p:grpSpPr>
            <a:xfrm>
              <a:off x="4348280" y="4876765"/>
              <a:ext cx="4559867" cy="804772"/>
              <a:chOff x="3595054" y="4535484"/>
              <a:chExt cx="4881351" cy="804772"/>
            </a:xfrm>
          </p:grpSpPr>
          <p:grpSp>
            <p:nvGrpSpPr>
              <p:cNvPr id="255" name="Google Shape;255;p12"/>
              <p:cNvGrpSpPr/>
              <p:nvPr/>
            </p:nvGrpSpPr>
            <p:grpSpPr>
              <a:xfrm>
                <a:off x="3595054" y="4535484"/>
                <a:ext cx="4881351" cy="804772"/>
                <a:chOff x="3589504" y="3553422"/>
                <a:chExt cx="4881351" cy="804772"/>
              </a:xfrm>
            </p:grpSpPr>
            <p:sp>
              <p:nvSpPr>
                <p:cNvPr id="256" name="Google Shape;256;p12"/>
                <p:cNvSpPr/>
                <p:nvPr/>
              </p:nvSpPr>
              <p:spPr>
                <a:xfrm>
                  <a:off x="4468343" y="3553422"/>
                  <a:ext cx="869208" cy="804772"/>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rgbClr val="1F45BC"/>
                      </a:solidFill>
                      <a:latin typeface="Arial"/>
                      <a:ea typeface="Arial"/>
                      <a:cs typeface="Arial"/>
                      <a:sym typeface="Arial"/>
                    </a:rPr>
                    <a:t>Map Reduce Giai đoạn 1</a:t>
                  </a:r>
                  <a:endParaRPr/>
                </a:p>
              </p:txBody>
            </p:sp>
            <p:sp>
              <p:nvSpPr>
                <p:cNvPr id="257" name="Google Shape;257;p12"/>
                <p:cNvSpPr/>
                <p:nvPr/>
              </p:nvSpPr>
              <p:spPr>
                <a:xfrm>
                  <a:off x="6498678" y="3553422"/>
                  <a:ext cx="869208" cy="804772"/>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rgbClr val="1F45BC"/>
                      </a:solidFill>
                      <a:latin typeface="Arial"/>
                      <a:ea typeface="Arial"/>
                      <a:cs typeface="Arial"/>
                      <a:sym typeface="Arial"/>
                    </a:rPr>
                    <a:t>Map Reduce Giai đoạn 2</a:t>
                  </a:r>
                  <a:endParaRPr/>
                </a:p>
              </p:txBody>
            </p:sp>
            <p:sp>
              <p:nvSpPr>
                <p:cNvPr id="258" name="Google Shape;258;p12"/>
                <p:cNvSpPr/>
                <p:nvPr/>
              </p:nvSpPr>
              <p:spPr>
                <a:xfrm>
                  <a:off x="3589504" y="3773018"/>
                  <a:ext cx="654709" cy="365580"/>
                </a:xfrm>
                <a:prstGeom prst="can">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59" name="Google Shape;259;p12"/>
                <p:cNvGrpSpPr/>
                <p:nvPr/>
              </p:nvGrpSpPr>
              <p:grpSpPr>
                <a:xfrm>
                  <a:off x="4244213" y="3955808"/>
                  <a:ext cx="4226642" cy="0"/>
                  <a:chOff x="4244213" y="3955808"/>
                  <a:chExt cx="4226642" cy="0"/>
                </a:xfrm>
              </p:grpSpPr>
              <p:cxnSp>
                <p:nvCxnSpPr>
                  <p:cNvPr id="260" name="Google Shape;260;p12"/>
                  <p:cNvCxnSpPr>
                    <a:stCxn id="258" idx="4"/>
                    <a:endCxn id="256" idx="1"/>
                  </p:cNvCxnSpPr>
                  <p:nvPr/>
                </p:nvCxnSpPr>
                <p:spPr>
                  <a:xfrm>
                    <a:off x="4244213" y="3955808"/>
                    <a:ext cx="224100" cy="0"/>
                  </a:xfrm>
                  <a:prstGeom prst="straightConnector1">
                    <a:avLst/>
                  </a:prstGeom>
                  <a:noFill/>
                  <a:ln cap="flat" cmpd="sng" w="28575">
                    <a:solidFill>
                      <a:srgbClr val="1F45BC"/>
                    </a:solidFill>
                    <a:prstDash val="solid"/>
                    <a:miter lim="800000"/>
                    <a:headEnd len="sm" w="sm" type="none"/>
                    <a:tailEnd len="med" w="med" type="triangle"/>
                  </a:ln>
                </p:spPr>
              </p:cxnSp>
              <p:cxnSp>
                <p:nvCxnSpPr>
                  <p:cNvPr id="261" name="Google Shape;261;p12"/>
                  <p:cNvCxnSpPr>
                    <a:stCxn id="256" idx="3"/>
                  </p:cNvCxnSpPr>
                  <p:nvPr/>
                </p:nvCxnSpPr>
                <p:spPr>
                  <a:xfrm>
                    <a:off x="5337551" y="3955808"/>
                    <a:ext cx="265500" cy="0"/>
                  </a:xfrm>
                  <a:prstGeom prst="straightConnector1">
                    <a:avLst/>
                  </a:prstGeom>
                  <a:noFill/>
                  <a:ln cap="flat" cmpd="sng" w="28575">
                    <a:solidFill>
                      <a:srgbClr val="1F45BC"/>
                    </a:solidFill>
                    <a:prstDash val="solid"/>
                    <a:miter lim="800000"/>
                    <a:headEnd len="sm" w="sm" type="none"/>
                    <a:tailEnd len="med" w="med" type="triangle"/>
                  </a:ln>
                </p:spPr>
              </p:cxnSp>
              <p:cxnSp>
                <p:nvCxnSpPr>
                  <p:cNvPr id="262" name="Google Shape;262;p12"/>
                  <p:cNvCxnSpPr/>
                  <p:nvPr/>
                </p:nvCxnSpPr>
                <p:spPr>
                  <a:xfrm>
                    <a:off x="6257640" y="3955808"/>
                    <a:ext cx="241038" cy="0"/>
                  </a:xfrm>
                  <a:prstGeom prst="straightConnector1">
                    <a:avLst/>
                  </a:prstGeom>
                  <a:noFill/>
                  <a:ln cap="flat" cmpd="sng" w="28575">
                    <a:solidFill>
                      <a:srgbClr val="1F45BC"/>
                    </a:solidFill>
                    <a:prstDash val="solid"/>
                    <a:miter lim="800000"/>
                    <a:headEnd len="sm" w="sm" type="none"/>
                    <a:tailEnd len="med" w="med" type="triangle"/>
                  </a:ln>
                </p:spPr>
              </p:cxnSp>
              <p:cxnSp>
                <p:nvCxnSpPr>
                  <p:cNvPr id="263" name="Google Shape;263;p12"/>
                  <p:cNvCxnSpPr>
                    <a:stCxn id="257" idx="3"/>
                  </p:cNvCxnSpPr>
                  <p:nvPr/>
                </p:nvCxnSpPr>
                <p:spPr>
                  <a:xfrm>
                    <a:off x="7367886" y="3955808"/>
                    <a:ext cx="224100" cy="0"/>
                  </a:xfrm>
                  <a:prstGeom prst="straightConnector1">
                    <a:avLst/>
                  </a:prstGeom>
                  <a:noFill/>
                  <a:ln cap="flat" cmpd="sng" w="28575">
                    <a:solidFill>
                      <a:srgbClr val="1F45BC"/>
                    </a:solidFill>
                    <a:prstDash val="solid"/>
                    <a:miter lim="800000"/>
                    <a:headEnd len="sm" w="sm" type="none"/>
                    <a:tailEnd len="med" w="med" type="triangle"/>
                  </a:ln>
                </p:spPr>
              </p:cxnSp>
              <p:cxnSp>
                <p:nvCxnSpPr>
                  <p:cNvPr id="264" name="Google Shape;264;p12"/>
                  <p:cNvCxnSpPr/>
                  <p:nvPr/>
                </p:nvCxnSpPr>
                <p:spPr>
                  <a:xfrm>
                    <a:off x="8246725" y="3955808"/>
                    <a:ext cx="224130" cy="0"/>
                  </a:xfrm>
                  <a:prstGeom prst="straightConnector1">
                    <a:avLst/>
                  </a:prstGeom>
                  <a:noFill/>
                  <a:ln cap="flat" cmpd="sng" w="28575">
                    <a:solidFill>
                      <a:srgbClr val="1F45BC"/>
                    </a:solidFill>
                    <a:prstDash val="solid"/>
                    <a:miter lim="800000"/>
                    <a:headEnd len="sm" w="sm" type="none"/>
                    <a:tailEnd len="med" w="med" type="triangle"/>
                  </a:ln>
                </p:spPr>
              </p:cxnSp>
            </p:grpSp>
          </p:grpSp>
          <p:grpSp>
            <p:nvGrpSpPr>
              <p:cNvPr id="265" name="Google Shape;265;p12"/>
              <p:cNvGrpSpPr/>
              <p:nvPr/>
            </p:nvGrpSpPr>
            <p:grpSpPr>
              <a:xfrm>
                <a:off x="5633324" y="4786830"/>
                <a:ext cx="607604" cy="315945"/>
                <a:chOff x="5524636" y="5129147"/>
                <a:chExt cx="607604" cy="315945"/>
              </a:xfrm>
            </p:grpSpPr>
            <p:pic>
              <p:nvPicPr>
                <p:cNvPr id="266" name="Google Shape;266;p12"/>
                <p:cNvPicPr preferRelativeResize="0"/>
                <p:nvPr/>
              </p:nvPicPr>
              <p:blipFill rotWithShape="1">
                <a:blip r:embed="rId3">
                  <a:alphaModFix/>
                </a:blip>
                <a:srcRect b="0" l="0" r="0" t="0"/>
                <a:stretch/>
              </p:blipFill>
              <p:spPr>
                <a:xfrm>
                  <a:off x="5524636" y="5129147"/>
                  <a:ext cx="445009" cy="161544"/>
                </a:xfrm>
                <a:prstGeom prst="rect">
                  <a:avLst/>
                </a:prstGeom>
                <a:noFill/>
                <a:ln>
                  <a:noFill/>
                </a:ln>
              </p:spPr>
            </p:pic>
            <p:pic>
              <p:nvPicPr>
                <p:cNvPr id="267" name="Google Shape;267;p12"/>
                <p:cNvPicPr preferRelativeResize="0"/>
                <p:nvPr/>
              </p:nvPicPr>
              <p:blipFill rotWithShape="1">
                <a:blip r:embed="rId3">
                  <a:alphaModFix/>
                </a:blip>
                <a:srcRect b="0" l="0" r="0" t="0"/>
                <a:stretch/>
              </p:blipFill>
              <p:spPr>
                <a:xfrm>
                  <a:off x="5687231" y="5283548"/>
                  <a:ext cx="445009" cy="161544"/>
                </a:xfrm>
                <a:prstGeom prst="rect">
                  <a:avLst/>
                </a:prstGeom>
                <a:noFill/>
                <a:ln>
                  <a:noFill/>
                </a:ln>
              </p:spPr>
            </p:pic>
          </p:grpSp>
          <p:grpSp>
            <p:nvGrpSpPr>
              <p:cNvPr id="268" name="Google Shape;268;p12"/>
              <p:cNvGrpSpPr/>
              <p:nvPr/>
            </p:nvGrpSpPr>
            <p:grpSpPr>
              <a:xfrm>
                <a:off x="7611253" y="4786830"/>
                <a:ext cx="607604" cy="315945"/>
                <a:chOff x="5524636" y="5129147"/>
                <a:chExt cx="607604" cy="315945"/>
              </a:xfrm>
            </p:grpSpPr>
            <p:pic>
              <p:nvPicPr>
                <p:cNvPr id="269" name="Google Shape;269;p12"/>
                <p:cNvPicPr preferRelativeResize="0"/>
                <p:nvPr/>
              </p:nvPicPr>
              <p:blipFill rotWithShape="1">
                <a:blip r:embed="rId3">
                  <a:alphaModFix/>
                </a:blip>
                <a:srcRect b="0" l="0" r="0" t="0"/>
                <a:stretch/>
              </p:blipFill>
              <p:spPr>
                <a:xfrm>
                  <a:off x="5524636" y="5129147"/>
                  <a:ext cx="445009" cy="161544"/>
                </a:xfrm>
                <a:prstGeom prst="rect">
                  <a:avLst/>
                </a:prstGeom>
                <a:noFill/>
                <a:ln>
                  <a:noFill/>
                </a:ln>
              </p:spPr>
            </p:pic>
            <p:pic>
              <p:nvPicPr>
                <p:cNvPr id="270" name="Google Shape;270;p12"/>
                <p:cNvPicPr preferRelativeResize="0"/>
                <p:nvPr/>
              </p:nvPicPr>
              <p:blipFill rotWithShape="1">
                <a:blip r:embed="rId3">
                  <a:alphaModFix/>
                </a:blip>
                <a:srcRect b="0" l="0" r="0" t="0"/>
                <a:stretch/>
              </p:blipFill>
              <p:spPr>
                <a:xfrm>
                  <a:off x="5687231" y="5283548"/>
                  <a:ext cx="445009" cy="161544"/>
                </a:xfrm>
                <a:prstGeom prst="rect">
                  <a:avLst/>
                </a:prstGeom>
                <a:noFill/>
                <a:ln>
                  <a:noFill/>
                </a:ln>
              </p:spPr>
            </p:pic>
          </p:grpSp>
        </p:grpSp>
        <p:sp>
          <p:nvSpPr>
            <p:cNvPr id="271" name="Google Shape;271;p12"/>
            <p:cNvSpPr/>
            <p:nvPr/>
          </p:nvSpPr>
          <p:spPr>
            <a:xfrm>
              <a:off x="5573356" y="4261336"/>
              <a:ext cx="2109715" cy="468215"/>
            </a:xfrm>
            <a:prstGeom prst="downArrow">
              <a:avLst>
                <a:gd fmla="val 66594" name="adj1"/>
                <a:gd fmla="val 72784" name="adj2"/>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0" name="Shape 1800"/>
        <p:cNvGrpSpPr/>
        <p:nvPr/>
      </p:nvGrpSpPr>
      <p:grpSpPr>
        <a:xfrm>
          <a:off x="0" y="0"/>
          <a:ext cx="0" cy="0"/>
          <a:chOff x="0" y="0"/>
          <a:chExt cx="0" cy="0"/>
        </a:xfrm>
      </p:grpSpPr>
      <p:sp>
        <p:nvSpPr>
          <p:cNvPr id="1801" name="Google Shape;1801;p12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1.4. Làm việc với Pair RDD</a:t>
            </a:r>
            <a:endParaRPr/>
          </a:p>
        </p:txBody>
      </p:sp>
      <p:sp>
        <p:nvSpPr>
          <p:cNvPr id="1802" name="Google Shape;1802;p12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Số từ trong Spark (3/4)</a:t>
            </a:r>
            <a:endParaRPr/>
          </a:p>
        </p:txBody>
      </p:sp>
      <p:sp>
        <p:nvSpPr>
          <p:cNvPr id="1803" name="Google Shape;1803;p12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804" name="Google Shape;1804;p12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Tạo Key-Pair RDD trong đó Key là mỗi từ và giá trị là hằng số 1</a:t>
            </a:r>
            <a:endParaRPr/>
          </a:p>
        </p:txBody>
      </p:sp>
      <p:sp>
        <p:nvSpPr>
          <p:cNvPr id="1805" name="Google Shape;1805;p120"/>
          <p:cNvSpPr txBox="1"/>
          <p:nvPr/>
        </p:nvSpPr>
        <p:spPr>
          <a:xfrm>
            <a:off x="704850" y="2600961"/>
            <a:ext cx="7812000" cy="204216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data_src = "alice_clean"</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wcRDD = sc.textFile(data_src)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.flatMap(lambda line: line.split(" "))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.map(lambda word: (word, 1))</a:t>
            </a:r>
            <a:endParaRPr/>
          </a:p>
          <a:p>
            <a:pPr indent="-14287"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for i in wcRDD.take(5):</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print(i)</a:t>
            </a:r>
            <a:endParaRPr/>
          </a:p>
        </p:txBody>
      </p:sp>
      <p:sp>
        <p:nvSpPr>
          <p:cNvPr id="1806" name="Google Shape;1806;p120"/>
          <p:cNvSpPr txBox="1"/>
          <p:nvPr/>
        </p:nvSpPr>
        <p:spPr>
          <a:xfrm>
            <a:off x="704850" y="4775200"/>
            <a:ext cx="7812000" cy="135636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('Mary', 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('Ann', 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('Mary', 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('Ann', 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('said', 1)</a:t>
            </a:r>
            <a:endParaRPr/>
          </a:p>
        </p:txBody>
      </p:sp>
      <p:sp>
        <p:nvSpPr>
          <p:cNvPr id="1807" name="Google Shape;1807;p120"/>
          <p:cNvSpPr txBox="1"/>
          <p:nvPr/>
        </p:nvSpPr>
        <p:spPr>
          <a:xfrm>
            <a:off x="7868850" y="260096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808" name="Google Shape;1808;p120"/>
          <p:cNvSpPr txBox="1"/>
          <p:nvPr/>
        </p:nvSpPr>
        <p:spPr>
          <a:xfrm>
            <a:off x="7868850" y="477520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3" name="Shape 1813"/>
        <p:cNvGrpSpPr/>
        <p:nvPr/>
      </p:nvGrpSpPr>
      <p:grpSpPr>
        <a:xfrm>
          <a:off x="0" y="0"/>
          <a:ext cx="0" cy="0"/>
          <a:chOff x="0" y="0"/>
          <a:chExt cx="0" cy="0"/>
        </a:xfrm>
      </p:grpSpPr>
      <p:sp>
        <p:nvSpPr>
          <p:cNvPr id="1814" name="Google Shape;1814;p12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1.4. Làm việc với Pair RDD</a:t>
            </a:r>
            <a:endParaRPr/>
          </a:p>
        </p:txBody>
      </p:sp>
      <p:sp>
        <p:nvSpPr>
          <p:cNvPr id="1815" name="Google Shape;1815;p12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Số từ trong Spark (4/4)</a:t>
            </a:r>
            <a:endParaRPr/>
          </a:p>
        </p:txBody>
      </p:sp>
      <p:sp>
        <p:nvSpPr>
          <p:cNvPr id="1816" name="Google Shape;1816;p12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817" name="Google Shape;1817;p12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Tổng hợp tất cả các giá trị có cùng một khóa bằng cách thêm chúng</a:t>
            </a:r>
            <a:endParaRPr/>
          </a:p>
          <a:p>
            <a:pPr indent="-182563" lvl="1" marL="360363" rtl="0" algn="l">
              <a:lnSpc>
                <a:spcPct val="138461"/>
              </a:lnSpc>
              <a:spcBef>
                <a:spcPts val="500"/>
              </a:spcBef>
              <a:spcAft>
                <a:spcPts val="0"/>
              </a:spcAft>
              <a:buClr>
                <a:srgbClr val="262626"/>
              </a:buClr>
              <a:buSzPts val="1040"/>
              <a:buChar char="•"/>
            </a:pPr>
            <a:r>
              <a:rPr lang="en-US"/>
              <a:t>Sử dụng </a:t>
            </a:r>
            <a:r>
              <a:rPr b="1" lang="en-US"/>
              <a:t>reduceByKey</a:t>
            </a:r>
            <a:endParaRPr b="1"/>
          </a:p>
        </p:txBody>
      </p:sp>
      <p:sp>
        <p:nvSpPr>
          <p:cNvPr id="1818" name="Google Shape;1818;p121"/>
          <p:cNvSpPr txBox="1"/>
          <p:nvPr/>
        </p:nvSpPr>
        <p:spPr>
          <a:xfrm>
            <a:off x="704850" y="2826199"/>
            <a:ext cx="7812000" cy="211156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data_src = "alice_clean"</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wcRDD = sc.textFile(data_src)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.flatMap(lambda line: line.split(" "))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.map(lambda word: (word, 1))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.reduceByKey(lambda l, r: l + r)</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for i in wcRDD.take(5):</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print(i)</a:t>
            </a:r>
            <a:endParaRPr/>
          </a:p>
        </p:txBody>
      </p:sp>
      <p:sp>
        <p:nvSpPr>
          <p:cNvPr id="1819" name="Google Shape;1819;p121"/>
          <p:cNvSpPr txBox="1"/>
          <p:nvPr/>
        </p:nvSpPr>
        <p:spPr>
          <a:xfrm>
            <a:off x="704850" y="4998720"/>
            <a:ext cx="7812000" cy="1209039"/>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('said', 63)</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324)</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('before', 3)</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('The', 14)</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('two', 7)</a:t>
            </a:r>
            <a:endParaRPr/>
          </a:p>
        </p:txBody>
      </p:sp>
      <p:sp>
        <p:nvSpPr>
          <p:cNvPr id="1820" name="Google Shape;1820;p121"/>
          <p:cNvSpPr txBox="1"/>
          <p:nvPr/>
        </p:nvSpPr>
        <p:spPr>
          <a:xfrm>
            <a:off x="7868850" y="282619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821" name="Google Shape;1821;p121"/>
          <p:cNvSpPr txBox="1"/>
          <p:nvPr/>
        </p:nvSpPr>
        <p:spPr>
          <a:xfrm>
            <a:off x="7868850" y="499872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6" name="Shape 1826"/>
        <p:cNvGrpSpPr/>
        <p:nvPr/>
      </p:nvGrpSpPr>
      <p:grpSpPr>
        <a:xfrm>
          <a:off x="0" y="0"/>
          <a:ext cx="0" cy="0"/>
          <a:chOff x="0" y="0"/>
          <a:chExt cx="0" cy="0"/>
        </a:xfrm>
      </p:grpSpPr>
      <p:sp>
        <p:nvSpPr>
          <p:cNvPr id="1827" name="Google Shape;1827;p12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1.4. Làm việc với Pair RDD</a:t>
            </a:r>
            <a:endParaRPr/>
          </a:p>
        </p:txBody>
      </p:sp>
      <p:sp>
        <p:nvSpPr>
          <p:cNvPr id="1828" name="Google Shape;1828;p12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AggregateByKey (1/4)</a:t>
            </a:r>
            <a:endParaRPr/>
          </a:p>
        </p:txBody>
      </p:sp>
      <p:sp>
        <p:nvSpPr>
          <p:cNvPr id="1829" name="Google Shape;1829;p12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830" name="Google Shape;1830;p12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b="1" lang="en-US"/>
              <a:t>aggregateByKey</a:t>
            </a:r>
            <a:r>
              <a:rPr lang="en-US"/>
              <a:t> nhận 3 đối số - zeroValue, seqOp và combOp</a:t>
            </a:r>
            <a:endParaRPr/>
          </a:p>
          <a:p>
            <a:pPr indent="-177800" lvl="0" marL="177800" rtl="0" algn="l">
              <a:lnSpc>
                <a:spcPct val="128571"/>
              </a:lnSpc>
              <a:spcBef>
                <a:spcPts val="1000"/>
              </a:spcBef>
              <a:spcAft>
                <a:spcPts val="0"/>
              </a:spcAft>
              <a:buClr>
                <a:srgbClr val="262626"/>
              </a:buClr>
              <a:buSzPts val="1400"/>
              <a:buFont typeface="Arial"/>
              <a:buChar char="•"/>
            </a:pPr>
            <a:r>
              <a:rPr lang="en-US"/>
              <a:t>Định dạng nhập và xuất dữ liệu</a:t>
            </a:r>
            <a:endParaRPr/>
          </a:p>
          <a:p>
            <a:pPr indent="-182563" lvl="1" marL="360363" rtl="0" algn="l">
              <a:lnSpc>
                <a:spcPct val="100000"/>
              </a:lnSpc>
              <a:spcBef>
                <a:spcPts val="500"/>
              </a:spcBef>
              <a:spcAft>
                <a:spcPts val="0"/>
              </a:spcAft>
              <a:buClr>
                <a:srgbClr val="262626"/>
              </a:buClr>
              <a:buSzPts val="1040"/>
              <a:buChar char="•"/>
            </a:pPr>
            <a:r>
              <a:rPr lang="en-US"/>
              <a:t>Dữ liệu đầu vào để chuyển đổi có dạng (Khóa loại [K], Giá trị loại [V])</a:t>
            </a:r>
            <a:endParaRPr/>
          </a:p>
          <a:p>
            <a:pPr indent="-182563" lvl="1" marL="360363" rtl="0" algn="l">
              <a:lnSpc>
                <a:spcPct val="100000"/>
              </a:lnSpc>
              <a:spcBef>
                <a:spcPts val="500"/>
              </a:spcBef>
              <a:spcAft>
                <a:spcPts val="0"/>
              </a:spcAft>
              <a:buClr>
                <a:srgbClr val="262626"/>
              </a:buClr>
              <a:buSzPts val="1040"/>
              <a:buChar char="•"/>
            </a:pPr>
            <a:r>
              <a:rPr lang="en-US"/>
              <a:t>Dữ liệu trả về sau khi biến đổi có dạng (Khóa kiểu [K], Giá trị kiểu [U])</a:t>
            </a:r>
            <a:endParaRPr/>
          </a:p>
          <a:p>
            <a:pPr indent="-182563" lvl="1" marL="360363" rtl="0" algn="l">
              <a:lnSpc>
                <a:spcPct val="100000"/>
              </a:lnSpc>
              <a:spcBef>
                <a:spcPts val="500"/>
              </a:spcBef>
              <a:spcAft>
                <a:spcPts val="0"/>
              </a:spcAft>
              <a:buClr>
                <a:srgbClr val="262626"/>
              </a:buClr>
              <a:buSzPts val="1040"/>
              <a:buChar char="•"/>
            </a:pPr>
            <a:r>
              <a:rPr lang="en-US"/>
              <a:t>Ví dụ: Đầu vào ("Jessica", (“Monday", 36,5)) trả về Đầu ra ("Jessica", 36,5)</a:t>
            </a:r>
            <a:endParaRPr/>
          </a:p>
          <a:p>
            <a:pPr indent="-177800" lvl="0" marL="177800" rtl="0" algn="l">
              <a:lnSpc>
                <a:spcPct val="128571"/>
              </a:lnSpc>
              <a:spcBef>
                <a:spcPts val="1000"/>
              </a:spcBef>
              <a:spcAft>
                <a:spcPts val="0"/>
              </a:spcAft>
              <a:buClr>
                <a:srgbClr val="262626"/>
              </a:buClr>
              <a:buSzPts val="1400"/>
              <a:buFont typeface="Arial"/>
              <a:buChar char="•"/>
            </a:pPr>
            <a:r>
              <a:rPr lang="en-US"/>
              <a:t>Dữ liệu được tổng hợp qua 2 bước, một lần tại mỗi phân vùng và một lần trên toàn bộ tập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seqOp sử dụng bộ tích lũy để tổng hợp giá trị ở cấp Phân vùng</a:t>
            </a:r>
            <a:endParaRPr/>
          </a:p>
          <a:p>
            <a:pPr indent="-182563" lvl="1" marL="360363" rtl="0" algn="l">
              <a:lnSpc>
                <a:spcPct val="100000"/>
              </a:lnSpc>
              <a:spcBef>
                <a:spcPts val="500"/>
              </a:spcBef>
              <a:spcAft>
                <a:spcPts val="0"/>
              </a:spcAft>
              <a:buClr>
                <a:srgbClr val="262626"/>
              </a:buClr>
              <a:buSzPts val="1040"/>
              <a:buChar char="•"/>
            </a:pPr>
            <a:r>
              <a:rPr lang="en-US"/>
              <a:t>zeroValue là giá trị bắt đầu của bộ tích lũy này</a:t>
            </a:r>
            <a:endParaRPr/>
          </a:p>
          <a:p>
            <a:pPr indent="-177800" lvl="0" marL="177800" rtl="0" algn="l">
              <a:lnSpc>
                <a:spcPct val="128571"/>
              </a:lnSpc>
              <a:spcBef>
                <a:spcPts val="1000"/>
              </a:spcBef>
              <a:spcAft>
                <a:spcPts val="0"/>
              </a:spcAft>
              <a:buClr>
                <a:srgbClr val="262626"/>
              </a:buClr>
              <a:buSzPts val="1400"/>
              <a:buFont typeface="Arial"/>
              <a:buChar char="•"/>
            </a:pPr>
            <a:r>
              <a:rPr lang="en-US"/>
              <a:t>combOp lấy các giá trị tổng hợp trong từng phân vùng và tổng hợp chúng trên toàn bộ tập dữ liệu</a:t>
            </a:r>
            <a:endParaRPr/>
          </a:p>
          <a:p>
            <a:pPr indent="-182563" lvl="1" marL="360363" rtl="0" algn="l">
              <a:lnSpc>
                <a:spcPct val="100000"/>
              </a:lnSpc>
              <a:spcBef>
                <a:spcPts val="500"/>
              </a:spcBef>
              <a:spcAft>
                <a:spcPts val="0"/>
              </a:spcAft>
              <a:buClr>
                <a:srgbClr val="262626"/>
              </a:buClr>
              <a:buSzPts val="1040"/>
              <a:buChar char="•"/>
            </a:pPr>
            <a:r>
              <a:rPr lang="en-US"/>
              <a:t>Điều này yêu cầu tất cả các phân vùng chia sẻ dữ liệu của nhau</a:t>
            </a:r>
            <a:endParaRPr/>
          </a:p>
          <a:p>
            <a:pPr indent="-182563" lvl="1" marL="360363" rtl="0" algn="l">
              <a:lnSpc>
                <a:spcPct val="100000"/>
              </a:lnSpc>
              <a:spcBef>
                <a:spcPts val="500"/>
              </a:spcBef>
              <a:spcAft>
                <a:spcPts val="0"/>
              </a:spcAft>
              <a:buClr>
                <a:srgbClr val="262626"/>
              </a:buClr>
              <a:buSzPts val="1040"/>
              <a:buChar char="•"/>
            </a:pPr>
            <a:r>
              <a:rPr lang="en-US"/>
              <a:t>Vì seqOp đã tổng hợp phần Giá trị từ [V] đến [U], nên combOp phải là một hàm lấy đầu vào của biểu mẫu [U] và tổng hợp đầu ra của biểu mẫu [U]</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5" name="Shape 1835"/>
        <p:cNvGrpSpPr/>
        <p:nvPr/>
      </p:nvGrpSpPr>
      <p:grpSpPr>
        <a:xfrm>
          <a:off x="0" y="0"/>
          <a:ext cx="0" cy="0"/>
          <a:chOff x="0" y="0"/>
          <a:chExt cx="0" cy="0"/>
        </a:xfrm>
      </p:grpSpPr>
      <p:sp>
        <p:nvSpPr>
          <p:cNvPr id="1836" name="Google Shape;1836;p12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1.4. Làm việc với Pair RDD</a:t>
            </a:r>
            <a:endParaRPr/>
          </a:p>
        </p:txBody>
      </p:sp>
      <p:sp>
        <p:nvSpPr>
          <p:cNvPr id="1837" name="Google Shape;1837;p12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AggregateByKey (2/4)</a:t>
            </a:r>
            <a:endParaRPr/>
          </a:p>
        </p:txBody>
      </p:sp>
      <p:sp>
        <p:nvSpPr>
          <p:cNvPr id="1838" name="Google Shape;1838;p12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839" name="Google Shape;1839;p12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zeroValue - Đây là giá trị ban đầu của bộ tích lũy</a:t>
            </a:r>
            <a:endParaRPr/>
          </a:p>
          <a:p>
            <a:pPr indent="-177800" lvl="0" marL="177800" rtl="0" algn="l">
              <a:lnSpc>
                <a:spcPct val="128571"/>
              </a:lnSpc>
              <a:spcBef>
                <a:spcPts val="1000"/>
              </a:spcBef>
              <a:spcAft>
                <a:spcPts val="0"/>
              </a:spcAft>
              <a:buClr>
                <a:srgbClr val="262626"/>
              </a:buClr>
              <a:buSzPts val="1400"/>
              <a:buFont typeface="Arial"/>
              <a:buChar char="•"/>
            </a:pPr>
            <a:r>
              <a:rPr lang="en-US"/>
              <a:t>Giá trị ban đầu hoặc giá trị Zero</a:t>
            </a:r>
            <a:endParaRPr/>
          </a:p>
          <a:p>
            <a:pPr indent="-182563" lvl="1" marL="360363" rtl="0" algn="l">
              <a:lnSpc>
                <a:spcPct val="138461"/>
              </a:lnSpc>
              <a:spcBef>
                <a:spcPts val="500"/>
              </a:spcBef>
              <a:spcAft>
                <a:spcPts val="0"/>
              </a:spcAft>
              <a:buClr>
                <a:srgbClr val="262626"/>
              </a:buClr>
              <a:buSzPts val="1040"/>
              <a:buChar char="•"/>
            </a:pPr>
            <a:r>
              <a:rPr lang="en-US"/>
              <a:t>Nó có thể là 0 nếu tập hợp là loại tổng</a:t>
            </a:r>
            <a:endParaRPr/>
          </a:p>
          <a:p>
            <a:pPr indent="-182563" lvl="1" marL="360363" rtl="0" algn="l">
              <a:lnSpc>
                <a:spcPct val="138461"/>
              </a:lnSpc>
              <a:spcBef>
                <a:spcPts val="500"/>
              </a:spcBef>
              <a:spcAft>
                <a:spcPts val="0"/>
              </a:spcAft>
              <a:buClr>
                <a:srgbClr val="262626"/>
              </a:buClr>
              <a:buSzPts val="1040"/>
              <a:buChar char="•"/>
            </a:pPr>
            <a:r>
              <a:rPr lang="en-US"/>
              <a:t>Double.MaxValue hoặc giá trị tối thiểu đã biết nếu mục tiêu tổng hợp là tìm giá trị tối thiểu</a:t>
            </a:r>
            <a:endParaRPr/>
          </a:p>
          <a:p>
            <a:pPr indent="-182563" lvl="1" marL="360363" rtl="0" algn="l">
              <a:lnSpc>
                <a:spcPct val="138461"/>
              </a:lnSpc>
              <a:spcBef>
                <a:spcPts val="500"/>
              </a:spcBef>
              <a:spcAft>
                <a:spcPts val="0"/>
              </a:spcAft>
              <a:buClr>
                <a:srgbClr val="262626"/>
              </a:buClr>
              <a:buSzPts val="1040"/>
              <a:buChar char="•"/>
            </a:pPr>
            <a:r>
              <a:rPr lang="en-US"/>
              <a:t>Double.MinValue hoặc giá trị tối đa đã biết nếu mục tiêu tổng hợp là tìm giá trị tối đa</a:t>
            </a:r>
            <a:endParaRPr/>
          </a:p>
          <a:p>
            <a:pPr indent="-182563" lvl="1" marL="360363" rtl="0" algn="l">
              <a:lnSpc>
                <a:spcPct val="138461"/>
              </a:lnSpc>
              <a:spcBef>
                <a:spcPts val="500"/>
              </a:spcBef>
              <a:spcAft>
                <a:spcPts val="0"/>
              </a:spcAft>
              <a:buClr>
                <a:srgbClr val="262626"/>
              </a:buClr>
              <a:buSzPts val="1040"/>
              <a:buChar char="•"/>
            </a:pPr>
            <a:r>
              <a:rPr lang="en-US"/>
              <a:t>Đặt thành Danh sách trống, nếu chúng tôi chỉ muốn một bộ sưu tập làm đầu ra</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4" name="Shape 1844"/>
        <p:cNvGrpSpPr/>
        <p:nvPr/>
      </p:nvGrpSpPr>
      <p:grpSpPr>
        <a:xfrm>
          <a:off x="0" y="0"/>
          <a:ext cx="0" cy="0"/>
          <a:chOff x="0" y="0"/>
          <a:chExt cx="0" cy="0"/>
        </a:xfrm>
      </p:grpSpPr>
      <p:sp>
        <p:nvSpPr>
          <p:cNvPr id="1845" name="Google Shape;1845;p12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1.4. Làm việc với Pair RDD</a:t>
            </a:r>
            <a:endParaRPr/>
          </a:p>
        </p:txBody>
      </p:sp>
      <p:sp>
        <p:nvSpPr>
          <p:cNvPr id="1846" name="Google Shape;1846;p12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AggregateByKey (3/4)</a:t>
            </a:r>
            <a:endParaRPr/>
          </a:p>
        </p:txBody>
      </p:sp>
      <p:sp>
        <p:nvSpPr>
          <p:cNvPr id="1847" name="Google Shape;1847;p12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848" name="Google Shape;1848;p12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seqOp - Hàm tổng hợp và chuyển đổi loại giá trị [V] thành loại [U]</a:t>
            </a:r>
            <a:endParaRPr/>
          </a:p>
          <a:p>
            <a:pPr indent="-177800" lvl="0" marL="177800" rtl="0" algn="l">
              <a:lnSpc>
                <a:spcPct val="128571"/>
              </a:lnSpc>
              <a:spcBef>
                <a:spcPts val="1000"/>
              </a:spcBef>
              <a:spcAft>
                <a:spcPts val="0"/>
              </a:spcAft>
              <a:buClr>
                <a:srgbClr val="262626"/>
              </a:buClr>
              <a:buSzPts val="1400"/>
              <a:buFont typeface="Arial"/>
              <a:buChar char="•"/>
            </a:pPr>
            <a:r>
              <a:rPr lang="en-US"/>
              <a:t>Thực hiện tổng hợp ở cấp độ phân vùng</a:t>
            </a:r>
            <a:endParaRPr/>
          </a:p>
        </p:txBody>
      </p:sp>
      <p:sp>
        <p:nvSpPr>
          <p:cNvPr id="1849" name="Google Shape;1849;p124"/>
          <p:cNvSpPr/>
          <p:nvPr/>
        </p:nvSpPr>
        <p:spPr>
          <a:xfrm>
            <a:off x="1058871" y="3221311"/>
            <a:ext cx="2203132" cy="2786763"/>
          </a:xfrm>
          <a:prstGeom prst="roundRect">
            <a:avLst>
              <a:gd fmla="val 6427" name="adj"/>
            </a:avLst>
          </a:prstGeom>
          <a:solidFill>
            <a:srgbClr val="CDE6FB"/>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0" name="Google Shape;1850;p124"/>
          <p:cNvSpPr/>
          <p:nvPr/>
        </p:nvSpPr>
        <p:spPr>
          <a:xfrm>
            <a:off x="1532086" y="3045718"/>
            <a:ext cx="1256703" cy="340519"/>
          </a:xfrm>
          <a:prstGeom prst="roundRect">
            <a:avLst>
              <a:gd fmla="val 16667" name="adj"/>
            </a:avLst>
          </a:prstGeom>
          <a:solidFill>
            <a:srgbClr val="1F45BC"/>
          </a:solidFill>
          <a:ln cap="flat" cmpd="sng" w="12700">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Phân vùng 1</a:t>
            </a:r>
            <a:endParaRPr/>
          </a:p>
        </p:txBody>
      </p:sp>
      <p:graphicFrame>
        <p:nvGraphicFramePr>
          <p:cNvPr id="1851" name="Google Shape;1851;p124"/>
          <p:cNvGraphicFramePr/>
          <p:nvPr/>
        </p:nvGraphicFramePr>
        <p:xfrm>
          <a:off x="1395639" y="3523650"/>
          <a:ext cx="3000000" cy="3000000"/>
        </p:xfrm>
        <a:graphic>
          <a:graphicData uri="http://schemas.openxmlformats.org/drawingml/2006/table">
            <a:tbl>
              <a:tblPr>
                <a:noFill/>
                <a:tableStyleId>{259961FD-F8DF-4B65-9C1A-AF174C7564FE}</a:tableStyleId>
              </a:tblPr>
              <a:tblGrid>
                <a:gridCol w="1529600"/>
              </a:tblGrid>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("Jessica", ("Mo", 36.5))</a:t>
                      </a:r>
                      <a:endParaRPr b="0" i="0" sz="1100" u="none" cap="none" strike="noStrike">
                        <a:solidFill>
                          <a:srgbClr val="1F45BC"/>
                        </a:solidFill>
                        <a:latin typeface="Arial"/>
                        <a:ea typeface="Arial"/>
                        <a:cs typeface="Arial"/>
                        <a:sym typeface="Arial"/>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("Jonathan", ("Tu", 36.8))</a:t>
                      </a:r>
                      <a:endParaRPr b="0" i="0" sz="1100" u="none" cap="none" strike="noStrike">
                        <a:solidFill>
                          <a:srgbClr val="1F45BC"/>
                        </a:solidFill>
                        <a:latin typeface="Arial"/>
                        <a:ea typeface="Arial"/>
                        <a:cs typeface="Arial"/>
                        <a:sym typeface="Arial"/>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("Jonathan", ("Fr", 37.0))</a:t>
                      </a:r>
                      <a:endParaRPr b="0" i="0" sz="1100" u="none" cap="none" strike="noStrike">
                        <a:solidFill>
                          <a:srgbClr val="1F45BC"/>
                        </a:solidFill>
                        <a:latin typeface="Arial"/>
                        <a:ea typeface="Arial"/>
                        <a:cs typeface="Arial"/>
                        <a:sym typeface="Arial"/>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("Jessica", ("Th", 38.5))</a:t>
                      </a:r>
                      <a:endParaRPr b="0" i="0" sz="1100" u="none" cap="none" strike="noStrike">
                        <a:solidFill>
                          <a:srgbClr val="1F45BC"/>
                        </a:solidFill>
                        <a:latin typeface="Arial"/>
                        <a:ea typeface="Arial"/>
                        <a:cs typeface="Arial"/>
                        <a:sym typeface="Arial"/>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("Shaun", ("Th", 37.2))</a:t>
                      </a:r>
                      <a:endParaRPr b="0" i="0" sz="1100" u="none" cap="none" strike="noStrike">
                        <a:solidFill>
                          <a:srgbClr val="1F45BC"/>
                        </a:solidFill>
                        <a:latin typeface="Arial"/>
                        <a:ea typeface="Arial"/>
                        <a:cs typeface="Arial"/>
                        <a:sym typeface="Arial"/>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aphicFrame>
        <p:nvGraphicFramePr>
          <p:cNvPr id="1852" name="Google Shape;1852;p124"/>
          <p:cNvGraphicFramePr/>
          <p:nvPr/>
        </p:nvGraphicFramePr>
        <p:xfrm>
          <a:off x="1395639" y="5209675"/>
          <a:ext cx="3000000" cy="3000000"/>
        </p:xfrm>
        <a:graphic>
          <a:graphicData uri="http://schemas.openxmlformats.org/drawingml/2006/table">
            <a:tbl>
              <a:tblPr>
                <a:noFill/>
                <a:tableStyleId>{259961FD-F8DF-4B65-9C1A-AF174C7564FE}</a:tableStyleId>
              </a:tblPr>
              <a:tblGrid>
                <a:gridCol w="1529600"/>
              </a:tblGrid>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("Jonathan",  37.0)</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("Jessica", 38.5)</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("Shaun", 37.2)</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sp>
        <p:nvSpPr>
          <p:cNvPr id="1853" name="Google Shape;1853;p124"/>
          <p:cNvSpPr/>
          <p:nvPr/>
        </p:nvSpPr>
        <p:spPr>
          <a:xfrm rot="5400000">
            <a:off x="1956274" y="4407029"/>
            <a:ext cx="408326" cy="1010251"/>
          </a:xfrm>
          <a:prstGeom prst="rightArrow">
            <a:avLst>
              <a:gd fmla="val 59659" name="adj1"/>
              <a:gd fmla="val 66903" name="adj2"/>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4" name="Google Shape;1854;p124"/>
          <p:cNvSpPr/>
          <p:nvPr/>
        </p:nvSpPr>
        <p:spPr>
          <a:xfrm>
            <a:off x="3858443" y="3221311"/>
            <a:ext cx="2203132" cy="2786763"/>
          </a:xfrm>
          <a:prstGeom prst="roundRect">
            <a:avLst>
              <a:gd fmla="val 6427" name="adj"/>
            </a:avLst>
          </a:prstGeom>
          <a:solidFill>
            <a:srgbClr val="CDE6FB"/>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5" name="Google Shape;1855;p124"/>
          <p:cNvSpPr/>
          <p:nvPr/>
        </p:nvSpPr>
        <p:spPr>
          <a:xfrm>
            <a:off x="4331658" y="3045718"/>
            <a:ext cx="1256703" cy="340519"/>
          </a:xfrm>
          <a:prstGeom prst="roundRect">
            <a:avLst>
              <a:gd fmla="val 16667" name="adj"/>
            </a:avLst>
          </a:prstGeom>
          <a:solidFill>
            <a:srgbClr val="1F45BC"/>
          </a:solidFill>
          <a:ln cap="flat" cmpd="sng" w="12700">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Phân vùng 2</a:t>
            </a:r>
            <a:endParaRPr sz="1400">
              <a:solidFill>
                <a:schemeClr val="lt1"/>
              </a:solidFill>
              <a:latin typeface="Arial"/>
              <a:ea typeface="Arial"/>
              <a:cs typeface="Arial"/>
              <a:sym typeface="Arial"/>
            </a:endParaRPr>
          </a:p>
        </p:txBody>
      </p:sp>
      <p:graphicFrame>
        <p:nvGraphicFramePr>
          <p:cNvPr id="1856" name="Google Shape;1856;p124"/>
          <p:cNvGraphicFramePr/>
          <p:nvPr/>
        </p:nvGraphicFramePr>
        <p:xfrm>
          <a:off x="4195211" y="3523650"/>
          <a:ext cx="3000000" cy="3000000"/>
        </p:xfrm>
        <a:graphic>
          <a:graphicData uri="http://schemas.openxmlformats.org/drawingml/2006/table">
            <a:tbl>
              <a:tblPr>
                <a:noFill/>
                <a:tableStyleId>{259961FD-F8DF-4B65-9C1A-AF174C7564FE}</a:tableStyleId>
              </a:tblPr>
              <a:tblGrid>
                <a:gridCol w="1529600"/>
              </a:tblGrid>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("Shaun", ("Tu", 37.7))</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("Jonathan", ("Th", 36.9))</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("Jonathan", ("We", 37.1))</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("Jessica", ("Tu", 37.0))</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("Jessica", ("Fr", 37.5))</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aphicFrame>
        <p:nvGraphicFramePr>
          <p:cNvPr id="1857" name="Google Shape;1857;p124"/>
          <p:cNvGraphicFramePr/>
          <p:nvPr/>
        </p:nvGraphicFramePr>
        <p:xfrm>
          <a:off x="4195211" y="5209675"/>
          <a:ext cx="3000000" cy="3000000"/>
        </p:xfrm>
        <a:graphic>
          <a:graphicData uri="http://schemas.openxmlformats.org/drawingml/2006/table">
            <a:tbl>
              <a:tblPr>
                <a:noFill/>
                <a:tableStyleId>{259961FD-F8DF-4B65-9C1A-AF174C7564FE}</a:tableStyleId>
              </a:tblPr>
              <a:tblGrid>
                <a:gridCol w="1529600"/>
              </a:tblGrid>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("Shaun", 37.7)</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("Jessica", 37.5)</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("Jonathan", , 37.1)</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sp>
        <p:nvSpPr>
          <p:cNvPr id="1858" name="Google Shape;1858;p124"/>
          <p:cNvSpPr/>
          <p:nvPr/>
        </p:nvSpPr>
        <p:spPr>
          <a:xfrm rot="5400000">
            <a:off x="4755846" y="4407029"/>
            <a:ext cx="408326" cy="1010251"/>
          </a:xfrm>
          <a:prstGeom prst="rightArrow">
            <a:avLst>
              <a:gd fmla="val 59659" name="adj1"/>
              <a:gd fmla="val 66903" name="adj2"/>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9" name="Google Shape;1859;p124"/>
          <p:cNvSpPr/>
          <p:nvPr/>
        </p:nvSpPr>
        <p:spPr>
          <a:xfrm>
            <a:off x="6658015" y="3221311"/>
            <a:ext cx="2203132" cy="2786763"/>
          </a:xfrm>
          <a:prstGeom prst="roundRect">
            <a:avLst>
              <a:gd fmla="val 6427" name="adj"/>
            </a:avLst>
          </a:prstGeom>
          <a:solidFill>
            <a:srgbClr val="CDE6FB"/>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60" name="Google Shape;1860;p124"/>
          <p:cNvSpPr/>
          <p:nvPr/>
        </p:nvSpPr>
        <p:spPr>
          <a:xfrm>
            <a:off x="7131230" y="3045718"/>
            <a:ext cx="1256703" cy="340519"/>
          </a:xfrm>
          <a:prstGeom prst="roundRect">
            <a:avLst>
              <a:gd fmla="val 16667" name="adj"/>
            </a:avLst>
          </a:prstGeom>
          <a:solidFill>
            <a:srgbClr val="1F45BC"/>
          </a:solidFill>
          <a:ln cap="flat" cmpd="sng" w="12700">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Phân vùng 3</a:t>
            </a:r>
            <a:endParaRPr sz="1400">
              <a:solidFill>
                <a:schemeClr val="lt1"/>
              </a:solidFill>
              <a:latin typeface="Arial"/>
              <a:ea typeface="Arial"/>
              <a:cs typeface="Arial"/>
              <a:sym typeface="Arial"/>
            </a:endParaRPr>
          </a:p>
        </p:txBody>
      </p:sp>
      <p:graphicFrame>
        <p:nvGraphicFramePr>
          <p:cNvPr id="1861" name="Google Shape;1861;p124"/>
          <p:cNvGraphicFramePr/>
          <p:nvPr/>
        </p:nvGraphicFramePr>
        <p:xfrm>
          <a:off x="6994783" y="3523650"/>
          <a:ext cx="3000000" cy="3000000"/>
        </p:xfrm>
        <a:graphic>
          <a:graphicData uri="http://schemas.openxmlformats.org/drawingml/2006/table">
            <a:tbl>
              <a:tblPr>
                <a:noFill/>
                <a:tableStyleId>{259961FD-F8DF-4B65-9C1A-AF174C7564FE}</a:tableStyleId>
              </a:tblPr>
              <a:tblGrid>
                <a:gridCol w="1529600"/>
              </a:tblGrid>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("Jonathan", ("Mo", 37.0))</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("Jessica", ("We", 37.5))</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("Shaun", ("Mo", 38.2))</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("Shaun", ("We", 37.4))</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("Shaun", ("Fr", 37.0))</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aphicFrame>
        <p:nvGraphicFramePr>
          <p:cNvPr id="1862" name="Google Shape;1862;p124"/>
          <p:cNvGraphicFramePr/>
          <p:nvPr/>
        </p:nvGraphicFramePr>
        <p:xfrm>
          <a:off x="6994783" y="5209675"/>
          <a:ext cx="3000000" cy="3000000"/>
        </p:xfrm>
        <a:graphic>
          <a:graphicData uri="http://schemas.openxmlformats.org/drawingml/2006/table">
            <a:tbl>
              <a:tblPr>
                <a:noFill/>
                <a:tableStyleId>{259961FD-F8DF-4B65-9C1A-AF174C7564FE}</a:tableStyleId>
              </a:tblPr>
              <a:tblGrid>
                <a:gridCol w="1529600"/>
              </a:tblGrid>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("Jonathan", 37.0)</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("Jessica", 37.5)</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("Shaun", 38.2)</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sp>
        <p:nvSpPr>
          <p:cNvPr id="1863" name="Google Shape;1863;p124"/>
          <p:cNvSpPr/>
          <p:nvPr/>
        </p:nvSpPr>
        <p:spPr>
          <a:xfrm rot="5400000">
            <a:off x="7555418" y="4407029"/>
            <a:ext cx="408326" cy="1010251"/>
          </a:xfrm>
          <a:prstGeom prst="rightArrow">
            <a:avLst>
              <a:gd fmla="val 59659" name="adj1"/>
              <a:gd fmla="val 66903" name="adj2"/>
            </a:avLst>
          </a:prstGeom>
          <a:solidFill>
            <a:srgbClr val="66A1FE"/>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8" name="Shape 1868"/>
        <p:cNvGrpSpPr/>
        <p:nvPr/>
      </p:nvGrpSpPr>
      <p:grpSpPr>
        <a:xfrm>
          <a:off x="0" y="0"/>
          <a:ext cx="0" cy="0"/>
          <a:chOff x="0" y="0"/>
          <a:chExt cx="0" cy="0"/>
        </a:xfrm>
      </p:grpSpPr>
      <p:sp>
        <p:nvSpPr>
          <p:cNvPr id="1869" name="Google Shape;1869;p12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1.4. Làm việc với Pair RDD</a:t>
            </a:r>
            <a:endParaRPr/>
          </a:p>
        </p:txBody>
      </p:sp>
      <p:sp>
        <p:nvSpPr>
          <p:cNvPr id="1870" name="Google Shape;1870;p12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AggregateByKey (4/4)</a:t>
            </a:r>
            <a:endParaRPr/>
          </a:p>
        </p:txBody>
      </p:sp>
      <p:sp>
        <p:nvSpPr>
          <p:cNvPr id="1871" name="Google Shape;1871;p12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872" name="Google Shape;1872;p12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combOp - Hàm tổng hợp hoặc hợp nhất nhiều phần tử loại [U] thành một phần tử loại [U] duy nhất</a:t>
            </a:r>
            <a:endParaRPr/>
          </a:p>
          <a:p>
            <a:pPr indent="-182563" lvl="1" marL="360363" rtl="0" algn="l">
              <a:lnSpc>
                <a:spcPct val="138461"/>
              </a:lnSpc>
              <a:spcBef>
                <a:spcPts val="500"/>
              </a:spcBef>
              <a:spcAft>
                <a:spcPts val="0"/>
              </a:spcAft>
              <a:buClr>
                <a:srgbClr val="262626"/>
              </a:buClr>
              <a:buSzPts val="1040"/>
              <a:buChar char="•"/>
            </a:pPr>
            <a:r>
              <a:rPr lang="en-US"/>
              <a:t>Tổng hợp tất cả giá trị [U] cho mỗi khóa thành một</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grpSp>
        <p:nvGrpSpPr>
          <p:cNvPr id="1873" name="Google Shape;1873;p125"/>
          <p:cNvGrpSpPr/>
          <p:nvPr/>
        </p:nvGrpSpPr>
        <p:grpSpPr>
          <a:xfrm>
            <a:off x="1058871" y="3045718"/>
            <a:ext cx="2203132" cy="1230719"/>
            <a:chOff x="1058871" y="3045718"/>
            <a:chExt cx="2203132" cy="1230719"/>
          </a:xfrm>
        </p:grpSpPr>
        <p:sp>
          <p:nvSpPr>
            <p:cNvPr id="1874" name="Google Shape;1874;p125"/>
            <p:cNvSpPr/>
            <p:nvPr/>
          </p:nvSpPr>
          <p:spPr>
            <a:xfrm>
              <a:off x="1058871" y="3221313"/>
              <a:ext cx="2203132" cy="1055124"/>
            </a:xfrm>
            <a:prstGeom prst="roundRect">
              <a:avLst>
                <a:gd fmla="val 6427" name="adj"/>
              </a:avLst>
            </a:prstGeom>
            <a:solidFill>
              <a:srgbClr val="CDE6FB"/>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5" name="Google Shape;1875;p125"/>
            <p:cNvSpPr/>
            <p:nvPr/>
          </p:nvSpPr>
          <p:spPr>
            <a:xfrm>
              <a:off x="1532086" y="3045718"/>
              <a:ext cx="1256703" cy="340519"/>
            </a:xfrm>
            <a:prstGeom prst="roundRect">
              <a:avLst>
                <a:gd fmla="val 16667" name="adj"/>
              </a:avLst>
            </a:prstGeom>
            <a:solidFill>
              <a:srgbClr val="1F45BC"/>
            </a:solidFill>
            <a:ln cap="flat" cmpd="sng" w="12700">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Phân vùng 1</a:t>
              </a:r>
              <a:endParaRPr/>
            </a:p>
          </p:txBody>
        </p:sp>
      </p:grpSp>
      <p:graphicFrame>
        <p:nvGraphicFramePr>
          <p:cNvPr id="1876" name="Google Shape;1876;p125"/>
          <p:cNvGraphicFramePr/>
          <p:nvPr/>
        </p:nvGraphicFramePr>
        <p:xfrm>
          <a:off x="1395639" y="3523650"/>
          <a:ext cx="3000000" cy="3000000"/>
        </p:xfrm>
        <a:graphic>
          <a:graphicData uri="http://schemas.openxmlformats.org/drawingml/2006/table">
            <a:tbl>
              <a:tblPr>
                <a:noFill/>
                <a:tableStyleId>{259961FD-F8DF-4B65-9C1A-AF174C7564FE}</a:tableStyleId>
              </a:tblPr>
              <a:tblGrid>
                <a:gridCol w="1529600"/>
              </a:tblGrid>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("Jonathan",  37.0)</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("Jessica", 38.5)</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("Shaun", 37.2)</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pSp>
        <p:nvGrpSpPr>
          <p:cNvPr id="1877" name="Google Shape;1877;p125"/>
          <p:cNvGrpSpPr/>
          <p:nvPr/>
        </p:nvGrpSpPr>
        <p:grpSpPr>
          <a:xfrm>
            <a:off x="3829780" y="3045718"/>
            <a:ext cx="2203132" cy="1230719"/>
            <a:chOff x="3829780" y="3045718"/>
            <a:chExt cx="2203132" cy="1230719"/>
          </a:xfrm>
        </p:grpSpPr>
        <p:sp>
          <p:nvSpPr>
            <p:cNvPr id="1878" name="Google Shape;1878;p125"/>
            <p:cNvSpPr/>
            <p:nvPr/>
          </p:nvSpPr>
          <p:spPr>
            <a:xfrm>
              <a:off x="3829780" y="3221313"/>
              <a:ext cx="2203132" cy="1055124"/>
            </a:xfrm>
            <a:prstGeom prst="roundRect">
              <a:avLst>
                <a:gd fmla="val 6427" name="adj"/>
              </a:avLst>
            </a:prstGeom>
            <a:solidFill>
              <a:srgbClr val="CDE6FB"/>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9" name="Google Shape;1879;p125"/>
            <p:cNvSpPr/>
            <p:nvPr/>
          </p:nvSpPr>
          <p:spPr>
            <a:xfrm>
              <a:off x="4302995" y="3045718"/>
              <a:ext cx="1256703" cy="340519"/>
            </a:xfrm>
            <a:prstGeom prst="roundRect">
              <a:avLst>
                <a:gd fmla="val 16667" name="adj"/>
              </a:avLst>
            </a:prstGeom>
            <a:solidFill>
              <a:srgbClr val="1F45BC"/>
            </a:solidFill>
            <a:ln cap="flat" cmpd="sng" w="12700">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Phân vùng 2</a:t>
              </a:r>
              <a:endParaRPr sz="1400">
                <a:solidFill>
                  <a:schemeClr val="lt1"/>
                </a:solidFill>
                <a:latin typeface="Arial"/>
                <a:ea typeface="Arial"/>
                <a:cs typeface="Arial"/>
                <a:sym typeface="Arial"/>
              </a:endParaRPr>
            </a:p>
          </p:txBody>
        </p:sp>
      </p:grpSp>
      <p:graphicFrame>
        <p:nvGraphicFramePr>
          <p:cNvPr id="1880" name="Google Shape;1880;p125"/>
          <p:cNvGraphicFramePr/>
          <p:nvPr/>
        </p:nvGraphicFramePr>
        <p:xfrm>
          <a:off x="4166548" y="3523650"/>
          <a:ext cx="3000000" cy="3000000"/>
        </p:xfrm>
        <a:graphic>
          <a:graphicData uri="http://schemas.openxmlformats.org/drawingml/2006/table">
            <a:tbl>
              <a:tblPr>
                <a:noFill/>
                <a:tableStyleId>{259961FD-F8DF-4B65-9C1A-AF174C7564FE}</a:tableStyleId>
              </a:tblPr>
              <a:tblGrid>
                <a:gridCol w="1529600"/>
              </a:tblGrid>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("Shaun", 37.7)</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("Jessica", 37.5)</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("Jonathan", , 37.1)</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pSp>
        <p:nvGrpSpPr>
          <p:cNvPr id="1881" name="Google Shape;1881;p125"/>
          <p:cNvGrpSpPr/>
          <p:nvPr/>
        </p:nvGrpSpPr>
        <p:grpSpPr>
          <a:xfrm>
            <a:off x="6600689" y="3045718"/>
            <a:ext cx="2203132" cy="1230719"/>
            <a:chOff x="6600689" y="3045718"/>
            <a:chExt cx="2203132" cy="1230719"/>
          </a:xfrm>
        </p:grpSpPr>
        <p:sp>
          <p:nvSpPr>
            <p:cNvPr id="1882" name="Google Shape;1882;p125"/>
            <p:cNvSpPr/>
            <p:nvPr/>
          </p:nvSpPr>
          <p:spPr>
            <a:xfrm>
              <a:off x="6600689" y="3221313"/>
              <a:ext cx="2203132" cy="1055124"/>
            </a:xfrm>
            <a:prstGeom prst="roundRect">
              <a:avLst>
                <a:gd fmla="val 6427" name="adj"/>
              </a:avLst>
            </a:prstGeom>
            <a:solidFill>
              <a:srgbClr val="CDE6FB"/>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3" name="Google Shape;1883;p125"/>
            <p:cNvSpPr/>
            <p:nvPr/>
          </p:nvSpPr>
          <p:spPr>
            <a:xfrm>
              <a:off x="7073904" y="3045718"/>
              <a:ext cx="1256703" cy="340519"/>
            </a:xfrm>
            <a:prstGeom prst="roundRect">
              <a:avLst>
                <a:gd fmla="val 16667" name="adj"/>
              </a:avLst>
            </a:prstGeom>
            <a:solidFill>
              <a:srgbClr val="1F45BC"/>
            </a:solidFill>
            <a:ln cap="flat" cmpd="sng" w="12700">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Phân vùng 3</a:t>
              </a:r>
              <a:endParaRPr sz="1400">
                <a:solidFill>
                  <a:schemeClr val="lt1"/>
                </a:solidFill>
                <a:latin typeface="Arial"/>
                <a:ea typeface="Arial"/>
                <a:cs typeface="Arial"/>
                <a:sym typeface="Arial"/>
              </a:endParaRPr>
            </a:p>
          </p:txBody>
        </p:sp>
      </p:grpSp>
      <p:graphicFrame>
        <p:nvGraphicFramePr>
          <p:cNvPr id="1884" name="Google Shape;1884;p125"/>
          <p:cNvGraphicFramePr/>
          <p:nvPr/>
        </p:nvGraphicFramePr>
        <p:xfrm>
          <a:off x="6937457" y="3523650"/>
          <a:ext cx="3000000" cy="3000000"/>
        </p:xfrm>
        <a:graphic>
          <a:graphicData uri="http://schemas.openxmlformats.org/drawingml/2006/table">
            <a:tbl>
              <a:tblPr>
                <a:noFill/>
                <a:tableStyleId>{259961FD-F8DF-4B65-9C1A-AF174C7564FE}</a:tableStyleId>
              </a:tblPr>
              <a:tblGrid>
                <a:gridCol w="1529600"/>
              </a:tblGrid>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("Jonathan", 37.0)</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("Jessica", 37.5)</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("Shaun", 38.2)</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pSp>
        <p:nvGrpSpPr>
          <p:cNvPr id="1885" name="Google Shape;1885;p125"/>
          <p:cNvGrpSpPr/>
          <p:nvPr/>
        </p:nvGrpSpPr>
        <p:grpSpPr>
          <a:xfrm>
            <a:off x="2416184" y="4782100"/>
            <a:ext cx="2203132" cy="1230719"/>
            <a:chOff x="2416184" y="4782100"/>
            <a:chExt cx="2203132" cy="1230719"/>
          </a:xfrm>
        </p:grpSpPr>
        <p:sp>
          <p:nvSpPr>
            <p:cNvPr id="1886" name="Google Shape;1886;p125"/>
            <p:cNvSpPr/>
            <p:nvPr/>
          </p:nvSpPr>
          <p:spPr>
            <a:xfrm>
              <a:off x="2416184" y="4957695"/>
              <a:ext cx="2203132" cy="1055124"/>
            </a:xfrm>
            <a:prstGeom prst="roundRect">
              <a:avLst>
                <a:gd fmla="val 6427" name="adj"/>
              </a:avLst>
            </a:prstGeom>
            <a:solidFill>
              <a:srgbClr val="CDE6FB"/>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7" name="Google Shape;1887;p125"/>
            <p:cNvSpPr/>
            <p:nvPr/>
          </p:nvSpPr>
          <p:spPr>
            <a:xfrm>
              <a:off x="2889399" y="4782100"/>
              <a:ext cx="1256703" cy="340519"/>
            </a:xfrm>
            <a:prstGeom prst="roundRect">
              <a:avLst>
                <a:gd fmla="val 16667" name="adj"/>
              </a:avLst>
            </a:prstGeom>
            <a:solidFill>
              <a:srgbClr val="1F45BC"/>
            </a:solidFill>
            <a:ln cap="flat" cmpd="sng" w="12700">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Phân vùng 4</a:t>
              </a:r>
              <a:endParaRPr sz="1400">
                <a:solidFill>
                  <a:schemeClr val="lt1"/>
                </a:solidFill>
                <a:latin typeface="Arial"/>
                <a:ea typeface="Arial"/>
                <a:cs typeface="Arial"/>
                <a:sym typeface="Arial"/>
              </a:endParaRPr>
            </a:p>
          </p:txBody>
        </p:sp>
      </p:grpSp>
      <p:graphicFrame>
        <p:nvGraphicFramePr>
          <p:cNvPr id="1888" name="Google Shape;1888;p125"/>
          <p:cNvGraphicFramePr/>
          <p:nvPr/>
        </p:nvGraphicFramePr>
        <p:xfrm>
          <a:off x="2752952" y="5260032"/>
          <a:ext cx="3000000" cy="3000000"/>
        </p:xfrm>
        <a:graphic>
          <a:graphicData uri="http://schemas.openxmlformats.org/drawingml/2006/table">
            <a:tbl>
              <a:tblPr>
                <a:noFill/>
                <a:tableStyleId>{259961FD-F8DF-4B65-9C1A-AF174C7564FE}</a:tableStyleId>
              </a:tblPr>
              <a:tblGrid>
                <a:gridCol w="1529600"/>
              </a:tblGrid>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("Jonathan", 37.1)</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pSp>
        <p:nvGrpSpPr>
          <p:cNvPr id="1889" name="Google Shape;1889;p125"/>
          <p:cNvGrpSpPr/>
          <p:nvPr/>
        </p:nvGrpSpPr>
        <p:grpSpPr>
          <a:xfrm>
            <a:off x="5223194" y="4782100"/>
            <a:ext cx="2203132" cy="1230719"/>
            <a:chOff x="5223194" y="4782100"/>
            <a:chExt cx="2203132" cy="1230719"/>
          </a:xfrm>
        </p:grpSpPr>
        <p:sp>
          <p:nvSpPr>
            <p:cNvPr id="1890" name="Google Shape;1890;p125"/>
            <p:cNvSpPr/>
            <p:nvPr/>
          </p:nvSpPr>
          <p:spPr>
            <a:xfrm>
              <a:off x="5223194" y="4957695"/>
              <a:ext cx="2203132" cy="1055124"/>
            </a:xfrm>
            <a:prstGeom prst="roundRect">
              <a:avLst>
                <a:gd fmla="val 6427" name="adj"/>
              </a:avLst>
            </a:prstGeom>
            <a:solidFill>
              <a:srgbClr val="CDE6FB"/>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1" name="Google Shape;1891;p125"/>
            <p:cNvSpPr/>
            <p:nvPr/>
          </p:nvSpPr>
          <p:spPr>
            <a:xfrm>
              <a:off x="5696409" y="4782100"/>
              <a:ext cx="1256703" cy="340519"/>
            </a:xfrm>
            <a:prstGeom prst="roundRect">
              <a:avLst>
                <a:gd fmla="val 16667" name="adj"/>
              </a:avLst>
            </a:prstGeom>
            <a:solidFill>
              <a:srgbClr val="1F45BC"/>
            </a:solidFill>
            <a:ln cap="flat" cmpd="sng" w="12700">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Phân vùng 5</a:t>
              </a:r>
              <a:endParaRPr sz="1400">
                <a:solidFill>
                  <a:schemeClr val="lt1"/>
                </a:solidFill>
                <a:latin typeface="Arial"/>
                <a:ea typeface="Arial"/>
                <a:cs typeface="Arial"/>
                <a:sym typeface="Arial"/>
              </a:endParaRPr>
            </a:p>
          </p:txBody>
        </p:sp>
      </p:grpSp>
      <p:graphicFrame>
        <p:nvGraphicFramePr>
          <p:cNvPr id="1892" name="Google Shape;1892;p125"/>
          <p:cNvGraphicFramePr/>
          <p:nvPr/>
        </p:nvGraphicFramePr>
        <p:xfrm>
          <a:off x="5559962" y="5260032"/>
          <a:ext cx="3000000" cy="3000000"/>
        </p:xfrm>
        <a:graphic>
          <a:graphicData uri="http://schemas.openxmlformats.org/drawingml/2006/table">
            <a:tbl>
              <a:tblPr>
                <a:noFill/>
                <a:tableStyleId>{259961FD-F8DF-4B65-9C1A-AF174C7564FE}</a:tableStyleId>
              </a:tblPr>
              <a:tblGrid>
                <a:gridCol w="1529600"/>
              </a:tblGrid>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("Jessica", 38.5)</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00075">
                <a:tc>
                  <a:txBody>
                    <a:bodyPr/>
                    <a:lstStyle/>
                    <a:p>
                      <a:pPr indent="0" lvl="0" marL="0" marR="0" rtl="0" algn="l">
                        <a:spcBef>
                          <a:spcPts val="0"/>
                        </a:spcBef>
                        <a:spcAft>
                          <a:spcPts val="0"/>
                        </a:spcAft>
                        <a:buNone/>
                      </a:pPr>
                      <a:r>
                        <a:rPr lang="en-US" sz="1100" u="none" cap="none" strike="noStrike">
                          <a:solidFill>
                            <a:srgbClr val="1F45BC"/>
                          </a:solidFill>
                          <a:latin typeface="Arial"/>
                          <a:ea typeface="Arial"/>
                          <a:cs typeface="Arial"/>
                          <a:sym typeface="Arial"/>
                        </a:rPr>
                        <a:t>("Shaun", 38.2)</a:t>
                      </a:r>
                      <a:endParaRPr/>
                    </a:p>
                  </a:txBody>
                  <a:tcPr marT="9525" marB="0" marR="9525" marL="9525"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pSp>
        <p:nvGrpSpPr>
          <p:cNvPr id="1893" name="Google Shape;1893;p125"/>
          <p:cNvGrpSpPr/>
          <p:nvPr/>
        </p:nvGrpSpPr>
        <p:grpSpPr>
          <a:xfrm>
            <a:off x="2148250" y="4276300"/>
            <a:ext cx="5438310" cy="505937"/>
            <a:chOff x="2148251" y="4276300"/>
            <a:chExt cx="5438310" cy="505937"/>
          </a:xfrm>
        </p:grpSpPr>
        <p:cxnSp>
          <p:nvCxnSpPr>
            <p:cNvPr id="1894" name="Google Shape;1894;p125"/>
            <p:cNvCxnSpPr>
              <a:endCxn id="1887" idx="0"/>
            </p:cNvCxnSpPr>
            <p:nvPr/>
          </p:nvCxnSpPr>
          <p:spPr>
            <a:xfrm>
              <a:off x="2148250" y="4276300"/>
              <a:ext cx="1369500" cy="505800"/>
            </a:xfrm>
            <a:prstGeom prst="straightConnector1">
              <a:avLst/>
            </a:prstGeom>
            <a:noFill/>
            <a:ln cap="flat" cmpd="sng" w="19050">
              <a:solidFill>
                <a:srgbClr val="1F45BC"/>
              </a:solidFill>
              <a:prstDash val="solid"/>
              <a:miter lim="800000"/>
              <a:headEnd len="sm" w="sm" type="none"/>
              <a:tailEnd len="med" w="med" type="triangle"/>
            </a:ln>
          </p:spPr>
        </p:cxnSp>
        <p:cxnSp>
          <p:nvCxnSpPr>
            <p:cNvPr id="1895" name="Google Shape;1895;p125"/>
            <p:cNvCxnSpPr>
              <a:endCxn id="1891" idx="0"/>
            </p:cNvCxnSpPr>
            <p:nvPr/>
          </p:nvCxnSpPr>
          <p:spPr>
            <a:xfrm>
              <a:off x="2191660" y="4276300"/>
              <a:ext cx="4133100" cy="505800"/>
            </a:xfrm>
            <a:prstGeom prst="straightConnector1">
              <a:avLst/>
            </a:prstGeom>
            <a:noFill/>
            <a:ln cap="flat" cmpd="sng" w="19050">
              <a:solidFill>
                <a:srgbClr val="1F45BC"/>
              </a:solidFill>
              <a:prstDash val="solid"/>
              <a:miter lim="800000"/>
              <a:headEnd len="sm" w="sm" type="none"/>
              <a:tailEnd len="med" w="med" type="triangle"/>
            </a:ln>
          </p:spPr>
        </p:cxnSp>
        <p:cxnSp>
          <p:nvCxnSpPr>
            <p:cNvPr id="1896" name="Google Shape;1896;p125"/>
            <p:cNvCxnSpPr>
              <a:stCxn id="1878" idx="2"/>
              <a:endCxn id="1887" idx="0"/>
            </p:cNvCxnSpPr>
            <p:nvPr/>
          </p:nvCxnSpPr>
          <p:spPr>
            <a:xfrm flipH="1">
              <a:off x="3517746" y="4276437"/>
              <a:ext cx="1413600" cy="505800"/>
            </a:xfrm>
            <a:prstGeom prst="straightConnector1">
              <a:avLst/>
            </a:prstGeom>
            <a:noFill/>
            <a:ln cap="flat" cmpd="sng" w="19050">
              <a:solidFill>
                <a:srgbClr val="1F45BC"/>
              </a:solidFill>
              <a:prstDash val="solid"/>
              <a:miter lim="800000"/>
              <a:headEnd len="sm" w="sm" type="none"/>
              <a:tailEnd len="med" w="med" type="triangle"/>
            </a:ln>
          </p:spPr>
        </p:cxnSp>
        <p:cxnSp>
          <p:nvCxnSpPr>
            <p:cNvPr id="1897" name="Google Shape;1897;p125"/>
            <p:cNvCxnSpPr>
              <a:endCxn id="1891" idx="0"/>
            </p:cNvCxnSpPr>
            <p:nvPr/>
          </p:nvCxnSpPr>
          <p:spPr>
            <a:xfrm>
              <a:off x="4991561" y="4276300"/>
              <a:ext cx="1333200" cy="505800"/>
            </a:xfrm>
            <a:prstGeom prst="straightConnector1">
              <a:avLst/>
            </a:prstGeom>
            <a:noFill/>
            <a:ln cap="flat" cmpd="sng" w="19050">
              <a:solidFill>
                <a:srgbClr val="1F45BC"/>
              </a:solidFill>
              <a:prstDash val="solid"/>
              <a:miter lim="800000"/>
              <a:headEnd len="sm" w="sm" type="none"/>
              <a:tailEnd len="med" w="med" type="triangle"/>
            </a:ln>
          </p:spPr>
        </p:cxnSp>
        <p:cxnSp>
          <p:nvCxnSpPr>
            <p:cNvPr id="1898" name="Google Shape;1898;p125"/>
            <p:cNvCxnSpPr>
              <a:endCxn id="1887" idx="0"/>
            </p:cNvCxnSpPr>
            <p:nvPr/>
          </p:nvCxnSpPr>
          <p:spPr>
            <a:xfrm flipH="1">
              <a:off x="3517751" y="4276300"/>
              <a:ext cx="4068600" cy="505800"/>
            </a:xfrm>
            <a:prstGeom prst="straightConnector1">
              <a:avLst/>
            </a:prstGeom>
            <a:noFill/>
            <a:ln cap="flat" cmpd="sng" w="19050">
              <a:solidFill>
                <a:srgbClr val="1F45BC"/>
              </a:solidFill>
              <a:prstDash val="solid"/>
              <a:miter lim="800000"/>
              <a:headEnd len="sm" w="sm" type="none"/>
              <a:tailEnd len="med" w="med" type="triangle"/>
            </a:ln>
          </p:spPr>
        </p:cxnSp>
        <p:cxnSp>
          <p:nvCxnSpPr>
            <p:cNvPr id="1899" name="Google Shape;1899;p125"/>
            <p:cNvCxnSpPr>
              <a:endCxn id="1891" idx="0"/>
            </p:cNvCxnSpPr>
            <p:nvPr/>
          </p:nvCxnSpPr>
          <p:spPr>
            <a:xfrm flipH="1">
              <a:off x="6324761" y="4276300"/>
              <a:ext cx="1261800" cy="505800"/>
            </a:xfrm>
            <a:prstGeom prst="straightConnector1">
              <a:avLst/>
            </a:prstGeom>
            <a:noFill/>
            <a:ln cap="flat" cmpd="sng" w="19050">
              <a:solidFill>
                <a:srgbClr val="1F45BC"/>
              </a:solidFill>
              <a:prstDash val="solid"/>
              <a:miter lim="800000"/>
              <a:headEnd len="sm" w="sm" type="none"/>
              <a:tailEnd len="med" w="med" type="triangle"/>
            </a:ln>
          </p:spPr>
        </p:cxnSp>
      </p:gr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4" name="Shape 1904"/>
        <p:cNvGrpSpPr/>
        <p:nvPr/>
      </p:nvGrpSpPr>
      <p:grpSpPr>
        <a:xfrm>
          <a:off x="0" y="0"/>
          <a:ext cx="0" cy="0"/>
          <a:chOff x="0" y="0"/>
          <a:chExt cx="0" cy="0"/>
        </a:xfrm>
      </p:grpSpPr>
      <p:sp>
        <p:nvSpPr>
          <p:cNvPr id="1905" name="Google Shape;1905;p12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1.4. Làm việc với Pair RDD</a:t>
            </a:r>
            <a:endParaRPr/>
          </a:p>
        </p:txBody>
      </p:sp>
      <p:sp>
        <p:nvSpPr>
          <p:cNvPr id="1906" name="Google Shape;1906;p12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Ví dụ về AggregateByKey</a:t>
            </a:r>
            <a:endParaRPr/>
          </a:p>
        </p:txBody>
      </p:sp>
      <p:sp>
        <p:nvSpPr>
          <p:cNvPr id="1907" name="Google Shape;1907;p12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908" name="Google Shape;1908;p12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Nguồn dữ liệu và cài đặt tham số</a:t>
            </a:r>
            <a:endParaRPr/>
          </a:p>
        </p:txBody>
      </p:sp>
      <p:sp>
        <p:nvSpPr>
          <p:cNvPr id="1909" name="Google Shape;1909;p126"/>
          <p:cNvSpPr txBox="1"/>
          <p:nvPr/>
        </p:nvSpPr>
        <p:spPr>
          <a:xfrm>
            <a:off x="704850" y="2528888"/>
            <a:ext cx="7812000" cy="333851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data_src = [("Jessica", "Mo", 36.5), ( "Shaun", "Tu", 37.7), ("Jonathan", "Mo", 37.0),</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("Jonathan", "Tu", 36.8), ("Jonathan", "Th", 36.9), ("Jessica", "We", 37.5), </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("Jonathan", "Fr", 37.0), ("Jonathan", "We", 37.1), ("Shaun", "Mo", 38.2),</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("Jessica", "Th", 38.5), ("Jessica", "Tu", 37.0), ("Shaun", "We", 37.4),</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("Shaun", "Th", 37.2), ("Jessica", "Fr", 37.5), ("Shaun", "Fr", 37.0)]</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zeroValue = 0</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def seqOp(accumulator, element):</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if(accumulator &gt; element[1]):</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return accumulator </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else: </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return element[1]</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def combOp(accumulator1, accumulator2):</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if(accumulator1 &gt; accumulator2):</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return accumulator1 </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else:</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return accumulator2</a:t>
            </a:r>
            <a:endParaRPr/>
          </a:p>
        </p:txBody>
      </p:sp>
      <p:sp>
        <p:nvSpPr>
          <p:cNvPr id="1910" name="Google Shape;1910;p126"/>
          <p:cNvSpPr txBox="1"/>
          <p:nvPr/>
        </p:nvSpPr>
        <p:spPr>
          <a:xfrm>
            <a:off x="7868850" y="253976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5" name="Shape 1915"/>
        <p:cNvGrpSpPr/>
        <p:nvPr/>
      </p:nvGrpSpPr>
      <p:grpSpPr>
        <a:xfrm>
          <a:off x="0" y="0"/>
          <a:ext cx="0" cy="0"/>
          <a:chOff x="0" y="0"/>
          <a:chExt cx="0" cy="0"/>
        </a:xfrm>
      </p:grpSpPr>
      <p:sp>
        <p:nvSpPr>
          <p:cNvPr id="1916" name="Google Shape;1916;p12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1.4. Làm việc với Pair RDD</a:t>
            </a:r>
            <a:endParaRPr/>
          </a:p>
        </p:txBody>
      </p:sp>
      <p:sp>
        <p:nvSpPr>
          <p:cNvPr id="1917" name="Google Shape;1917;p12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Ví dụ về AggregateByKey</a:t>
            </a:r>
            <a:endParaRPr/>
          </a:p>
        </p:txBody>
      </p:sp>
      <p:sp>
        <p:nvSpPr>
          <p:cNvPr id="1918" name="Google Shape;1918;p12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919" name="Google Shape;1919;p12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Thực hiện </a:t>
            </a:r>
            <a:r>
              <a:rPr b="1" lang="en-US"/>
              <a:t>aggregateByKey</a:t>
            </a:r>
            <a:r>
              <a:rPr lang="en-US"/>
              <a:t> và kết quả đầu ra</a:t>
            </a:r>
            <a:endParaRPr/>
          </a:p>
        </p:txBody>
      </p:sp>
      <p:sp>
        <p:nvSpPr>
          <p:cNvPr id="1920" name="Google Shape;1920;p127"/>
          <p:cNvSpPr txBox="1"/>
          <p:nvPr/>
        </p:nvSpPr>
        <p:spPr>
          <a:xfrm>
            <a:off x="704850" y="2619371"/>
            <a:ext cx="7812000" cy="1420246"/>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aggRDD =  sc.parallelize(data_src)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.map(lambda tup: (tup[0], (tup[1], tup[2])))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.aggregateByKey(zeroValue, seqOp, combOp)</a:t>
            </a:r>
            <a:endParaRPr/>
          </a:p>
          <a:p>
            <a:pPr indent="-14287"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for i in aggRDD.collect():</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print(i)</a:t>
            </a:r>
            <a:endParaRPr/>
          </a:p>
        </p:txBody>
      </p:sp>
      <p:sp>
        <p:nvSpPr>
          <p:cNvPr id="1921" name="Google Shape;1921;p127"/>
          <p:cNvSpPr txBox="1"/>
          <p:nvPr/>
        </p:nvSpPr>
        <p:spPr>
          <a:xfrm>
            <a:off x="704850" y="4237371"/>
            <a:ext cx="7812000" cy="914399"/>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('Jessica', 38.5)</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('Jonathan', 37.1)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('Shaun', 38.2)</a:t>
            </a:r>
            <a:endParaRPr/>
          </a:p>
        </p:txBody>
      </p:sp>
      <p:sp>
        <p:nvSpPr>
          <p:cNvPr id="1922" name="Google Shape;1922;p127"/>
          <p:cNvSpPr txBox="1"/>
          <p:nvPr/>
        </p:nvSpPr>
        <p:spPr>
          <a:xfrm>
            <a:off x="7868850" y="261937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923" name="Google Shape;1923;p127"/>
          <p:cNvSpPr txBox="1"/>
          <p:nvPr/>
        </p:nvSpPr>
        <p:spPr>
          <a:xfrm>
            <a:off x="7868850" y="423737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8" name="Shape 1928"/>
        <p:cNvGrpSpPr/>
        <p:nvPr/>
      </p:nvGrpSpPr>
      <p:grpSpPr>
        <a:xfrm>
          <a:off x="0" y="0"/>
          <a:ext cx="0" cy="0"/>
          <a:chOff x="0" y="0"/>
          <a:chExt cx="0" cy="0"/>
        </a:xfrm>
      </p:grpSpPr>
      <p:sp>
        <p:nvSpPr>
          <p:cNvPr id="1929" name="Google Shape;1929;p12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1.4. Làm việc với Pair RDD</a:t>
            </a:r>
            <a:endParaRPr/>
          </a:p>
        </p:txBody>
      </p:sp>
      <p:sp>
        <p:nvSpPr>
          <p:cNvPr id="1930" name="Google Shape;1930;p12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Mã này sẽ tạo ra kết quả gì?</a:t>
            </a:r>
            <a:endParaRPr/>
          </a:p>
        </p:txBody>
      </p:sp>
      <p:sp>
        <p:nvSpPr>
          <p:cNvPr id="1931" name="Google Shape;1931;p12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932" name="Google Shape;1932;p12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Giá trị bắt đầu của zeroValue đã được thay đổi ở một bộ (chuỗi, float)</a:t>
            </a:r>
            <a:endParaRPr/>
          </a:p>
          <a:p>
            <a:pPr indent="-177800" lvl="0" marL="177800" rtl="0" algn="l">
              <a:lnSpc>
                <a:spcPct val="128571"/>
              </a:lnSpc>
              <a:spcBef>
                <a:spcPts val="1000"/>
              </a:spcBef>
              <a:spcAft>
                <a:spcPts val="0"/>
              </a:spcAft>
              <a:buClr>
                <a:srgbClr val="262626"/>
              </a:buClr>
              <a:buSzPts val="1400"/>
              <a:buFont typeface="Arial"/>
              <a:buChar char="•"/>
            </a:pPr>
            <a:r>
              <a:rPr lang="en-US"/>
              <a:t>seqOp và combOp đã được sửa đổi một chút</a:t>
            </a:r>
            <a:endParaRPr/>
          </a:p>
        </p:txBody>
      </p:sp>
      <p:sp>
        <p:nvSpPr>
          <p:cNvPr id="1933" name="Google Shape;1933;p128"/>
          <p:cNvSpPr txBox="1"/>
          <p:nvPr/>
        </p:nvSpPr>
        <p:spPr>
          <a:xfrm>
            <a:off x="704850" y="3045203"/>
            <a:ext cx="7812000" cy="257542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zeroValue = ("", 0.0)</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def seqOp(accumulator, element):</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if(accumulator[1] &gt; element[1]):</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return accumulator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else: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return element</a:t>
            </a:r>
            <a:endParaRPr/>
          </a:p>
          <a:p>
            <a:pPr indent="-14287"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def combOp(accumulator1, accumulator2):</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if(accumulator1[1] &gt; accumulator2[1]):</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return accumulator1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else:</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return accumulator2</a:t>
            </a:r>
            <a:endParaRPr/>
          </a:p>
        </p:txBody>
      </p:sp>
      <p:sp>
        <p:nvSpPr>
          <p:cNvPr id="1934" name="Google Shape;1934;p128"/>
          <p:cNvSpPr txBox="1"/>
          <p:nvPr/>
        </p:nvSpPr>
        <p:spPr>
          <a:xfrm>
            <a:off x="7868850" y="3045203"/>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sp>
        <p:nvSpPr>
          <p:cNvPr id="1940" name="Google Shape;1940;p12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1.4. Làm việc với Pair RDD</a:t>
            </a:r>
            <a:endParaRPr/>
          </a:p>
        </p:txBody>
      </p:sp>
      <p:sp>
        <p:nvSpPr>
          <p:cNvPr id="1941" name="Google Shape;1941;p12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Bạn có đoán chính xác không?</a:t>
            </a:r>
            <a:endParaRPr/>
          </a:p>
        </p:txBody>
      </p:sp>
      <p:sp>
        <p:nvSpPr>
          <p:cNvPr id="1942" name="Google Shape;1942;p12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943" name="Google Shape;1943;p12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Thay vì trả về nhiệt độ cao nhất, nó trả về nhiệt độ cao nhất và ngày xảy ra</a:t>
            </a:r>
            <a:endParaRPr/>
          </a:p>
        </p:txBody>
      </p:sp>
      <p:sp>
        <p:nvSpPr>
          <p:cNvPr id="1944" name="Google Shape;1944;p129"/>
          <p:cNvSpPr txBox="1"/>
          <p:nvPr/>
        </p:nvSpPr>
        <p:spPr>
          <a:xfrm>
            <a:off x="704850" y="2662910"/>
            <a:ext cx="7812000" cy="147365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aggRDD =  sc.parallelize(data_src) \</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.map(lambda tup: (tup[0], (tup[1], tup[2]))) \</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.aggregateByKey(zeroValue, seqOp, combOp)</a:t>
            </a:r>
            <a:endParaRPr/>
          </a:p>
          <a:p>
            <a:pPr indent="-14287" lvl="0" marL="182563" marR="0" rtl="0" algn="l">
              <a:spcBef>
                <a:spcPts val="0"/>
              </a:spcBef>
              <a:spcAft>
                <a:spcPts val="0"/>
              </a:spcAft>
              <a:buNone/>
            </a:pPr>
            <a:r>
              <a:t/>
            </a:r>
            <a:endParaRPr sz="1100">
              <a:solidFill>
                <a:schemeClr val="dk1"/>
              </a:solidFill>
              <a:latin typeface="Courier New"/>
              <a:ea typeface="Courier New"/>
              <a:cs typeface="Courier New"/>
              <a:sym typeface="Courier New"/>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for i in aggRDD.collect():</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print(i)</a:t>
            </a:r>
            <a:endParaRPr/>
          </a:p>
        </p:txBody>
      </p:sp>
      <p:sp>
        <p:nvSpPr>
          <p:cNvPr id="1945" name="Google Shape;1945;p129"/>
          <p:cNvSpPr txBox="1"/>
          <p:nvPr/>
        </p:nvSpPr>
        <p:spPr>
          <a:xfrm>
            <a:off x="704850" y="4302678"/>
            <a:ext cx="7812000" cy="1209039"/>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('Jessica', ('Th', 38.5))</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('Jonathan', ('We', 37.1))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('Shaun', ('Mo', 38.2))</a:t>
            </a:r>
            <a:endParaRPr/>
          </a:p>
        </p:txBody>
      </p:sp>
      <p:sp>
        <p:nvSpPr>
          <p:cNvPr id="1946" name="Google Shape;1946;p129"/>
          <p:cNvSpPr txBox="1"/>
          <p:nvPr/>
        </p:nvSpPr>
        <p:spPr>
          <a:xfrm>
            <a:off x="7868850" y="266290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947" name="Google Shape;1947;p129"/>
          <p:cNvSpPr txBox="1"/>
          <p:nvPr/>
        </p:nvSpPr>
        <p:spPr>
          <a:xfrm>
            <a:off x="7868850" y="430267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Giới thiệu về Apache Spark</a:t>
            </a:r>
            <a:endParaRPr/>
          </a:p>
        </p:txBody>
      </p:sp>
      <p:sp>
        <p:nvSpPr>
          <p:cNvPr id="278" name="Google Shape;278;p1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Spark Driver và các Executor (1/2)</a:t>
            </a:r>
            <a:endParaRPr/>
          </a:p>
        </p:txBody>
      </p:sp>
      <p:sp>
        <p:nvSpPr>
          <p:cNvPr id="279" name="Google Shape;279;p1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280" name="Google Shape;280;p13"/>
          <p:cNvSpPr txBox="1"/>
          <p:nvPr>
            <p:ph idx="4" type="body"/>
          </p:nvPr>
        </p:nvSpPr>
        <p:spPr>
          <a:xfrm>
            <a:off x="535872" y="2226568"/>
            <a:ext cx="3106230"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Apache Spark tuân theo kiểu kiến trúc master-slave</a:t>
            </a:r>
            <a:endParaRPr/>
          </a:p>
          <a:p>
            <a:pPr indent="-177800" lvl="0" marL="177800" rtl="0" algn="l">
              <a:lnSpc>
                <a:spcPct val="128571"/>
              </a:lnSpc>
              <a:spcBef>
                <a:spcPts val="1000"/>
              </a:spcBef>
              <a:spcAft>
                <a:spcPts val="0"/>
              </a:spcAft>
              <a:buClr>
                <a:srgbClr val="262626"/>
              </a:buClr>
              <a:buSzPts val="1400"/>
              <a:buFont typeface="Arial"/>
              <a:buChar char="•"/>
            </a:pPr>
            <a:r>
              <a:rPr lang="en-US"/>
              <a:t>Chương trình Driver đóng vai trò là chủ và điều phối việc tạo hoặc loại bỏ các Executor</a:t>
            </a:r>
            <a:endParaRPr/>
          </a:p>
          <a:p>
            <a:pPr indent="-177800" lvl="0" marL="177800" rtl="0" algn="l">
              <a:lnSpc>
                <a:spcPct val="128571"/>
              </a:lnSpc>
              <a:spcBef>
                <a:spcPts val="1000"/>
              </a:spcBef>
              <a:spcAft>
                <a:spcPts val="0"/>
              </a:spcAft>
              <a:buClr>
                <a:srgbClr val="262626"/>
              </a:buClr>
              <a:buSzPts val="1400"/>
              <a:buFont typeface="Arial"/>
              <a:buChar char="•"/>
            </a:pPr>
            <a:r>
              <a:rPr lang="en-US"/>
              <a:t>Trình điều khiển phân vùng dữ liệu và chuyển từng phân vùng cho một Executor để xử lý phân tán song song</a:t>
            </a:r>
            <a:endParaRPr/>
          </a:p>
          <a:p>
            <a:pPr indent="-177800" lvl="0" marL="177800" rtl="0" algn="l">
              <a:lnSpc>
                <a:spcPct val="128571"/>
              </a:lnSpc>
              <a:spcBef>
                <a:spcPts val="1000"/>
              </a:spcBef>
              <a:spcAft>
                <a:spcPts val="0"/>
              </a:spcAft>
              <a:buClr>
                <a:srgbClr val="262626"/>
              </a:buClr>
              <a:buSzPts val="1400"/>
              <a:buFont typeface="Arial"/>
              <a:buChar char="•"/>
            </a:pPr>
            <a:r>
              <a:rPr lang="en-US"/>
              <a:t>Mỗi Executor thực hiện tính toán thực tế trên phân vùng dữ liệu của nó</a:t>
            </a:r>
            <a:endParaRPr/>
          </a:p>
          <a:p>
            <a:pPr indent="-177800" lvl="0" marL="177800" rtl="0" algn="l">
              <a:lnSpc>
                <a:spcPct val="128571"/>
              </a:lnSpc>
              <a:spcBef>
                <a:spcPts val="1000"/>
              </a:spcBef>
              <a:spcAft>
                <a:spcPts val="0"/>
              </a:spcAft>
              <a:buClr>
                <a:srgbClr val="262626"/>
              </a:buClr>
              <a:buSzPts val="1400"/>
              <a:buFont typeface="Arial"/>
              <a:buChar char="•"/>
            </a:pPr>
            <a:r>
              <a:rPr lang="en-US"/>
              <a:t>Executor truyền lại kết quả cho Driver</a:t>
            </a: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p:txBody>
      </p:sp>
      <p:grpSp>
        <p:nvGrpSpPr>
          <p:cNvPr id="281" name="Google Shape;281;p13"/>
          <p:cNvGrpSpPr/>
          <p:nvPr/>
        </p:nvGrpSpPr>
        <p:grpSpPr>
          <a:xfrm>
            <a:off x="4651568" y="2659518"/>
            <a:ext cx="4577814" cy="3054461"/>
            <a:chOff x="4230655" y="2528888"/>
            <a:chExt cx="4577814" cy="3054461"/>
          </a:xfrm>
        </p:grpSpPr>
        <p:grpSp>
          <p:nvGrpSpPr>
            <p:cNvPr id="282" name="Google Shape;282;p13"/>
            <p:cNvGrpSpPr/>
            <p:nvPr/>
          </p:nvGrpSpPr>
          <p:grpSpPr>
            <a:xfrm>
              <a:off x="4948346" y="3302490"/>
              <a:ext cx="3438729" cy="532910"/>
              <a:chOff x="4995492" y="3467590"/>
              <a:chExt cx="3438729" cy="532910"/>
            </a:xfrm>
          </p:grpSpPr>
          <p:sp>
            <p:nvSpPr>
              <p:cNvPr id="283" name="Google Shape;283;p13"/>
              <p:cNvSpPr/>
              <p:nvPr/>
            </p:nvSpPr>
            <p:spPr>
              <a:xfrm>
                <a:off x="4995492" y="3467590"/>
                <a:ext cx="1445636" cy="532910"/>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Trình quản lý cụm</a:t>
                </a:r>
                <a:endParaRPr sz="1400">
                  <a:solidFill>
                    <a:srgbClr val="1F45BC"/>
                  </a:solidFill>
                  <a:latin typeface="Arial"/>
                  <a:ea typeface="Arial"/>
                  <a:cs typeface="Arial"/>
                  <a:sym typeface="Arial"/>
                </a:endParaRPr>
              </a:p>
            </p:txBody>
          </p:sp>
          <p:sp>
            <p:nvSpPr>
              <p:cNvPr id="284" name="Google Shape;284;p13"/>
              <p:cNvSpPr/>
              <p:nvPr/>
            </p:nvSpPr>
            <p:spPr>
              <a:xfrm>
                <a:off x="6988585" y="3467590"/>
                <a:ext cx="1445636" cy="532910"/>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Chủ đề cục bộ</a:t>
                </a:r>
                <a:endParaRPr sz="1400">
                  <a:solidFill>
                    <a:srgbClr val="1F45BC"/>
                  </a:solidFill>
                  <a:latin typeface="Arial"/>
                  <a:ea typeface="Arial"/>
                  <a:cs typeface="Arial"/>
                  <a:sym typeface="Arial"/>
                </a:endParaRPr>
              </a:p>
            </p:txBody>
          </p:sp>
        </p:grpSp>
        <p:grpSp>
          <p:nvGrpSpPr>
            <p:cNvPr id="285" name="Google Shape;285;p13"/>
            <p:cNvGrpSpPr/>
            <p:nvPr/>
          </p:nvGrpSpPr>
          <p:grpSpPr>
            <a:xfrm>
              <a:off x="4230655" y="4196302"/>
              <a:ext cx="2881018" cy="547416"/>
              <a:chOff x="4473462" y="4498054"/>
              <a:chExt cx="2881018" cy="547416"/>
            </a:xfrm>
          </p:grpSpPr>
          <p:sp>
            <p:nvSpPr>
              <p:cNvPr id="286" name="Google Shape;286;p13"/>
              <p:cNvSpPr/>
              <p:nvPr/>
            </p:nvSpPr>
            <p:spPr>
              <a:xfrm>
                <a:off x="4473462" y="4498054"/>
                <a:ext cx="921348" cy="532910"/>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Executor</a:t>
                </a:r>
                <a:endParaRPr/>
              </a:p>
            </p:txBody>
          </p:sp>
          <p:sp>
            <p:nvSpPr>
              <p:cNvPr id="287" name="Google Shape;287;p13"/>
              <p:cNvSpPr/>
              <p:nvPr/>
            </p:nvSpPr>
            <p:spPr>
              <a:xfrm>
                <a:off x="5453297" y="4512560"/>
                <a:ext cx="921348" cy="532910"/>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Executor</a:t>
                </a:r>
                <a:endParaRPr/>
              </a:p>
            </p:txBody>
          </p:sp>
          <p:sp>
            <p:nvSpPr>
              <p:cNvPr id="288" name="Google Shape;288;p13"/>
              <p:cNvSpPr/>
              <p:nvPr/>
            </p:nvSpPr>
            <p:spPr>
              <a:xfrm>
                <a:off x="6433132" y="4512560"/>
                <a:ext cx="921348" cy="532910"/>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Executor</a:t>
                </a:r>
                <a:endParaRPr/>
              </a:p>
            </p:txBody>
          </p:sp>
        </p:grpSp>
        <p:grpSp>
          <p:nvGrpSpPr>
            <p:cNvPr id="289" name="Google Shape;289;p13"/>
            <p:cNvGrpSpPr/>
            <p:nvPr/>
          </p:nvGrpSpPr>
          <p:grpSpPr>
            <a:xfrm>
              <a:off x="4526952" y="5106484"/>
              <a:ext cx="4281517" cy="476865"/>
              <a:chOff x="4526952" y="5233484"/>
              <a:chExt cx="4281517" cy="476865"/>
            </a:xfrm>
          </p:grpSpPr>
          <p:sp>
            <p:nvSpPr>
              <p:cNvPr id="290" name="Google Shape;290;p13"/>
              <p:cNvSpPr/>
              <p:nvPr/>
            </p:nvSpPr>
            <p:spPr>
              <a:xfrm>
                <a:off x="4526952" y="5233484"/>
                <a:ext cx="4281517" cy="467936"/>
              </a:xfrm>
              <a:prstGeom prst="can">
                <a:avLst>
                  <a:gd fmla="val 25000" name="adj"/>
                </a:avLst>
              </a:prstGeom>
              <a:solidFill>
                <a:srgbClr val="E7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291" name="Google Shape;291;p13"/>
              <p:cNvSpPr/>
              <p:nvPr/>
            </p:nvSpPr>
            <p:spPr>
              <a:xfrm>
                <a:off x="5917197" y="5353910"/>
                <a:ext cx="1445636" cy="356439"/>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Kho lưu trữ</a:t>
                </a:r>
                <a:endParaRPr sz="1400">
                  <a:solidFill>
                    <a:srgbClr val="1F45BC"/>
                  </a:solidFill>
                  <a:latin typeface="Arial"/>
                  <a:ea typeface="Arial"/>
                  <a:cs typeface="Arial"/>
                  <a:sym typeface="Arial"/>
                </a:endParaRPr>
              </a:p>
            </p:txBody>
          </p:sp>
        </p:grpSp>
        <p:cxnSp>
          <p:nvCxnSpPr>
            <p:cNvPr id="292" name="Google Shape;292;p13"/>
            <p:cNvCxnSpPr>
              <a:stCxn id="283" idx="0"/>
              <a:endCxn id="284" idx="0"/>
            </p:cNvCxnSpPr>
            <p:nvPr/>
          </p:nvCxnSpPr>
          <p:spPr>
            <a:xfrm flipH="1" rot="-5400000">
              <a:off x="6667464" y="2306190"/>
              <a:ext cx="600" cy="1993200"/>
            </a:xfrm>
            <a:prstGeom prst="bentConnector3">
              <a:avLst>
                <a:gd fmla="val 5428583" name="adj1"/>
              </a:avLst>
            </a:prstGeom>
            <a:noFill/>
            <a:ln cap="flat" cmpd="sng" w="19050">
              <a:solidFill>
                <a:srgbClr val="1F45BC"/>
              </a:solidFill>
              <a:prstDash val="solid"/>
              <a:miter lim="800000"/>
              <a:headEnd len="med" w="med" type="triangle"/>
              <a:tailEnd len="med" w="med" type="triangle"/>
            </a:ln>
          </p:spPr>
        </p:cxnSp>
        <p:sp>
          <p:nvSpPr>
            <p:cNvPr id="293" name="Google Shape;293;p13"/>
            <p:cNvSpPr/>
            <p:nvPr/>
          </p:nvSpPr>
          <p:spPr>
            <a:xfrm>
              <a:off x="5944892" y="2528888"/>
              <a:ext cx="1445636" cy="426642"/>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Chương trình Driver</a:t>
              </a:r>
              <a:endParaRPr/>
            </a:p>
          </p:txBody>
        </p:sp>
        <p:cxnSp>
          <p:nvCxnSpPr>
            <p:cNvPr id="294" name="Google Shape;294;p13"/>
            <p:cNvCxnSpPr>
              <a:stCxn id="283" idx="2"/>
              <a:endCxn id="286" idx="0"/>
            </p:cNvCxnSpPr>
            <p:nvPr/>
          </p:nvCxnSpPr>
          <p:spPr>
            <a:xfrm flipH="1">
              <a:off x="4691364" y="3835400"/>
              <a:ext cx="979800" cy="360900"/>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295" name="Google Shape;295;p13"/>
            <p:cNvCxnSpPr>
              <a:stCxn id="283" idx="2"/>
              <a:endCxn id="287" idx="0"/>
            </p:cNvCxnSpPr>
            <p:nvPr/>
          </p:nvCxnSpPr>
          <p:spPr>
            <a:xfrm>
              <a:off x="5671164" y="3835400"/>
              <a:ext cx="0" cy="375300"/>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296" name="Google Shape;296;p13"/>
            <p:cNvCxnSpPr>
              <a:stCxn id="283" idx="2"/>
              <a:endCxn id="288" idx="0"/>
            </p:cNvCxnSpPr>
            <p:nvPr/>
          </p:nvCxnSpPr>
          <p:spPr>
            <a:xfrm>
              <a:off x="5671164" y="3835400"/>
              <a:ext cx="979800" cy="375300"/>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297" name="Google Shape;297;p13"/>
            <p:cNvCxnSpPr>
              <a:stCxn id="284" idx="2"/>
            </p:cNvCxnSpPr>
            <p:nvPr/>
          </p:nvCxnSpPr>
          <p:spPr>
            <a:xfrm>
              <a:off x="7664257" y="3835400"/>
              <a:ext cx="6300" cy="1271100"/>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298" name="Google Shape;298;p13"/>
            <p:cNvCxnSpPr>
              <a:stCxn id="287" idx="2"/>
            </p:cNvCxnSpPr>
            <p:nvPr/>
          </p:nvCxnSpPr>
          <p:spPr>
            <a:xfrm>
              <a:off x="5671164" y="4743718"/>
              <a:ext cx="0" cy="362700"/>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299" name="Google Shape;299;p13"/>
            <p:cNvCxnSpPr/>
            <p:nvPr/>
          </p:nvCxnSpPr>
          <p:spPr>
            <a:xfrm>
              <a:off x="6640015" y="4743718"/>
              <a:ext cx="0" cy="362766"/>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300" name="Google Shape;300;p13"/>
            <p:cNvCxnSpPr/>
            <p:nvPr/>
          </p:nvCxnSpPr>
          <p:spPr>
            <a:xfrm>
              <a:off x="4691329" y="4729212"/>
              <a:ext cx="0" cy="377272"/>
            </a:xfrm>
            <a:prstGeom prst="straightConnector1">
              <a:avLst/>
            </a:prstGeom>
            <a:noFill/>
            <a:ln cap="flat" cmpd="sng" w="19050">
              <a:solidFill>
                <a:srgbClr val="1F45BC"/>
              </a:solidFill>
              <a:prstDash val="solid"/>
              <a:miter lim="800000"/>
              <a:headEnd len="med" w="med" type="triangle"/>
              <a:tailEnd len="med" w="med" type="triangle"/>
            </a:ln>
          </p:spPr>
        </p:cxnSp>
      </p:gr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sp>
        <p:nvSpPr>
          <p:cNvPr id="1953" name="Google Shape;1953;p13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1.4. Làm việc với Pair RDD</a:t>
            </a:r>
            <a:endParaRPr/>
          </a:p>
        </p:txBody>
      </p:sp>
      <p:sp>
        <p:nvSpPr>
          <p:cNvPr id="1954" name="Google Shape;1954;p13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GroupByKey</a:t>
            </a:r>
            <a:endParaRPr/>
          </a:p>
        </p:txBody>
      </p:sp>
      <p:sp>
        <p:nvSpPr>
          <p:cNvPr id="1955" name="Google Shape;1955;p13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956" name="Google Shape;1956;p13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b="1" lang="en-US"/>
              <a:t>groupByKey </a:t>
            </a:r>
            <a:r>
              <a:rPr lang="en-US"/>
              <a:t>tổng hợp tất cả các giá trị có cùng một khóa và tạo một tập hợp các giá trị</a:t>
            </a:r>
            <a:endParaRPr/>
          </a:p>
          <a:p>
            <a:pPr indent="-182563" lvl="1" marL="360363" rtl="0" algn="l">
              <a:lnSpc>
                <a:spcPct val="138461"/>
              </a:lnSpc>
              <a:spcBef>
                <a:spcPts val="500"/>
              </a:spcBef>
              <a:spcAft>
                <a:spcPts val="0"/>
              </a:spcAft>
              <a:buClr>
                <a:srgbClr val="262626"/>
              </a:buClr>
              <a:buSzPts val="1040"/>
              <a:buChar char="•"/>
            </a:pPr>
            <a:r>
              <a:rPr lang="en-US"/>
              <a:t>Đầu vào 🡪 (Key, Value)</a:t>
            </a:r>
            <a:endParaRPr/>
          </a:p>
          <a:p>
            <a:pPr indent="-182563" lvl="1" marL="360363" rtl="0" algn="l">
              <a:lnSpc>
                <a:spcPct val="138461"/>
              </a:lnSpc>
              <a:spcBef>
                <a:spcPts val="500"/>
              </a:spcBef>
              <a:spcAft>
                <a:spcPts val="0"/>
              </a:spcAft>
              <a:buClr>
                <a:srgbClr val="262626"/>
              </a:buClr>
              <a:buSzPts val="1040"/>
              <a:buChar char="•"/>
            </a:pPr>
            <a:r>
              <a:rPr lang="en-US"/>
              <a:t>Đầu ra 🡪 (Key, [Value1, Value2, Value3, . . .])</a:t>
            </a:r>
            <a:endParaRPr/>
          </a:p>
          <a:p>
            <a:pPr indent="-177800" lvl="0" marL="177800" rtl="0" algn="l">
              <a:lnSpc>
                <a:spcPct val="128571"/>
              </a:lnSpc>
              <a:spcBef>
                <a:spcPts val="1000"/>
              </a:spcBef>
              <a:spcAft>
                <a:spcPts val="0"/>
              </a:spcAft>
              <a:buClr>
                <a:srgbClr val="262626"/>
              </a:buClr>
              <a:buSzPts val="1400"/>
              <a:buFont typeface="Arial"/>
              <a:buChar char="•"/>
            </a:pPr>
            <a:r>
              <a:rPr lang="en-US"/>
              <a:t>Về mặt kỹ thuật, kiểu dữ liệu Iterable được tạo cho bộ sưu tập Giá trị</a:t>
            </a:r>
            <a:endParaRPr/>
          </a:p>
        </p:txBody>
      </p:sp>
      <p:sp>
        <p:nvSpPr>
          <p:cNvPr id="1957" name="Google Shape;1957;p130"/>
          <p:cNvSpPr txBox="1"/>
          <p:nvPr/>
        </p:nvSpPr>
        <p:spPr>
          <a:xfrm>
            <a:off x="535871" y="3545409"/>
            <a:ext cx="7203871" cy="286471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ate_fruit = [('Henry', 'apples'), ('Shaun', 'strawberry'), ('Sharon', 'apples'),</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('Shaun', 'watermelon'), ('Sharon', 'pear'), ('Henry', 'banana'),</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('Henry', 'grapes'), ('Sharon', 'kiwi'), ("Shaun", 'peach')]</a:t>
            </a:r>
            <a:endParaRPr/>
          </a:p>
          <a:p>
            <a:pPr indent="-14287" lvl="0" marL="182563" marR="0" rtl="0" algn="l">
              <a:spcBef>
                <a:spcPts val="0"/>
              </a:spcBef>
              <a:spcAft>
                <a:spcPts val="0"/>
              </a:spcAft>
              <a:buNone/>
            </a:pPr>
            <a:r>
              <a:t/>
            </a:r>
            <a:endParaRPr sz="1100">
              <a:solidFill>
                <a:schemeClr val="dk1"/>
              </a:solidFill>
              <a:latin typeface="Courier New"/>
              <a:ea typeface="Courier New"/>
              <a:cs typeface="Courier New"/>
              <a:sym typeface="Courier New"/>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fav_fruits =  sc.parallelize(ate_fruit) \</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.groupByKey()</a:t>
            </a:r>
            <a:endParaRPr/>
          </a:p>
          <a:p>
            <a:pPr indent="-14287" lvl="0" marL="182563" marR="0" rtl="0" algn="l">
              <a:spcBef>
                <a:spcPts val="0"/>
              </a:spcBef>
              <a:spcAft>
                <a:spcPts val="0"/>
              </a:spcAft>
              <a:buNone/>
            </a:pPr>
            <a:r>
              <a:t/>
            </a:r>
            <a:endParaRPr sz="1100">
              <a:solidFill>
                <a:schemeClr val="dk1"/>
              </a:solidFill>
              <a:latin typeface="Courier New"/>
              <a:ea typeface="Courier New"/>
              <a:cs typeface="Courier New"/>
              <a:sym typeface="Courier New"/>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for (name, fruits) in fav_fruits.collect():</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print(name)</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for fruit in fruits:</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print('  ', fruit)</a:t>
            </a:r>
            <a:endParaRPr/>
          </a:p>
        </p:txBody>
      </p:sp>
      <p:sp>
        <p:nvSpPr>
          <p:cNvPr id="1958" name="Google Shape;1958;p130"/>
          <p:cNvSpPr txBox="1"/>
          <p:nvPr/>
        </p:nvSpPr>
        <p:spPr>
          <a:xfrm>
            <a:off x="7870370" y="3545409"/>
            <a:ext cx="1462029" cy="2864711"/>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Sharon</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apples</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pear</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kiwi</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Henry</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apples</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banana</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grapes</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Shaun</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strawberry</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watermelon</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peach</a:t>
            </a:r>
            <a:endParaRPr/>
          </a:p>
        </p:txBody>
      </p:sp>
      <p:sp>
        <p:nvSpPr>
          <p:cNvPr id="1959" name="Google Shape;1959;p130"/>
          <p:cNvSpPr txBox="1"/>
          <p:nvPr/>
        </p:nvSpPr>
        <p:spPr>
          <a:xfrm>
            <a:off x="7091742" y="354540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960" name="Google Shape;1960;p130"/>
          <p:cNvSpPr txBox="1"/>
          <p:nvPr/>
        </p:nvSpPr>
        <p:spPr>
          <a:xfrm>
            <a:off x="8684399" y="354540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sp>
        <p:nvSpPr>
          <p:cNvPr id="1966" name="Google Shape;1966;p13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1.4. Làm việc với Pair RDD</a:t>
            </a:r>
            <a:endParaRPr/>
          </a:p>
        </p:txBody>
      </p:sp>
      <p:sp>
        <p:nvSpPr>
          <p:cNvPr id="1967" name="Google Shape;1967;p13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Join</a:t>
            </a:r>
            <a:endParaRPr/>
          </a:p>
        </p:txBody>
      </p:sp>
      <p:sp>
        <p:nvSpPr>
          <p:cNvPr id="1968" name="Google Shape;1968;p13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969" name="Google Shape;1969;p13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Phép biến đổi </a:t>
            </a:r>
            <a:r>
              <a:rPr b="1" lang="en-US"/>
              <a:t>join</a:t>
            </a:r>
            <a:r>
              <a:rPr lang="en-US"/>
              <a:t> tổng hợp tất cả các giá trị có cùng một Khóa và tạo một bộ Giá trị</a:t>
            </a:r>
            <a:endParaRPr/>
          </a:p>
          <a:p>
            <a:pPr indent="-182563" lvl="1" marL="360363" rtl="0" algn="l">
              <a:lnSpc>
                <a:spcPct val="138461"/>
              </a:lnSpc>
              <a:spcBef>
                <a:spcPts val="500"/>
              </a:spcBef>
              <a:spcAft>
                <a:spcPts val="0"/>
              </a:spcAft>
              <a:buClr>
                <a:srgbClr val="262626"/>
              </a:buClr>
              <a:buSzPts val="1040"/>
              <a:buChar char="•"/>
            </a:pPr>
            <a:r>
              <a:rPr lang="en-US"/>
              <a:t>Đầu vào 🡪 (Key, Value)</a:t>
            </a:r>
            <a:endParaRPr/>
          </a:p>
          <a:p>
            <a:pPr indent="-182563" lvl="1" marL="360363" rtl="0" algn="l">
              <a:lnSpc>
                <a:spcPct val="138461"/>
              </a:lnSpc>
              <a:spcBef>
                <a:spcPts val="500"/>
              </a:spcBef>
              <a:spcAft>
                <a:spcPts val="0"/>
              </a:spcAft>
              <a:buClr>
                <a:srgbClr val="262626"/>
              </a:buClr>
              <a:buSzPts val="1040"/>
              <a:buChar char="•"/>
            </a:pPr>
            <a:r>
              <a:rPr lang="en-US"/>
              <a:t>Đầu ra 🡪 (Key, (Value1, Value2))</a:t>
            </a:r>
            <a:endParaRPr/>
          </a:p>
        </p:txBody>
      </p:sp>
      <p:sp>
        <p:nvSpPr>
          <p:cNvPr id="1970" name="Google Shape;1970;p131"/>
          <p:cNvSpPr txBox="1"/>
          <p:nvPr/>
        </p:nvSpPr>
        <p:spPr>
          <a:xfrm>
            <a:off x="704850" y="3060789"/>
            <a:ext cx="7812000" cy="1820006"/>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t/>
            </a:r>
            <a:endParaRPr sz="1100">
              <a:solidFill>
                <a:schemeClr val="dk1"/>
              </a:solidFill>
              <a:latin typeface="Courier New"/>
              <a:ea typeface="Courier New"/>
              <a:cs typeface="Courier New"/>
              <a:sym typeface="Courier New"/>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gen = [('Henry', 'M'), ('Henry', 'F'), ('Jessica', 'F'), ('Jonathan', 'M'), ('Shaun', 'M')]</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age = [('Henry', 38), ('Henry', 16), ('Jessica', 22), ('Jonathan', 18), ('Shaun', 52)]</a:t>
            </a:r>
            <a:endParaRPr/>
          </a:p>
          <a:p>
            <a:pPr indent="-14287" lvl="0" marL="182563" marR="0" rtl="0" algn="l">
              <a:spcBef>
                <a:spcPts val="0"/>
              </a:spcBef>
              <a:spcAft>
                <a:spcPts val="0"/>
              </a:spcAft>
              <a:buNone/>
            </a:pPr>
            <a:r>
              <a:t/>
            </a:r>
            <a:endParaRPr sz="1100">
              <a:solidFill>
                <a:schemeClr val="dk1"/>
              </a:solidFill>
              <a:latin typeface="Courier New"/>
              <a:ea typeface="Courier New"/>
              <a:cs typeface="Courier New"/>
              <a:sym typeface="Courier New"/>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gen_rdd = sc.parallelize(gen)</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age_rdd = sc.parallelize(age)</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person_rdd = gen_rdd.join(age_rdd)</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for i in person_rdd.collect():</a:t>
            </a:r>
            <a:endParaRPr/>
          </a:p>
          <a:p>
            <a:pPr indent="-14287" lvl="0" marL="182563" marR="0" rtl="0" algn="l">
              <a:spcBef>
                <a:spcPts val="0"/>
              </a:spcBef>
              <a:spcAft>
                <a:spcPts val="0"/>
              </a:spcAft>
              <a:buNone/>
            </a:pPr>
            <a:r>
              <a:rPr lang="en-US" sz="1100">
                <a:solidFill>
                  <a:schemeClr val="dk1"/>
                </a:solidFill>
                <a:latin typeface="Courier New"/>
                <a:ea typeface="Courier New"/>
                <a:cs typeface="Courier New"/>
                <a:sym typeface="Courier New"/>
              </a:rPr>
              <a:t>    print(i)</a:t>
            </a:r>
            <a:endParaRPr/>
          </a:p>
        </p:txBody>
      </p:sp>
      <p:sp>
        <p:nvSpPr>
          <p:cNvPr id="1971" name="Google Shape;1971;p131"/>
          <p:cNvSpPr txBox="1"/>
          <p:nvPr/>
        </p:nvSpPr>
        <p:spPr>
          <a:xfrm>
            <a:off x="704850" y="4880795"/>
            <a:ext cx="7812000" cy="1393006"/>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('Jessica', ('F', 22))</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('Jonathan', ('M', 18))</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('Henry', ('M', 38))</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('Henry', ('M', 16))</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('Henry', ('F', 38))</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('Henry', ('F', 16))</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('Shaun', ('M', 52))</a:t>
            </a:r>
            <a:endParaRPr/>
          </a:p>
        </p:txBody>
      </p:sp>
      <p:sp>
        <p:nvSpPr>
          <p:cNvPr id="1972" name="Google Shape;1972;p131"/>
          <p:cNvSpPr txBox="1"/>
          <p:nvPr/>
        </p:nvSpPr>
        <p:spPr>
          <a:xfrm>
            <a:off x="7868850" y="306078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973" name="Google Shape;1973;p131"/>
          <p:cNvSpPr txBox="1"/>
          <p:nvPr/>
        </p:nvSpPr>
        <p:spPr>
          <a:xfrm>
            <a:off x="7868850" y="488079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8" name="Shape 1978"/>
        <p:cNvGrpSpPr/>
        <p:nvPr/>
      </p:nvGrpSpPr>
      <p:grpSpPr>
        <a:xfrm>
          <a:off x="0" y="0"/>
          <a:ext cx="0" cy="0"/>
          <a:chOff x="0" y="0"/>
          <a:chExt cx="0" cy="0"/>
        </a:xfrm>
      </p:grpSpPr>
      <p:sp>
        <p:nvSpPr>
          <p:cNvPr id="1979" name="Google Shape;1979;p13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1980" name="Google Shape;1980;p132"/>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[Lab1]</a:t>
            </a:r>
            <a:endParaRPr/>
          </a:p>
          <a:p>
            <a:pPr indent="0" lvl="0" marL="0" rtl="0" algn="l">
              <a:lnSpc>
                <a:spcPct val="100000"/>
              </a:lnSpc>
              <a:spcBef>
                <a:spcPts val="0"/>
              </a:spcBef>
              <a:spcAft>
                <a:spcPts val="0"/>
              </a:spcAft>
              <a:buClr>
                <a:srgbClr val="131313"/>
              </a:buClr>
              <a:buSzPts val="2800"/>
              <a:buNone/>
            </a:pPr>
            <a:r>
              <a:rPr lang="en-US" sz="2800"/>
              <a:t>Làm việc với PySpark Shell</a:t>
            </a:r>
            <a:endParaRPr/>
          </a:p>
        </p:txBody>
      </p:sp>
      <p:sp>
        <p:nvSpPr>
          <p:cNvPr id="1981" name="Google Shape;1981;p13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grpSp>
        <p:nvGrpSpPr>
          <p:cNvPr id="1982" name="Google Shape;1982;p132"/>
          <p:cNvGrpSpPr/>
          <p:nvPr/>
        </p:nvGrpSpPr>
        <p:grpSpPr>
          <a:xfrm>
            <a:off x="6107364" y="2643200"/>
            <a:ext cx="3152299" cy="3546161"/>
            <a:chOff x="4401919" y="2167994"/>
            <a:chExt cx="3437990" cy="3962229"/>
          </a:xfrm>
        </p:grpSpPr>
        <p:grpSp>
          <p:nvGrpSpPr>
            <p:cNvPr id="1983" name="Google Shape;1983;p132"/>
            <p:cNvGrpSpPr/>
            <p:nvPr/>
          </p:nvGrpSpPr>
          <p:grpSpPr>
            <a:xfrm>
              <a:off x="4401919" y="2167994"/>
              <a:ext cx="3437990" cy="3962229"/>
              <a:chOff x="4401919" y="2167994"/>
              <a:chExt cx="3437990" cy="3962229"/>
            </a:xfrm>
          </p:grpSpPr>
          <p:grpSp>
            <p:nvGrpSpPr>
              <p:cNvPr id="1984" name="Google Shape;1984;p132"/>
              <p:cNvGrpSpPr/>
              <p:nvPr/>
            </p:nvGrpSpPr>
            <p:grpSpPr>
              <a:xfrm>
                <a:off x="4641130" y="2383352"/>
                <a:ext cx="2969068" cy="3746871"/>
                <a:chOff x="4641130" y="2383352"/>
                <a:chExt cx="2969068" cy="3746871"/>
              </a:xfrm>
            </p:grpSpPr>
            <p:sp>
              <p:nvSpPr>
                <p:cNvPr id="1985" name="Google Shape;1985;p132"/>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986" name="Google Shape;1986;p132"/>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1987" name="Google Shape;1987;p132"/>
              <p:cNvGrpSpPr/>
              <p:nvPr/>
            </p:nvGrpSpPr>
            <p:grpSpPr>
              <a:xfrm>
                <a:off x="4420634" y="3215388"/>
                <a:ext cx="478421" cy="478421"/>
                <a:chOff x="4119360" y="4255504"/>
                <a:chExt cx="478421" cy="478421"/>
              </a:xfrm>
            </p:grpSpPr>
            <p:sp>
              <p:nvSpPr>
                <p:cNvPr id="1988" name="Google Shape;1988;p132"/>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989" name="Google Shape;1989;p132"/>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1990" name="Google Shape;1990;p132"/>
              <p:cNvGrpSpPr/>
              <p:nvPr/>
            </p:nvGrpSpPr>
            <p:grpSpPr>
              <a:xfrm>
                <a:off x="4401919" y="3767007"/>
                <a:ext cx="478421" cy="478421"/>
                <a:chOff x="4466311" y="3598005"/>
                <a:chExt cx="478421" cy="478421"/>
              </a:xfrm>
            </p:grpSpPr>
            <p:sp>
              <p:nvSpPr>
                <p:cNvPr id="1991" name="Google Shape;1991;p132"/>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992" name="Google Shape;1992;p132"/>
                <p:cNvGrpSpPr/>
                <p:nvPr/>
              </p:nvGrpSpPr>
              <p:grpSpPr>
                <a:xfrm>
                  <a:off x="4556408" y="3722669"/>
                  <a:ext cx="311620" cy="219568"/>
                  <a:chOff x="4550446" y="3712368"/>
                  <a:chExt cx="311620" cy="219568"/>
                </a:xfrm>
              </p:grpSpPr>
              <p:pic>
                <p:nvPicPr>
                  <p:cNvPr id="1993" name="Google Shape;1993;p132"/>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1994" name="Google Shape;1994;p132"/>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1995" name="Google Shape;1995;p132"/>
              <p:cNvGrpSpPr/>
              <p:nvPr/>
            </p:nvGrpSpPr>
            <p:grpSpPr>
              <a:xfrm>
                <a:off x="4656757" y="2730802"/>
                <a:ext cx="478421" cy="478421"/>
                <a:chOff x="5779974" y="3346111"/>
                <a:chExt cx="478421" cy="478421"/>
              </a:xfrm>
            </p:grpSpPr>
            <p:sp>
              <p:nvSpPr>
                <p:cNvPr id="1996" name="Google Shape;1996;p132"/>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997" name="Google Shape;1997;p132"/>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1998" name="Google Shape;1998;p132"/>
              <p:cNvGrpSpPr/>
              <p:nvPr/>
            </p:nvGrpSpPr>
            <p:grpSpPr>
              <a:xfrm>
                <a:off x="7040382" y="2725220"/>
                <a:ext cx="478421" cy="478421"/>
                <a:chOff x="6653952" y="3105086"/>
                <a:chExt cx="478421" cy="478421"/>
              </a:xfrm>
            </p:grpSpPr>
            <p:sp>
              <p:nvSpPr>
                <p:cNvPr id="1999" name="Google Shape;1999;p132"/>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00" name="Google Shape;2000;p132"/>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2001" name="Google Shape;2001;p132"/>
              <p:cNvGrpSpPr/>
              <p:nvPr/>
            </p:nvGrpSpPr>
            <p:grpSpPr>
              <a:xfrm>
                <a:off x="7214808" y="4305262"/>
                <a:ext cx="478421" cy="478421"/>
                <a:chOff x="6939282" y="3583507"/>
                <a:chExt cx="478421" cy="478421"/>
              </a:xfrm>
            </p:grpSpPr>
            <p:sp>
              <p:nvSpPr>
                <p:cNvPr id="2002" name="Google Shape;2002;p132"/>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03" name="Google Shape;2003;p132"/>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2004" name="Google Shape;2004;p132"/>
              <p:cNvGrpSpPr/>
              <p:nvPr/>
            </p:nvGrpSpPr>
            <p:grpSpPr>
              <a:xfrm>
                <a:off x="5052593" y="2375387"/>
                <a:ext cx="478421" cy="478421"/>
                <a:chOff x="4903300" y="2692339"/>
                <a:chExt cx="478421" cy="478421"/>
              </a:xfrm>
            </p:grpSpPr>
            <p:sp>
              <p:nvSpPr>
                <p:cNvPr id="2005" name="Google Shape;2005;p132"/>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06" name="Google Shape;2006;p132"/>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2007" name="Google Shape;2007;p132"/>
              <p:cNvGrpSpPr/>
              <p:nvPr/>
            </p:nvGrpSpPr>
            <p:grpSpPr>
              <a:xfrm>
                <a:off x="5557339" y="2167994"/>
                <a:ext cx="1018218" cy="478422"/>
                <a:chOff x="5546651" y="2194994"/>
                <a:chExt cx="1018218" cy="478422"/>
              </a:xfrm>
            </p:grpSpPr>
            <p:grpSp>
              <p:nvGrpSpPr>
                <p:cNvPr id="2008" name="Google Shape;2008;p132"/>
                <p:cNvGrpSpPr/>
                <p:nvPr/>
              </p:nvGrpSpPr>
              <p:grpSpPr>
                <a:xfrm>
                  <a:off x="6086448" y="2194994"/>
                  <a:ext cx="478421" cy="478421"/>
                  <a:chOff x="5724126" y="3483458"/>
                  <a:chExt cx="478421" cy="478421"/>
                </a:xfrm>
              </p:grpSpPr>
              <p:sp>
                <p:nvSpPr>
                  <p:cNvPr id="2009" name="Google Shape;2009;p132"/>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10" name="Google Shape;2010;p132"/>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2011" name="Google Shape;2011;p132"/>
                <p:cNvGrpSpPr/>
                <p:nvPr/>
              </p:nvGrpSpPr>
              <p:grpSpPr>
                <a:xfrm>
                  <a:off x="5546651" y="2194995"/>
                  <a:ext cx="478421" cy="478421"/>
                  <a:chOff x="5381721" y="2534589"/>
                  <a:chExt cx="478421" cy="478421"/>
                </a:xfrm>
              </p:grpSpPr>
              <p:sp>
                <p:nvSpPr>
                  <p:cNvPr id="2012" name="Google Shape;2012;p132"/>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13" name="Google Shape;2013;p132"/>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2014" name="Google Shape;2014;p132"/>
              <p:cNvGrpSpPr/>
              <p:nvPr/>
            </p:nvGrpSpPr>
            <p:grpSpPr>
              <a:xfrm>
                <a:off x="6617712" y="2373853"/>
                <a:ext cx="478421" cy="478421"/>
                <a:chOff x="6346155" y="2692338"/>
                <a:chExt cx="478421" cy="478421"/>
              </a:xfrm>
            </p:grpSpPr>
            <p:sp>
              <p:nvSpPr>
                <p:cNvPr id="2015" name="Google Shape;2015;p132"/>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16" name="Google Shape;2016;p132"/>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2017" name="Google Shape;2017;p132"/>
              <p:cNvGrpSpPr/>
              <p:nvPr/>
            </p:nvGrpSpPr>
            <p:grpSpPr>
              <a:xfrm>
                <a:off x="7361488" y="3771502"/>
                <a:ext cx="478421" cy="478421"/>
                <a:chOff x="6930239" y="4605839"/>
                <a:chExt cx="478421" cy="478421"/>
              </a:xfrm>
            </p:grpSpPr>
            <p:sp>
              <p:nvSpPr>
                <p:cNvPr id="2018" name="Google Shape;2018;p132"/>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19" name="Google Shape;2019;p132"/>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2020" name="Google Shape;2020;p132"/>
              <p:cNvGrpSpPr/>
              <p:nvPr/>
            </p:nvGrpSpPr>
            <p:grpSpPr>
              <a:xfrm>
                <a:off x="6799004" y="4732022"/>
                <a:ext cx="478421" cy="478421"/>
                <a:chOff x="6716684" y="5103232"/>
                <a:chExt cx="478421" cy="478421"/>
              </a:xfrm>
            </p:grpSpPr>
            <p:sp>
              <p:nvSpPr>
                <p:cNvPr id="2021" name="Google Shape;2021;p132"/>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22" name="Google Shape;2022;p132"/>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2023" name="Google Shape;2023;p132"/>
              <p:cNvGrpSpPr/>
              <p:nvPr/>
            </p:nvGrpSpPr>
            <p:grpSpPr>
              <a:xfrm>
                <a:off x="7312778" y="3209223"/>
                <a:ext cx="478421" cy="478421"/>
                <a:chOff x="7063894" y="3536553"/>
                <a:chExt cx="478421" cy="478421"/>
              </a:xfrm>
            </p:grpSpPr>
            <p:sp>
              <p:nvSpPr>
                <p:cNvPr id="2024" name="Google Shape;2024;p132"/>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25" name="Google Shape;2025;p132"/>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2026" name="Google Shape;2026;p132"/>
              <p:cNvGrpSpPr/>
              <p:nvPr/>
            </p:nvGrpSpPr>
            <p:grpSpPr>
              <a:xfrm>
                <a:off x="4558099" y="4323978"/>
                <a:ext cx="478421" cy="478421"/>
                <a:chOff x="4839474" y="4392074"/>
                <a:chExt cx="478421" cy="478421"/>
              </a:xfrm>
            </p:grpSpPr>
            <p:sp>
              <p:nvSpPr>
                <p:cNvPr id="2027" name="Google Shape;2027;p132"/>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28" name="Google Shape;2028;p132"/>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2029" name="Google Shape;2029;p132"/>
              <p:cNvGrpSpPr/>
              <p:nvPr/>
            </p:nvGrpSpPr>
            <p:grpSpPr>
              <a:xfrm>
                <a:off x="4988332" y="4732022"/>
                <a:ext cx="478421" cy="478421"/>
                <a:chOff x="4980019" y="4733181"/>
                <a:chExt cx="478421" cy="478421"/>
              </a:xfrm>
            </p:grpSpPr>
            <p:sp>
              <p:nvSpPr>
                <p:cNvPr id="2030" name="Google Shape;2030;p132"/>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31" name="Google Shape;2031;p132"/>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2032" name="Google Shape;2032;p132"/>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7" name="Shape 2037"/>
        <p:cNvGrpSpPr/>
        <p:nvPr/>
      </p:nvGrpSpPr>
      <p:grpSpPr>
        <a:xfrm>
          <a:off x="0" y="0"/>
          <a:ext cx="0" cy="0"/>
          <a:chOff x="0" y="0"/>
          <a:chExt cx="0" cy="0"/>
        </a:xfrm>
      </p:grpSpPr>
      <p:sp>
        <p:nvSpPr>
          <p:cNvPr id="2038" name="Google Shape;2038;p133"/>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2039" name="Google Shape;2039;p133"/>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[Lab2]</a:t>
            </a:r>
            <a:endParaRPr/>
          </a:p>
          <a:p>
            <a:pPr indent="0" lvl="0" marL="0" rtl="0" algn="l">
              <a:lnSpc>
                <a:spcPct val="100000"/>
              </a:lnSpc>
              <a:spcBef>
                <a:spcPts val="0"/>
              </a:spcBef>
              <a:spcAft>
                <a:spcPts val="0"/>
              </a:spcAft>
              <a:buClr>
                <a:srgbClr val="131313"/>
              </a:buClr>
              <a:buSzPts val="2800"/>
              <a:buNone/>
            </a:pPr>
            <a:r>
              <a:rPr lang="en-US" sz="2800"/>
              <a:t>Python cơ bản</a:t>
            </a:r>
            <a:endParaRPr sz="2800"/>
          </a:p>
        </p:txBody>
      </p:sp>
      <p:sp>
        <p:nvSpPr>
          <p:cNvPr id="2040" name="Google Shape;2040;p13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grpSp>
        <p:nvGrpSpPr>
          <p:cNvPr id="2041" name="Google Shape;2041;p133"/>
          <p:cNvGrpSpPr/>
          <p:nvPr/>
        </p:nvGrpSpPr>
        <p:grpSpPr>
          <a:xfrm>
            <a:off x="6107364" y="2643200"/>
            <a:ext cx="3152299" cy="3546161"/>
            <a:chOff x="4401919" y="2167994"/>
            <a:chExt cx="3437990" cy="3962229"/>
          </a:xfrm>
        </p:grpSpPr>
        <p:grpSp>
          <p:nvGrpSpPr>
            <p:cNvPr id="2042" name="Google Shape;2042;p133"/>
            <p:cNvGrpSpPr/>
            <p:nvPr/>
          </p:nvGrpSpPr>
          <p:grpSpPr>
            <a:xfrm>
              <a:off x="4401919" y="2167994"/>
              <a:ext cx="3437990" cy="3962229"/>
              <a:chOff x="4401919" y="2167994"/>
              <a:chExt cx="3437990" cy="3962229"/>
            </a:xfrm>
          </p:grpSpPr>
          <p:grpSp>
            <p:nvGrpSpPr>
              <p:cNvPr id="2043" name="Google Shape;2043;p133"/>
              <p:cNvGrpSpPr/>
              <p:nvPr/>
            </p:nvGrpSpPr>
            <p:grpSpPr>
              <a:xfrm>
                <a:off x="4641130" y="2383352"/>
                <a:ext cx="2969068" cy="3746871"/>
                <a:chOff x="4641130" y="2383352"/>
                <a:chExt cx="2969068" cy="3746871"/>
              </a:xfrm>
            </p:grpSpPr>
            <p:sp>
              <p:nvSpPr>
                <p:cNvPr id="2044" name="Google Shape;2044;p133"/>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45" name="Google Shape;2045;p133"/>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2046" name="Google Shape;2046;p133"/>
              <p:cNvGrpSpPr/>
              <p:nvPr/>
            </p:nvGrpSpPr>
            <p:grpSpPr>
              <a:xfrm>
                <a:off x="4420634" y="3215388"/>
                <a:ext cx="478421" cy="478421"/>
                <a:chOff x="4119360" y="4255504"/>
                <a:chExt cx="478421" cy="478421"/>
              </a:xfrm>
            </p:grpSpPr>
            <p:sp>
              <p:nvSpPr>
                <p:cNvPr id="2047" name="Google Shape;2047;p133"/>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48" name="Google Shape;2048;p133"/>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2049" name="Google Shape;2049;p133"/>
              <p:cNvGrpSpPr/>
              <p:nvPr/>
            </p:nvGrpSpPr>
            <p:grpSpPr>
              <a:xfrm>
                <a:off x="4401919" y="3767007"/>
                <a:ext cx="478421" cy="478421"/>
                <a:chOff x="4466311" y="3598005"/>
                <a:chExt cx="478421" cy="478421"/>
              </a:xfrm>
            </p:grpSpPr>
            <p:sp>
              <p:nvSpPr>
                <p:cNvPr id="2050" name="Google Shape;2050;p133"/>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051" name="Google Shape;2051;p133"/>
                <p:cNvGrpSpPr/>
                <p:nvPr/>
              </p:nvGrpSpPr>
              <p:grpSpPr>
                <a:xfrm>
                  <a:off x="4556408" y="3722669"/>
                  <a:ext cx="311620" cy="219568"/>
                  <a:chOff x="4550446" y="3712368"/>
                  <a:chExt cx="311620" cy="219568"/>
                </a:xfrm>
              </p:grpSpPr>
              <p:pic>
                <p:nvPicPr>
                  <p:cNvPr id="2052" name="Google Shape;2052;p133"/>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2053" name="Google Shape;2053;p133"/>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2054" name="Google Shape;2054;p133"/>
              <p:cNvGrpSpPr/>
              <p:nvPr/>
            </p:nvGrpSpPr>
            <p:grpSpPr>
              <a:xfrm>
                <a:off x="4656757" y="2730802"/>
                <a:ext cx="478421" cy="478421"/>
                <a:chOff x="5779974" y="3346111"/>
                <a:chExt cx="478421" cy="478421"/>
              </a:xfrm>
            </p:grpSpPr>
            <p:sp>
              <p:nvSpPr>
                <p:cNvPr id="2055" name="Google Shape;2055;p133"/>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56" name="Google Shape;2056;p133"/>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2057" name="Google Shape;2057;p133"/>
              <p:cNvGrpSpPr/>
              <p:nvPr/>
            </p:nvGrpSpPr>
            <p:grpSpPr>
              <a:xfrm>
                <a:off x="7040382" y="2725220"/>
                <a:ext cx="478421" cy="478421"/>
                <a:chOff x="6653952" y="3105086"/>
                <a:chExt cx="478421" cy="478421"/>
              </a:xfrm>
            </p:grpSpPr>
            <p:sp>
              <p:nvSpPr>
                <p:cNvPr id="2058" name="Google Shape;2058;p133"/>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59" name="Google Shape;2059;p133"/>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2060" name="Google Shape;2060;p133"/>
              <p:cNvGrpSpPr/>
              <p:nvPr/>
            </p:nvGrpSpPr>
            <p:grpSpPr>
              <a:xfrm>
                <a:off x="7214808" y="4305262"/>
                <a:ext cx="478421" cy="478421"/>
                <a:chOff x="6939282" y="3583507"/>
                <a:chExt cx="478421" cy="478421"/>
              </a:xfrm>
            </p:grpSpPr>
            <p:sp>
              <p:nvSpPr>
                <p:cNvPr id="2061" name="Google Shape;2061;p133"/>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62" name="Google Shape;2062;p133"/>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2063" name="Google Shape;2063;p133"/>
              <p:cNvGrpSpPr/>
              <p:nvPr/>
            </p:nvGrpSpPr>
            <p:grpSpPr>
              <a:xfrm>
                <a:off x="5052593" y="2375387"/>
                <a:ext cx="478421" cy="478421"/>
                <a:chOff x="4903300" y="2692339"/>
                <a:chExt cx="478421" cy="478421"/>
              </a:xfrm>
            </p:grpSpPr>
            <p:sp>
              <p:nvSpPr>
                <p:cNvPr id="2064" name="Google Shape;2064;p133"/>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65" name="Google Shape;2065;p133"/>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2066" name="Google Shape;2066;p133"/>
              <p:cNvGrpSpPr/>
              <p:nvPr/>
            </p:nvGrpSpPr>
            <p:grpSpPr>
              <a:xfrm>
                <a:off x="5557339" y="2167994"/>
                <a:ext cx="1018218" cy="478422"/>
                <a:chOff x="5546651" y="2194994"/>
                <a:chExt cx="1018218" cy="478422"/>
              </a:xfrm>
            </p:grpSpPr>
            <p:grpSp>
              <p:nvGrpSpPr>
                <p:cNvPr id="2067" name="Google Shape;2067;p133"/>
                <p:cNvGrpSpPr/>
                <p:nvPr/>
              </p:nvGrpSpPr>
              <p:grpSpPr>
                <a:xfrm>
                  <a:off x="6086448" y="2194994"/>
                  <a:ext cx="478421" cy="478421"/>
                  <a:chOff x="5724126" y="3483458"/>
                  <a:chExt cx="478421" cy="478421"/>
                </a:xfrm>
              </p:grpSpPr>
              <p:sp>
                <p:nvSpPr>
                  <p:cNvPr id="2068" name="Google Shape;2068;p133"/>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69" name="Google Shape;2069;p133"/>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2070" name="Google Shape;2070;p133"/>
                <p:cNvGrpSpPr/>
                <p:nvPr/>
              </p:nvGrpSpPr>
              <p:grpSpPr>
                <a:xfrm>
                  <a:off x="5546651" y="2194995"/>
                  <a:ext cx="478421" cy="478421"/>
                  <a:chOff x="5381721" y="2534589"/>
                  <a:chExt cx="478421" cy="478421"/>
                </a:xfrm>
              </p:grpSpPr>
              <p:sp>
                <p:nvSpPr>
                  <p:cNvPr id="2071" name="Google Shape;2071;p133"/>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72" name="Google Shape;2072;p133"/>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2073" name="Google Shape;2073;p133"/>
              <p:cNvGrpSpPr/>
              <p:nvPr/>
            </p:nvGrpSpPr>
            <p:grpSpPr>
              <a:xfrm>
                <a:off x="6617712" y="2373853"/>
                <a:ext cx="478421" cy="478421"/>
                <a:chOff x="6346155" y="2692338"/>
                <a:chExt cx="478421" cy="478421"/>
              </a:xfrm>
            </p:grpSpPr>
            <p:sp>
              <p:nvSpPr>
                <p:cNvPr id="2074" name="Google Shape;2074;p133"/>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75" name="Google Shape;2075;p133"/>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2076" name="Google Shape;2076;p133"/>
              <p:cNvGrpSpPr/>
              <p:nvPr/>
            </p:nvGrpSpPr>
            <p:grpSpPr>
              <a:xfrm>
                <a:off x="7361488" y="3771502"/>
                <a:ext cx="478421" cy="478421"/>
                <a:chOff x="6930239" y="4605839"/>
                <a:chExt cx="478421" cy="478421"/>
              </a:xfrm>
            </p:grpSpPr>
            <p:sp>
              <p:nvSpPr>
                <p:cNvPr id="2077" name="Google Shape;2077;p133"/>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78" name="Google Shape;2078;p133"/>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2079" name="Google Shape;2079;p133"/>
              <p:cNvGrpSpPr/>
              <p:nvPr/>
            </p:nvGrpSpPr>
            <p:grpSpPr>
              <a:xfrm>
                <a:off x="6799004" y="4732022"/>
                <a:ext cx="478421" cy="478421"/>
                <a:chOff x="6716684" y="5103232"/>
                <a:chExt cx="478421" cy="478421"/>
              </a:xfrm>
            </p:grpSpPr>
            <p:sp>
              <p:nvSpPr>
                <p:cNvPr id="2080" name="Google Shape;2080;p133"/>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81" name="Google Shape;2081;p133"/>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2082" name="Google Shape;2082;p133"/>
              <p:cNvGrpSpPr/>
              <p:nvPr/>
            </p:nvGrpSpPr>
            <p:grpSpPr>
              <a:xfrm>
                <a:off x="7312778" y="3209223"/>
                <a:ext cx="478421" cy="478421"/>
                <a:chOff x="7063894" y="3536553"/>
                <a:chExt cx="478421" cy="478421"/>
              </a:xfrm>
            </p:grpSpPr>
            <p:sp>
              <p:nvSpPr>
                <p:cNvPr id="2083" name="Google Shape;2083;p133"/>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84" name="Google Shape;2084;p133"/>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2085" name="Google Shape;2085;p133"/>
              <p:cNvGrpSpPr/>
              <p:nvPr/>
            </p:nvGrpSpPr>
            <p:grpSpPr>
              <a:xfrm>
                <a:off x="4558099" y="4323978"/>
                <a:ext cx="478421" cy="478421"/>
                <a:chOff x="4839474" y="4392074"/>
                <a:chExt cx="478421" cy="478421"/>
              </a:xfrm>
            </p:grpSpPr>
            <p:sp>
              <p:nvSpPr>
                <p:cNvPr id="2086" name="Google Shape;2086;p133"/>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87" name="Google Shape;2087;p133"/>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2088" name="Google Shape;2088;p133"/>
              <p:cNvGrpSpPr/>
              <p:nvPr/>
            </p:nvGrpSpPr>
            <p:grpSpPr>
              <a:xfrm>
                <a:off x="4988332" y="4732022"/>
                <a:ext cx="478421" cy="478421"/>
                <a:chOff x="4980019" y="4733181"/>
                <a:chExt cx="478421" cy="478421"/>
              </a:xfrm>
            </p:grpSpPr>
            <p:sp>
              <p:nvSpPr>
                <p:cNvPr id="2089" name="Google Shape;2089;p133"/>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090" name="Google Shape;2090;p133"/>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2091" name="Google Shape;2091;p133"/>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6" name="Shape 2096"/>
        <p:cNvGrpSpPr/>
        <p:nvPr/>
      </p:nvGrpSpPr>
      <p:grpSpPr>
        <a:xfrm>
          <a:off x="0" y="0"/>
          <a:ext cx="0" cy="0"/>
          <a:chOff x="0" y="0"/>
          <a:chExt cx="0" cy="0"/>
        </a:xfrm>
      </p:grpSpPr>
      <p:sp>
        <p:nvSpPr>
          <p:cNvPr id="2097" name="Google Shape;2097;p134"/>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2098" name="Google Shape;2098;p134"/>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[Lab3]</a:t>
            </a:r>
            <a:endParaRPr/>
          </a:p>
          <a:p>
            <a:pPr indent="0" lvl="0" marL="0" rtl="0" algn="l">
              <a:lnSpc>
                <a:spcPct val="100000"/>
              </a:lnSpc>
              <a:spcBef>
                <a:spcPts val="0"/>
              </a:spcBef>
              <a:spcAft>
                <a:spcPts val="0"/>
              </a:spcAft>
              <a:buClr>
                <a:srgbClr val="131313"/>
              </a:buClr>
              <a:buSzPts val="2800"/>
              <a:buNone/>
            </a:pPr>
            <a:r>
              <a:rPr lang="en-US" sz="2800"/>
              <a:t>Làm việc với Chuyển đổi API lõi</a:t>
            </a:r>
            <a:endParaRPr sz="2800"/>
          </a:p>
        </p:txBody>
      </p:sp>
      <p:sp>
        <p:nvSpPr>
          <p:cNvPr id="2099" name="Google Shape;2099;p13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grpSp>
        <p:nvGrpSpPr>
          <p:cNvPr id="2100" name="Google Shape;2100;p134"/>
          <p:cNvGrpSpPr/>
          <p:nvPr/>
        </p:nvGrpSpPr>
        <p:grpSpPr>
          <a:xfrm>
            <a:off x="6107364" y="2643200"/>
            <a:ext cx="3152299" cy="3546161"/>
            <a:chOff x="4401919" y="2167994"/>
            <a:chExt cx="3437990" cy="3962229"/>
          </a:xfrm>
        </p:grpSpPr>
        <p:grpSp>
          <p:nvGrpSpPr>
            <p:cNvPr id="2101" name="Google Shape;2101;p134"/>
            <p:cNvGrpSpPr/>
            <p:nvPr/>
          </p:nvGrpSpPr>
          <p:grpSpPr>
            <a:xfrm>
              <a:off x="4401919" y="2167994"/>
              <a:ext cx="3437990" cy="3962229"/>
              <a:chOff x="4401919" y="2167994"/>
              <a:chExt cx="3437990" cy="3962229"/>
            </a:xfrm>
          </p:grpSpPr>
          <p:grpSp>
            <p:nvGrpSpPr>
              <p:cNvPr id="2102" name="Google Shape;2102;p134"/>
              <p:cNvGrpSpPr/>
              <p:nvPr/>
            </p:nvGrpSpPr>
            <p:grpSpPr>
              <a:xfrm>
                <a:off x="4641130" y="2383352"/>
                <a:ext cx="2969068" cy="3746871"/>
                <a:chOff x="4641130" y="2383352"/>
                <a:chExt cx="2969068" cy="3746871"/>
              </a:xfrm>
            </p:grpSpPr>
            <p:sp>
              <p:nvSpPr>
                <p:cNvPr id="2103" name="Google Shape;2103;p134"/>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04" name="Google Shape;2104;p134"/>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2105" name="Google Shape;2105;p134"/>
              <p:cNvGrpSpPr/>
              <p:nvPr/>
            </p:nvGrpSpPr>
            <p:grpSpPr>
              <a:xfrm>
                <a:off x="4420634" y="3215388"/>
                <a:ext cx="478421" cy="478421"/>
                <a:chOff x="4119360" y="4255504"/>
                <a:chExt cx="478421" cy="478421"/>
              </a:xfrm>
            </p:grpSpPr>
            <p:sp>
              <p:nvSpPr>
                <p:cNvPr id="2106" name="Google Shape;2106;p134"/>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07" name="Google Shape;2107;p134"/>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2108" name="Google Shape;2108;p134"/>
              <p:cNvGrpSpPr/>
              <p:nvPr/>
            </p:nvGrpSpPr>
            <p:grpSpPr>
              <a:xfrm>
                <a:off x="4401919" y="3767007"/>
                <a:ext cx="478421" cy="478421"/>
                <a:chOff x="4466311" y="3598005"/>
                <a:chExt cx="478421" cy="478421"/>
              </a:xfrm>
            </p:grpSpPr>
            <p:sp>
              <p:nvSpPr>
                <p:cNvPr id="2109" name="Google Shape;2109;p134"/>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110" name="Google Shape;2110;p134"/>
                <p:cNvGrpSpPr/>
                <p:nvPr/>
              </p:nvGrpSpPr>
              <p:grpSpPr>
                <a:xfrm>
                  <a:off x="4556408" y="3722669"/>
                  <a:ext cx="311620" cy="219568"/>
                  <a:chOff x="4550446" y="3712368"/>
                  <a:chExt cx="311620" cy="219568"/>
                </a:xfrm>
              </p:grpSpPr>
              <p:pic>
                <p:nvPicPr>
                  <p:cNvPr id="2111" name="Google Shape;2111;p134"/>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2112" name="Google Shape;2112;p134"/>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2113" name="Google Shape;2113;p134"/>
              <p:cNvGrpSpPr/>
              <p:nvPr/>
            </p:nvGrpSpPr>
            <p:grpSpPr>
              <a:xfrm>
                <a:off x="4656757" y="2730802"/>
                <a:ext cx="478421" cy="478421"/>
                <a:chOff x="5779974" y="3346111"/>
                <a:chExt cx="478421" cy="478421"/>
              </a:xfrm>
            </p:grpSpPr>
            <p:sp>
              <p:nvSpPr>
                <p:cNvPr id="2114" name="Google Shape;2114;p134"/>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15" name="Google Shape;2115;p134"/>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2116" name="Google Shape;2116;p134"/>
              <p:cNvGrpSpPr/>
              <p:nvPr/>
            </p:nvGrpSpPr>
            <p:grpSpPr>
              <a:xfrm>
                <a:off x="7040382" y="2725220"/>
                <a:ext cx="478421" cy="478421"/>
                <a:chOff x="6653952" y="3105086"/>
                <a:chExt cx="478421" cy="478421"/>
              </a:xfrm>
            </p:grpSpPr>
            <p:sp>
              <p:nvSpPr>
                <p:cNvPr id="2117" name="Google Shape;2117;p134"/>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18" name="Google Shape;2118;p134"/>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2119" name="Google Shape;2119;p134"/>
              <p:cNvGrpSpPr/>
              <p:nvPr/>
            </p:nvGrpSpPr>
            <p:grpSpPr>
              <a:xfrm>
                <a:off x="7214808" y="4305262"/>
                <a:ext cx="478421" cy="478421"/>
                <a:chOff x="6939282" y="3583507"/>
                <a:chExt cx="478421" cy="478421"/>
              </a:xfrm>
            </p:grpSpPr>
            <p:sp>
              <p:nvSpPr>
                <p:cNvPr id="2120" name="Google Shape;2120;p134"/>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21" name="Google Shape;2121;p134"/>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2122" name="Google Shape;2122;p134"/>
              <p:cNvGrpSpPr/>
              <p:nvPr/>
            </p:nvGrpSpPr>
            <p:grpSpPr>
              <a:xfrm>
                <a:off x="5052593" y="2375387"/>
                <a:ext cx="478421" cy="478421"/>
                <a:chOff x="4903300" y="2692339"/>
                <a:chExt cx="478421" cy="478421"/>
              </a:xfrm>
            </p:grpSpPr>
            <p:sp>
              <p:nvSpPr>
                <p:cNvPr id="2123" name="Google Shape;2123;p134"/>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24" name="Google Shape;2124;p134"/>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2125" name="Google Shape;2125;p134"/>
              <p:cNvGrpSpPr/>
              <p:nvPr/>
            </p:nvGrpSpPr>
            <p:grpSpPr>
              <a:xfrm>
                <a:off x="5557339" y="2167994"/>
                <a:ext cx="1018218" cy="478422"/>
                <a:chOff x="5546651" y="2194994"/>
                <a:chExt cx="1018218" cy="478422"/>
              </a:xfrm>
            </p:grpSpPr>
            <p:grpSp>
              <p:nvGrpSpPr>
                <p:cNvPr id="2126" name="Google Shape;2126;p134"/>
                <p:cNvGrpSpPr/>
                <p:nvPr/>
              </p:nvGrpSpPr>
              <p:grpSpPr>
                <a:xfrm>
                  <a:off x="6086448" y="2194994"/>
                  <a:ext cx="478421" cy="478421"/>
                  <a:chOff x="5724126" y="3483458"/>
                  <a:chExt cx="478421" cy="478421"/>
                </a:xfrm>
              </p:grpSpPr>
              <p:sp>
                <p:nvSpPr>
                  <p:cNvPr id="2127" name="Google Shape;2127;p134"/>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28" name="Google Shape;2128;p134"/>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2129" name="Google Shape;2129;p134"/>
                <p:cNvGrpSpPr/>
                <p:nvPr/>
              </p:nvGrpSpPr>
              <p:grpSpPr>
                <a:xfrm>
                  <a:off x="5546651" y="2194995"/>
                  <a:ext cx="478421" cy="478421"/>
                  <a:chOff x="5381721" y="2534589"/>
                  <a:chExt cx="478421" cy="478421"/>
                </a:xfrm>
              </p:grpSpPr>
              <p:sp>
                <p:nvSpPr>
                  <p:cNvPr id="2130" name="Google Shape;2130;p134"/>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31" name="Google Shape;2131;p134"/>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2132" name="Google Shape;2132;p134"/>
              <p:cNvGrpSpPr/>
              <p:nvPr/>
            </p:nvGrpSpPr>
            <p:grpSpPr>
              <a:xfrm>
                <a:off x="6617712" y="2373853"/>
                <a:ext cx="478421" cy="478421"/>
                <a:chOff x="6346155" y="2692338"/>
                <a:chExt cx="478421" cy="478421"/>
              </a:xfrm>
            </p:grpSpPr>
            <p:sp>
              <p:nvSpPr>
                <p:cNvPr id="2133" name="Google Shape;2133;p134"/>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34" name="Google Shape;2134;p134"/>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2135" name="Google Shape;2135;p134"/>
              <p:cNvGrpSpPr/>
              <p:nvPr/>
            </p:nvGrpSpPr>
            <p:grpSpPr>
              <a:xfrm>
                <a:off x="7361488" y="3771502"/>
                <a:ext cx="478421" cy="478421"/>
                <a:chOff x="6930239" y="4605839"/>
                <a:chExt cx="478421" cy="478421"/>
              </a:xfrm>
            </p:grpSpPr>
            <p:sp>
              <p:nvSpPr>
                <p:cNvPr id="2136" name="Google Shape;2136;p134"/>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37" name="Google Shape;2137;p134"/>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2138" name="Google Shape;2138;p134"/>
              <p:cNvGrpSpPr/>
              <p:nvPr/>
            </p:nvGrpSpPr>
            <p:grpSpPr>
              <a:xfrm>
                <a:off x="6799004" y="4732022"/>
                <a:ext cx="478421" cy="478421"/>
                <a:chOff x="6716684" y="5103232"/>
                <a:chExt cx="478421" cy="478421"/>
              </a:xfrm>
            </p:grpSpPr>
            <p:sp>
              <p:nvSpPr>
                <p:cNvPr id="2139" name="Google Shape;2139;p134"/>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40" name="Google Shape;2140;p134"/>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2141" name="Google Shape;2141;p134"/>
              <p:cNvGrpSpPr/>
              <p:nvPr/>
            </p:nvGrpSpPr>
            <p:grpSpPr>
              <a:xfrm>
                <a:off x="7312778" y="3209223"/>
                <a:ext cx="478421" cy="478421"/>
                <a:chOff x="7063894" y="3536553"/>
                <a:chExt cx="478421" cy="478421"/>
              </a:xfrm>
            </p:grpSpPr>
            <p:sp>
              <p:nvSpPr>
                <p:cNvPr id="2142" name="Google Shape;2142;p134"/>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43" name="Google Shape;2143;p134"/>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2144" name="Google Shape;2144;p134"/>
              <p:cNvGrpSpPr/>
              <p:nvPr/>
            </p:nvGrpSpPr>
            <p:grpSpPr>
              <a:xfrm>
                <a:off x="4558099" y="4323978"/>
                <a:ext cx="478421" cy="478421"/>
                <a:chOff x="4839474" y="4392074"/>
                <a:chExt cx="478421" cy="478421"/>
              </a:xfrm>
            </p:grpSpPr>
            <p:sp>
              <p:nvSpPr>
                <p:cNvPr id="2145" name="Google Shape;2145;p134"/>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46" name="Google Shape;2146;p134"/>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2147" name="Google Shape;2147;p134"/>
              <p:cNvGrpSpPr/>
              <p:nvPr/>
            </p:nvGrpSpPr>
            <p:grpSpPr>
              <a:xfrm>
                <a:off x="4988332" y="4732022"/>
                <a:ext cx="478421" cy="478421"/>
                <a:chOff x="4980019" y="4733181"/>
                <a:chExt cx="478421" cy="478421"/>
              </a:xfrm>
            </p:grpSpPr>
            <p:sp>
              <p:nvSpPr>
                <p:cNvPr id="2148" name="Google Shape;2148;p134"/>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49" name="Google Shape;2149;p134"/>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2150" name="Google Shape;2150;p134"/>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5" name="Shape 2155"/>
        <p:cNvGrpSpPr/>
        <p:nvPr/>
      </p:nvGrpSpPr>
      <p:grpSpPr>
        <a:xfrm>
          <a:off x="0" y="0"/>
          <a:ext cx="0" cy="0"/>
          <a:chOff x="0" y="0"/>
          <a:chExt cx="0" cy="0"/>
        </a:xfrm>
      </p:grpSpPr>
      <p:sp>
        <p:nvSpPr>
          <p:cNvPr id="2156" name="Google Shape;2156;p135"/>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2157" name="Google Shape;2157;p135"/>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[Lab4]</a:t>
            </a:r>
            <a:endParaRPr/>
          </a:p>
          <a:p>
            <a:pPr indent="0" lvl="0" marL="0" rtl="0" algn="l">
              <a:lnSpc>
                <a:spcPct val="100000"/>
              </a:lnSpc>
              <a:spcBef>
                <a:spcPts val="0"/>
              </a:spcBef>
              <a:spcAft>
                <a:spcPts val="0"/>
              </a:spcAft>
              <a:buClr>
                <a:srgbClr val="131313"/>
              </a:buClr>
              <a:buSzPts val="2800"/>
              <a:buNone/>
            </a:pPr>
            <a:r>
              <a:rPr lang="en-US" sz="2800"/>
              <a:t>Làm việc với Cặp RDD</a:t>
            </a:r>
            <a:endParaRPr/>
          </a:p>
        </p:txBody>
      </p:sp>
      <p:sp>
        <p:nvSpPr>
          <p:cNvPr id="2158" name="Google Shape;2158;p13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grpSp>
        <p:nvGrpSpPr>
          <p:cNvPr id="2159" name="Google Shape;2159;p135"/>
          <p:cNvGrpSpPr/>
          <p:nvPr/>
        </p:nvGrpSpPr>
        <p:grpSpPr>
          <a:xfrm>
            <a:off x="6107364" y="2643200"/>
            <a:ext cx="3152299" cy="3546161"/>
            <a:chOff x="4401919" y="2167994"/>
            <a:chExt cx="3437990" cy="3962229"/>
          </a:xfrm>
        </p:grpSpPr>
        <p:grpSp>
          <p:nvGrpSpPr>
            <p:cNvPr id="2160" name="Google Shape;2160;p135"/>
            <p:cNvGrpSpPr/>
            <p:nvPr/>
          </p:nvGrpSpPr>
          <p:grpSpPr>
            <a:xfrm>
              <a:off x="4401919" y="2167994"/>
              <a:ext cx="3437990" cy="3962229"/>
              <a:chOff x="4401919" y="2167994"/>
              <a:chExt cx="3437990" cy="3962229"/>
            </a:xfrm>
          </p:grpSpPr>
          <p:grpSp>
            <p:nvGrpSpPr>
              <p:cNvPr id="2161" name="Google Shape;2161;p135"/>
              <p:cNvGrpSpPr/>
              <p:nvPr/>
            </p:nvGrpSpPr>
            <p:grpSpPr>
              <a:xfrm>
                <a:off x="4641130" y="2383352"/>
                <a:ext cx="2969068" cy="3746871"/>
                <a:chOff x="4641130" y="2383352"/>
                <a:chExt cx="2969068" cy="3746871"/>
              </a:xfrm>
            </p:grpSpPr>
            <p:sp>
              <p:nvSpPr>
                <p:cNvPr id="2162" name="Google Shape;2162;p135"/>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63" name="Google Shape;2163;p135"/>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2164" name="Google Shape;2164;p135"/>
              <p:cNvGrpSpPr/>
              <p:nvPr/>
            </p:nvGrpSpPr>
            <p:grpSpPr>
              <a:xfrm>
                <a:off x="4420634" y="3215388"/>
                <a:ext cx="478421" cy="478421"/>
                <a:chOff x="4119360" y="4255504"/>
                <a:chExt cx="478421" cy="478421"/>
              </a:xfrm>
            </p:grpSpPr>
            <p:sp>
              <p:nvSpPr>
                <p:cNvPr id="2165" name="Google Shape;2165;p135"/>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66" name="Google Shape;2166;p135"/>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2167" name="Google Shape;2167;p135"/>
              <p:cNvGrpSpPr/>
              <p:nvPr/>
            </p:nvGrpSpPr>
            <p:grpSpPr>
              <a:xfrm>
                <a:off x="4401919" y="3767007"/>
                <a:ext cx="478421" cy="478421"/>
                <a:chOff x="4466311" y="3598005"/>
                <a:chExt cx="478421" cy="478421"/>
              </a:xfrm>
            </p:grpSpPr>
            <p:sp>
              <p:nvSpPr>
                <p:cNvPr id="2168" name="Google Shape;2168;p135"/>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169" name="Google Shape;2169;p135"/>
                <p:cNvGrpSpPr/>
                <p:nvPr/>
              </p:nvGrpSpPr>
              <p:grpSpPr>
                <a:xfrm>
                  <a:off x="4556408" y="3722669"/>
                  <a:ext cx="311620" cy="219568"/>
                  <a:chOff x="4550446" y="3712368"/>
                  <a:chExt cx="311620" cy="219568"/>
                </a:xfrm>
              </p:grpSpPr>
              <p:pic>
                <p:nvPicPr>
                  <p:cNvPr id="2170" name="Google Shape;2170;p135"/>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2171" name="Google Shape;2171;p135"/>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2172" name="Google Shape;2172;p135"/>
              <p:cNvGrpSpPr/>
              <p:nvPr/>
            </p:nvGrpSpPr>
            <p:grpSpPr>
              <a:xfrm>
                <a:off x="4656757" y="2730802"/>
                <a:ext cx="478421" cy="478421"/>
                <a:chOff x="5779974" y="3346111"/>
                <a:chExt cx="478421" cy="478421"/>
              </a:xfrm>
            </p:grpSpPr>
            <p:sp>
              <p:nvSpPr>
                <p:cNvPr id="2173" name="Google Shape;2173;p135"/>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74" name="Google Shape;2174;p135"/>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2175" name="Google Shape;2175;p135"/>
              <p:cNvGrpSpPr/>
              <p:nvPr/>
            </p:nvGrpSpPr>
            <p:grpSpPr>
              <a:xfrm>
                <a:off x="7040382" y="2725220"/>
                <a:ext cx="478421" cy="478421"/>
                <a:chOff x="6653952" y="3105086"/>
                <a:chExt cx="478421" cy="478421"/>
              </a:xfrm>
            </p:grpSpPr>
            <p:sp>
              <p:nvSpPr>
                <p:cNvPr id="2176" name="Google Shape;2176;p135"/>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77" name="Google Shape;2177;p135"/>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2178" name="Google Shape;2178;p135"/>
              <p:cNvGrpSpPr/>
              <p:nvPr/>
            </p:nvGrpSpPr>
            <p:grpSpPr>
              <a:xfrm>
                <a:off x="7214808" y="4305262"/>
                <a:ext cx="478421" cy="478421"/>
                <a:chOff x="6939282" y="3583507"/>
                <a:chExt cx="478421" cy="478421"/>
              </a:xfrm>
            </p:grpSpPr>
            <p:sp>
              <p:nvSpPr>
                <p:cNvPr id="2179" name="Google Shape;2179;p135"/>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80" name="Google Shape;2180;p135"/>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2181" name="Google Shape;2181;p135"/>
              <p:cNvGrpSpPr/>
              <p:nvPr/>
            </p:nvGrpSpPr>
            <p:grpSpPr>
              <a:xfrm>
                <a:off x="5052593" y="2375387"/>
                <a:ext cx="478421" cy="478421"/>
                <a:chOff x="4903300" y="2692339"/>
                <a:chExt cx="478421" cy="478421"/>
              </a:xfrm>
            </p:grpSpPr>
            <p:sp>
              <p:nvSpPr>
                <p:cNvPr id="2182" name="Google Shape;2182;p135"/>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83" name="Google Shape;2183;p135"/>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2184" name="Google Shape;2184;p135"/>
              <p:cNvGrpSpPr/>
              <p:nvPr/>
            </p:nvGrpSpPr>
            <p:grpSpPr>
              <a:xfrm>
                <a:off x="5557339" y="2167994"/>
                <a:ext cx="1018218" cy="478422"/>
                <a:chOff x="5546651" y="2194994"/>
                <a:chExt cx="1018218" cy="478422"/>
              </a:xfrm>
            </p:grpSpPr>
            <p:grpSp>
              <p:nvGrpSpPr>
                <p:cNvPr id="2185" name="Google Shape;2185;p135"/>
                <p:cNvGrpSpPr/>
                <p:nvPr/>
              </p:nvGrpSpPr>
              <p:grpSpPr>
                <a:xfrm>
                  <a:off x="6086448" y="2194994"/>
                  <a:ext cx="478421" cy="478421"/>
                  <a:chOff x="5724126" y="3483458"/>
                  <a:chExt cx="478421" cy="478421"/>
                </a:xfrm>
              </p:grpSpPr>
              <p:sp>
                <p:nvSpPr>
                  <p:cNvPr id="2186" name="Google Shape;2186;p135"/>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87" name="Google Shape;2187;p135"/>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2188" name="Google Shape;2188;p135"/>
                <p:cNvGrpSpPr/>
                <p:nvPr/>
              </p:nvGrpSpPr>
              <p:grpSpPr>
                <a:xfrm>
                  <a:off x="5546651" y="2194995"/>
                  <a:ext cx="478421" cy="478421"/>
                  <a:chOff x="5381721" y="2534589"/>
                  <a:chExt cx="478421" cy="478421"/>
                </a:xfrm>
              </p:grpSpPr>
              <p:sp>
                <p:nvSpPr>
                  <p:cNvPr id="2189" name="Google Shape;2189;p135"/>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90" name="Google Shape;2190;p135"/>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2191" name="Google Shape;2191;p135"/>
              <p:cNvGrpSpPr/>
              <p:nvPr/>
            </p:nvGrpSpPr>
            <p:grpSpPr>
              <a:xfrm>
                <a:off x="6617712" y="2373853"/>
                <a:ext cx="478421" cy="478421"/>
                <a:chOff x="6346155" y="2692338"/>
                <a:chExt cx="478421" cy="478421"/>
              </a:xfrm>
            </p:grpSpPr>
            <p:sp>
              <p:nvSpPr>
                <p:cNvPr id="2192" name="Google Shape;2192;p135"/>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93" name="Google Shape;2193;p135"/>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2194" name="Google Shape;2194;p135"/>
              <p:cNvGrpSpPr/>
              <p:nvPr/>
            </p:nvGrpSpPr>
            <p:grpSpPr>
              <a:xfrm>
                <a:off x="7361488" y="3771502"/>
                <a:ext cx="478421" cy="478421"/>
                <a:chOff x="6930239" y="4605839"/>
                <a:chExt cx="478421" cy="478421"/>
              </a:xfrm>
            </p:grpSpPr>
            <p:sp>
              <p:nvSpPr>
                <p:cNvPr id="2195" name="Google Shape;2195;p135"/>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96" name="Google Shape;2196;p135"/>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2197" name="Google Shape;2197;p135"/>
              <p:cNvGrpSpPr/>
              <p:nvPr/>
            </p:nvGrpSpPr>
            <p:grpSpPr>
              <a:xfrm>
                <a:off x="6799004" y="4732022"/>
                <a:ext cx="478421" cy="478421"/>
                <a:chOff x="6716684" y="5103232"/>
                <a:chExt cx="478421" cy="478421"/>
              </a:xfrm>
            </p:grpSpPr>
            <p:sp>
              <p:nvSpPr>
                <p:cNvPr id="2198" name="Google Shape;2198;p135"/>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199" name="Google Shape;2199;p135"/>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2200" name="Google Shape;2200;p135"/>
              <p:cNvGrpSpPr/>
              <p:nvPr/>
            </p:nvGrpSpPr>
            <p:grpSpPr>
              <a:xfrm>
                <a:off x="7312778" y="3209223"/>
                <a:ext cx="478421" cy="478421"/>
                <a:chOff x="7063894" y="3536553"/>
                <a:chExt cx="478421" cy="478421"/>
              </a:xfrm>
            </p:grpSpPr>
            <p:sp>
              <p:nvSpPr>
                <p:cNvPr id="2201" name="Google Shape;2201;p135"/>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02" name="Google Shape;2202;p135"/>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2203" name="Google Shape;2203;p135"/>
              <p:cNvGrpSpPr/>
              <p:nvPr/>
            </p:nvGrpSpPr>
            <p:grpSpPr>
              <a:xfrm>
                <a:off x="4558099" y="4323978"/>
                <a:ext cx="478421" cy="478421"/>
                <a:chOff x="4839474" y="4392074"/>
                <a:chExt cx="478421" cy="478421"/>
              </a:xfrm>
            </p:grpSpPr>
            <p:sp>
              <p:nvSpPr>
                <p:cNvPr id="2204" name="Google Shape;2204;p135"/>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05" name="Google Shape;2205;p135"/>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2206" name="Google Shape;2206;p135"/>
              <p:cNvGrpSpPr/>
              <p:nvPr/>
            </p:nvGrpSpPr>
            <p:grpSpPr>
              <a:xfrm>
                <a:off x="4988332" y="4732022"/>
                <a:ext cx="478421" cy="478421"/>
                <a:chOff x="4980019" y="4733181"/>
                <a:chExt cx="478421" cy="478421"/>
              </a:xfrm>
            </p:grpSpPr>
            <p:sp>
              <p:nvSpPr>
                <p:cNvPr id="2207" name="Google Shape;2207;p135"/>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08" name="Google Shape;2208;p135"/>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2209" name="Google Shape;2209;p135"/>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4" name="Shape 2214"/>
        <p:cNvGrpSpPr/>
        <p:nvPr/>
      </p:nvGrpSpPr>
      <p:grpSpPr>
        <a:xfrm>
          <a:off x="0" y="0"/>
          <a:ext cx="0" cy="0"/>
          <a:chOff x="0" y="0"/>
          <a:chExt cx="0" cy="0"/>
        </a:xfrm>
      </p:grpSpPr>
      <p:sp>
        <p:nvSpPr>
          <p:cNvPr id="2215" name="Google Shape;2215;p13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2216" name="Google Shape;2216;p136"/>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[Lab5]</a:t>
            </a:r>
            <a:endParaRPr/>
          </a:p>
          <a:p>
            <a:pPr indent="0" lvl="0" marL="0" rtl="0" algn="l">
              <a:lnSpc>
                <a:spcPct val="100000"/>
              </a:lnSpc>
              <a:spcBef>
                <a:spcPts val="0"/>
              </a:spcBef>
              <a:spcAft>
                <a:spcPts val="0"/>
              </a:spcAft>
              <a:buClr>
                <a:srgbClr val="131313"/>
              </a:buClr>
              <a:buSzPts val="2800"/>
              <a:buNone/>
            </a:pPr>
            <a:r>
              <a:rPr lang="en-US" sz="2800"/>
              <a:t>Để tất cả chúng cùng nhau</a:t>
            </a:r>
            <a:endParaRPr sz="2800"/>
          </a:p>
        </p:txBody>
      </p:sp>
      <p:sp>
        <p:nvSpPr>
          <p:cNvPr id="2217" name="Google Shape;2217;p13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grpSp>
        <p:nvGrpSpPr>
          <p:cNvPr id="2218" name="Google Shape;2218;p136"/>
          <p:cNvGrpSpPr/>
          <p:nvPr/>
        </p:nvGrpSpPr>
        <p:grpSpPr>
          <a:xfrm>
            <a:off x="6107364" y="2643200"/>
            <a:ext cx="3152299" cy="3546161"/>
            <a:chOff x="4401919" y="2167994"/>
            <a:chExt cx="3437990" cy="3962229"/>
          </a:xfrm>
        </p:grpSpPr>
        <p:grpSp>
          <p:nvGrpSpPr>
            <p:cNvPr id="2219" name="Google Shape;2219;p136"/>
            <p:cNvGrpSpPr/>
            <p:nvPr/>
          </p:nvGrpSpPr>
          <p:grpSpPr>
            <a:xfrm>
              <a:off x="4401919" y="2167994"/>
              <a:ext cx="3437990" cy="3962229"/>
              <a:chOff x="4401919" y="2167994"/>
              <a:chExt cx="3437990" cy="3962229"/>
            </a:xfrm>
          </p:grpSpPr>
          <p:grpSp>
            <p:nvGrpSpPr>
              <p:cNvPr id="2220" name="Google Shape;2220;p136"/>
              <p:cNvGrpSpPr/>
              <p:nvPr/>
            </p:nvGrpSpPr>
            <p:grpSpPr>
              <a:xfrm>
                <a:off x="4641130" y="2383352"/>
                <a:ext cx="2969068" cy="3746871"/>
                <a:chOff x="4641130" y="2383352"/>
                <a:chExt cx="2969068" cy="3746871"/>
              </a:xfrm>
            </p:grpSpPr>
            <p:sp>
              <p:nvSpPr>
                <p:cNvPr id="2221" name="Google Shape;2221;p136"/>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22" name="Google Shape;2222;p136"/>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2223" name="Google Shape;2223;p136"/>
              <p:cNvGrpSpPr/>
              <p:nvPr/>
            </p:nvGrpSpPr>
            <p:grpSpPr>
              <a:xfrm>
                <a:off x="4420634" y="3215388"/>
                <a:ext cx="478421" cy="478421"/>
                <a:chOff x="4119360" y="4255504"/>
                <a:chExt cx="478421" cy="478421"/>
              </a:xfrm>
            </p:grpSpPr>
            <p:sp>
              <p:nvSpPr>
                <p:cNvPr id="2224" name="Google Shape;2224;p136"/>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25" name="Google Shape;2225;p136"/>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2226" name="Google Shape;2226;p136"/>
              <p:cNvGrpSpPr/>
              <p:nvPr/>
            </p:nvGrpSpPr>
            <p:grpSpPr>
              <a:xfrm>
                <a:off x="4401919" y="3767007"/>
                <a:ext cx="478421" cy="478421"/>
                <a:chOff x="4466311" y="3598005"/>
                <a:chExt cx="478421" cy="478421"/>
              </a:xfrm>
            </p:grpSpPr>
            <p:sp>
              <p:nvSpPr>
                <p:cNvPr id="2227" name="Google Shape;2227;p136"/>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28" name="Google Shape;2228;p136"/>
                <p:cNvGrpSpPr/>
                <p:nvPr/>
              </p:nvGrpSpPr>
              <p:grpSpPr>
                <a:xfrm>
                  <a:off x="4556408" y="3722669"/>
                  <a:ext cx="311620" cy="219568"/>
                  <a:chOff x="4550446" y="3712368"/>
                  <a:chExt cx="311620" cy="219568"/>
                </a:xfrm>
              </p:grpSpPr>
              <p:pic>
                <p:nvPicPr>
                  <p:cNvPr id="2229" name="Google Shape;2229;p136"/>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2230" name="Google Shape;2230;p136"/>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2231" name="Google Shape;2231;p136"/>
              <p:cNvGrpSpPr/>
              <p:nvPr/>
            </p:nvGrpSpPr>
            <p:grpSpPr>
              <a:xfrm>
                <a:off x="4656757" y="2730802"/>
                <a:ext cx="478421" cy="478421"/>
                <a:chOff x="5779974" y="3346111"/>
                <a:chExt cx="478421" cy="478421"/>
              </a:xfrm>
            </p:grpSpPr>
            <p:sp>
              <p:nvSpPr>
                <p:cNvPr id="2232" name="Google Shape;2232;p136"/>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33" name="Google Shape;2233;p136"/>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2234" name="Google Shape;2234;p136"/>
              <p:cNvGrpSpPr/>
              <p:nvPr/>
            </p:nvGrpSpPr>
            <p:grpSpPr>
              <a:xfrm>
                <a:off x="7040382" y="2725220"/>
                <a:ext cx="478421" cy="478421"/>
                <a:chOff x="6653952" y="3105086"/>
                <a:chExt cx="478421" cy="478421"/>
              </a:xfrm>
            </p:grpSpPr>
            <p:sp>
              <p:nvSpPr>
                <p:cNvPr id="2235" name="Google Shape;2235;p136"/>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36" name="Google Shape;2236;p136"/>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2237" name="Google Shape;2237;p136"/>
              <p:cNvGrpSpPr/>
              <p:nvPr/>
            </p:nvGrpSpPr>
            <p:grpSpPr>
              <a:xfrm>
                <a:off x="7214808" y="4305262"/>
                <a:ext cx="478421" cy="478421"/>
                <a:chOff x="6939282" y="3583507"/>
                <a:chExt cx="478421" cy="478421"/>
              </a:xfrm>
            </p:grpSpPr>
            <p:sp>
              <p:nvSpPr>
                <p:cNvPr id="2238" name="Google Shape;2238;p136"/>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39" name="Google Shape;2239;p136"/>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2240" name="Google Shape;2240;p136"/>
              <p:cNvGrpSpPr/>
              <p:nvPr/>
            </p:nvGrpSpPr>
            <p:grpSpPr>
              <a:xfrm>
                <a:off x="5052593" y="2375387"/>
                <a:ext cx="478421" cy="478421"/>
                <a:chOff x="4903300" y="2692339"/>
                <a:chExt cx="478421" cy="478421"/>
              </a:xfrm>
            </p:grpSpPr>
            <p:sp>
              <p:nvSpPr>
                <p:cNvPr id="2241" name="Google Shape;2241;p136"/>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42" name="Google Shape;2242;p136"/>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2243" name="Google Shape;2243;p136"/>
              <p:cNvGrpSpPr/>
              <p:nvPr/>
            </p:nvGrpSpPr>
            <p:grpSpPr>
              <a:xfrm>
                <a:off x="5557339" y="2167994"/>
                <a:ext cx="1018218" cy="478422"/>
                <a:chOff x="5546651" y="2194994"/>
                <a:chExt cx="1018218" cy="478422"/>
              </a:xfrm>
            </p:grpSpPr>
            <p:grpSp>
              <p:nvGrpSpPr>
                <p:cNvPr id="2244" name="Google Shape;2244;p136"/>
                <p:cNvGrpSpPr/>
                <p:nvPr/>
              </p:nvGrpSpPr>
              <p:grpSpPr>
                <a:xfrm>
                  <a:off x="6086448" y="2194994"/>
                  <a:ext cx="478421" cy="478421"/>
                  <a:chOff x="5724126" y="3483458"/>
                  <a:chExt cx="478421" cy="478421"/>
                </a:xfrm>
              </p:grpSpPr>
              <p:sp>
                <p:nvSpPr>
                  <p:cNvPr id="2245" name="Google Shape;2245;p136"/>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46" name="Google Shape;2246;p136"/>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2247" name="Google Shape;2247;p136"/>
                <p:cNvGrpSpPr/>
                <p:nvPr/>
              </p:nvGrpSpPr>
              <p:grpSpPr>
                <a:xfrm>
                  <a:off x="5546651" y="2194995"/>
                  <a:ext cx="478421" cy="478421"/>
                  <a:chOff x="5381721" y="2534589"/>
                  <a:chExt cx="478421" cy="478421"/>
                </a:xfrm>
              </p:grpSpPr>
              <p:sp>
                <p:nvSpPr>
                  <p:cNvPr id="2248" name="Google Shape;2248;p136"/>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49" name="Google Shape;2249;p136"/>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2250" name="Google Shape;2250;p136"/>
              <p:cNvGrpSpPr/>
              <p:nvPr/>
            </p:nvGrpSpPr>
            <p:grpSpPr>
              <a:xfrm>
                <a:off x="6617712" y="2373853"/>
                <a:ext cx="478421" cy="478421"/>
                <a:chOff x="6346155" y="2692338"/>
                <a:chExt cx="478421" cy="478421"/>
              </a:xfrm>
            </p:grpSpPr>
            <p:sp>
              <p:nvSpPr>
                <p:cNvPr id="2251" name="Google Shape;2251;p136"/>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52" name="Google Shape;2252;p136"/>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2253" name="Google Shape;2253;p136"/>
              <p:cNvGrpSpPr/>
              <p:nvPr/>
            </p:nvGrpSpPr>
            <p:grpSpPr>
              <a:xfrm>
                <a:off x="7361488" y="3771502"/>
                <a:ext cx="478421" cy="478421"/>
                <a:chOff x="6930239" y="4605839"/>
                <a:chExt cx="478421" cy="478421"/>
              </a:xfrm>
            </p:grpSpPr>
            <p:sp>
              <p:nvSpPr>
                <p:cNvPr id="2254" name="Google Shape;2254;p136"/>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55" name="Google Shape;2255;p136"/>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2256" name="Google Shape;2256;p136"/>
              <p:cNvGrpSpPr/>
              <p:nvPr/>
            </p:nvGrpSpPr>
            <p:grpSpPr>
              <a:xfrm>
                <a:off x="6799004" y="4732022"/>
                <a:ext cx="478421" cy="478421"/>
                <a:chOff x="6716684" y="5103232"/>
                <a:chExt cx="478421" cy="478421"/>
              </a:xfrm>
            </p:grpSpPr>
            <p:sp>
              <p:nvSpPr>
                <p:cNvPr id="2257" name="Google Shape;2257;p136"/>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58" name="Google Shape;2258;p136"/>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2259" name="Google Shape;2259;p136"/>
              <p:cNvGrpSpPr/>
              <p:nvPr/>
            </p:nvGrpSpPr>
            <p:grpSpPr>
              <a:xfrm>
                <a:off x="7312778" y="3209223"/>
                <a:ext cx="478421" cy="478421"/>
                <a:chOff x="7063894" y="3536553"/>
                <a:chExt cx="478421" cy="478421"/>
              </a:xfrm>
            </p:grpSpPr>
            <p:sp>
              <p:nvSpPr>
                <p:cNvPr id="2260" name="Google Shape;2260;p136"/>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61" name="Google Shape;2261;p136"/>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2262" name="Google Shape;2262;p136"/>
              <p:cNvGrpSpPr/>
              <p:nvPr/>
            </p:nvGrpSpPr>
            <p:grpSpPr>
              <a:xfrm>
                <a:off x="4558099" y="4323978"/>
                <a:ext cx="478421" cy="478421"/>
                <a:chOff x="4839474" y="4392074"/>
                <a:chExt cx="478421" cy="478421"/>
              </a:xfrm>
            </p:grpSpPr>
            <p:sp>
              <p:nvSpPr>
                <p:cNvPr id="2263" name="Google Shape;2263;p136"/>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64" name="Google Shape;2264;p136"/>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2265" name="Google Shape;2265;p136"/>
              <p:cNvGrpSpPr/>
              <p:nvPr/>
            </p:nvGrpSpPr>
            <p:grpSpPr>
              <a:xfrm>
                <a:off x="4988332" y="4732022"/>
                <a:ext cx="478421" cy="478421"/>
                <a:chOff x="4980019" y="4733181"/>
                <a:chExt cx="478421" cy="478421"/>
              </a:xfrm>
            </p:grpSpPr>
            <p:sp>
              <p:nvSpPr>
                <p:cNvPr id="2266" name="Google Shape;2266;p136"/>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267" name="Google Shape;2267;p136"/>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2268" name="Google Shape;2268;p136"/>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2" name="Shape 2272"/>
        <p:cNvGrpSpPr/>
        <p:nvPr/>
      </p:nvGrpSpPr>
      <p:grpSpPr>
        <a:xfrm>
          <a:off x="0" y="0"/>
          <a:ext cx="0" cy="0"/>
          <a:chOff x="0" y="0"/>
          <a:chExt cx="0" cy="0"/>
        </a:xfrm>
      </p:grpSpPr>
      <p:sp>
        <p:nvSpPr>
          <p:cNvPr id="2273" name="Google Shape;2273;p137"/>
          <p:cNvSpPr txBox="1"/>
          <p:nvPr>
            <p:ph idx="1" type="body"/>
          </p:nvPr>
        </p:nvSpPr>
        <p:spPr>
          <a:xfrm>
            <a:off x="985322" y="2524714"/>
            <a:ext cx="6354591" cy="13299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4400"/>
              <a:buNone/>
            </a:pPr>
            <a:r>
              <a:rPr lang="en-US"/>
              <a:t>Xử lý dữ liệu có </a:t>
            </a:r>
            <a:endParaRPr/>
          </a:p>
          <a:p>
            <a:pPr indent="0" lvl="0" marL="0" rtl="0" algn="l">
              <a:lnSpc>
                <a:spcPct val="100000"/>
              </a:lnSpc>
              <a:spcBef>
                <a:spcPts val="0"/>
              </a:spcBef>
              <a:spcAft>
                <a:spcPts val="0"/>
              </a:spcAft>
              <a:buClr>
                <a:schemeClr val="dk1"/>
              </a:buClr>
              <a:buSzPts val="4400"/>
              <a:buNone/>
            </a:pPr>
            <a:r>
              <a:rPr lang="en-US"/>
              <a:t>cấu trúc</a:t>
            </a:r>
            <a:endParaRPr/>
          </a:p>
        </p:txBody>
      </p:sp>
      <p:sp>
        <p:nvSpPr>
          <p:cNvPr id="2274" name="Google Shape;2274;p137"/>
          <p:cNvSpPr txBox="1"/>
          <p:nvPr>
            <p:ph idx="2" type="body"/>
          </p:nvPr>
        </p:nvSpPr>
        <p:spPr>
          <a:xfrm>
            <a:off x="985323" y="2066881"/>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2</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9" name="Shape 2279"/>
        <p:cNvGrpSpPr/>
        <p:nvPr/>
      </p:nvGrpSpPr>
      <p:grpSpPr>
        <a:xfrm>
          <a:off x="0" y="0"/>
          <a:ext cx="0" cy="0"/>
          <a:chOff x="0" y="0"/>
          <a:chExt cx="0" cy="0"/>
        </a:xfrm>
      </p:grpSpPr>
      <p:sp>
        <p:nvSpPr>
          <p:cNvPr id="2280" name="Google Shape;2280;p138"/>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t>Xử lý dữ liệu có cấu trúc</a:t>
            </a:r>
            <a:endParaRPr/>
          </a:p>
        </p:txBody>
      </p:sp>
      <p:sp>
        <p:nvSpPr>
          <p:cNvPr id="2281" name="Google Shape;2281;p138"/>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2.</a:t>
            </a:r>
            <a:endParaRPr/>
          </a:p>
        </p:txBody>
      </p:sp>
      <p:sp>
        <p:nvSpPr>
          <p:cNvPr id="2282" name="Google Shape;2282;p138"/>
          <p:cNvSpPr/>
          <p:nvPr/>
        </p:nvSpPr>
        <p:spPr>
          <a:xfrm>
            <a:off x="1234524" y="406641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2.1. Giới thiệu về Spark SQL</a:t>
            </a:r>
            <a:endParaRPr/>
          </a:p>
        </p:txBody>
      </p:sp>
      <p:sp>
        <p:nvSpPr>
          <p:cNvPr id="2283" name="Google Shape;2283;p138"/>
          <p:cNvSpPr/>
          <p:nvPr/>
        </p:nvSpPr>
        <p:spPr>
          <a:xfrm>
            <a:off x="1051644" y="4065237"/>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sp>
        <p:nvSpPr>
          <p:cNvPr id="2284" name="Google Shape;2284;p138"/>
          <p:cNvSpPr/>
          <p:nvPr/>
        </p:nvSpPr>
        <p:spPr>
          <a:xfrm>
            <a:off x="1234524" y="449624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2.2. Các thao tác SQL Spark</a:t>
            </a:r>
            <a:endParaRPr/>
          </a:p>
        </p:txBody>
      </p:sp>
      <p:sp>
        <p:nvSpPr>
          <p:cNvPr id="2285" name="Google Shape;2285;p138"/>
          <p:cNvSpPr/>
          <p:nvPr/>
        </p:nvSpPr>
        <p:spPr>
          <a:xfrm>
            <a:off x="1051644" y="4495071"/>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grpSp>
        <p:nvGrpSpPr>
          <p:cNvPr id="2286" name="Google Shape;2286;p138"/>
          <p:cNvGrpSpPr/>
          <p:nvPr/>
        </p:nvGrpSpPr>
        <p:grpSpPr>
          <a:xfrm>
            <a:off x="1051644" y="4924905"/>
            <a:ext cx="5702300" cy="278172"/>
            <a:chOff x="571500" y="5165783"/>
            <a:chExt cx="5702300" cy="278172"/>
          </a:xfrm>
        </p:grpSpPr>
        <p:sp>
          <p:nvSpPr>
            <p:cNvPr id="2287" name="Google Shape;2287;p138"/>
            <p:cNvSpPr/>
            <p:nvPr/>
          </p:nvSpPr>
          <p:spPr>
            <a:xfrm>
              <a:off x="754380" y="5166956"/>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2.3. Tương tác RDD và DataFrames</a:t>
              </a:r>
              <a:endParaRPr sz="1800">
                <a:solidFill>
                  <a:srgbClr val="A5A5A5"/>
                </a:solidFill>
                <a:latin typeface="Arial"/>
                <a:ea typeface="Arial"/>
                <a:cs typeface="Arial"/>
                <a:sym typeface="Arial"/>
              </a:endParaRPr>
            </a:p>
          </p:txBody>
        </p:sp>
        <p:sp>
          <p:nvSpPr>
            <p:cNvPr id="2288" name="Google Shape;2288;p138"/>
            <p:cNvSpPr/>
            <p:nvPr/>
          </p:nvSpPr>
          <p:spPr>
            <a:xfrm>
              <a:off x="571500" y="5165783"/>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gr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3" name="Shape 2293"/>
        <p:cNvGrpSpPr/>
        <p:nvPr/>
      </p:nvGrpSpPr>
      <p:grpSpPr>
        <a:xfrm>
          <a:off x="0" y="0"/>
          <a:ext cx="0" cy="0"/>
          <a:chOff x="0" y="0"/>
          <a:chExt cx="0" cy="0"/>
        </a:xfrm>
      </p:grpSpPr>
      <p:sp>
        <p:nvSpPr>
          <p:cNvPr id="2294" name="Google Shape;2294;p13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295" name="Google Shape;2295;p13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Apache Spark SQL</a:t>
            </a:r>
            <a:endParaRPr/>
          </a:p>
        </p:txBody>
      </p:sp>
      <p:sp>
        <p:nvSpPr>
          <p:cNvPr id="2296" name="Google Shape;2296;p13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297" name="Google Shape;2297;p13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Spark SQL là một mô-đun Spark để xử lý dữ liệu có cấu trúc</a:t>
            </a:r>
            <a:endParaRPr/>
          </a:p>
          <a:p>
            <a:pPr indent="-177800" lvl="0" marL="177800" rtl="0" algn="l">
              <a:lnSpc>
                <a:spcPct val="128571"/>
              </a:lnSpc>
              <a:spcBef>
                <a:spcPts val="1000"/>
              </a:spcBef>
              <a:spcAft>
                <a:spcPts val="0"/>
              </a:spcAft>
              <a:buClr>
                <a:srgbClr val="262626"/>
              </a:buClr>
              <a:buSzPts val="1400"/>
              <a:buFont typeface="Arial"/>
              <a:buChar char="•"/>
            </a:pPr>
            <a:r>
              <a:rPr lang="en-US"/>
              <a:t>Không giống như Spark RDD API cơ bản, các giao diện cung cấp thêm thông tin về cấu trúc của dữ liệu và tính toán đang được thực hiện</a:t>
            </a:r>
            <a:endParaRPr/>
          </a:p>
          <a:p>
            <a:pPr indent="-177800" lvl="0" marL="177800" rtl="0" algn="l">
              <a:lnSpc>
                <a:spcPct val="128571"/>
              </a:lnSpc>
              <a:spcBef>
                <a:spcPts val="1000"/>
              </a:spcBef>
              <a:spcAft>
                <a:spcPts val="0"/>
              </a:spcAft>
              <a:buClr>
                <a:srgbClr val="262626"/>
              </a:buClr>
              <a:buSzPts val="1400"/>
              <a:buFont typeface="Arial"/>
              <a:buChar char="•"/>
            </a:pPr>
            <a:r>
              <a:rPr lang="en-US"/>
              <a:t>Trong nội bộ, Spark SQL sử dụng thông tin bổ sung này để thực hiện tối ưu hóa thông qua Catalyst Optimizer</a:t>
            </a:r>
            <a:endParaRPr/>
          </a:p>
          <a:p>
            <a:pPr indent="-182563" lvl="1" marL="360363" rtl="0" algn="l">
              <a:lnSpc>
                <a:spcPct val="138461"/>
              </a:lnSpc>
              <a:spcBef>
                <a:spcPts val="500"/>
              </a:spcBef>
              <a:spcAft>
                <a:spcPts val="0"/>
              </a:spcAft>
              <a:buClr>
                <a:srgbClr val="262626"/>
              </a:buClr>
              <a:buSzPts val="1040"/>
              <a:buChar char="•"/>
            </a:pPr>
            <a:r>
              <a:rPr lang="en-US"/>
              <a:t>Catalyst Optimizer phân tích các chuyển đổi DataFrame và tạo mã được tối ưu hóa</a:t>
            </a:r>
            <a:endParaRPr/>
          </a:p>
          <a:p>
            <a:pPr indent="-177800" lvl="0" marL="177800" rtl="0" algn="l">
              <a:lnSpc>
                <a:spcPct val="128571"/>
              </a:lnSpc>
              <a:spcBef>
                <a:spcPts val="1000"/>
              </a:spcBef>
              <a:spcAft>
                <a:spcPts val="0"/>
              </a:spcAft>
              <a:buClr>
                <a:srgbClr val="262626"/>
              </a:buClr>
              <a:buSzPts val="1400"/>
              <a:buFont typeface="Arial"/>
              <a:buChar char="•"/>
            </a:pPr>
            <a:r>
              <a:rPr lang="en-US"/>
              <a:t>Có một số cách tương tác với Spark SQL</a:t>
            </a:r>
            <a:endParaRPr/>
          </a:p>
          <a:p>
            <a:pPr indent="-182563" lvl="1" marL="360363" rtl="0" algn="l">
              <a:lnSpc>
                <a:spcPct val="138461"/>
              </a:lnSpc>
              <a:spcBef>
                <a:spcPts val="500"/>
              </a:spcBef>
              <a:spcAft>
                <a:spcPts val="0"/>
              </a:spcAft>
              <a:buClr>
                <a:srgbClr val="262626"/>
              </a:buClr>
              <a:buSzPts val="1040"/>
              <a:buChar char="•"/>
            </a:pPr>
            <a:r>
              <a:rPr lang="en-US"/>
              <a:t>Sử dụng các truy vấn SQL tiêu chuẩn ISO</a:t>
            </a:r>
            <a:endParaRPr/>
          </a:p>
          <a:p>
            <a:pPr indent="-182563" lvl="1" marL="360363" rtl="0" algn="l">
              <a:lnSpc>
                <a:spcPct val="138461"/>
              </a:lnSpc>
              <a:spcBef>
                <a:spcPts val="500"/>
              </a:spcBef>
              <a:spcAft>
                <a:spcPts val="0"/>
              </a:spcAft>
              <a:buClr>
                <a:srgbClr val="262626"/>
              </a:buClr>
              <a:buSzPts val="1040"/>
              <a:buChar char="•"/>
            </a:pPr>
            <a:r>
              <a:rPr lang="en-US"/>
              <a:t>Thông qua việc sử dụng API DataFrame và Datasets</a:t>
            </a:r>
            <a:endParaRPr/>
          </a:p>
          <a:p>
            <a:pPr indent="-182563" lvl="1" marL="360363" rtl="0" algn="l">
              <a:lnSpc>
                <a:spcPct val="138461"/>
              </a:lnSpc>
              <a:spcBef>
                <a:spcPts val="500"/>
              </a:spcBef>
              <a:spcAft>
                <a:spcPts val="0"/>
              </a:spcAft>
              <a:buClr>
                <a:srgbClr val="262626"/>
              </a:buClr>
              <a:buSzPts val="1040"/>
              <a:buChar char="•"/>
            </a:pPr>
            <a:r>
              <a:rPr lang="en-US"/>
              <a:t>Cả hai phương pháp đều sử dụng cùng một công cụ thực thi, đằng sau hậu trường, không phụ thuộc vào API hoặc ngôn ngữ nào đã được sử dụng</a:t>
            </a:r>
            <a:endParaRPr/>
          </a:p>
          <a:p>
            <a:pPr indent="-182563" lvl="1" marL="360363" rtl="0" algn="l">
              <a:lnSpc>
                <a:spcPct val="138461"/>
              </a:lnSpc>
              <a:spcBef>
                <a:spcPts val="500"/>
              </a:spcBef>
              <a:spcAft>
                <a:spcPts val="0"/>
              </a:spcAft>
              <a:buClr>
                <a:srgbClr val="262626"/>
              </a:buClr>
              <a:buSzPts val="1040"/>
              <a:buChar char="•"/>
            </a:pPr>
            <a:r>
              <a:rPr lang="en-US"/>
              <a:t>Cho phép các nhà phát triển tạo ứng dụng trong môi trường và nền tảng phù hợp nhất với họ</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Giới thiệu về Apache Spark</a:t>
            </a:r>
            <a:endParaRPr/>
          </a:p>
        </p:txBody>
      </p:sp>
      <p:sp>
        <p:nvSpPr>
          <p:cNvPr id="307" name="Google Shape;307;p1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Spark Driver và  các Executor (2/2)</a:t>
            </a:r>
            <a:endParaRPr/>
          </a:p>
        </p:txBody>
      </p:sp>
      <p:sp>
        <p:nvSpPr>
          <p:cNvPr id="308" name="Google Shape;308;p1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309" name="Google Shape;309;p14"/>
          <p:cNvSpPr txBox="1"/>
          <p:nvPr>
            <p:ph idx="4" type="body"/>
          </p:nvPr>
        </p:nvSpPr>
        <p:spPr>
          <a:xfrm>
            <a:off x="535872" y="2226568"/>
            <a:ext cx="3113339"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Apache Spark tuân theo kiểu kiến trúc master-slave</a:t>
            </a:r>
            <a:endParaRPr/>
          </a:p>
          <a:p>
            <a:pPr indent="-177800" lvl="0" marL="177800" rtl="0" algn="l">
              <a:lnSpc>
                <a:spcPct val="128571"/>
              </a:lnSpc>
              <a:spcBef>
                <a:spcPts val="1000"/>
              </a:spcBef>
              <a:spcAft>
                <a:spcPts val="0"/>
              </a:spcAft>
              <a:buClr>
                <a:srgbClr val="262626"/>
              </a:buClr>
              <a:buSzPts val="1400"/>
              <a:buFont typeface="Arial"/>
              <a:buChar char="•"/>
            </a:pPr>
            <a:r>
              <a:rPr lang="en-US"/>
              <a:t>Chương trình Driver đóng vai trò là chủ và điều phối việc tạo hoặc loại bỏ các Executor</a:t>
            </a:r>
            <a:endParaRPr/>
          </a:p>
          <a:p>
            <a:pPr indent="-177800" lvl="0" marL="177800" rtl="0" algn="l">
              <a:lnSpc>
                <a:spcPct val="128571"/>
              </a:lnSpc>
              <a:spcBef>
                <a:spcPts val="1000"/>
              </a:spcBef>
              <a:spcAft>
                <a:spcPts val="0"/>
              </a:spcAft>
              <a:buClr>
                <a:srgbClr val="262626"/>
              </a:buClr>
              <a:buSzPts val="1400"/>
              <a:buFont typeface="Arial"/>
              <a:buChar char="•"/>
            </a:pPr>
            <a:r>
              <a:rPr lang="en-US"/>
              <a:t>Trình điều khiển phân vùng dữ liệu và chuyển từng phân vùng cho một Executor để xử lý phân tán song song</a:t>
            </a:r>
            <a:endParaRPr/>
          </a:p>
          <a:p>
            <a:pPr indent="-177800" lvl="0" marL="177800" rtl="0" algn="l">
              <a:lnSpc>
                <a:spcPct val="128571"/>
              </a:lnSpc>
              <a:spcBef>
                <a:spcPts val="1000"/>
              </a:spcBef>
              <a:spcAft>
                <a:spcPts val="0"/>
              </a:spcAft>
              <a:buClr>
                <a:srgbClr val="262626"/>
              </a:buClr>
              <a:buSzPts val="1400"/>
              <a:buFont typeface="Arial"/>
              <a:buChar char="•"/>
            </a:pPr>
            <a:r>
              <a:rPr lang="en-US"/>
              <a:t>Mỗi Executor thực hiện tính toán thực tế trên phân vùng dữ liệu của nó</a:t>
            </a:r>
            <a:endParaRPr/>
          </a:p>
          <a:p>
            <a:pPr indent="-177800" lvl="0" marL="177800" rtl="0" algn="l">
              <a:lnSpc>
                <a:spcPct val="128571"/>
              </a:lnSpc>
              <a:spcBef>
                <a:spcPts val="1000"/>
              </a:spcBef>
              <a:spcAft>
                <a:spcPts val="0"/>
              </a:spcAft>
              <a:buClr>
                <a:srgbClr val="262626"/>
              </a:buClr>
              <a:buSzPts val="1400"/>
              <a:buFont typeface="Arial"/>
              <a:buChar char="•"/>
            </a:pPr>
            <a:r>
              <a:rPr lang="en-US"/>
              <a:t>Executor truyền lại kết quả cho Driver</a:t>
            </a: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p:txBody>
      </p:sp>
      <p:grpSp>
        <p:nvGrpSpPr>
          <p:cNvPr id="310" name="Google Shape;310;p14"/>
          <p:cNvGrpSpPr/>
          <p:nvPr/>
        </p:nvGrpSpPr>
        <p:grpSpPr>
          <a:xfrm>
            <a:off x="4651568" y="2659518"/>
            <a:ext cx="4577814" cy="3054461"/>
            <a:chOff x="4651568" y="2659518"/>
            <a:chExt cx="4577814" cy="3054461"/>
          </a:xfrm>
        </p:grpSpPr>
        <p:grpSp>
          <p:nvGrpSpPr>
            <p:cNvPr id="311" name="Google Shape;311;p14"/>
            <p:cNvGrpSpPr/>
            <p:nvPr/>
          </p:nvGrpSpPr>
          <p:grpSpPr>
            <a:xfrm>
              <a:off x="5369259" y="3433120"/>
              <a:ext cx="3438729" cy="532910"/>
              <a:chOff x="4995492" y="3467590"/>
              <a:chExt cx="3438729" cy="532910"/>
            </a:xfrm>
          </p:grpSpPr>
          <p:sp>
            <p:nvSpPr>
              <p:cNvPr id="312" name="Google Shape;312;p14"/>
              <p:cNvSpPr/>
              <p:nvPr/>
            </p:nvSpPr>
            <p:spPr>
              <a:xfrm>
                <a:off x="4995492" y="3467590"/>
                <a:ext cx="1445636" cy="532910"/>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Trình quản lý cụm</a:t>
                </a:r>
                <a:endParaRPr sz="1400">
                  <a:solidFill>
                    <a:srgbClr val="1F45BC"/>
                  </a:solidFill>
                  <a:latin typeface="Arial"/>
                  <a:ea typeface="Arial"/>
                  <a:cs typeface="Arial"/>
                  <a:sym typeface="Arial"/>
                </a:endParaRPr>
              </a:p>
            </p:txBody>
          </p:sp>
          <p:sp>
            <p:nvSpPr>
              <p:cNvPr id="313" name="Google Shape;313;p14"/>
              <p:cNvSpPr/>
              <p:nvPr/>
            </p:nvSpPr>
            <p:spPr>
              <a:xfrm>
                <a:off x="6988585" y="3467590"/>
                <a:ext cx="1445636" cy="532910"/>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Chủ đề cục bộ</a:t>
                </a:r>
                <a:endParaRPr sz="1400">
                  <a:solidFill>
                    <a:srgbClr val="1F45BC"/>
                  </a:solidFill>
                  <a:latin typeface="Arial"/>
                  <a:ea typeface="Arial"/>
                  <a:cs typeface="Arial"/>
                  <a:sym typeface="Arial"/>
                </a:endParaRPr>
              </a:p>
            </p:txBody>
          </p:sp>
        </p:grpSp>
        <p:grpSp>
          <p:nvGrpSpPr>
            <p:cNvPr id="314" name="Google Shape;314;p14"/>
            <p:cNvGrpSpPr/>
            <p:nvPr/>
          </p:nvGrpSpPr>
          <p:grpSpPr>
            <a:xfrm>
              <a:off x="4651568" y="4326932"/>
              <a:ext cx="2881018" cy="547416"/>
              <a:chOff x="4473462" y="4498054"/>
              <a:chExt cx="2881018" cy="547416"/>
            </a:xfrm>
          </p:grpSpPr>
          <p:sp>
            <p:nvSpPr>
              <p:cNvPr id="315" name="Google Shape;315;p14"/>
              <p:cNvSpPr/>
              <p:nvPr/>
            </p:nvSpPr>
            <p:spPr>
              <a:xfrm>
                <a:off x="4473462" y="4498054"/>
                <a:ext cx="921348" cy="532910"/>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Executor</a:t>
                </a:r>
                <a:endParaRPr/>
              </a:p>
            </p:txBody>
          </p:sp>
          <p:sp>
            <p:nvSpPr>
              <p:cNvPr id="316" name="Google Shape;316;p14"/>
              <p:cNvSpPr/>
              <p:nvPr/>
            </p:nvSpPr>
            <p:spPr>
              <a:xfrm>
                <a:off x="5453297" y="4512560"/>
                <a:ext cx="921348" cy="532910"/>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Executor</a:t>
                </a:r>
                <a:endParaRPr/>
              </a:p>
            </p:txBody>
          </p:sp>
          <p:sp>
            <p:nvSpPr>
              <p:cNvPr id="317" name="Google Shape;317;p14"/>
              <p:cNvSpPr/>
              <p:nvPr/>
            </p:nvSpPr>
            <p:spPr>
              <a:xfrm>
                <a:off x="6433132" y="4512560"/>
                <a:ext cx="921348" cy="532910"/>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Executor</a:t>
                </a:r>
                <a:endParaRPr/>
              </a:p>
            </p:txBody>
          </p:sp>
        </p:grpSp>
        <p:grpSp>
          <p:nvGrpSpPr>
            <p:cNvPr id="318" name="Google Shape;318;p14"/>
            <p:cNvGrpSpPr/>
            <p:nvPr/>
          </p:nvGrpSpPr>
          <p:grpSpPr>
            <a:xfrm>
              <a:off x="4947865" y="5237114"/>
              <a:ext cx="4281517" cy="476865"/>
              <a:chOff x="4526952" y="5233484"/>
              <a:chExt cx="4281517" cy="476865"/>
            </a:xfrm>
          </p:grpSpPr>
          <p:sp>
            <p:nvSpPr>
              <p:cNvPr id="319" name="Google Shape;319;p14"/>
              <p:cNvSpPr/>
              <p:nvPr/>
            </p:nvSpPr>
            <p:spPr>
              <a:xfrm>
                <a:off x="4526952" y="5233484"/>
                <a:ext cx="4281517" cy="467936"/>
              </a:xfrm>
              <a:prstGeom prst="can">
                <a:avLst>
                  <a:gd fmla="val 25000" name="adj"/>
                </a:avLst>
              </a:prstGeom>
              <a:solidFill>
                <a:srgbClr val="E7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320" name="Google Shape;320;p14"/>
              <p:cNvSpPr/>
              <p:nvPr/>
            </p:nvSpPr>
            <p:spPr>
              <a:xfrm>
                <a:off x="5917197" y="5353910"/>
                <a:ext cx="1445636" cy="356439"/>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Kho lưu trữ</a:t>
                </a:r>
                <a:endParaRPr sz="1400">
                  <a:solidFill>
                    <a:srgbClr val="1F45BC"/>
                  </a:solidFill>
                  <a:latin typeface="Arial"/>
                  <a:ea typeface="Arial"/>
                  <a:cs typeface="Arial"/>
                  <a:sym typeface="Arial"/>
                </a:endParaRPr>
              </a:p>
            </p:txBody>
          </p:sp>
        </p:grpSp>
        <p:cxnSp>
          <p:nvCxnSpPr>
            <p:cNvPr id="321" name="Google Shape;321;p14"/>
            <p:cNvCxnSpPr>
              <a:stCxn id="312" idx="0"/>
              <a:endCxn id="313" idx="0"/>
            </p:cNvCxnSpPr>
            <p:nvPr/>
          </p:nvCxnSpPr>
          <p:spPr>
            <a:xfrm flipH="1" rot="-5400000">
              <a:off x="7088377" y="2436820"/>
              <a:ext cx="600" cy="1993200"/>
            </a:xfrm>
            <a:prstGeom prst="bentConnector3">
              <a:avLst>
                <a:gd fmla="val 4400000" name="adj1"/>
              </a:avLst>
            </a:prstGeom>
            <a:noFill/>
            <a:ln cap="flat" cmpd="sng" w="19050">
              <a:solidFill>
                <a:srgbClr val="1F45BC"/>
              </a:solidFill>
              <a:prstDash val="solid"/>
              <a:miter lim="800000"/>
              <a:headEnd len="med" w="med" type="triangle"/>
              <a:tailEnd len="med" w="med" type="triangle"/>
            </a:ln>
          </p:spPr>
        </p:cxnSp>
        <p:sp>
          <p:nvSpPr>
            <p:cNvPr id="322" name="Google Shape;322;p14"/>
            <p:cNvSpPr/>
            <p:nvPr/>
          </p:nvSpPr>
          <p:spPr>
            <a:xfrm>
              <a:off x="6365805" y="2659518"/>
              <a:ext cx="1445636" cy="426642"/>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Chương trình Driver</a:t>
              </a:r>
              <a:endParaRPr/>
            </a:p>
          </p:txBody>
        </p:sp>
        <p:cxnSp>
          <p:nvCxnSpPr>
            <p:cNvPr id="323" name="Google Shape;323;p14"/>
            <p:cNvCxnSpPr>
              <a:stCxn id="312" idx="2"/>
              <a:endCxn id="315" idx="0"/>
            </p:cNvCxnSpPr>
            <p:nvPr/>
          </p:nvCxnSpPr>
          <p:spPr>
            <a:xfrm flipH="1">
              <a:off x="5112277" y="3966030"/>
              <a:ext cx="979800" cy="360900"/>
            </a:xfrm>
            <a:prstGeom prst="straightConnector1">
              <a:avLst/>
            </a:prstGeom>
            <a:noFill/>
            <a:ln cap="flat" cmpd="sng" w="19050">
              <a:solidFill>
                <a:srgbClr val="66A1FE"/>
              </a:solidFill>
              <a:prstDash val="dot"/>
              <a:miter lim="800000"/>
              <a:headEnd len="med" w="med" type="triangle"/>
              <a:tailEnd len="med" w="med" type="triangle"/>
            </a:ln>
          </p:spPr>
        </p:cxnSp>
        <p:cxnSp>
          <p:nvCxnSpPr>
            <p:cNvPr id="324" name="Google Shape;324;p14"/>
            <p:cNvCxnSpPr>
              <a:stCxn id="312" idx="2"/>
              <a:endCxn id="316" idx="0"/>
            </p:cNvCxnSpPr>
            <p:nvPr/>
          </p:nvCxnSpPr>
          <p:spPr>
            <a:xfrm>
              <a:off x="6092077" y="3966030"/>
              <a:ext cx="0" cy="375300"/>
            </a:xfrm>
            <a:prstGeom prst="straightConnector1">
              <a:avLst/>
            </a:prstGeom>
            <a:noFill/>
            <a:ln cap="flat" cmpd="sng" w="19050">
              <a:solidFill>
                <a:srgbClr val="66A1FE"/>
              </a:solidFill>
              <a:prstDash val="dot"/>
              <a:miter lim="800000"/>
              <a:headEnd len="med" w="med" type="triangle"/>
              <a:tailEnd len="med" w="med" type="triangle"/>
            </a:ln>
          </p:spPr>
        </p:cxnSp>
        <p:cxnSp>
          <p:nvCxnSpPr>
            <p:cNvPr id="325" name="Google Shape;325;p14"/>
            <p:cNvCxnSpPr>
              <a:stCxn id="312" idx="2"/>
              <a:endCxn id="317" idx="0"/>
            </p:cNvCxnSpPr>
            <p:nvPr/>
          </p:nvCxnSpPr>
          <p:spPr>
            <a:xfrm>
              <a:off x="6092077" y="3966030"/>
              <a:ext cx="979800" cy="375300"/>
            </a:xfrm>
            <a:prstGeom prst="straightConnector1">
              <a:avLst/>
            </a:prstGeom>
            <a:noFill/>
            <a:ln cap="flat" cmpd="sng" w="19050">
              <a:solidFill>
                <a:srgbClr val="66A1FE"/>
              </a:solidFill>
              <a:prstDash val="dot"/>
              <a:miter lim="800000"/>
              <a:headEnd len="med" w="med" type="triangle"/>
              <a:tailEnd len="med" w="med" type="triangle"/>
            </a:ln>
          </p:spPr>
        </p:cxnSp>
        <p:cxnSp>
          <p:nvCxnSpPr>
            <p:cNvPr id="326" name="Google Shape;326;p14"/>
            <p:cNvCxnSpPr>
              <a:stCxn id="313" idx="2"/>
            </p:cNvCxnSpPr>
            <p:nvPr/>
          </p:nvCxnSpPr>
          <p:spPr>
            <a:xfrm>
              <a:off x="8085170" y="3966030"/>
              <a:ext cx="6300" cy="1271100"/>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327" name="Google Shape;327;p14"/>
            <p:cNvCxnSpPr>
              <a:stCxn id="316" idx="2"/>
            </p:cNvCxnSpPr>
            <p:nvPr/>
          </p:nvCxnSpPr>
          <p:spPr>
            <a:xfrm>
              <a:off x="6092077" y="4874348"/>
              <a:ext cx="0" cy="362700"/>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328" name="Google Shape;328;p14"/>
            <p:cNvCxnSpPr/>
            <p:nvPr/>
          </p:nvCxnSpPr>
          <p:spPr>
            <a:xfrm>
              <a:off x="7060928" y="4874348"/>
              <a:ext cx="0" cy="362766"/>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329" name="Google Shape;329;p14"/>
            <p:cNvCxnSpPr/>
            <p:nvPr/>
          </p:nvCxnSpPr>
          <p:spPr>
            <a:xfrm>
              <a:off x="5112242" y="4859842"/>
              <a:ext cx="0" cy="377272"/>
            </a:xfrm>
            <a:prstGeom prst="straightConnector1">
              <a:avLst/>
            </a:prstGeom>
            <a:noFill/>
            <a:ln cap="flat" cmpd="sng" w="19050">
              <a:solidFill>
                <a:srgbClr val="1F45BC"/>
              </a:solidFill>
              <a:prstDash val="solid"/>
              <a:miter lim="800000"/>
              <a:headEnd len="med" w="med" type="triangle"/>
              <a:tailEnd len="med" w="med" type="triangle"/>
            </a:ln>
          </p:spPr>
        </p:cxnSp>
        <p:grpSp>
          <p:nvGrpSpPr>
            <p:cNvPr id="330" name="Google Shape;330;p14"/>
            <p:cNvGrpSpPr/>
            <p:nvPr/>
          </p:nvGrpSpPr>
          <p:grpSpPr>
            <a:xfrm>
              <a:off x="5112242" y="3086132"/>
              <a:ext cx="1976470" cy="1255306"/>
              <a:chOff x="5112242" y="3086132"/>
              <a:chExt cx="1976470" cy="1255306"/>
            </a:xfrm>
          </p:grpSpPr>
          <p:cxnSp>
            <p:nvCxnSpPr>
              <p:cNvPr id="331" name="Google Shape;331;p14"/>
              <p:cNvCxnSpPr>
                <a:stCxn id="315" idx="0"/>
                <a:endCxn id="322" idx="2"/>
              </p:cNvCxnSpPr>
              <p:nvPr/>
            </p:nvCxnSpPr>
            <p:spPr>
              <a:xfrm flipH="1" rot="10800000">
                <a:off x="5112242" y="3086132"/>
                <a:ext cx="1976400" cy="1240800"/>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332" name="Google Shape;332;p14"/>
              <p:cNvCxnSpPr>
                <a:stCxn id="316" idx="0"/>
                <a:endCxn id="322" idx="2"/>
              </p:cNvCxnSpPr>
              <p:nvPr/>
            </p:nvCxnSpPr>
            <p:spPr>
              <a:xfrm flipH="1" rot="10800000">
                <a:off x="6092077" y="3086238"/>
                <a:ext cx="996600" cy="1255200"/>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333" name="Google Shape;333;p14"/>
              <p:cNvCxnSpPr>
                <a:stCxn id="317" idx="0"/>
                <a:endCxn id="322" idx="2"/>
              </p:cNvCxnSpPr>
              <p:nvPr/>
            </p:nvCxnSpPr>
            <p:spPr>
              <a:xfrm flipH="1" rot="10800000">
                <a:off x="7071912" y="3086238"/>
                <a:ext cx="16800" cy="1255200"/>
              </a:xfrm>
              <a:prstGeom prst="straightConnector1">
                <a:avLst/>
              </a:prstGeom>
              <a:noFill/>
              <a:ln cap="flat" cmpd="sng" w="19050">
                <a:solidFill>
                  <a:srgbClr val="1F45BC"/>
                </a:solidFill>
                <a:prstDash val="solid"/>
                <a:miter lim="800000"/>
                <a:headEnd len="med" w="med" type="triangle"/>
                <a:tailEnd len="med" w="med" type="triangle"/>
              </a:ln>
            </p:spPr>
          </p:cxnSp>
        </p:grpSp>
      </p:gr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2" name="Shape 2302"/>
        <p:cNvGrpSpPr/>
        <p:nvPr/>
      </p:nvGrpSpPr>
      <p:grpSpPr>
        <a:xfrm>
          <a:off x="0" y="0"/>
          <a:ext cx="0" cy="0"/>
          <a:chOff x="0" y="0"/>
          <a:chExt cx="0" cy="0"/>
        </a:xfrm>
      </p:grpSpPr>
      <p:sp>
        <p:nvSpPr>
          <p:cNvPr id="2303" name="Google Shape;2303;p14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304" name="Google Shape;2304;p14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Spark Session</a:t>
            </a:r>
            <a:endParaRPr/>
          </a:p>
        </p:txBody>
      </p:sp>
      <p:sp>
        <p:nvSpPr>
          <p:cNvPr id="2305" name="Google Shape;2305;p14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306" name="Google Shape;2306;p14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Điểm vào cho Apache Spark DataFrame API là đối tượng SparkSession</a:t>
            </a:r>
            <a:endParaRPr/>
          </a:p>
          <a:p>
            <a:pPr indent="-177800" lvl="0" marL="177800" rtl="0" algn="l">
              <a:lnSpc>
                <a:spcPct val="128571"/>
              </a:lnSpc>
              <a:spcBef>
                <a:spcPts val="1000"/>
              </a:spcBef>
              <a:spcAft>
                <a:spcPts val="0"/>
              </a:spcAft>
              <a:buClr>
                <a:srgbClr val="262626"/>
              </a:buClr>
              <a:buSzPts val="1400"/>
              <a:buFont typeface="Arial"/>
              <a:buChar char="•"/>
            </a:pPr>
            <a:r>
              <a:rPr lang="en-US"/>
              <a:t>Trong các phiên bản trước 2.x, có hai đối tượng riêng biệt được sử dụng làm điểm vào cho API DataFrames</a:t>
            </a:r>
            <a:endParaRPr/>
          </a:p>
          <a:p>
            <a:pPr indent="-182563" lvl="1" marL="360363" rtl="0" algn="l">
              <a:lnSpc>
                <a:spcPct val="138461"/>
              </a:lnSpc>
              <a:spcBef>
                <a:spcPts val="500"/>
              </a:spcBef>
              <a:spcAft>
                <a:spcPts val="0"/>
              </a:spcAft>
              <a:buClr>
                <a:srgbClr val="262626"/>
              </a:buClr>
              <a:buSzPts val="1040"/>
              <a:buChar char="•"/>
            </a:pPr>
            <a:r>
              <a:rPr lang="en-US"/>
              <a:t>SQLContext cung cấp chức năng SQL cơ bản</a:t>
            </a:r>
            <a:endParaRPr/>
          </a:p>
          <a:p>
            <a:pPr indent="-182563" lvl="1" marL="360363" rtl="0" algn="l">
              <a:lnSpc>
                <a:spcPct val="138461"/>
              </a:lnSpc>
              <a:spcBef>
                <a:spcPts val="500"/>
              </a:spcBef>
              <a:spcAft>
                <a:spcPts val="0"/>
              </a:spcAft>
              <a:buClr>
                <a:srgbClr val="262626"/>
              </a:buClr>
              <a:buSzPts val="1040"/>
              <a:buChar char="•"/>
            </a:pPr>
            <a:r>
              <a:rPr lang="en-US"/>
              <a:t>HiveContext đã thêm tương tác với Apache Hive</a:t>
            </a:r>
            <a:endParaRPr/>
          </a:p>
          <a:p>
            <a:pPr indent="-177800" lvl="0" marL="177800" rtl="0" algn="l">
              <a:lnSpc>
                <a:spcPct val="128571"/>
              </a:lnSpc>
              <a:spcBef>
                <a:spcPts val="1000"/>
              </a:spcBef>
              <a:spcAft>
                <a:spcPts val="0"/>
              </a:spcAft>
              <a:buClr>
                <a:srgbClr val="262626"/>
              </a:buClr>
              <a:buSzPts val="1400"/>
              <a:buFont typeface="Arial"/>
              <a:buChar char="•"/>
            </a:pPr>
            <a:r>
              <a:rPr lang="en-US"/>
              <a:t>Hai phiên bản khác nhau với chức năng khác nhau đã tạo ra nhiều nhầm lẫn trong Spark commThuyy</a:t>
            </a:r>
            <a:endParaRPr/>
          </a:p>
          <a:p>
            <a:pPr indent="-177800" lvl="0" marL="177800" rtl="0" algn="l">
              <a:lnSpc>
                <a:spcPct val="128571"/>
              </a:lnSpc>
              <a:spcBef>
                <a:spcPts val="1000"/>
              </a:spcBef>
              <a:spcAft>
                <a:spcPts val="0"/>
              </a:spcAft>
              <a:buClr>
                <a:srgbClr val="262626"/>
              </a:buClr>
              <a:buSzPts val="1400"/>
              <a:buFont typeface="Arial"/>
              <a:buChar char="•"/>
            </a:pPr>
            <a:r>
              <a:rPr lang="en-US"/>
              <a:t>Bắt đầu với 2.x Apache Spark đã hợp nhất điều này thành một đối tượng SparkSession duy nhất</a:t>
            </a:r>
            <a:endParaRPr/>
          </a:p>
          <a:p>
            <a:pPr indent="-182563" lvl="1" marL="360363" rtl="0" algn="l">
              <a:lnSpc>
                <a:spcPct val="138461"/>
              </a:lnSpc>
              <a:spcBef>
                <a:spcPts val="500"/>
              </a:spcBef>
              <a:spcAft>
                <a:spcPts val="0"/>
              </a:spcAft>
              <a:buClr>
                <a:srgbClr val="262626"/>
              </a:buClr>
              <a:buSzPts val="1040"/>
              <a:buChar char="•"/>
            </a:pPr>
            <a:r>
              <a:rPr lang="en-US"/>
              <a:t>Đối tượng mới này kết hợp chức năng của cả SQLContext và HiveContext</a:t>
            </a:r>
            <a:endParaRPr/>
          </a:p>
          <a:p>
            <a:pPr indent="-182563" lvl="1" marL="360363" rtl="0" algn="l">
              <a:lnSpc>
                <a:spcPct val="138461"/>
              </a:lnSpc>
              <a:spcBef>
                <a:spcPts val="500"/>
              </a:spcBef>
              <a:spcAft>
                <a:spcPts val="0"/>
              </a:spcAft>
              <a:buClr>
                <a:srgbClr val="262626"/>
              </a:buClr>
              <a:buSzPts val="1040"/>
              <a:buChar char="•"/>
            </a:pPr>
            <a:r>
              <a:rPr lang="en-US"/>
              <a:t>Bao gồm hỗ trợ tích hợp để viết truy vấn Hive (HiveQL)</a:t>
            </a:r>
            <a:endParaRPr/>
          </a:p>
          <a:p>
            <a:pPr indent="-182563" lvl="1" marL="360363" rtl="0" algn="l">
              <a:lnSpc>
                <a:spcPct val="138461"/>
              </a:lnSpc>
              <a:spcBef>
                <a:spcPts val="500"/>
              </a:spcBef>
              <a:spcAft>
                <a:spcPts val="0"/>
              </a:spcAft>
              <a:buClr>
                <a:srgbClr val="262626"/>
              </a:buClr>
              <a:buSzPts val="1040"/>
              <a:buChar char="•"/>
            </a:pPr>
            <a:r>
              <a:rPr lang="en-US"/>
              <a:t>Truy cập vào các chức năng do người dùng Hive xác định (Hive UDF)</a:t>
            </a:r>
            <a:endParaRPr/>
          </a:p>
          <a:p>
            <a:pPr indent="-182563" lvl="1" marL="360363" rtl="0" algn="l">
              <a:lnSpc>
                <a:spcPct val="138461"/>
              </a:lnSpc>
              <a:spcBef>
                <a:spcPts val="500"/>
              </a:spcBef>
              <a:spcAft>
                <a:spcPts val="0"/>
              </a:spcAft>
              <a:buClr>
                <a:srgbClr val="262626"/>
              </a:buClr>
              <a:buSzPts val="1040"/>
              <a:buChar char="•"/>
            </a:pPr>
            <a:r>
              <a:rPr lang="en-US"/>
              <a:t>Khả năng đọc dữ liệu từ các bảng Hive</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1" name="Shape 2311"/>
        <p:cNvGrpSpPr/>
        <p:nvPr/>
      </p:nvGrpSpPr>
      <p:grpSpPr>
        <a:xfrm>
          <a:off x="0" y="0"/>
          <a:ext cx="0" cy="0"/>
          <a:chOff x="0" y="0"/>
          <a:chExt cx="0" cy="0"/>
        </a:xfrm>
      </p:grpSpPr>
      <p:sp>
        <p:nvSpPr>
          <p:cNvPr id="2312" name="Google Shape;2312;p14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313" name="Google Shape;2313;p14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Spark DataFrames và Tập dữ liệu</a:t>
            </a:r>
            <a:endParaRPr/>
          </a:p>
        </p:txBody>
      </p:sp>
      <p:sp>
        <p:nvSpPr>
          <p:cNvPr id="2314" name="Google Shape;2314;p14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315" name="Google Shape;2315;p14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DataFrame và Tập dữ liệu được sử dụng để biểu thị dữ liệu có cấu trúc trong Apache Spark</a:t>
            </a:r>
            <a:endParaRPr/>
          </a:p>
          <a:p>
            <a:pPr indent="-182563" lvl="1" marL="360363" rtl="0" algn="l">
              <a:lnSpc>
                <a:spcPct val="138461"/>
              </a:lnSpc>
              <a:spcBef>
                <a:spcPts val="500"/>
              </a:spcBef>
              <a:spcAft>
                <a:spcPts val="0"/>
              </a:spcAft>
              <a:buClr>
                <a:srgbClr val="262626"/>
              </a:buClr>
              <a:buSzPts val="1040"/>
              <a:buChar char="•"/>
            </a:pPr>
            <a:r>
              <a:rPr lang="en-US"/>
              <a:t>Tập dữ liệu chỉ khả dụng trong Scala và Java</a:t>
            </a:r>
            <a:endParaRPr/>
          </a:p>
          <a:p>
            <a:pPr indent="-177800" lvl="0" marL="177800" rtl="0" algn="l">
              <a:lnSpc>
                <a:spcPct val="128571"/>
              </a:lnSpc>
              <a:spcBef>
                <a:spcPts val="1000"/>
              </a:spcBef>
              <a:spcAft>
                <a:spcPts val="0"/>
              </a:spcAft>
              <a:buClr>
                <a:srgbClr val="262626"/>
              </a:buClr>
              <a:buSzPts val="1400"/>
              <a:buFont typeface="Arial"/>
              <a:buChar char="•"/>
            </a:pPr>
            <a:r>
              <a:rPr lang="en-US"/>
              <a:t>Cách dễ nhất để nghĩ về DataFrames và Tập dữ liệu là dữ liệu có cột và hàng</a:t>
            </a:r>
            <a:endParaRPr/>
          </a:p>
          <a:p>
            <a:pPr indent="-182563" lvl="1" marL="360363" rtl="0" algn="l">
              <a:lnSpc>
                <a:spcPct val="138461"/>
              </a:lnSpc>
              <a:spcBef>
                <a:spcPts val="500"/>
              </a:spcBef>
              <a:spcAft>
                <a:spcPts val="0"/>
              </a:spcAft>
              <a:buClr>
                <a:srgbClr val="262626"/>
              </a:buClr>
              <a:buSzPts val="1040"/>
              <a:buChar char="•"/>
            </a:pPr>
            <a:r>
              <a:rPr lang="en-US"/>
              <a:t>Dữ liệu có lược đồ</a:t>
            </a:r>
            <a:endParaRPr/>
          </a:p>
          <a:p>
            <a:pPr indent="-182563" lvl="1" marL="360363" rtl="0" algn="l">
              <a:lnSpc>
                <a:spcPct val="138461"/>
              </a:lnSpc>
              <a:spcBef>
                <a:spcPts val="500"/>
              </a:spcBef>
              <a:spcAft>
                <a:spcPts val="0"/>
              </a:spcAft>
              <a:buClr>
                <a:srgbClr val="262626"/>
              </a:buClr>
              <a:buSzPts val="1040"/>
              <a:buChar char="•"/>
            </a:pPr>
            <a:r>
              <a:rPr lang="en-US"/>
              <a:t>Cột có tên cột và loại cột</a:t>
            </a:r>
            <a:endParaRPr/>
          </a:p>
          <a:p>
            <a:pPr indent="-182563" lvl="1" marL="360363" rtl="0" algn="l">
              <a:lnSpc>
                <a:spcPct val="138461"/>
              </a:lnSpc>
              <a:spcBef>
                <a:spcPts val="500"/>
              </a:spcBef>
              <a:spcAft>
                <a:spcPts val="0"/>
              </a:spcAft>
              <a:buClr>
                <a:srgbClr val="262626"/>
              </a:buClr>
              <a:buSzPts val="1040"/>
              <a:buChar char="•"/>
            </a:pPr>
            <a:r>
              <a:rPr lang="en-US"/>
              <a:t>Mỗi hàng dữ liệu đại diện cho một mục thông tin</a:t>
            </a:r>
            <a:endParaRPr/>
          </a:p>
          <a:p>
            <a:pPr indent="-182563" lvl="1" marL="360363" rtl="0" algn="l">
              <a:lnSpc>
                <a:spcPct val="138461"/>
              </a:lnSpc>
              <a:spcBef>
                <a:spcPts val="500"/>
              </a:spcBef>
              <a:spcAft>
                <a:spcPts val="0"/>
              </a:spcAft>
              <a:buClr>
                <a:srgbClr val="262626"/>
              </a:buClr>
              <a:buSzPts val="1040"/>
              <a:buChar char="•"/>
            </a:pPr>
            <a:r>
              <a:rPr lang="en-US"/>
              <a:t>Tương tự như các bảng trong cơ sở dữ liệu quan hệ</a:t>
            </a:r>
            <a:endParaRPr/>
          </a:p>
        </p:txBody>
      </p:sp>
      <p:graphicFrame>
        <p:nvGraphicFramePr>
          <p:cNvPr id="2316" name="Google Shape;2316;p141"/>
          <p:cNvGraphicFramePr/>
          <p:nvPr/>
        </p:nvGraphicFramePr>
        <p:xfrm>
          <a:off x="5562784" y="3596961"/>
          <a:ext cx="3000000" cy="3000000"/>
        </p:xfrm>
        <a:graphic>
          <a:graphicData uri="http://schemas.openxmlformats.org/drawingml/2006/table">
            <a:tbl>
              <a:tblPr>
                <a:noFill/>
                <a:tableStyleId>{259961FD-F8DF-4B65-9C1A-AF174C7564FE}</a:tableStyleId>
              </a:tblPr>
              <a:tblGrid>
                <a:gridCol w="573375"/>
                <a:gridCol w="573375"/>
                <a:gridCol w="573375"/>
                <a:gridCol w="573375"/>
                <a:gridCol w="573375"/>
              </a:tblGrid>
              <a:tr h="282200">
                <a:tc>
                  <a:txBody>
                    <a:bodyPr/>
                    <a:lstStyle/>
                    <a:p>
                      <a:pPr indent="0" lvl="0" marL="0" marR="0" rtl="0" algn="ctr">
                        <a:spcBef>
                          <a:spcPts val="0"/>
                        </a:spcBef>
                        <a:spcAft>
                          <a:spcPts val="0"/>
                        </a:spcAft>
                        <a:buNone/>
                      </a:pPr>
                      <a:r>
                        <a:t/>
                      </a:r>
                      <a:endParaRPr sz="1200" u="none" cap="none" strike="noStrike">
                        <a:solidFill>
                          <a:srgbClr val="1F45BC"/>
                        </a:solidFill>
                        <a:latin typeface="Arial"/>
                        <a:ea typeface="Arial"/>
                        <a:cs typeface="Arial"/>
                        <a:sym typeface="Arial"/>
                      </a:endParaRPr>
                    </a:p>
                  </a:txBody>
                  <a:tcPr marT="9525" marB="0" marR="9525" marL="9525"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u="none" cap="none" strike="noStrike">
                          <a:solidFill>
                            <a:srgbClr val="1F45BC"/>
                          </a:solidFill>
                          <a:latin typeface="Arial"/>
                          <a:ea typeface="Arial"/>
                          <a:cs typeface="Arial"/>
                          <a:sym typeface="Arial"/>
                        </a:rPr>
                        <a:t>Cột1</a:t>
                      </a:r>
                      <a:endParaRPr sz="1200" u="none" cap="none" strike="noStrike">
                        <a:solidFill>
                          <a:srgbClr val="1F45BC"/>
                        </a:solidFill>
                        <a:latin typeface="Arial"/>
                        <a:ea typeface="Arial"/>
                        <a:cs typeface="Arial"/>
                        <a:sym typeface="Arial"/>
                      </a:endParaRPr>
                    </a:p>
                  </a:txBody>
                  <a:tcPr marT="9525" marB="0" marR="9525" marL="9525"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1F45BC"/>
                        </a:buClr>
                        <a:buSzPts val="1200"/>
                        <a:buFont typeface="Arial"/>
                        <a:buNone/>
                      </a:pPr>
                      <a:r>
                        <a:rPr lang="en-US" sz="1200" u="none" cap="none" strike="noStrike">
                          <a:solidFill>
                            <a:srgbClr val="1F45BC"/>
                          </a:solidFill>
                          <a:latin typeface="Arial"/>
                          <a:ea typeface="Arial"/>
                          <a:cs typeface="Arial"/>
                          <a:sym typeface="Arial"/>
                        </a:rPr>
                        <a:t>Cột2</a:t>
                      </a:r>
                      <a:endParaRPr sz="1200" u="none" cap="none" strike="noStrike">
                        <a:solidFill>
                          <a:srgbClr val="1F45BC"/>
                        </a:solidFill>
                        <a:latin typeface="Arial"/>
                        <a:ea typeface="Arial"/>
                        <a:cs typeface="Arial"/>
                        <a:sym typeface="Arial"/>
                      </a:endParaRPr>
                    </a:p>
                  </a:txBody>
                  <a:tcPr marT="9525" marB="0" marR="9525" marL="9525"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1F45BC"/>
                        </a:buClr>
                        <a:buSzPts val="1200"/>
                        <a:buFont typeface="Arial"/>
                        <a:buNone/>
                      </a:pPr>
                      <a:r>
                        <a:rPr lang="en-US" sz="1200" u="none" cap="none" strike="noStrike">
                          <a:solidFill>
                            <a:srgbClr val="1F45BC"/>
                          </a:solidFill>
                          <a:latin typeface="Arial"/>
                          <a:ea typeface="Arial"/>
                          <a:cs typeface="Arial"/>
                          <a:sym typeface="Arial"/>
                        </a:rPr>
                        <a:t>Cột3</a:t>
                      </a:r>
                      <a:endParaRPr sz="1200" u="none" cap="none" strike="noStrike">
                        <a:solidFill>
                          <a:srgbClr val="1F45BC"/>
                        </a:solidFill>
                        <a:latin typeface="Arial"/>
                        <a:ea typeface="Arial"/>
                        <a:cs typeface="Arial"/>
                        <a:sym typeface="Arial"/>
                      </a:endParaRPr>
                    </a:p>
                  </a:txBody>
                  <a:tcPr marT="9525" marB="0" marR="9525" marL="9525"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u="none" cap="none" strike="noStrike">
                          <a:solidFill>
                            <a:srgbClr val="1F45BC"/>
                          </a:solidFill>
                          <a:latin typeface="Arial"/>
                          <a:ea typeface="Arial"/>
                          <a:cs typeface="Arial"/>
                          <a:sym typeface="Arial"/>
                        </a:rPr>
                        <a:t>···</a:t>
                      </a:r>
                      <a:endParaRPr sz="1200" u="none" cap="none" strike="noStrike">
                        <a:solidFill>
                          <a:srgbClr val="1F45BC"/>
                        </a:solidFill>
                        <a:latin typeface="Arial"/>
                        <a:ea typeface="Arial"/>
                        <a:cs typeface="Arial"/>
                        <a:sym typeface="Arial"/>
                      </a:endParaRPr>
                    </a:p>
                  </a:txBody>
                  <a:tcPr marT="9525" marB="0" marR="9525" marL="9525"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679775">
                <a:tc>
                  <a:txBody>
                    <a:bodyPr/>
                    <a:lstStyle/>
                    <a:p>
                      <a:pPr indent="0" lvl="0" marL="0" marR="0" rtl="0" algn="ctr">
                        <a:spcBef>
                          <a:spcPts val="0"/>
                        </a:spcBef>
                        <a:spcAft>
                          <a:spcPts val="0"/>
                        </a:spcAft>
                        <a:buNone/>
                      </a:pPr>
                      <a:r>
                        <a:rPr lang="en-US" sz="1200" u="none" cap="none" strike="noStrike">
                          <a:solidFill>
                            <a:srgbClr val="1F45BC"/>
                          </a:solidFill>
                          <a:latin typeface="Arial"/>
                          <a:ea typeface="Arial"/>
                          <a:cs typeface="Arial"/>
                          <a:sym typeface="Arial"/>
                        </a:rPr>
                        <a:t>Hàng1</a:t>
                      </a:r>
                      <a:endParaRPr/>
                    </a:p>
                  </a:txBody>
                  <a:tcPr marT="9525" marB="0" marR="9525" marL="9525"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200" u="none" cap="none" strike="noStrike">
                        <a:solidFill>
                          <a:srgbClr val="1F45BC"/>
                        </a:solidFill>
                        <a:latin typeface="Arial"/>
                        <a:ea typeface="Arial"/>
                        <a:cs typeface="Arial"/>
                        <a:sym typeface="Arial"/>
                      </a:endParaRPr>
                    </a:p>
                  </a:txBody>
                  <a:tcPr marT="9525" marB="0" marR="9525" marL="9525"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200" u="none" cap="none" strike="noStrike">
                        <a:solidFill>
                          <a:srgbClr val="1F45BC"/>
                        </a:solidFill>
                        <a:latin typeface="Arial"/>
                        <a:ea typeface="Arial"/>
                        <a:cs typeface="Arial"/>
                        <a:sym typeface="Arial"/>
                      </a:endParaRPr>
                    </a:p>
                  </a:txBody>
                  <a:tcPr marT="9525" marB="0" marR="9525" marL="9525"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200" u="none" cap="none" strike="noStrike">
                        <a:solidFill>
                          <a:srgbClr val="1F45BC"/>
                        </a:solidFill>
                        <a:latin typeface="Arial"/>
                        <a:ea typeface="Arial"/>
                        <a:cs typeface="Arial"/>
                        <a:sym typeface="Arial"/>
                      </a:endParaRPr>
                    </a:p>
                  </a:txBody>
                  <a:tcPr marT="9525" marB="0" marR="9525" marL="9525"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200" u="none" cap="none" strike="noStrike">
                        <a:solidFill>
                          <a:srgbClr val="1F45BC"/>
                        </a:solidFill>
                        <a:latin typeface="Arial"/>
                        <a:ea typeface="Arial"/>
                        <a:cs typeface="Arial"/>
                        <a:sym typeface="Arial"/>
                      </a:endParaRPr>
                    </a:p>
                  </a:txBody>
                  <a:tcPr marT="9525" marB="0" marR="9525" marL="9525"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697900">
                <a:tc>
                  <a:txBody>
                    <a:bodyPr/>
                    <a:lstStyle/>
                    <a:p>
                      <a:pPr indent="0" lvl="0" marL="0" marR="0" rtl="0" algn="ctr">
                        <a:lnSpc>
                          <a:spcPct val="100000"/>
                        </a:lnSpc>
                        <a:spcBef>
                          <a:spcPts val="0"/>
                        </a:spcBef>
                        <a:spcAft>
                          <a:spcPts val="0"/>
                        </a:spcAft>
                        <a:buClr>
                          <a:srgbClr val="1F45BC"/>
                        </a:buClr>
                        <a:buSzPts val="1200"/>
                        <a:buFont typeface="Arial"/>
                        <a:buNone/>
                      </a:pPr>
                      <a:r>
                        <a:rPr lang="en-US" sz="1200" u="none" cap="none" strike="noStrike">
                          <a:solidFill>
                            <a:srgbClr val="1F45BC"/>
                          </a:solidFill>
                          <a:latin typeface="Arial"/>
                          <a:ea typeface="Arial"/>
                          <a:cs typeface="Arial"/>
                          <a:sym typeface="Arial"/>
                        </a:rPr>
                        <a:t>Hàng2</a:t>
                      </a:r>
                      <a:endParaRPr/>
                    </a:p>
                  </a:txBody>
                  <a:tcPr marT="9525" marB="0" marR="9525" marL="9525"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200" u="none" cap="none" strike="noStrike">
                        <a:solidFill>
                          <a:srgbClr val="1F45BC"/>
                        </a:solidFill>
                        <a:latin typeface="Arial"/>
                        <a:ea typeface="Arial"/>
                        <a:cs typeface="Arial"/>
                        <a:sym typeface="Arial"/>
                      </a:endParaRPr>
                    </a:p>
                  </a:txBody>
                  <a:tcPr marT="9525" marB="0" marR="9525" marL="9525"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200" u="none" cap="none" strike="noStrike">
                        <a:solidFill>
                          <a:srgbClr val="1F45BC"/>
                        </a:solidFill>
                        <a:latin typeface="Arial"/>
                        <a:ea typeface="Arial"/>
                        <a:cs typeface="Arial"/>
                        <a:sym typeface="Arial"/>
                      </a:endParaRPr>
                    </a:p>
                  </a:txBody>
                  <a:tcPr marT="9525" marB="0" marR="9525" marL="9525"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200" u="none" cap="none" strike="noStrike">
                        <a:solidFill>
                          <a:srgbClr val="1F45BC"/>
                        </a:solidFill>
                        <a:latin typeface="Arial"/>
                        <a:ea typeface="Arial"/>
                        <a:cs typeface="Arial"/>
                        <a:sym typeface="Arial"/>
                      </a:endParaRPr>
                    </a:p>
                  </a:txBody>
                  <a:tcPr marT="9525" marB="0" marR="9525" marL="9525"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200" u="none" cap="none" strike="noStrike">
                        <a:solidFill>
                          <a:srgbClr val="1F45BC"/>
                        </a:solidFill>
                        <a:latin typeface="Arial"/>
                        <a:ea typeface="Arial"/>
                        <a:cs typeface="Arial"/>
                        <a:sym typeface="Arial"/>
                      </a:endParaRPr>
                    </a:p>
                  </a:txBody>
                  <a:tcPr marT="9525" marB="0" marR="9525" marL="9525"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732175">
                <a:tc>
                  <a:txBody>
                    <a:bodyPr/>
                    <a:lstStyle/>
                    <a:p>
                      <a:pPr indent="0" lvl="0" marL="0" marR="0" rtl="0" algn="ctr">
                        <a:lnSpc>
                          <a:spcPct val="100000"/>
                        </a:lnSpc>
                        <a:spcBef>
                          <a:spcPts val="0"/>
                        </a:spcBef>
                        <a:spcAft>
                          <a:spcPts val="0"/>
                        </a:spcAft>
                        <a:buClr>
                          <a:srgbClr val="1F45BC"/>
                        </a:buClr>
                        <a:buSzPts val="1200"/>
                        <a:buFont typeface="Arial"/>
                        <a:buNone/>
                      </a:pPr>
                      <a:r>
                        <a:rPr lang="en-US" sz="1200" u="none" cap="none" strike="noStrike">
                          <a:solidFill>
                            <a:srgbClr val="1F45BC"/>
                          </a:solidFill>
                          <a:latin typeface="Arial"/>
                          <a:ea typeface="Arial"/>
                          <a:cs typeface="Arial"/>
                          <a:sym typeface="Arial"/>
                        </a:rPr>
                        <a:t>Hàng3</a:t>
                      </a:r>
                      <a:endParaRPr/>
                    </a:p>
                    <a:p>
                      <a:pPr indent="0" lvl="0" marL="0" marR="0" rtl="0" algn="ctr">
                        <a:lnSpc>
                          <a:spcPct val="100000"/>
                        </a:lnSpc>
                        <a:spcBef>
                          <a:spcPts val="0"/>
                        </a:spcBef>
                        <a:spcAft>
                          <a:spcPts val="0"/>
                        </a:spcAft>
                        <a:buClr>
                          <a:srgbClr val="1F45BC"/>
                        </a:buClr>
                        <a:buSzPts val="1200"/>
                        <a:buFont typeface="Arial"/>
                        <a:buNone/>
                      </a:pPr>
                      <a:r>
                        <a:rPr lang="en-US" sz="1200" u="none" cap="none" strike="noStrike">
                          <a:solidFill>
                            <a:srgbClr val="1F45BC"/>
                          </a:solidFill>
                          <a:latin typeface="Arial"/>
                          <a:ea typeface="Arial"/>
                          <a:cs typeface="Arial"/>
                          <a:sym typeface="Arial"/>
                        </a:rPr>
                        <a:t>·</a:t>
                      </a:r>
                      <a:endParaRPr/>
                    </a:p>
                    <a:p>
                      <a:pPr indent="0" lvl="0" marL="0" marR="0" rtl="0" algn="ctr">
                        <a:lnSpc>
                          <a:spcPct val="100000"/>
                        </a:lnSpc>
                        <a:spcBef>
                          <a:spcPts val="0"/>
                        </a:spcBef>
                        <a:spcAft>
                          <a:spcPts val="0"/>
                        </a:spcAft>
                        <a:buClr>
                          <a:srgbClr val="1F45BC"/>
                        </a:buClr>
                        <a:buSzPts val="1200"/>
                        <a:buFont typeface="Arial"/>
                        <a:buNone/>
                      </a:pPr>
                      <a:r>
                        <a:rPr lang="en-US" sz="1200" u="none" cap="none" strike="noStrike">
                          <a:solidFill>
                            <a:srgbClr val="1F45BC"/>
                          </a:solidFill>
                          <a:latin typeface="Arial"/>
                          <a:ea typeface="Arial"/>
                          <a:cs typeface="Arial"/>
                          <a:sym typeface="Arial"/>
                        </a:rPr>
                        <a:t>·</a:t>
                      </a:r>
                      <a:endParaRPr/>
                    </a:p>
                  </a:txBody>
                  <a:tcPr marT="9525" marB="0" marR="9525" marL="9525"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200" u="none" cap="none" strike="noStrike">
                        <a:solidFill>
                          <a:srgbClr val="1F45BC"/>
                        </a:solidFill>
                        <a:latin typeface="Arial"/>
                        <a:ea typeface="Arial"/>
                        <a:cs typeface="Arial"/>
                        <a:sym typeface="Arial"/>
                      </a:endParaRPr>
                    </a:p>
                  </a:txBody>
                  <a:tcPr marT="9525" marB="0" marR="9525" marL="9525"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200" u="none" cap="none" strike="noStrike">
                        <a:solidFill>
                          <a:srgbClr val="1F45BC"/>
                        </a:solidFill>
                        <a:latin typeface="Arial"/>
                        <a:ea typeface="Arial"/>
                        <a:cs typeface="Arial"/>
                        <a:sym typeface="Arial"/>
                      </a:endParaRPr>
                    </a:p>
                  </a:txBody>
                  <a:tcPr marT="9525" marB="0" marR="9525" marL="9525"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200" u="none" cap="none" strike="noStrike">
                        <a:solidFill>
                          <a:srgbClr val="1F45BC"/>
                        </a:solidFill>
                        <a:latin typeface="Arial"/>
                        <a:ea typeface="Arial"/>
                        <a:cs typeface="Arial"/>
                        <a:sym typeface="Arial"/>
                      </a:endParaRPr>
                    </a:p>
                  </a:txBody>
                  <a:tcPr marT="9525" marB="0" marR="9525" marL="9525"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200" u="none" cap="none" strike="noStrike">
                        <a:solidFill>
                          <a:srgbClr val="1F45BC"/>
                        </a:solidFill>
                        <a:latin typeface="Arial"/>
                        <a:ea typeface="Arial"/>
                        <a:cs typeface="Arial"/>
                        <a:sym typeface="Arial"/>
                      </a:endParaRPr>
                    </a:p>
                  </a:txBody>
                  <a:tcPr marT="9525" marB="0" marR="9525" marL="9525"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sp>
        <p:nvSpPr>
          <p:cNvPr id="2317" name="Google Shape;2317;p141"/>
          <p:cNvSpPr/>
          <p:nvPr/>
        </p:nvSpPr>
        <p:spPr>
          <a:xfrm>
            <a:off x="6489494" y="3258327"/>
            <a:ext cx="107273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DataFrame</a:t>
            </a:r>
            <a:endParaRPr sz="1400">
              <a:solidFill>
                <a:schemeClr val="dk1"/>
              </a:solidFill>
              <a:latin typeface="Arial"/>
              <a:ea typeface="Arial"/>
              <a:cs typeface="Arial"/>
              <a:sym typeface="Arial"/>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2" name="Shape 2322"/>
        <p:cNvGrpSpPr/>
        <p:nvPr/>
      </p:nvGrpSpPr>
      <p:grpSpPr>
        <a:xfrm>
          <a:off x="0" y="0"/>
          <a:ext cx="0" cy="0"/>
          <a:chOff x="0" y="0"/>
          <a:chExt cx="0" cy="0"/>
        </a:xfrm>
      </p:grpSpPr>
      <p:sp>
        <p:nvSpPr>
          <p:cNvPr id="2323" name="Google Shape;2323;p14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324" name="Google Shape;2324;p14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tập dữ liệu Apache Spark</a:t>
            </a:r>
            <a:endParaRPr/>
          </a:p>
        </p:txBody>
      </p:sp>
      <p:sp>
        <p:nvSpPr>
          <p:cNvPr id="2325" name="Google Shape;2325;p14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326" name="Google Shape;2326;p142"/>
          <p:cNvSpPr txBox="1"/>
          <p:nvPr>
            <p:ph idx="4" type="body"/>
          </p:nvPr>
        </p:nvSpPr>
        <p:spPr>
          <a:xfrm>
            <a:off x="535872" y="2226568"/>
            <a:ext cx="8796528" cy="3782346"/>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Tập dữ liệu là một tập hợp dữ liệu phân tán</a:t>
            </a:r>
            <a:endParaRPr/>
          </a:p>
          <a:p>
            <a:pPr indent="-182563" lvl="1" marL="360363" rtl="0" algn="l">
              <a:lnSpc>
                <a:spcPct val="138461"/>
              </a:lnSpc>
              <a:spcBef>
                <a:spcPts val="500"/>
              </a:spcBef>
              <a:spcAft>
                <a:spcPts val="0"/>
              </a:spcAft>
              <a:buClr>
                <a:srgbClr val="262626"/>
              </a:buClr>
              <a:buSzPts val="1040"/>
              <a:buChar char="•"/>
            </a:pPr>
            <a:r>
              <a:rPr lang="en-US"/>
              <a:t>Có sẵn kể từ Apache Spark 1.6</a:t>
            </a:r>
            <a:endParaRPr/>
          </a:p>
          <a:p>
            <a:pPr indent="-182563" lvl="1" marL="360363" rtl="0" algn="l">
              <a:lnSpc>
                <a:spcPct val="138461"/>
              </a:lnSpc>
              <a:spcBef>
                <a:spcPts val="500"/>
              </a:spcBef>
              <a:spcAft>
                <a:spcPts val="0"/>
              </a:spcAft>
              <a:buClr>
                <a:srgbClr val="262626"/>
              </a:buClr>
              <a:buSzPts val="1040"/>
              <a:buChar char="•"/>
            </a:pPr>
            <a:r>
              <a:rPr lang="en-US"/>
              <a:t>Cung cấp các lợi ích của RDD như gõ mạnh</a:t>
            </a:r>
            <a:endParaRPr/>
          </a:p>
          <a:p>
            <a:pPr indent="-182563" lvl="1" marL="360363" rtl="0" algn="l">
              <a:lnSpc>
                <a:spcPct val="138461"/>
              </a:lnSpc>
              <a:spcBef>
                <a:spcPts val="500"/>
              </a:spcBef>
              <a:spcAft>
                <a:spcPts val="0"/>
              </a:spcAft>
              <a:buClr>
                <a:srgbClr val="262626"/>
              </a:buClr>
              <a:buSzPts val="1040"/>
              <a:buChar char="•"/>
            </a:pPr>
            <a:r>
              <a:rPr lang="en-US"/>
              <a:t>Khả năng sử dụng các chức năng lambda mạnh mẽ</a:t>
            </a:r>
            <a:endParaRPr/>
          </a:p>
          <a:p>
            <a:pPr indent="-182563" lvl="1" marL="360363" rtl="0" algn="l">
              <a:lnSpc>
                <a:spcPct val="138461"/>
              </a:lnSpc>
              <a:spcBef>
                <a:spcPts val="500"/>
              </a:spcBef>
              <a:spcAft>
                <a:spcPts val="0"/>
              </a:spcAft>
              <a:buClr>
                <a:srgbClr val="262626"/>
              </a:buClr>
              <a:buSzPts val="1040"/>
              <a:buChar char="•"/>
            </a:pPr>
            <a:r>
              <a:rPr lang="en-US"/>
              <a:t>Thêm các lợi ích của công cụ thực thi được tối ưu hóa của Spark SQL (Trình tối ưu hóa chất xúc tác)</a:t>
            </a:r>
            <a:endParaRPr/>
          </a:p>
          <a:p>
            <a:pPr indent="-177800" lvl="0" marL="177800" rtl="0" algn="l">
              <a:lnSpc>
                <a:spcPct val="128571"/>
              </a:lnSpc>
              <a:spcBef>
                <a:spcPts val="1000"/>
              </a:spcBef>
              <a:spcAft>
                <a:spcPts val="0"/>
              </a:spcAft>
              <a:buClr>
                <a:srgbClr val="262626"/>
              </a:buClr>
              <a:buSzPts val="1400"/>
              <a:buFont typeface="Arial"/>
              <a:buChar char="•"/>
            </a:pPr>
            <a:r>
              <a:rPr lang="en-US"/>
              <a:t>Một Tập dữ liệu có thể được xây dựng từ các đối tượng JVM (Scala hoặc Java)</a:t>
            </a:r>
            <a:endParaRPr/>
          </a:p>
          <a:p>
            <a:pPr indent="-182563" lvl="1" marL="360363" rtl="0" algn="l">
              <a:lnSpc>
                <a:spcPct val="138461"/>
              </a:lnSpc>
              <a:spcBef>
                <a:spcPts val="500"/>
              </a:spcBef>
              <a:spcAft>
                <a:spcPts val="0"/>
              </a:spcAft>
              <a:buClr>
                <a:srgbClr val="262626"/>
              </a:buClr>
              <a:buSzPts val="1040"/>
              <a:buChar char="•"/>
            </a:pPr>
            <a:r>
              <a:rPr lang="en-US"/>
              <a:t>Mỗi hàng đối tượng JVM trong Tập dữ liệu được nhập mạnh và thực thi tại thời điểm biên dịch</a:t>
            </a:r>
            <a:endParaRPr/>
          </a:p>
          <a:p>
            <a:pPr indent="-182563" lvl="1" marL="360363" rtl="0" algn="l">
              <a:lnSpc>
                <a:spcPct val="138461"/>
              </a:lnSpc>
              <a:spcBef>
                <a:spcPts val="500"/>
              </a:spcBef>
              <a:spcAft>
                <a:spcPts val="0"/>
              </a:spcAft>
              <a:buClr>
                <a:srgbClr val="262626"/>
              </a:buClr>
              <a:buSzPts val="1040"/>
              <a:buChar char="•"/>
            </a:pPr>
            <a:r>
              <a:rPr lang="en-US"/>
              <a:t>Các lớp trường hợp Scala là một cách dễ dàng để tạo các đối tượng JVM</a:t>
            </a:r>
            <a:endParaRPr/>
          </a:p>
          <a:p>
            <a:pPr indent="-182563" lvl="1" marL="360363" rtl="0" algn="l">
              <a:lnSpc>
                <a:spcPct val="138461"/>
              </a:lnSpc>
              <a:spcBef>
                <a:spcPts val="500"/>
              </a:spcBef>
              <a:spcAft>
                <a:spcPts val="0"/>
              </a:spcAft>
              <a:buClr>
                <a:srgbClr val="262626"/>
              </a:buClr>
              <a:buSzPts val="1040"/>
              <a:buChar char="•"/>
            </a:pPr>
            <a:r>
              <a:rPr lang="en-US"/>
              <a:t>Các lớp trường hợp cung cấp một phương pháp nhanh chóng và dễ dàng để tạo các đối tượng bằng lược đồ</a:t>
            </a:r>
            <a:endParaRPr/>
          </a:p>
          <a:p>
            <a:pPr indent="-177800" lvl="0" marL="177800" rtl="0" algn="l">
              <a:lnSpc>
                <a:spcPct val="128571"/>
              </a:lnSpc>
              <a:spcBef>
                <a:spcPts val="1000"/>
              </a:spcBef>
              <a:spcAft>
                <a:spcPts val="0"/>
              </a:spcAft>
              <a:buClr>
                <a:srgbClr val="262626"/>
              </a:buClr>
              <a:buSzPts val="1400"/>
              <a:buFont typeface="Arial"/>
              <a:buChar char="•"/>
            </a:pPr>
            <a:r>
              <a:rPr lang="en-US"/>
              <a:t>Tập dữ liệu có thể được thao tác bằng cách sử dụng các phép biến đổi chức năng</a:t>
            </a:r>
            <a:endParaRPr/>
          </a:p>
          <a:p>
            <a:pPr indent="-182563" lvl="1" marL="360363" rtl="0" algn="l">
              <a:lnSpc>
                <a:spcPct val="138461"/>
              </a:lnSpc>
              <a:spcBef>
                <a:spcPts val="500"/>
              </a:spcBef>
              <a:spcAft>
                <a:spcPts val="0"/>
              </a:spcAft>
              <a:buClr>
                <a:srgbClr val="262626"/>
              </a:buClr>
              <a:buSzPts val="1040"/>
              <a:buChar char="•"/>
            </a:pPr>
            <a:r>
              <a:rPr lang="en-US"/>
              <a:t>map(), flatMap(), filter(), v.v.</a:t>
            </a:r>
            <a:endParaRPr/>
          </a:p>
          <a:p>
            <a:pPr indent="-177800" lvl="0" marL="177800" rtl="0" algn="l">
              <a:lnSpc>
                <a:spcPct val="128571"/>
              </a:lnSpc>
              <a:spcBef>
                <a:spcPts val="1000"/>
              </a:spcBef>
              <a:spcAft>
                <a:spcPts val="0"/>
              </a:spcAft>
              <a:buClr>
                <a:srgbClr val="262626"/>
              </a:buClr>
              <a:buSzPts val="1400"/>
              <a:buFont typeface="Arial"/>
              <a:buChar char="•"/>
            </a:pPr>
            <a:r>
              <a:rPr lang="en-US"/>
              <a:t>Tập dữ liệu API chỉ khả dụng cho Scala và Java</a:t>
            </a:r>
            <a:endParaRPr/>
          </a:p>
          <a:p>
            <a:pPr indent="0" lvl="1" marL="177800" rtl="0" algn="l">
              <a:lnSpc>
                <a:spcPct val="138461"/>
              </a:lnSpc>
              <a:spcBef>
                <a:spcPts val="500"/>
              </a:spcBef>
              <a:spcAft>
                <a:spcPts val="0"/>
              </a:spcAft>
              <a:buClr>
                <a:srgbClr val="262626"/>
              </a:buClr>
              <a:buSzPts val="1040"/>
              <a:buNone/>
            </a:pPr>
            <a:r>
              <a:t/>
            </a:r>
            <a:endParaRPr/>
          </a:p>
          <a:p>
            <a:pPr indent="0" lvl="1" marL="177800" rtl="0" algn="l">
              <a:lnSpc>
                <a:spcPct val="138461"/>
              </a:lnSpc>
              <a:spcBef>
                <a:spcPts val="500"/>
              </a:spcBef>
              <a:spcAft>
                <a:spcPts val="0"/>
              </a:spcAft>
              <a:buClr>
                <a:srgbClr val="262626"/>
              </a:buClr>
              <a:buSzPts val="1040"/>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1" name="Shape 2331"/>
        <p:cNvGrpSpPr/>
        <p:nvPr/>
      </p:nvGrpSpPr>
      <p:grpSpPr>
        <a:xfrm>
          <a:off x="0" y="0"/>
          <a:ext cx="0" cy="0"/>
          <a:chOff x="0" y="0"/>
          <a:chExt cx="0" cy="0"/>
        </a:xfrm>
      </p:grpSpPr>
      <p:sp>
        <p:nvSpPr>
          <p:cNvPr id="2332" name="Google Shape;2332;p14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333" name="Google Shape;2333;p14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Apache Spark DataFrames</a:t>
            </a:r>
            <a:endParaRPr/>
          </a:p>
        </p:txBody>
      </p:sp>
      <p:sp>
        <p:nvSpPr>
          <p:cNvPr id="2334" name="Google Shape;2334;p14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335" name="Google Shape;2335;p14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Sự khác biệt giữa DataFrames và Datasets (Tập dữ liệu) là cách dữ liệu được biểu diễn</a:t>
            </a:r>
            <a:endParaRPr/>
          </a:p>
          <a:p>
            <a:pPr indent="-182563" lvl="1" marL="360363" rtl="0" algn="l">
              <a:lnSpc>
                <a:spcPct val="138461"/>
              </a:lnSpc>
              <a:spcBef>
                <a:spcPts val="500"/>
              </a:spcBef>
              <a:spcAft>
                <a:spcPts val="0"/>
              </a:spcAft>
              <a:buClr>
                <a:srgbClr val="262626"/>
              </a:buClr>
              <a:buSzPts val="1040"/>
              <a:buChar char="•"/>
            </a:pPr>
            <a:r>
              <a:rPr lang="en-US"/>
              <a:t>fMỗi hàng trong DataFrame là một tập hợp lỏng lẻo của đối tượng </a:t>
            </a:r>
            <a:r>
              <a:rPr b="1" lang="en-US"/>
              <a:t>Row</a:t>
            </a:r>
            <a:r>
              <a:rPr lang="en-US"/>
              <a:t> được nhập động</a:t>
            </a:r>
            <a:endParaRPr/>
          </a:p>
          <a:p>
            <a:pPr indent="-182563" lvl="1" marL="360363" rtl="0" algn="l">
              <a:lnSpc>
                <a:spcPct val="138461"/>
              </a:lnSpc>
              <a:spcBef>
                <a:spcPts val="500"/>
              </a:spcBef>
              <a:spcAft>
                <a:spcPts val="0"/>
              </a:spcAft>
              <a:buClr>
                <a:srgbClr val="262626"/>
              </a:buClr>
              <a:buSzPts val="1040"/>
              <a:buChar char="•"/>
            </a:pPr>
            <a:r>
              <a:rPr lang="en-US"/>
              <a:t>DataFrames chỉ có thể chứa các đối tượng Hàng</a:t>
            </a:r>
            <a:endParaRPr/>
          </a:p>
          <a:p>
            <a:pPr indent="-182563" lvl="1" marL="360363" rtl="0" algn="l">
              <a:lnSpc>
                <a:spcPct val="138461"/>
              </a:lnSpc>
              <a:spcBef>
                <a:spcPts val="500"/>
              </a:spcBef>
              <a:spcAft>
                <a:spcPts val="0"/>
              </a:spcAft>
              <a:buClr>
                <a:srgbClr val="262626"/>
              </a:buClr>
              <a:buSzPts val="1040"/>
              <a:buChar char="•"/>
            </a:pPr>
            <a:r>
              <a:rPr lang="en-US"/>
              <a:t>Mỗi hàng trong Tập dữ liệu là đối tượng JVM được nhập mạnh</a:t>
            </a:r>
            <a:endParaRPr/>
          </a:p>
          <a:p>
            <a:pPr indent="-177800" lvl="0" marL="177800" rtl="0" algn="l">
              <a:lnSpc>
                <a:spcPct val="128571"/>
              </a:lnSpc>
              <a:spcBef>
                <a:spcPts val="1000"/>
              </a:spcBef>
              <a:spcAft>
                <a:spcPts val="0"/>
              </a:spcAft>
              <a:buClr>
                <a:srgbClr val="262626"/>
              </a:buClr>
              <a:buSzPts val="1400"/>
              <a:buFont typeface="Arial"/>
              <a:buChar char="•"/>
            </a:pPr>
            <a:r>
              <a:rPr lang="en-US"/>
              <a:t>Mỗi đối tượng </a:t>
            </a:r>
            <a:r>
              <a:rPr b="1" lang="en-US"/>
              <a:t>Row</a:t>
            </a:r>
            <a:r>
              <a:rPr lang="en-US"/>
              <a:t> chứa một tập hợp các giá trị được sắp xếp theo thứ tự</a:t>
            </a:r>
            <a:endParaRPr/>
          </a:p>
          <a:p>
            <a:pPr indent="-182563" lvl="1" marL="360363" rtl="0" algn="l">
              <a:lnSpc>
                <a:spcPct val="138461"/>
              </a:lnSpc>
              <a:spcBef>
                <a:spcPts val="500"/>
              </a:spcBef>
              <a:spcAft>
                <a:spcPts val="0"/>
              </a:spcAft>
              <a:buClr>
                <a:srgbClr val="262626"/>
              </a:buClr>
              <a:buSzPts val="1040"/>
              <a:buChar char="•"/>
            </a:pPr>
            <a:r>
              <a:rPr lang="en-US"/>
              <a:t>Các kiểu nguyên thủy cơ bản như số nguyên, số float, Boolean</a:t>
            </a:r>
            <a:endParaRPr/>
          </a:p>
          <a:p>
            <a:pPr indent="-182563" lvl="1" marL="360363" rtl="0" algn="l">
              <a:lnSpc>
                <a:spcPct val="138461"/>
              </a:lnSpc>
              <a:spcBef>
                <a:spcPts val="500"/>
              </a:spcBef>
              <a:spcAft>
                <a:spcPts val="0"/>
              </a:spcAft>
              <a:buClr>
                <a:srgbClr val="262626"/>
              </a:buClr>
              <a:buSzPts val="1040"/>
              <a:buChar char="•"/>
            </a:pPr>
            <a:r>
              <a:rPr lang="en-US"/>
              <a:t>Các bộ sưu tập như Chuỗi, Danh sách, Mảng, v.v.</a:t>
            </a:r>
            <a:endParaRPr/>
          </a:p>
          <a:p>
            <a:pPr indent="-177800" lvl="0" marL="177800" rtl="0" algn="l">
              <a:lnSpc>
                <a:spcPct val="128571"/>
              </a:lnSpc>
              <a:spcBef>
                <a:spcPts val="1000"/>
              </a:spcBef>
              <a:spcAft>
                <a:spcPts val="0"/>
              </a:spcAft>
              <a:buClr>
                <a:srgbClr val="262626"/>
              </a:buClr>
              <a:buSzPts val="1400"/>
              <a:buFont typeface="Arial"/>
              <a:buChar char="•"/>
            </a:pPr>
            <a:r>
              <a:rPr lang="en-US"/>
              <a:t>Về mặt khái niệm tương đương với một bảng trong cơ sở dữ liệu quan hệ</a:t>
            </a:r>
            <a:endParaRPr/>
          </a:p>
          <a:p>
            <a:pPr indent="-182563" lvl="1" marL="360363" rtl="0" algn="l">
              <a:lnSpc>
                <a:spcPct val="138461"/>
              </a:lnSpc>
              <a:spcBef>
                <a:spcPts val="500"/>
              </a:spcBef>
              <a:spcAft>
                <a:spcPts val="0"/>
              </a:spcAft>
              <a:buClr>
                <a:srgbClr val="262626"/>
              </a:buClr>
              <a:buSzPts val="1040"/>
              <a:buChar char="•"/>
            </a:pPr>
            <a:r>
              <a:rPr lang="en-US"/>
              <a:t>Tương tự như khung dữ liệu R hoặc Python</a:t>
            </a:r>
            <a:endParaRPr/>
          </a:p>
          <a:p>
            <a:pPr indent="-177800" lvl="0" marL="177800" rtl="0" algn="l">
              <a:lnSpc>
                <a:spcPct val="128571"/>
              </a:lnSpc>
              <a:spcBef>
                <a:spcPts val="1000"/>
              </a:spcBef>
              <a:spcAft>
                <a:spcPts val="0"/>
              </a:spcAft>
              <a:buClr>
                <a:srgbClr val="262626"/>
              </a:buClr>
              <a:buSzPts val="1400"/>
              <a:buFont typeface="Arial"/>
              <a:buChar char="•"/>
            </a:pPr>
            <a:r>
              <a:rPr lang="en-US"/>
              <a:t>DataFrames được hưởng lợi từ việc sử dụng Apache Sparks Catalyst Optimizer</a:t>
            </a:r>
            <a:endParaRPr/>
          </a:p>
          <a:p>
            <a:pPr indent="-182563" lvl="1" marL="360363" rtl="0" algn="l">
              <a:lnSpc>
                <a:spcPct val="138461"/>
              </a:lnSpc>
              <a:spcBef>
                <a:spcPts val="500"/>
              </a:spcBef>
              <a:spcAft>
                <a:spcPts val="0"/>
              </a:spcAft>
              <a:buClr>
                <a:srgbClr val="262626"/>
              </a:buClr>
              <a:buSzPts val="1040"/>
              <a:buChar char="•"/>
            </a:pPr>
            <a:r>
              <a:rPr lang="en-US"/>
              <a:t>Sản xuất mã được tối ưu hóa cao</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0" name="Shape 2340"/>
        <p:cNvGrpSpPr/>
        <p:nvPr/>
      </p:nvGrpSpPr>
      <p:grpSpPr>
        <a:xfrm>
          <a:off x="0" y="0"/>
          <a:ext cx="0" cy="0"/>
          <a:chOff x="0" y="0"/>
          <a:chExt cx="0" cy="0"/>
        </a:xfrm>
      </p:grpSpPr>
      <p:sp>
        <p:nvSpPr>
          <p:cNvPr id="2341" name="Google Shape;2341;p14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342" name="Google Shape;2342;p14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Spark Session</a:t>
            </a:r>
            <a:endParaRPr/>
          </a:p>
        </p:txBody>
      </p:sp>
      <p:sp>
        <p:nvSpPr>
          <p:cNvPr id="2343" name="Google Shape;2343;p14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344" name="Google Shape;2344;p14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Lớp SparkSession cung cấp các chức năng và thuộc tính để truy cập tất cả các chức năng của Spark</a:t>
            </a:r>
            <a:endParaRPr/>
          </a:p>
          <a:p>
            <a:pPr indent="-177800" lvl="0" marL="177800" rtl="0" algn="l">
              <a:lnSpc>
                <a:spcPct val="128571"/>
              </a:lnSpc>
              <a:spcBef>
                <a:spcPts val="1000"/>
              </a:spcBef>
              <a:spcAft>
                <a:spcPts val="0"/>
              </a:spcAft>
              <a:buClr>
                <a:srgbClr val="262626"/>
              </a:buClr>
              <a:buSzPts val="1400"/>
              <a:buFont typeface="Arial"/>
              <a:buChar char="•"/>
            </a:pPr>
            <a:r>
              <a:rPr lang="en-US"/>
              <a:t>Hầu hết chức năng Spark được truy cập như một phương thức của SparkSession</a:t>
            </a:r>
            <a:endParaRPr/>
          </a:p>
          <a:p>
            <a:pPr indent="-182563" lvl="1" marL="360363" rtl="0" algn="l">
              <a:lnSpc>
                <a:spcPct val="138461"/>
              </a:lnSpc>
              <a:spcBef>
                <a:spcPts val="500"/>
              </a:spcBef>
              <a:spcAft>
                <a:spcPts val="0"/>
              </a:spcAft>
              <a:buClr>
                <a:srgbClr val="262626"/>
              </a:buClr>
              <a:buSzPts val="1040"/>
              <a:buChar char="•"/>
            </a:pPr>
            <a:r>
              <a:rPr lang="en-US"/>
              <a:t> sql: thực hiện truy vấn Spark SQL</a:t>
            </a:r>
            <a:endParaRPr/>
          </a:p>
          <a:p>
            <a:pPr indent="-182563" lvl="1" marL="360363" rtl="0" algn="l">
              <a:lnSpc>
                <a:spcPct val="138461"/>
              </a:lnSpc>
              <a:spcBef>
                <a:spcPts val="500"/>
              </a:spcBef>
              <a:spcAft>
                <a:spcPts val="0"/>
              </a:spcAft>
              <a:buClr>
                <a:srgbClr val="262626"/>
              </a:buClr>
              <a:buSzPts val="1040"/>
              <a:buChar char="•"/>
            </a:pPr>
            <a:r>
              <a:rPr lang="en-US"/>
              <a:t>  catalog: điểm vào cho API danh mục để quản lý bảng</a:t>
            </a:r>
            <a:endParaRPr/>
          </a:p>
          <a:p>
            <a:pPr indent="-182563" lvl="1" marL="360363" rtl="0" algn="l">
              <a:lnSpc>
                <a:spcPct val="138461"/>
              </a:lnSpc>
              <a:spcBef>
                <a:spcPts val="500"/>
              </a:spcBef>
              <a:spcAft>
                <a:spcPts val="0"/>
              </a:spcAft>
              <a:buClr>
                <a:srgbClr val="262626"/>
              </a:buClr>
              <a:buSzPts val="1040"/>
              <a:buChar char="•"/>
            </a:pPr>
            <a:r>
              <a:rPr lang="en-US"/>
              <a:t>  read: chức năng đọc dữ liệu từ một tệp hoặc nguồn dữ liệu khác</a:t>
            </a:r>
            <a:endParaRPr/>
          </a:p>
          <a:p>
            <a:pPr indent="-182563" lvl="1" marL="360363" rtl="0" algn="l">
              <a:lnSpc>
                <a:spcPct val="138461"/>
              </a:lnSpc>
              <a:spcBef>
                <a:spcPts val="500"/>
              </a:spcBef>
              <a:spcAft>
                <a:spcPts val="0"/>
              </a:spcAft>
              <a:buClr>
                <a:srgbClr val="262626"/>
              </a:buClr>
              <a:buSzPts val="1040"/>
              <a:buChar char="•"/>
            </a:pPr>
            <a:r>
              <a:rPr lang="en-US"/>
              <a:t>  conf: đối tượng để quản lý cài đặt cấu hình Spark</a:t>
            </a:r>
            <a:endParaRPr/>
          </a:p>
          <a:p>
            <a:pPr indent="-182563" lvl="1" marL="360363" rtl="0" algn="l">
              <a:lnSpc>
                <a:spcPct val="138461"/>
              </a:lnSpc>
              <a:spcBef>
                <a:spcPts val="500"/>
              </a:spcBef>
              <a:spcAft>
                <a:spcPts val="0"/>
              </a:spcAft>
              <a:buClr>
                <a:srgbClr val="262626"/>
              </a:buClr>
              <a:buSzPts val="1040"/>
              <a:buChar char="•"/>
            </a:pPr>
            <a:r>
              <a:rPr lang="en-US"/>
              <a:t>  sparkContext: điểm vào cho Spark API cốt lõi</a:t>
            </a:r>
            <a:endParaRPr/>
          </a:p>
          <a:p>
            <a:pPr indent="-177800" lvl="0" marL="177800" rtl="0" algn="l">
              <a:lnSpc>
                <a:spcPct val="128571"/>
              </a:lnSpc>
              <a:spcBef>
                <a:spcPts val="1000"/>
              </a:spcBef>
              <a:spcAft>
                <a:spcPts val="0"/>
              </a:spcAft>
              <a:buClr>
                <a:srgbClr val="262626"/>
              </a:buClr>
              <a:buSzPts val="1400"/>
              <a:buFont typeface="Arial"/>
              <a:buChar char="•"/>
            </a:pPr>
            <a:r>
              <a:rPr lang="en-US"/>
              <a:t>Spark Shell cung cấp đối tượng này dưới tên biến "</a:t>
            </a:r>
            <a:r>
              <a:rPr b="1" lang="en-US"/>
              <a:t>spark</a:t>
            </a:r>
            <a:r>
              <a:rPr lang="en-US"/>
              <a:t>"</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9" name="Shape 2349"/>
        <p:cNvGrpSpPr/>
        <p:nvPr/>
      </p:nvGrpSpPr>
      <p:grpSpPr>
        <a:xfrm>
          <a:off x="0" y="0"/>
          <a:ext cx="0" cy="0"/>
          <a:chOff x="0" y="0"/>
          <a:chExt cx="0" cy="0"/>
        </a:xfrm>
      </p:grpSpPr>
      <p:sp>
        <p:nvSpPr>
          <p:cNvPr id="2350" name="Google Shape;2350;p14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351" name="Google Shape;2351;p14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Tạo Spark DataFrame</a:t>
            </a:r>
            <a:endParaRPr/>
          </a:p>
        </p:txBody>
      </p:sp>
      <p:sp>
        <p:nvSpPr>
          <p:cNvPr id="2352" name="Google Shape;2352;p14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353" name="Google Shape;2353;p145"/>
          <p:cNvSpPr txBox="1"/>
          <p:nvPr>
            <p:ph idx="4" type="body"/>
          </p:nvPr>
        </p:nvSpPr>
        <p:spPr>
          <a:xfrm>
            <a:off x="535872" y="2226567"/>
            <a:ext cx="8796528" cy="366478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Với SparkSession, các ứng dụng có thể tạo DataFrames từ:</a:t>
            </a:r>
            <a:endParaRPr/>
          </a:p>
          <a:p>
            <a:pPr indent="-182563" lvl="1" marL="360363" rtl="0" algn="l">
              <a:lnSpc>
                <a:spcPct val="138461"/>
              </a:lnSpc>
              <a:spcBef>
                <a:spcPts val="500"/>
              </a:spcBef>
              <a:spcAft>
                <a:spcPts val="0"/>
              </a:spcAft>
              <a:buClr>
                <a:srgbClr val="262626"/>
              </a:buClr>
              <a:buSzPts val="1040"/>
              <a:buChar char="•"/>
            </a:pPr>
            <a:r>
              <a:rPr lang="en-US"/>
              <a:t>Từ mã và dữ liệu được tạo trong bộ nhớ</a:t>
            </a:r>
            <a:endParaRPr/>
          </a:p>
          <a:p>
            <a:pPr indent="-182563" lvl="1" marL="360363" rtl="0" algn="l">
              <a:lnSpc>
                <a:spcPct val="138461"/>
              </a:lnSpc>
              <a:spcBef>
                <a:spcPts val="500"/>
              </a:spcBef>
              <a:spcAft>
                <a:spcPts val="0"/>
              </a:spcAft>
              <a:buClr>
                <a:srgbClr val="262626"/>
              </a:buClr>
              <a:buSzPts val="1040"/>
              <a:buChar char="•"/>
            </a:pPr>
            <a:r>
              <a:rPr lang="en-US"/>
              <a:t>RDD hiện có thông qua các biến đổi</a:t>
            </a:r>
            <a:endParaRPr/>
          </a:p>
          <a:p>
            <a:pPr indent="-182563" lvl="1" marL="360363" rtl="0" algn="l">
              <a:lnSpc>
                <a:spcPct val="138461"/>
              </a:lnSpc>
              <a:spcBef>
                <a:spcPts val="500"/>
              </a:spcBef>
              <a:spcAft>
                <a:spcPts val="0"/>
              </a:spcAft>
              <a:buClr>
                <a:srgbClr val="262626"/>
              </a:buClr>
              <a:buSzPts val="1040"/>
              <a:buChar char="•"/>
            </a:pPr>
            <a:r>
              <a:rPr lang="en-US"/>
              <a:t>Từ bảng Hive</a:t>
            </a:r>
            <a:endParaRPr/>
          </a:p>
          <a:p>
            <a:pPr indent="-182563" lvl="1" marL="360363" rtl="0" algn="l">
              <a:lnSpc>
                <a:spcPct val="138461"/>
              </a:lnSpc>
              <a:spcBef>
                <a:spcPts val="500"/>
              </a:spcBef>
              <a:spcAft>
                <a:spcPts val="0"/>
              </a:spcAft>
              <a:buClr>
                <a:srgbClr val="262626"/>
              </a:buClr>
              <a:buSzPts val="1040"/>
              <a:buChar char="•"/>
            </a:pPr>
            <a:r>
              <a:rPr lang="en-US"/>
              <a:t>Nguồn dữ liệu Spark</a:t>
            </a:r>
            <a:endParaRPr/>
          </a:p>
          <a:p>
            <a:pPr indent="-177800" lvl="0" marL="177800" rtl="0" algn="l">
              <a:lnSpc>
                <a:spcPct val="128571"/>
              </a:lnSpc>
              <a:spcBef>
                <a:spcPts val="1000"/>
              </a:spcBef>
              <a:spcAft>
                <a:spcPts val="0"/>
              </a:spcAft>
              <a:buClr>
                <a:srgbClr val="262626"/>
              </a:buClr>
              <a:buSzPts val="1400"/>
              <a:buFont typeface="Arial"/>
              <a:buChar char="•"/>
            </a:pPr>
            <a:r>
              <a:rPr lang="en-US"/>
              <a:t>Spark SQL hỗ trợ nhiều loại và định dạng nguồn dữ liệu</a:t>
            </a:r>
            <a:endParaRPr/>
          </a:p>
          <a:p>
            <a:pPr indent="-182563" lvl="1" marL="360363" rtl="0" algn="l">
              <a:lnSpc>
                <a:spcPct val="138461"/>
              </a:lnSpc>
              <a:spcBef>
                <a:spcPts val="500"/>
              </a:spcBef>
              <a:spcAft>
                <a:spcPts val="0"/>
              </a:spcAft>
              <a:buClr>
                <a:srgbClr val="262626"/>
              </a:buClr>
              <a:buSzPts val="1040"/>
              <a:buChar char="•"/>
            </a:pPr>
            <a:r>
              <a:rPr lang="en-US"/>
              <a:t>Các tệp văn bản như CSV, TSV, JSON, XML hoặc văn bản thuần túy</a:t>
            </a:r>
            <a:endParaRPr/>
          </a:p>
          <a:p>
            <a:pPr indent="-182563" lvl="1" marL="360363" rtl="0" algn="l">
              <a:lnSpc>
                <a:spcPct val="138461"/>
              </a:lnSpc>
              <a:spcBef>
                <a:spcPts val="500"/>
              </a:spcBef>
              <a:spcAft>
                <a:spcPts val="0"/>
              </a:spcAft>
              <a:buClr>
                <a:srgbClr val="262626"/>
              </a:buClr>
              <a:buSzPts val="1040"/>
              <a:buChar char="•"/>
            </a:pPr>
            <a:r>
              <a:rPr lang="en-US"/>
              <a:t>Tệp định dạng nhị phân</a:t>
            </a:r>
            <a:endParaRPr/>
          </a:p>
          <a:p>
            <a:pPr indent="-209550" lvl="2" marL="574675" rtl="0" algn="l">
              <a:lnSpc>
                <a:spcPct val="90000"/>
              </a:lnSpc>
              <a:spcBef>
                <a:spcPts val="462"/>
              </a:spcBef>
              <a:spcAft>
                <a:spcPts val="0"/>
              </a:spcAft>
              <a:buClr>
                <a:srgbClr val="262626"/>
              </a:buClr>
              <a:buSzPts val="1300"/>
              <a:buChar char="•"/>
            </a:pPr>
            <a:r>
              <a:rPr lang="en-US"/>
              <a:t>Apache Parquet - Định dạng mặc định của Spark</a:t>
            </a:r>
            <a:endParaRPr/>
          </a:p>
          <a:p>
            <a:pPr indent="-209550" lvl="2" marL="574675" rtl="0" algn="l">
              <a:lnSpc>
                <a:spcPct val="90000"/>
              </a:lnSpc>
              <a:spcBef>
                <a:spcPts val="462"/>
              </a:spcBef>
              <a:spcAft>
                <a:spcPts val="0"/>
              </a:spcAft>
              <a:buClr>
                <a:srgbClr val="262626"/>
              </a:buClr>
              <a:buSzPts val="1300"/>
              <a:buChar char="•"/>
            </a:pPr>
            <a:r>
              <a:rPr lang="en-US"/>
              <a:t>Apache ORC - Định dạng mặc định của Hive</a:t>
            </a:r>
            <a:endParaRPr/>
          </a:p>
          <a:p>
            <a:pPr indent="-209550" lvl="2" marL="574675" rtl="0" algn="l">
              <a:lnSpc>
                <a:spcPct val="90000"/>
              </a:lnSpc>
              <a:spcBef>
                <a:spcPts val="462"/>
              </a:spcBef>
              <a:spcAft>
                <a:spcPts val="0"/>
              </a:spcAft>
              <a:buClr>
                <a:srgbClr val="262626"/>
              </a:buClr>
              <a:buSzPts val="1300"/>
              <a:buChar char="•"/>
            </a:pPr>
            <a:r>
              <a:rPr lang="en-US"/>
              <a:t>Apache Avro - Được sử dụng rộng rãi để tuần tự hóa/giải tuần tự hóa dữ liệu</a:t>
            </a:r>
            <a:endParaRPr/>
          </a:p>
          <a:p>
            <a:pPr indent="-182563" lvl="1" marL="360363" rtl="0" algn="l">
              <a:lnSpc>
                <a:spcPct val="138461"/>
              </a:lnSpc>
              <a:spcBef>
                <a:spcPts val="500"/>
              </a:spcBef>
              <a:spcAft>
                <a:spcPts val="0"/>
              </a:spcAft>
              <a:buClr>
                <a:srgbClr val="262626"/>
              </a:buClr>
              <a:buSzPts val="1040"/>
              <a:buChar char="•"/>
            </a:pPr>
            <a:r>
              <a:rPr lang="en-US"/>
              <a:t>Nguồn đám mây công cộng</a:t>
            </a:r>
            <a:endParaRPr/>
          </a:p>
          <a:p>
            <a:pPr indent="-209550" lvl="2" marL="574675" rtl="0" algn="l">
              <a:lnSpc>
                <a:spcPct val="90000"/>
              </a:lnSpc>
              <a:spcBef>
                <a:spcPts val="462"/>
              </a:spcBef>
              <a:spcAft>
                <a:spcPts val="0"/>
              </a:spcAft>
              <a:buClr>
                <a:srgbClr val="262626"/>
              </a:buClr>
              <a:buSzPts val="1300"/>
              <a:buChar char="•"/>
            </a:pPr>
            <a:r>
              <a:rPr lang="en-US"/>
              <a:t>Amazon S3</a:t>
            </a:r>
            <a:endParaRPr/>
          </a:p>
          <a:p>
            <a:pPr indent="-209550" lvl="2" marL="574675" rtl="0" algn="l">
              <a:lnSpc>
                <a:spcPct val="90000"/>
              </a:lnSpc>
              <a:spcBef>
                <a:spcPts val="462"/>
              </a:spcBef>
              <a:spcAft>
                <a:spcPts val="0"/>
              </a:spcAft>
              <a:buClr>
                <a:srgbClr val="262626"/>
              </a:buClr>
              <a:buSzPts val="1300"/>
              <a:buChar char="•"/>
            </a:pPr>
            <a:r>
              <a:rPr lang="en-US"/>
              <a:t>Microsoft Azure Data Lake Storage Gen2</a:t>
            </a:r>
            <a:endParaRPr/>
          </a:p>
          <a:p>
            <a:pPr indent="-127000" lvl="2" marL="574675" rtl="0" algn="l">
              <a:lnSpc>
                <a:spcPct val="90000"/>
              </a:lnSpc>
              <a:spcBef>
                <a:spcPts val="462"/>
              </a:spcBef>
              <a:spcAft>
                <a:spcPts val="0"/>
              </a:spcAft>
              <a:buClr>
                <a:srgbClr val="262626"/>
              </a:buClr>
              <a:buSzPts val="1300"/>
              <a:buNone/>
            </a:pPr>
            <a:r>
              <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8" name="Shape 2358"/>
        <p:cNvGrpSpPr/>
        <p:nvPr/>
      </p:nvGrpSpPr>
      <p:grpSpPr>
        <a:xfrm>
          <a:off x="0" y="0"/>
          <a:ext cx="0" cy="0"/>
          <a:chOff x="0" y="0"/>
          <a:chExt cx="0" cy="0"/>
        </a:xfrm>
      </p:grpSpPr>
      <p:sp>
        <p:nvSpPr>
          <p:cNvPr id="2359" name="Google Shape;2359;p14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360" name="Google Shape;2360;p14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Định dạng tệp nhị phân Hadoop</a:t>
            </a:r>
            <a:endParaRPr/>
          </a:p>
        </p:txBody>
      </p:sp>
      <p:sp>
        <p:nvSpPr>
          <p:cNvPr id="2361" name="Google Shape;2361;p14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362" name="Google Shape;2362;p14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Apache Parquet </a:t>
            </a:r>
            <a:endParaRPr/>
          </a:p>
          <a:p>
            <a:pPr indent="-182563" lvl="1" marL="360363" rtl="0" algn="l">
              <a:lnSpc>
                <a:spcPct val="138461"/>
              </a:lnSpc>
              <a:spcBef>
                <a:spcPts val="500"/>
              </a:spcBef>
              <a:spcAft>
                <a:spcPts val="0"/>
              </a:spcAft>
              <a:buClr>
                <a:srgbClr val="262626"/>
              </a:buClr>
              <a:buSzPts val="1040"/>
              <a:buChar char="•"/>
            </a:pPr>
            <a:r>
              <a:rPr lang="en-US"/>
              <a:t>Tối ưu hóa, nhị phân, lưu trữ cột của dữ liệu có cấu trúc</a:t>
            </a:r>
            <a:endParaRPr/>
          </a:p>
          <a:p>
            <a:pPr indent="-177800" lvl="0" marL="177800" rtl="0" algn="l">
              <a:lnSpc>
                <a:spcPct val="128571"/>
              </a:lnSpc>
              <a:spcBef>
                <a:spcPts val="1000"/>
              </a:spcBef>
              <a:spcAft>
                <a:spcPts val="0"/>
              </a:spcAft>
              <a:buClr>
                <a:srgbClr val="262626"/>
              </a:buClr>
              <a:buSzPts val="1400"/>
              <a:buFont typeface="Arial"/>
              <a:buChar char="•"/>
            </a:pPr>
            <a:r>
              <a:rPr lang="en-US"/>
              <a:t>Định dạng dữ liệu Apache Avro</a:t>
            </a:r>
            <a:endParaRPr/>
          </a:p>
          <a:p>
            <a:pPr indent="-182563" lvl="1" marL="360363" rtl="0" algn="l">
              <a:lnSpc>
                <a:spcPct val="138461"/>
              </a:lnSpc>
              <a:spcBef>
                <a:spcPts val="500"/>
              </a:spcBef>
              <a:spcAft>
                <a:spcPts val="0"/>
              </a:spcAft>
              <a:buClr>
                <a:srgbClr val="262626"/>
              </a:buClr>
              <a:buSzPts val="1040"/>
              <a:buChar char="•"/>
            </a:pPr>
            <a:r>
              <a:rPr lang="en-US"/>
              <a:t>Apache Avro là một hệ thống tuần tự hóa dữ liệu</a:t>
            </a:r>
            <a:endParaRPr/>
          </a:p>
          <a:p>
            <a:pPr indent="-182563" lvl="1" marL="360363" rtl="0" algn="l">
              <a:lnSpc>
                <a:spcPct val="138461"/>
              </a:lnSpc>
              <a:spcBef>
                <a:spcPts val="500"/>
              </a:spcBef>
              <a:spcAft>
                <a:spcPts val="0"/>
              </a:spcAft>
              <a:buClr>
                <a:srgbClr val="262626"/>
              </a:buClr>
              <a:buSzPts val="1040"/>
              <a:buChar char="•"/>
            </a:pPr>
            <a:r>
              <a:rPr lang="en-US"/>
              <a:t>Lưu trữ dữ liệu ở định dạng nhỏ gọn, có cấu trúc, nhị phân, theo hàng</a:t>
            </a:r>
            <a:endParaRPr/>
          </a:p>
          <a:p>
            <a:pPr indent="-177800" lvl="0" marL="177800" rtl="0" algn="l">
              <a:lnSpc>
                <a:spcPct val="128571"/>
              </a:lnSpc>
              <a:spcBef>
                <a:spcPts val="1000"/>
              </a:spcBef>
              <a:spcAft>
                <a:spcPts val="0"/>
              </a:spcAft>
              <a:buClr>
                <a:srgbClr val="262626"/>
              </a:buClr>
              <a:buSzPts val="1400"/>
              <a:buFont typeface="Arial"/>
              <a:buChar char="•"/>
            </a:pPr>
            <a:r>
              <a:rPr lang="en-US"/>
              <a:t>Apache ORC </a:t>
            </a:r>
            <a:endParaRPr/>
          </a:p>
          <a:p>
            <a:pPr indent="-182563" lvl="1" marL="360363" rtl="0" algn="l">
              <a:lnSpc>
                <a:spcPct val="138461"/>
              </a:lnSpc>
              <a:spcBef>
                <a:spcPts val="500"/>
              </a:spcBef>
              <a:spcAft>
                <a:spcPts val="0"/>
              </a:spcAft>
              <a:buClr>
                <a:srgbClr val="262626"/>
              </a:buClr>
              <a:buSzPts val="1040"/>
              <a:buChar char="•"/>
            </a:pPr>
            <a:r>
              <a:rPr lang="en-US"/>
              <a:t>Được tối ưu hóa cho cả quyền truy cập dựa trên cột và bản ghi, dành riêng cho hệ sinh thái Hadoop</a:t>
            </a:r>
            <a:endParaRPr/>
          </a:p>
          <a:p>
            <a:pPr indent="-177800" lvl="0" marL="177800" rtl="0" algn="l">
              <a:lnSpc>
                <a:spcPct val="128571"/>
              </a:lnSpc>
              <a:spcBef>
                <a:spcPts val="1000"/>
              </a:spcBef>
              <a:spcAft>
                <a:spcPts val="0"/>
              </a:spcAft>
              <a:buClr>
                <a:srgbClr val="262626"/>
              </a:buClr>
              <a:buSzPts val="1400"/>
              <a:buFont typeface="Arial"/>
              <a:buChar char="•"/>
            </a:pPr>
            <a:r>
              <a:rPr lang="en-US"/>
              <a:t>Định dạng tệp tuần tự (SequenceFile)</a:t>
            </a:r>
            <a:endParaRPr/>
          </a:p>
          <a:p>
            <a:pPr indent="-182563" lvl="1" marL="360363" rtl="0" algn="l">
              <a:lnSpc>
                <a:spcPct val="138461"/>
              </a:lnSpc>
              <a:spcBef>
                <a:spcPts val="500"/>
              </a:spcBef>
              <a:spcAft>
                <a:spcPts val="0"/>
              </a:spcAft>
              <a:buClr>
                <a:srgbClr val="262626"/>
              </a:buClr>
              <a:buSzPts val="1040"/>
              <a:buChar char="•"/>
            </a:pPr>
            <a:r>
              <a:rPr lang="en-US"/>
              <a:t>Định dạng lưu trữ nhị phân Hadoop ban đầu</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14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369" name="Google Shape;2369;p14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370" name="Google Shape;2370;p14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Apache Parquet</a:t>
            </a:r>
            <a:endParaRPr/>
          </a:p>
        </p:txBody>
      </p:sp>
      <p:sp>
        <p:nvSpPr>
          <p:cNvPr id="2371" name="Google Shape;2371;p147"/>
          <p:cNvSpPr txBox="1"/>
          <p:nvPr>
            <p:ph idx="4" type="body"/>
          </p:nvPr>
        </p:nvSpPr>
        <p:spPr>
          <a:xfrm>
            <a:off x="535872" y="2226568"/>
            <a:ext cx="8809742" cy="3625592"/>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Parquet là một định dạng lưu trữ rất phổ biến</a:t>
            </a:r>
            <a:endParaRPr/>
          </a:p>
          <a:p>
            <a:pPr indent="-182563" lvl="1" marL="360363" rtl="0" algn="l">
              <a:lnSpc>
                <a:spcPct val="138461"/>
              </a:lnSpc>
              <a:spcBef>
                <a:spcPts val="500"/>
              </a:spcBef>
              <a:spcAft>
                <a:spcPts val="0"/>
              </a:spcAft>
              <a:buClr>
                <a:srgbClr val="262626"/>
              </a:buClr>
              <a:buSzPts val="1040"/>
              <a:buChar char="•"/>
            </a:pPr>
            <a:r>
              <a:rPr lang="en-US"/>
              <a:t>Được hỗ trợ bởi Sqoop, Spark, Hive, Impala và các công cụ khác</a:t>
            </a:r>
            <a:endParaRPr/>
          </a:p>
          <a:p>
            <a:pPr indent="-177800" lvl="0" marL="177800" rtl="0" algn="l">
              <a:lnSpc>
                <a:spcPct val="128571"/>
              </a:lnSpc>
              <a:spcBef>
                <a:spcPts val="1000"/>
              </a:spcBef>
              <a:spcAft>
                <a:spcPts val="0"/>
              </a:spcAft>
              <a:buClr>
                <a:srgbClr val="262626"/>
              </a:buClr>
              <a:buSzPts val="1400"/>
              <a:buFont typeface="Arial"/>
              <a:buChar char="•"/>
            </a:pPr>
            <a:r>
              <a:rPr lang="en-US"/>
              <a:t>Các tính năng chính</a:t>
            </a:r>
            <a:endParaRPr/>
          </a:p>
          <a:p>
            <a:pPr indent="-182563" lvl="1" marL="360363" rtl="0" algn="l">
              <a:lnSpc>
                <a:spcPct val="138461"/>
              </a:lnSpc>
              <a:spcBef>
                <a:spcPts val="500"/>
              </a:spcBef>
              <a:spcAft>
                <a:spcPts val="0"/>
              </a:spcAft>
              <a:buClr>
                <a:srgbClr val="262626"/>
              </a:buClr>
              <a:buSzPts val="1040"/>
              <a:buChar char="•"/>
            </a:pPr>
            <a:r>
              <a:rPr lang="en-US"/>
              <a:t>Tối ưu hóa lưu trữ nhị phân của dữ liệu có cấu trúc</a:t>
            </a:r>
            <a:endParaRPr/>
          </a:p>
          <a:p>
            <a:pPr indent="-182563" lvl="1" marL="360363" rtl="0" algn="l">
              <a:lnSpc>
                <a:spcPct val="138461"/>
              </a:lnSpc>
              <a:spcBef>
                <a:spcPts val="500"/>
              </a:spcBef>
              <a:spcAft>
                <a:spcPts val="0"/>
              </a:spcAft>
              <a:buClr>
                <a:srgbClr val="262626"/>
              </a:buClr>
              <a:buSzPts val="1040"/>
              <a:buChar char="•"/>
            </a:pPr>
            <a:r>
              <a:rPr lang="en-US"/>
              <a:t>Siêu dữ liệu lược đồ được nhúng trong tệp</a:t>
            </a:r>
            <a:endParaRPr/>
          </a:p>
          <a:p>
            <a:pPr indent="-182563" lvl="1" marL="360363" rtl="0" algn="l">
              <a:lnSpc>
                <a:spcPct val="138461"/>
              </a:lnSpc>
              <a:spcBef>
                <a:spcPts val="500"/>
              </a:spcBef>
              <a:spcAft>
                <a:spcPts val="0"/>
              </a:spcAft>
              <a:buClr>
                <a:srgbClr val="262626"/>
              </a:buClr>
              <a:buSzPts val="1040"/>
              <a:buChar char="•"/>
            </a:pPr>
            <a:r>
              <a:rPr lang="en-US"/>
              <a:t>Hiệu suất và kích thước hiệu quả cho lượng lớn dữ liệu</a:t>
            </a:r>
            <a:endParaRPr/>
          </a:p>
          <a:p>
            <a:pPr indent="-182563" lvl="1" marL="360363" rtl="0" algn="l">
              <a:lnSpc>
                <a:spcPct val="138461"/>
              </a:lnSpc>
              <a:spcBef>
                <a:spcPts val="500"/>
              </a:spcBef>
              <a:spcAft>
                <a:spcPts val="0"/>
              </a:spcAft>
              <a:buClr>
                <a:srgbClr val="262626"/>
              </a:buClr>
              <a:buSzPts val="1040"/>
              <a:buChar char="•"/>
            </a:pPr>
            <a:r>
              <a:rPr lang="en-US"/>
              <a:t>Parquet hoạt động tốt với Impala</a:t>
            </a:r>
            <a:endParaRPr/>
          </a:p>
          <a:p>
            <a:pPr indent="-177800" lvl="0" marL="177800" rtl="0" algn="l">
              <a:lnSpc>
                <a:spcPct val="128571"/>
              </a:lnSpc>
              <a:spcBef>
                <a:spcPts val="1000"/>
              </a:spcBef>
              <a:spcAft>
                <a:spcPts val="0"/>
              </a:spcAft>
              <a:buClr>
                <a:srgbClr val="262626"/>
              </a:buClr>
              <a:buSzPts val="1400"/>
              <a:buFont typeface="Arial"/>
              <a:buChar char="•"/>
            </a:pPr>
            <a:r>
              <a:rPr lang="en-US"/>
              <a:t>Sử dụng parquet-tools để xem lược đồ và dữ liệu tệp Parquet</a:t>
            </a:r>
            <a:endParaRPr/>
          </a:p>
          <a:p>
            <a:pPr indent="-182563" lvl="1" marL="360363" rtl="0" algn="l">
              <a:lnSpc>
                <a:spcPct val="138461"/>
              </a:lnSpc>
              <a:spcBef>
                <a:spcPts val="500"/>
              </a:spcBef>
              <a:spcAft>
                <a:spcPts val="0"/>
              </a:spcAft>
              <a:buClr>
                <a:srgbClr val="262626"/>
              </a:buClr>
              <a:buSzPts val="1040"/>
              <a:buChar char="•"/>
            </a:pPr>
            <a:r>
              <a:rPr lang="en-US"/>
              <a:t>Sử dụng show để hiển thị các bản ghi</a:t>
            </a:r>
            <a:endParaRPr/>
          </a:p>
          <a:p>
            <a:pPr indent="-182563" lvl="1" marL="360363" rtl="0" algn="l">
              <a:lnSpc>
                <a:spcPct val="138461"/>
              </a:lnSpc>
              <a:spcBef>
                <a:spcPts val="500"/>
              </a:spcBef>
              <a:spcAft>
                <a:spcPts val="0"/>
              </a:spcAft>
              <a:buClr>
                <a:srgbClr val="262626"/>
              </a:buClr>
              <a:buSzPts val="1040"/>
              <a:buChar char="•"/>
            </a:pPr>
            <a:r>
              <a:rPr lang="en-US"/>
              <a:t>Sử dụng kiểm tra để hiển thị thông tin siêu dữ liệu bao gồm lược đồ</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
        <p:nvSpPr>
          <p:cNvPr id="2372" name="Google Shape;2372;p147"/>
          <p:cNvSpPr txBox="1"/>
          <p:nvPr/>
        </p:nvSpPr>
        <p:spPr>
          <a:xfrm>
            <a:off x="535870" y="5334948"/>
            <a:ext cx="7812000" cy="64059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227012" lvl="0" marL="409575" marR="0" rtl="0" algn="l">
              <a:spcBef>
                <a:spcPts val="0"/>
              </a:spcBef>
              <a:spcAft>
                <a:spcPts val="0"/>
              </a:spcAft>
              <a:buNone/>
            </a:pPr>
            <a:r>
              <a:rPr lang="en-US" sz="1400">
                <a:solidFill>
                  <a:srgbClr val="C00000"/>
                </a:solidFill>
                <a:latin typeface="Arial"/>
                <a:ea typeface="Arial"/>
                <a:cs typeface="Arial"/>
                <a:sym typeface="Arial"/>
              </a:rPr>
              <a:t>$	</a:t>
            </a:r>
            <a:r>
              <a:rPr lang="en-US" sz="1400">
                <a:solidFill>
                  <a:schemeClr val="dk1"/>
                </a:solidFill>
                <a:latin typeface="Arial"/>
                <a:ea typeface="Arial"/>
                <a:cs typeface="Arial"/>
                <a:sym typeface="Arial"/>
              </a:rPr>
              <a:t>parquet-tools </a:t>
            </a:r>
            <a:r>
              <a:rPr lang="en-US" sz="1400">
                <a:solidFill>
                  <a:srgbClr val="FF0000"/>
                </a:solidFill>
                <a:latin typeface="Arial"/>
                <a:ea typeface="Arial"/>
                <a:cs typeface="Arial"/>
                <a:sym typeface="Arial"/>
              </a:rPr>
              <a:t>show</a:t>
            </a:r>
            <a:r>
              <a:rPr lang="en-US" sz="1400">
                <a:solidFill>
                  <a:schemeClr val="dk1"/>
                </a:solidFill>
                <a:latin typeface="Arial"/>
                <a:ea typeface="Arial"/>
                <a:cs typeface="Arial"/>
                <a:sym typeface="Arial"/>
              </a:rPr>
              <a:t> /path/to/parquet/file</a:t>
            </a:r>
            <a:endParaRPr sz="1400">
              <a:solidFill>
                <a:srgbClr val="C00000"/>
              </a:solidFill>
              <a:latin typeface="Arial"/>
              <a:ea typeface="Arial"/>
              <a:cs typeface="Arial"/>
              <a:sym typeface="Arial"/>
            </a:endParaRPr>
          </a:p>
          <a:p>
            <a:pPr indent="-227012" lvl="0" marL="409575" marR="0" rtl="0" algn="l">
              <a:spcBef>
                <a:spcPts val="600"/>
              </a:spcBef>
              <a:spcAft>
                <a:spcPts val="0"/>
              </a:spcAft>
              <a:buNone/>
            </a:pPr>
            <a:r>
              <a:rPr lang="en-US" sz="1400">
                <a:solidFill>
                  <a:srgbClr val="C00000"/>
                </a:solidFill>
                <a:latin typeface="Arial"/>
                <a:ea typeface="Arial"/>
                <a:cs typeface="Arial"/>
                <a:sym typeface="Arial"/>
              </a:rPr>
              <a:t>$	</a:t>
            </a:r>
            <a:r>
              <a:rPr lang="en-US" sz="1400">
                <a:solidFill>
                  <a:schemeClr val="dk1"/>
                </a:solidFill>
                <a:latin typeface="Arial"/>
                <a:ea typeface="Arial"/>
                <a:cs typeface="Arial"/>
                <a:sym typeface="Arial"/>
              </a:rPr>
              <a:t>parquet-tools </a:t>
            </a:r>
            <a:r>
              <a:rPr lang="en-US" sz="1400">
                <a:solidFill>
                  <a:srgbClr val="FF0000"/>
                </a:solidFill>
                <a:latin typeface="Arial"/>
                <a:ea typeface="Arial"/>
                <a:cs typeface="Arial"/>
                <a:sym typeface="Arial"/>
              </a:rPr>
              <a:t>inspect</a:t>
            </a:r>
            <a:r>
              <a:rPr lang="en-US" sz="1400">
                <a:solidFill>
                  <a:schemeClr val="dk1"/>
                </a:solidFill>
                <a:latin typeface="Arial"/>
                <a:ea typeface="Arial"/>
                <a:cs typeface="Arial"/>
                <a:sym typeface="Arial"/>
              </a:rPr>
              <a:t> /path/to/parquet/file</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7" name="Shape 2377"/>
        <p:cNvGrpSpPr/>
        <p:nvPr/>
      </p:nvGrpSpPr>
      <p:grpSpPr>
        <a:xfrm>
          <a:off x="0" y="0"/>
          <a:ext cx="0" cy="0"/>
          <a:chOff x="0" y="0"/>
          <a:chExt cx="0" cy="0"/>
        </a:xfrm>
      </p:grpSpPr>
      <p:sp>
        <p:nvSpPr>
          <p:cNvPr id="2378" name="Google Shape;2378;p14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379" name="Google Shape;2379;p14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Định dạng tệp ORC</a:t>
            </a:r>
            <a:endParaRPr/>
          </a:p>
        </p:txBody>
      </p:sp>
      <p:sp>
        <p:nvSpPr>
          <p:cNvPr id="2380" name="Google Shape;2380;p14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381" name="Google Shape;2381;p148"/>
          <p:cNvSpPr txBox="1"/>
          <p:nvPr>
            <p:ph idx="4" type="body"/>
          </p:nvPr>
        </p:nvSpPr>
        <p:spPr>
          <a:xfrm>
            <a:off x="535872" y="2226567"/>
            <a:ext cx="3748745" cy="393910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ORC là viết tắt của Tối ưu hóa bản ghi cột (Optimized Record Columnar)</a:t>
            </a:r>
            <a:endParaRPr/>
          </a:p>
          <a:p>
            <a:pPr indent="-177800" lvl="0" marL="177800" rtl="0" algn="l">
              <a:lnSpc>
                <a:spcPct val="128571"/>
              </a:lnSpc>
              <a:spcBef>
                <a:spcPts val="1000"/>
              </a:spcBef>
              <a:spcAft>
                <a:spcPts val="0"/>
              </a:spcAft>
              <a:buClr>
                <a:srgbClr val="262626"/>
              </a:buClr>
              <a:buSzPts val="1400"/>
              <a:buFont typeface="Arial"/>
              <a:buChar char="•"/>
            </a:pPr>
            <a:r>
              <a:rPr lang="en-US"/>
              <a:t>ORC là một định dạng dữ liệu cột hàng</a:t>
            </a:r>
            <a:endParaRPr/>
          </a:p>
          <a:p>
            <a:pPr indent="-177800" lvl="0" marL="177800" rtl="0" algn="l">
              <a:lnSpc>
                <a:spcPct val="128571"/>
              </a:lnSpc>
              <a:spcBef>
                <a:spcPts val="1000"/>
              </a:spcBef>
              <a:spcAft>
                <a:spcPts val="0"/>
              </a:spcAft>
              <a:buClr>
                <a:srgbClr val="262626"/>
              </a:buClr>
              <a:buSzPts val="1400"/>
              <a:buFont typeface="Arial"/>
              <a:buChar char="•"/>
            </a:pPr>
            <a:r>
              <a:rPr lang="en-US"/>
              <a:t>Tối ưu hóa cao cho việc đọc, viết và xử lý dữ liệu trong Hive</a:t>
            </a:r>
            <a:endParaRPr/>
          </a:p>
          <a:p>
            <a:pPr indent="-177800" lvl="0" marL="177800" rtl="0" algn="l">
              <a:lnSpc>
                <a:spcPct val="128571"/>
              </a:lnSpc>
              <a:spcBef>
                <a:spcPts val="1000"/>
              </a:spcBef>
              <a:spcAft>
                <a:spcPts val="0"/>
              </a:spcAft>
              <a:buClr>
                <a:srgbClr val="262626"/>
              </a:buClr>
              <a:buSzPts val="1400"/>
              <a:buFont typeface="Arial"/>
              <a:buChar char="•"/>
            </a:pPr>
            <a:r>
              <a:rPr lang="en-US"/>
              <a:t>Các tệp ORC được tạo từ các dải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Mỗi sọc chứa chỉ mục, dữ liệu hàng và chân trang</a:t>
            </a:r>
            <a:endParaRPr/>
          </a:p>
          <a:p>
            <a:pPr indent="-177800" lvl="0" marL="177800" rtl="0" algn="l">
              <a:lnSpc>
                <a:spcPct val="128571"/>
              </a:lnSpc>
              <a:spcBef>
                <a:spcPts val="1000"/>
              </a:spcBef>
              <a:spcAft>
                <a:spcPts val="0"/>
              </a:spcAft>
              <a:buClr>
                <a:srgbClr val="262626"/>
              </a:buClr>
              <a:buSzPts val="1400"/>
              <a:buFont typeface="Arial"/>
              <a:buChar char="•"/>
            </a:pPr>
            <a:r>
              <a:rPr lang="en-US"/>
              <a:t>Số liệu thống kê chính (đếm, tối đa, tối thiểu, tổng) được lưu vào bộ đệm</a:t>
            </a:r>
            <a:endParaRPr/>
          </a:p>
        </p:txBody>
      </p:sp>
      <p:cxnSp>
        <p:nvCxnSpPr>
          <p:cNvPr id="2382" name="Google Shape;2382;p148"/>
          <p:cNvCxnSpPr>
            <a:stCxn id="2383" idx="3"/>
          </p:cNvCxnSpPr>
          <p:nvPr/>
        </p:nvCxnSpPr>
        <p:spPr>
          <a:xfrm flipH="1" rot="10800000">
            <a:off x="6964672" y="2792625"/>
            <a:ext cx="363000" cy="1098900"/>
          </a:xfrm>
          <a:prstGeom prst="straightConnector1">
            <a:avLst/>
          </a:prstGeom>
          <a:noFill/>
          <a:ln cap="flat" cmpd="sng" w="19050">
            <a:solidFill>
              <a:srgbClr val="60C4D2"/>
            </a:solidFill>
            <a:prstDash val="dot"/>
            <a:miter lim="800000"/>
            <a:headEnd len="sm" w="sm" type="none"/>
            <a:tailEnd len="med" w="med" type="triangle"/>
          </a:ln>
        </p:spPr>
      </p:cxnSp>
      <p:grpSp>
        <p:nvGrpSpPr>
          <p:cNvPr id="2384" name="Google Shape;2384;p148"/>
          <p:cNvGrpSpPr/>
          <p:nvPr/>
        </p:nvGrpSpPr>
        <p:grpSpPr>
          <a:xfrm>
            <a:off x="7575136" y="1962151"/>
            <a:ext cx="1496864" cy="1511235"/>
            <a:chOff x="7179136" y="2345250"/>
            <a:chExt cx="1496864" cy="1874535"/>
          </a:xfrm>
        </p:grpSpPr>
        <p:sp>
          <p:nvSpPr>
            <p:cNvPr id="2385" name="Google Shape;2385;p148"/>
            <p:cNvSpPr/>
            <p:nvPr/>
          </p:nvSpPr>
          <p:spPr>
            <a:xfrm>
              <a:off x="7179136" y="2345250"/>
              <a:ext cx="1496864" cy="374907"/>
            </a:xfrm>
            <a:prstGeom prst="roundRect">
              <a:avLst>
                <a:gd fmla="val 16667" name="adj"/>
              </a:avLst>
            </a:prstGeom>
            <a:solidFill>
              <a:srgbClr val="B4E4EA"/>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Cột 1</a:t>
              </a:r>
              <a:endParaRPr sz="1400">
                <a:solidFill>
                  <a:srgbClr val="1F45BC"/>
                </a:solidFill>
                <a:latin typeface="Arial"/>
                <a:ea typeface="Arial"/>
                <a:cs typeface="Arial"/>
                <a:sym typeface="Arial"/>
              </a:endParaRPr>
            </a:p>
          </p:txBody>
        </p:sp>
        <p:sp>
          <p:nvSpPr>
            <p:cNvPr id="2386" name="Google Shape;2386;p148"/>
            <p:cNvSpPr/>
            <p:nvPr/>
          </p:nvSpPr>
          <p:spPr>
            <a:xfrm>
              <a:off x="7179136" y="2720157"/>
              <a:ext cx="1496864" cy="374907"/>
            </a:xfrm>
            <a:prstGeom prst="roundRect">
              <a:avLst>
                <a:gd fmla="val 16667" name="adj"/>
              </a:avLst>
            </a:prstGeom>
            <a:solidFill>
              <a:srgbClr val="B4E4EA"/>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Cột 2</a:t>
              </a:r>
              <a:endParaRPr sz="1400">
                <a:solidFill>
                  <a:srgbClr val="1F45BC"/>
                </a:solidFill>
                <a:latin typeface="Arial"/>
                <a:ea typeface="Arial"/>
                <a:cs typeface="Arial"/>
                <a:sym typeface="Arial"/>
              </a:endParaRPr>
            </a:p>
          </p:txBody>
        </p:sp>
        <p:sp>
          <p:nvSpPr>
            <p:cNvPr id="2387" name="Google Shape;2387;p148"/>
            <p:cNvSpPr/>
            <p:nvPr/>
          </p:nvSpPr>
          <p:spPr>
            <a:xfrm>
              <a:off x="7179136" y="3095064"/>
              <a:ext cx="1496864" cy="374907"/>
            </a:xfrm>
            <a:prstGeom prst="roundRect">
              <a:avLst>
                <a:gd fmla="val 16667" name="adj"/>
              </a:avLst>
            </a:prstGeom>
            <a:solidFill>
              <a:srgbClr val="B4E4EA"/>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Cột 3</a:t>
              </a:r>
              <a:endParaRPr sz="1400">
                <a:solidFill>
                  <a:srgbClr val="1F45BC"/>
                </a:solidFill>
                <a:latin typeface="Arial"/>
                <a:ea typeface="Arial"/>
                <a:cs typeface="Arial"/>
                <a:sym typeface="Arial"/>
              </a:endParaRPr>
            </a:p>
          </p:txBody>
        </p:sp>
        <p:sp>
          <p:nvSpPr>
            <p:cNvPr id="2388" name="Google Shape;2388;p148"/>
            <p:cNvSpPr/>
            <p:nvPr/>
          </p:nvSpPr>
          <p:spPr>
            <a:xfrm>
              <a:off x="7179136" y="3469971"/>
              <a:ext cx="1496864" cy="374907"/>
            </a:xfrm>
            <a:prstGeom prst="roundRect">
              <a:avLst>
                <a:gd fmla="val 16667" name="adj"/>
              </a:avLst>
            </a:prstGeom>
            <a:solidFill>
              <a:srgbClr val="B4E4EA"/>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Cột 4</a:t>
              </a:r>
              <a:endParaRPr sz="1400">
                <a:solidFill>
                  <a:srgbClr val="1F45BC"/>
                </a:solidFill>
                <a:latin typeface="Arial"/>
                <a:ea typeface="Arial"/>
                <a:cs typeface="Arial"/>
                <a:sym typeface="Arial"/>
              </a:endParaRPr>
            </a:p>
          </p:txBody>
        </p:sp>
        <p:sp>
          <p:nvSpPr>
            <p:cNvPr id="2389" name="Google Shape;2389;p148"/>
            <p:cNvSpPr/>
            <p:nvPr/>
          </p:nvSpPr>
          <p:spPr>
            <a:xfrm>
              <a:off x="7179136" y="3844878"/>
              <a:ext cx="1496864" cy="374907"/>
            </a:xfrm>
            <a:prstGeom prst="roundRect">
              <a:avLst>
                <a:gd fmla="val 16667" name="adj"/>
              </a:avLst>
            </a:prstGeom>
            <a:solidFill>
              <a:srgbClr val="B4E4EA"/>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Cột 5</a:t>
              </a:r>
              <a:endParaRPr sz="1400">
                <a:solidFill>
                  <a:srgbClr val="1F45BC"/>
                </a:solidFill>
                <a:latin typeface="Arial"/>
                <a:ea typeface="Arial"/>
                <a:cs typeface="Arial"/>
                <a:sym typeface="Arial"/>
              </a:endParaRPr>
            </a:p>
          </p:txBody>
        </p:sp>
      </p:grpSp>
      <p:grpSp>
        <p:nvGrpSpPr>
          <p:cNvPr id="2390" name="Google Shape;2390;p148"/>
          <p:cNvGrpSpPr/>
          <p:nvPr/>
        </p:nvGrpSpPr>
        <p:grpSpPr>
          <a:xfrm>
            <a:off x="7575136" y="4077966"/>
            <a:ext cx="1496864" cy="1511235"/>
            <a:chOff x="7179136" y="2345250"/>
            <a:chExt cx="1496864" cy="1874535"/>
          </a:xfrm>
        </p:grpSpPr>
        <p:sp>
          <p:nvSpPr>
            <p:cNvPr id="2391" name="Google Shape;2391;p148"/>
            <p:cNvSpPr/>
            <p:nvPr/>
          </p:nvSpPr>
          <p:spPr>
            <a:xfrm>
              <a:off x="7179136" y="2345250"/>
              <a:ext cx="1496864" cy="374907"/>
            </a:xfrm>
            <a:prstGeom prst="roundRect">
              <a:avLst>
                <a:gd fmla="val 16667" name="adj"/>
              </a:avLst>
            </a:prstGeom>
            <a:solidFill>
              <a:srgbClr val="DEEB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Cột 1</a:t>
              </a:r>
              <a:endParaRPr sz="1400">
                <a:solidFill>
                  <a:srgbClr val="1F45BC"/>
                </a:solidFill>
                <a:latin typeface="Arial"/>
                <a:ea typeface="Arial"/>
                <a:cs typeface="Arial"/>
                <a:sym typeface="Arial"/>
              </a:endParaRPr>
            </a:p>
          </p:txBody>
        </p:sp>
        <p:sp>
          <p:nvSpPr>
            <p:cNvPr id="2392" name="Google Shape;2392;p148"/>
            <p:cNvSpPr/>
            <p:nvPr/>
          </p:nvSpPr>
          <p:spPr>
            <a:xfrm>
              <a:off x="7179136" y="2720157"/>
              <a:ext cx="1496864" cy="374907"/>
            </a:xfrm>
            <a:prstGeom prst="roundRect">
              <a:avLst>
                <a:gd fmla="val 16667" name="adj"/>
              </a:avLst>
            </a:prstGeom>
            <a:solidFill>
              <a:srgbClr val="DEEB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Cột 2</a:t>
              </a:r>
              <a:endParaRPr sz="1400">
                <a:solidFill>
                  <a:srgbClr val="1F45BC"/>
                </a:solidFill>
                <a:latin typeface="Arial"/>
                <a:ea typeface="Arial"/>
                <a:cs typeface="Arial"/>
                <a:sym typeface="Arial"/>
              </a:endParaRPr>
            </a:p>
          </p:txBody>
        </p:sp>
        <p:sp>
          <p:nvSpPr>
            <p:cNvPr id="2393" name="Google Shape;2393;p148"/>
            <p:cNvSpPr/>
            <p:nvPr/>
          </p:nvSpPr>
          <p:spPr>
            <a:xfrm>
              <a:off x="7179136" y="3095064"/>
              <a:ext cx="1496864" cy="374907"/>
            </a:xfrm>
            <a:prstGeom prst="roundRect">
              <a:avLst>
                <a:gd fmla="val 16667" name="adj"/>
              </a:avLst>
            </a:prstGeom>
            <a:solidFill>
              <a:srgbClr val="DEEB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Cột 3</a:t>
              </a:r>
              <a:endParaRPr sz="1400">
                <a:solidFill>
                  <a:srgbClr val="1F45BC"/>
                </a:solidFill>
                <a:latin typeface="Arial"/>
                <a:ea typeface="Arial"/>
                <a:cs typeface="Arial"/>
                <a:sym typeface="Arial"/>
              </a:endParaRPr>
            </a:p>
          </p:txBody>
        </p:sp>
        <p:sp>
          <p:nvSpPr>
            <p:cNvPr id="2394" name="Google Shape;2394;p148"/>
            <p:cNvSpPr/>
            <p:nvPr/>
          </p:nvSpPr>
          <p:spPr>
            <a:xfrm>
              <a:off x="7179136" y="3469971"/>
              <a:ext cx="1496864" cy="374907"/>
            </a:xfrm>
            <a:prstGeom prst="roundRect">
              <a:avLst>
                <a:gd fmla="val 16667" name="adj"/>
              </a:avLst>
            </a:prstGeom>
            <a:solidFill>
              <a:srgbClr val="DEEB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Cột 4</a:t>
              </a:r>
              <a:endParaRPr sz="1400">
                <a:solidFill>
                  <a:srgbClr val="1F45BC"/>
                </a:solidFill>
                <a:latin typeface="Arial"/>
                <a:ea typeface="Arial"/>
                <a:cs typeface="Arial"/>
                <a:sym typeface="Arial"/>
              </a:endParaRPr>
            </a:p>
          </p:txBody>
        </p:sp>
        <p:sp>
          <p:nvSpPr>
            <p:cNvPr id="2395" name="Google Shape;2395;p148"/>
            <p:cNvSpPr/>
            <p:nvPr/>
          </p:nvSpPr>
          <p:spPr>
            <a:xfrm>
              <a:off x="7179136" y="3844878"/>
              <a:ext cx="1496864" cy="374907"/>
            </a:xfrm>
            <a:prstGeom prst="roundRect">
              <a:avLst>
                <a:gd fmla="val 16667" name="adj"/>
              </a:avLst>
            </a:prstGeom>
            <a:solidFill>
              <a:srgbClr val="DEEB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Cột 5</a:t>
              </a:r>
              <a:endParaRPr sz="1400">
                <a:solidFill>
                  <a:srgbClr val="1F45BC"/>
                </a:solidFill>
                <a:latin typeface="Arial"/>
                <a:ea typeface="Arial"/>
                <a:cs typeface="Arial"/>
                <a:sym typeface="Arial"/>
              </a:endParaRPr>
            </a:p>
          </p:txBody>
        </p:sp>
      </p:grpSp>
      <p:cxnSp>
        <p:nvCxnSpPr>
          <p:cNvPr id="2396" name="Google Shape;2396;p148"/>
          <p:cNvCxnSpPr>
            <a:stCxn id="2397" idx="3"/>
            <a:endCxn id="2398" idx="1"/>
          </p:cNvCxnSpPr>
          <p:nvPr/>
        </p:nvCxnSpPr>
        <p:spPr>
          <a:xfrm>
            <a:off x="6964672" y="4466836"/>
            <a:ext cx="366000" cy="388200"/>
          </a:xfrm>
          <a:prstGeom prst="straightConnector1">
            <a:avLst/>
          </a:prstGeom>
          <a:noFill/>
          <a:ln cap="flat" cmpd="sng" w="19050">
            <a:solidFill>
              <a:srgbClr val="83B4E1"/>
            </a:solidFill>
            <a:prstDash val="dot"/>
            <a:miter lim="800000"/>
            <a:headEnd len="sm" w="sm" type="none"/>
            <a:tailEnd len="med" w="med" type="triangle"/>
          </a:ln>
        </p:spPr>
      </p:cxnSp>
      <p:grpSp>
        <p:nvGrpSpPr>
          <p:cNvPr id="2399" name="Google Shape;2399;p148"/>
          <p:cNvGrpSpPr/>
          <p:nvPr/>
        </p:nvGrpSpPr>
        <p:grpSpPr>
          <a:xfrm>
            <a:off x="5170162" y="1962151"/>
            <a:ext cx="1794510" cy="4230614"/>
            <a:chOff x="4625217" y="1523052"/>
            <a:chExt cx="1794510" cy="4230614"/>
          </a:xfrm>
        </p:grpSpPr>
        <p:grpSp>
          <p:nvGrpSpPr>
            <p:cNvPr id="2400" name="Google Shape;2400;p148"/>
            <p:cNvGrpSpPr/>
            <p:nvPr/>
          </p:nvGrpSpPr>
          <p:grpSpPr>
            <a:xfrm>
              <a:off x="4625217" y="1523052"/>
              <a:ext cx="1794510" cy="1525527"/>
              <a:chOff x="4869180" y="1903473"/>
              <a:chExt cx="1794510" cy="1525527"/>
            </a:xfrm>
          </p:grpSpPr>
          <p:grpSp>
            <p:nvGrpSpPr>
              <p:cNvPr id="2401" name="Google Shape;2401;p148"/>
              <p:cNvGrpSpPr/>
              <p:nvPr/>
            </p:nvGrpSpPr>
            <p:grpSpPr>
              <a:xfrm>
                <a:off x="5166826" y="1903473"/>
                <a:ext cx="1496864" cy="1525527"/>
                <a:chOff x="6698446" y="1897380"/>
                <a:chExt cx="1496864" cy="1525527"/>
              </a:xfrm>
            </p:grpSpPr>
            <p:sp>
              <p:nvSpPr>
                <p:cNvPr id="2402" name="Google Shape;2402;p148"/>
                <p:cNvSpPr/>
                <p:nvPr/>
              </p:nvSpPr>
              <p:spPr>
                <a:xfrm>
                  <a:off x="6698446" y="2272287"/>
                  <a:ext cx="1496864" cy="775713"/>
                </a:xfrm>
                <a:prstGeom prst="roundRect">
                  <a:avLst>
                    <a:gd fmla="val 11755" name="adj"/>
                  </a:avLst>
                </a:prstGeom>
                <a:solidFill>
                  <a:srgbClr val="DDEAF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Dữ liệu hàng</a:t>
                  </a:r>
                  <a:endParaRPr sz="1400">
                    <a:solidFill>
                      <a:srgbClr val="1F45BC"/>
                    </a:solidFill>
                    <a:latin typeface="Arial"/>
                    <a:ea typeface="Arial"/>
                    <a:cs typeface="Arial"/>
                    <a:sym typeface="Arial"/>
                  </a:endParaRPr>
                </a:p>
              </p:txBody>
            </p:sp>
            <p:sp>
              <p:nvSpPr>
                <p:cNvPr id="2403" name="Google Shape;2403;p148"/>
                <p:cNvSpPr/>
                <p:nvPr/>
              </p:nvSpPr>
              <p:spPr>
                <a:xfrm>
                  <a:off x="6698446" y="1897380"/>
                  <a:ext cx="1496864" cy="374907"/>
                </a:xfrm>
                <a:prstGeom prst="roundRect">
                  <a:avLst>
                    <a:gd fmla="val 16667" name="adj"/>
                  </a:avLst>
                </a:prstGeom>
                <a:solidFill>
                  <a:srgbClr val="B4E4EA"/>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Dữ liệu chỉ mục</a:t>
                  </a:r>
                  <a:endParaRPr sz="1400">
                    <a:solidFill>
                      <a:srgbClr val="1F45BC"/>
                    </a:solidFill>
                    <a:latin typeface="Arial"/>
                    <a:ea typeface="Arial"/>
                    <a:cs typeface="Arial"/>
                    <a:sym typeface="Arial"/>
                  </a:endParaRPr>
                </a:p>
              </p:txBody>
            </p:sp>
            <p:sp>
              <p:nvSpPr>
                <p:cNvPr id="2404" name="Google Shape;2404;p148"/>
                <p:cNvSpPr/>
                <p:nvPr/>
              </p:nvSpPr>
              <p:spPr>
                <a:xfrm>
                  <a:off x="6698446" y="3048000"/>
                  <a:ext cx="1496864" cy="374907"/>
                </a:xfrm>
                <a:prstGeom prst="roundRect">
                  <a:avLst>
                    <a:gd fmla="val 16667" name="adj"/>
                  </a:avLst>
                </a:prstGeom>
                <a:solidFill>
                  <a:srgbClr val="98C9F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rgbClr val="1F45BC"/>
                      </a:solidFill>
                      <a:latin typeface="Arial"/>
                      <a:ea typeface="Arial"/>
                      <a:cs typeface="Arial"/>
                      <a:sym typeface="Arial"/>
                    </a:rPr>
                    <a:t>Chân trang stripe</a:t>
                  </a:r>
                  <a:endParaRPr sz="1300">
                    <a:solidFill>
                      <a:srgbClr val="1F45BC"/>
                    </a:solidFill>
                    <a:latin typeface="Arial"/>
                    <a:ea typeface="Arial"/>
                    <a:cs typeface="Arial"/>
                    <a:sym typeface="Arial"/>
                  </a:endParaRPr>
                </a:p>
              </p:txBody>
            </p:sp>
          </p:grpSp>
          <p:grpSp>
            <p:nvGrpSpPr>
              <p:cNvPr id="2405" name="Google Shape;2405;p148"/>
              <p:cNvGrpSpPr/>
              <p:nvPr/>
            </p:nvGrpSpPr>
            <p:grpSpPr>
              <a:xfrm>
                <a:off x="4869180" y="1903473"/>
                <a:ext cx="246221" cy="1525527"/>
                <a:chOff x="4869180" y="1903473"/>
                <a:chExt cx="246221" cy="1525527"/>
              </a:xfrm>
            </p:grpSpPr>
            <p:cxnSp>
              <p:nvCxnSpPr>
                <p:cNvPr id="2406" name="Google Shape;2406;p148"/>
                <p:cNvCxnSpPr/>
                <p:nvPr/>
              </p:nvCxnSpPr>
              <p:spPr>
                <a:xfrm>
                  <a:off x="4869180" y="1903473"/>
                  <a:ext cx="0" cy="1525527"/>
                </a:xfrm>
                <a:prstGeom prst="straightConnector1">
                  <a:avLst/>
                </a:prstGeom>
                <a:noFill/>
                <a:ln cap="flat" cmpd="sng" w="28575">
                  <a:solidFill>
                    <a:srgbClr val="1F45BC"/>
                  </a:solidFill>
                  <a:prstDash val="solid"/>
                  <a:miter lim="800000"/>
                  <a:headEnd len="med" w="med" type="triangle"/>
                  <a:tailEnd len="med" w="med" type="triangle"/>
                </a:ln>
              </p:spPr>
            </p:cxnSp>
            <p:sp>
              <p:nvSpPr>
                <p:cNvPr id="2407" name="Google Shape;2407;p148"/>
                <p:cNvSpPr/>
                <p:nvPr/>
              </p:nvSpPr>
              <p:spPr>
                <a:xfrm rot="-5400000">
                  <a:off x="4516038" y="2543126"/>
                  <a:ext cx="952505"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F45BC"/>
                      </a:solidFill>
                      <a:latin typeface="Arial"/>
                      <a:ea typeface="Arial"/>
                      <a:cs typeface="Arial"/>
                      <a:sym typeface="Arial"/>
                    </a:rPr>
                    <a:t>250MB Stripe</a:t>
                  </a:r>
                  <a:endParaRPr sz="1000">
                    <a:solidFill>
                      <a:schemeClr val="dk1"/>
                    </a:solidFill>
                    <a:latin typeface="Arial"/>
                    <a:ea typeface="Arial"/>
                    <a:cs typeface="Arial"/>
                    <a:sym typeface="Arial"/>
                  </a:endParaRPr>
                </a:p>
              </p:txBody>
            </p:sp>
          </p:grpSp>
        </p:grpSp>
        <p:grpSp>
          <p:nvGrpSpPr>
            <p:cNvPr id="2408" name="Google Shape;2408;p148"/>
            <p:cNvGrpSpPr/>
            <p:nvPr/>
          </p:nvGrpSpPr>
          <p:grpSpPr>
            <a:xfrm>
              <a:off x="4625217" y="3264973"/>
              <a:ext cx="1794510" cy="1525527"/>
              <a:chOff x="4869180" y="1903473"/>
              <a:chExt cx="1794510" cy="1525527"/>
            </a:xfrm>
          </p:grpSpPr>
          <p:grpSp>
            <p:nvGrpSpPr>
              <p:cNvPr id="2409" name="Google Shape;2409;p148"/>
              <p:cNvGrpSpPr/>
              <p:nvPr/>
            </p:nvGrpSpPr>
            <p:grpSpPr>
              <a:xfrm>
                <a:off x="5166826" y="1903473"/>
                <a:ext cx="1496864" cy="1525527"/>
                <a:chOff x="6698446" y="1897380"/>
                <a:chExt cx="1496864" cy="1525527"/>
              </a:xfrm>
            </p:grpSpPr>
            <p:sp>
              <p:nvSpPr>
                <p:cNvPr id="2397" name="Google Shape;2397;p148"/>
                <p:cNvSpPr/>
                <p:nvPr/>
              </p:nvSpPr>
              <p:spPr>
                <a:xfrm>
                  <a:off x="6698446" y="2272287"/>
                  <a:ext cx="1496864" cy="775713"/>
                </a:xfrm>
                <a:prstGeom prst="roundRect">
                  <a:avLst>
                    <a:gd fmla="val 11755" name="adj"/>
                  </a:avLst>
                </a:prstGeom>
                <a:solidFill>
                  <a:srgbClr val="DDEAF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Dữ liệu hàng</a:t>
                  </a:r>
                  <a:endParaRPr sz="1400">
                    <a:solidFill>
                      <a:srgbClr val="1F45BC"/>
                    </a:solidFill>
                    <a:latin typeface="Arial"/>
                    <a:ea typeface="Arial"/>
                    <a:cs typeface="Arial"/>
                    <a:sym typeface="Arial"/>
                  </a:endParaRPr>
                </a:p>
              </p:txBody>
            </p:sp>
            <p:sp>
              <p:nvSpPr>
                <p:cNvPr id="2383" name="Google Shape;2383;p148"/>
                <p:cNvSpPr/>
                <p:nvPr/>
              </p:nvSpPr>
              <p:spPr>
                <a:xfrm>
                  <a:off x="6698446" y="1897380"/>
                  <a:ext cx="1496864" cy="374907"/>
                </a:xfrm>
                <a:prstGeom prst="roundRect">
                  <a:avLst>
                    <a:gd fmla="val 16667" name="adj"/>
                  </a:avLst>
                </a:prstGeom>
                <a:solidFill>
                  <a:srgbClr val="B4E4EA"/>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Dữ liệu chỉ mục</a:t>
                  </a:r>
                  <a:endParaRPr sz="1400">
                    <a:solidFill>
                      <a:srgbClr val="1F45BC"/>
                    </a:solidFill>
                    <a:latin typeface="Arial"/>
                    <a:ea typeface="Arial"/>
                    <a:cs typeface="Arial"/>
                    <a:sym typeface="Arial"/>
                  </a:endParaRPr>
                </a:p>
              </p:txBody>
            </p:sp>
            <p:sp>
              <p:nvSpPr>
                <p:cNvPr id="2410" name="Google Shape;2410;p148"/>
                <p:cNvSpPr/>
                <p:nvPr/>
              </p:nvSpPr>
              <p:spPr>
                <a:xfrm>
                  <a:off x="6698446" y="3048000"/>
                  <a:ext cx="1496864" cy="374907"/>
                </a:xfrm>
                <a:prstGeom prst="roundRect">
                  <a:avLst>
                    <a:gd fmla="val 16667" name="adj"/>
                  </a:avLst>
                </a:prstGeom>
                <a:solidFill>
                  <a:srgbClr val="98C9F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rgbClr val="1F45BC"/>
                      </a:solidFill>
                      <a:latin typeface="Arial"/>
                      <a:ea typeface="Arial"/>
                      <a:cs typeface="Arial"/>
                      <a:sym typeface="Arial"/>
                    </a:rPr>
                    <a:t>Chân trang stripe</a:t>
                  </a:r>
                  <a:endParaRPr sz="1300">
                    <a:solidFill>
                      <a:srgbClr val="1F45BC"/>
                    </a:solidFill>
                    <a:latin typeface="Arial"/>
                    <a:ea typeface="Arial"/>
                    <a:cs typeface="Arial"/>
                    <a:sym typeface="Arial"/>
                  </a:endParaRPr>
                </a:p>
              </p:txBody>
            </p:sp>
          </p:grpSp>
          <p:grpSp>
            <p:nvGrpSpPr>
              <p:cNvPr id="2411" name="Google Shape;2411;p148"/>
              <p:cNvGrpSpPr/>
              <p:nvPr/>
            </p:nvGrpSpPr>
            <p:grpSpPr>
              <a:xfrm>
                <a:off x="4869180" y="1903473"/>
                <a:ext cx="246221" cy="1525527"/>
                <a:chOff x="4869180" y="1903473"/>
                <a:chExt cx="246221" cy="1525527"/>
              </a:xfrm>
            </p:grpSpPr>
            <p:cxnSp>
              <p:nvCxnSpPr>
                <p:cNvPr id="2412" name="Google Shape;2412;p148"/>
                <p:cNvCxnSpPr/>
                <p:nvPr/>
              </p:nvCxnSpPr>
              <p:spPr>
                <a:xfrm>
                  <a:off x="4869180" y="1903473"/>
                  <a:ext cx="0" cy="1525527"/>
                </a:xfrm>
                <a:prstGeom prst="straightConnector1">
                  <a:avLst/>
                </a:prstGeom>
                <a:noFill/>
                <a:ln cap="flat" cmpd="sng" w="28575">
                  <a:solidFill>
                    <a:srgbClr val="1F45BC"/>
                  </a:solidFill>
                  <a:prstDash val="solid"/>
                  <a:miter lim="800000"/>
                  <a:headEnd len="med" w="med" type="triangle"/>
                  <a:tailEnd len="med" w="med" type="triangle"/>
                </a:ln>
              </p:spPr>
            </p:cxnSp>
            <p:sp>
              <p:nvSpPr>
                <p:cNvPr id="2413" name="Google Shape;2413;p148"/>
                <p:cNvSpPr/>
                <p:nvPr/>
              </p:nvSpPr>
              <p:spPr>
                <a:xfrm rot="-5400000">
                  <a:off x="4516038" y="2543126"/>
                  <a:ext cx="952505"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F45BC"/>
                      </a:solidFill>
                      <a:latin typeface="Arial"/>
                      <a:ea typeface="Arial"/>
                      <a:cs typeface="Arial"/>
                      <a:sym typeface="Arial"/>
                    </a:rPr>
                    <a:t>250MB Stripe</a:t>
                  </a:r>
                  <a:endParaRPr sz="1000">
                    <a:solidFill>
                      <a:schemeClr val="dk1"/>
                    </a:solidFill>
                    <a:latin typeface="Arial"/>
                    <a:ea typeface="Arial"/>
                    <a:cs typeface="Arial"/>
                    <a:sym typeface="Arial"/>
                  </a:endParaRPr>
                </a:p>
              </p:txBody>
            </p:sp>
          </p:grpSp>
        </p:grpSp>
        <p:grpSp>
          <p:nvGrpSpPr>
            <p:cNvPr id="2414" name="Google Shape;2414;p148"/>
            <p:cNvGrpSpPr/>
            <p:nvPr/>
          </p:nvGrpSpPr>
          <p:grpSpPr>
            <a:xfrm>
              <a:off x="4922863" y="5008048"/>
              <a:ext cx="1496864" cy="745618"/>
              <a:chOff x="6698446" y="1897380"/>
              <a:chExt cx="1496864" cy="745618"/>
            </a:xfrm>
          </p:grpSpPr>
          <p:sp>
            <p:nvSpPr>
              <p:cNvPr id="2415" name="Google Shape;2415;p148"/>
              <p:cNvSpPr/>
              <p:nvPr/>
            </p:nvSpPr>
            <p:spPr>
              <a:xfrm>
                <a:off x="6698446" y="1897380"/>
                <a:ext cx="1496864" cy="374907"/>
              </a:xfrm>
              <a:prstGeom prst="roundRect">
                <a:avLst>
                  <a:gd fmla="val 16667" name="adj"/>
                </a:avLst>
              </a:prstGeom>
              <a:solidFill>
                <a:srgbClr val="BFBFBF"/>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Chân trang tệp</a:t>
                </a:r>
                <a:endParaRPr sz="1400">
                  <a:solidFill>
                    <a:srgbClr val="1F45BC"/>
                  </a:solidFill>
                  <a:latin typeface="Arial"/>
                  <a:ea typeface="Arial"/>
                  <a:cs typeface="Arial"/>
                  <a:sym typeface="Arial"/>
                </a:endParaRPr>
              </a:p>
            </p:txBody>
          </p:sp>
          <p:sp>
            <p:nvSpPr>
              <p:cNvPr id="2416" name="Google Shape;2416;p148"/>
              <p:cNvSpPr/>
              <p:nvPr/>
            </p:nvSpPr>
            <p:spPr>
              <a:xfrm>
                <a:off x="6698446" y="2268091"/>
                <a:ext cx="1496864" cy="374907"/>
              </a:xfrm>
              <a:prstGeom prst="roundRect">
                <a:avLst>
                  <a:gd fmla="val 16667" name="adj"/>
                </a:avLst>
              </a:prstGeom>
              <a:solidFill>
                <a:srgbClr val="F2F2F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Phần tái bút</a:t>
                </a:r>
                <a:endParaRPr sz="1400">
                  <a:solidFill>
                    <a:srgbClr val="1F45BC"/>
                  </a:solidFill>
                  <a:latin typeface="Arial"/>
                  <a:ea typeface="Arial"/>
                  <a:cs typeface="Arial"/>
                  <a:sym typeface="Arial"/>
                </a:endParaRPr>
              </a:p>
            </p:txBody>
          </p:sp>
        </p:grpSp>
      </p:grpSp>
      <p:sp>
        <p:nvSpPr>
          <p:cNvPr id="2417" name="Google Shape;2417;p148"/>
          <p:cNvSpPr/>
          <p:nvPr/>
        </p:nvSpPr>
        <p:spPr>
          <a:xfrm>
            <a:off x="7356064" y="2016438"/>
            <a:ext cx="151075" cy="1511235"/>
          </a:xfrm>
          <a:prstGeom prst="leftBrace">
            <a:avLst>
              <a:gd fmla="val 8333" name="adj1"/>
              <a:gd fmla="val 50000" name="adj2"/>
            </a:avLst>
          </a:prstGeom>
          <a:noFill/>
          <a:ln cap="flat" cmpd="sng" w="19050">
            <a:solidFill>
              <a:srgbClr val="B4E4E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398" name="Google Shape;2398;p148"/>
          <p:cNvSpPr/>
          <p:nvPr/>
        </p:nvSpPr>
        <p:spPr>
          <a:xfrm>
            <a:off x="7330696" y="4099395"/>
            <a:ext cx="151075" cy="1511235"/>
          </a:xfrm>
          <a:prstGeom prst="leftBrace">
            <a:avLst>
              <a:gd fmla="val 8333" name="adj1"/>
              <a:gd fmla="val 50000" name="adj2"/>
            </a:avLst>
          </a:prstGeom>
          <a:noFill/>
          <a:ln cap="flat" cmpd="sng" w="19050">
            <a:solidFill>
              <a:srgbClr val="DEEB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2" name="Shape 2422"/>
        <p:cNvGrpSpPr/>
        <p:nvPr/>
      </p:nvGrpSpPr>
      <p:grpSpPr>
        <a:xfrm>
          <a:off x="0" y="0"/>
          <a:ext cx="0" cy="0"/>
          <a:chOff x="0" y="0"/>
          <a:chExt cx="0" cy="0"/>
        </a:xfrm>
      </p:grpSpPr>
      <p:sp>
        <p:nvSpPr>
          <p:cNvPr id="2423" name="Google Shape;2423;p14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424" name="Google Shape;2424;p14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So sánh kích thước tệp</a:t>
            </a:r>
            <a:endParaRPr/>
          </a:p>
        </p:txBody>
      </p:sp>
      <p:sp>
        <p:nvSpPr>
          <p:cNvPr id="2425" name="Google Shape;2425;p14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426" name="Google Shape;2426;p14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Trong khi các tệp ORC nhỏ hơn, các tệp Parquet hiệu quả hơn để xử lý dữ liệu</a:t>
            </a:r>
            <a:endParaRPr/>
          </a:p>
        </p:txBody>
      </p:sp>
      <p:grpSp>
        <p:nvGrpSpPr>
          <p:cNvPr id="2427" name="Google Shape;2427;p149"/>
          <p:cNvGrpSpPr/>
          <p:nvPr/>
        </p:nvGrpSpPr>
        <p:grpSpPr>
          <a:xfrm>
            <a:off x="599670" y="2797673"/>
            <a:ext cx="7142185" cy="2679216"/>
            <a:chOff x="535872" y="2957331"/>
            <a:chExt cx="7142185" cy="2679216"/>
          </a:xfrm>
        </p:grpSpPr>
        <p:grpSp>
          <p:nvGrpSpPr>
            <p:cNvPr id="2428" name="Google Shape;2428;p149"/>
            <p:cNvGrpSpPr/>
            <p:nvPr/>
          </p:nvGrpSpPr>
          <p:grpSpPr>
            <a:xfrm>
              <a:off x="535872" y="2957331"/>
              <a:ext cx="7142185" cy="2679216"/>
              <a:chOff x="557445" y="2915002"/>
              <a:chExt cx="8155564" cy="3059360"/>
            </a:xfrm>
          </p:grpSpPr>
          <p:sp>
            <p:nvSpPr>
              <p:cNvPr id="2429" name="Google Shape;2429;p149"/>
              <p:cNvSpPr/>
              <p:nvPr/>
            </p:nvSpPr>
            <p:spPr>
              <a:xfrm rot="5400000">
                <a:off x="7001003" y="4262356"/>
                <a:ext cx="1712006" cy="1712006"/>
              </a:xfrm>
              <a:prstGeom prst="teardrop">
                <a:avLst>
                  <a:gd fmla="val 100000" name="adj"/>
                </a:avLst>
              </a:prstGeom>
              <a:solidFill>
                <a:srgbClr val="66A1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30" name="Google Shape;2430;p149"/>
              <p:cNvSpPr/>
              <p:nvPr/>
            </p:nvSpPr>
            <p:spPr>
              <a:xfrm rot="5400000">
                <a:off x="5042358" y="3757208"/>
                <a:ext cx="2217154" cy="2217154"/>
              </a:xfrm>
              <a:prstGeom prst="teardrop">
                <a:avLst>
                  <a:gd fmla="val 100000" name="adj"/>
                </a:avLst>
              </a:prstGeom>
              <a:solidFill>
                <a:srgbClr val="4E9DE2"/>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31" name="Google Shape;2431;p149"/>
              <p:cNvSpPr/>
              <p:nvPr/>
            </p:nvSpPr>
            <p:spPr>
              <a:xfrm rot="5400000">
                <a:off x="2952300" y="3369798"/>
                <a:ext cx="2604564" cy="2604564"/>
              </a:xfrm>
              <a:prstGeom prst="teardrop">
                <a:avLst>
                  <a:gd fmla="val 100000" name="adj"/>
                </a:avLst>
              </a:prstGeom>
              <a:solidFill>
                <a:srgbClr val="724EC6"/>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32" name="Google Shape;2432;p149"/>
              <p:cNvSpPr/>
              <p:nvPr/>
            </p:nvSpPr>
            <p:spPr>
              <a:xfrm rot="5400000">
                <a:off x="557445" y="2915002"/>
                <a:ext cx="3059360" cy="3059360"/>
              </a:xfrm>
              <a:prstGeom prst="teardrop">
                <a:avLst>
                  <a:gd fmla="val 100000" name="adj"/>
                </a:avLst>
              </a:prstGeom>
              <a:solidFill>
                <a:srgbClr val="1F45B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433" name="Google Shape;2433;p149"/>
            <p:cNvSpPr/>
            <p:nvPr/>
          </p:nvSpPr>
          <p:spPr>
            <a:xfrm>
              <a:off x="1147556" y="3958385"/>
              <a:ext cx="1455848"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Arial"/>
                  <a:ea typeface="Arial"/>
                  <a:cs typeface="Arial"/>
                  <a:sym typeface="Arial"/>
                </a:rPr>
                <a:t>585 GB</a:t>
              </a:r>
              <a:endParaRPr sz="1400">
                <a:solidFill>
                  <a:schemeClr val="lt1"/>
                </a:solidFill>
                <a:latin typeface="Arial"/>
                <a:ea typeface="Arial"/>
                <a:cs typeface="Arial"/>
                <a:sym typeface="Arial"/>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(Kích thước gốc)</a:t>
              </a:r>
              <a:endParaRPr sz="1400">
                <a:solidFill>
                  <a:schemeClr val="lt1"/>
                </a:solidFill>
                <a:latin typeface="Arial"/>
                <a:ea typeface="Arial"/>
                <a:cs typeface="Arial"/>
                <a:sym typeface="Arial"/>
              </a:endParaRPr>
            </a:p>
          </p:txBody>
        </p:sp>
        <p:sp>
          <p:nvSpPr>
            <p:cNvPr id="2434" name="Google Shape;2434;p149"/>
            <p:cNvSpPr/>
            <p:nvPr/>
          </p:nvSpPr>
          <p:spPr>
            <a:xfrm>
              <a:off x="3296934" y="4172041"/>
              <a:ext cx="1351653"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Arial"/>
                  <a:ea typeface="Arial"/>
                  <a:cs typeface="Arial"/>
                  <a:sym typeface="Arial"/>
                </a:rPr>
                <a:t>505 GB</a:t>
              </a:r>
              <a:endParaRPr sz="1400">
                <a:solidFill>
                  <a:schemeClr val="lt1"/>
                </a:solidFill>
                <a:latin typeface="Arial"/>
                <a:ea typeface="Arial"/>
                <a:cs typeface="Arial"/>
                <a:sym typeface="Arial"/>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(Nhỏ hơn 14%)</a:t>
              </a:r>
              <a:endParaRPr sz="1400">
                <a:solidFill>
                  <a:schemeClr val="lt1"/>
                </a:solidFill>
                <a:latin typeface="Arial"/>
                <a:ea typeface="Arial"/>
                <a:cs typeface="Arial"/>
                <a:sym typeface="Arial"/>
              </a:endParaRPr>
            </a:p>
          </p:txBody>
        </p:sp>
        <p:grpSp>
          <p:nvGrpSpPr>
            <p:cNvPr id="2435" name="Google Shape;2435;p149"/>
            <p:cNvGrpSpPr/>
            <p:nvPr/>
          </p:nvGrpSpPr>
          <p:grpSpPr>
            <a:xfrm>
              <a:off x="4926587" y="4171163"/>
              <a:ext cx="1364477" cy="927450"/>
              <a:chOff x="4926587" y="4076821"/>
              <a:chExt cx="1364477" cy="927450"/>
            </a:xfrm>
          </p:grpSpPr>
          <p:sp>
            <p:nvSpPr>
              <p:cNvPr id="2436" name="Google Shape;2436;p149"/>
              <p:cNvSpPr/>
              <p:nvPr/>
            </p:nvSpPr>
            <p:spPr>
              <a:xfrm>
                <a:off x="4926587" y="4327163"/>
                <a:ext cx="1364477"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Arial"/>
                    <a:ea typeface="Arial"/>
                    <a:cs typeface="Arial"/>
                    <a:sym typeface="Arial"/>
                  </a:rPr>
                  <a:t>221 GB</a:t>
                </a:r>
                <a:endParaRPr sz="1400">
                  <a:solidFill>
                    <a:schemeClr val="lt1"/>
                  </a:solidFill>
                  <a:latin typeface="Arial"/>
                  <a:ea typeface="Arial"/>
                  <a:cs typeface="Arial"/>
                  <a:sym typeface="Arial"/>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(Nhỏ hơn 62%)</a:t>
                </a:r>
                <a:endParaRPr sz="1400">
                  <a:solidFill>
                    <a:schemeClr val="lt1"/>
                  </a:solidFill>
                  <a:latin typeface="Arial"/>
                  <a:ea typeface="Arial"/>
                  <a:cs typeface="Arial"/>
                  <a:sym typeface="Arial"/>
                </a:endParaRPr>
              </a:p>
            </p:txBody>
          </p:sp>
          <p:sp>
            <p:nvSpPr>
              <p:cNvPr id="2437" name="Google Shape;2437;p149"/>
              <p:cNvSpPr/>
              <p:nvPr/>
            </p:nvSpPr>
            <p:spPr>
              <a:xfrm>
                <a:off x="5264254" y="4076821"/>
                <a:ext cx="72808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Impala</a:t>
                </a:r>
                <a:endParaRPr sz="1400">
                  <a:solidFill>
                    <a:schemeClr val="dk1"/>
                  </a:solidFill>
                  <a:latin typeface="Arial"/>
                  <a:ea typeface="Arial"/>
                  <a:cs typeface="Arial"/>
                  <a:sym typeface="Arial"/>
                </a:endParaRPr>
              </a:p>
            </p:txBody>
          </p:sp>
        </p:grpSp>
        <p:grpSp>
          <p:nvGrpSpPr>
            <p:cNvPr id="2438" name="Google Shape;2438;p149"/>
            <p:cNvGrpSpPr/>
            <p:nvPr/>
          </p:nvGrpSpPr>
          <p:grpSpPr>
            <a:xfrm>
              <a:off x="6314200" y="4423182"/>
              <a:ext cx="1361271" cy="927450"/>
              <a:chOff x="4928189" y="4076821"/>
              <a:chExt cx="1361271" cy="927450"/>
            </a:xfrm>
          </p:grpSpPr>
          <p:sp>
            <p:nvSpPr>
              <p:cNvPr id="2439" name="Google Shape;2439;p149"/>
              <p:cNvSpPr/>
              <p:nvPr/>
            </p:nvSpPr>
            <p:spPr>
              <a:xfrm>
                <a:off x="4928189" y="4327163"/>
                <a:ext cx="1361271"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Arial"/>
                    <a:ea typeface="Arial"/>
                    <a:cs typeface="Arial"/>
                    <a:sym typeface="Arial"/>
                  </a:rPr>
                  <a:t>131 GB</a:t>
                </a:r>
                <a:endParaRPr sz="1400">
                  <a:solidFill>
                    <a:schemeClr val="lt1"/>
                  </a:solidFill>
                  <a:latin typeface="Arial"/>
                  <a:ea typeface="Arial"/>
                  <a:cs typeface="Arial"/>
                  <a:sym typeface="Arial"/>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(Nhỏ hơn 78%)</a:t>
                </a:r>
                <a:endParaRPr sz="1400">
                  <a:solidFill>
                    <a:schemeClr val="lt1"/>
                  </a:solidFill>
                  <a:latin typeface="Arial"/>
                  <a:ea typeface="Arial"/>
                  <a:cs typeface="Arial"/>
                  <a:sym typeface="Arial"/>
                </a:endParaRPr>
              </a:p>
            </p:txBody>
          </p:sp>
          <p:sp>
            <p:nvSpPr>
              <p:cNvPr id="2440" name="Google Shape;2440;p149"/>
              <p:cNvSpPr/>
              <p:nvPr/>
            </p:nvSpPr>
            <p:spPr>
              <a:xfrm>
                <a:off x="5264254" y="4076821"/>
                <a:ext cx="75212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Hive 12</a:t>
                </a:r>
                <a:endParaRPr sz="1400">
                  <a:solidFill>
                    <a:schemeClr val="dk1"/>
                  </a:solidFill>
                  <a:latin typeface="Arial"/>
                  <a:ea typeface="Arial"/>
                  <a:cs typeface="Arial"/>
                  <a:sym typeface="Arial"/>
                </a:endParaRPr>
              </a:p>
            </p:txBody>
          </p:sp>
        </p:grpSp>
      </p:grpSp>
      <p:sp>
        <p:nvSpPr>
          <p:cNvPr id="2441" name="Google Shape;2441;p149"/>
          <p:cNvSpPr/>
          <p:nvPr/>
        </p:nvSpPr>
        <p:spPr>
          <a:xfrm>
            <a:off x="1499858" y="5515953"/>
            <a:ext cx="168668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Được mã hóa bằng </a:t>
            </a:r>
            <a:endParaRPr sz="1400">
              <a:solidFill>
                <a:srgbClr val="1F45BC"/>
              </a:solidFill>
              <a:latin typeface="Arial"/>
              <a:ea typeface="Arial"/>
              <a:cs typeface="Arial"/>
              <a:sym typeface="Arial"/>
            </a:endParaRPr>
          </a:p>
          <a:p>
            <a:pPr indent="0" lvl="0" marL="0" marR="0" rtl="0" algn="ctr">
              <a:spcBef>
                <a:spcPts val="0"/>
              </a:spcBef>
              <a:spcAft>
                <a:spcPts val="0"/>
              </a:spcAft>
              <a:buNone/>
            </a:pPr>
            <a:r>
              <a:rPr b="1" lang="en-US" sz="1400">
                <a:solidFill>
                  <a:srgbClr val="1F45BC"/>
                </a:solidFill>
                <a:latin typeface="Arial"/>
                <a:ea typeface="Arial"/>
                <a:cs typeface="Arial"/>
                <a:sym typeface="Arial"/>
              </a:rPr>
              <a:t>Văn bản</a:t>
            </a:r>
            <a:endParaRPr b="1" sz="1600">
              <a:solidFill>
                <a:srgbClr val="1F45BC"/>
              </a:solidFill>
              <a:latin typeface="Arial"/>
              <a:ea typeface="Arial"/>
              <a:cs typeface="Arial"/>
              <a:sym typeface="Arial"/>
            </a:endParaRPr>
          </a:p>
        </p:txBody>
      </p:sp>
      <p:sp>
        <p:nvSpPr>
          <p:cNvPr id="2442" name="Google Shape;2442;p149"/>
          <p:cNvSpPr/>
          <p:nvPr/>
        </p:nvSpPr>
        <p:spPr>
          <a:xfrm>
            <a:off x="3307934" y="5515953"/>
            <a:ext cx="168668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Được mã hóa bằng </a:t>
            </a:r>
            <a:endParaRPr sz="1400">
              <a:solidFill>
                <a:srgbClr val="1F45BC"/>
              </a:solidFill>
              <a:latin typeface="Arial"/>
              <a:ea typeface="Arial"/>
              <a:cs typeface="Arial"/>
              <a:sym typeface="Arial"/>
            </a:endParaRPr>
          </a:p>
          <a:p>
            <a:pPr indent="0" lvl="0" marL="0" marR="0" rtl="0" algn="ctr">
              <a:spcBef>
                <a:spcPts val="0"/>
              </a:spcBef>
              <a:spcAft>
                <a:spcPts val="0"/>
              </a:spcAft>
              <a:buNone/>
            </a:pPr>
            <a:r>
              <a:rPr b="1" lang="en-US" sz="1400">
                <a:solidFill>
                  <a:srgbClr val="1F45BC"/>
                </a:solidFill>
                <a:latin typeface="Arial"/>
                <a:ea typeface="Arial"/>
                <a:cs typeface="Arial"/>
                <a:sym typeface="Arial"/>
              </a:rPr>
              <a:t>RCFile</a:t>
            </a:r>
            <a:endParaRPr b="1" sz="1600">
              <a:solidFill>
                <a:srgbClr val="1F45BC"/>
              </a:solidFill>
              <a:latin typeface="Arial"/>
              <a:ea typeface="Arial"/>
              <a:cs typeface="Arial"/>
              <a:sym typeface="Arial"/>
            </a:endParaRPr>
          </a:p>
        </p:txBody>
      </p:sp>
      <p:sp>
        <p:nvSpPr>
          <p:cNvPr id="2443" name="Google Shape;2443;p149"/>
          <p:cNvSpPr/>
          <p:nvPr/>
        </p:nvSpPr>
        <p:spPr>
          <a:xfrm>
            <a:off x="4910827" y="5515953"/>
            <a:ext cx="164660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Được mã hóa bằng</a:t>
            </a:r>
            <a:endParaRPr/>
          </a:p>
          <a:p>
            <a:pPr indent="0" lvl="0" marL="0" marR="0" rtl="0" algn="ctr">
              <a:spcBef>
                <a:spcPts val="0"/>
              </a:spcBef>
              <a:spcAft>
                <a:spcPts val="0"/>
              </a:spcAft>
              <a:buNone/>
            </a:pPr>
            <a:r>
              <a:rPr b="1" lang="en-US" sz="1400">
                <a:solidFill>
                  <a:srgbClr val="1F45BC"/>
                </a:solidFill>
                <a:latin typeface="Arial"/>
                <a:ea typeface="Arial"/>
                <a:cs typeface="Arial"/>
                <a:sym typeface="Arial"/>
              </a:rPr>
              <a:t>Parquet</a:t>
            </a:r>
            <a:endParaRPr b="1" sz="1600">
              <a:solidFill>
                <a:srgbClr val="1F45BC"/>
              </a:solidFill>
              <a:latin typeface="Arial"/>
              <a:ea typeface="Arial"/>
              <a:cs typeface="Arial"/>
              <a:sym typeface="Arial"/>
            </a:endParaRPr>
          </a:p>
        </p:txBody>
      </p:sp>
      <p:sp>
        <p:nvSpPr>
          <p:cNvPr id="2444" name="Google Shape;2444;p149"/>
          <p:cNvSpPr/>
          <p:nvPr/>
        </p:nvSpPr>
        <p:spPr>
          <a:xfrm>
            <a:off x="6417028" y="5515953"/>
            <a:ext cx="164660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Được mã hóa bằng</a:t>
            </a:r>
            <a:endParaRPr/>
          </a:p>
          <a:p>
            <a:pPr indent="0" lvl="0" marL="0" marR="0" rtl="0" algn="ctr">
              <a:spcBef>
                <a:spcPts val="0"/>
              </a:spcBef>
              <a:spcAft>
                <a:spcPts val="0"/>
              </a:spcAft>
              <a:buNone/>
            </a:pPr>
            <a:r>
              <a:rPr b="1" lang="en-US" sz="1400">
                <a:solidFill>
                  <a:srgbClr val="1F45BC"/>
                </a:solidFill>
                <a:latin typeface="Arial"/>
                <a:ea typeface="Arial"/>
                <a:cs typeface="Arial"/>
                <a:sym typeface="Arial"/>
              </a:rPr>
              <a:t>ORCFile</a:t>
            </a:r>
            <a:endParaRPr b="1" sz="1600">
              <a:solidFill>
                <a:srgbClr val="1F45BC"/>
              </a:solidFill>
              <a:latin typeface="Arial"/>
              <a:ea typeface="Arial"/>
              <a:cs typeface="Arial"/>
              <a:sym typeface="Arial"/>
            </a:endParaRPr>
          </a:p>
        </p:txBody>
      </p:sp>
      <p:sp>
        <p:nvSpPr>
          <p:cNvPr id="2445" name="Google Shape;2445;p149"/>
          <p:cNvSpPr/>
          <p:nvPr/>
        </p:nvSpPr>
        <p:spPr>
          <a:xfrm>
            <a:off x="4984933" y="2901985"/>
            <a:ext cx="4341253"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400">
                <a:solidFill>
                  <a:srgbClr val="1F45BC"/>
                </a:solidFill>
                <a:latin typeface="Arial"/>
                <a:ea typeface="Arial"/>
                <a:cs typeface="Arial"/>
                <a:sym typeface="Arial"/>
              </a:rPr>
              <a:t>So sánh kích thước tệp trên các phương pháp mã hóa</a:t>
            </a:r>
            <a:endParaRPr/>
          </a:p>
          <a:p>
            <a:pPr indent="0" lvl="0" marL="0" marR="0" rtl="0" algn="r">
              <a:spcBef>
                <a:spcPts val="0"/>
              </a:spcBef>
              <a:spcAft>
                <a:spcPts val="0"/>
              </a:spcAft>
              <a:buNone/>
            </a:pPr>
            <a:r>
              <a:rPr lang="en-US" sz="1400">
                <a:solidFill>
                  <a:srgbClr val="1F45BC"/>
                </a:solidFill>
                <a:latin typeface="Arial"/>
                <a:ea typeface="Arial"/>
                <a:cs typeface="Arial"/>
                <a:sym typeface="Arial"/>
              </a:rPr>
              <a:t>Bộ dữ liệu: Bộ dữ liệu TPC-DS Scale 500</a:t>
            </a:r>
            <a:endParaRPr sz="1400">
              <a:solidFill>
                <a:srgbClr val="1F45BC"/>
              </a:solidFill>
              <a:latin typeface="Arial"/>
              <a:ea typeface="Arial"/>
              <a:cs typeface="Arial"/>
              <a:sym typeface="Arial"/>
            </a:endParaRPr>
          </a:p>
        </p:txBody>
      </p:sp>
      <p:sp>
        <p:nvSpPr>
          <p:cNvPr id="2446" name="Google Shape;2446;p149"/>
          <p:cNvSpPr/>
          <p:nvPr/>
        </p:nvSpPr>
        <p:spPr>
          <a:xfrm>
            <a:off x="7853031" y="4156044"/>
            <a:ext cx="1675459" cy="1169551"/>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1F45BC"/>
              </a:buClr>
              <a:buSzPts val="1000"/>
              <a:buFont typeface="Noto Sans Symbols"/>
              <a:buChar char="✔"/>
            </a:pPr>
            <a:r>
              <a:rPr lang="en-US" sz="1000">
                <a:solidFill>
                  <a:srgbClr val="1F45BC"/>
                </a:solidFill>
                <a:latin typeface="Arial"/>
                <a:ea typeface="Arial"/>
                <a:cs typeface="Arial"/>
                <a:sym typeface="Arial"/>
              </a:rPr>
              <a:t>Kích thước khối lớn hơn</a:t>
            </a:r>
            <a:endParaRPr/>
          </a:p>
          <a:p>
            <a:pPr indent="-107950" lvl="0" marL="171450" marR="0" rtl="0" algn="l">
              <a:spcBef>
                <a:spcPts val="0"/>
              </a:spcBef>
              <a:spcAft>
                <a:spcPts val="0"/>
              </a:spcAft>
              <a:buClr>
                <a:schemeClr val="dk1"/>
              </a:buClr>
              <a:buSzPts val="1000"/>
              <a:buFont typeface="Noto Sans Symbols"/>
              <a:buNone/>
            </a:pPr>
            <a:r>
              <a:t/>
            </a:r>
            <a:endParaRPr sz="1000">
              <a:solidFill>
                <a:srgbClr val="1F45BC"/>
              </a:solidFill>
              <a:latin typeface="Arial"/>
              <a:ea typeface="Arial"/>
              <a:cs typeface="Arial"/>
              <a:sym typeface="Arial"/>
            </a:endParaRPr>
          </a:p>
          <a:p>
            <a:pPr indent="-171450" lvl="0" marL="171450" marR="0" rtl="0" algn="l">
              <a:spcBef>
                <a:spcPts val="0"/>
              </a:spcBef>
              <a:spcAft>
                <a:spcPts val="0"/>
              </a:spcAft>
              <a:buClr>
                <a:srgbClr val="1F45BC"/>
              </a:buClr>
              <a:buSzPts val="1000"/>
              <a:buFont typeface="Noto Sans Symbols"/>
              <a:buChar char="✔"/>
            </a:pPr>
            <a:r>
              <a:rPr lang="en-US" sz="1000">
                <a:solidFill>
                  <a:srgbClr val="1F45BC"/>
                </a:solidFill>
                <a:latin typeface="Arial"/>
                <a:ea typeface="Arial"/>
                <a:cs typeface="Arial"/>
                <a:sym typeface="Arial"/>
              </a:rPr>
              <a:t>Định dạng cột</a:t>
            </a:r>
            <a:endParaRPr/>
          </a:p>
          <a:p>
            <a:pPr indent="0" lvl="0" marL="0" marR="0" rtl="0" algn="l">
              <a:spcBef>
                <a:spcPts val="0"/>
              </a:spcBef>
              <a:spcAft>
                <a:spcPts val="0"/>
              </a:spcAft>
              <a:buNone/>
            </a:pPr>
            <a:r>
              <a:rPr lang="en-US" sz="1000">
                <a:solidFill>
                  <a:srgbClr val="1F45BC"/>
                </a:solidFill>
                <a:latin typeface="Arial"/>
                <a:ea typeface="Arial"/>
                <a:cs typeface="Arial"/>
                <a:sym typeface="Arial"/>
              </a:rPr>
              <a:t>             sắp xếp các cột</a:t>
            </a:r>
            <a:endParaRPr sz="1000">
              <a:solidFill>
                <a:srgbClr val="1F45BC"/>
              </a:solidFill>
              <a:latin typeface="Arial"/>
              <a:ea typeface="Arial"/>
              <a:cs typeface="Arial"/>
              <a:sym typeface="Arial"/>
            </a:endParaRPr>
          </a:p>
          <a:p>
            <a:pPr indent="0" lvl="0" marL="0" marR="0" rtl="0" algn="l">
              <a:spcBef>
                <a:spcPts val="0"/>
              </a:spcBef>
              <a:spcAft>
                <a:spcPts val="0"/>
              </a:spcAft>
              <a:buNone/>
            </a:pPr>
            <a:r>
              <a:rPr lang="en-US" sz="1000">
                <a:solidFill>
                  <a:srgbClr val="1F45BC"/>
                </a:solidFill>
                <a:latin typeface="Arial"/>
                <a:ea typeface="Arial"/>
                <a:cs typeface="Arial"/>
                <a:sym typeface="Arial"/>
              </a:rPr>
              <a:t>             Liền kề trong tệp</a:t>
            </a:r>
            <a:endParaRPr/>
          </a:p>
          <a:p>
            <a:pPr indent="0" lvl="0" marL="0" marR="0" rtl="0" algn="l">
              <a:spcBef>
                <a:spcPts val="0"/>
              </a:spcBef>
              <a:spcAft>
                <a:spcPts val="0"/>
              </a:spcAft>
              <a:buNone/>
            </a:pPr>
            <a:r>
              <a:rPr lang="en-US" sz="1000">
                <a:solidFill>
                  <a:srgbClr val="1F45BC"/>
                </a:solidFill>
                <a:latin typeface="Arial"/>
                <a:ea typeface="Arial"/>
                <a:cs typeface="Arial"/>
                <a:sym typeface="Arial"/>
              </a:rPr>
              <a:t>             để nén</a:t>
            </a:r>
            <a:endParaRPr/>
          </a:p>
          <a:p>
            <a:pPr indent="0" lvl="0" marL="0" marR="0" rtl="0" algn="l">
              <a:spcBef>
                <a:spcPts val="0"/>
              </a:spcBef>
              <a:spcAft>
                <a:spcPts val="0"/>
              </a:spcAft>
              <a:buNone/>
            </a:pPr>
            <a:r>
              <a:rPr lang="en-US" sz="1000">
                <a:solidFill>
                  <a:srgbClr val="1F45BC"/>
                </a:solidFill>
                <a:latin typeface="Arial"/>
                <a:ea typeface="Arial"/>
                <a:cs typeface="Arial"/>
                <a:sym typeface="Arial"/>
              </a:rPr>
              <a:t>             &amp; truy cập nhanh</a:t>
            </a:r>
            <a:endParaRPr sz="1000">
              <a:solidFill>
                <a:srgbClr val="1F45BC"/>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Giới thiệu về Apache Spark</a:t>
            </a:r>
            <a:endParaRPr/>
          </a:p>
        </p:txBody>
      </p:sp>
      <p:sp>
        <p:nvSpPr>
          <p:cNvPr id="340" name="Google Shape;340;p1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Đối tượng điểm vào SparkContext</a:t>
            </a:r>
            <a:endParaRPr/>
          </a:p>
        </p:txBody>
      </p:sp>
      <p:sp>
        <p:nvSpPr>
          <p:cNvPr id="341" name="Google Shape;341;p1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342" name="Google Shape;342;p1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Đối tượng SparkContext là điểm vào chính cho hàm Spark.</a:t>
            </a:r>
            <a:endParaRPr/>
          </a:p>
          <a:p>
            <a:pPr indent="-182563" lvl="1" marL="360363" rtl="0" algn="l">
              <a:lnSpc>
                <a:spcPct val="138461"/>
              </a:lnSpc>
              <a:spcBef>
                <a:spcPts val="500"/>
              </a:spcBef>
              <a:spcAft>
                <a:spcPts val="0"/>
              </a:spcAft>
              <a:buClr>
                <a:srgbClr val="262626"/>
              </a:buClr>
              <a:buSzPts val="1040"/>
              <a:buChar char="•"/>
            </a:pPr>
            <a:r>
              <a:rPr lang="en-US"/>
              <a:t>Nó đại diện cho kết nối với cụm Spark</a:t>
            </a:r>
            <a:endParaRPr/>
          </a:p>
          <a:p>
            <a:pPr indent="-182563" lvl="1" marL="360363" rtl="0" algn="l">
              <a:lnSpc>
                <a:spcPct val="138461"/>
              </a:lnSpc>
              <a:spcBef>
                <a:spcPts val="500"/>
              </a:spcBef>
              <a:spcAft>
                <a:spcPts val="0"/>
              </a:spcAft>
              <a:buClr>
                <a:srgbClr val="262626"/>
              </a:buClr>
              <a:buSzPts val="1040"/>
              <a:buChar char="•"/>
            </a:pPr>
            <a:r>
              <a:rPr lang="en-US"/>
              <a:t>Chương trình Trình điều khiển sử dụng SparkContext để thiết lập giao tiếp với người quản lý tài nguyên và cụm nhằm điều phối và thực hiện công việc</a:t>
            </a: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343" name="Google Shape;343;p15"/>
          <p:cNvSpPr/>
          <p:nvPr/>
        </p:nvSpPr>
        <p:spPr>
          <a:xfrm>
            <a:off x="4169501" y="4365325"/>
            <a:ext cx="1356360" cy="537810"/>
          </a:xfrm>
          <a:prstGeom prst="roundRect">
            <a:avLst>
              <a:gd fmla="val 12781"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Trình quản lý cụm</a:t>
            </a:r>
            <a:endParaRPr sz="1400">
              <a:solidFill>
                <a:srgbClr val="1F45BC"/>
              </a:solidFill>
              <a:latin typeface="Arial"/>
              <a:ea typeface="Arial"/>
              <a:cs typeface="Arial"/>
              <a:sym typeface="Arial"/>
            </a:endParaRPr>
          </a:p>
        </p:txBody>
      </p:sp>
      <p:grpSp>
        <p:nvGrpSpPr>
          <p:cNvPr id="344" name="Google Shape;344;p15"/>
          <p:cNvGrpSpPr/>
          <p:nvPr/>
        </p:nvGrpSpPr>
        <p:grpSpPr>
          <a:xfrm>
            <a:off x="2148946" y="4205305"/>
            <a:ext cx="1447673" cy="857850"/>
            <a:chOff x="1873113" y="3140968"/>
            <a:chExt cx="1447673" cy="857850"/>
          </a:xfrm>
        </p:grpSpPr>
        <p:sp>
          <p:nvSpPr>
            <p:cNvPr id="345" name="Google Shape;345;p15"/>
            <p:cNvSpPr/>
            <p:nvPr/>
          </p:nvSpPr>
          <p:spPr>
            <a:xfrm>
              <a:off x="1873113" y="3140968"/>
              <a:ext cx="1447673" cy="857850"/>
            </a:xfrm>
            <a:prstGeom prst="roundRect">
              <a:avLst>
                <a:gd fmla="val 12781"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Chương trình Driver</a:t>
              </a:r>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346" name="Google Shape;346;p15"/>
            <p:cNvSpPr/>
            <p:nvPr/>
          </p:nvSpPr>
          <p:spPr>
            <a:xfrm>
              <a:off x="1956401" y="3560965"/>
              <a:ext cx="1303398" cy="374513"/>
            </a:xfrm>
            <a:prstGeom prst="roundRect">
              <a:avLst>
                <a:gd fmla="val 12781"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SparkContext</a:t>
              </a:r>
              <a:endParaRPr/>
            </a:p>
          </p:txBody>
        </p:sp>
      </p:grpSp>
      <p:grpSp>
        <p:nvGrpSpPr>
          <p:cNvPr id="347" name="Google Shape;347;p15"/>
          <p:cNvGrpSpPr/>
          <p:nvPr/>
        </p:nvGrpSpPr>
        <p:grpSpPr>
          <a:xfrm>
            <a:off x="6098743" y="3350708"/>
            <a:ext cx="1845107" cy="2567045"/>
            <a:chOff x="5700207" y="3453117"/>
            <a:chExt cx="1620583" cy="2567045"/>
          </a:xfrm>
        </p:grpSpPr>
        <p:grpSp>
          <p:nvGrpSpPr>
            <p:cNvPr id="348" name="Google Shape;348;p15"/>
            <p:cNvGrpSpPr/>
            <p:nvPr/>
          </p:nvGrpSpPr>
          <p:grpSpPr>
            <a:xfrm>
              <a:off x="5700207" y="3453117"/>
              <a:ext cx="1620583" cy="1173479"/>
              <a:chOff x="7348156" y="3478261"/>
              <a:chExt cx="1620583" cy="1173479"/>
            </a:xfrm>
          </p:grpSpPr>
          <p:sp>
            <p:nvSpPr>
              <p:cNvPr id="349" name="Google Shape;349;p15"/>
              <p:cNvSpPr/>
              <p:nvPr/>
            </p:nvSpPr>
            <p:spPr>
              <a:xfrm>
                <a:off x="7348156" y="3478261"/>
                <a:ext cx="1620583" cy="1173479"/>
              </a:xfrm>
              <a:prstGeom prst="roundRect">
                <a:avLst>
                  <a:gd fmla="val 12781"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Worker Node</a:t>
                </a:r>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grpSp>
            <p:nvGrpSpPr>
              <p:cNvPr id="350" name="Google Shape;350;p15"/>
              <p:cNvGrpSpPr/>
              <p:nvPr/>
            </p:nvGrpSpPr>
            <p:grpSpPr>
              <a:xfrm>
                <a:off x="7414135" y="3802727"/>
                <a:ext cx="1478405" cy="780241"/>
                <a:chOff x="7414135" y="3840827"/>
                <a:chExt cx="1478405" cy="780241"/>
              </a:xfrm>
            </p:grpSpPr>
            <p:sp>
              <p:nvSpPr>
                <p:cNvPr id="351" name="Google Shape;351;p15"/>
                <p:cNvSpPr/>
                <p:nvPr/>
              </p:nvSpPr>
              <p:spPr>
                <a:xfrm>
                  <a:off x="7414135" y="3840827"/>
                  <a:ext cx="1478405" cy="780241"/>
                </a:xfrm>
                <a:prstGeom prst="roundRect">
                  <a:avLst>
                    <a:gd fmla="val 12781"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Executor</a:t>
                  </a:r>
                  <a:endParaRPr/>
                </a:p>
                <a:p>
                  <a:pPr indent="0" lvl="0" marL="0" marR="0" rtl="0" algn="l">
                    <a:spcBef>
                      <a:spcPts val="0"/>
                    </a:spcBef>
                    <a:spcAft>
                      <a:spcPts val="0"/>
                    </a:spcAft>
                    <a:buNone/>
                  </a:pPr>
                  <a:r>
                    <a:t/>
                  </a:r>
                  <a:endParaRPr sz="1400">
                    <a:solidFill>
                      <a:srgbClr val="1F45BC"/>
                    </a:solidFill>
                    <a:latin typeface="Arial"/>
                    <a:ea typeface="Arial"/>
                    <a:cs typeface="Arial"/>
                    <a:sym typeface="Arial"/>
                  </a:endParaRPr>
                </a:p>
                <a:p>
                  <a:pPr indent="0" lvl="0" marL="0" marR="0" rtl="0" algn="l">
                    <a:spcBef>
                      <a:spcPts val="0"/>
                    </a:spcBef>
                    <a:spcAft>
                      <a:spcPts val="0"/>
                    </a:spcAft>
                    <a:buNone/>
                  </a:pPr>
                  <a:r>
                    <a:t/>
                  </a:r>
                  <a:endParaRPr sz="1400">
                    <a:solidFill>
                      <a:srgbClr val="1F45BC"/>
                    </a:solidFill>
                    <a:latin typeface="Arial"/>
                    <a:ea typeface="Arial"/>
                    <a:cs typeface="Arial"/>
                    <a:sym typeface="Arial"/>
                  </a:endParaRPr>
                </a:p>
              </p:txBody>
            </p:sp>
            <p:sp>
              <p:nvSpPr>
                <p:cNvPr id="352" name="Google Shape;352;p15"/>
                <p:cNvSpPr/>
                <p:nvPr/>
              </p:nvSpPr>
              <p:spPr>
                <a:xfrm>
                  <a:off x="8182388" y="3904774"/>
                  <a:ext cx="638362" cy="266353"/>
                </a:xfrm>
                <a:prstGeom prst="roundRect">
                  <a:avLst>
                    <a:gd fmla="val 26181"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Bộ đệm</a:t>
                  </a:r>
                  <a:endParaRPr sz="1100">
                    <a:solidFill>
                      <a:schemeClr val="lt1"/>
                    </a:solidFill>
                    <a:latin typeface="Arial"/>
                    <a:ea typeface="Arial"/>
                    <a:cs typeface="Arial"/>
                    <a:sym typeface="Arial"/>
                  </a:endParaRPr>
                </a:p>
              </p:txBody>
            </p:sp>
          </p:grpSp>
          <p:grpSp>
            <p:nvGrpSpPr>
              <p:cNvPr id="353" name="Google Shape;353;p15"/>
              <p:cNvGrpSpPr/>
              <p:nvPr/>
            </p:nvGrpSpPr>
            <p:grpSpPr>
              <a:xfrm>
                <a:off x="7502545" y="4243647"/>
                <a:ext cx="1320865" cy="266353"/>
                <a:chOff x="7533025" y="4281747"/>
                <a:chExt cx="1320865" cy="266353"/>
              </a:xfrm>
            </p:grpSpPr>
            <p:sp>
              <p:nvSpPr>
                <p:cNvPr id="354" name="Google Shape;354;p15"/>
                <p:cNvSpPr/>
                <p:nvPr/>
              </p:nvSpPr>
              <p:spPr>
                <a:xfrm>
                  <a:off x="7533025" y="4281747"/>
                  <a:ext cx="638362" cy="266353"/>
                </a:xfrm>
                <a:prstGeom prst="roundRect">
                  <a:avLst>
                    <a:gd fmla="val 26181"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Tác vụ</a:t>
                  </a:r>
                  <a:endParaRPr sz="1400">
                    <a:solidFill>
                      <a:schemeClr val="lt1"/>
                    </a:solidFill>
                    <a:latin typeface="Arial"/>
                    <a:ea typeface="Arial"/>
                    <a:cs typeface="Arial"/>
                    <a:sym typeface="Arial"/>
                  </a:endParaRPr>
                </a:p>
              </p:txBody>
            </p:sp>
            <p:sp>
              <p:nvSpPr>
                <p:cNvPr id="355" name="Google Shape;355;p15"/>
                <p:cNvSpPr/>
                <p:nvPr/>
              </p:nvSpPr>
              <p:spPr>
                <a:xfrm>
                  <a:off x="8215528" y="4281747"/>
                  <a:ext cx="638362" cy="266353"/>
                </a:xfrm>
                <a:prstGeom prst="roundRect">
                  <a:avLst>
                    <a:gd fmla="val 26181"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Tác vụ</a:t>
                  </a:r>
                  <a:endParaRPr sz="1400">
                    <a:solidFill>
                      <a:schemeClr val="lt1"/>
                    </a:solidFill>
                    <a:latin typeface="Arial"/>
                    <a:ea typeface="Arial"/>
                    <a:cs typeface="Arial"/>
                    <a:sym typeface="Arial"/>
                  </a:endParaRPr>
                </a:p>
              </p:txBody>
            </p:sp>
          </p:grpSp>
        </p:grpSp>
        <p:grpSp>
          <p:nvGrpSpPr>
            <p:cNvPr id="356" name="Google Shape;356;p15"/>
            <p:cNvGrpSpPr/>
            <p:nvPr/>
          </p:nvGrpSpPr>
          <p:grpSpPr>
            <a:xfrm>
              <a:off x="5700207" y="4846683"/>
              <a:ext cx="1620583" cy="1173479"/>
              <a:chOff x="7348156" y="3478261"/>
              <a:chExt cx="1620583" cy="1173479"/>
            </a:xfrm>
          </p:grpSpPr>
          <p:sp>
            <p:nvSpPr>
              <p:cNvPr id="357" name="Google Shape;357;p15"/>
              <p:cNvSpPr/>
              <p:nvPr/>
            </p:nvSpPr>
            <p:spPr>
              <a:xfrm>
                <a:off x="7348156" y="3478261"/>
                <a:ext cx="1620583" cy="1173479"/>
              </a:xfrm>
              <a:prstGeom prst="roundRect">
                <a:avLst>
                  <a:gd fmla="val 12781"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Worker Node</a:t>
                </a:r>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grpSp>
            <p:nvGrpSpPr>
              <p:cNvPr id="358" name="Google Shape;358;p15"/>
              <p:cNvGrpSpPr/>
              <p:nvPr/>
            </p:nvGrpSpPr>
            <p:grpSpPr>
              <a:xfrm>
                <a:off x="7414135" y="3802727"/>
                <a:ext cx="1478405" cy="780241"/>
                <a:chOff x="7414135" y="3840827"/>
                <a:chExt cx="1478405" cy="780241"/>
              </a:xfrm>
            </p:grpSpPr>
            <p:sp>
              <p:nvSpPr>
                <p:cNvPr id="359" name="Google Shape;359;p15"/>
                <p:cNvSpPr/>
                <p:nvPr/>
              </p:nvSpPr>
              <p:spPr>
                <a:xfrm>
                  <a:off x="7414135" y="3840827"/>
                  <a:ext cx="1478405" cy="780241"/>
                </a:xfrm>
                <a:prstGeom prst="roundRect">
                  <a:avLst>
                    <a:gd fmla="val 12781"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Executor</a:t>
                  </a:r>
                  <a:endParaRPr/>
                </a:p>
                <a:p>
                  <a:pPr indent="0" lvl="0" marL="0" marR="0" rtl="0" algn="l">
                    <a:spcBef>
                      <a:spcPts val="0"/>
                    </a:spcBef>
                    <a:spcAft>
                      <a:spcPts val="0"/>
                    </a:spcAft>
                    <a:buNone/>
                  </a:pPr>
                  <a:r>
                    <a:t/>
                  </a:r>
                  <a:endParaRPr sz="1400">
                    <a:solidFill>
                      <a:srgbClr val="1F45BC"/>
                    </a:solidFill>
                    <a:latin typeface="Arial"/>
                    <a:ea typeface="Arial"/>
                    <a:cs typeface="Arial"/>
                    <a:sym typeface="Arial"/>
                  </a:endParaRPr>
                </a:p>
                <a:p>
                  <a:pPr indent="0" lvl="0" marL="0" marR="0" rtl="0" algn="l">
                    <a:spcBef>
                      <a:spcPts val="0"/>
                    </a:spcBef>
                    <a:spcAft>
                      <a:spcPts val="0"/>
                    </a:spcAft>
                    <a:buNone/>
                  </a:pPr>
                  <a:r>
                    <a:t/>
                  </a:r>
                  <a:endParaRPr sz="1400">
                    <a:solidFill>
                      <a:srgbClr val="1F45BC"/>
                    </a:solidFill>
                    <a:latin typeface="Arial"/>
                    <a:ea typeface="Arial"/>
                    <a:cs typeface="Arial"/>
                    <a:sym typeface="Arial"/>
                  </a:endParaRPr>
                </a:p>
              </p:txBody>
            </p:sp>
            <p:sp>
              <p:nvSpPr>
                <p:cNvPr id="360" name="Google Shape;360;p15"/>
                <p:cNvSpPr/>
                <p:nvPr/>
              </p:nvSpPr>
              <p:spPr>
                <a:xfrm>
                  <a:off x="8182389" y="3899000"/>
                  <a:ext cx="638362" cy="266353"/>
                </a:xfrm>
                <a:prstGeom prst="roundRect">
                  <a:avLst>
                    <a:gd fmla="val 26181"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Bộ đệm</a:t>
                  </a:r>
                  <a:endParaRPr sz="1100">
                    <a:solidFill>
                      <a:schemeClr val="lt1"/>
                    </a:solidFill>
                    <a:latin typeface="Arial"/>
                    <a:ea typeface="Arial"/>
                    <a:cs typeface="Arial"/>
                    <a:sym typeface="Arial"/>
                  </a:endParaRPr>
                </a:p>
              </p:txBody>
            </p:sp>
          </p:grpSp>
          <p:grpSp>
            <p:nvGrpSpPr>
              <p:cNvPr id="361" name="Google Shape;361;p15"/>
              <p:cNvGrpSpPr/>
              <p:nvPr/>
            </p:nvGrpSpPr>
            <p:grpSpPr>
              <a:xfrm>
                <a:off x="7502545" y="4237297"/>
                <a:ext cx="1320865" cy="266353"/>
                <a:chOff x="7533025" y="4275397"/>
                <a:chExt cx="1320865" cy="266353"/>
              </a:xfrm>
            </p:grpSpPr>
            <p:sp>
              <p:nvSpPr>
                <p:cNvPr id="362" name="Google Shape;362;p15"/>
                <p:cNvSpPr/>
                <p:nvPr/>
              </p:nvSpPr>
              <p:spPr>
                <a:xfrm>
                  <a:off x="7533025" y="4275397"/>
                  <a:ext cx="638362" cy="266353"/>
                </a:xfrm>
                <a:prstGeom prst="roundRect">
                  <a:avLst>
                    <a:gd fmla="val 26181"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Tác vụ</a:t>
                  </a:r>
                  <a:endParaRPr sz="1400">
                    <a:solidFill>
                      <a:schemeClr val="lt1"/>
                    </a:solidFill>
                    <a:latin typeface="Arial"/>
                    <a:ea typeface="Arial"/>
                    <a:cs typeface="Arial"/>
                    <a:sym typeface="Arial"/>
                  </a:endParaRPr>
                </a:p>
              </p:txBody>
            </p:sp>
            <p:sp>
              <p:nvSpPr>
                <p:cNvPr id="363" name="Google Shape;363;p15"/>
                <p:cNvSpPr/>
                <p:nvPr/>
              </p:nvSpPr>
              <p:spPr>
                <a:xfrm>
                  <a:off x="8215528" y="4275397"/>
                  <a:ext cx="638362" cy="266353"/>
                </a:xfrm>
                <a:prstGeom prst="roundRect">
                  <a:avLst>
                    <a:gd fmla="val 26181"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Tác vụ</a:t>
                  </a:r>
                  <a:endParaRPr sz="1400">
                    <a:solidFill>
                      <a:schemeClr val="lt1"/>
                    </a:solidFill>
                    <a:latin typeface="Arial"/>
                    <a:ea typeface="Arial"/>
                    <a:cs typeface="Arial"/>
                    <a:sym typeface="Arial"/>
                  </a:endParaRPr>
                </a:p>
              </p:txBody>
            </p:sp>
          </p:grpSp>
        </p:grpSp>
      </p:grpSp>
      <p:grpSp>
        <p:nvGrpSpPr>
          <p:cNvPr id="364" name="Google Shape;364;p15"/>
          <p:cNvGrpSpPr/>
          <p:nvPr/>
        </p:nvGrpSpPr>
        <p:grpSpPr>
          <a:xfrm>
            <a:off x="2872782" y="3937330"/>
            <a:ext cx="4536154" cy="1393800"/>
            <a:chOff x="2474247" y="4039739"/>
            <a:chExt cx="4536154" cy="1393800"/>
          </a:xfrm>
        </p:grpSpPr>
        <p:cxnSp>
          <p:nvCxnSpPr>
            <p:cNvPr id="365" name="Google Shape;365;p15"/>
            <p:cNvCxnSpPr>
              <a:stCxn id="345" idx="3"/>
              <a:endCxn id="343" idx="1"/>
            </p:cNvCxnSpPr>
            <p:nvPr/>
          </p:nvCxnSpPr>
          <p:spPr>
            <a:xfrm>
              <a:off x="3198083" y="4736639"/>
              <a:ext cx="573000" cy="0"/>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366" name="Google Shape;366;p15"/>
            <p:cNvCxnSpPr>
              <a:stCxn id="343" idx="3"/>
              <a:endCxn id="349" idx="1"/>
            </p:cNvCxnSpPr>
            <p:nvPr/>
          </p:nvCxnSpPr>
          <p:spPr>
            <a:xfrm flipH="1" rot="10800000">
              <a:off x="5127325" y="4039739"/>
              <a:ext cx="573000" cy="696900"/>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367" name="Google Shape;367;p15"/>
            <p:cNvCxnSpPr>
              <a:stCxn id="343" idx="3"/>
              <a:endCxn id="357" idx="1"/>
            </p:cNvCxnSpPr>
            <p:nvPr/>
          </p:nvCxnSpPr>
          <p:spPr>
            <a:xfrm>
              <a:off x="5127325" y="4736639"/>
              <a:ext cx="573000" cy="696900"/>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368" name="Google Shape;368;p15"/>
            <p:cNvCxnSpPr>
              <a:stCxn id="345" idx="0"/>
              <a:endCxn id="349" idx="1"/>
            </p:cNvCxnSpPr>
            <p:nvPr/>
          </p:nvCxnSpPr>
          <p:spPr>
            <a:xfrm rot="-5400000">
              <a:off x="3953247" y="2560814"/>
              <a:ext cx="267900" cy="3225900"/>
            </a:xfrm>
            <a:prstGeom prst="bentConnector2">
              <a:avLst/>
            </a:prstGeom>
            <a:noFill/>
            <a:ln cap="flat" cmpd="sng" w="19050">
              <a:solidFill>
                <a:srgbClr val="1F45BC"/>
              </a:solidFill>
              <a:prstDash val="solid"/>
              <a:miter lim="800000"/>
              <a:headEnd len="med" w="med" type="triangle"/>
              <a:tailEnd len="med" w="med" type="triangle"/>
            </a:ln>
          </p:spPr>
        </p:cxnSp>
        <p:cxnSp>
          <p:nvCxnSpPr>
            <p:cNvPr id="369" name="Google Shape;369;p15"/>
            <p:cNvCxnSpPr>
              <a:stCxn id="345" idx="2"/>
              <a:endCxn id="357" idx="1"/>
            </p:cNvCxnSpPr>
            <p:nvPr/>
          </p:nvCxnSpPr>
          <p:spPr>
            <a:xfrm flipH="1" rot="-5400000">
              <a:off x="3953247" y="3686564"/>
              <a:ext cx="267900" cy="3225900"/>
            </a:xfrm>
            <a:prstGeom prst="bentConnector2">
              <a:avLst/>
            </a:prstGeom>
            <a:noFill/>
            <a:ln cap="flat" cmpd="sng" w="19050">
              <a:solidFill>
                <a:srgbClr val="1F45BC"/>
              </a:solidFill>
              <a:prstDash val="solid"/>
              <a:miter lim="800000"/>
              <a:headEnd len="med" w="med" type="triangle"/>
              <a:tailEnd len="med" w="med" type="triangle"/>
            </a:ln>
          </p:spPr>
        </p:cxnSp>
        <p:cxnSp>
          <p:nvCxnSpPr>
            <p:cNvPr id="370" name="Google Shape;370;p15"/>
            <p:cNvCxnSpPr/>
            <p:nvPr/>
          </p:nvCxnSpPr>
          <p:spPr>
            <a:xfrm>
              <a:off x="7010400" y="4557824"/>
              <a:ext cx="0" cy="607739"/>
            </a:xfrm>
            <a:prstGeom prst="straightConnector1">
              <a:avLst/>
            </a:prstGeom>
            <a:noFill/>
            <a:ln cap="flat" cmpd="sng" w="19050">
              <a:solidFill>
                <a:srgbClr val="1F45BC"/>
              </a:solidFill>
              <a:prstDash val="solid"/>
              <a:miter lim="800000"/>
              <a:headEnd len="med" w="med" type="triangle"/>
              <a:tailEnd len="med" w="med" type="triangle"/>
            </a:ln>
          </p:spPr>
        </p:cxnSp>
      </p:gr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1" name="Shape 2451"/>
        <p:cNvGrpSpPr/>
        <p:nvPr/>
      </p:nvGrpSpPr>
      <p:grpSpPr>
        <a:xfrm>
          <a:off x="0" y="0"/>
          <a:ext cx="0" cy="0"/>
          <a:chOff x="0" y="0"/>
          <a:chExt cx="0" cy="0"/>
        </a:xfrm>
      </p:grpSpPr>
      <p:sp>
        <p:nvSpPr>
          <p:cNvPr id="2452" name="Google Shape;2452;p15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453" name="Google Shape;2453;p15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Hàm tải và lưu chung</a:t>
            </a:r>
            <a:endParaRPr/>
          </a:p>
        </p:txBody>
      </p:sp>
      <p:sp>
        <p:nvSpPr>
          <p:cNvPr id="2454" name="Google Shape;2454;p15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455" name="Google Shape;2455;p15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Tải và lưu Khung dữ liệu (Dataframe) bằng định dạng Parquet mặc định</a:t>
            </a:r>
            <a:endParaRPr/>
          </a:p>
        </p:txBody>
      </p:sp>
      <p:sp>
        <p:nvSpPr>
          <p:cNvPr id="2456" name="Google Shape;2456;p150"/>
          <p:cNvSpPr txBox="1"/>
          <p:nvPr/>
        </p:nvSpPr>
        <p:spPr>
          <a:xfrm>
            <a:off x="710765" y="2629926"/>
            <a:ext cx="7812000" cy="76940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Arial"/>
                <a:ea typeface="Arial"/>
                <a:cs typeface="Arial"/>
                <a:sym typeface="Arial"/>
              </a:rPr>
              <a:t>df = spark.read.load("file:/home/student/Data/resources/users.parquet")</a:t>
            </a:r>
            <a:endParaRPr/>
          </a:p>
          <a:p>
            <a:pPr indent="0" lvl="0" marL="182563" marR="0" rtl="0" algn="l">
              <a:spcBef>
                <a:spcPts val="0"/>
              </a:spcBef>
              <a:spcAft>
                <a:spcPts val="0"/>
              </a:spcAft>
              <a:buNone/>
            </a:pPr>
            <a:r>
              <a:rPr lang="en-US" sz="1200">
                <a:solidFill>
                  <a:schemeClr val="dk1"/>
                </a:solidFill>
                <a:latin typeface="Arial"/>
                <a:ea typeface="Arial"/>
                <a:cs typeface="Arial"/>
                <a:sym typeface="Arial"/>
              </a:rPr>
              <a:t>df.select("name", "favorite_color").write.save("namesAndFavColors.parquet")</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1" name="Shape 2461"/>
        <p:cNvGrpSpPr/>
        <p:nvPr/>
      </p:nvGrpSpPr>
      <p:grpSpPr>
        <a:xfrm>
          <a:off x="0" y="0"/>
          <a:ext cx="0" cy="0"/>
          <a:chOff x="0" y="0"/>
          <a:chExt cx="0" cy="0"/>
        </a:xfrm>
      </p:grpSpPr>
      <p:sp>
        <p:nvSpPr>
          <p:cNvPr id="2462" name="Google Shape;2462;p15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463" name="Google Shape;2463;p15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Hàm tải và lưu chung</a:t>
            </a:r>
            <a:endParaRPr/>
          </a:p>
        </p:txBody>
      </p:sp>
      <p:sp>
        <p:nvSpPr>
          <p:cNvPr id="2464" name="Google Shape;2464;p15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465" name="Google Shape;2465;p15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Theo mặc định, Apache Spark nén các tệp định dạng Parquet bằng tính năng nén Snappy</a:t>
            </a:r>
            <a:endParaRPr/>
          </a:p>
          <a:p>
            <a:pPr indent="-182563" lvl="1" marL="360363" rtl="0" algn="l">
              <a:lnSpc>
                <a:spcPct val="138461"/>
              </a:lnSpc>
              <a:spcBef>
                <a:spcPts val="500"/>
              </a:spcBef>
              <a:spcAft>
                <a:spcPts val="0"/>
              </a:spcAft>
              <a:buClr>
                <a:srgbClr val="262626"/>
              </a:buClr>
              <a:buSzPts val="1040"/>
              <a:buChar char="•"/>
            </a:pPr>
            <a:r>
              <a:rPr lang="en-US"/>
              <a:t>Điều này có thể được nhìn thấy từ Huế, nơi tên tệp có hậu tố ***.snappy.parquet</a:t>
            </a:r>
            <a:endParaRPr/>
          </a:p>
        </p:txBody>
      </p:sp>
      <p:pic>
        <p:nvPicPr>
          <p:cNvPr id="2466" name="Google Shape;2466;p151"/>
          <p:cNvPicPr preferRelativeResize="0"/>
          <p:nvPr/>
        </p:nvPicPr>
        <p:blipFill rotWithShape="1">
          <a:blip r:embed="rId3">
            <a:alphaModFix/>
          </a:blip>
          <a:srcRect b="0" l="0" r="0" t="0"/>
          <a:stretch/>
        </p:blipFill>
        <p:spPr>
          <a:xfrm>
            <a:off x="2067782" y="3124156"/>
            <a:ext cx="5770435" cy="2625813"/>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1" name="Shape 2471"/>
        <p:cNvGrpSpPr/>
        <p:nvPr/>
      </p:nvGrpSpPr>
      <p:grpSpPr>
        <a:xfrm>
          <a:off x="0" y="0"/>
          <a:ext cx="0" cy="0"/>
          <a:chOff x="0" y="0"/>
          <a:chExt cx="0" cy="0"/>
        </a:xfrm>
      </p:grpSpPr>
      <p:sp>
        <p:nvSpPr>
          <p:cNvPr id="2472" name="Google Shape;2472;p15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473" name="Google Shape;2473;p15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Chức năng tải và lưu chung</a:t>
            </a:r>
            <a:endParaRPr/>
          </a:p>
        </p:txBody>
      </p:sp>
      <p:sp>
        <p:nvSpPr>
          <p:cNvPr id="2474" name="Google Shape;2474;p15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475" name="Google Shape;2475;p15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Không thể xem trực tiếp nội dung của các tệp định dạng Parquet từ Hue, không giống như các tệp văn bản.</a:t>
            </a:r>
            <a:endParaRPr/>
          </a:p>
          <a:p>
            <a:pPr indent="-177800" lvl="0" marL="177800" rtl="0" algn="l">
              <a:lnSpc>
                <a:spcPct val="128571"/>
              </a:lnSpc>
              <a:spcBef>
                <a:spcPts val="1000"/>
              </a:spcBef>
              <a:spcAft>
                <a:spcPts val="0"/>
              </a:spcAft>
              <a:buClr>
                <a:srgbClr val="262626"/>
              </a:buClr>
              <a:buSzPts val="1400"/>
              <a:buFont typeface="Arial"/>
              <a:buChar char="•"/>
            </a:pPr>
            <a:r>
              <a:rPr lang="en-US"/>
              <a:t>Sử dụng công cụ parquet từ dòng lệnh</a:t>
            </a:r>
            <a:endParaRPr/>
          </a:p>
          <a:p>
            <a:pPr indent="-182563" lvl="1" marL="360363" rtl="0" algn="l">
              <a:lnSpc>
                <a:spcPct val="138461"/>
              </a:lnSpc>
              <a:spcBef>
                <a:spcPts val="500"/>
              </a:spcBef>
              <a:spcAft>
                <a:spcPts val="0"/>
              </a:spcAft>
              <a:buClr>
                <a:srgbClr val="262626"/>
              </a:buClr>
              <a:buSzPts val="1040"/>
              <a:buChar char="•"/>
            </a:pPr>
            <a:r>
              <a:rPr lang="en-US"/>
              <a:t>Sử dụng </a:t>
            </a:r>
            <a:r>
              <a:rPr lang="en-US">
                <a:latin typeface="Arial"/>
                <a:ea typeface="Arial"/>
                <a:cs typeface="Arial"/>
                <a:sym typeface="Arial"/>
              </a:rPr>
              <a:t>hdfs dfs -get &lt;name of parquet file&gt;</a:t>
            </a:r>
            <a:endParaRPr/>
          </a:p>
          <a:p>
            <a:pPr indent="-182563" lvl="1" marL="360363" rtl="0" algn="l">
              <a:lnSpc>
                <a:spcPct val="138461"/>
              </a:lnSpc>
              <a:spcBef>
                <a:spcPts val="500"/>
              </a:spcBef>
              <a:spcAft>
                <a:spcPts val="0"/>
              </a:spcAft>
              <a:buClr>
                <a:srgbClr val="262626"/>
              </a:buClr>
              <a:buSzPts val="1040"/>
              <a:buChar char="•"/>
            </a:pPr>
            <a:r>
              <a:rPr lang="en-US">
                <a:latin typeface="Arial"/>
                <a:ea typeface="Arial"/>
                <a:cs typeface="Arial"/>
                <a:sym typeface="Arial"/>
              </a:rPr>
              <a:t>parquet-tools show &lt;name of parquet file&gt; </a:t>
            </a:r>
            <a:r>
              <a:rPr lang="en-US"/>
              <a:t>để xem nôi dung</a:t>
            </a:r>
            <a:endParaRPr/>
          </a:p>
        </p:txBody>
      </p:sp>
      <p:pic>
        <p:nvPicPr>
          <p:cNvPr id="2476" name="Google Shape;2476;p152"/>
          <p:cNvPicPr preferRelativeResize="0"/>
          <p:nvPr/>
        </p:nvPicPr>
        <p:blipFill rotWithShape="1">
          <a:blip r:embed="rId3">
            <a:alphaModFix/>
          </a:blip>
          <a:srcRect b="0" l="0" r="0" t="0"/>
          <a:stretch/>
        </p:blipFill>
        <p:spPr>
          <a:xfrm>
            <a:off x="2083818" y="3595482"/>
            <a:ext cx="5738364" cy="2539504"/>
          </a:xfrm>
          <a:prstGeom prst="rect">
            <a:avLst/>
          </a:prstGeom>
          <a:noFill/>
          <a:ln>
            <a:noFill/>
          </a:ln>
          <a:effectLst>
            <a:outerShdw blurRad="50800" rotWithShape="0" algn="tl" dir="2700000" dist="38100">
              <a:srgbClr val="000000">
                <a:alpha val="40000"/>
              </a:srgbClr>
            </a:outerShdw>
          </a:effectLst>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1" name="Shape 2481"/>
        <p:cNvGrpSpPr/>
        <p:nvPr/>
      </p:nvGrpSpPr>
      <p:grpSpPr>
        <a:xfrm>
          <a:off x="0" y="0"/>
          <a:ext cx="0" cy="0"/>
          <a:chOff x="0" y="0"/>
          <a:chExt cx="0" cy="0"/>
        </a:xfrm>
      </p:grpSpPr>
      <p:sp>
        <p:nvSpPr>
          <p:cNvPr id="2482" name="Google Shape;2482;p15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483" name="Google Shape;2483;p15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Chỉ định định dạng thủ công</a:t>
            </a:r>
            <a:endParaRPr/>
          </a:p>
        </p:txBody>
      </p:sp>
      <p:sp>
        <p:nvSpPr>
          <p:cNvPr id="2484" name="Google Shape;2484;p15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485" name="Google Shape;2485;p153"/>
          <p:cNvSpPr txBox="1"/>
          <p:nvPr>
            <p:ph idx="4" type="body"/>
          </p:nvPr>
        </p:nvSpPr>
        <p:spPr>
          <a:xfrm>
            <a:off x="535872" y="2226568"/>
            <a:ext cx="8796528" cy="1172204"/>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Trong ví dụ trước, chúng tôi không chỉ định định dạng vì định dạng parquet mặc định đã được sử dụng</a:t>
            </a:r>
            <a:endParaRPr/>
          </a:p>
          <a:p>
            <a:pPr indent="-177800" lvl="0" marL="177800" rtl="0" algn="l">
              <a:lnSpc>
                <a:spcPct val="128571"/>
              </a:lnSpc>
              <a:spcBef>
                <a:spcPts val="1000"/>
              </a:spcBef>
              <a:spcAft>
                <a:spcPts val="0"/>
              </a:spcAft>
              <a:buClr>
                <a:srgbClr val="262626"/>
              </a:buClr>
              <a:buSzPts val="1400"/>
              <a:buFont typeface="Arial"/>
              <a:buChar char="•"/>
            </a:pPr>
            <a:r>
              <a:rPr lang="en-US"/>
              <a:t>Chúng tôi có thể chỉ định cụ thể định dạng của tệp nguồn và định dạng để lưu nó vào</a:t>
            </a:r>
            <a:endParaRPr/>
          </a:p>
          <a:p>
            <a:pPr indent="-182563" lvl="1" marL="360363" rtl="0" algn="l">
              <a:lnSpc>
                <a:spcPct val="138461"/>
              </a:lnSpc>
              <a:spcBef>
                <a:spcPts val="500"/>
              </a:spcBef>
              <a:spcAft>
                <a:spcPts val="0"/>
              </a:spcAft>
              <a:buClr>
                <a:srgbClr val="262626"/>
              </a:buClr>
              <a:buSzPts val="1040"/>
              <a:buChar char="•"/>
            </a:pPr>
            <a:r>
              <a:rPr lang="en-US"/>
              <a:t>Sử dụng kết hợp tải đọc của SparkSession để đọc tệp nguồn</a:t>
            </a:r>
            <a:endParaRPr/>
          </a:p>
          <a:p>
            <a:pPr indent="-182563" lvl="1" marL="360363" rtl="0" algn="l">
              <a:lnSpc>
                <a:spcPct val="138461"/>
              </a:lnSpc>
              <a:spcBef>
                <a:spcPts val="500"/>
              </a:spcBef>
              <a:spcAft>
                <a:spcPts val="0"/>
              </a:spcAft>
              <a:buClr>
                <a:srgbClr val="262626"/>
              </a:buClr>
              <a:buSzPts val="1040"/>
              <a:buChar char="•"/>
            </a:pPr>
            <a:r>
              <a:rPr lang="en-US"/>
              <a:t>Sử dụng kết hợp tải ghi của SparkSession để lưu tệp</a:t>
            </a:r>
            <a:endParaRPr/>
          </a:p>
          <a:p>
            <a:pPr indent="-182563" lvl="1" marL="360363" rtl="0" algn="l">
              <a:lnSpc>
                <a:spcPct val="138461"/>
              </a:lnSpc>
              <a:spcBef>
                <a:spcPts val="500"/>
              </a:spcBef>
              <a:spcAft>
                <a:spcPts val="0"/>
              </a:spcAft>
              <a:buClr>
                <a:srgbClr val="262626"/>
              </a:buClr>
              <a:buSzPts val="1040"/>
              <a:buChar char="•"/>
            </a:pPr>
            <a:r>
              <a:rPr lang="en-US"/>
              <a:t>Chỉ định định dạng làm tham số</a:t>
            </a:r>
            <a:endParaRPr/>
          </a:p>
        </p:txBody>
      </p:sp>
      <p:sp>
        <p:nvSpPr>
          <p:cNvPr id="2486" name="Google Shape;2486;p153"/>
          <p:cNvSpPr txBox="1"/>
          <p:nvPr/>
        </p:nvSpPr>
        <p:spPr>
          <a:xfrm>
            <a:off x="697117" y="3886506"/>
            <a:ext cx="7812000" cy="76940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SparkSession.read.format(&lt;format&gt;).load(&lt;path&gt;)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SparkSession.write.format(&lt;format&gt;).save(&lt;path&gt;)</a:t>
            </a:r>
            <a:endParaRPr/>
          </a:p>
        </p:txBody>
      </p:sp>
      <p:sp>
        <p:nvSpPr>
          <p:cNvPr id="2487" name="Google Shape;2487;p153"/>
          <p:cNvSpPr txBox="1"/>
          <p:nvPr/>
        </p:nvSpPr>
        <p:spPr>
          <a:xfrm>
            <a:off x="697117" y="4950243"/>
            <a:ext cx="7812000" cy="76940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 = spark.read.format("json").load("file:/home/student/Data/resources/people.json")</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peopleDF.select("name", "age").write.format("parquet").save("namesAndAges.parquet")</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5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494" name="Google Shape;2494;p15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Kết quả của lần tải và lưu trước đó</a:t>
            </a:r>
            <a:endParaRPr/>
          </a:p>
        </p:txBody>
      </p:sp>
      <p:sp>
        <p:nvSpPr>
          <p:cNvPr id="2495" name="Google Shape;2495;p15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pic>
        <p:nvPicPr>
          <p:cNvPr id="2496" name="Google Shape;2496;p154"/>
          <p:cNvPicPr preferRelativeResize="0"/>
          <p:nvPr/>
        </p:nvPicPr>
        <p:blipFill rotWithShape="1">
          <a:blip r:embed="rId3">
            <a:alphaModFix/>
          </a:blip>
          <a:srcRect b="0" l="0" r="0" t="0"/>
          <a:stretch/>
        </p:blipFill>
        <p:spPr>
          <a:xfrm>
            <a:off x="449612" y="3868877"/>
            <a:ext cx="4190318" cy="2010056"/>
          </a:xfrm>
          <a:prstGeom prst="rect">
            <a:avLst/>
          </a:prstGeom>
          <a:noFill/>
          <a:ln>
            <a:noFill/>
          </a:ln>
          <a:effectLst>
            <a:outerShdw blurRad="50800" rotWithShape="0" algn="tl" dir="2700000" dist="38100">
              <a:srgbClr val="000000">
                <a:alpha val="40000"/>
              </a:srgbClr>
            </a:outerShdw>
          </a:effectLst>
        </p:spPr>
      </p:pic>
      <p:sp>
        <p:nvSpPr>
          <p:cNvPr id="2497" name="Google Shape;2497;p154"/>
          <p:cNvSpPr txBox="1"/>
          <p:nvPr/>
        </p:nvSpPr>
        <p:spPr>
          <a:xfrm>
            <a:off x="697117" y="2412546"/>
            <a:ext cx="7812000" cy="120411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[student@localhost Data]$ cat resources/people.json</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{“name” : “Michael”}</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{“name” : “Andy”, “age”:30}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{“name” : “Justin”, “age”:19}</a:t>
            </a:r>
            <a:endParaRPr/>
          </a:p>
        </p:txBody>
      </p:sp>
      <p:sp>
        <p:nvSpPr>
          <p:cNvPr id="2498" name="Google Shape;2498;p154"/>
          <p:cNvSpPr txBox="1"/>
          <p:nvPr/>
        </p:nvSpPr>
        <p:spPr>
          <a:xfrm>
            <a:off x="7861117" y="2412546"/>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499" name="Google Shape;2499;p154"/>
          <p:cNvSpPr txBox="1"/>
          <p:nvPr/>
        </p:nvSpPr>
        <p:spPr>
          <a:xfrm>
            <a:off x="5223164" y="3798763"/>
            <a:ext cx="3285953" cy="2438525"/>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[student@localhost Data]$ parquet-tools showde77139ff9e9-c000.snappy.parquet</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name| age|</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|Michael| nan|</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Andy| 30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Justin| 19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4" name="Shape 2504"/>
        <p:cNvGrpSpPr/>
        <p:nvPr/>
      </p:nvGrpSpPr>
      <p:grpSpPr>
        <a:xfrm>
          <a:off x="0" y="0"/>
          <a:ext cx="0" cy="0"/>
          <a:chOff x="0" y="0"/>
          <a:chExt cx="0" cy="0"/>
        </a:xfrm>
      </p:grpSpPr>
      <p:sp>
        <p:nvSpPr>
          <p:cNvPr id="2505" name="Google Shape;2505;p15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506" name="Google Shape;2506;p15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Tùy chọn với Đọc-Tải</a:t>
            </a:r>
            <a:endParaRPr/>
          </a:p>
        </p:txBody>
      </p:sp>
      <p:sp>
        <p:nvSpPr>
          <p:cNvPr id="2507" name="Google Shape;2507;p15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508" name="Google Shape;2508;p155"/>
          <p:cNvSpPr txBox="1"/>
          <p:nvPr>
            <p:ph idx="4" type="body"/>
          </p:nvPr>
        </p:nvSpPr>
        <p:spPr>
          <a:xfrm>
            <a:off x="535872" y="2226568"/>
            <a:ext cx="8796528" cy="493776"/>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Đối với mỗi loại nguồn dữ liệu, có các tùy chọn ứng dụng có thể được chỉ định</a:t>
            </a:r>
            <a:endParaRPr/>
          </a:p>
          <a:p>
            <a:pPr indent="-177800" lvl="0" marL="177800" rtl="0" algn="l">
              <a:lnSpc>
                <a:spcPct val="128571"/>
              </a:lnSpc>
              <a:spcBef>
                <a:spcPts val="1000"/>
              </a:spcBef>
              <a:spcAft>
                <a:spcPts val="0"/>
              </a:spcAft>
              <a:buClr>
                <a:srgbClr val="262626"/>
              </a:buClr>
              <a:buSzPts val="1400"/>
              <a:buFont typeface="Arial"/>
              <a:buChar char="•"/>
            </a:pPr>
            <a:r>
              <a:rPr lang="en-US"/>
              <a:t>Tại đây, đối với định dạng tệp CSV:</a:t>
            </a:r>
            <a:endParaRPr/>
          </a:p>
          <a:p>
            <a:pPr indent="-182563" lvl="1" marL="360363" rtl="0" algn="l">
              <a:lnSpc>
                <a:spcPct val="138461"/>
              </a:lnSpc>
              <a:spcBef>
                <a:spcPts val="500"/>
              </a:spcBef>
              <a:spcAft>
                <a:spcPts val="0"/>
              </a:spcAft>
              <a:buClr>
                <a:srgbClr val="262626"/>
              </a:buClr>
              <a:buSzPts val="1040"/>
              <a:buChar char="•"/>
            </a:pPr>
            <a:r>
              <a:rPr lang="en-US"/>
              <a:t>Chỉ định dấu phân cách bằng "sep"</a:t>
            </a:r>
            <a:endParaRPr/>
          </a:p>
          <a:p>
            <a:pPr indent="-182563" lvl="1" marL="360363" rtl="0" algn="l">
              <a:lnSpc>
                <a:spcPct val="138461"/>
              </a:lnSpc>
              <a:spcBef>
                <a:spcPts val="500"/>
              </a:spcBef>
              <a:spcAft>
                <a:spcPts val="0"/>
              </a:spcAft>
              <a:buClr>
                <a:srgbClr val="262626"/>
              </a:buClr>
              <a:buSzPts val="1040"/>
              <a:buChar char="•"/>
            </a:pPr>
            <a:r>
              <a:rPr lang="en-US"/>
              <a:t>Chỉ định xem Spark có nên suy luận lược đồ hay không</a:t>
            </a:r>
            <a:endParaRPr/>
          </a:p>
          <a:p>
            <a:pPr indent="-182563" lvl="1" marL="360363" rtl="0" algn="l">
              <a:lnSpc>
                <a:spcPct val="138461"/>
              </a:lnSpc>
              <a:spcBef>
                <a:spcPts val="500"/>
              </a:spcBef>
              <a:spcAft>
                <a:spcPts val="0"/>
              </a:spcAft>
              <a:buClr>
                <a:srgbClr val="262626"/>
              </a:buClr>
              <a:buSzPts val="1040"/>
              <a:buChar char="•"/>
            </a:pPr>
            <a:r>
              <a:rPr lang="en-US"/>
              <a:t>Chỉ định xem hàng đầu tiên có chứa hàng tiêu đề hay không</a:t>
            </a:r>
            <a:endParaRPr/>
          </a:p>
        </p:txBody>
      </p:sp>
      <p:sp>
        <p:nvSpPr>
          <p:cNvPr id="2509" name="Google Shape;2509;p155"/>
          <p:cNvSpPr txBox="1"/>
          <p:nvPr/>
        </p:nvSpPr>
        <p:spPr>
          <a:xfrm>
            <a:off x="697117" y="3941098"/>
            <a:ext cx="7812000" cy="121873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peopleDFcsv = spark.read.format("csv")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.option("sep", ";")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.option("inferSchema", "true")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.option("header", "true")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.load("file:/home/student/Data/resources/people.csv")</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4" name="Shape 2514"/>
        <p:cNvGrpSpPr/>
        <p:nvPr/>
      </p:nvGrpSpPr>
      <p:grpSpPr>
        <a:xfrm>
          <a:off x="0" y="0"/>
          <a:ext cx="0" cy="0"/>
          <a:chOff x="0" y="0"/>
          <a:chExt cx="0" cy="0"/>
        </a:xfrm>
      </p:grpSpPr>
      <p:sp>
        <p:nvSpPr>
          <p:cNvPr id="2515" name="Google Shape;2515;p15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516" name="Google Shape;2516;p15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Hiển thị lược đồ khung dữ liệu</a:t>
            </a:r>
            <a:endParaRPr/>
          </a:p>
        </p:txBody>
      </p:sp>
      <p:sp>
        <p:nvSpPr>
          <p:cNvPr id="2517" name="Google Shape;2517;p15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518" name="Google Shape;2518;p15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Khi DataFrame đã được tạo, chúng ta có thể xem lược đồ của DataFrame</a:t>
            </a:r>
            <a:endParaRPr/>
          </a:p>
          <a:p>
            <a:pPr indent="-182563" lvl="1" marL="360363" rtl="0" algn="l">
              <a:lnSpc>
                <a:spcPct val="138461"/>
              </a:lnSpc>
              <a:spcBef>
                <a:spcPts val="500"/>
              </a:spcBef>
              <a:spcAft>
                <a:spcPts val="0"/>
              </a:spcAft>
              <a:buClr>
                <a:srgbClr val="262626"/>
              </a:buClr>
              <a:buSzPts val="1040"/>
              <a:buChar char="•"/>
            </a:pPr>
            <a:r>
              <a:rPr lang="en-US"/>
              <a:t>Sử dụng thao tác </a:t>
            </a:r>
            <a:r>
              <a:rPr b="1" lang="en-US"/>
              <a:t>printSchema</a:t>
            </a:r>
            <a:r>
              <a:rPr lang="en-US"/>
              <a:t>()</a:t>
            </a:r>
            <a:endParaRPr/>
          </a:p>
        </p:txBody>
      </p:sp>
      <p:sp>
        <p:nvSpPr>
          <p:cNvPr id="2519" name="Google Shape;2519;p156"/>
          <p:cNvSpPr txBox="1"/>
          <p:nvPr/>
        </p:nvSpPr>
        <p:spPr>
          <a:xfrm>
            <a:off x="697117" y="2794684"/>
            <a:ext cx="7812000" cy="138153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peopleDFcsv = spark.read.format("csv")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.option("sep", ";")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.option("inferSchema", "true")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.option("header", "true")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.load("file:/home/student/Data/resources/people.csv")</a:t>
            </a:r>
            <a:endParaRPr/>
          </a:p>
        </p:txBody>
      </p:sp>
      <p:sp>
        <p:nvSpPr>
          <p:cNvPr id="2520" name="Google Shape;2520;p156"/>
          <p:cNvSpPr txBox="1"/>
          <p:nvPr/>
        </p:nvSpPr>
        <p:spPr>
          <a:xfrm>
            <a:off x="697117" y="4253924"/>
            <a:ext cx="7812000" cy="43581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peopleDFcsv.printSchema()</a:t>
            </a:r>
            <a:endParaRPr/>
          </a:p>
        </p:txBody>
      </p:sp>
      <p:sp>
        <p:nvSpPr>
          <p:cNvPr id="2521" name="Google Shape;2521;p156"/>
          <p:cNvSpPr txBox="1"/>
          <p:nvPr/>
        </p:nvSpPr>
        <p:spPr>
          <a:xfrm>
            <a:off x="697117" y="4802028"/>
            <a:ext cx="7812000" cy="1253154"/>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root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name: string (nullable = true)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age: integer (nullable = true)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job: string (nullable = true)</a:t>
            </a:r>
            <a:endParaRPr/>
          </a:p>
        </p:txBody>
      </p:sp>
      <p:sp>
        <p:nvSpPr>
          <p:cNvPr id="2522" name="Google Shape;2522;p156"/>
          <p:cNvSpPr txBox="1"/>
          <p:nvPr/>
        </p:nvSpPr>
        <p:spPr>
          <a:xfrm>
            <a:off x="7861117" y="279161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523" name="Google Shape;2523;p156"/>
          <p:cNvSpPr txBox="1"/>
          <p:nvPr/>
        </p:nvSpPr>
        <p:spPr>
          <a:xfrm>
            <a:off x="7861117" y="426127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524" name="Google Shape;2524;p156"/>
          <p:cNvSpPr txBox="1"/>
          <p:nvPr/>
        </p:nvSpPr>
        <p:spPr>
          <a:xfrm>
            <a:off x="7861117" y="481266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9" name="Shape 2529"/>
        <p:cNvGrpSpPr/>
        <p:nvPr/>
      </p:nvGrpSpPr>
      <p:grpSpPr>
        <a:xfrm>
          <a:off x="0" y="0"/>
          <a:ext cx="0" cy="0"/>
          <a:chOff x="0" y="0"/>
          <a:chExt cx="0" cy="0"/>
        </a:xfrm>
      </p:grpSpPr>
      <p:sp>
        <p:nvSpPr>
          <p:cNvPr id="2530" name="Google Shape;2530;p15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531" name="Google Shape;2531;p157"/>
          <p:cNvSpPr txBox="1"/>
          <p:nvPr>
            <p:ph idx="2" type="body"/>
          </p:nvPr>
        </p:nvSpPr>
        <p:spPr>
          <a:xfrm>
            <a:off x="535872" y="1086860"/>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Hiển thị nội dung của DataFrame</a:t>
            </a:r>
            <a:endParaRPr/>
          </a:p>
        </p:txBody>
      </p:sp>
      <p:sp>
        <p:nvSpPr>
          <p:cNvPr id="2532" name="Google Shape;2532;p15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533" name="Google Shape;2533;p157"/>
          <p:cNvSpPr txBox="1"/>
          <p:nvPr>
            <p:ph idx="4" type="body"/>
          </p:nvPr>
        </p:nvSpPr>
        <p:spPr>
          <a:xfrm>
            <a:off x="535872" y="1658345"/>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Chúng tôi cũng có thể xem nội dung của DataFrame</a:t>
            </a:r>
            <a:endParaRPr/>
          </a:p>
          <a:p>
            <a:pPr indent="-182563" lvl="1" marL="360363" rtl="0" algn="l">
              <a:lnSpc>
                <a:spcPct val="138461"/>
              </a:lnSpc>
              <a:spcBef>
                <a:spcPts val="500"/>
              </a:spcBef>
              <a:spcAft>
                <a:spcPts val="0"/>
              </a:spcAft>
              <a:buClr>
                <a:srgbClr val="262626"/>
              </a:buClr>
              <a:buSzPts val="1040"/>
              <a:buChar char="•"/>
            </a:pPr>
            <a:r>
              <a:rPr lang="en-US"/>
              <a:t>Sử dụng thao tác</a:t>
            </a:r>
            <a:r>
              <a:rPr lang="en-US">
                <a:latin typeface="Arial"/>
                <a:ea typeface="Arial"/>
                <a:cs typeface="Arial"/>
                <a:sym typeface="Arial"/>
              </a:rPr>
              <a:t> </a:t>
            </a:r>
            <a:r>
              <a:rPr b="1" lang="en-US"/>
              <a:t>.show(n, &lt;truncate&gt;) </a:t>
            </a:r>
            <a:endParaRPr b="1"/>
          </a:p>
          <a:p>
            <a:pPr indent="-182563" lvl="1" marL="360363" rtl="0" algn="l">
              <a:lnSpc>
                <a:spcPct val="138461"/>
              </a:lnSpc>
              <a:spcBef>
                <a:spcPts val="500"/>
              </a:spcBef>
              <a:spcAft>
                <a:spcPts val="0"/>
              </a:spcAft>
              <a:buClr>
                <a:srgbClr val="262626"/>
              </a:buClr>
              <a:buSzPts val="1040"/>
              <a:buChar char="•"/>
            </a:pPr>
            <a:r>
              <a:rPr lang="en-US"/>
              <a:t>Hiển thị n hàng trong một màn hình được định dạng đẹp - mặc định là 20 hàng</a:t>
            </a:r>
            <a:endParaRPr/>
          </a:p>
          <a:p>
            <a:pPr indent="-182563" lvl="1" marL="360363" rtl="0" algn="l">
              <a:lnSpc>
                <a:spcPct val="138461"/>
              </a:lnSpc>
              <a:spcBef>
                <a:spcPts val="500"/>
              </a:spcBef>
              <a:spcAft>
                <a:spcPts val="0"/>
              </a:spcAft>
              <a:buClr>
                <a:srgbClr val="262626"/>
              </a:buClr>
              <a:buSzPts val="1040"/>
              <a:buChar char="•"/>
            </a:pPr>
            <a:r>
              <a:rPr lang="en-US"/>
              <a:t>Đặt tùy chọn cắt ngắn thành True hoặc False - mặc định là True</a:t>
            </a:r>
            <a:endParaRPr/>
          </a:p>
        </p:txBody>
      </p:sp>
      <p:sp>
        <p:nvSpPr>
          <p:cNvPr id="2534" name="Google Shape;2534;p157"/>
          <p:cNvSpPr txBox="1"/>
          <p:nvPr/>
        </p:nvSpPr>
        <p:spPr>
          <a:xfrm>
            <a:off x="697117" y="2794684"/>
            <a:ext cx="7812000" cy="138153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peopleDFcsv = spark.read.format("csv")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.option("sep", ";")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.option("inferSchema", "true")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.option("header", "true")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.load("file:/home/student/Data/resources/people.csv")</a:t>
            </a:r>
            <a:endParaRPr/>
          </a:p>
        </p:txBody>
      </p:sp>
      <p:sp>
        <p:nvSpPr>
          <p:cNvPr id="2535" name="Google Shape;2535;p157"/>
          <p:cNvSpPr txBox="1"/>
          <p:nvPr/>
        </p:nvSpPr>
        <p:spPr>
          <a:xfrm>
            <a:off x="697117" y="4253924"/>
            <a:ext cx="7812000" cy="43581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peopleDFcsv.show()</a:t>
            </a:r>
            <a:endParaRPr/>
          </a:p>
        </p:txBody>
      </p:sp>
      <p:sp>
        <p:nvSpPr>
          <p:cNvPr id="2536" name="Google Shape;2536;p157"/>
          <p:cNvSpPr txBox="1"/>
          <p:nvPr/>
        </p:nvSpPr>
        <p:spPr>
          <a:xfrm>
            <a:off x="697117" y="4802028"/>
            <a:ext cx="7812000" cy="1471772"/>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name| age |      job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|Jorge| 30  |  Developer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Bob | 32  |  Developer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2537" name="Google Shape;2537;p157"/>
          <p:cNvSpPr txBox="1"/>
          <p:nvPr/>
        </p:nvSpPr>
        <p:spPr>
          <a:xfrm>
            <a:off x="7864187" y="280733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538" name="Google Shape;2538;p157"/>
          <p:cNvSpPr txBox="1"/>
          <p:nvPr/>
        </p:nvSpPr>
        <p:spPr>
          <a:xfrm>
            <a:off x="7861117" y="481347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
        <p:nvSpPr>
          <p:cNvPr id="2539" name="Google Shape;2539;p157"/>
          <p:cNvSpPr txBox="1"/>
          <p:nvPr/>
        </p:nvSpPr>
        <p:spPr>
          <a:xfrm>
            <a:off x="7864187" y="425972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4" name="Shape 2544"/>
        <p:cNvGrpSpPr/>
        <p:nvPr/>
      </p:nvGrpSpPr>
      <p:grpSpPr>
        <a:xfrm>
          <a:off x="0" y="0"/>
          <a:ext cx="0" cy="0"/>
          <a:chOff x="0" y="0"/>
          <a:chExt cx="0" cy="0"/>
        </a:xfrm>
      </p:grpSpPr>
      <p:sp>
        <p:nvSpPr>
          <p:cNvPr id="2545" name="Google Shape;2545;p15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546" name="Google Shape;2546;p15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Tùy chọn với Ghi-Lưu</a:t>
            </a:r>
            <a:endParaRPr/>
          </a:p>
        </p:txBody>
      </p:sp>
      <p:sp>
        <p:nvSpPr>
          <p:cNvPr id="2547" name="Google Shape;2547;p15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548" name="Google Shape;2548;p15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Giống như với đọc-tải, chúng ta có thể chỉ định các tùy chọn cho ghi-lưu</a:t>
            </a:r>
            <a:endParaRPr/>
          </a:p>
          <a:p>
            <a:pPr indent="-177800" lvl="0" marL="177800" rtl="0" algn="l">
              <a:lnSpc>
                <a:spcPct val="128571"/>
              </a:lnSpc>
              <a:spcBef>
                <a:spcPts val="1000"/>
              </a:spcBef>
              <a:spcAft>
                <a:spcPts val="0"/>
              </a:spcAft>
              <a:buClr>
                <a:srgbClr val="262626"/>
              </a:buClr>
              <a:buSzPts val="1400"/>
              <a:buFont typeface="Arial"/>
              <a:buChar char="•"/>
            </a:pPr>
            <a:r>
              <a:rPr lang="en-US"/>
              <a:t>Lưu tệp ở định dạng Orc với:</a:t>
            </a:r>
            <a:endParaRPr/>
          </a:p>
          <a:p>
            <a:pPr indent="-182563" lvl="1" marL="360363" rtl="0" algn="l">
              <a:lnSpc>
                <a:spcPct val="138461"/>
              </a:lnSpc>
              <a:spcBef>
                <a:spcPts val="500"/>
              </a:spcBef>
              <a:spcAft>
                <a:spcPts val="0"/>
              </a:spcAft>
              <a:buClr>
                <a:srgbClr val="262626"/>
              </a:buClr>
              <a:buSzPts val="1040"/>
              <a:buChar char="•"/>
            </a:pPr>
            <a:r>
              <a:rPr lang="en-US"/>
              <a:t>Đặt bộ lọc nở</a:t>
            </a:r>
            <a:endParaRPr/>
          </a:p>
          <a:p>
            <a:pPr indent="-182563" lvl="1" marL="360363" rtl="0" algn="l">
              <a:lnSpc>
                <a:spcPct val="138461"/>
              </a:lnSpc>
              <a:spcBef>
                <a:spcPts val="500"/>
              </a:spcBef>
              <a:spcAft>
                <a:spcPts val="0"/>
              </a:spcAft>
              <a:buClr>
                <a:srgbClr val="262626"/>
              </a:buClr>
              <a:buSzPts val="1040"/>
              <a:buChar char="•"/>
            </a:pPr>
            <a:r>
              <a:rPr lang="en-US"/>
              <a:t>Kiểm soát mã hóa từ điển</a:t>
            </a:r>
            <a:endParaRPr/>
          </a:p>
        </p:txBody>
      </p:sp>
      <p:sp>
        <p:nvSpPr>
          <p:cNvPr id="2549" name="Google Shape;2549;p158"/>
          <p:cNvSpPr txBox="1"/>
          <p:nvPr/>
        </p:nvSpPr>
        <p:spPr>
          <a:xfrm>
            <a:off x="697117" y="3422481"/>
            <a:ext cx="7812000" cy="1586246"/>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usersDF = spark.read.orc("file:/home/student/Data/resources/users.orc")</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usersDF.write.format("orc")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.option("orc.bloom.filter.columns", "favorite_color")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.option("orc.dictionary.key.threshold", "1.0")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.option("orc.column.encoding.direct", "name")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.save("users_with_options.orc")</a:t>
            </a:r>
            <a:endParaRPr/>
          </a:p>
        </p:txBody>
      </p:sp>
      <p:sp>
        <p:nvSpPr>
          <p:cNvPr id="2550" name="Google Shape;2550;p158"/>
          <p:cNvSpPr txBox="1"/>
          <p:nvPr/>
        </p:nvSpPr>
        <p:spPr>
          <a:xfrm>
            <a:off x="697117" y="5008728"/>
            <a:ext cx="7812000" cy="1265072"/>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root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name: string (nullable = true)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favorite_color: string (nullable = true)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favorite_numbers: array (nullable = true)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 element: integer (containsNull = true)</a:t>
            </a:r>
            <a:endParaRPr/>
          </a:p>
        </p:txBody>
      </p:sp>
      <p:sp>
        <p:nvSpPr>
          <p:cNvPr id="2551" name="Google Shape;2551;p158"/>
          <p:cNvSpPr txBox="1"/>
          <p:nvPr/>
        </p:nvSpPr>
        <p:spPr>
          <a:xfrm>
            <a:off x="7861117" y="500224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
        <p:nvSpPr>
          <p:cNvPr id="2552" name="Google Shape;2552;p158"/>
          <p:cNvSpPr txBox="1"/>
          <p:nvPr/>
        </p:nvSpPr>
        <p:spPr>
          <a:xfrm>
            <a:off x="7861117" y="342850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7" name="Shape 2557"/>
        <p:cNvGrpSpPr/>
        <p:nvPr/>
      </p:nvGrpSpPr>
      <p:grpSpPr>
        <a:xfrm>
          <a:off x="0" y="0"/>
          <a:ext cx="0" cy="0"/>
          <a:chOff x="0" y="0"/>
          <a:chExt cx="0" cy="0"/>
        </a:xfrm>
      </p:grpSpPr>
      <p:sp>
        <p:nvSpPr>
          <p:cNvPr id="2558" name="Google Shape;2558;p15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559" name="Google Shape;2559;p15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Chế độ lưu DataFrame</a:t>
            </a:r>
            <a:endParaRPr/>
          </a:p>
        </p:txBody>
      </p:sp>
      <p:sp>
        <p:nvSpPr>
          <p:cNvPr id="2560" name="Google Shape;2560;p15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561" name="Google Shape;2561;p15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hoạt động lưu có thể tùy chọn thực hiện một chế độ chỉ định cách xử lý dữ liệu hiện có nếu có</a:t>
            </a:r>
            <a:endParaRPr/>
          </a:p>
        </p:txBody>
      </p:sp>
      <p:graphicFrame>
        <p:nvGraphicFramePr>
          <p:cNvPr id="2562" name="Google Shape;2562;p159"/>
          <p:cNvGraphicFramePr/>
          <p:nvPr/>
        </p:nvGraphicFramePr>
        <p:xfrm>
          <a:off x="535872" y="2648041"/>
          <a:ext cx="3000000" cy="3000000"/>
        </p:xfrm>
        <a:graphic>
          <a:graphicData uri="http://schemas.openxmlformats.org/drawingml/2006/table">
            <a:tbl>
              <a:tblPr>
                <a:noFill/>
                <a:tableStyleId>{259961FD-F8DF-4B65-9C1A-AF174C7564FE}</a:tableStyleId>
              </a:tblPr>
              <a:tblGrid>
                <a:gridCol w="2469200"/>
                <a:gridCol w="6327325"/>
              </a:tblGrid>
              <a:tr h="360000">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Chế độ</a:t>
                      </a:r>
                      <a:endParaRPr b="0" sz="1400" u="none" cap="none" strike="noStrike">
                        <a:solidFill>
                          <a:schemeClr val="dk1"/>
                        </a:solidFill>
                        <a:latin typeface="Arial"/>
                        <a:ea typeface="Arial"/>
                        <a:cs typeface="Arial"/>
                        <a:sym typeface="Arial"/>
                      </a:endParaRPr>
                    </a:p>
                  </a:txBody>
                  <a:tcPr marT="45725" marB="45725" marR="72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Ý nghĩa</a:t>
                      </a:r>
                      <a:endParaRPr b="0" sz="1400" u="none" cap="none" strike="noStrike">
                        <a:solidFill>
                          <a:schemeClr val="dk1"/>
                        </a:solidFill>
                        <a:latin typeface="Arial"/>
                        <a:ea typeface="Arial"/>
                        <a:cs typeface="Arial"/>
                        <a:sym typeface="Arial"/>
                      </a:endParaRPr>
                    </a:p>
                  </a:txBody>
                  <a:tcPr marT="45725" marB="45725" marR="72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r>
              <a:tr h="505050">
                <a:tc>
                  <a:txBody>
                    <a:bodyPr/>
                    <a:lstStyle/>
                    <a:p>
                      <a:pPr indent="0" lvl="0" marL="0" marR="0" rtl="0" algn="ctr">
                        <a:spcBef>
                          <a:spcPts val="0"/>
                        </a:spcBef>
                        <a:spcAft>
                          <a:spcPts val="0"/>
                        </a:spcAft>
                        <a:buNone/>
                      </a:pPr>
                      <a:r>
                        <a:rPr lang="en-US" sz="1300" u="none" cap="none" strike="noStrike">
                          <a:solidFill>
                            <a:schemeClr val="dk1"/>
                          </a:solidFill>
                          <a:latin typeface="Arial"/>
                          <a:ea typeface="Arial"/>
                          <a:cs typeface="Arial"/>
                          <a:sym typeface="Arial"/>
                        </a:rPr>
                        <a:t>error</a:t>
                      </a:r>
                      <a:endParaRPr/>
                    </a:p>
                  </a:txBody>
                  <a:tcPr marT="33125" marB="33125" marR="66225" marL="66225"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Chế độ mặc định. Khi lưu DataFrame vào nguồn dữ liệu, nếu dữ liệu đã tồn tại, một ngoại lệ sẽ được đưa ra.</a:t>
                      </a:r>
                      <a:endParaRPr sz="1300" u="none" cap="none" strike="noStrike">
                        <a:solidFill>
                          <a:schemeClr val="dk1"/>
                        </a:solidFill>
                        <a:latin typeface="Arial"/>
                        <a:ea typeface="Arial"/>
                        <a:cs typeface="Arial"/>
                        <a:sym typeface="Arial"/>
                      </a:endParaRPr>
                    </a:p>
                  </a:txBody>
                  <a:tcPr marT="45725" marB="45725" marR="91450" marL="9145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505050">
                <a:tc>
                  <a:txBody>
                    <a:bodyPr/>
                    <a:lstStyle/>
                    <a:p>
                      <a:pPr indent="0" lvl="0" marL="0" marR="0" rtl="0" algn="ctr">
                        <a:spcBef>
                          <a:spcPts val="0"/>
                        </a:spcBef>
                        <a:spcAft>
                          <a:spcPts val="0"/>
                        </a:spcAft>
                        <a:buNone/>
                      </a:pPr>
                      <a:r>
                        <a:rPr lang="en-US" sz="1300" u="none" cap="none" strike="noStrike">
                          <a:solidFill>
                            <a:schemeClr val="dk1"/>
                          </a:solidFill>
                          <a:latin typeface="Arial"/>
                          <a:ea typeface="Arial"/>
                          <a:cs typeface="Arial"/>
                          <a:sym typeface="Arial"/>
                        </a:rPr>
                        <a:t>append</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Khi lưu DataFrame vào nguồn dữ liệu, nếu dữ liệu/bảng đã tồn tại, nội dung của DataFrame dự kiến sẽ được thêm vào dữ liệu hiện có.</a:t>
                      </a:r>
                      <a:endParaRPr sz="1300" u="none" cap="none" strike="noStrike">
                        <a:solidFill>
                          <a:schemeClr val="dk1"/>
                        </a:solidFill>
                        <a:latin typeface="Arial"/>
                        <a:ea typeface="Arial"/>
                        <a:cs typeface="Arial"/>
                        <a:sym typeface="Arial"/>
                      </a:endParaRPr>
                    </a:p>
                  </a:txBody>
                  <a:tcPr marT="45725" marB="45725" marR="91450" marL="9145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505050">
                <a:tc>
                  <a:txBody>
                    <a:bodyPr/>
                    <a:lstStyle/>
                    <a:p>
                      <a:pPr indent="0" lvl="0" marL="0" marR="0" rtl="0" algn="ctr">
                        <a:spcBef>
                          <a:spcPts val="0"/>
                        </a:spcBef>
                        <a:spcAft>
                          <a:spcPts val="0"/>
                        </a:spcAft>
                        <a:buNone/>
                      </a:pPr>
                      <a:r>
                        <a:rPr lang="en-US" sz="1300" u="none" cap="none" strike="noStrike">
                          <a:solidFill>
                            <a:schemeClr val="dk1"/>
                          </a:solidFill>
                          <a:latin typeface="Arial"/>
                          <a:ea typeface="Arial"/>
                          <a:cs typeface="Arial"/>
                          <a:sym typeface="Arial"/>
                        </a:rPr>
                        <a:t>overwrite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Chế độ ghi đè có nghĩa là khi lưu DataFrame vào nguồn dữ liệu, nếu dữ liệu/bảng đã tồn tại, thì dữ liệu hiện có dự kiến sẽ bị ghi đè bởi nội dung của DataFrame.</a:t>
                      </a:r>
                      <a:endParaRPr sz="1300" u="none" cap="none" strike="noStrike">
                        <a:solidFill>
                          <a:schemeClr val="dk1"/>
                        </a:solidFill>
                        <a:latin typeface="Arial"/>
                        <a:ea typeface="Arial"/>
                        <a:cs typeface="Arial"/>
                        <a:sym typeface="Arial"/>
                      </a:endParaRPr>
                    </a:p>
                  </a:txBody>
                  <a:tcPr marT="45725" marB="45725" marR="91450" marL="9145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505050">
                <a:tc>
                  <a:txBody>
                    <a:bodyPr/>
                    <a:lstStyle/>
                    <a:p>
                      <a:pPr indent="0" lvl="0" marL="0" marR="0" rtl="0" algn="ctr">
                        <a:spcBef>
                          <a:spcPts val="0"/>
                        </a:spcBef>
                        <a:spcAft>
                          <a:spcPts val="0"/>
                        </a:spcAft>
                        <a:buNone/>
                      </a:pPr>
                      <a:r>
                        <a:rPr lang="en-US" sz="1300" u="none" cap="none" strike="noStrike">
                          <a:solidFill>
                            <a:schemeClr val="dk1"/>
                          </a:solidFill>
                          <a:latin typeface="Arial"/>
                          <a:ea typeface="Arial"/>
                          <a:cs typeface="Arial"/>
                          <a:sym typeface="Arial"/>
                        </a:rPr>
                        <a:t>ignore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Chế độ bỏ qua có nghĩa là khi lưu DataFrame vào nguồn dữ liệu, nếu dữ liệu đã tồn tại, thao tác lưu dự kiến sẽ không lưu nội dung của DataFrame và không thay đổi dữ liệu hiện có. Điều này tương tự như CREATE TABLE IF NOT EXISTS trong SQL.</a:t>
                      </a:r>
                      <a:endParaRPr sz="1300" u="none" cap="none" strike="noStrike">
                        <a:solidFill>
                          <a:schemeClr val="dk1"/>
                        </a:solidFill>
                        <a:latin typeface="Arial"/>
                        <a:ea typeface="Arial"/>
                        <a:cs typeface="Arial"/>
                        <a:sym typeface="Arial"/>
                      </a:endParaRPr>
                    </a:p>
                  </a:txBody>
                  <a:tcPr marT="45725" marB="45725" marR="91450" marL="9145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Giới thiệu về Apache Spark</a:t>
            </a:r>
            <a:endParaRPr/>
          </a:p>
        </p:txBody>
      </p:sp>
      <p:sp>
        <p:nvSpPr>
          <p:cNvPr id="377" name="Google Shape;377;p1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đối tượng điểm vào khác</a:t>
            </a:r>
            <a:endParaRPr/>
          </a:p>
        </p:txBody>
      </p:sp>
      <p:sp>
        <p:nvSpPr>
          <p:cNvPr id="378" name="Google Shape;378;p1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379" name="Google Shape;379;p1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Đối với các phiên bản Spark trước Spark 2.x, có một số đối tượng điểm nhập bổ sung</a:t>
            </a:r>
            <a:endParaRPr/>
          </a:p>
          <a:p>
            <a:pPr indent="-177800" lvl="0" marL="177800" rtl="0" algn="l">
              <a:lnSpc>
                <a:spcPct val="128571"/>
              </a:lnSpc>
              <a:spcBef>
                <a:spcPts val="1000"/>
              </a:spcBef>
              <a:spcAft>
                <a:spcPts val="0"/>
              </a:spcAft>
              <a:buClr>
                <a:srgbClr val="262626"/>
              </a:buClr>
              <a:buSzPts val="1400"/>
              <a:buFont typeface="Arial"/>
              <a:buChar char="•"/>
            </a:pPr>
            <a:r>
              <a:rPr lang="en-US"/>
              <a:t>SQLContext</a:t>
            </a:r>
            <a:endParaRPr/>
          </a:p>
          <a:p>
            <a:pPr indent="-182563" lvl="1" marL="360363" rtl="0" algn="l">
              <a:lnSpc>
                <a:spcPct val="138461"/>
              </a:lnSpc>
              <a:spcBef>
                <a:spcPts val="500"/>
              </a:spcBef>
              <a:spcAft>
                <a:spcPts val="0"/>
              </a:spcAft>
              <a:buClr>
                <a:srgbClr val="262626"/>
              </a:buClr>
              <a:buSzPts val="1040"/>
              <a:buChar char="•"/>
            </a:pPr>
            <a:r>
              <a:rPr lang="en-US"/>
              <a:t>Điểm vào Spark SQL và cung cấp chức năng SQL cơ bản</a:t>
            </a:r>
            <a:endParaRPr/>
          </a:p>
          <a:p>
            <a:pPr indent="-182563" lvl="1" marL="360363" rtl="0" algn="l">
              <a:lnSpc>
                <a:spcPct val="138461"/>
              </a:lnSpc>
              <a:spcBef>
                <a:spcPts val="500"/>
              </a:spcBef>
              <a:spcAft>
                <a:spcPts val="0"/>
              </a:spcAft>
              <a:buClr>
                <a:srgbClr val="262626"/>
              </a:buClr>
              <a:buSzPts val="1040"/>
              <a:buChar char="•"/>
            </a:pPr>
            <a:r>
              <a:rPr lang="en-US"/>
              <a:t>Thực hiện các hoạt động giống như SQL trên Bộ dữ liệu và Khung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HiveContext</a:t>
            </a:r>
            <a:endParaRPr/>
          </a:p>
          <a:p>
            <a:pPr indent="-182563" lvl="1" marL="360363" rtl="0" algn="l">
              <a:lnSpc>
                <a:spcPct val="138461"/>
              </a:lnSpc>
              <a:spcBef>
                <a:spcPts val="500"/>
              </a:spcBef>
              <a:spcAft>
                <a:spcPts val="0"/>
              </a:spcAft>
              <a:buClr>
                <a:srgbClr val="262626"/>
              </a:buClr>
              <a:buSzPts val="1040"/>
              <a:buChar char="•"/>
            </a:pPr>
            <a:r>
              <a:rPr lang="en-US"/>
              <a:t>Ngoài chức năng SQL cơ bản, cho phép giao tiếp với Apache Hive</a:t>
            </a:r>
            <a:endParaRPr/>
          </a:p>
          <a:p>
            <a:pPr indent="-182563" lvl="1" marL="360363" rtl="0" algn="l">
              <a:lnSpc>
                <a:spcPct val="138461"/>
              </a:lnSpc>
              <a:spcBef>
                <a:spcPts val="500"/>
              </a:spcBef>
              <a:spcAft>
                <a:spcPts val="0"/>
              </a:spcAft>
              <a:buClr>
                <a:srgbClr val="262626"/>
              </a:buClr>
              <a:buSzPts val="1040"/>
              <a:buChar char="•"/>
            </a:pPr>
            <a:r>
              <a:rPr lang="en-US"/>
              <a:t>Sử dụng thay cho SQLContext khi chức năng Hive là cần thiết</a:t>
            </a:r>
            <a:endParaRPr/>
          </a:p>
          <a:p>
            <a:pPr indent="-177800" lvl="0" marL="177800" rtl="0" algn="l">
              <a:lnSpc>
                <a:spcPct val="128571"/>
              </a:lnSpc>
              <a:spcBef>
                <a:spcPts val="1000"/>
              </a:spcBef>
              <a:spcAft>
                <a:spcPts val="0"/>
              </a:spcAft>
              <a:buClr>
                <a:srgbClr val="262626"/>
              </a:buClr>
              <a:buSzPts val="1400"/>
              <a:buFont typeface="Arial"/>
              <a:buChar char="•"/>
            </a:pPr>
            <a:r>
              <a:rPr lang="en-US"/>
              <a:t>Spark Streaming Context </a:t>
            </a:r>
            <a:endParaRPr/>
          </a:p>
          <a:p>
            <a:pPr indent="-182563" lvl="1" marL="360363" rtl="0" algn="l">
              <a:lnSpc>
                <a:spcPct val="138461"/>
              </a:lnSpc>
              <a:spcBef>
                <a:spcPts val="500"/>
              </a:spcBef>
              <a:spcAft>
                <a:spcPts val="0"/>
              </a:spcAft>
              <a:buClr>
                <a:srgbClr val="262626"/>
              </a:buClr>
              <a:buSzPts val="1040"/>
              <a:buChar char="•"/>
            </a:pPr>
            <a:r>
              <a:rPr lang="en-US"/>
              <a:t>Điểm vào chính cho tất cả các chức năng truyền phát</a:t>
            </a:r>
            <a:endParaRPr/>
          </a:p>
          <a:p>
            <a:pPr indent="-182563" lvl="1" marL="360363" rtl="0" algn="l">
              <a:lnSpc>
                <a:spcPct val="138461"/>
              </a:lnSpc>
              <a:spcBef>
                <a:spcPts val="500"/>
              </a:spcBef>
              <a:spcAft>
                <a:spcPts val="0"/>
              </a:spcAft>
              <a:buClr>
                <a:srgbClr val="262626"/>
              </a:buClr>
              <a:buSzPts val="1040"/>
              <a:buChar char="•"/>
            </a:pPr>
            <a:r>
              <a:rPr lang="en-US"/>
              <a:t>Sử dụng bởi Spark Dstream API</a:t>
            </a:r>
            <a:endParaRPr/>
          </a:p>
          <a:p>
            <a:pPr indent="-177800" lvl="0" marL="177800" rtl="0" algn="l">
              <a:lnSpc>
                <a:spcPct val="128571"/>
              </a:lnSpc>
              <a:spcBef>
                <a:spcPts val="1000"/>
              </a:spcBef>
              <a:spcAft>
                <a:spcPts val="0"/>
              </a:spcAft>
              <a:buClr>
                <a:srgbClr val="262626"/>
              </a:buClr>
              <a:buSzPts val="1400"/>
              <a:buFont typeface="Arial"/>
              <a:buChar char="•"/>
            </a:pPr>
            <a:r>
              <a:rPr lang="en-US"/>
              <a:t>Post Spark 2.x, SparkSession cung cấp một đối tượng điểm vào thống nhất</a:t>
            </a:r>
            <a:endParaRPr/>
          </a:p>
          <a:p>
            <a:pPr indent="-182563" lvl="1" marL="360363" rtl="0" algn="l">
              <a:lnSpc>
                <a:spcPct val="138461"/>
              </a:lnSpc>
              <a:spcBef>
                <a:spcPts val="500"/>
              </a:spcBef>
              <a:spcAft>
                <a:spcPts val="0"/>
              </a:spcAft>
              <a:buClr>
                <a:srgbClr val="262626"/>
              </a:buClr>
              <a:buSzPts val="1040"/>
              <a:buChar char="•"/>
            </a:pPr>
            <a:r>
              <a:rPr lang="en-US"/>
              <a:t>Sử dụng SparkSession để tạo SparkContext</a:t>
            </a:r>
            <a:endParaRPr/>
          </a:p>
          <a:p>
            <a:pPr indent="-182563" lvl="1" marL="360363" rtl="0" algn="l">
              <a:lnSpc>
                <a:spcPct val="138461"/>
              </a:lnSpc>
              <a:spcBef>
                <a:spcPts val="500"/>
              </a:spcBef>
              <a:spcAft>
                <a:spcPts val="0"/>
              </a:spcAft>
              <a:buClr>
                <a:srgbClr val="262626"/>
              </a:buClr>
              <a:buSzPts val="1040"/>
              <a:buChar char="•"/>
            </a:pPr>
            <a:r>
              <a:rPr lang="en-US"/>
              <a:t>Sử dụng trực tiếp SparkSession để tích hợp SQL/Hive</a:t>
            </a:r>
            <a:endParaRPr/>
          </a:p>
          <a:p>
            <a:pPr indent="-116523" lvl="1" marL="360363" rtl="0" algn="l">
              <a:lnSpc>
                <a:spcPct val="138461"/>
              </a:lnSpc>
              <a:spcBef>
                <a:spcPts val="500"/>
              </a:spcBef>
              <a:spcAft>
                <a:spcPts val="0"/>
              </a:spcAft>
              <a:buClr>
                <a:srgbClr val="262626"/>
              </a:buClr>
              <a:buSzPts val="1040"/>
              <a:buNone/>
            </a:pPr>
            <a:r>
              <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7" name="Shape 2567"/>
        <p:cNvGrpSpPr/>
        <p:nvPr/>
      </p:nvGrpSpPr>
      <p:grpSpPr>
        <a:xfrm>
          <a:off x="0" y="0"/>
          <a:ext cx="0" cy="0"/>
          <a:chOff x="0" y="0"/>
          <a:chExt cx="0" cy="0"/>
        </a:xfrm>
      </p:grpSpPr>
      <p:sp>
        <p:nvSpPr>
          <p:cNvPr id="2568" name="Google Shape;2568;p16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569" name="Google Shape;2569;p16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Tùy chọn nén dữ liệu Spark</a:t>
            </a:r>
            <a:endParaRPr/>
          </a:p>
        </p:txBody>
      </p:sp>
      <p:sp>
        <p:nvSpPr>
          <p:cNvPr id="2570" name="Google Shape;2570;p16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571" name="Google Shape;2571;p160"/>
          <p:cNvSpPr txBox="1"/>
          <p:nvPr>
            <p:ph idx="4" type="body"/>
          </p:nvPr>
        </p:nvSpPr>
        <p:spPr>
          <a:xfrm>
            <a:off x="535872" y="2226568"/>
            <a:ext cx="89321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Nén cho phép chúng tôi giảm kích thước của dữ liệu được lưu trữ</a:t>
            </a:r>
            <a:endParaRPr/>
          </a:p>
          <a:p>
            <a:pPr indent="-177800" lvl="0" marL="177800" rtl="0" algn="l">
              <a:lnSpc>
                <a:spcPct val="128571"/>
              </a:lnSpc>
              <a:spcBef>
                <a:spcPts val="1000"/>
              </a:spcBef>
              <a:spcAft>
                <a:spcPts val="0"/>
              </a:spcAft>
              <a:buClr>
                <a:srgbClr val="262626"/>
              </a:buClr>
              <a:buSzPts val="1400"/>
              <a:buFont typeface="Arial"/>
              <a:buChar char="•"/>
            </a:pPr>
            <a:r>
              <a:rPr lang="en-US"/>
              <a:t>Đánh đổi giữa việc giảm băng thông I/O và thời gian CPU giải nén dữ liệu</a:t>
            </a:r>
            <a:endParaRPr/>
          </a:p>
          <a:p>
            <a:pPr indent="-182563" lvl="1" marL="360363" rtl="0" algn="l">
              <a:lnSpc>
                <a:spcPct val="138461"/>
              </a:lnSpc>
              <a:spcBef>
                <a:spcPts val="500"/>
              </a:spcBef>
              <a:spcAft>
                <a:spcPts val="0"/>
              </a:spcAft>
              <a:buClr>
                <a:srgbClr val="262626"/>
              </a:buClr>
              <a:buSzPts val="1040"/>
              <a:buChar char="•"/>
            </a:pPr>
            <a:r>
              <a:rPr lang="en-US"/>
              <a:t>Thường giảm mạnh kích thước có nghĩa là thời gian tính toán nhiều hơn và ít tích cực hơn là kích thước dữ liệu lớn hơn</a:t>
            </a:r>
            <a:endParaRPr/>
          </a:p>
          <a:p>
            <a:pPr indent="-177800" lvl="0" marL="177800" rtl="0" algn="l">
              <a:lnSpc>
                <a:spcPct val="128571"/>
              </a:lnSpc>
              <a:spcBef>
                <a:spcPts val="1000"/>
              </a:spcBef>
              <a:spcAft>
                <a:spcPts val="0"/>
              </a:spcAft>
              <a:buClr>
                <a:srgbClr val="262626"/>
              </a:buClr>
              <a:buSzPts val="1400"/>
              <a:buFont typeface="Arial"/>
              <a:buChar char="•"/>
            </a:pPr>
            <a:r>
              <a:rPr lang="en-US"/>
              <a:t>Nhiều công việc Hadoop bị ràng buộc I/O và có thể cải thiện hiệu suất rất nhiều</a:t>
            </a:r>
            <a:endParaRPr/>
          </a:p>
          <a:p>
            <a:pPr indent="-182563" lvl="1" marL="360363" rtl="0" algn="l">
              <a:lnSpc>
                <a:spcPct val="138461"/>
              </a:lnSpc>
              <a:spcBef>
                <a:spcPts val="500"/>
              </a:spcBef>
              <a:spcAft>
                <a:spcPts val="0"/>
              </a:spcAft>
              <a:buClr>
                <a:srgbClr val="262626"/>
              </a:buClr>
              <a:buSzPts val="1040"/>
              <a:buChar char="•"/>
            </a:pPr>
            <a:r>
              <a:rPr lang="en-US"/>
              <a:t>Khi chúng ta hướng tới AI/ML nhiều hơn, mô hình truy cập đang trở nên lặp đi lặp lại và giới hạn tính toán</a:t>
            </a:r>
            <a:endParaRPr/>
          </a:p>
          <a:p>
            <a:pPr indent="-177800" lvl="0" marL="177800" rtl="0" algn="l">
              <a:lnSpc>
                <a:spcPct val="128571"/>
              </a:lnSpc>
              <a:spcBef>
                <a:spcPts val="1000"/>
              </a:spcBef>
              <a:spcAft>
                <a:spcPts val="0"/>
              </a:spcAft>
              <a:buClr>
                <a:srgbClr val="262626"/>
              </a:buClr>
              <a:buSzPts val="1400"/>
              <a:buFont typeface="Arial"/>
              <a:buChar char="•"/>
            </a:pPr>
            <a:r>
              <a:rPr lang="en-US"/>
              <a:t>GZip tích cực hơn nhưng độ nén cao hơn</a:t>
            </a:r>
            <a:endParaRPr/>
          </a:p>
          <a:p>
            <a:pPr indent="-182563" lvl="1" marL="360363" rtl="0" algn="l">
              <a:lnSpc>
                <a:spcPct val="138461"/>
              </a:lnSpc>
              <a:spcBef>
                <a:spcPts val="500"/>
              </a:spcBef>
              <a:spcAft>
                <a:spcPts val="0"/>
              </a:spcAft>
              <a:buClr>
                <a:srgbClr val="262626"/>
              </a:buClr>
              <a:buSzPts val="1040"/>
              <a:buChar char="•"/>
            </a:pPr>
            <a:r>
              <a:rPr lang="en-US"/>
              <a:t>Tốt cho kho lạnh</a:t>
            </a:r>
            <a:endParaRPr/>
          </a:p>
          <a:p>
            <a:pPr indent="-177800" lvl="0" marL="177800" rtl="0" algn="l">
              <a:lnSpc>
                <a:spcPct val="128571"/>
              </a:lnSpc>
              <a:spcBef>
                <a:spcPts val="1000"/>
              </a:spcBef>
              <a:spcAft>
                <a:spcPts val="0"/>
              </a:spcAft>
              <a:buClr>
                <a:srgbClr val="262626"/>
              </a:buClr>
              <a:buSzPts val="1400"/>
              <a:buFont typeface="Arial"/>
              <a:buChar char="•"/>
            </a:pPr>
            <a:r>
              <a:rPr lang="en-US"/>
              <a:t>Snappy là lựa chọn tốt nhất cho dữ liệu thường xuyên truy cập</a:t>
            </a:r>
            <a:endParaRPr/>
          </a:p>
          <a:p>
            <a:pPr indent="-177800" lvl="0" marL="177800" rtl="0" algn="l">
              <a:lnSpc>
                <a:spcPct val="128571"/>
              </a:lnSpc>
              <a:spcBef>
                <a:spcPts val="1000"/>
              </a:spcBef>
              <a:spcAft>
                <a:spcPts val="0"/>
              </a:spcAft>
              <a:buClr>
                <a:srgbClr val="262626"/>
              </a:buClr>
              <a:buSzPts val="1400"/>
              <a:buFont typeface="Arial"/>
              <a:buChar char="•"/>
            </a:pPr>
            <a:r>
              <a:rPr lang="en-US"/>
              <a:t>BZip2 có thể đạt được mức nén thậm chí còn lớn hơn Gzip đối với một số loại tệp nhất định</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6" name="Shape 2576"/>
        <p:cNvGrpSpPr/>
        <p:nvPr/>
      </p:nvGrpSpPr>
      <p:grpSpPr>
        <a:xfrm>
          <a:off x="0" y="0"/>
          <a:ext cx="0" cy="0"/>
          <a:chOff x="0" y="0"/>
          <a:chExt cx="0" cy="0"/>
        </a:xfrm>
      </p:grpSpPr>
      <p:sp>
        <p:nvSpPr>
          <p:cNvPr id="2577" name="Google Shape;2577;p16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578" name="Google Shape;2578;p16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579" name="Google Shape;2579;p16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Đặt tùy chọn nén</a:t>
            </a:r>
            <a:endParaRPr/>
          </a:p>
        </p:txBody>
      </p:sp>
      <p:sp>
        <p:nvSpPr>
          <p:cNvPr id="2580" name="Google Shape;2580;p16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DataFrames có thể được lưu với các tùy chọn nén</a:t>
            </a:r>
            <a:endParaRPr/>
          </a:p>
          <a:p>
            <a:pPr indent="-177800" lvl="0" marL="177800" rtl="0" algn="l">
              <a:lnSpc>
                <a:spcPct val="128571"/>
              </a:lnSpc>
              <a:spcBef>
                <a:spcPts val="1000"/>
              </a:spcBef>
              <a:spcAft>
                <a:spcPts val="0"/>
              </a:spcAft>
              <a:buClr>
                <a:srgbClr val="262626"/>
              </a:buClr>
              <a:buSzPts val="1400"/>
              <a:buFont typeface="Arial"/>
              <a:buChar char="•"/>
            </a:pPr>
            <a:r>
              <a:rPr lang="en-US"/>
              <a:t>Cú pháp hơi khác đối với phiên bản Apache Spark</a:t>
            </a:r>
            <a:endParaRPr/>
          </a:p>
          <a:p>
            <a:pPr indent="-177800" lvl="0" marL="177800" rtl="0" algn="l">
              <a:lnSpc>
                <a:spcPct val="128571"/>
              </a:lnSpc>
              <a:spcBef>
                <a:spcPts val="1000"/>
              </a:spcBef>
              <a:spcAft>
                <a:spcPts val="0"/>
              </a:spcAft>
              <a:buClr>
                <a:srgbClr val="262626"/>
              </a:buClr>
              <a:buSzPts val="1400"/>
              <a:buFont typeface="Arial"/>
              <a:buChar char="•"/>
            </a:pPr>
            <a:r>
              <a:rPr lang="en-US"/>
              <a:t>Spark 2.2+</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Spark 2.0</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Spark 1.6</a:t>
            </a:r>
            <a:endParaRPr/>
          </a:p>
        </p:txBody>
      </p:sp>
      <p:sp>
        <p:nvSpPr>
          <p:cNvPr id="2581" name="Google Shape;2581;p161"/>
          <p:cNvSpPr txBox="1"/>
          <p:nvPr/>
        </p:nvSpPr>
        <p:spPr>
          <a:xfrm>
            <a:off x="697117" y="3224854"/>
            <a:ext cx="7812000" cy="61438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df.write.option("compression","&lt;compression&gt;).save(&lt;path&gt;)</a:t>
            </a:r>
            <a:endParaRPr/>
          </a:p>
        </p:txBody>
      </p:sp>
      <p:sp>
        <p:nvSpPr>
          <p:cNvPr id="2582" name="Google Shape;2582;p161"/>
          <p:cNvSpPr txBox="1"/>
          <p:nvPr/>
        </p:nvSpPr>
        <p:spPr>
          <a:xfrm>
            <a:off x="697117" y="4328294"/>
            <a:ext cx="7812000" cy="61438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df.write..save(&lt;path&gt;, compression=&lt;compression&gt;)</a:t>
            </a:r>
            <a:endParaRPr/>
          </a:p>
        </p:txBody>
      </p:sp>
      <p:sp>
        <p:nvSpPr>
          <p:cNvPr id="2583" name="Google Shape;2583;p161"/>
          <p:cNvSpPr txBox="1"/>
          <p:nvPr/>
        </p:nvSpPr>
        <p:spPr>
          <a:xfrm>
            <a:off x="697117" y="5402207"/>
            <a:ext cx="7812000" cy="61438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df.write..codec(&lt;compression&gt;).save(&lt;path&gt;)</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16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590" name="Google Shape;2590;p16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591" name="Google Shape;2591;p16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phím tắt định dạng tệp</a:t>
            </a:r>
            <a:endParaRPr/>
          </a:p>
        </p:txBody>
      </p:sp>
      <p:sp>
        <p:nvSpPr>
          <p:cNvPr id="2592" name="Google Shape;2592;p162"/>
          <p:cNvSpPr txBox="1"/>
          <p:nvPr>
            <p:ph idx="4" type="body"/>
          </p:nvPr>
        </p:nvSpPr>
        <p:spPr>
          <a:xfrm>
            <a:off x="535872" y="2226567"/>
            <a:ext cx="3189967" cy="3860333"/>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Apache Spark cung cấp các phím tắt định dạng tệp cho cả kết hợp đọc-tải và ghi-lưu</a:t>
            </a:r>
            <a:endParaRPr/>
          </a:p>
          <a:p>
            <a:pPr indent="-177800" lvl="0" marL="177800" rtl="0" algn="l">
              <a:lnSpc>
                <a:spcPct val="128571"/>
              </a:lnSpc>
              <a:spcBef>
                <a:spcPts val="1000"/>
              </a:spcBef>
              <a:spcAft>
                <a:spcPts val="0"/>
              </a:spcAft>
              <a:buClr>
                <a:srgbClr val="262626"/>
              </a:buClr>
              <a:buSzPts val="1400"/>
              <a:buFont typeface="Arial"/>
              <a:buChar char="•"/>
            </a:pPr>
            <a:r>
              <a:rPr lang="en-US"/>
              <a:t>Các định dạng được hỗ trợ:</a:t>
            </a:r>
            <a:endParaRPr/>
          </a:p>
          <a:p>
            <a:pPr indent="-182563" lvl="1" marL="360363" rtl="0" algn="l">
              <a:lnSpc>
                <a:spcPct val="138461"/>
              </a:lnSpc>
              <a:spcBef>
                <a:spcPts val="500"/>
              </a:spcBef>
              <a:spcAft>
                <a:spcPts val="0"/>
              </a:spcAft>
              <a:buClr>
                <a:srgbClr val="262626"/>
              </a:buClr>
              <a:buSzPts val="1040"/>
              <a:buChar char="•"/>
            </a:pPr>
            <a:r>
              <a:rPr lang="en-US"/>
              <a:t>JSON</a:t>
            </a:r>
            <a:endParaRPr/>
          </a:p>
          <a:p>
            <a:pPr indent="-182563" lvl="1" marL="360363" rtl="0" algn="l">
              <a:lnSpc>
                <a:spcPct val="138461"/>
              </a:lnSpc>
              <a:spcBef>
                <a:spcPts val="500"/>
              </a:spcBef>
              <a:spcAft>
                <a:spcPts val="0"/>
              </a:spcAft>
              <a:buClr>
                <a:srgbClr val="262626"/>
              </a:buClr>
              <a:buSzPts val="1040"/>
              <a:buChar char="•"/>
            </a:pPr>
            <a:r>
              <a:rPr lang="en-US"/>
              <a:t>CSV</a:t>
            </a:r>
            <a:endParaRPr/>
          </a:p>
          <a:p>
            <a:pPr indent="-182563" lvl="1" marL="360363" rtl="0" algn="l">
              <a:lnSpc>
                <a:spcPct val="138461"/>
              </a:lnSpc>
              <a:spcBef>
                <a:spcPts val="500"/>
              </a:spcBef>
              <a:spcAft>
                <a:spcPts val="0"/>
              </a:spcAft>
              <a:buClr>
                <a:srgbClr val="262626"/>
              </a:buClr>
              <a:buSzPts val="1040"/>
              <a:buChar char="•"/>
            </a:pPr>
            <a:r>
              <a:rPr lang="en-US"/>
              <a:t>ORC</a:t>
            </a:r>
            <a:endParaRPr/>
          </a:p>
          <a:p>
            <a:pPr indent="-182563" lvl="1" marL="360363" rtl="0" algn="l">
              <a:lnSpc>
                <a:spcPct val="138461"/>
              </a:lnSpc>
              <a:spcBef>
                <a:spcPts val="500"/>
              </a:spcBef>
              <a:spcAft>
                <a:spcPts val="0"/>
              </a:spcAft>
              <a:buClr>
                <a:srgbClr val="262626"/>
              </a:buClr>
              <a:buSzPts val="1040"/>
              <a:buChar char="•"/>
            </a:pPr>
            <a:r>
              <a:rPr lang="en-US"/>
              <a:t>Parquet</a:t>
            </a:r>
            <a:endParaRPr/>
          </a:p>
          <a:p>
            <a:pPr indent="0" lvl="1" marL="177800" rtl="0" algn="l">
              <a:lnSpc>
                <a:spcPct val="138461"/>
              </a:lnSpc>
              <a:spcBef>
                <a:spcPts val="500"/>
              </a:spcBef>
              <a:spcAft>
                <a:spcPts val="0"/>
              </a:spcAft>
              <a:buClr>
                <a:srgbClr val="262626"/>
              </a:buClr>
              <a:buSzPts val="1040"/>
              <a:buNone/>
            </a:pPr>
            <a:r>
              <a:t/>
            </a:r>
            <a:endParaRPr/>
          </a:p>
        </p:txBody>
      </p:sp>
      <p:sp>
        <p:nvSpPr>
          <p:cNvPr id="2593" name="Google Shape;2593;p162"/>
          <p:cNvSpPr txBox="1"/>
          <p:nvPr/>
        </p:nvSpPr>
        <p:spPr>
          <a:xfrm>
            <a:off x="535872" y="4627084"/>
            <a:ext cx="7812000" cy="145981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 = spark.read.&lt;file format&gt;(&lt;path&gt;)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spark.write.option(&lt;opt&gt;). &lt;file format&gt;(&lt;path&gt;)</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CSV Example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 = spark.read.csv(&lt;path&gt;)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spark.write.option(&lt;opt&gt;).csv(&lt;path&gt;)</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8" name="Shape 2598"/>
        <p:cNvGrpSpPr/>
        <p:nvPr/>
      </p:nvGrpSpPr>
      <p:grpSpPr>
        <a:xfrm>
          <a:off x="0" y="0"/>
          <a:ext cx="0" cy="0"/>
          <a:chOff x="0" y="0"/>
          <a:chExt cx="0" cy="0"/>
        </a:xfrm>
      </p:grpSpPr>
      <p:sp>
        <p:nvSpPr>
          <p:cNvPr id="2599" name="Google Shape;2599;p16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600" name="Google Shape;2600;p16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Đọc bảng Hive</a:t>
            </a:r>
            <a:endParaRPr/>
          </a:p>
        </p:txBody>
      </p:sp>
      <p:sp>
        <p:nvSpPr>
          <p:cNvPr id="2601" name="Google Shape;2601;p16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602" name="Google Shape;2602;p16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Apache Hive cung cấp quyền truy cập giống như cơ sở dữ liệu vào dữ liệu được lưu trữ trong HDFS</a:t>
            </a:r>
            <a:endParaRPr/>
          </a:p>
          <a:p>
            <a:pPr indent="-182563" lvl="1" marL="360363" rtl="0" algn="l">
              <a:lnSpc>
                <a:spcPct val="138461"/>
              </a:lnSpc>
              <a:spcBef>
                <a:spcPts val="500"/>
              </a:spcBef>
              <a:spcAft>
                <a:spcPts val="0"/>
              </a:spcAft>
              <a:buClr>
                <a:srgbClr val="262626"/>
              </a:buClr>
              <a:buSzPts val="1040"/>
              <a:buChar char="•"/>
            </a:pPr>
            <a:r>
              <a:rPr lang="en-US"/>
              <a:t>Lược đồ và thông tin siêu dữ liệu khác được lưu trữ trong Hive metastore</a:t>
            </a:r>
            <a:endParaRPr/>
          </a:p>
          <a:p>
            <a:pPr indent="-182563" lvl="1" marL="360363" rtl="0" algn="l">
              <a:lnSpc>
                <a:spcPct val="138461"/>
              </a:lnSpc>
              <a:spcBef>
                <a:spcPts val="500"/>
              </a:spcBef>
              <a:spcAft>
                <a:spcPts val="0"/>
              </a:spcAft>
              <a:buClr>
                <a:srgbClr val="262626"/>
              </a:buClr>
              <a:buSzPts val="1040"/>
              <a:buChar char="•"/>
            </a:pPr>
            <a:r>
              <a:rPr lang="en-US"/>
              <a:t>Hive metastore thường là một RDBMS chẳng hạn như MySQL/MariaDB</a:t>
            </a:r>
            <a:endParaRPr/>
          </a:p>
          <a:p>
            <a:pPr indent="-182563" lvl="1" marL="360363" rtl="0" algn="l">
              <a:lnSpc>
                <a:spcPct val="138461"/>
              </a:lnSpc>
              <a:spcBef>
                <a:spcPts val="500"/>
              </a:spcBef>
              <a:spcAft>
                <a:spcPts val="0"/>
              </a:spcAft>
              <a:buClr>
                <a:srgbClr val="262626"/>
              </a:buClr>
              <a:buSzPts val="1040"/>
              <a:buChar char="•"/>
            </a:pPr>
            <a:r>
              <a:rPr lang="en-US"/>
              <a:t>Nội dung thực tế được lưu trữ trong HDFS</a:t>
            </a:r>
            <a:endParaRPr/>
          </a:p>
          <a:p>
            <a:pPr indent="-177800" lvl="0" marL="177800" rtl="0" algn="l">
              <a:lnSpc>
                <a:spcPct val="128571"/>
              </a:lnSpc>
              <a:spcBef>
                <a:spcPts val="1000"/>
              </a:spcBef>
              <a:spcAft>
                <a:spcPts val="0"/>
              </a:spcAft>
              <a:buClr>
                <a:srgbClr val="262626"/>
              </a:buClr>
              <a:buSzPts val="1400"/>
              <a:buFont typeface="Arial"/>
              <a:buChar char="•"/>
            </a:pPr>
            <a:r>
              <a:rPr lang="en-US"/>
              <a:t>Spark SQL hỗ trợ đọc và ghi dữ liệu được lưu trữ trong Apache Hive</a:t>
            </a:r>
            <a:endParaRPr/>
          </a:p>
          <a:p>
            <a:pPr indent="-182563" lvl="1" marL="360363" rtl="0" algn="l">
              <a:lnSpc>
                <a:spcPct val="138461"/>
              </a:lnSpc>
              <a:spcBef>
                <a:spcPts val="500"/>
              </a:spcBef>
              <a:spcAft>
                <a:spcPts val="0"/>
              </a:spcAft>
              <a:buClr>
                <a:srgbClr val="262626"/>
              </a:buClr>
              <a:buSzPts val="1040"/>
              <a:buChar char="•"/>
            </a:pPr>
            <a:r>
              <a:rPr lang="en-US"/>
              <a:t>Spark phải có cài đặt cấu hình cho Hive và HDFS trong thư mục cấu hình của nó</a:t>
            </a:r>
            <a:endParaRPr/>
          </a:p>
          <a:p>
            <a:pPr indent="-182563" lvl="1" marL="360363" rtl="0" algn="l">
              <a:lnSpc>
                <a:spcPct val="138461"/>
              </a:lnSpc>
              <a:spcBef>
                <a:spcPts val="500"/>
              </a:spcBef>
              <a:spcAft>
                <a:spcPts val="0"/>
              </a:spcAft>
              <a:buClr>
                <a:srgbClr val="262626"/>
              </a:buClr>
              <a:buSzPts val="1040"/>
              <a:buChar char="•"/>
            </a:pPr>
            <a:r>
              <a:rPr lang="en-US"/>
              <a:t>Phiên Spark phải được khởi tạo với hỗ trợ Hive được bật</a:t>
            </a:r>
            <a:endParaRPr/>
          </a:p>
          <a:p>
            <a:pPr indent="-182563" lvl="1" marL="360363" rtl="0" algn="l">
              <a:lnSpc>
                <a:spcPct val="138461"/>
              </a:lnSpc>
              <a:spcBef>
                <a:spcPts val="500"/>
              </a:spcBef>
              <a:spcAft>
                <a:spcPts val="0"/>
              </a:spcAft>
              <a:buClr>
                <a:srgbClr val="262626"/>
              </a:buClr>
              <a:buSzPts val="1040"/>
              <a:buChar char="•"/>
            </a:pPr>
            <a:r>
              <a:rPr lang="en-US"/>
              <a:t>Vị trí kho Hive, vị trí mặc định nơi các bảng Hive được lưu trữ trong HDFS</a:t>
            </a:r>
            <a:endParaRPr/>
          </a:p>
          <a:p>
            <a:pPr indent="-182563" lvl="1" marL="360363" rtl="0" algn="l">
              <a:lnSpc>
                <a:spcPct val="138461"/>
              </a:lnSpc>
              <a:spcBef>
                <a:spcPts val="500"/>
              </a:spcBef>
              <a:spcAft>
                <a:spcPts val="0"/>
              </a:spcAft>
              <a:buClr>
                <a:srgbClr val="262626"/>
              </a:buClr>
              <a:buSzPts val="1040"/>
              <a:buChar char="•"/>
            </a:pPr>
            <a:r>
              <a:rPr lang="en-US"/>
              <a:t>Spark-Shell tự động tạo Phiên Spark khi bật Hive</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
        <p:nvSpPr>
          <p:cNvPr id="2603" name="Google Shape;2603;p163"/>
          <p:cNvSpPr txBox="1"/>
          <p:nvPr/>
        </p:nvSpPr>
        <p:spPr>
          <a:xfrm>
            <a:off x="697117" y="5019067"/>
            <a:ext cx="7812000" cy="55046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tableDF = spark.read.table(&lt;table_name&gt;)</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8" name="Shape 2608"/>
        <p:cNvGrpSpPr/>
        <p:nvPr/>
      </p:nvGrpSpPr>
      <p:grpSpPr>
        <a:xfrm>
          <a:off x="0" y="0"/>
          <a:ext cx="0" cy="0"/>
          <a:chOff x="0" y="0"/>
          <a:chExt cx="0" cy="0"/>
        </a:xfrm>
      </p:grpSpPr>
      <p:sp>
        <p:nvSpPr>
          <p:cNvPr id="2609" name="Google Shape;2609;p16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610" name="Google Shape;2610;p16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Lưu vào Hive Tables</a:t>
            </a:r>
            <a:endParaRPr/>
          </a:p>
        </p:txBody>
      </p:sp>
      <p:sp>
        <p:nvSpPr>
          <p:cNvPr id="2611" name="Google Shape;2611;p16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612" name="Google Shape;2612;p16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Spark DataFrames có thể được lưu vào Hive bằng lệnh saveAsTable</a:t>
            </a:r>
            <a:endParaRPr/>
          </a:p>
          <a:p>
            <a:pPr indent="-177800" lvl="0" marL="177800" rtl="0" algn="l">
              <a:lnSpc>
                <a:spcPct val="128571"/>
              </a:lnSpc>
              <a:spcBef>
                <a:spcPts val="1000"/>
              </a:spcBef>
              <a:spcAft>
                <a:spcPts val="0"/>
              </a:spcAft>
              <a:buClr>
                <a:srgbClr val="262626"/>
              </a:buClr>
              <a:buSzPts val="1400"/>
              <a:buFont typeface="Arial"/>
              <a:buChar char="•"/>
            </a:pPr>
            <a:r>
              <a:rPr lang="en-US"/>
              <a:t>Bảng sẽ được lưu dưới dạng bảng được quản lý và dữ liệu sẽ được lưu trữ trong thư mục Hive Warehouse</a:t>
            </a:r>
            <a:endParaRPr/>
          </a:p>
        </p:txBody>
      </p:sp>
      <p:sp>
        <p:nvSpPr>
          <p:cNvPr id="2613" name="Google Shape;2613;p164"/>
          <p:cNvSpPr txBox="1"/>
          <p:nvPr/>
        </p:nvSpPr>
        <p:spPr>
          <a:xfrm>
            <a:off x="704850" y="2838986"/>
            <a:ext cx="7812000" cy="45355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au.write.saveAsTable("authors_managed")</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spark.sql("desc formatted authors_managed").show(30, False)</a:t>
            </a:r>
            <a:endParaRPr/>
          </a:p>
        </p:txBody>
      </p:sp>
      <p:sp>
        <p:nvSpPr>
          <p:cNvPr id="2614" name="Google Shape;2614;p164"/>
          <p:cNvSpPr/>
          <p:nvPr/>
        </p:nvSpPr>
        <p:spPr>
          <a:xfrm>
            <a:off x="697118" y="3292537"/>
            <a:ext cx="7811999" cy="2981264"/>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p:txBody>
      </p:sp>
      <p:graphicFrame>
        <p:nvGraphicFramePr>
          <p:cNvPr id="2615" name="Google Shape;2615;p164"/>
          <p:cNvGraphicFramePr/>
          <p:nvPr/>
        </p:nvGraphicFramePr>
        <p:xfrm>
          <a:off x="798748" y="3369740"/>
          <a:ext cx="3000000" cy="3000000"/>
        </p:xfrm>
        <a:graphic>
          <a:graphicData uri="http://schemas.openxmlformats.org/drawingml/2006/table">
            <a:tbl>
              <a:tblPr bandRow="1" firstRow="1">
                <a:noFill/>
                <a:tableStyleId>{AC961190-77FA-4AE8-A9A6-E3E42C7C3913}</a:tableStyleId>
              </a:tblPr>
              <a:tblGrid>
                <a:gridCol w="1802775"/>
                <a:gridCol w="4063275"/>
                <a:gridCol w="1126900"/>
              </a:tblGrid>
              <a:tr h="222975">
                <a:tc>
                  <a:txBody>
                    <a:bodyPr/>
                    <a:lstStyle/>
                    <a:p>
                      <a:pPr indent="0" lvl="0" marL="0" marR="0" rtl="0" algn="l">
                        <a:spcBef>
                          <a:spcPts val="0"/>
                        </a:spcBef>
                        <a:spcAft>
                          <a:spcPts val="0"/>
                        </a:spcAft>
                        <a:buNone/>
                      </a:pPr>
                      <a:r>
                        <a:rPr b="0" lang="en-US" sz="1000" u="none" cap="none" strike="noStrike">
                          <a:solidFill>
                            <a:srgbClr val="000000"/>
                          </a:solidFill>
                          <a:latin typeface="Arial"/>
                          <a:ea typeface="Arial"/>
                          <a:cs typeface="Arial"/>
                          <a:sym typeface="Arial"/>
                        </a:rPr>
                        <a:t>Col_name</a:t>
                      </a:r>
                      <a:endParaRPr b="0" sz="1000" u="none" cap="none" strike="noStrike">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b="0" lang="en-US" sz="1000" u="none" cap="none" strike="noStrike">
                          <a:solidFill>
                            <a:srgbClr val="000000"/>
                          </a:solidFill>
                          <a:latin typeface="Arial"/>
                          <a:ea typeface="Arial"/>
                          <a:cs typeface="Arial"/>
                          <a:sym typeface="Arial"/>
                        </a:rPr>
                        <a:t>Data_type</a:t>
                      </a:r>
                      <a:endParaRPr b="0" sz="1000" u="none" cap="none" strike="noStrike">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b="0" lang="en-US" sz="1000" u="none" cap="none" strike="noStrike">
                          <a:solidFill>
                            <a:srgbClr val="000000"/>
                          </a:solidFill>
                          <a:latin typeface="Arial"/>
                          <a:ea typeface="Arial"/>
                          <a:cs typeface="Arial"/>
                          <a:sym typeface="Arial"/>
                        </a:rPr>
                        <a:t>comment</a:t>
                      </a:r>
                      <a:endParaRPr b="0" sz="1000" u="none" cap="none" strike="noStrike">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2576250">
                <a:tc>
                  <a:txBody>
                    <a:bodyPr/>
                    <a:lstStyle/>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Id</a:t>
                      </a:r>
                      <a:endParaRPr/>
                    </a:p>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First_name</a:t>
                      </a:r>
                      <a:endParaRPr/>
                    </a:p>
                    <a:p>
                      <a:pPr indent="0" lvl="0" marL="0" marR="0" rtl="0" algn="l">
                        <a:spcBef>
                          <a:spcPts val="0"/>
                        </a:spcBef>
                        <a:spcAft>
                          <a:spcPts val="0"/>
                        </a:spcAft>
                        <a:buNone/>
                      </a:pPr>
                      <a:r>
                        <a:t/>
                      </a:r>
                      <a:endParaRPr sz="10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 Detailed Table Information</a:t>
                      </a:r>
                      <a:endParaRPr/>
                    </a:p>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Database</a:t>
                      </a:r>
                      <a:endParaRPr/>
                    </a:p>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Table</a:t>
                      </a:r>
                      <a:endParaRPr/>
                    </a:p>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Owner</a:t>
                      </a:r>
                      <a:endParaRPr/>
                    </a:p>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Created time</a:t>
                      </a:r>
                      <a:endParaRPr/>
                    </a:p>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Last Access</a:t>
                      </a:r>
                      <a:endParaRPr/>
                    </a:p>
                    <a:p>
                      <a:pPr indent="0" lvl="0" marL="0" marR="0" rtl="0" algn="l">
                        <a:spcBef>
                          <a:spcPts val="0"/>
                        </a:spcBef>
                        <a:spcAft>
                          <a:spcPts val="0"/>
                        </a:spcAft>
                        <a:buNone/>
                      </a:pPr>
                      <a:r>
                        <a:rPr lang="en-US" sz="1100" u="none" cap="none" strike="noStrike">
                          <a:solidFill>
                            <a:srgbClr val="000000"/>
                          </a:solidFill>
                          <a:latin typeface="Arial"/>
                          <a:ea typeface="Arial"/>
                          <a:cs typeface="Arial"/>
                          <a:sym typeface="Arial"/>
                        </a:rPr>
                        <a:t>Created by</a:t>
                      </a:r>
                      <a:endParaRPr/>
                    </a:p>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Type</a:t>
                      </a:r>
                      <a:endParaRPr sz="11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lang="en-US" sz="1100" u="none" cap="none" strike="noStrike">
                          <a:solidFill>
                            <a:srgbClr val="000000"/>
                          </a:solidFill>
                          <a:latin typeface="Arial"/>
                          <a:ea typeface="Arial"/>
                          <a:cs typeface="Arial"/>
                          <a:sym typeface="Arial"/>
                        </a:rPr>
                        <a:t>Provider</a:t>
                      </a:r>
                      <a:endParaRPr/>
                    </a:p>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Location</a:t>
                      </a:r>
                      <a:endParaRPr/>
                    </a:p>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Serde Library</a:t>
                      </a:r>
                      <a:endParaRPr/>
                    </a:p>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InputFormat</a:t>
                      </a:r>
                      <a:endParaRPr/>
                    </a:p>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OutputFormat</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Int</a:t>
                      </a:r>
                      <a:endParaRPr/>
                    </a:p>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String</a:t>
                      </a:r>
                      <a:endParaRPr/>
                    </a:p>
                    <a:p>
                      <a:pPr indent="0" lvl="0" marL="0" marR="0" rtl="0" algn="l">
                        <a:spcBef>
                          <a:spcPts val="0"/>
                        </a:spcBef>
                        <a:spcAft>
                          <a:spcPts val="0"/>
                        </a:spcAft>
                        <a:buNone/>
                      </a:pPr>
                      <a:r>
                        <a:t/>
                      </a:r>
                      <a:endParaRPr sz="10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sz="10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Default</a:t>
                      </a:r>
                      <a:endParaRPr/>
                    </a:p>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Authors_managed</a:t>
                      </a:r>
                      <a:endParaRPr/>
                    </a:p>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Student</a:t>
                      </a:r>
                      <a:endParaRPr/>
                    </a:p>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Mon Aug 30 01:45:25 KST 2021</a:t>
                      </a:r>
                      <a:endParaRPr/>
                    </a:p>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UNKNOWN </a:t>
                      </a:r>
                      <a:endParaRPr/>
                    </a:p>
                    <a:p>
                      <a:pPr indent="0" lvl="0" marL="0" marR="0" rtl="0" algn="l">
                        <a:spcBef>
                          <a:spcPts val="0"/>
                        </a:spcBef>
                        <a:spcAft>
                          <a:spcPts val="0"/>
                        </a:spcAft>
                        <a:buNone/>
                      </a:pPr>
                      <a:r>
                        <a:rPr lang="en-US" sz="1100" u="none" cap="none" strike="noStrike">
                          <a:solidFill>
                            <a:srgbClr val="000000"/>
                          </a:solidFill>
                          <a:latin typeface="Arial"/>
                          <a:ea typeface="Arial"/>
                          <a:cs typeface="Arial"/>
                          <a:sym typeface="Arial"/>
                        </a:rPr>
                        <a:t>Spark 3.1.2</a:t>
                      </a:r>
                      <a:endParaRPr/>
                    </a:p>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MANAGED</a:t>
                      </a:r>
                      <a:endParaRPr sz="11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lang="en-US" sz="1100" u="none" cap="none" strike="noStrike">
                          <a:solidFill>
                            <a:srgbClr val="000000"/>
                          </a:solidFill>
                          <a:latin typeface="Arial"/>
                          <a:ea typeface="Arial"/>
                          <a:cs typeface="Arial"/>
                          <a:sym typeface="Arial"/>
                        </a:rPr>
                        <a:t>Parquet</a:t>
                      </a:r>
                      <a:endParaRPr/>
                    </a:p>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hdfs://localhost:9000/user/hive/warehouse/authors_managed </a:t>
                      </a:r>
                      <a:endParaRPr/>
                    </a:p>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org.apache.hadoop.hive.ql.io.parquet.serde.ParquetHiveSerDe</a:t>
                      </a:r>
                      <a:endParaRPr/>
                    </a:p>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org.apache.hadoop.hive.ql.io.parquet.MapredParquetInputFormat</a:t>
                      </a:r>
                      <a:endParaRPr/>
                    </a:p>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org.apache.hadoop.hive.ql.io.parquet.MapredParquetOutputFormat</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Null</a:t>
                      </a:r>
                      <a:endParaRPr/>
                    </a:p>
                    <a:p>
                      <a:pPr indent="0" lvl="0" marL="0" marR="0" rtl="0" algn="l">
                        <a:spcBef>
                          <a:spcPts val="0"/>
                        </a:spcBef>
                        <a:spcAft>
                          <a:spcPts val="0"/>
                        </a:spcAft>
                        <a:buNone/>
                      </a:pPr>
                      <a:r>
                        <a:rPr lang="en-US" sz="1000" u="none" cap="none" strike="noStrike">
                          <a:solidFill>
                            <a:srgbClr val="000000"/>
                          </a:solidFill>
                          <a:latin typeface="Arial"/>
                          <a:ea typeface="Arial"/>
                          <a:cs typeface="Arial"/>
                          <a:sym typeface="Arial"/>
                        </a:rPr>
                        <a:t>Null</a:t>
                      </a:r>
                      <a:endParaRPr/>
                    </a:p>
                    <a:p>
                      <a:pPr indent="0" lvl="0" marL="0" marR="0" rtl="0" algn="l">
                        <a:spcBef>
                          <a:spcPts val="0"/>
                        </a:spcBef>
                        <a:spcAft>
                          <a:spcPts val="0"/>
                        </a:spcAft>
                        <a:buNone/>
                      </a:pPr>
                      <a:r>
                        <a:t/>
                      </a:r>
                      <a:endParaRPr sz="1000" u="none" cap="none" strike="noStrike">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
        <p:nvSpPr>
          <p:cNvPr id="2616" name="Google Shape;2616;p164"/>
          <p:cNvSpPr/>
          <p:nvPr/>
        </p:nvSpPr>
        <p:spPr>
          <a:xfrm>
            <a:off x="780501" y="5023450"/>
            <a:ext cx="5904000" cy="169817"/>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17" name="Google Shape;2617;p164"/>
          <p:cNvSpPr/>
          <p:nvPr/>
        </p:nvSpPr>
        <p:spPr>
          <a:xfrm>
            <a:off x="780502" y="5350542"/>
            <a:ext cx="5904000" cy="169817"/>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18" name="Google Shape;2618;p164"/>
          <p:cNvSpPr txBox="1"/>
          <p:nvPr/>
        </p:nvSpPr>
        <p:spPr>
          <a:xfrm>
            <a:off x="7868850" y="2838986"/>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619" name="Google Shape;2619;p164"/>
          <p:cNvSpPr txBox="1"/>
          <p:nvPr/>
        </p:nvSpPr>
        <p:spPr>
          <a:xfrm>
            <a:off x="7861117" y="3292537"/>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4" name="Shape 2624"/>
        <p:cNvGrpSpPr/>
        <p:nvPr/>
      </p:nvGrpSpPr>
      <p:grpSpPr>
        <a:xfrm>
          <a:off x="0" y="0"/>
          <a:ext cx="0" cy="0"/>
          <a:chOff x="0" y="0"/>
          <a:chExt cx="0" cy="0"/>
        </a:xfrm>
      </p:grpSpPr>
      <p:sp>
        <p:nvSpPr>
          <p:cNvPr id="2625" name="Google Shape;2625;p16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626" name="Google Shape;2626;p16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Lưu vào các bảng Hive bên ngoài</a:t>
            </a:r>
            <a:endParaRPr/>
          </a:p>
        </p:txBody>
      </p:sp>
      <p:sp>
        <p:nvSpPr>
          <p:cNvPr id="2627" name="Google Shape;2627;p16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628" name="Google Shape;2628;p165"/>
          <p:cNvSpPr txBox="1"/>
          <p:nvPr>
            <p:ph idx="4" type="body"/>
          </p:nvPr>
        </p:nvSpPr>
        <p:spPr>
          <a:xfrm>
            <a:off x="535872" y="2078944"/>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Để lưu trữ dưới dạng bảng bên ngoài, hãy cung cấp tùy chọn đường dẫn</a:t>
            </a:r>
            <a:endParaRPr/>
          </a:p>
          <a:p>
            <a:pPr indent="-182563" lvl="1" marL="360363" rtl="0" algn="l">
              <a:lnSpc>
                <a:spcPct val="138461"/>
              </a:lnSpc>
              <a:spcBef>
                <a:spcPts val="500"/>
              </a:spcBef>
              <a:spcAft>
                <a:spcPts val="0"/>
              </a:spcAft>
              <a:buClr>
                <a:srgbClr val="262626"/>
              </a:buClr>
              <a:buSzPts val="1040"/>
              <a:buChar char="•"/>
            </a:pPr>
            <a:r>
              <a:rPr lang="en-US"/>
              <a:t>Để lưu trữ dưới dạng bảng bên ngoài, hãy cung cấp tùy chọn đường dẫn</a:t>
            </a:r>
            <a:endParaRPr/>
          </a:p>
        </p:txBody>
      </p:sp>
      <p:sp>
        <p:nvSpPr>
          <p:cNvPr id="2629" name="Google Shape;2629;p165"/>
          <p:cNvSpPr/>
          <p:nvPr/>
        </p:nvSpPr>
        <p:spPr>
          <a:xfrm>
            <a:off x="697118" y="3391130"/>
            <a:ext cx="7811999" cy="2867433"/>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2630" name="Google Shape;2630;p165"/>
          <p:cNvSpPr txBox="1"/>
          <p:nvPr/>
        </p:nvSpPr>
        <p:spPr>
          <a:xfrm>
            <a:off x="697117" y="2664822"/>
            <a:ext cx="7812000" cy="72630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au.write.option("path","/user/student/authors_external").saveAsTable("authors_external")</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spark.sql("desc formatted authors_external").show(30, False)</a:t>
            </a:r>
            <a:endParaRPr/>
          </a:p>
        </p:txBody>
      </p:sp>
      <p:graphicFrame>
        <p:nvGraphicFramePr>
          <p:cNvPr id="2631" name="Google Shape;2631;p165"/>
          <p:cNvGraphicFramePr/>
          <p:nvPr/>
        </p:nvGraphicFramePr>
        <p:xfrm>
          <a:off x="766005" y="3418956"/>
          <a:ext cx="3000000" cy="3000000"/>
        </p:xfrm>
        <a:graphic>
          <a:graphicData uri="http://schemas.openxmlformats.org/drawingml/2006/table">
            <a:tbl>
              <a:tblPr bandRow="1" firstRow="1">
                <a:noFill/>
                <a:tableStyleId>{AC961190-77FA-4AE8-A9A6-E3E42C7C3913}</a:tableStyleId>
              </a:tblPr>
              <a:tblGrid>
                <a:gridCol w="1715775"/>
                <a:gridCol w="3966425"/>
                <a:gridCol w="1324175"/>
              </a:tblGrid>
              <a:tr h="219800">
                <a:tc>
                  <a:txBody>
                    <a:bodyPr/>
                    <a:lstStyle/>
                    <a:p>
                      <a:pPr indent="0" lvl="0" marL="0" marR="0" rtl="0" algn="l">
                        <a:spcBef>
                          <a:spcPts val="0"/>
                        </a:spcBef>
                        <a:spcAft>
                          <a:spcPts val="0"/>
                        </a:spcAft>
                        <a:buNone/>
                      </a:pPr>
                      <a:r>
                        <a:rPr b="0" lang="en-US" sz="950" u="none" cap="none" strike="noStrike">
                          <a:solidFill>
                            <a:srgbClr val="000000"/>
                          </a:solidFill>
                          <a:latin typeface="Arial"/>
                          <a:ea typeface="Arial"/>
                          <a:cs typeface="Arial"/>
                          <a:sym typeface="Arial"/>
                        </a:rPr>
                        <a:t>Col_name</a:t>
                      </a:r>
                      <a:endParaRPr b="0" sz="950" u="none" cap="none" strike="noStrike">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b="0" lang="en-US" sz="950" u="none" cap="none" strike="noStrike">
                          <a:solidFill>
                            <a:srgbClr val="000000"/>
                          </a:solidFill>
                          <a:latin typeface="Arial"/>
                          <a:ea typeface="Arial"/>
                          <a:cs typeface="Arial"/>
                          <a:sym typeface="Arial"/>
                        </a:rPr>
                        <a:t>Data_type</a:t>
                      </a:r>
                      <a:endParaRPr b="0" sz="950" u="none" cap="none" strike="noStrike">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b="0" lang="en-US" sz="950" u="none" cap="none" strike="noStrike">
                          <a:solidFill>
                            <a:srgbClr val="000000"/>
                          </a:solidFill>
                          <a:latin typeface="Arial"/>
                          <a:ea typeface="Arial"/>
                          <a:cs typeface="Arial"/>
                          <a:sym typeface="Arial"/>
                        </a:rPr>
                        <a:t>comment</a:t>
                      </a:r>
                      <a:endParaRPr b="0" sz="950" u="none" cap="none" strike="noStrike">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2417900">
                <a:tc>
                  <a:txBody>
                    <a:bodyPr/>
                    <a:lstStyle/>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Id</a:t>
                      </a:r>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First_name</a:t>
                      </a:r>
                      <a:endParaRPr/>
                    </a:p>
                    <a:p>
                      <a:pPr indent="0" lvl="0" marL="0" marR="0" rtl="0" algn="l">
                        <a:spcBef>
                          <a:spcPts val="0"/>
                        </a:spcBef>
                        <a:spcAft>
                          <a:spcPts val="0"/>
                        </a:spcAft>
                        <a:buNone/>
                      </a:pPr>
                      <a:r>
                        <a:t/>
                      </a:r>
                      <a:endParaRPr sz="95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 Detailed Table Information</a:t>
                      </a:r>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Database</a:t>
                      </a:r>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Table</a:t>
                      </a:r>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Owner</a:t>
                      </a:r>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Created time</a:t>
                      </a:r>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Last Access</a:t>
                      </a:r>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Created by</a:t>
                      </a:r>
                      <a:endParaRPr/>
                    </a:p>
                    <a:p>
                      <a:pPr indent="0" lvl="0" marL="0" marR="0" rtl="0" algn="l">
                        <a:spcBef>
                          <a:spcPts val="0"/>
                        </a:spcBef>
                        <a:spcAft>
                          <a:spcPts val="0"/>
                        </a:spcAft>
                        <a:buNone/>
                      </a:pPr>
                      <a:r>
                        <a:rPr lang="en-US" sz="1100" u="none" cap="none" strike="noStrike">
                          <a:solidFill>
                            <a:srgbClr val="000000"/>
                          </a:solidFill>
                          <a:latin typeface="Arial"/>
                          <a:ea typeface="Arial"/>
                          <a:cs typeface="Arial"/>
                          <a:sym typeface="Arial"/>
                        </a:rPr>
                        <a:t>Type</a:t>
                      </a:r>
                      <a:endParaRPr sz="95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Provider</a:t>
                      </a:r>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Statistics </a:t>
                      </a:r>
                      <a:endParaRPr/>
                    </a:p>
                    <a:p>
                      <a:pPr indent="0" lvl="0" marL="0" marR="0" rtl="0" algn="l">
                        <a:spcBef>
                          <a:spcPts val="0"/>
                        </a:spcBef>
                        <a:spcAft>
                          <a:spcPts val="0"/>
                        </a:spcAft>
                        <a:buNone/>
                      </a:pPr>
                      <a:r>
                        <a:rPr lang="en-US" sz="1100" u="none" cap="none" strike="noStrike">
                          <a:solidFill>
                            <a:srgbClr val="000000"/>
                          </a:solidFill>
                          <a:latin typeface="Arial"/>
                          <a:ea typeface="Arial"/>
                          <a:cs typeface="Arial"/>
                          <a:sym typeface="Arial"/>
                        </a:rPr>
                        <a:t>Location</a:t>
                      </a:r>
                      <a:endParaRPr sz="95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Serde Library</a:t>
                      </a:r>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InputFormat</a:t>
                      </a:r>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OutputFormat</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Int</a:t>
                      </a:r>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String</a:t>
                      </a:r>
                      <a:endParaRPr/>
                    </a:p>
                    <a:p>
                      <a:pPr indent="0" lvl="0" marL="0" marR="0" rtl="0" algn="l">
                        <a:spcBef>
                          <a:spcPts val="0"/>
                        </a:spcBef>
                        <a:spcAft>
                          <a:spcPts val="0"/>
                        </a:spcAft>
                        <a:buNone/>
                      </a:pPr>
                      <a:r>
                        <a:t/>
                      </a:r>
                      <a:endParaRPr sz="95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sz="95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Default</a:t>
                      </a:r>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Authors_external</a:t>
                      </a:r>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Student</a:t>
                      </a:r>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Mon Aug 30 02:19:57 KST 2021 </a:t>
                      </a:r>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UNKNOWN </a:t>
                      </a:r>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Spark 3.1.2</a:t>
                      </a:r>
                      <a:endParaRPr/>
                    </a:p>
                    <a:p>
                      <a:pPr indent="0" lvl="0" marL="0" marR="0" rtl="0" algn="l">
                        <a:spcBef>
                          <a:spcPts val="0"/>
                        </a:spcBef>
                        <a:spcAft>
                          <a:spcPts val="0"/>
                        </a:spcAft>
                        <a:buNone/>
                      </a:pPr>
                      <a:r>
                        <a:rPr lang="en-US" sz="1100" u="none" cap="none" strike="noStrike">
                          <a:solidFill>
                            <a:srgbClr val="000000"/>
                          </a:solidFill>
                          <a:latin typeface="Arial"/>
                          <a:ea typeface="Arial"/>
                          <a:cs typeface="Arial"/>
                          <a:sym typeface="Arial"/>
                        </a:rPr>
                        <a:t>EXTERNAL</a:t>
                      </a:r>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Parquet</a:t>
                      </a:r>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889 bytes </a:t>
                      </a:r>
                      <a:endParaRPr/>
                    </a:p>
                    <a:p>
                      <a:pPr indent="0" lvl="0" marL="0" marR="0" rtl="0" algn="l">
                        <a:spcBef>
                          <a:spcPts val="0"/>
                        </a:spcBef>
                        <a:spcAft>
                          <a:spcPts val="0"/>
                        </a:spcAft>
                        <a:buNone/>
                      </a:pPr>
                      <a:r>
                        <a:rPr lang="en-US" sz="1100" u="none" cap="none" strike="noStrike">
                          <a:solidFill>
                            <a:srgbClr val="000000"/>
                          </a:solidFill>
                          <a:latin typeface="Arial"/>
                          <a:ea typeface="Arial"/>
                          <a:cs typeface="Arial"/>
                          <a:sym typeface="Arial"/>
                        </a:rPr>
                        <a:t>hdfs://localhost:9000/user/student/authors_external</a:t>
                      </a:r>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org.apache.hadoop.hive.ql.io.parquet.serde.ParquetHiveSerDe</a:t>
                      </a:r>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org.apache.hadoop.hive.ql.io.parquet.MapredParquetInputFormat org.apache.hadoop.hive.ql.io.parquet.MapredParquetOutputFormat</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Null</a:t>
                      </a:r>
                      <a:endParaRPr/>
                    </a:p>
                    <a:p>
                      <a:pPr indent="0" lvl="0" marL="0" marR="0" rtl="0" algn="l">
                        <a:spcBef>
                          <a:spcPts val="0"/>
                        </a:spcBef>
                        <a:spcAft>
                          <a:spcPts val="0"/>
                        </a:spcAft>
                        <a:buNone/>
                      </a:pPr>
                      <a:r>
                        <a:rPr lang="en-US" sz="950" u="none" cap="none" strike="noStrike">
                          <a:solidFill>
                            <a:srgbClr val="000000"/>
                          </a:solidFill>
                          <a:latin typeface="Arial"/>
                          <a:ea typeface="Arial"/>
                          <a:cs typeface="Arial"/>
                          <a:sym typeface="Arial"/>
                        </a:rPr>
                        <a:t>Null</a:t>
                      </a:r>
                      <a:endParaRPr/>
                    </a:p>
                    <a:p>
                      <a:pPr indent="0" lvl="0" marL="0" marR="0" rtl="0" algn="l">
                        <a:spcBef>
                          <a:spcPts val="0"/>
                        </a:spcBef>
                        <a:spcAft>
                          <a:spcPts val="0"/>
                        </a:spcAft>
                        <a:buNone/>
                      </a:pPr>
                      <a:r>
                        <a:t/>
                      </a:r>
                      <a:endParaRPr sz="950" u="none" cap="none" strike="noStrike">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
        <p:nvSpPr>
          <p:cNvPr id="2632" name="Google Shape;2632;p165"/>
          <p:cNvSpPr/>
          <p:nvPr/>
        </p:nvSpPr>
        <p:spPr>
          <a:xfrm>
            <a:off x="749923" y="5148708"/>
            <a:ext cx="5724000" cy="169817"/>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33" name="Google Shape;2633;p165"/>
          <p:cNvSpPr/>
          <p:nvPr/>
        </p:nvSpPr>
        <p:spPr>
          <a:xfrm>
            <a:off x="749923" y="5617479"/>
            <a:ext cx="5724000" cy="169817"/>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34" name="Google Shape;2634;p165"/>
          <p:cNvSpPr txBox="1"/>
          <p:nvPr/>
        </p:nvSpPr>
        <p:spPr>
          <a:xfrm>
            <a:off x="7861117" y="266888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635" name="Google Shape;2635;p165"/>
          <p:cNvSpPr txBox="1"/>
          <p:nvPr/>
        </p:nvSpPr>
        <p:spPr>
          <a:xfrm>
            <a:off x="7861117" y="347767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0" name="Shape 2640"/>
        <p:cNvGrpSpPr/>
        <p:nvPr/>
      </p:nvGrpSpPr>
      <p:grpSpPr>
        <a:xfrm>
          <a:off x="0" y="0"/>
          <a:ext cx="0" cy="0"/>
          <a:chOff x="0" y="0"/>
          <a:chExt cx="0" cy="0"/>
        </a:xfrm>
      </p:grpSpPr>
      <p:sp>
        <p:nvSpPr>
          <p:cNvPr id="2641" name="Google Shape;2641;p16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642" name="Google Shape;2642;p16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Tạo DataFrame từ Bộ sưu tập</a:t>
            </a:r>
            <a:endParaRPr/>
          </a:p>
        </p:txBody>
      </p:sp>
      <p:sp>
        <p:nvSpPr>
          <p:cNvPr id="2643" name="Google Shape;2643;p16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644" name="Google Shape;2644;p166"/>
          <p:cNvSpPr txBox="1"/>
          <p:nvPr>
            <p:ph idx="4" type="body"/>
          </p:nvPr>
        </p:nvSpPr>
        <p:spPr>
          <a:xfrm>
            <a:off x="535872" y="2226568"/>
            <a:ext cx="8414164" cy="161114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 dụng </a:t>
            </a:r>
            <a:r>
              <a:rPr lang="en-US">
                <a:latin typeface="Arial"/>
                <a:ea typeface="Arial"/>
                <a:cs typeface="Arial"/>
                <a:sym typeface="Arial"/>
              </a:rPr>
              <a:t>createDataFrame(&lt;collection of row elements&gt;, &lt;collection of column names&gt;)</a:t>
            </a:r>
            <a:endParaRPr/>
          </a:p>
          <a:p>
            <a:pPr indent="-177800" lvl="0" marL="177800" rtl="0" algn="l">
              <a:lnSpc>
                <a:spcPct val="128571"/>
              </a:lnSpc>
              <a:spcBef>
                <a:spcPts val="1000"/>
              </a:spcBef>
              <a:spcAft>
                <a:spcPts val="0"/>
              </a:spcAft>
              <a:buClr>
                <a:srgbClr val="262626"/>
              </a:buClr>
              <a:buSzPts val="1400"/>
              <a:buFont typeface="Arial"/>
              <a:buChar char="•"/>
            </a:pPr>
            <a:r>
              <a:rPr lang="en-US"/>
              <a:t>Mỗi phần tử trong List trở thành một hàng trong DataFrame</a:t>
            </a:r>
            <a:endParaRPr/>
          </a:p>
          <a:p>
            <a:pPr indent="-182563" lvl="1" marL="360363" rtl="0" algn="l">
              <a:lnSpc>
                <a:spcPct val="138461"/>
              </a:lnSpc>
              <a:spcBef>
                <a:spcPts val="500"/>
              </a:spcBef>
              <a:spcAft>
                <a:spcPts val="0"/>
              </a:spcAft>
              <a:buClr>
                <a:srgbClr val="262626"/>
              </a:buClr>
              <a:buSzPts val="1040"/>
              <a:buChar char="•"/>
            </a:pPr>
            <a:r>
              <a:rPr lang="en-US"/>
              <a:t>Sử dụng Nested List hoặc Tuple cho từng mục cột</a:t>
            </a:r>
            <a:endParaRPr/>
          </a:p>
          <a:p>
            <a:pPr indent="-182563" lvl="1" marL="360363" rtl="0" algn="l">
              <a:lnSpc>
                <a:spcPct val="138461"/>
              </a:lnSpc>
              <a:spcBef>
                <a:spcPts val="500"/>
              </a:spcBef>
              <a:spcAft>
                <a:spcPts val="0"/>
              </a:spcAft>
              <a:buClr>
                <a:srgbClr val="262626"/>
              </a:buClr>
              <a:buSzPts val="1040"/>
              <a:buChar char="•"/>
            </a:pPr>
            <a:r>
              <a:rPr lang="en-US"/>
              <a:t>Cung cấp tên cho các cột dưới dạng bộ sưu tập được phân cách bằng dấu phẩy</a:t>
            </a:r>
            <a:endParaRPr/>
          </a:p>
          <a:p>
            <a:pPr indent="-182563" lvl="1" marL="360363" rtl="0" algn="l">
              <a:lnSpc>
                <a:spcPct val="138461"/>
              </a:lnSpc>
              <a:spcBef>
                <a:spcPts val="500"/>
              </a:spcBef>
              <a:spcAft>
                <a:spcPts val="0"/>
              </a:spcAft>
              <a:buClr>
                <a:srgbClr val="262626"/>
              </a:buClr>
              <a:buSzPts val="1040"/>
              <a:buChar char="•"/>
            </a:pPr>
            <a:r>
              <a:rPr lang="en-US"/>
              <a:t>Kiểu dữ liệu sẽ được suy ra</a:t>
            </a:r>
            <a:endParaRPr/>
          </a:p>
        </p:txBody>
      </p:sp>
      <p:sp>
        <p:nvSpPr>
          <p:cNvPr id="2645" name="Google Shape;2645;p166"/>
          <p:cNvSpPr txBox="1"/>
          <p:nvPr/>
        </p:nvSpPr>
        <p:spPr>
          <a:xfrm>
            <a:off x="697117" y="3739486"/>
            <a:ext cx="4255883" cy="253431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my_list = [(1, "Henry", 23.00),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(2, "Shaun", 15.25),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(3, "Sharon", 45.50),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(4, "Jessica", 20.00)]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my_schema = ("id", "name", "amt")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myDF = spark.createDataFrame(my_list, my_schema)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myDF.printSchema()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myDF.show()</a:t>
            </a:r>
            <a:endParaRPr/>
          </a:p>
        </p:txBody>
      </p:sp>
      <p:sp>
        <p:nvSpPr>
          <p:cNvPr id="2646" name="Google Shape;2646;p166"/>
          <p:cNvSpPr txBox="1"/>
          <p:nvPr/>
        </p:nvSpPr>
        <p:spPr>
          <a:xfrm>
            <a:off x="5365293" y="3739485"/>
            <a:ext cx="3584743" cy="2534313"/>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root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id: long (nullable = true)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name: string (nullable = true)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amt: double (nullable = true)</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id|   name|  amt|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1|  Henry| 23.0|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2|  Shaun|15.25|</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3| Sharon| 45.5|</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4|Jessica| 20.0|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2647" name="Google Shape;2647;p166"/>
          <p:cNvSpPr txBox="1"/>
          <p:nvPr/>
        </p:nvSpPr>
        <p:spPr>
          <a:xfrm>
            <a:off x="4305000" y="373948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648" name="Google Shape;2648;p166"/>
          <p:cNvSpPr txBox="1"/>
          <p:nvPr/>
        </p:nvSpPr>
        <p:spPr>
          <a:xfrm>
            <a:off x="8302036" y="3745087"/>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3" name="Shape 2653"/>
        <p:cNvGrpSpPr/>
        <p:nvPr/>
      </p:nvGrpSpPr>
      <p:grpSpPr>
        <a:xfrm>
          <a:off x="0" y="0"/>
          <a:ext cx="0" cy="0"/>
          <a:chOff x="0" y="0"/>
          <a:chExt cx="0" cy="0"/>
        </a:xfrm>
      </p:grpSpPr>
      <p:sp>
        <p:nvSpPr>
          <p:cNvPr id="2654" name="Google Shape;2654;p16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Giới thiệu về API DataFrame</a:t>
            </a:r>
            <a:endParaRPr/>
          </a:p>
        </p:txBody>
      </p:sp>
      <p:sp>
        <p:nvSpPr>
          <p:cNvPr id="2655" name="Google Shape;2655;p16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Cung cấp thông tin lược đồ rõ ràng</a:t>
            </a:r>
            <a:endParaRPr/>
          </a:p>
        </p:txBody>
      </p:sp>
      <p:sp>
        <p:nvSpPr>
          <p:cNvPr id="2656" name="Google Shape;2656;p16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657" name="Google Shape;2657;p167"/>
          <p:cNvSpPr txBox="1"/>
          <p:nvPr>
            <p:ph idx="4" type="body"/>
          </p:nvPr>
        </p:nvSpPr>
        <p:spPr>
          <a:xfrm>
            <a:off x="535872" y="2226568"/>
            <a:ext cx="8414164" cy="1657383"/>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 dụng </a:t>
            </a:r>
            <a:r>
              <a:rPr lang="en-US">
                <a:latin typeface="Arial"/>
                <a:ea typeface="Arial"/>
                <a:cs typeface="Arial"/>
                <a:sym typeface="Arial"/>
              </a:rPr>
              <a:t>createDataFrame(&lt;collection of elements., &lt;comma delimited schema string&gt;)</a:t>
            </a:r>
            <a:endParaRPr/>
          </a:p>
          <a:p>
            <a:pPr indent="-177800" lvl="0" marL="177800" rtl="0" algn="l">
              <a:lnSpc>
                <a:spcPct val="128571"/>
              </a:lnSpc>
              <a:spcBef>
                <a:spcPts val="1000"/>
              </a:spcBef>
              <a:spcAft>
                <a:spcPts val="0"/>
              </a:spcAft>
              <a:buClr>
                <a:srgbClr val="262626"/>
              </a:buClr>
              <a:buSzPts val="1400"/>
              <a:buFont typeface="Arial"/>
              <a:buChar char="•"/>
            </a:pPr>
            <a:r>
              <a:rPr lang="en-US"/>
              <a:t>Mỗi phần tử trong List trở thành một hàng trong DataFrame</a:t>
            </a:r>
            <a:endParaRPr/>
          </a:p>
          <a:p>
            <a:pPr indent="-182563" lvl="1" marL="360363" rtl="0" algn="l">
              <a:lnSpc>
                <a:spcPct val="138461"/>
              </a:lnSpc>
              <a:spcBef>
                <a:spcPts val="500"/>
              </a:spcBef>
              <a:spcAft>
                <a:spcPts val="0"/>
              </a:spcAft>
              <a:buClr>
                <a:srgbClr val="262626"/>
              </a:buClr>
              <a:buSzPts val="1040"/>
              <a:buChar char="•"/>
            </a:pPr>
            <a:r>
              <a:rPr lang="en-US"/>
              <a:t>Sử dụng Nested List hoặc Tuple cho từng mục cột</a:t>
            </a:r>
            <a:endParaRPr/>
          </a:p>
          <a:p>
            <a:pPr indent="-177800" lvl="0" marL="177800" rtl="0" algn="l">
              <a:lnSpc>
                <a:spcPct val="128571"/>
              </a:lnSpc>
              <a:spcBef>
                <a:spcPts val="1000"/>
              </a:spcBef>
              <a:spcAft>
                <a:spcPts val="0"/>
              </a:spcAft>
              <a:buClr>
                <a:srgbClr val="262626"/>
              </a:buClr>
              <a:buSzPts val="1400"/>
              <a:buFont typeface="Arial"/>
              <a:buChar char="•"/>
            </a:pPr>
            <a:r>
              <a:rPr lang="en-US"/>
              <a:t>Cung cấp thông tin lược đồ</a:t>
            </a:r>
            <a:endParaRPr/>
          </a:p>
          <a:p>
            <a:pPr indent="-182563" lvl="1" marL="360363" rtl="0" algn="l">
              <a:lnSpc>
                <a:spcPct val="138461"/>
              </a:lnSpc>
              <a:spcBef>
                <a:spcPts val="500"/>
              </a:spcBef>
              <a:spcAft>
                <a:spcPts val="0"/>
              </a:spcAft>
              <a:buClr>
                <a:srgbClr val="262626"/>
              </a:buClr>
              <a:buSzPts val="1040"/>
              <a:buChar char="•"/>
            </a:pPr>
            <a:r>
              <a:rPr lang="en-US"/>
              <a:t>" col_name col_type, col_name col_type…."</a:t>
            </a:r>
            <a:endParaRPr/>
          </a:p>
        </p:txBody>
      </p:sp>
      <p:sp>
        <p:nvSpPr>
          <p:cNvPr id="2658" name="Google Shape;2658;p167"/>
          <p:cNvSpPr txBox="1"/>
          <p:nvPr/>
        </p:nvSpPr>
        <p:spPr>
          <a:xfrm>
            <a:off x="697117" y="3845446"/>
            <a:ext cx="4255883" cy="256249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my_list = [(1, "Henry", 23.00),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(2, "Shaun", 15.25),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(3, "Sharon", 45.50),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(4, "Jessica", 20.00)]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my_schema = "id string, name string, amt double"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myDF = spark.createDataFrame(my_list, my_schema)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myDF.printSchema()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myDF.show()</a:t>
            </a:r>
            <a:endParaRPr/>
          </a:p>
        </p:txBody>
      </p:sp>
      <p:sp>
        <p:nvSpPr>
          <p:cNvPr id="2659" name="Google Shape;2659;p167"/>
          <p:cNvSpPr txBox="1"/>
          <p:nvPr/>
        </p:nvSpPr>
        <p:spPr>
          <a:xfrm>
            <a:off x="5260790" y="3845446"/>
            <a:ext cx="3584743" cy="2562497"/>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root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id: string (nullable = true)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name: string (nullable = true)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amt: double (nullable = true)</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id|   name|  amt|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1|  Henry| 23.0|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2|  Shaun|15.25|</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3| Sharon| 45.5|</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4|Jessica| 20.0|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2660" name="Google Shape;2660;p167"/>
          <p:cNvSpPr txBox="1"/>
          <p:nvPr/>
        </p:nvSpPr>
        <p:spPr>
          <a:xfrm>
            <a:off x="4305000" y="3845446"/>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661" name="Google Shape;2661;p167"/>
          <p:cNvSpPr txBox="1"/>
          <p:nvPr/>
        </p:nvSpPr>
        <p:spPr>
          <a:xfrm>
            <a:off x="8197533" y="3845446"/>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6" name="Shape 2666"/>
        <p:cNvGrpSpPr/>
        <p:nvPr/>
      </p:nvGrpSpPr>
      <p:grpSpPr>
        <a:xfrm>
          <a:off x="0" y="0"/>
          <a:ext cx="0" cy="0"/>
          <a:chOff x="0" y="0"/>
          <a:chExt cx="0" cy="0"/>
        </a:xfrm>
      </p:grpSpPr>
      <p:sp>
        <p:nvSpPr>
          <p:cNvPr id="2667" name="Google Shape;2667;p168"/>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t>Xử lý dữ liệu có cấu trúc</a:t>
            </a:r>
            <a:endParaRPr/>
          </a:p>
        </p:txBody>
      </p:sp>
      <p:sp>
        <p:nvSpPr>
          <p:cNvPr id="2668" name="Google Shape;2668;p168"/>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2.</a:t>
            </a:r>
            <a:endParaRPr/>
          </a:p>
        </p:txBody>
      </p:sp>
      <p:sp>
        <p:nvSpPr>
          <p:cNvPr id="2669" name="Google Shape;2669;p168"/>
          <p:cNvSpPr/>
          <p:nvPr/>
        </p:nvSpPr>
        <p:spPr>
          <a:xfrm>
            <a:off x="1234524" y="406641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2.1. Giới thiệu về Spark SQL</a:t>
            </a:r>
            <a:endParaRPr/>
          </a:p>
        </p:txBody>
      </p:sp>
      <p:sp>
        <p:nvSpPr>
          <p:cNvPr id="2670" name="Google Shape;2670;p168"/>
          <p:cNvSpPr/>
          <p:nvPr/>
        </p:nvSpPr>
        <p:spPr>
          <a:xfrm>
            <a:off x="1051644" y="4065237"/>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sp>
        <p:nvSpPr>
          <p:cNvPr id="2671" name="Google Shape;2671;p168"/>
          <p:cNvSpPr/>
          <p:nvPr/>
        </p:nvSpPr>
        <p:spPr>
          <a:xfrm>
            <a:off x="1234524" y="449624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2.2. Các thao tác SQL Spark</a:t>
            </a:r>
            <a:endParaRPr/>
          </a:p>
        </p:txBody>
      </p:sp>
      <p:sp>
        <p:nvSpPr>
          <p:cNvPr id="2672" name="Google Shape;2672;p168"/>
          <p:cNvSpPr/>
          <p:nvPr/>
        </p:nvSpPr>
        <p:spPr>
          <a:xfrm>
            <a:off x="1051644" y="4495071"/>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sp>
        <p:nvSpPr>
          <p:cNvPr id="2673" name="Google Shape;2673;p168"/>
          <p:cNvSpPr/>
          <p:nvPr/>
        </p:nvSpPr>
        <p:spPr>
          <a:xfrm>
            <a:off x="1234524" y="4926078"/>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2.3. Tương tác RDD và DataFrames</a:t>
            </a:r>
            <a:endParaRPr sz="1800">
              <a:solidFill>
                <a:srgbClr val="A5A5A5"/>
              </a:solidFill>
              <a:latin typeface="Arial"/>
              <a:ea typeface="Arial"/>
              <a:cs typeface="Arial"/>
              <a:sym typeface="Arial"/>
            </a:endParaRPr>
          </a:p>
        </p:txBody>
      </p:sp>
      <p:sp>
        <p:nvSpPr>
          <p:cNvPr id="2674" name="Google Shape;2674;p168"/>
          <p:cNvSpPr/>
          <p:nvPr/>
        </p:nvSpPr>
        <p:spPr>
          <a:xfrm>
            <a:off x="1051644" y="4924905"/>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9" name="Shape 2679"/>
        <p:cNvGrpSpPr/>
        <p:nvPr/>
      </p:nvGrpSpPr>
      <p:grpSpPr>
        <a:xfrm>
          <a:off x="0" y="0"/>
          <a:ext cx="0" cy="0"/>
          <a:chOff x="0" y="0"/>
          <a:chExt cx="0" cy="0"/>
        </a:xfrm>
      </p:grpSpPr>
      <p:sp>
        <p:nvSpPr>
          <p:cNvPr id="2680" name="Google Shape;2680;p16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2681" name="Google Shape;2681;p16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thao tác SQL Spark</a:t>
            </a:r>
            <a:endParaRPr/>
          </a:p>
        </p:txBody>
      </p:sp>
      <p:sp>
        <p:nvSpPr>
          <p:cNvPr id="2682" name="Google Shape;2682;p16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683" name="Google Shape;2683;p16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Tương tự như Core API, các hoạt động của Spark SQL có thể được phân loại</a:t>
            </a:r>
            <a:endParaRPr/>
          </a:p>
          <a:p>
            <a:pPr indent="-177800" lvl="0" marL="177800" rtl="0" algn="l">
              <a:lnSpc>
                <a:spcPct val="128571"/>
              </a:lnSpc>
              <a:spcBef>
                <a:spcPts val="1000"/>
              </a:spcBef>
              <a:spcAft>
                <a:spcPts val="0"/>
              </a:spcAft>
              <a:buClr>
                <a:srgbClr val="262626"/>
              </a:buClr>
              <a:buSzPts val="1400"/>
              <a:buFont typeface="Arial"/>
              <a:buChar char="•"/>
            </a:pPr>
            <a:r>
              <a:rPr lang="en-US"/>
              <a:t>Biến đổi:</a:t>
            </a:r>
            <a:endParaRPr/>
          </a:p>
          <a:p>
            <a:pPr indent="0" lvl="1" marL="177800" rtl="0" algn="l">
              <a:lnSpc>
                <a:spcPct val="138461"/>
              </a:lnSpc>
              <a:spcBef>
                <a:spcPts val="500"/>
              </a:spcBef>
              <a:spcAft>
                <a:spcPts val="0"/>
              </a:spcAft>
              <a:buClr>
                <a:srgbClr val="262626"/>
              </a:buClr>
              <a:buSzPts val="1040"/>
              <a:buNone/>
            </a:pPr>
            <a:r>
              <a:rPr lang="en-US"/>
              <a:t>fÁp dụng các phép biến đổi và tạo Bộ dữ liệu/DataFrame mới từ bộ dữ liệu hiện có</a:t>
            </a:r>
            <a:endParaRPr/>
          </a:p>
          <a:p>
            <a:pPr indent="-177800" lvl="0" marL="177800" rtl="0" algn="l">
              <a:lnSpc>
                <a:spcPct val="128571"/>
              </a:lnSpc>
              <a:spcBef>
                <a:spcPts val="1000"/>
              </a:spcBef>
              <a:spcAft>
                <a:spcPts val="0"/>
              </a:spcAft>
              <a:buClr>
                <a:srgbClr val="262626"/>
              </a:buClr>
              <a:buSzPts val="1400"/>
              <a:buFont typeface="Arial"/>
              <a:buChar char="•"/>
            </a:pPr>
            <a:r>
              <a:rPr lang="en-US"/>
              <a:t>Hành động:</a:t>
            </a:r>
            <a:endParaRPr/>
          </a:p>
          <a:p>
            <a:pPr indent="-182563" lvl="1" marL="360363" rtl="0" algn="l">
              <a:lnSpc>
                <a:spcPct val="138461"/>
              </a:lnSpc>
              <a:spcBef>
                <a:spcPts val="500"/>
              </a:spcBef>
              <a:spcAft>
                <a:spcPts val="0"/>
              </a:spcAft>
              <a:buClr>
                <a:srgbClr val="262626"/>
              </a:buClr>
              <a:buSzPts val="1040"/>
              <a:buChar char="•"/>
            </a:pPr>
            <a:r>
              <a:rPr lang="en-US"/>
              <a:t>Trả về kết quả của Hành động cho chương trình Trình điều khiển dưới dạng đầu ra</a:t>
            </a:r>
            <a:endParaRPr/>
          </a:p>
          <a:p>
            <a:pPr indent="-177800" lvl="0" marL="177800" rtl="0" algn="l">
              <a:lnSpc>
                <a:spcPct val="128571"/>
              </a:lnSpc>
              <a:spcBef>
                <a:spcPts val="1000"/>
              </a:spcBef>
              <a:spcAft>
                <a:spcPts val="0"/>
              </a:spcAft>
              <a:buClr>
                <a:srgbClr val="262626"/>
              </a:buClr>
              <a:buSzPts val="1400"/>
              <a:buFont typeface="Arial"/>
              <a:buChar char="•"/>
            </a:pPr>
            <a:r>
              <a:rPr lang="en-US"/>
              <a:t>Biến đổi bất biến</a:t>
            </a:r>
            <a:endParaRPr/>
          </a:p>
          <a:p>
            <a:pPr indent="-182563" lvl="1" marL="360363" rtl="0" algn="l">
              <a:lnSpc>
                <a:spcPct val="138461"/>
              </a:lnSpc>
              <a:spcBef>
                <a:spcPts val="500"/>
              </a:spcBef>
              <a:spcAft>
                <a:spcPts val="0"/>
              </a:spcAft>
              <a:buClr>
                <a:srgbClr val="262626"/>
              </a:buClr>
              <a:buSzPts val="1040"/>
              <a:buChar char="•"/>
            </a:pPr>
            <a:r>
              <a:rPr lang="en-US"/>
              <a:t>Như trong API lõi, các phép biến đổi DataFrame/Bộ dữ liệu là bất biến</a:t>
            </a:r>
            <a:endParaRPr/>
          </a:p>
          <a:p>
            <a:pPr indent="-182563" lvl="1" marL="360363" rtl="0" algn="l">
              <a:lnSpc>
                <a:spcPct val="138461"/>
              </a:lnSpc>
              <a:spcBef>
                <a:spcPts val="500"/>
              </a:spcBef>
              <a:spcAft>
                <a:spcPts val="0"/>
              </a:spcAft>
              <a:buClr>
                <a:srgbClr val="262626"/>
              </a:buClr>
              <a:buSzPts val="1040"/>
              <a:buChar char="•"/>
            </a:pPr>
            <a:r>
              <a:rPr lang="en-US"/>
              <a:t>Mỗi chuyển đổi giữ nguyên bản gốc và tạo DataFrame/Bộ dữ liệu mới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Giới thiệu về Apache Spark</a:t>
            </a:r>
            <a:endParaRPr/>
          </a:p>
        </p:txBody>
      </p:sp>
      <p:sp>
        <p:nvSpPr>
          <p:cNvPr id="386" name="Google Shape;386;p1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Apache Spark Shell</a:t>
            </a:r>
            <a:endParaRPr/>
          </a:p>
        </p:txBody>
      </p:sp>
      <p:sp>
        <p:nvSpPr>
          <p:cNvPr id="387" name="Google Shape;387;p1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388" name="Google Shape;388;p17"/>
          <p:cNvSpPr txBox="1"/>
          <p:nvPr>
            <p:ph idx="4" type="body"/>
          </p:nvPr>
        </p:nvSpPr>
        <p:spPr>
          <a:xfrm>
            <a:off x="535872" y="2226568"/>
            <a:ext cx="8700407"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Apache Spark cung cấp môi trường shell để phát triển tương tác dễ dàng</a:t>
            </a:r>
            <a:endParaRPr/>
          </a:p>
          <a:p>
            <a:pPr indent="-177800" lvl="0" marL="177800" rtl="0" algn="l">
              <a:lnSpc>
                <a:spcPct val="128571"/>
              </a:lnSpc>
              <a:spcBef>
                <a:spcPts val="1000"/>
              </a:spcBef>
              <a:spcAft>
                <a:spcPts val="0"/>
              </a:spcAft>
              <a:buClr>
                <a:srgbClr val="262626"/>
              </a:buClr>
              <a:buSzPts val="1400"/>
              <a:buFont typeface="Arial"/>
              <a:buChar char="•"/>
            </a:pPr>
            <a:r>
              <a:rPr lang="en-US"/>
              <a:t>Shell cung cấp môi trường REPL (Đọc đánh giá vòng lặp in) nơi các nhà phát triển có thể nhận được kết quả trả về ngay lập tức mà không cần phải biên dịch mã của họ</a:t>
            </a:r>
            <a:endParaRPr/>
          </a:p>
          <a:p>
            <a:pPr indent="-177800" lvl="0" marL="177800" rtl="0" algn="l">
              <a:lnSpc>
                <a:spcPct val="128571"/>
              </a:lnSpc>
              <a:spcBef>
                <a:spcPts val="1000"/>
              </a:spcBef>
              <a:spcAft>
                <a:spcPts val="0"/>
              </a:spcAft>
              <a:buClr>
                <a:srgbClr val="262626"/>
              </a:buClr>
              <a:buSzPts val="1400"/>
              <a:buFont typeface="Arial"/>
              <a:buChar char="•"/>
            </a:pPr>
            <a:r>
              <a:rPr lang="en-US"/>
              <a:t>Tự động tạo các đối tượng mục nhập cốt lõi như Spark Context và Spark Session</a:t>
            </a:r>
            <a:endParaRPr/>
          </a:p>
          <a:p>
            <a:pPr indent="-177800" lvl="0" marL="177800" rtl="0" algn="l">
              <a:lnSpc>
                <a:spcPct val="128571"/>
              </a:lnSpc>
              <a:spcBef>
                <a:spcPts val="1000"/>
              </a:spcBef>
              <a:spcAft>
                <a:spcPts val="0"/>
              </a:spcAft>
              <a:buClr>
                <a:srgbClr val="262626"/>
              </a:buClr>
              <a:buSzPts val="1400"/>
              <a:buFont typeface="Arial"/>
              <a:buChar char="•"/>
            </a:pPr>
            <a:r>
              <a:rPr lang="en-US"/>
              <a:t>Chỉ khả dụng cho Scala và Python</a:t>
            </a:r>
            <a:endParaRPr/>
          </a:p>
          <a:p>
            <a:pPr indent="0" lvl="0" marL="0" rtl="0" algn="l">
              <a:lnSpc>
                <a:spcPct val="128571"/>
              </a:lnSpc>
              <a:spcBef>
                <a:spcPts val="1000"/>
              </a:spcBef>
              <a:spcAft>
                <a:spcPts val="0"/>
              </a:spcAft>
              <a:buClr>
                <a:srgbClr val="262626"/>
              </a:buClr>
              <a:buSzPts val="1400"/>
              <a:buNone/>
            </a:pPr>
            <a:r>
              <a:rPr lang="en-US"/>
              <a:t>       - không khả dụng cho Java và R</a:t>
            </a:r>
            <a:endParaRPr/>
          </a:p>
          <a:p>
            <a:pPr indent="-177800" lvl="0" marL="177800" rtl="0" algn="l">
              <a:lnSpc>
                <a:spcPct val="128571"/>
              </a:lnSpc>
              <a:spcBef>
                <a:spcPts val="1000"/>
              </a:spcBef>
              <a:spcAft>
                <a:spcPts val="0"/>
              </a:spcAft>
              <a:buClr>
                <a:srgbClr val="262626"/>
              </a:buClr>
              <a:buSzPts val="1400"/>
              <a:buFont typeface="Arial"/>
              <a:buChar char="•"/>
            </a:pPr>
            <a:r>
              <a:rPr lang="en-US"/>
              <a:t>Gọi bằng spark-shell cho Scala</a:t>
            </a:r>
            <a:endParaRPr/>
          </a:p>
          <a:p>
            <a:pPr indent="-177800" lvl="0" marL="177800" rtl="0" algn="l">
              <a:lnSpc>
                <a:spcPct val="128571"/>
              </a:lnSpc>
              <a:spcBef>
                <a:spcPts val="1000"/>
              </a:spcBef>
              <a:spcAft>
                <a:spcPts val="0"/>
              </a:spcAft>
              <a:buClr>
                <a:srgbClr val="262626"/>
              </a:buClr>
              <a:buSzPts val="1400"/>
              <a:buFont typeface="Arial"/>
              <a:buChar char="•"/>
            </a:pPr>
            <a:r>
              <a:rPr lang="en-US"/>
              <a:t>Gọi bằng pyspark cho Python</a:t>
            </a: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p:txBody>
      </p:sp>
      <p:pic>
        <p:nvPicPr>
          <p:cNvPr id="389" name="Google Shape;389;p17"/>
          <p:cNvPicPr preferRelativeResize="0"/>
          <p:nvPr/>
        </p:nvPicPr>
        <p:blipFill rotWithShape="1">
          <a:blip r:embed="rId3">
            <a:alphaModFix/>
          </a:blip>
          <a:srcRect b="0" l="0" r="0" t="0"/>
          <a:stretch/>
        </p:blipFill>
        <p:spPr>
          <a:xfrm>
            <a:off x="3572773" y="3568147"/>
            <a:ext cx="5769100" cy="2346435"/>
          </a:xfrm>
          <a:prstGeom prst="rect">
            <a:avLst/>
          </a:prstGeom>
          <a:noFill/>
          <a:ln cap="flat" cmpd="sng" w="19050">
            <a:solidFill>
              <a:schemeClr val="dk1"/>
            </a:solidFill>
            <a:prstDash val="solid"/>
            <a:round/>
            <a:headEnd len="sm" w="sm" type="none"/>
            <a:tailEnd len="sm" w="sm" type="none"/>
          </a:ln>
          <a:effectLst>
            <a:outerShdw blurRad="50800" rotWithShape="0" algn="tl" dir="2700000" dist="38100">
              <a:srgbClr val="000000">
                <a:alpha val="40000"/>
              </a:srgbClr>
            </a:outerShdw>
          </a:effectLst>
        </p:spPr>
      </p:pic>
      <p:sp>
        <p:nvSpPr>
          <p:cNvPr id="390" name="Google Shape;390;p17"/>
          <p:cNvSpPr/>
          <p:nvPr/>
        </p:nvSpPr>
        <p:spPr>
          <a:xfrm>
            <a:off x="3572773" y="5140615"/>
            <a:ext cx="4193518" cy="618979"/>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8" name="Shape 2688"/>
        <p:cNvGrpSpPr/>
        <p:nvPr/>
      </p:nvGrpSpPr>
      <p:grpSpPr>
        <a:xfrm>
          <a:off x="0" y="0"/>
          <a:ext cx="0" cy="0"/>
          <a:chOff x="0" y="0"/>
          <a:chExt cx="0" cy="0"/>
        </a:xfrm>
      </p:grpSpPr>
      <p:sp>
        <p:nvSpPr>
          <p:cNvPr id="2689" name="Google Shape;2689;p17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2690" name="Google Shape;2690;p17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Hành động Spark SQL</a:t>
            </a:r>
            <a:endParaRPr/>
          </a:p>
        </p:txBody>
      </p:sp>
      <p:sp>
        <p:nvSpPr>
          <p:cNvPr id="2691" name="Google Shape;2691;p17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692" name="Google Shape;2692;p17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Chúng ta đã thấy một vài Hành động Spark SQL</a:t>
            </a:r>
            <a:endParaRPr/>
          </a:p>
          <a:p>
            <a:pPr indent="-182563" lvl="1" marL="360363" rtl="0" algn="l">
              <a:lnSpc>
                <a:spcPct val="138461"/>
              </a:lnSpc>
              <a:spcBef>
                <a:spcPts val="500"/>
              </a:spcBef>
              <a:spcAft>
                <a:spcPts val="0"/>
              </a:spcAft>
              <a:buClr>
                <a:srgbClr val="262626"/>
              </a:buClr>
              <a:buSzPts val="1040"/>
              <a:buChar char="•"/>
            </a:pPr>
            <a:r>
              <a:rPr b="1" lang="en-US">
                <a:latin typeface="Arial"/>
                <a:ea typeface="Arial"/>
                <a:cs typeface="Arial"/>
                <a:sym typeface="Arial"/>
              </a:rPr>
              <a:t>fprintSchema</a:t>
            </a:r>
            <a:r>
              <a:rPr lang="en-US">
                <a:latin typeface="Arial"/>
                <a:ea typeface="Arial"/>
                <a:cs typeface="Arial"/>
                <a:sym typeface="Arial"/>
              </a:rPr>
              <a:t>() - trả về thông tin lược đồ của DataFrame/Bộ dữ liệu</a:t>
            </a:r>
            <a:endParaRPr>
              <a:latin typeface="Arial"/>
              <a:ea typeface="Arial"/>
              <a:cs typeface="Arial"/>
              <a:sym typeface="Arial"/>
            </a:endParaRPr>
          </a:p>
          <a:p>
            <a:pPr indent="-182563" lvl="1" marL="360363" rtl="0" algn="l">
              <a:lnSpc>
                <a:spcPct val="138461"/>
              </a:lnSpc>
              <a:spcBef>
                <a:spcPts val="500"/>
              </a:spcBef>
              <a:spcAft>
                <a:spcPts val="0"/>
              </a:spcAft>
              <a:buClr>
                <a:srgbClr val="262626"/>
              </a:buClr>
              <a:buSzPts val="1040"/>
              <a:buChar char="•"/>
            </a:pPr>
            <a:r>
              <a:rPr b="1" lang="en-US">
                <a:latin typeface="Arial"/>
                <a:ea typeface="Arial"/>
                <a:cs typeface="Arial"/>
                <a:sym typeface="Arial"/>
              </a:rPr>
              <a:t>show(n)</a:t>
            </a:r>
            <a:r>
              <a:rPr lang="en-US">
                <a:latin typeface="Arial"/>
                <a:ea typeface="Arial"/>
                <a:cs typeface="Arial"/>
                <a:sym typeface="Arial"/>
              </a:rPr>
              <a:t> - in n hàng đầu tiên của Khung dữ liệu/Bộ dữ liệu ở đầu ra có định dạng đẹp</a:t>
            </a:r>
            <a:endParaRPr/>
          </a:p>
          <a:p>
            <a:pPr indent="-182563" lvl="1" marL="360363" rtl="0" algn="l">
              <a:lnSpc>
                <a:spcPct val="138461"/>
              </a:lnSpc>
              <a:spcBef>
                <a:spcPts val="500"/>
              </a:spcBef>
              <a:spcAft>
                <a:spcPts val="0"/>
              </a:spcAft>
              <a:buClr>
                <a:srgbClr val="262626"/>
              </a:buClr>
              <a:buSzPts val="1040"/>
              <a:buChar char="•"/>
            </a:pPr>
            <a:r>
              <a:rPr b="1" lang="en-US">
                <a:latin typeface="Arial"/>
                <a:ea typeface="Arial"/>
                <a:cs typeface="Arial"/>
                <a:sym typeface="Arial"/>
              </a:rPr>
              <a:t>write</a:t>
            </a:r>
            <a:r>
              <a:rPr lang="en-US">
                <a:latin typeface="Arial"/>
                <a:ea typeface="Arial"/>
                <a:cs typeface="Arial"/>
                <a:sym typeface="Arial"/>
              </a:rPr>
              <a:t> - Lưu Khung dữ liệu/Bộ dữ liệu ở một vị trí đã chỉ định</a:t>
            </a:r>
            <a:endParaRPr>
              <a:latin typeface="Arial"/>
              <a:ea typeface="Arial"/>
              <a:cs typeface="Arial"/>
              <a:sym typeface="Arial"/>
            </a:endParaRPr>
          </a:p>
          <a:p>
            <a:pPr indent="-177800" lvl="0" marL="177800" rtl="0" algn="l">
              <a:lnSpc>
                <a:spcPct val="128571"/>
              </a:lnSpc>
              <a:spcBef>
                <a:spcPts val="1000"/>
              </a:spcBef>
              <a:spcAft>
                <a:spcPts val="0"/>
              </a:spcAft>
              <a:buClr>
                <a:srgbClr val="262626"/>
              </a:buClr>
              <a:buSzPts val="1400"/>
              <a:buFont typeface="Arial"/>
              <a:buChar char="•"/>
            </a:pPr>
            <a:r>
              <a:rPr lang="en-US"/>
              <a:t>Một số Hành động thường được sử dụng khác là:</a:t>
            </a:r>
            <a:endParaRPr/>
          </a:p>
          <a:p>
            <a:pPr indent="-182563" lvl="1" marL="360363" rtl="0" algn="l">
              <a:lnSpc>
                <a:spcPct val="138461"/>
              </a:lnSpc>
              <a:spcBef>
                <a:spcPts val="500"/>
              </a:spcBef>
              <a:spcAft>
                <a:spcPts val="0"/>
              </a:spcAft>
              <a:buClr>
                <a:srgbClr val="262626"/>
              </a:buClr>
              <a:buSzPts val="1040"/>
              <a:buChar char="•"/>
            </a:pPr>
            <a:r>
              <a:rPr b="1" lang="en-US"/>
              <a:t>Take</a:t>
            </a:r>
            <a:r>
              <a:rPr lang="en-US"/>
              <a:t>(n)-</a:t>
            </a:r>
            <a:r>
              <a:rPr b="1" lang="en-US"/>
              <a:t> </a:t>
            </a:r>
            <a:r>
              <a:rPr lang="en-US"/>
              <a:t>trả về n phần tử hàng đầu tiên của DataFrame/Bộ dữ liệu</a:t>
            </a:r>
            <a:endParaRPr/>
          </a:p>
          <a:p>
            <a:pPr indent="-209550" lvl="2" marL="574675" rtl="0" algn="l">
              <a:lnSpc>
                <a:spcPct val="90000"/>
              </a:lnSpc>
              <a:spcBef>
                <a:spcPts val="462"/>
              </a:spcBef>
              <a:spcAft>
                <a:spcPts val="0"/>
              </a:spcAft>
              <a:buClr>
                <a:srgbClr val="262626"/>
              </a:buClr>
              <a:buSzPts val="1300"/>
              <a:buChar char="•"/>
            </a:pPr>
            <a:r>
              <a:rPr lang="en-US"/>
              <a:t>Hành động </a:t>
            </a:r>
            <a:r>
              <a:rPr b="1" lang="en-US"/>
              <a:t>take</a:t>
            </a:r>
            <a:r>
              <a:rPr lang="en-US"/>
              <a:t>(n) trả về các phần tử thực tế.</a:t>
            </a:r>
            <a:endParaRPr/>
          </a:p>
          <a:p>
            <a:pPr indent="-209550" lvl="2" marL="574675" rtl="0" algn="l">
              <a:lnSpc>
                <a:spcPct val="90000"/>
              </a:lnSpc>
              <a:spcBef>
                <a:spcPts val="462"/>
              </a:spcBef>
              <a:spcAft>
                <a:spcPts val="0"/>
              </a:spcAft>
              <a:buClr>
                <a:srgbClr val="262626"/>
              </a:buClr>
              <a:buSzPts val="1300"/>
              <a:buChar char="•"/>
            </a:pPr>
            <a:r>
              <a:rPr lang="en-US"/>
              <a:t>Trong trường hợp của DataFrames, đây sẽ là đối tượng Hàng</a:t>
            </a:r>
            <a:endParaRPr/>
          </a:p>
          <a:p>
            <a:pPr indent="-209550" lvl="2" marL="574675" rtl="0" algn="l">
              <a:lnSpc>
                <a:spcPct val="90000"/>
              </a:lnSpc>
              <a:spcBef>
                <a:spcPts val="462"/>
              </a:spcBef>
              <a:spcAft>
                <a:spcPts val="0"/>
              </a:spcAft>
              <a:buClr>
                <a:srgbClr val="262626"/>
              </a:buClr>
              <a:buSzPts val="1300"/>
              <a:buChar char="•"/>
            </a:pPr>
            <a:r>
              <a:rPr lang="en-US"/>
              <a:t>Trong trường hợp của Bộ dữ liệu, đây thường là đối tượng lớp trường hợp</a:t>
            </a:r>
            <a:endParaRPr/>
          </a:p>
          <a:p>
            <a:pPr indent="-182563" lvl="1" marL="360363" rtl="0" algn="l">
              <a:lnSpc>
                <a:spcPct val="138461"/>
              </a:lnSpc>
              <a:spcBef>
                <a:spcPts val="500"/>
              </a:spcBef>
              <a:spcAft>
                <a:spcPts val="0"/>
              </a:spcAft>
              <a:buClr>
                <a:srgbClr val="262626"/>
              </a:buClr>
              <a:buSzPts val="1040"/>
              <a:buChar char="•"/>
            </a:pPr>
            <a:r>
              <a:rPr b="1" lang="en-US"/>
              <a:t>count</a:t>
            </a:r>
            <a:r>
              <a:rPr lang="en-US"/>
              <a:t>() - trả về số hàng trong DataFrame/Bộ dữ liệu</a:t>
            </a:r>
            <a:endParaRPr/>
          </a:p>
          <a:p>
            <a:pPr indent="-182563" lvl="1" marL="360363" rtl="0" algn="l">
              <a:lnSpc>
                <a:spcPct val="138461"/>
              </a:lnSpc>
              <a:spcBef>
                <a:spcPts val="500"/>
              </a:spcBef>
              <a:spcAft>
                <a:spcPts val="0"/>
              </a:spcAft>
              <a:buClr>
                <a:srgbClr val="262626"/>
              </a:buClr>
              <a:buSzPts val="1040"/>
              <a:buChar char="•"/>
            </a:pPr>
            <a:r>
              <a:rPr b="1" lang="en-US"/>
              <a:t>first</a:t>
            </a:r>
            <a:r>
              <a:rPr lang="en-US"/>
              <a:t>() - trả về phần tử đầu tiên của DataFrame/Bộ dữ liệu</a:t>
            </a:r>
            <a:endParaRPr/>
          </a:p>
          <a:p>
            <a:pPr indent="-182563" lvl="1" marL="360363" rtl="0" algn="l">
              <a:lnSpc>
                <a:spcPct val="138461"/>
              </a:lnSpc>
              <a:spcBef>
                <a:spcPts val="500"/>
              </a:spcBef>
              <a:spcAft>
                <a:spcPts val="0"/>
              </a:spcAft>
              <a:buClr>
                <a:srgbClr val="262626"/>
              </a:buClr>
              <a:buSzPts val="1040"/>
              <a:buChar char="•"/>
            </a:pPr>
            <a:r>
              <a:rPr b="1" lang="en-US"/>
              <a:t>collect</a:t>
            </a:r>
            <a:r>
              <a:rPr lang="en-US"/>
              <a:t> - trả về tất cả các phần tử của DataFrame/Bộ dữ liệu</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7" name="Shape 2697"/>
        <p:cNvGrpSpPr/>
        <p:nvPr/>
      </p:nvGrpSpPr>
      <p:grpSpPr>
        <a:xfrm>
          <a:off x="0" y="0"/>
          <a:ext cx="0" cy="0"/>
          <a:chOff x="0" y="0"/>
          <a:chExt cx="0" cy="0"/>
        </a:xfrm>
      </p:grpSpPr>
      <p:sp>
        <p:nvSpPr>
          <p:cNvPr id="2698" name="Google Shape;2698;p17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2699" name="Google Shape;2699;p17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Hành động Spark SQL take(n) </a:t>
            </a:r>
            <a:endParaRPr/>
          </a:p>
        </p:txBody>
      </p:sp>
      <p:sp>
        <p:nvSpPr>
          <p:cNvPr id="2700" name="Google Shape;2700;p17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701" name="Google Shape;2701;p17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Hãy so sánh hành động </a:t>
            </a:r>
            <a:r>
              <a:rPr b="1" lang="en-US"/>
              <a:t>show</a:t>
            </a:r>
            <a:r>
              <a:rPr lang="en-US"/>
              <a:t>(n) với hành động </a:t>
            </a:r>
            <a:r>
              <a:rPr b="1" lang="en-US"/>
              <a:t>take</a:t>
            </a:r>
            <a:r>
              <a:rPr lang="en-US"/>
              <a:t>(n)</a:t>
            </a:r>
            <a:endParaRPr/>
          </a:p>
        </p:txBody>
      </p:sp>
      <p:sp>
        <p:nvSpPr>
          <p:cNvPr id="2702" name="Google Shape;2702;p171"/>
          <p:cNvSpPr/>
          <p:nvPr/>
        </p:nvSpPr>
        <p:spPr>
          <a:xfrm>
            <a:off x="4648088" y="4741158"/>
            <a:ext cx="3861029" cy="1456442"/>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180000" marR="0" rtl="0" algn="l">
              <a:spcBef>
                <a:spcPts val="0"/>
              </a:spcBef>
              <a:spcAft>
                <a:spcPts val="0"/>
              </a:spcAft>
              <a:buNone/>
            </a:pPr>
            <a:r>
              <a:rPr lang="en-US" sz="1100">
                <a:solidFill>
                  <a:schemeClr val="dk1"/>
                </a:solidFill>
                <a:latin typeface="Courier New"/>
                <a:ea typeface="Courier New"/>
                <a:cs typeface="Courier New"/>
                <a:sym typeface="Courier New"/>
              </a:rPr>
              <a:t>| Name|   Age|       Job|</a:t>
            </a:r>
            <a:endParaRPr/>
          </a:p>
          <a:p>
            <a:pPr indent="0" lvl="0" marL="180000"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180000" marR="0" rtl="0" algn="l">
              <a:spcBef>
                <a:spcPts val="0"/>
              </a:spcBef>
              <a:spcAft>
                <a:spcPts val="0"/>
              </a:spcAft>
              <a:buNone/>
            </a:pPr>
            <a:r>
              <a:rPr lang="en-US" sz="1100">
                <a:solidFill>
                  <a:schemeClr val="dk1"/>
                </a:solidFill>
                <a:latin typeface="Courier New"/>
                <a:ea typeface="Courier New"/>
                <a:cs typeface="Courier New"/>
                <a:sym typeface="Courier New"/>
              </a:rPr>
              <a:t>|Jorge|    30| Developer|</a:t>
            </a:r>
            <a:endParaRPr/>
          </a:p>
          <a:p>
            <a:pPr indent="0" lvl="0" marL="180000" marR="0" rtl="0" algn="l">
              <a:spcBef>
                <a:spcPts val="0"/>
              </a:spcBef>
              <a:spcAft>
                <a:spcPts val="0"/>
              </a:spcAft>
              <a:buNone/>
            </a:pPr>
            <a:r>
              <a:rPr lang="en-US" sz="1100">
                <a:solidFill>
                  <a:schemeClr val="dk1"/>
                </a:solidFill>
                <a:latin typeface="Courier New"/>
                <a:ea typeface="Courier New"/>
                <a:cs typeface="Courier New"/>
                <a:sym typeface="Courier New"/>
              </a:rPr>
              <a:t>|  Bob|    32| Developer|</a:t>
            </a:r>
            <a:endParaRPr/>
          </a:p>
          <a:p>
            <a:pPr indent="0" lvl="0" marL="180000"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p:txBody>
      </p:sp>
      <p:sp>
        <p:nvSpPr>
          <p:cNvPr id="2703" name="Google Shape;2703;p171"/>
          <p:cNvSpPr txBox="1"/>
          <p:nvPr/>
        </p:nvSpPr>
        <p:spPr>
          <a:xfrm>
            <a:off x="697117" y="2756158"/>
            <a:ext cx="7812000" cy="127539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peopleDFcsv = spark.read.format("csv")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.option("sep", ";")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.option("inferSchema", "true")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.option("header", "true")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.load("file:/home/student/Data/resources/people.csv")</a:t>
            </a:r>
            <a:endParaRPr/>
          </a:p>
        </p:txBody>
      </p:sp>
      <p:sp>
        <p:nvSpPr>
          <p:cNvPr id="2704" name="Google Shape;2704;p171"/>
          <p:cNvSpPr txBox="1"/>
          <p:nvPr/>
        </p:nvSpPr>
        <p:spPr>
          <a:xfrm>
            <a:off x="697117" y="4201652"/>
            <a:ext cx="3861028" cy="53950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peopleDFcsv.take(2)</a:t>
            </a:r>
            <a:endParaRPr/>
          </a:p>
        </p:txBody>
      </p:sp>
      <p:sp>
        <p:nvSpPr>
          <p:cNvPr id="2705" name="Google Shape;2705;p171"/>
          <p:cNvSpPr txBox="1"/>
          <p:nvPr/>
        </p:nvSpPr>
        <p:spPr>
          <a:xfrm>
            <a:off x="4648088" y="4201653"/>
            <a:ext cx="3861029" cy="53950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peopleDFcsv.show(2)</a:t>
            </a:r>
            <a:endParaRPr/>
          </a:p>
        </p:txBody>
      </p:sp>
      <p:sp>
        <p:nvSpPr>
          <p:cNvPr id="2706" name="Google Shape;2706;p171"/>
          <p:cNvSpPr/>
          <p:nvPr/>
        </p:nvSpPr>
        <p:spPr>
          <a:xfrm>
            <a:off x="697116" y="4741157"/>
            <a:ext cx="3861029" cy="1456442"/>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100">
                <a:solidFill>
                  <a:schemeClr val="dk1"/>
                </a:solidFill>
                <a:latin typeface="Courier New"/>
                <a:ea typeface="Courier New"/>
                <a:cs typeface="Courier New"/>
                <a:sym typeface="Courier New"/>
              </a:rPr>
              <a:t>[Row(name=‘Jorge’, age=30, job=‘Developer’),</a:t>
            </a:r>
            <a:endParaRPr/>
          </a:p>
          <a:p>
            <a:pPr indent="0" lvl="0" marL="180000" marR="0" rtl="0" algn="l">
              <a:spcBef>
                <a:spcPts val="0"/>
              </a:spcBef>
              <a:spcAft>
                <a:spcPts val="0"/>
              </a:spcAft>
              <a:buNone/>
            </a:pPr>
            <a:r>
              <a:rPr lang="en-US" sz="1100">
                <a:solidFill>
                  <a:schemeClr val="dk1"/>
                </a:solidFill>
                <a:latin typeface="Courier New"/>
                <a:ea typeface="Courier New"/>
                <a:cs typeface="Courier New"/>
                <a:sym typeface="Courier New"/>
              </a:rPr>
              <a:t> Row(name=‘Bob’, age=32, job=‘Developer’)]</a:t>
            </a:r>
            <a:endParaRPr/>
          </a:p>
          <a:p>
            <a:pPr indent="0" lvl="0" marL="180000" marR="0" rtl="0" algn="l">
              <a:spcBef>
                <a:spcPts val="0"/>
              </a:spcBef>
              <a:spcAft>
                <a:spcPts val="0"/>
              </a:spcAft>
              <a:buNone/>
            </a:pPr>
            <a:r>
              <a:t/>
            </a:r>
            <a:endParaRPr sz="1400">
              <a:solidFill>
                <a:schemeClr val="dk1"/>
              </a:solidFill>
              <a:latin typeface="Courier New"/>
              <a:ea typeface="Courier New"/>
              <a:cs typeface="Courier New"/>
              <a:sym typeface="Courier New"/>
            </a:endParaRPr>
          </a:p>
        </p:txBody>
      </p:sp>
      <p:sp>
        <p:nvSpPr>
          <p:cNvPr id="2707" name="Google Shape;2707;p171"/>
          <p:cNvSpPr txBox="1"/>
          <p:nvPr/>
        </p:nvSpPr>
        <p:spPr>
          <a:xfrm>
            <a:off x="7873533" y="4208526"/>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708" name="Google Shape;2708;p171"/>
          <p:cNvSpPr txBox="1"/>
          <p:nvPr/>
        </p:nvSpPr>
        <p:spPr>
          <a:xfrm>
            <a:off x="3902826" y="4201652"/>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709" name="Google Shape;2709;p171"/>
          <p:cNvSpPr txBox="1"/>
          <p:nvPr/>
        </p:nvSpPr>
        <p:spPr>
          <a:xfrm>
            <a:off x="3902826" y="4734052"/>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
        <p:nvSpPr>
          <p:cNvPr id="2710" name="Google Shape;2710;p171"/>
          <p:cNvSpPr txBox="1"/>
          <p:nvPr/>
        </p:nvSpPr>
        <p:spPr>
          <a:xfrm>
            <a:off x="7861117" y="274521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711" name="Google Shape;2711;p171"/>
          <p:cNvSpPr txBox="1"/>
          <p:nvPr/>
        </p:nvSpPr>
        <p:spPr>
          <a:xfrm>
            <a:off x="7861117" y="474803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6" name="Shape 2716"/>
        <p:cNvGrpSpPr/>
        <p:nvPr/>
      </p:nvGrpSpPr>
      <p:grpSpPr>
        <a:xfrm>
          <a:off x="0" y="0"/>
          <a:ext cx="0" cy="0"/>
          <a:chOff x="0" y="0"/>
          <a:chExt cx="0" cy="0"/>
        </a:xfrm>
      </p:grpSpPr>
      <p:sp>
        <p:nvSpPr>
          <p:cNvPr id="2717" name="Google Shape;2717;p17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2718" name="Google Shape;2718;p17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Spark SQL take(n) và first()</a:t>
            </a:r>
            <a:endParaRPr/>
          </a:p>
        </p:txBody>
      </p:sp>
      <p:sp>
        <p:nvSpPr>
          <p:cNvPr id="2719" name="Google Shape;2719;p17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720" name="Google Shape;2720;p17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Hành động </a:t>
            </a:r>
            <a:r>
              <a:rPr b="1" lang="en-US"/>
              <a:t>take</a:t>
            </a:r>
            <a:r>
              <a:rPr lang="en-US"/>
              <a:t>(n) trả về một chuỗi hoặc tập hợp có kích thước n</a:t>
            </a:r>
            <a:endParaRPr/>
          </a:p>
          <a:p>
            <a:pPr indent="-182563" lvl="1" marL="360363" rtl="0" algn="l">
              <a:lnSpc>
                <a:spcPct val="138461"/>
              </a:lnSpc>
              <a:spcBef>
                <a:spcPts val="500"/>
              </a:spcBef>
              <a:spcAft>
                <a:spcPts val="0"/>
              </a:spcAft>
              <a:buClr>
                <a:srgbClr val="262626"/>
              </a:buClr>
              <a:buSzPts val="1040"/>
              <a:buChar char="•"/>
            </a:pPr>
            <a:r>
              <a:rPr b="1" lang="en-US"/>
              <a:t>take</a:t>
            </a:r>
            <a:r>
              <a:rPr lang="en-US"/>
              <a:t>(1) trả về một chuỗi hoặc bộ sưu tập có kích thước 1</a:t>
            </a:r>
            <a:endParaRPr/>
          </a:p>
          <a:p>
            <a:pPr indent="-177800" lvl="0" marL="177800" rtl="0" algn="l">
              <a:lnSpc>
                <a:spcPct val="128571"/>
              </a:lnSpc>
              <a:spcBef>
                <a:spcPts val="1000"/>
              </a:spcBef>
              <a:spcAft>
                <a:spcPts val="0"/>
              </a:spcAft>
              <a:buClr>
                <a:srgbClr val="262626"/>
              </a:buClr>
              <a:buSzPts val="1400"/>
              <a:buFont typeface="Arial"/>
              <a:buChar char="•"/>
            </a:pPr>
            <a:r>
              <a:rPr lang="en-US"/>
              <a:t>Hành động </a:t>
            </a:r>
            <a:r>
              <a:rPr b="1" lang="en-US"/>
              <a:t>first</a:t>
            </a:r>
            <a:r>
              <a:rPr lang="en-US"/>
              <a:t>()</a:t>
            </a:r>
            <a:r>
              <a:rPr b="1" lang="en-US"/>
              <a:t> </a:t>
            </a:r>
            <a:r>
              <a:rPr lang="en-US"/>
              <a:t>trả về phần tử đầu tiên</a:t>
            </a:r>
            <a:endParaRPr/>
          </a:p>
        </p:txBody>
      </p:sp>
      <p:grpSp>
        <p:nvGrpSpPr>
          <p:cNvPr id="2721" name="Google Shape;2721;p172"/>
          <p:cNvGrpSpPr/>
          <p:nvPr/>
        </p:nvGrpSpPr>
        <p:grpSpPr>
          <a:xfrm>
            <a:off x="697117" y="3283518"/>
            <a:ext cx="7812000" cy="1647520"/>
            <a:chOff x="864000" y="1537490"/>
            <a:chExt cx="7812000" cy="1647520"/>
          </a:xfrm>
        </p:grpSpPr>
        <p:sp>
          <p:nvSpPr>
            <p:cNvPr id="2722" name="Google Shape;2722;p172"/>
            <p:cNvSpPr/>
            <p:nvPr/>
          </p:nvSpPr>
          <p:spPr>
            <a:xfrm>
              <a:off x="864000" y="2812881"/>
              <a:ext cx="7812000" cy="372129"/>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[Row(name='Jorge', age=30, job='Developer')]</a:t>
              </a:r>
              <a:endParaRPr/>
            </a:p>
          </p:txBody>
        </p:sp>
        <p:sp>
          <p:nvSpPr>
            <p:cNvPr id="2723" name="Google Shape;2723;p172"/>
            <p:cNvSpPr txBox="1"/>
            <p:nvPr/>
          </p:nvSpPr>
          <p:spPr>
            <a:xfrm>
              <a:off x="864000" y="1537490"/>
              <a:ext cx="7812000" cy="127539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peopleDFcsv = spark.read.format("csv")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.option("sep", ";")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.option("inferSchema", "true")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.option("header", "true")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.load("file:/home/student/Data/resources/people.csv")</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peopleDFcsv.take(1)</a:t>
              </a:r>
              <a:endParaRPr/>
            </a:p>
          </p:txBody>
        </p:sp>
      </p:grpSp>
      <p:sp>
        <p:nvSpPr>
          <p:cNvPr id="2724" name="Google Shape;2724;p172"/>
          <p:cNvSpPr txBox="1"/>
          <p:nvPr/>
        </p:nvSpPr>
        <p:spPr>
          <a:xfrm>
            <a:off x="697117" y="5039662"/>
            <a:ext cx="7812000" cy="37212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peopleDFcsv.first()</a:t>
            </a:r>
            <a:endParaRPr/>
          </a:p>
        </p:txBody>
      </p:sp>
      <p:sp>
        <p:nvSpPr>
          <p:cNvPr id="2725" name="Google Shape;2725;p172"/>
          <p:cNvSpPr/>
          <p:nvPr/>
        </p:nvSpPr>
        <p:spPr>
          <a:xfrm>
            <a:off x="697117" y="5411791"/>
            <a:ext cx="7812000" cy="372129"/>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Row(name='Jorge', age=30, job='Developer')</a:t>
            </a:r>
            <a:endParaRPr/>
          </a:p>
        </p:txBody>
      </p:sp>
      <p:sp>
        <p:nvSpPr>
          <p:cNvPr id="2726" name="Google Shape;2726;p172"/>
          <p:cNvSpPr txBox="1"/>
          <p:nvPr/>
        </p:nvSpPr>
        <p:spPr>
          <a:xfrm>
            <a:off x="7861117" y="5054503"/>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727" name="Google Shape;2727;p172"/>
          <p:cNvSpPr txBox="1"/>
          <p:nvPr/>
        </p:nvSpPr>
        <p:spPr>
          <a:xfrm>
            <a:off x="7873533" y="456151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
        <p:nvSpPr>
          <p:cNvPr id="2728" name="Google Shape;2728;p172"/>
          <p:cNvSpPr txBox="1"/>
          <p:nvPr/>
        </p:nvSpPr>
        <p:spPr>
          <a:xfrm>
            <a:off x="7873533" y="329221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729" name="Google Shape;2729;p172"/>
          <p:cNvSpPr txBox="1"/>
          <p:nvPr/>
        </p:nvSpPr>
        <p:spPr>
          <a:xfrm>
            <a:off x="7861117" y="540816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4" name="Shape 2734"/>
        <p:cNvGrpSpPr/>
        <p:nvPr/>
      </p:nvGrpSpPr>
      <p:grpSpPr>
        <a:xfrm>
          <a:off x="0" y="0"/>
          <a:ext cx="0" cy="0"/>
          <a:chOff x="0" y="0"/>
          <a:chExt cx="0" cy="0"/>
        </a:xfrm>
      </p:grpSpPr>
      <p:sp>
        <p:nvSpPr>
          <p:cNvPr id="2735" name="Google Shape;2735;p17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2736" name="Google Shape;2736;p173"/>
          <p:cNvSpPr txBox="1"/>
          <p:nvPr>
            <p:ph idx="2" type="body"/>
          </p:nvPr>
        </p:nvSpPr>
        <p:spPr>
          <a:xfrm>
            <a:off x="535872" y="1523052"/>
            <a:ext cx="9466772"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2900"/>
              <a:buNone/>
            </a:pPr>
            <a:r>
              <a:rPr lang="en-US" sz="2900"/>
              <a:t>Thực hiện Lazy (lười biếng) và Eager (háo hức)</a:t>
            </a:r>
            <a:endParaRPr/>
          </a:p>
        </p:txBody>
      </p:sp>
      <p:sp>
        <p:nvSpPr>
          <p:cNvPr id="2737" name="Google Shape;2737;p17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738" name="Google Shape;2738;p173"/>
          <p:cNvSpPr txBox="1"/>
          <p:nvPr>
            <p:ph idx="4" type="body"/>
          </p:nvPr>
        </p:nvSpPr>
        <p:spPr>
          <a:xfrm>
            <a:off x="535872" y="2226567"/>
            <a:ext cx="8796528" cy="2128865"/>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Chuyển đổi Lazy:</a:t>
            </a:r>
            <a:endParaRPr/>
          </a:p>
          <a:p>
            <a:pPr indent="-182563" lvl="1" marL="360363" rtl="0" algn="l">
              <a:lnSpc>
                <a:spcPct val="138461"/>
              </a:lnSpc>
              <a:spcBef>
                <a:spcPts val="500"/>
              </a:spcBef>
              <a:spcAft>
                <a:spcPts val="0"/>
              </a:spcAft>
              <a:buClr>
                <a:srgbClr val="262626"/>
              </a:buClr>
              <a:buSzPts val="1040"/>
              <a:buChar char="•"/>
            </a:pPr>
            <a:r>
              <a:rPr lang="en-US"/>
              <a:t>Như trong Core API, các chuyển đổi không được áp dụng ngay lập tức</a:t>
            </a:r>
            <a:endParaRPr/>
          </a:p>
          <a:p>
            <a:pPr indent="-182563" lvl="1" marL="360363" rtl="0" algn="l">
              <a:lnSpc>
                <a:spcPct val="138461"/>
              </a:lnSpc>
              <a:spcBef>
                <a:spcPts val="500"/>
              </a:spcBef>
              <a:spcAft>
                <a:spcPts val="0"/>
              </a:spcAft>
              <a:buClr>
                <a:srgbClr val="262626"/>
              </a:buClr>
              <a:buSzPts val="1040"/>
              <a:buChar char="•"/>
            </a:pPr>
            <a:r>
              <a:rPr lang="en-US"/>
              <a:t>Một hành động kích hoạt tất cả Bộ dữ liệu/Khung dữ liệu phụ thuộc được hiện thực hóa</a:t>
            </a:r>
            <a:endParaRPr/>
          </a:p>
          <a:p>
            <a:pPr indent="-182563" lvl="1" marL="360363" rtl="0" algn="l">
              <a:lnSpc>
                <a:spcPct val="138461"/>
              </a:lnSpc>
              <a:spcBef>
                <a:spcPts val="500"/>
              </a:spcBef>
              <a:spcAft>
                <a:spcPts val="0"/>
              </a:spcAft>
              <a:buClr>
                <a:srgbClr val="262626"/>
              </a:buClr>
              <a:buSzPts val="1040"/>
              <a:buChar char="•"/>
            </a:pPr>
            <a:r>
              <a:rPr lang="en-US"/>
              <a:t>Như trong RDD, Spark theo dõi dòng cho từng DataFrame/Bộ dữ liệu và theo biểu đồ phụ thuộc DAG để hiện thực hóa DataFrames/Bộ dữ liệu phụ thuộc</a:t>
            </a:r>
            <a:endParaRPr/>
          </a:p>
          <a:p>
            <a:pPr indent="-177800" lvl="0" marL="177800" rtl="0" algn="l">
              <a:lnSpc>
                <a:spcPct val="128571"/>
              </a:lnSpc>
              <a:spcBef>
                <a:spcPts val="1000"/>
              </a:spcBef>
              <a:spcAft>
                <a:spcPts val="0"/>
              </a:spcAft>
              <a:buClr>
                <a:srgbClr val="262626"/>
              </a:buClr>
              <a:buSzPts val="1400"/>
              <a:buFont typeface="Arial"/>
              <a:buChar char="•"/>
            </a:pPr>
            <a:r>
              <a:rPr lang="en-US"/>
              <a:t>Tuy nhiên, lược đồ được thực hiện một cách háo hức.</a:t>
            </a:r>
            <a:endParaRPr/>
          </a:p>
          <a:p>
            <a:pPr indent="-182563" lvl="1" marL="360363" rtl="0" algn="l">
              <a:lnSpc>
                <a:spcPct val="138461"/>
              </a:lnSpc>
              <a:spcBef>
                <a:spcPts val="500"/>
              </a:spcBef>
              <a:spcAft>
                <a:spcPts val="0"/>
              </a:spcAft>
              <a:buClr>
                <a:srgbClr val="262626"/>
              </a:buClr>
              <a:buSzPts val="1040"/>
              <a:buChar char="•"/>
            </a:pPr>
            <a:r>
              <a:rPr lang="en-US"/>
              <a:t>Nhiều bạn nhận thấy rằng Spark mất một thời gian sau khi đọc chuyển đổi</a:t>
            </a:r>
            <a:endParaRPr/>
          </a:p>
          <a:p>
            <a:pPr indent="-182563" lvl="1" marL="360363" rtl="0" algn="l">
              <a:lnSpc>
                <a:spcPct val="138461"/>
              </a:lnSpc>
              <a:spcBef>
                <a:spcPts val="500"/>
              </a:spcBef>
              <a:spcAft>
                <a:spcPts val="0"/>
              </a:spcAft>
              <a:buClr>
                <a:srgbClr val="262626"/>
              </a:buClr>
              <a:buSzPts val="1040"/>
              <a:buChar char="•"/>
            </a:pPr>
            <a:r>
              <a:rPr lang="en-US"/>
              <a:t>Spark quét nguồn dữ liệu để xác định lược đồ</a:t>
            </a:r>
            <a:endParaRPr/>
          </a:p>
          <a:p>
            <a:pPr indent="-182563" lvl="1" marL="360363" rtl="0" algn="l">
              <a:lnSpc>
                <a:spcPct val="138461"/>
              </a:lnSpc>
              <a:spcBef>
                <a:spcPts val="500"/>
              </a:spcBef>
              <a:spcAft>
                <a:spcPts val="0"/>
              </a:spcAft>
              <a:buClr>
                <a:srgbClr val="262626"/>
              </a:buClr>
              <a:buSzPts val="1040"/>
              <a:buChar char="•"/>
            </a:pPr>
            <a:r>
              <a:rPr lang="en-US"/>
              <a:t>Không thực sự đọc toàn bộ nội dung</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17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2745" name="Google Shape;2745;p17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Thực thi đường ống Lazy và Eager</a:t>
            </a:r>
            <a:endParaRPr/>
          </a:p>
        </p:txBody>
      </p:sp>
      <p:sp>
        <p:nvSpPr>
          <p:cNvPr id="2746" name="Google Shape;2746;p17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747" name="Google Shape;2747;p174"/>
          <p:cNvSpPr txBox="1"/>
          <p:nvPr/>
        </p:nvSpPr>
        <p:spPr>
          <a:xfrm>
            <a:off x="697118" y="2528888"/>
            <a:ext cx="7812000" cy="96849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tableDF = spark.read.table("table_name")</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filterDF = tableDF.select("column1",  "column2")</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filterDF.show(2)</a:t>
            </a:r>
            <a:endParaRPr/>
          </a:p>
        </p:txBody>
      </p:sp>
      <p:sp>
        <p:nvSpPr>
          <p:cNvPr id="2748" name="Google Shape;2748;p174"/>
          <p:cNvSpPr txBox="1"/>
          <p:nvPr>
            <p:ph idx="4" type="body"/>
          </p:nvPr>
        </p:nvSpPr>
        <p:spPr>
          <a:xfrm>
            <a:off x="535872" y="2226568"/>
            <a:ext cx="8796528" cy="586313"/>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chemeClr val="dk1"/>
              </a:buClr>
              <a:buSzPts val="1400"/>
              <a:buFont typeface="Arial"/>
              <a:buChar char="•"/>
            </a:pPr>
            <a:r>
              <a:rPr lang="en-US">
                <a:solidFill>
                  <a:schemeClr val="dk1"/>
                </a:solidFill>
              </a:rPr>
              <a:t>Hoạt động lược đồ háo hức bằng hoạt động nội dung lười biếng</a:t>
            </a:r>
            <a:endParaRPr/>
          </a:p>
        </p:txBody>
      </p:sp>
      <p:graphicFrame>
        <p:nvGraphicFramePr>
          <p:cNvPr id="2749" name="Google Shape;2749;p174"/>
          <p:cNvGraphicFramePr/>
          <p:nvPr/>
        </p:nvGraphicFramePr>
        <p:xfrm>
          <a:off x="6248658" y="3793490"/>
          <a:ext cx="3000000" cy="3000000"/>
        </p:xfrm>
        <a:graphic>
          <a:graphicData uri="http://schemas.openxmlformats.org/drawingml/2006/table">
            <a:tbl>
              <a:tblPr bandRow="1" firstRow="1">
                <a:noFill/>
                <a:tableStyleId>{AC961190-77FA-4AE8-A9A6-E3E42C7C3913}</a:tableStyleId>
              </a:tblPr>
              <a:tblGrid>
                <a:gridCol w="592900"/>
                <a:gridCol w="661675"/>
                <a:gridCol w="580775"/>
              </a:tblGrid>
              <a:tr h="219000">
                <a:tc>
                  <a:txBody>
                    <a:bodyPr/>
                    <a:lstStyle/>
                    <a:p>
                      <a:pPr indent="0" lvl="0" marL="0" marR="0" rtl="0" algn="l">
                        <a:spcBef>
                          <a:spcPts val="0"/>
                        </a:spcBef>
                        <a:spcAft>
                          <a:spcPts val="0"/>
                        </a:spcAft>
                        <a:buNone/>
                      </a:pPr>
                      <a:r>
                        <a:rPr lang="en-US" sz="900" u="none" cap="none" strike="noStrike">
                          <a:latin typeface="Arial"/>
                          <a:ea typeface="Arial"/>
                          <a:cs typeface="Arial"/>
                          <a:sym typeface="Arial"/>
                        </a:rPr>
                        <a:t>column 1</a:t>
                      </a:r>
                      <a:endParaRPr/>
                    </a:p>
                  </a:txBody>
                  <a:tcPr marT="27000" marB="27000" marR="54000" marL="54000"/>
                </a:tc>
                <a:tc>
                  <a:txBody>
                    <a:bodyPr/>
                    <a:lstStyle/>
                    <a:p>
                      <a:pPr indent="0" lvl="0" marL="0" marR="0" rtl="0" algn="l">
                        <a:spcBef>
                          <a:spcPts val="0"/>
                        </a:spcBef>
                        <a:spcAft>
                          <a:spcPts val="0"/>
                        </a:spcAft>
                        <a:buNone/>
                      </a:pPr>
                      <a:r>
                        <a:rPr lang="en-US" sz="900">
                          <a:latin typeface="Arial"/>
                          <a:ea typeface="Arial"/>
                          <a:cs typeface="Arial"/>
                          <a:sym typeface="Arial"/>
                        </a:rPr>
                        <a:t>column 2</a:t>
                      </a:r>
                      <a:endParaRPr/>
                    </a:p>
                  </a:txBody>
                  <a:tcPr marT="27000" marB="27000" marR="54000" marL="54000"/>
                </a:tc>
                <a:tc>
                  <a:txBody>
                    <a:bodyPr/>
                    <a:lstStyle/>
                    <a:p>
                      <a:pPr indent="0" lvl="0" marL="0" marR="0" rtl="0" algn="l">
                        <a:spcBef>
                          <a:spcPts val="0"/>
                        </a:spcBef>
                        <a:spcAft>
                          <a:spcPts val="0"/>
                        </a:spcAft>
                        <a:buNone/>
                      </a:pPr>
                      <a:r>
                        <a:rPr lang="en-US" sz="900">
                          <a:latin typeface="Arial"/>
                          <a:ea typeface="Arial"/>
                          <a:cs typeface="Arial"/>
                          <a:sym typeface="Arial"/>
                        </a:rPr>
                        <a:t>column 3</a:t>
                      </a:r>
                      <a:endParaRPr/>
                    </a:p>
                  </a:txBody>
                  <a:tcPr marT="27000" marB="27000" marR="54000" marL="54000"/>
                </a:tc>
              </a:tr>
              <a:tr h="219000">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r>
              <a:tr h="219000">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r>
              <a:tr h="206975">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r>
            </a:tbl>
          </a:graphicData>
        </a:graphic>
      </p:graphicFrame>
      <p:cxnSp>
        <p:nvCxnSpPr>
          <p:cNvPr id="2750" name="Google Shape;2750;p174"/>
          <p:cNvCxnSpPr>
            <a:stCxn id="2751" idx="2"/>
          </p:cNvCxnSpPr>
          <p:nvPr/>
        </p:nvCxnSpPr>
        <p:spPr>
          <a:xfrm>
            <a:off x="7166341" y="3308419"/>
            <a:ext cx="0" cy="485100"/>
          </a:xfrm>
          <a:prstGeom prst="straightConnector1">
            <a:avLst/>
          </a:prstGeom>
          <a:noFill/>
          <a:ln cap="flat" cmpd="sng" w="28575">
            <a:solidFill>
              <a:srgbClr val="D8D8D8"/>
            </a:solidFill>
            <a:prstDash val="solid"/>
            <a:miter lim="800000"/>
            <a:headEnd len="sm" w="sm" type="none"/>
            <a:tailEnd len="med" w="med" type="triangle"/>
          </a:ln>
        </p:spPr>
      </p:cxnSp>
      <p:graphicFrame>
        <p:nvGraphicFramePr>
          <p:cNvPr id="2752" name="Google Shape;2752;p174"/>
          <p:cNvGraphicFramePr/>
          <p:nvPr/>
        </p:nvGraphicFramePr>
        <p:xfrm>
          <a:off x="6539042" y="5011372"/>
          <a:ext cx="3000000" cy="3000000"/>
        </p:xfrm>
        <a:graphic>
          <a:graphicData uri="http://schemas.openxmlformats.org/drawingml/2006/table">
            <a:tbl>
              <a:tblPr bandRow="1" firstRow="1">
                <a:noFill/>
                <a:tableStyleId>{AC961190-77FA-4AE8-A9A6-E3E42C7C3913}</a:tableStyleId>
              </a:tblPr>
              <a:tblGrid>
                <a:gridCol w="636750"/>
                <a:gridCol w="617850"/>
              </a:tblGrid>
              <a:tr h="219000">
                <a:tc>
                  <a:txBody>
                    <a:bodyPr/>
                    <a:lstStyle/>
                    <a:p>
                      <a:pPr indent="0" lvl="0" marL="0" marR="0" rtl="0" algn="l">
                        <a:spcBef>
                          <a:spcPts val="0"/>
                        </a:spcBef>
                        <a:spcAft>
                          <a:spcPts val="0"/>
                        </a:spcAft>
                        <a:buNone/>
                      </a:pPr>
                      <a:r>
                        <a:rPr lang="en-US" sz="900">
                          <a:latin typeface="Arial"/>
                          <a:ea typeface="Arial"/>
                          <a:cs typeface="Arial"/>
                          <a:sym typeface="Arial"/>
                        </a:rPr>
                        <a:t>column 1</a:t>
                      </a:r>
                      <a:endParaRPr/>
                    </a:p>
                  </a:txBody>
                  <a:tcPr marT="27000" marB="27000" marR="54000" marL="54000"/>
                </a:tc>
                <a:tc>
                  <a:txBody>
                    <a:bodyPr/>
                    <a:lstStyle/>
                    <a:p>
                      <a:pPr indent="0" lvl="0" marL="0" marR="0" rtl="0" algn="l">
                        <a:spcBef>
                          <a:spcPts val="0"/>
                        </a:spcBef>
                        <a:spcAft>
                          <a:spcPts val="0"/>
                        </a:spcAft>
                        <a:buNone/>
                      </a:pPr>
                      <a:r>
                        <a:rPr lang="en-US" sz="900">
                          <a:latin typeface="Arial"/>
                          <a:ea typeface="Arial"/>
                          <a:cs typeface="Arial"/>
                          <a:sym typeface="Arial"/>
                        </a:rPr>
                        <a:t>column 2</a:t>
                      </a:r>
                      <a:endParaRPr/>
                    </a:p>
                  </a:txBody>
                  <a:tcPr marT="27000" marB="27000" marR="54000" marL="54000"/>
                </a:tc>
              </a:tr>
              <a:tr h="219000">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r>
              <a:tr h="219000">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r>
              <a:tr h="206975">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r>
            </a:tbl>
          </a:graphicData>
        </a:graphic>
      </p:graphicFrame>
      <p:cxnSp>
        <p:nvCxnSpPr>
          <p:cNvPr id="2753" name="Google Shape;2753;p174"/>
          <p:cNvCxnSpPr/>
          <p:nvPr/>
        </p:nvCxnSpPr>
        <p:spPr>
          <a:xfrm>
            <a:off x="7166341" y="4657449"/>
            <a:ext cx="0" cy="354000"/>
          </a:xfrm>
          <a:prstGeom prst="straightConnector1">
            <a:avLst/>
          </a:prstGeom>
          <a:noFill/>
          <a:ln cap="flat" cmpd="sng" w="28575">
            <a:solidFill>
              <a:srgbClr val="D8D8D8"/>
            </a:solidFill>
            <a:prstDash val="solid"/>
            <a:miter lim="800000"/>
            <a:headEnd len="sm" w="sm" type="none"/>
            <a:tailEnd len="med" w="med" type="triangle"/>
          </a:ln>
        </p:spPr>
      </p:cxnSp>
      <p:graphicFrame>
        <p:nvGraphicFramePr>
          <p:cNvPr id="2754" name="Google Shape;2754;p174"/>
          <p:cNvGraphicFramePr/>
          <p:nvPr/>
        </p:nvGraphicFramePr>
        <p:xfrm>
          <a:off x="6248658" y="3793490"/>
          <a:ext cx="3000000" cy="3000000"/>
        </p:xfrm>
        <a:graphic>
          <a:graphicData uri="http://schemas.openxmlformats.org/drawingml/2006/table">
            <a:tbl>
              <a:tblPr bandRow="1" firstRow="1">
                <a:noFill/>
                <a:tableStyleId>{AC961190-77FA-4AE8-A9A6-E3E42C7C3913}</a:tableStyleId>
              </a:tblPr>
              <a:tblGrid>
                <a:gridCol w="592900"/>
                <a:gridCol w="661675"/>
                <a:gridCol w="580775"/>
              </a:tblGrid>
              <a:tr h="219000">
                <a:tc>
                  <a:txBody>
                    <a:bodyPr/>
                    <a:lstStyle/>
                    <a:p>
                      <a:pPr indent="0" lvl="0" marL="0" marR="0" rtl="0" algn="l">
                        <a:spcBef>
                          <a:spcPts val="0"/>
                        </a:spcBef>
                        <a:spcAft>
                          <a:spcPts val="0"/>
                        </a:spcAft>
                        <a:buNone/>
                      </a:pPr>
                      <a:r>
                        <a:rPr lang="en-US" sz="900">
                          <a:latin typeface="Arial"/>
                          <a:ea typeface="Arial"/>
                          <a:cs typeface="Arial"/>
                          <a:sym typeface="Arial"/>
                        </a:rPr>
                        <a:t>column 1</a:t>
                      </a:r>
                      <a:endParaRPr/>
                    </a:p>
                  </a:txBody>
                  <a:tcPr marT="27000" marB="27000" marR="54000" marL="54000"/>
                </a:tc>
                <a:tc>
                  <a:txBody>
                    <a:bodyPr/>
                    <a:lstStyle/>
                    <a:p>
                      <a:pPr indent="0" lvl="0" marL="0" marR="0" rtl="0" algn="l">
                        <a:spcBef>
                          <a:spcPts val="0"/>
                        </a:spcBef>
                        <a:spcAft>
                          <a:spcPts val="0"/>
                        </a:spcAft>
                        <a:buNone/>
                      </a:pPr>
                      <a:r>
                        <a:rPr lang="en-US" sz="900">
                          <a:latin typeface="Arial"/>
                          <a:ea typeface="Arial"/>
                          <a:cs typeface="Arial"/>
                          <a:sym typeface="Arial"/>
                        </a:rPr>
                        <a:t>column 2</a:t>
                      </a:r>
                      <a:endParaRPr/>
                    </a:p>
                  </a:txBody>
                  <a:tcPr marT="27000" marB="27000" marR="54000" marL="54000"/>
                </a:tc>
                <a:tc>
                  <a:txBody>
                    <a:bodyPr/>
                    <a:lstStyle/>
                    <a:p>
                      <a:pPr indent="0" lvl="0" marL="0" marR="0" rtl="0" algn="l">
                        <a:spcBef>
                          <a:spcPts val="0"/>
                        </a:spcBef>
                        <a:spcAft>
                          <a:spcPts val="0"/>
                        </a:spcAft>
                        <a:buNone/>
                      </a:pPr>
                      <a:r>
                        <a:rPr lang="en-US" sz="900">
                          <a:latin typeface="Arial"/>
                          <a:ea typeface="Arial"/>
                          <a:cs typeface="Arial"/>
                          <a:sym typeface="Arial"/>
                        </a:rPr>
                        <a:t>column 3</a:t>
                      </a:r>
                      <a:endParaRPr/>
                    </a:p>
                  </a:txBody>
                  <a:tcPr marT="27000" marB="27000" marR="54000" marL="54000"/>
                </a:tc>
              </a:tr>
              <a:tr h="219000">
                <a:tc>
                  <a:txBody>
                    <a:bodyPr/>
                    <a:lstStyle/>
                    <a:p>
                      <a:pPr indent="0" lvl="0" marL="0" marR="0" rtl="0" algn="l">
                        <a:spcBef>
                          <a:spcPts val="0"/>
                        </a:spcBef>
                        <a:spcAft>
                          <a:spcPts val="0"/>
                        </a:spcAft>
                        <a:buNone/>
                      </a:pPr>
                      <a:r>
                        <a:rPr lang="en-US" sz="900">
                          <a:latin typeface="Arial"/>
                          <a:ea typeface="Arial"/>
                          <a:cs typeface="Arial"/>
                          <a:sym typeface="Arial"/>
                        </a:rPr>
                        <a:t>"a"</a:t>
                      </a:r>
                      <a:endParaRPr/>
                    </a:p>
                  </a:txBody>
                  <a:tcPr marT="27000" marB="27000" marR="54000" marL="54000"/>
                </a:tc>
                <a:tc>
                  <a:txBody>
                    <a:bodyPr/>
                    <a:lstStyle/>
                    <a:p>
                      <a:pPr indent="0" lvl="0" marL="0" marR="0" rtl="0" algn="l">
                        <a:spcBef>
                          <a:spcPts val="0"/>
                        </a:spcBef>
                        <a:spcAft>
                          <a:spcPts val="0"/>
                        </a:spcAft>
                        <a:buNone/>
                      </a:pPr>
                      <a:r>
                        <a:rPr lang="en-US" sz="900">
                          <a:latin typeface="Arial"/>
                          <a:ea typeface="Arial"/>
                          <a:cs typeface="Arial"/>
                          <a:sym typeface="Arial"/>
                        </a:rPr>
                        <a:t>12</a:t>
                      </a:r>
                      <a:endParaRPr/>
                    </a:p>
                  </a:txBody>
                  <a:tcPr marT="27000" marB="27000" marR="54000" marL="54000"/>
                </a:tc>
                <a:tc>
                  <a:txBody>
                    <a:bodyPr/>
                    <a:lstStyle/>
                    <a:p>
                      <a:pPr indent="0" lvl="0" marL="0" marR="0" rtl="0" algn="l">
                        <a:spcBef>
                          <a:spcPts val="0"/>
                        </a:spcBef>
                        <a:spcAft>
                          <a:spcPts val="0"/>
                        </a:spcAft>
                        <a:buNone/>
                      </a:pPr>
                      <a:r>
                        <a:rPr lang="en-US" sz="900">
                          <a:latin typeface="Arial"/>
                          <a:ea typeface="Arial"/>
                          <a:cs typeface="Arial"/>
                          <a:sym typeface="Arial"/>
                        </a:rPr>
                        <a:t>True</a:t>
                      </a:r>
                      <a:endParaRPr/>
                    </a:p>
                  </a:txBody>
                  <a:tcPr marT="27000" marB="27000" marR="54000" marL="54000"/>
                </a:tc>
              </a:tr>
              <a:tr h="219000">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r>
              <a:tr h="206975">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r>
            </a:tbl>
          </a:graphicData>
        </a:graphic>
      </p:graphicFrame>
      <p:graphicFrame>
        <p:nvGraphicFramePr>
          <p:cNvPr id="2755" name="Google Shape;2755;p174"/>
          <p:cNvGraphicFramePr/>
          <p:nvPr/>
        </p:nvGraphicFramePr>
        <p:xfrm>
          <a:off x="6539042" y="5011372"/>
          <a:ext cx="3000000" cy="3000000"/>
        </p:xfrm>
        <a:graphic>
          <a:graphicData uri="http://schemas.openxmlformats.org/drawingml/2006/table">
            <a:tbl>
              <a:tblPr bandRow="1" firstRow="1">
                <a:noFill/>
                <a:tableStyleId>{AC961190-77FA-4AE8-A9A6-E3E42C7C3913}</a:tableStyleId>
              </a:tblPr>
              <a:tblGrid>
                <a:gridCol w="636750"/>
                <a:gridCol w="617850"/>
              </a:tblGrid>
              <a:tr h="219000">
                <a:tc>
                  <a:txBody>
                    <a:bodyPr/>
                    <a:lstStyle/>
                    <a:p>
                      <a:pPr indent="0" lvl="0" marL="0" marR="0" rtl="0" algn="l">
                        <a:spcBef>
                          <a:spcPts val="0"/>
                        </a:spcBef>
                        <a:spcAft>
                          <a:spcPts val="0"/>
                        </a:spcAft>
                        <a:buNone/>
                      </a:pPr>
                      <a:r>
                        <a:rPr lang="en-US" sz="900">
                          <a:latin typeface="Arial"/>
                          <a:ea typeface="Arial"/>
                          <a:cs typeface="Arial"/>
                          <a:sym typeface="Arial"/>
                        </a:rPr>
                        <a:t>column 1</a:t>
                      </a:r>
                      <a:endParaRPr/>
                    </a:p>
                  </a:txBody>
                  <a:tcPr marT="27000" marB="27000" marR="54000" marL="54000"/>
                </a:tc>
                <a:tc>
                  <a:txBody>
                    <a:bodyPr/>
                    <a:lstStyle/>
                    <a:p>
                      <a:pPr indent="0" lvl="0" marL="0" marR="0" rtl="0" algn="l">
                        <a:spcBef>
                          <a:spcPts val="0"/>
                        </a:spcBef>
                        <a:spcAft>
                          <a:spcPts val="0"/>
                        </a:spcAft>
                        <a:buNone/>
                      </a:pPr>
                      <a:r>
                        <a:rPr lang="en-US" sz="900">
                          <a:latin typeface="Arial"/>
                          <a:ea typeface="Arial"/>
                          <a:cs typeface="Arial"/>
                          <a:sym typeface="Arial"/>
                        </a:rPr>
                        <a:t>column 2</a:t>
                      </a:r>
                      <a:endParaRPr/>
                    </a:p>
                  </a:txBody>
                  <a:tcPr marT="27000" marB="27000" marR="54000" marL="54000"/>
                </a:tc>
              </a:tr>
              <a:tr h="219000">
                <a:tc>
                  <a:txBody>
                    <a:bodyPr/>
                    <a:lstStyle/>
                    <a:p>
                      <a:pPr indent="0" lvl="0" marL="0" marR="0" rtl="0" algn="l">
                        <a:spcBef>
                          <a:spcPts val="0"/>
                        </a:spcBef>
                        <a:spcAft>
                          <a:spcPts val="0"/>
                        </a:spcAft>
                        <a:buNone/>
                      </a:pPr>
                      <a:r>
                        <a:rPr lang="en-US" sz="900">
                          <a:latin typeface="Arial"/>
                          <a:ea typeface="Arial"/>
                          <a:cs typeface="Arial"/>
                          <a:sym typeface="Arial"/>
                        </a:rPr>
                        <a:t>"a"</a:t>
                      </a:r>
                      <a:endParaRPr/>
                    </a:p>
                  </a:txBody>
                  <a:tcPr marT="27000" marB="27000" marR="54000" marL="54000"/>
                </a:tc>
                <a:tc>
                  <a:txBody>
                    <a:bodyPr/>
                    <a:lstStyle/>
                    <a:p>
                      <a:pPr indent="0" lvl="0" marL="0" marR="0" rtl="0" algn="l">
                        <a:spcBef>
                          <a:spcPts val="0"/>
                        </a:spcBef>
                        <a:spcAft>
                          <a:spcPts val="0"/>
                        </a:spcAft>
                        <a:buNone/>
                      </a:pPr>
                      <a:r>
                        <a:rPr lang="en-US" sz="900">
                          <a:latin typeface="Arial"/>
                          <a:ea typeface="Arial"/>
                          <a:cs typeface="Arial"/>
                          <a:sym typeface="Arial"/>
                        </a:rPr>
                        <a:t>12</a:t>
                      </a:r>
                      <a:endParaRPr/>
                    </a:p>
                  </a:txBody>
                  <a:tcPr marT="27000" marB="27000" marR="54000" marL="54000"/>
                </a:tc>
              </a:tr>
              <a:tr h="219000">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r>
            </a:tbl>
          </a:graphicData>
        </a:graphic>
      </p:graphicFrame>
      <p:cxnSp>
        <p:nvCxnSpPr>
          <p:cNvPr id="2756" name="Google Shape;2756;p174"/>
          <p:cNvCxnSpPr/>
          <p:nvPr/>
        </p:nvCxnSpPr>
        <p:spPr>
          <a:xfrm rot="-5400000">
            <a:off x="7329841" y="4689151"/>
            <a:ext cx="1218000" cy="290400"/>
          </a:xfrm>
          <a:prstGeom prst="bentConnector3">
            <a:avLst>
              <a:gd fmla="val 0" name="adj1"/>
            </a:avLst>
          </a:prstGeom>
          <a:noFill/>
          <a:ln cap="flat" cmpd="sng" w="9525">
            <a:solidFill>
              <a:schemeClr val="dk1"/>
            </a:solidFill>
            <a:prstDash val="solid"/>
            <a:miter lim="800000"/>
            <a:headEnd len="sm" w="sm" type="none"/>
            <a:tailEnd len="med" w="med" type="triangle"/>
          </a:ln>
        </p:spPr>
      </p:cxnSp>
      <p:cxnSp>
        <p:nvCxnSpPr>
          <p:cNvPr id="2757" name="Google Shape;2757;p174"/>
          <p:cNvCxnSpPr>
            <a:endCxn id="2751" idx="3"/>
          </p:cNvCxnSpPr>
          <p:nvPr/>
        </p:nvCxnSpPr>
        <p:spPr>
          <a:xfrm flipH="1" rot="5400000">
            <a:off x="7296186" y="3437788"/>
            <a:ext cx="1218000" cy="357600"/>
          </a:xfrm>
          <a:prstGeom prst="bentConnector3">
            <a:avLst>
              <a:gd fmla="val 10" name="adj1"/>
            </a:avLst>
          </a:prstGeom>
          <a:noFill/>
          <a:ln cap="flat" cmpd="sng" w="9525">
            <a:solidFill>
              <a:schemeClr val="dk1"/>
            </a:solidFill>
            <a:prstDash val="solid"/>
            <a:miter lim="800000"/>
            <a:headEnd len="sm" w="sm" type="none"/>
            <a:tailEnd len="med" w="med" type="triangle"/>
          </a:ln>
        </p:spPr>
      </p:cxnSp>
      <p:cxnSp>
        <p:nvCxnSpPr>
          <p:cNvPr id="2758" name="Google Shape;2758;p174"/>
          <p:cNvCxnSpPr>
            <a:stCxn id="2751" idx="2"/>
          </p:cNvCxnSpPr>
          <p:nvPr/>
        </p:nvCxnSpPr>
        <p:spPr>
          <a:xfrm>
            <a:off x="7166341" y="3308419"/>
            <a:ext cx="0" cy="485100"/>
          </a:xfrm>
          <a:prstGeom prst="straightConnector1">
            <a:avLst/>
          </a:prstGeom>
          <a:noFill/>
          <a:ln cap="flat" cmpd="sng" w="28575">
            <a:solidFill>
              <a:schemeClr val="dk1"/>
            </a:solidFill>
            <a:prstDash val="solid"/>
            <a:miter lim="800000"/>
            <a:headEnd len="sm" w="sm" type="none"/>
            <a:tailEnd len="med" w="med" type="triangle"/>
          </a:ln>
        </p:spPr>
      </p:cxnSp>
      <p:cxnSp>
        <p:nvCxnSpPr>
          <p:cNvPr id="2759" name="Google Shape;2759;p174"/>
          <p:cNvCxnSpPr/>
          <p:nvPr/>
        </p:nvCxnSpPr>
        <p:spPr>
          <a:xfrm>
            <a:off x="7166341" y="4657449"/>
            <a:ext cx="0" cy="354000"/>
          </a:xfrm>
          <a:prstGeom prst="straightConnector1">
            <a:avLst/>
          </a:prstGeom>
          <a:noFill/>
          <a:ln cap="flat" cmpd="sng" w="28575">
            <a:solidFill>
              <a:schemeClr val="dk1"/>
            </a:solidFill>
            <a:prstDash val="solid"/>
            <a:miter lim="800000"/>
            <a:headEnd len="sm" w="sm" type="none"/>
            <a:tailEnd len="med" w="med" type="triangle"/>
          </a:ln>
        </p:spPr>
      </p:cxnSp>
      <p:graphicFrame>
        <p:nvGraphicFramePr>
          <p:cNvPr id="2760" name="Google Shape;2760;p174"/>
          <p:cNvGraphicFramePr/>
          <p:nvPr/>
        </p:nvGraphicFramePr>
        <p:xfrm>
          <a:off x="6248658" y="3793490"/>
          <a:ext cx="3000000" cy="3000000"/>
        </p:xfrm>
        <a:graphic>
          <a:graphicData uri="http://schemas.openxmlformats.org/drawingml/2006/table">
            <a:tbl>
              <a:tblPr bandRow="1" firstRow="1">
                <a:noFill/>
                <a:tableStyleId>{AC961190-77FA-4AE8-A9A6-E3E42C7C3913}</a:tableStyleId>
              </a:tblPr>
              <a:tblGrid>
                <a:gridCol w="592900"/>
                <a:gridCol w="661675"/>
                <a:gridCol w="580775"/>
              </a:tblGrid>
              <a:tr h="219000">
                <a:tc>
                  <a:txBody>
                    <a:bodyPr/>
                    <a:lstStyle/>
                    <a:p>
                      <a:pPr indent="0" lvl="0" marL="0" marR="0" rtl="0" algn="l">
                        <a:spcBef>
                          <a:spcPts val="0"/>
                        </a:spcBef>
                        <a:spcAft>
                          <a:spcPts val="0"/>
                        </a:spcAft>
                        <a:buNone/>
                      </a:pPr>
                      <a:r>
                        <a:rPr lang="en-US" sz="900">
                          <a:latin typeface="Arial"/>
                          <a:ea typeface="Arial"/>
                          <a:cs typeface="Arial"/>
                          <a:sym typeface="Arial"/>
                        </a:rPr>
                        <a:t>Cột 1</a:t>
                      </a:r>
                      <a:endParaRPr/>
                    </a:p>
                  </a:txBody>
                  <a:tcPr marT="27000" marB="27000" marR="54000" marL="54000"/>
                </a:tc>
                <a:tc>
                  <a:txBody>
                    <a:bodyPr/>
                    <a:lstStyle/>
                    <a:p>
                      <a:pPr indent="0" lvl="0" marL="0" marR="0" rtl="0" algn="l">
                        <a:spcBef>
                          <a:spcPts val="0"/>
                        </a:spcBef>
                        <a:spcAft>
                          <a:spcPts val="0"/>
                        </a:spcAft>
                        <a:buNone/>
                      </a:pPr>
                      <a:r>
                        <a:rPr lang="en-US" sz="900">
                          <a:latin typeface="Arial"/>
                          <a:ea typeface="Arial"/>
                          <a:cs typeface="Arial"/>
                          <a:sym typeface="Arial"/>
                        </a:rPr>
                        <a:t>Cột 2</a:t>
                      </a:r>
                      <a:endParaRPr/>
                    </a:p>
                  </a:txBody>
                  <a:tcPr marT="27000" marB="27000" marR="54000" marL="54000"/>
                </a:tc>
                <a:tc>
                  <a:txBody>
                    <a:bodyPr/>
                    <a:lstStyle/>
                    <a:p>
                      <a:pPr indent="0" lvl="0" marL="0" marR="0" rtl="0" algn="l">
                        <a:spcBef>
                          <a:spcPts val="0"/>
                        </a:spcBef>
                        <a:spcAft>
                          <a:spcPts val="0"/>
                        </a:spcAft>
                        <a:buNone/>
                      </a:pPr>
                      <a:r>
                        <a:rPr lang="en-US" sz="900">
                          <a:latin typeface="Arial"/>
                          <a:ea typeface="Arial"/>
                          <a:cs typeface="Arial"/>
                          <a:sym typeface="Arial"/>
                        </a:rPr>
                        <a:t>Cột 3</a:t>
                      </a:r>
                      <a:endParaRPr/>
                    </a:p>
                  </a:txBody>
                  <a:tcPr marT="27000" marB="27000" marR="54000" marL="54000"/>
                </a:tc>
              </a:tr>
              <a:tr h="219000">
                <a:tc>
                  <a:txBody>
                    <a:bodyPr/>
                    <a:lstStyle/>
                    <a:p>
                      <a:pPr indent="0" lvl="0" marL="0" marR="0" rtl="0" algn="l">
                        <a:spcBef>
                          <a:spcPts val="0"/>
                        </a:spcBef>
                        <a:spcAft>
                          <a:spcPts val="0"/>
                        </a:spcAft>
                        <a:buNone/>
                      </a:pPr>
                      <a:r>
                        <a:rPr lang="en-US" sz="900">
                          <a:latin typeface="Arial"/>
                          <a:ea typeface="Arial"/>
                          <a:cs typeface="Arial"/>
                          <a:sym typeface="Arial"/>
                        </a:rPr>
                        <a:t>"a"</a:t>
                      </a:r>
                      <a:endParaRPr/>
                    </a:p>
                  </a:txBody>
                  <a:tcPr marT="27000" marB="27000" marR="54000" marL="54000"/>
                </a:tc>
                <a:tc>
                  <a:txBody>
                    <a:bodyPr/>
                    <a:lstStyle/>
                    <a:p>
                      <a:pPr indent="0" lvl="0" marL="0" marR="0" rtl="0" algn="l">
                        <a:spcBef>
                          <a:spcPts val="0"/>
                        </a:spcBef>
                        <a:spcAft>
                          <a:spcPts val="0"/>
                        </a:spcAft>
                        <a:buNone/>
                      </a:pPr>
                      <a:r>
                        <a:rPr lang="en-US" sz="900">
                          <a:latin typeface="Arial"/>
                          <a:ea typeface="Arial"/>
                          <a:cs typeface="Arial"/>
                          <a:sym typeface="Arial"/>
                        </a:rPr>
                        <a:t>12</a:t>
                      </a:r>
                      <a:endParaRPr/>
                    </a:p>
                  </a:txBody>
                  <a:tcPr marT="27000" marB="27000" marR="54000" marL="54000"/>
                </a:tc>
                <a:tc>
                  <a:txBody>
                    <a:bodyPr/>
                    <a:lstStyle/>
                    <a:p>
                      <a:pPr indent="0" lvl="0" marL="0" marR="0" rtl="0" algn="l">
                        <a:spcBef>
                          <a:spcPts val="0"/>
                        </a:spcBef>
                        <a:spcAft>
                          <a:spcPts val="0"/>
                        </a:spcAft>
                        <a:buNone/>
                      </a:pPr>
                      <a:r>
                        <a:rPr lang="en-US" sz="900">
                          <a:latin typeface="Arial"/>
                          <a:ea typeface="Arial"/>
                          <a:cs typeface="Arial"/>
                          <a:sym typeface="Arial"/>
                        </a:rPr>
                        <a:t>True</a:t>
                      </a:r>
                      <a:endParaRPr/>
                    </a:p>
                  </a:txBody>
                  <a:tcPr marT="27000" marB="27000" marR="54000" marL="54000"/>
                </a:tc>
              </a:tr>
              <a:tr h="219000">
                <a:tc>
                  <a:txBody>
                    <a:bodyPr/>
                    <a:lstStyle/>
                    <a:p>
                      <a:pPr indent="0" lvl="0" marL="0" marR="0" rtl="0" algn="l">
                        <a:spcBef>
                          <a:spcPts val="0"/>
                        </a:spcBef>
                        <a:spcAft>
                          <a:spcPts val="0"/>
                        </a:spcAft>
                        <a:buNone/>
                      </a:pPr>
                      <a:r>
                        <a:rPr lang="en-US" sz="900">
                          <a:latin typeface="Arial"/>
                          <a:ea typeface="Arial"/>
                          <a:cs typeface="Arial"/>
                          <a:sym typeface="Arial"/>
                        </a:rPr>
                        <a:t>"b"</a:t>
                      </a:r>
                      <a:endParaRPr/>
                    </a:p>
                  </a:txBody>
                  <a:tcPr marT="27000" marB="27000" marR="54000" marL="54000"/>
                </a:tc>
                <a:tc>
                  <a:txBody>
                    <a:bodyPr/>
                    <a:lstStyle/>
                    <a:p>
                      <a:pPr indent="0" lvl="0" marL="0" marR="0" rtl="0" algn="l">
                        <a:spcBef>
                          <a:spcPts val="0"/>
                        </a:spcBef>
                        <a:spcAft>
                          <a:spcPts val="0"/>
                        </a:spcAft>
                        <a:buNone/>
                      </a:pPr>
                      <a:r>
                        <a:rPr lang="en-US" sz="900">
                          <a:latin typeface="Arial"/>
                          <a:ea typeface="Arial"/>
                          <a:cs typeface="Arial"/>
                          <a:sym typeface="Arial"/>
                        </a:rPr>
                        <a:t>9</a:t>
                      </a:r>
                      <a:endParaRPr/>
                    </a:p>
                  </a:txBody>
                  <a:tcPr marT="27000" marB="27000" marR="54000" marL="54000"/>
                </a:tc>
                <a:tc>
                  <a:txBody>
                    <a:bodyPr/>
                    <a:lstStyle/>
                    <a:p>
                      <a:pPr indent="0" lvl="0" marL="0" marR="0" rtl="0" algn="l">
                        <a:spcBef>
                          <a:spcPts val="0"/>
                        </a:spcBef>
                        <a:spcAft>
                          <a:spcPts val="0"/>
                        </a:spcAft>
                        <a:buNone/>
                      </a:pPr>
                      <a:r>
                        <a:rPr lang="en-US" sz="900">
                          <a:latin typeface="Arial"/>
                          <a:ea typeface="Arial"/>
                          <a:cs typeface="Arial"/>
                          <a:sym typeface="Arial"/>
                        </a:rPr>
                        <a:t>False</a:t>
                      </a:r>
                      <a:endParaRPr/>
                    </a:p>
                  </a:txBody>
                  <a:tcPr marT="27000" marB="27000" marR="54000" marL="54000"/>
                </a:tc>
              </a:tr>
              <a:tr h="206975">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27000" marB="27000" marR="54000" marL="54000"/>
                </a:tc>
              </a:tr>
            </a:tbl>
          </a:graphicData>
        </a:graphic>
      </p:graphicFrame>
      <p:graphicFrame>
        <p:nvGraphicFramePr>
          <p:cNvPr id="2761" name="Google Shape;2761;p174"/>
          <p:cNvGraphicFramePr/>
          <p:nvPr/>
        </p:nvGraphicFramePr>
        <p:xfrm>
          <a:off x="6539042" y="5011372"/>
          <a:ext cx="3000000" cy="3000000"/>
        </p:xfrm>
        <a:graphic>
          <a:graphicData uri="http://schemas.openxmlformats.org/drawingml/2006/table">
            <a:tbl>
              <a:tblPr bandRow="1" firstRow="1">
                <a:noFill/>
                <a:tableStyleId>{AC961190-77FA-4AE8-A9A6-E3E42C7C3913}</a:tableStyleId>
              </a:tblPr>
              <a:tblGrid>
                <a:gridCol w="636750"/>
                <a:gridCol w="617850"/>
              </a:tblGrid>
              <a:tr h="219000">
                <a:tc>
                  <a:txBody>
                    <a:bodyPr/>
                    <a:lstStyle/>
                    <a:p>
                      <a:pPr indent="0" lvl="0" marL="0" marR="0" rtl="0" algn="l">
                        <a:spcBef>
                          <a:spcPts val="0"/>
                        </a:spcBef>
                        <a:spcAft>
                          <a:spcPts val="0"/>
                        </a:spcAft>
                        <a:buNone/>
                      </a:pPr>
                      <a:r>
                        <a:rPr lang="en-US" sz="900">
                          <a:latin typeface="Arial"/>
                          <a:ea typeface="Arial"/>
                          <a:cs typeface="Arial"/>
                          <a:sym typeface="Arial"/>
                        </a:rPr>
                        <a:t>Cột 1</a:t>
                      </a:r>
                      <a:endParaRPr/>
                    </a:p>
                  </a:txBody>
                  <a:tcPr marT="27000" marB="27000" marR="54000" marL="54000"/>
                </a:tc>
                <a:tc>
                  <a:txBody>
                    <a:bodyPr/>
                    <a:lstStyle/>
                    <a:p>
                      <a:pPr indent="0" lvl="0" marL="0" marR="0" rtl="0" algn="l">
                        <a:spcBef>
                          <a:spcPts val="0"/>
                        </a:spcBef>
                        <a:spcAft>
                          <a:spcPts val="0"/>
                        </a:spcAft>
                        <a:buNone/>
                      </a:pPr>
                      <a:r>
                        <a:rPr lang="en-US" sz="900">
                          <a:latin typeface="Arial"/>
                          <a:ea typeface="Arial"/>
                          <a:cs typeface="Arial"/>
                          <a:sym typeface="Arial"/>
                        </a:rPr>
                        <a:t>Cột 2</a:t>
                      </a:r>
                      <a:endParaRPr/>
                    </a:p>
                  </a:txBody>
                  <a:tcPr marT="27000" marB="27000" marR="54000" marL="54000"/>
                </a:tc>
              </a:tr>
              <a:tr h="219000">
                <a:tc>
                  <a:txBody>
                    <a:bodyPr/>
                    <a:lstStyle/>
                    <a:p>
                      <a:pPr indent="0" lvl="0" marL="0" marR="0" rtl="0" algn="l">
                        <a:spcBef>
                          <a:spcPts val="0"/>
                        </a:spcBef>
                        <a:spcAft>
                          <a:spcPts val="0"/>
                        </a:spcAft>
                        <a:buNone/>
                      </a:pPr>
                      <a:r>
                        <a:rPr lang="en-US" sz="900">
                          <a:latin typeface="Arial"/>
                          <a:ea typeface="Arial"/>
                          <a:cs typeface="Arial"/>
                          <a:sym typeface="Arial"/>
                        </a:rPr>
                        <a:t>"a"</a:t>
                      </a:r>
                      <a:endParaRPr/>
                    </a:p>
                  </a:txBody>
                  <a:tcPr marT="27000" marB="27000" marR="54000" marL="54000"/>
                </a:tc>
                <a:tc>
                  <a:txBody>
                    <a:bodyPr/>
                    <a:lstStyle/>
                    <a:p>
                      <a:pPr indent="0" lvl="0" marL="0" marR="0" rtl="0" algn="l">
                        <a:spcBef>
                          <a:spcPts val="0"/>
                        </a:spcBef>
                        <a:spcAft>
                          <a:spcPts val="0"/>
                        </a:spcAft>
                        <a:buNone/>
                      </a:pPr>
                      <a:r>
                        <a:rPr lang="en-US" sz="900">
                          <a:latin typeface="Arial"/>
                          <a:ea typeface="Arial"/>
                          <a:cs typeface="Arial"/>
                          <a:sym typeface="Arial"/>
                        </a:rPr>
                        <a:t>12</a:t>
                      </a:r>
                      <a:endParaRPr/>
                    </a:p>
                  </a:txBody>
                  <a:tcPr marT="27000" marB="27000" marR="54000" marL="54000"/>
                </a:tc>
              </a:tr>
              <a:tr h="219000">
                <a:tc>
                  <a:txBody>
                    <a:bodyPr/>
                    <a:lstStyle/>
                    <a:p>
                      <a:pPr indent="0" lvl="0" marL="0" marR="0" rtl="0" algn="l">
                        <a:spcBef>
                          <a:spcPts val="0"/>
                        </a:spcBef>
                        <a:spcAft>
                          <a:spcPts val="0"/>
                        </a:spcAft>
                        <a:buNone/>
                      </a:pPr>
                      <a:r>
                        <a:rPr lang="en-US" sz="900">
                          <a:latin typeface="Arial"/>
                          <a:ea typeface="Arial"/>
                          <a:cs typeface="Arial"/>
                          <a:sym typeface="Arial"/>
                        </a:rPr>
                        <a:t>"b"</a:t>
                      </a:r>
                      <a:endParaRPr/>
                    </a:p>
                  </a:txBody>
                  <a:tcPr marT="27000" marB="27000" marR="54000" marL="54000"/>
                </a:tc>
                <a:tc>
                  <a:txBody>
                    <a:bodyPr/>
                    <a:lstStyle/>
                    <a:p>
                      <a:pPr indent="0" lvl="0" marL="0" marR="0" rtl="0" algn="l">
                        <a:spcBef>
                          <a:spcPts val="0"/>
                        </a:spcBef>
                        <a:spcAft>
                          <a:spcPts val="0"/>
                        </a:spcAft>
                        <a:buNone/>
                      </a:pPr>
                      <a:r>
                        <a:rPr lang="en-US" sz="900">
                          <a:latin typeface="Arial"/>
                          <a:ea typeface="Arial"/>
                          <a:cs typeface="Arial"/>
                          <a:sym typeface="Arial"/>
                        </a:rPr>
                        <a:t>9</a:t>
                      </a:r>
                      <a:endParaRPr/>
                    </a:p>
                  </a:txBody>
                  <a:tcPr marT="27000" marB="27000" marR="54000" marL="54000"/>
                </a:tc>
              </a:tr>
            </a:tbl>
          </a:graphicData>
        </a:graphic>
      </p:graphicFrame>
      <p:sp>
        <p:nvSpPr>
          <p:cNvPr id="2751" name="Google Shape;2751;p174"/>
          <p:cNvSpPr/>
          <p:nvPr/>
        </p:nvSpPr>
        <p:spPr>
          <a:xfrm>
            <a:off x="6606296" y="2660920"/>
            <a:ext cx="1120090" cy="693336"/>
          </a:xfrm>
          <a:prstGeom prst="flowChartDocumen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3864"/>
                </a:solidFill>
                <a:latin typeface="Arial"/>
                <a:ea typeface="Arial"/>
                <a:cs typeface="Arial"/>
                <a:sym typeface="Arial"/>
              </a:rPr>
              <a:t>Nguồn </a:t>
            </a:r>
            <a:endParaRPr/>
          </a:p>
          <a:p>
            <a:pPr indent="0" lvl="0" marL="0" marR="0" rtl="0" algn="ctr">
              <a:spcBef>
                <a:spcPts val="0"/>
              </a:spcBef>
              <a:spcAft>
                <a:spcPts val="0"/>
              </a:spcAft>
              <a:buNone/>
            </a:pPr>
            <a:r>
              <a:rPr lang="en-US" sz="1800">
                <a:solidFill>
                  <a:srgbClr val="1F3864"/>
                </a:solidFill>
                <a:latin typeface="Arial"/>
                <a:ea typeface="Arial"/>
                <a:cs typeface="Arial"/>
                <a:sym typeface="Arial"/>
              </a:rPr>
              <a:t>dữ liệu</a:t>
            </a:r>
            <a:endParaRPr sz="1800">
              <a:solidFill>
                <a:srgbClr val="1F3864"/>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7">
                                            <p:txEl>
                                              <p:pRg end="2" st="2"/>
                                            </p:txEl>
                                          </p:spTgt>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750"/>
                                        </p:tgtEl>
                                        <p:attrNameLst>
                                          <p:attrName>style.visibility</p:attrName>
                                        </p:attrNameLst>
                                      </p:cBhvr>
                                      <p:to>
                                        <p:strVal val="visible"/>
                                      </p:to>
                                    </p:set>
                                    <p:animEffect filter="fade" transition="in">
                                      <p:cBhvr>
                                        <p:cTn dur="500"/>
                                        <p:tgtEl>
                                          <p:spTgt spid="2750"/>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27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3"/>
                                        </p:tgtEl>
                                        <p:attrNameLst>
                                          <p:attrName>style.visibility</p:attrName>
                                        </p:attrNameLst>
                                      </p:cBhvr>
                                      <p:to>
                                        <p:strVal val="visible"/>
                                      </p:to>
                                    </p:set>
                                    <p:animEffect filter="fade" transition="in">
                                      <p:cBhvr>
                                        <p:cTn dur="500"/>
                                        <p:tgtEl>
                                          <p:spTgt spid="2753"/>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27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6"/>
                                        </p:tgtEl>
                                        <p:attrNameLst>
                                          <p:attrName>style.visibility</p:attrName>
                                        </p:attrNameLst>
                                      </p:cBhvr>
                                      <p:to>
                                        <p:strVal val="visible"/>
                                      </p:to>
                                    </p:set>
                                    <p:animEffect filter="fade" transition="in">
                                      <p:cBhvr>
                                        <p:cTn dur="500"/>
                                        <p:tgtEl>
                                          <p:spTgt spid="275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57"/>
                                        </p:tgtEl>
                                        <p:attrNameLst>
                                          <p:attrName>style.visibility</p:attrName>
                                        </p:attrNameLst>
                                      </p:cBhvr>
                                      <p:to>
                                        <p:strVal val="visible"/>
                                      </p:to>
                                    </p:set>
                                    <p:animEffect filter="fade" transition="in">
                                      <p:cBhvr>
                                        <p:cTn dur="500"/>
                                        <p:tgtEl>
                                          <p:spTgt spid="275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58"/>
                                        </p:tgtEl>
                                        <p:attrNameLst>
                                          <p:attrName>style.visibility</p:attrName>
                                        </p:attrNameLst>
                                      </p:cBhvr>
                                      <p:to>
                                        <p:strVal val="visible"/>
                                      </p:to>
                                    </p:set>
                                    <p:animEffect filter="fade" transition="in">
                                      <p:cBhvr>
                                        <p:cTn dur="500"/>
                                        <p:tgtEl>
                                          <p:spTgt spid="275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754"/>
                                        </p:tgtEl>
                                        <p:attrNameLst>
                                          <p:attrName>style.visibility</p:attrName>
                                        </p:attrNameLst>
                                      </p:cBhvr>
                                      <p:to>
                                        <p:strVal val="visible"/>
                                      </p:to>
                                    </p:set>
                                    <p:animEffect filter="fade" transition="in">
                                      <p:cBhvr>
                                        <p:cTn dur="500"/>
                                        <p:tgtEl>
                                          <p:spTgt spid="275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59"/>
                                        </p:tgtEl>
                                        <p:attrNameLst>
                                          <p:attrName>style.visibility</p:attrName>
                                        </p:attrNameLst>
                                      </p:cBhvr>
                                      <p:to>
                                        <p:strVal val="visible"/>
                                      </p:to>
                                    </p:set>
                                    <p:animEffect filter="fade" transition="in">
                                      <p:cBhvr>
                                        <p:cTn dur="500"/>
                                        <p:tgtEl>
                                          <p:spTgt spid="275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755"/>
                                        </p:tgtEl>
                                        <p:attrNameLst>
                                          <p:attrName>style.visibility</p:attrName>
                                        </p:attrNameLst>
                                      </p:cBhvr>
                                      <p:to>
                                        <p:strVal val="visible"/>
                                      </p:to>
                                    </p:set>
                                    <p:animEffect filter="fade" transition="in">
                                      <p:cBhvr>
                                        <p:cTn dur="500"/>
                                        <p:tgtEl>
                                          <p:spTgt spid="2755"/>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760"/>
                                        </p:tgtEl>
                                        <p:attrNameLst>
                                          <p:attrName>style.visibility</p:attrName>
                                        </p:attrNameLst>
                                      </p:cBhvr>
                                      <p:to>
                                        <p:strVal val="visible"/>
                                      </p:to>
                                    </p:set>
                                    <p:animEffect filter="fade" transition="in">
                                      <p:cBhvr>
                                        <p:cTn dur="500"/>
                                        <p:tgtEl>
                                          <p:spTgt spid="2760"/>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761"/>
                                        </p:tgtEl>
                                        <p:attrNameLst>
                                          <p:attrName>style.visibility</p:attrName>
                                        </p:attrNameLst>
                                      </p:cBhvr>
                                      <p:to>
                                        <p:strVal val="visible"/>
                                      </p:to>
                                    </p:set>
                                    <p:animEffect filter="fade" transition="in">
                                      <p:cBhvr>
                                        <p:cTn dur="500"/>
                                        <p:tgtEl>
                                          <p:spTgt spid="27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6" name="Shape 2766"/>
        <p:cNvGrpSpPr/>
        <p:nvPr/>
      </p:nvGrpSpPr>
      <p:grpSpPr>
        <a:xfrm>
          <a:off x="0" y="0"/>
          <a:ext cx="0" cy="0"/>
          <a:chOff x="0" y="0"/>
          <a:chExt cx="0" cy="0"/>
        </a:xfrm>
      </p:grpSpPr>
      <p:sp>
        <p:nvSpPr>
          <p:cNvPr id="2767" name="Google Shape;2767;p17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2768" name="Google Shape;2768;p17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select()</a:t>
            </a:r>
            <a:endParaRPr/>
          </a:p>
        </p:txBody>
      </p:sp>
      <p:sp>
        <p:nvSpPr>
          <p:cNvPr id="2769" name="Google Shape;2769;p17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770" name="Google Shape;2770;p175"/>
          <p:cNvSpPr txBox="1"/>
          <p:nvPr>
            <p:ph idx="4" type="body"/>
          </p:nvPr>
        </p:nvSpPr>
        <p:spPr>
          <a:xfrm>
            <a:off x="535872" y="2226568"/>
            <a:ext cx="8796528" cy="586313"/>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 dụng </a:t>
            </a:r>
            <a:r>
              <a:rPr b="1" lang="en-US"/>
              <a:t>select</a:t>
            </a:r>
            <a:r>
              <a:rPr lang="en-US"/>
              <a:t>() để chuyển đổi và tạo một DF/DS mới bao gồm các cột đã chọn</a:t>
            </a:r>
            <a:endParaRPr/>
          </a:p>
        </p:txBody>
      </p:sp>
      <p:sp>
        <p:nvSpPr>
          <p:cNvPr id="2771" name="Google Shape;2771;p175"/>
          <p:cNvSpPr txBox="1"/>
          <p:nvPr/>
        </p:nvSpPr>
        <p:spPr>
          <a:xfrm>
            <a:off x="697117" y="2756159"/>
            <a:ext cx="4255884" cy="97066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authorDF = spark.read.table("authors")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authorDF.printSchema()</a:t>
            </a:r>
            <a:endParaRPr/>
          </a:p>
        </p:txBody>
      </p:sp>
      <p:sp>
        <p:nvSpPr>
          <p:cNvPr id="2772" name="Google Shape;2772;p175"/>
          <p:cNvSpPr/>
          <p:nvPr/>
        </p:nvSpPr>
        <p:spPr>
          <a:xfrm>
            <a:off x="697117" y="3736629"/>
            <a:ext cx="4255884" cy="2546979"/>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t" bIns="45700" lIns="91425" spcFirstLastPara="1" rIns="91425" wrap="square" tIns="252000">
            <a:noAutofit/>
          </a:bodyPr>
          <a:lstStyle/>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root</a:t>
            </a:r>
            <a:endParaRPr/>
          </a:p>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 |-- id: integer (nullable = true)</a:t>
            </a:r>
            <a:endParaRPr/>
          </a:p>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 |-- first_name: string (nullable = true)</a:t>
            </a:r>
            <a:endParaRPr/>
          </a:p>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 |-- last_name: string (nullable = true)</a:t>
            </a:r>
            <a:endParaRPr/>
          </a:p>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 |-- email: string (nullable = true)</a:t>
            </a:r>
            <a:endParaRPr/>
          </a:p>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 |-- birthdate: string (nullable = true)</a:t>
            </a:r>
            <a:endParaRPr/>
          </a:p>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 |-- added: string (nullable = true)</a:t>
            </a:r>
            <a:endParaRPr/>
          </a:p>
        </p:txBody>
      </p:sp>
      <p:sp>
        <p:nvSpPr>
          <p:cNvPr id="2773" name="Google Shape;2773;p175"/>
          <p:cNvSpPr txBox="1"/>
          <p:nvPr/>
        </p:nvSpPr>
        <p:spPr>
          <a:xfrm>
            <a:off x="5307409" y="2756156"/>
            <a:ext cx="4005786" cy="97066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emailDF = authorDF.select("id", "email")</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emailDF.printSchema()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emailDF.show(5)</a:t>
            </a:r>
            <a:endParaRPr/>
          </a:p>
        </p:txBody>
      </p:sp>
      <p:sp>
        <p:nvSpPr>
          <p:cNvPr id="2774" name="Google Shape;2774;p175"/>
          <p:cNvSpPr/>
          <p:nvPr/>
        </p:nvSpPr>
        <p:spPr>
          <a:xfrm>
            <a:off x="5307408" y="3726820"/>
            <a:ext cx="4005786" cy="2546979"/>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t" bIns="45700" lIns="91425" spcFirstLastPara="1" rIns="91425" wrap="square" tIns="252000">
            <a:noAutofit/>
          </a:bodyPr>
          <a:lstStyle/>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root</a:t>
            </a:r>
            <a:endParaRPr/>
          </a:p>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 |-- id: integer (nullable = true)</a:t>
            </a:r>
            <a:endParaRPr/>
          </a:p>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 |-- email: string (nullable = true)</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id|               email |  </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1|     barmstrong@ex...|  </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2|    hand.stella@ex...|</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3|  darren.blanda@ex...|</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4|    shanahan.aliyah@e|</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5|   bednar.robin@ex...|</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only showing top 5 rows</a:t>
            </a:r>
            <a:endParaRPr/>
          </a:p>
        </p:txBody>
      </p:sp>
      <p:sp>
        <p:nvSpPr>
          <p:cNvPr id="2775" name="Google Shape;2775;p175"/>
          <p:cNvSpPr txBox="1"/>
          <p:nvPr/>
        </p:nvSpPr>
        <p:spPr>
          <a:xfrm>
            <a:off x="4314604" y="277098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776" name="Google Shape;2776;p175"/>
          <p:cNvSpPr txBox="1"/>
          <p:nvPr/>
        </p:nvSpPr>
        <p:spPr>
          <a:xfrm>
            <a:off x="4314604" y="372682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
        <p:nvSpPr>
          <p:cNvPr id="2777" name="Google Shape;2777;p175"/>
          <p:cNvSpPr txBox="1"/>
          <p:nvPr/>
        </p:nvSpPr>
        <p:spPr>
          <a:xfrm>
            <a:off x="8665194" y="275526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778" name="Google Shape;2778;p175"/>
          <p:cNvSpPr txBox="1"/>
          <p:nvPr/>
        </p:nvSpPr>
        <p:spPr>
          <a:xfrm>
            <a:off x="8665194" y="372319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3" name="Shape 2783"/>
        <p:cNvGrpSpPr/>
        <p:nvPr/>
      </p:nvGrpSpPr>
      <p:grpSpPr>
        <a:xfrm>
          <a:off x="0" y="0"/>
          <a:ext cx="0" cy="0"/>
          <a:chOff x="0" y="0"/>
          <a:chExt cx="0" cy="0"/>
        </a:xfrm>
      </p:grpSpPr>
      <p:sp>
        <p:nvSpPr>
          <p:cNvPr id="2784" name="Google Shape;2784;p17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2785" name="Google Shape;2785;p17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where()</a:t>
            </a:r>
            <a:endParaRPr/>
          </a:p>
        </p:txBody>
      </p:sp>
      <p:sp>
        <p:nvSpPr>
          <p:cNvPr id="2786" name="Google Shape;2786;p17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787" name="Google Shape;2787;p176"/>
          <p:cNvSpPr txBox="1"/>
          <p:nvPr>
            <p:ph idx="4" type="body"/>
          </p:nvPr>
        </p:nvSpPr>
        <p:spPr>
          <a:xfrm>
            <a:off x="535872" y="2226568"/>
            <a:ext cx="8796528" cy="586313"/>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Lọc các hàng bằng chuỗi điều kiện</a:t>
            </a:r>
            <a:endParaRPr/>
          </a:p>
          <a:p>
            <a:pPr indent="-182563" lvl="1" marL="360363" rtl="0" algn="l">
              <a:lnSpc>
                <a:spcPct val="138461"/>
              </a:lnSpc>
              <a:spcBef>
                <a:spcPts val="500"/>
              </a:spcBef>
              <a:spcAft>
                <a:spcPts val="0"/>
              </a:spcAft>
              <a:buClr>
                <a:srgbClr val="262626"/>
              </a:buClr>
              <a:buSzPts val="1040"/>
              <a:buChar char="•"/>
            </a:pPr>
            <a:r>
              <a:rPr b="1" lang="en-US"/>
              <a:t>filter</a:t>
            </a:r>
            <a:r>
              <a:rPr lang="en-US"/>
              <a:t>() và </a:t>
            </a:r>
            <a:r>
              <a:rPr b="1" lang="en-US"/>
              <a:t>where</a:t>
            </a:r>
            <a:r>
              <a:rPr lang="en-US"/>
              <a:t>() là các phép biến đổi DataFrame/Bộ dữ liệu tương đương</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2788" name="Google Shape;2788;p176"/>
          <p:cNvSpPr txBox="1"/>
          <p:nvPr/>
        </p:nvSpPr>
        <p:spPr>
          <a:xfrm>
            <a:off x="697117" y="2873812"/>
            <a:ext cx="4040345" cy="93183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emailDF = authorDF.select("id", "email")</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emailDF.printSchema()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emailDF.show(5)</a:t>
            </a:r>
            <a:endParaRPr/>
          </a:p>
        </p:txBody>
      </p:sp>
      <p:sp>
        <p:nvSpPr>
          <p:cNvPr id="2789" name="Google Shape;2789;p176"/>
          <p:cNvSpPr/>
          <p:nvPr/>
        </p:nvSpPr>
        <p:spPr>
          <a:xfrm>
            <a:off x="697117" y="3793531"/>
            <a:ext cx="4040345" cy="248027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t" bIns="45700" lIns="91425" spcFirstLastPara="1" rIns="91425" wrap="square" tIns="180000">
            <a:noAutofit/>
          </a:bodyPr>
          <a:lstStyle/>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root</a:t>
            </a:r>
            <a:endParaRPr/>
          </a:p>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 |-- id: integer (nullable = true)</a:t>
            </a:r>
            <a:endParaRPr/>
          </a:p>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 |-- email: string (nullable = true)</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id|               email |  </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1|     barmstrong@ex...|  </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2|    hand.stella@ex...|</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3|  darren.blanda@ex...|</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4|    shanahan.aliyah@e|</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5|   bednar.robin@ex...|</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only showing top 5 rows</a:t>
            </a:r>
            <a:endParaRPr/>
          </a:p>
        </p:txBody>
      </p:sp>
      <p:sp>
        <p:nvSpPr>
          <p:cNvPr id="2790" name="Google Shape;2790;p176"/>
          <p:cNvSpPr txBox="1"/>
          <p:nvPr/>
        </p:nvSpPr>
        <p:spPr>
          <a:xfrm>
            <a:off x="5355246" y="2873813"/>
            <a:ext cx="3896875" cy="93183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bEmailDF = emailDF.where("id &gt; 10")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bEmailDF.show(5)</a:t>
            </a:r>
            <a:endParaRPr/>
          </a:p>
        </p:txBody>
      </p:sp>
      <p:sp>
        <p:nvSpPr>
          <p:cNvPr id="2791" name="Google Shape;2791;p176"/>
          <p:cNvSpPr/>
          <p:nvPr/>
        </p:nvSpPr>
        <p:spPr>
          <a:xfrm>
            <a:off x="5355246" y="3793530"/>
            <a:ext cx="3896875" cy="248027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t" bIns="45700" lIns="91425" spcFirstLastPara="1" rIns="91425" wrap="square" tIns="180000">
            <a:noAutofit/>
          </a:bodyPr>
          <a:lstStyle/>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root</a:t>
            </a:r>
            <a:endParaRPr/>
          </a:p>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 |-- id: integer (nullable = true)</a:t>
            </a:r>
            <a:endParaRPr/>
          </a:p>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 |-- email: string (nullable = true)</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id|               email   |  </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1|    virgil45@example...|  </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2|    dgleason@example...|</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3| Onie.wehner@example...|</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4|     izulauf@example...|</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5|Marcelle.breitenb@ex...|</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only showing top 5 rows</a:t>
            </a:r>
            <a:endParaRPr/>
          </a:p>
        </p:txBody>
      </p:sp>
      <p:sp>
        <p:nvSpPr>
          <p:cNvPr id="2792" name="Google Shape;2792;p176"/>
          <p:cNvSpPr txBox="1"/>
          <p:nvPr/>
        </p:nvSpPr>
        <p:spPr>
          <a:xfrm>
            <a:off x="4089462" y="2862927"/>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793" name="Google Shape;2793;p176"/>
          <p:cNvSpPr txBox="1"/>
          <p:nvPr/>
        </p:nvSpPr>
        <p:spPr>
          <a:xfrm>
            <a:off x="4089462" y="379353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
        <p:nvSpPr>
          <p:cNvPr id="2794" name="Google Shape;2794;p176"/>
          <p:cNvSpPr txBox="1"/>
          <p:nvPr/>
        </p:nvSpPr>
        <p:spPr>
          <a:xfrm>
            <a:off x="8604121" y="2881572"/>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795" name="Google Shape;2795;p176"/>
          <p:cNvSpPr txBox="1"/>
          <p:nvPr/>
        </p:nvSpPr>
        <p:spPr>
          <a:xfrm>
            <a:off x="8604121" y="3803466"/>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0" name="Shape 2800"/>
        <p:cNvGrpSpPr/>
        <p:nvPr/>
      </p:nvGrpSpPr>
      <p:grpSpPr>
        <a:xfrm>
          <a:off x="0" y="0"/>
          <a:ext cx="0" cy="0"/>
          <a:chOff x="0" y="0"/>
          <a:chExt cx="0" cy="0"/>
        </a:xfrm>
      </p:grpSpPr>
      <p:sp>
        <p:nvSpPr>
          <p:cNvPr id="2801" name="Google Shape;2801;p17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2802" name="Google Shape;2802;p17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limit(n) Spark SQL</a:t>
            </a:r>
            <a:endParaRPr/>
          </a:p>
        </p:txBody>
      </p:sp>
      <p:sp>
        <p:nvSpPr>
          <p:cNvPr id="2803" name="Google Shape;2803;p17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804" name="Google Shape;2804;p177"/>
          <p:cNvSpPr txBox="1"/>
          <p:nvPr>
            <p:ph idx="4" type="body"/>
          </p:nvPr>
        </p:nvSpPr>
        <p:spPr>
          <a:xfrm>
            <a:off x="535872" y="2226568"/>
            <a:ext cx="8796528" cy="586313"/>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Giới hạn số hàng ở n hàng đầu tiên trong DataFrame/Bộ dữ liệu</a:t>
            </a:r>
            <a:endParaRPr/>
          </a:p>
        </p:txBody>
      </p:sp>
      <p:sp>
        <p:nvSpPr>
          <p:cNvPr id="2805" name="Google Shape;2805;p177"/>
          <p:cNvSpPr/>
          <p:nvPr/>
        </p:nvSpPr>
        <p:spPr>
          <a:xfrm>
            <a:off x="4908129" y="4099671"/>
            <a:ext cx="296124" cy="902369"/>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06" name="Google Shape;2806;p177"/>
          <p:cNvSpPr txBox="1"/>
          <p:nvPr/>
        </p:nvSpPr>
        <p:spPr>
          <a:xfrm>
            <a:off x="697117" y="2873812"/>
            <a:ext cx="4040345" cy="93183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emailDF = authorDF.select("id", "email")</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emailDF.printSchema()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emailDF.show(5)</a:t>
            </a:r>
            <a:endParaRPr/>
          </a:p>
        </p:txBody>
      </p:sp>
      <p:sp>
        <p:nvSpPr>
          <p:cNvPr id="2807" name="Google Shape;2807;p177"/>
          <p:cNvSpPr/>
          <p:nvPr/>
        </p:nvSpPr>
        <p:spPr>
          <a:xfrm>
            <a:off x="697117" y="3793531"/>
            <a:ext cx="4040345" cy="248027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t" bIns="45700" lIns="91425" spcFirstLastPara="1" rIns="91425" wrap="square" tIns="216000">
            <a:noAutofit/>
          </a:bodyPr>
          <a:lstStyle/>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root</a:t>
            </a:r>
            <a:endParaRPr/>
          </a:p>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 |-- id: integer (nullable = true)</a:t>
            </a:r>
            <a:endParaRPr/>
          </a:p>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 |-- email: string (nullable = true)</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id|               email |  </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1|     barmstrong@ex...|  </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2|    hand.stella@ex...|</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3|  darren.blanda@ex...|</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4|    shanahan.aliyah@e|</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5|   bednar.robin@ex...|</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a:t>
            </a:r>
            <a:endParaRPr sz="1100">
              <a:solidFill>
                <a:srgbClr val="000000"/>
              </a:solidFill>
              <a:latin typeface="Courier New"/>
              <a:ea typeface="Courier New"/>
              <a:cs typeface="Courier New"/>
              <a:sym typeface="Courier New"/>
            </a:endParaRPr>
          </a:p>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only showing top 5 rows</a:t>
            </a:r>
            <a:endParaRPr/>
          </a:p>
        </p:txBody>
      </p:sp>
      <p:sp>
        <p:nvSpPr>
          <p:cNvPr id="2808" name="Google Shape;2808;p177"/>
          <p:cNvSpPr txBox="1"/>
          <p:nvPr/>
        </p:nvSpPr>
        <p:spPr>
          <a:xfrm>
            <a:off x="5355246" y="2873813"/>
            <a:ext cx="3896875" cy="93183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top2DF = emailDF.limit(2)</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top2DF.show(5)</a:t>
            </a:r>
            <a:endParaRPr/>
          </a:p>
        </p:txBody>
      </p:sp>
      <p:sp>
        <p:nvSpPr>
          <p:cNvPr id="2809" name="Google Shape;2809;p177"/>
          <p:cNvSpPr/>
          <p:nvPr/>
        </p:nvSpPr>
        <p:spPr>
          <a:xfrm>
            <a:off x="5355246" y="3793530"/>
            <a:ext cx="3896875" cy="248027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t" bIns="45700" lIns="91425" spcFirstLastPara="1" rIns="91425" wrap="square" tIns="216000">
            <a:noAutofit/>
          </a:bodyPr>
          <a:lstStyle/>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root</a:t>
            </a:r>
            <a:endParaRPr/>
          </a:p>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 |-- id: integer (nullable = true)</a:t>
            </a:r>
            <a:endParaRPr/>
          </a:p>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 |-- email: string (nullable = true)</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id|               email |  </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1|     barmstrong@ex...|  </a:t>
            </a:r>
            <a:endParaRPr/>
          </a:p>
          <a:p>
            <a:pPr indent="0" lvl="0" marL="180000" marR="0" rtl="0" algn="l">
              <a:lnSpc>
                <a:spcPct val="100000"/>
              </a:lnSpc>
              <a:spcBef>
                <a:spcPts val="0"/>
              </a:spcBef>
              <a:spcAft>
                <a:spcPts val="0"/>
              </a:spcAft>
              <a:buClr>
                <a:srgbClr val="000000"/>
              </a:buClr>
              <a:buSzPts val="1100"/>
              <a:buFont typeface="Courier New"/>
              <a:buNone/>
            </a:pPr>
            <a:r>
              <a:rPr b="0" i="0" lang="en-US" sz="1100" u="none" cap="none" strike="noStrike">
                <a:solidFill>
                  <a:srgbClr val="000000"/>
                </a:solidFill>
                <a:latin typeface="Courier New"/>
                <a:ea typeface="Courier New"/>
                <a:cs typeface="Courier New"/>
                <a:sym typeface="Courier New"/>
              </a:rPr>
              <a:t>|  2|    hand.stella@ex...|</a:t>
            </a:r>
            <a:endParaRPr/>
          </a:p>
          <a:p>
            <a:pPr indent="0" lvl="0" marL="180000" marR="0" rtl="0" algn="l">
              <a:spcBef>
                <a:spcPts val="0"/>
              </a:spcBef>
              <a:spcAft>
                <a:spcPts val="0"/>
              </a:spcAft>
              <a:buNone/>
            </a:pPr>
            <a:r>
              <a:rPr b="0" i="0" lang="en-US" sz="1100" u="none" cap="none" strike="noStrike">
                <a:solidFill>
                  <a:srgbClr val="000000"/>
                </a:solidFill>
                <a:latin typeface="Courier New"/>
                <a:ea typeface="Courier New"/>
                <a:cs typeface="Courier New"/>
                <a:sym typeface="Courier New"/>
              </a:rPr>
              <a:t>+---+---------------------+</a:t>
            </a:r>
            <a:endParaRPr sz="1100">
              <a:solidFill>
                <a:srgbClr val="000000"/>
              </a:solidFill>
              <a:latin typeface="Arial"/>
              <a:ea typeface="Arial"/>
              <a:cs typeface="Arial"/>
              <a:sym typeface="Arial"/>
            </a:endParaRPr>
          </a:p>
          <a:p>
            <a:pPr indent="0" lvl="0" marL="180000" marR="0" rtl="0" algn="l">
              <a:spcBef>
                <a:spcPts val="0"/>
              </a:spcBef>
              <a:spcAft>
                <a:spcPts val="0"/>
              </a:spcAft>
              <a:buNone/>
            </a:pPr>
            <a:r>
              <a:rPr lang="en-US" sz="1100">
                <a:solidFill>
                  <a:srgbClr val="000000"/>
                </a:solidFill>
                <a:latin typeface="Courier New"/>
                <a:ea typeface="Courier New"/>
                <a:cs typeface="Courier New"/>
                <a:sym typeface="Courier New"/>
              </a:rPr>
              <a:t>only showing top 5 rows</a:t>
            </a:r>
            <a:endParaRPr/>
          </a:p>
        </p:txBody>
      </p:sp>
      <p:sp>
        <p:nvSpPr>
          <p:cNvPr id="2810" name="Google Shape;2810;p177"/>
          <p:cNvSpPr txBox="1"/>
          <p:nvPr/>
        </p:nvSpPr>
        <p:spPr>
          <a:xfrm>
            <a:off x="4089462" y="2862927"/>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811" name="Google Shape;2811;p177"/>
          <p:cNvSpPr txBox="1"/>
          <p:nvPr/>
        </p:nvSpPr>
        <p:spPr>
          <a:xfrm>
            <a:off x="4089462" y="379353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
        <p:nvSpPr>
          <p:cNvPr id="2812" name="Google Shape;2812;p177"/>
          <p:cNvSpPr txBox="1"/>
          <p:nvPr/>
        </p:nvSpPr>
        <p:spPr>
          <a:xfrm>
            <a:off x="8604121" y="2881572"/>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813" name="Google Shape;2813;p177"/>
          <p:cNvSpPr txBox="1"/>
          <p:nvPr/>
        </p:nvSpPr>
        <p:spPr>
          <a:xfrm>
            <a:off x="8604121" y="3803466"/>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8" name="Shape 2818"/>
        <p:cNvGrpSpPr/>
        <p:nvPr/>
      </p:nvGrpSpPr>
      <p:grpSpPr>
        <a:xfrm>
          <a:off x="0" y="0"/>
          <a:ext cx="0" cy="0"/>
          <a:chOff x="0" y="0"/>
          <a:chExt cx="0" cy="0"/>
        </a:xfrm>
      </p:grpSpPr>
      <p:sp>
        <p:nvSpPr>
          <p:cNvPr id="2819" name="Google Shape;2819;p17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2820" name="Google Shape;2820;p17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orderBy() Spark SQL</a:t>
            </a:r>
            <a:endParaRPr/>
          </a:p>
        </p:txBody>
      </p:sp>
      <p:sp>
        <p:nvSpPr>
          <p:cNvPr id="2821" name="Google Shape;2821;p17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822" name="Google Shape;2822;p178"/>
          <p:cNvSpPr txBox="1"/>
          <p:nvPr>
            <p:ph idx="4" type="body"/>
          </p:nvPr>
        </p:nvSpPr>
        <p:spPr>
          <a:xfrm>
            <a:off x="535872" y="2226568"/>
            <a:ext cx="8796528" cy="586313"/>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chemeClr val="dk1"/>
              </a:buClr>
              <a:buSzPts val="1400"/>
              <a:buFont typeface="Arial"/>
              <a:buChar char="•"/>
            </a:pPr>
            <a:r>
              <a:rPr lang="en-US">
                <a:solidFill>
                  <a:schemeClr val="dk1"/>
                </a:solidFill>
              </a:rPr>
              <a:t>Là hoạt động này có vẻ tốn kém?</a:t>
            </a:r>
            <a:endParaRPr/>
          </a:p>
          <a:p>
            <a:pPr indent="-177800" lvl="0" marL="177800" rtl="0" algn="l">
              <a:lnSpc>
                <a:spcPct val="128571"/>
              </a:lnSpc>
              <a:spcBef>
                <a:spcPts val="1000"/>
              </a:spcBef>
              <a:spcAft>
                <a:spcPts val="0"/>
              </a:spcAft>
              <a:buClr>
                <a:schemeClr val="dk1"/>
              </a:buClr>
              <a:buSzPts val="1400"/>
              <a:buFont typeface="Arial"/>
              <a:buChar char="•"/>
            </a:pPr>
            <a:r>
              <a:rPr b="1" lang="en-US">
                <a:solidFill>
                  <a:schemeClr val="dk1"/>
                </a:solidFill>
              </a:rPr>
              <a:t>orderBy(&lt;order_by_column&gt;) </a:t>
            </a:r>
            <a:r>
              <a:rPr lang="en-US">
                <a:solidFill>
                  <a:schemeClr val="dk1"/>
                </a:solidFill>
              </a:rPr>
              <a:t>sắp xếp DataFrame/Bộ dữ liệu theo cột đã cho</a:t>
            </a:r>
            <a:endParaRPr/>
          </a:p>
        </p:txBody>
      </p:sp>
      <p:sp>
        <p:nvSpPr>
          <p:cNvPr id="2823" name="Google Shape;2823;p178"/>
          <p:cNvSpPr txBox="1"/>
          <p:nvPr/>
        </p:nvSpPr>
        <p:spPr>
          <a:xfrm>
            <a:off x="8026401" y="2105670"/>
            <a:ext cx="1306000" cy="33855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rgbClr val="262626"/>
                </a:solidFill>
                <a:latin typeface="Arial"/>
                <a:ea typeface="Arial"/>
                <a:cs typeface="Arial"/>
                <a:sym typeface="Arial"/>
              </a:rPr>
              <a:t>[Thảo luận]</a:t>
            </a:r>
            <a:endParaRPr sz="1600">
              <a:solidFill>
                <a:srgbClr val="262626"/>
              </a:solidFill>
              <a:latin typeface="Arial"/>
              <a:ea typeface="Arial"/>
              <a:cs typeface="Arial"/>
              <a:sym typeface="Arial"/>
            </a:endParaRPr>
          </a:p>
        </p:txBody>
      </p:sp>
      <p:sp>
        <p:nvSpPr>
          <p:cNvPr id="2824" name="Google Shape;2824;p178"/>
          <p:cNvSpPr txBox="1"/>
          <p:nvPr/>
        </p:nvSpPr>
        <p:spPr>
          <a:xfrm>
            <a:off x="697118" y="2986088"/>
            <a:ext cx="7812000" cy="58631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authorDF.orderBy("last_name").show(5)</a:t>
            </a:r>
            <a:endParaRPr/>
          </a:p>
        </p:txBody>
      </p:sp>
      <p:sp>
        <p:nvSpPr>
          <p:cNvPr id="2825" name="Google Shape;2825;p178"/>
          <p:cNvSpPr txBox="1"/>
          <p:nvPr/>
        </p:nvSpPr>
        <p:spPr>
          <a:xfrm>
            <a:off x="697118" y="3731872"/>
            <a:ext cx="7812000" cy="232564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id |first_name|last_name| email              | birthdate| added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|2923| Tiara    |  Abbott |ischaefer@example...|1994-02-24|1983-06-13 21:19:...|</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|2953| Arnoldo  |  Abbott | taryn86@example.com|1974-05-28|1975-04-26 11:17:...| |2991| Bettie   |  Abbott |joyce.torp@exampl...|1985-05-23|1983-01-10 07:04:...|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|3310| Mario    |  Abbott | monty79@example.net|1986-07-24|1980-06-27 20:14:...| |3574| Vanessa  |  Abbott |effie.marquardt@e...|2000-08-15|2005-12-27 06:59:...|</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only showing top 5 rows </a:t>
            </a:r>
            <a:endParaRPr sz="1200">
              <a:solidFill>
                <a:schemeClr val="dk1"/>
              </a:solidFill>
              <a:latin typeface="Courier New"/>
              <a:ea typeface="Courier New"/>
              <a:cs typeface="Courier New"/>
              <a:sym typeface="Courier New"/>
            </a:endParaRPr>
          </a:p>
        </p:txBody>
      </p:sp>
      <p:sp>
        <p:nvSpPr>
          <p:cNvPr id="2826" name="Google Shape;2826;p178"/>
          <p:cNvSpPr/>
          <p:nvPr/>
        </p:nvSpPr>
        <p:spPr>
          <a:xfrm>
            <a:off x="2483853" y="4081441"/>
            <a:ext cx="919747" cy="1456707"/>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27" name="Google Shape;2827;p178"/>
          <p:cNvSpPr txBox="1"/>
          <p:nvPr/>
        </p:nvSpPr>
        <p:spPr>
          <a:xfrm>
            <a:off x="7861118" y="298608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828" name="Google Shape;2828;p178"/>
          <p:cNvSpPr txBox="1"/>
          <p:nvPr/>
        </p:nvSpPr>
        <p:spPr>
          <a:xfrm>
            <a:off x="7861118" y="374560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3" name="Shape 2833"/>
        <p:cNvGrpSpPr/>
        <p:nvPr/>
      </p:nvGrpSpPr>
      <p:grpSpPr>
        <a:xfrm>
          <a:off x="0" y="0"/>
          <a:ext cx="0" cy="0"/>
          <a:chOff x="0" y="0"/>
          <a:chExt cx="0" cy="0"/>
        </a:xfrm>
      </p:grpSpPr>
      <p:sp>
        <p:nvSpPr>
          <p:cNvPr id="2834" name="Google Shape;2834;p17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2835" name="Google Shape;2835;p179"/>
          <p:cNvSpPr txBox="1"/>
          <p:nvPr>
            <p:ph idx="2" type="body"/>
          </p:nvPr>
        </p:nvSpPr>
        <p:spPr>
          <a:xfrm>
            <a:off x="535872" y="1422693"/>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các cột trong chuyển đổi</a:t>
            </a:r>
            <a:endParaRPr/>
          </a:p>
        </p:txBody>
      </p:sp>
      <p:sp>
        <p:nvSpPr>
          <p:cNvPr id="2836" name="Google Shape;2836;p17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837" name="Google Shape;2837;p179"/>
          <p:cNvSpPr txBox="1"/>
          <p:nvPr>
            <p:ph idx="4" type="body"/>
          </p:nvPr>
        </p:nvSpPr>
        <p:spPr>
          <a:xfrm>
            <a:off x="535872" y="2159661"/>
            <a:ext cx="3620492" cy="3917345"/>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 dụng các cột trong chuyển đổi</a:t>
            </a:r>
            <a:endParaRPr/>
          </a:p>
          <a:p>
            <a:pPr indent="-177800" lvl="0" marL="177800" rtl="0" algn="l">
              <a:lnSpc>
                <a:spcPct val="128571"/>
              </a:lnSpc>
              <a:spcBef>
                <a:spcPts val="1000"/>
              </a:spcBef>
              <a:spcAft>
                <a:spcPts val="0"/>
              </a:spcAft>
              <a:buClr>
                <a:srgbClr val="262626"/>
              </a:buClr>
              <a:buSzPts val="1400"/>
              <a:buFont typeface="Arial"/>
              <a:buChar char="•"/>
            </a:pPr>
            <a:r>
              <a:rPr lang="en-US"/>
              <a:t>Hầu hết các chuyển đổi đều yêu cầu chỉ định các cột như một phần của tham số của nó</a:t>
            </a:r>
            <a:endParaRPr/>
          </a:p>
          <a:p>
            <a:pPr indent="-177800" lvl="0" marL="177800" rtl="0" algn="l">
              <a:lnSpc>
                <a:spcPct val="128571"/>
              </a:lnSpc>
              <a:spcBef>
                <a:spcPts val="1000"/>
              </a:spcBef>
              <a:spcAft>
                <a:spcPts val="0"/>
              </a:spcAft>
              <a:buClr>
                <a:srgbClr val="262626"/>
              </a:buClr>
              <a:buSzPts val="1400"/>
              <a:buFont typeface="Arial"/>
              <a:buChar char="•"/>
            </a:pPr>
            <a:r>
              <a:rPr lang="en-US"/>
              <a:t>Cho đến nay, chúng tôi đã sử dụng các chuỗi để chỉ ra các cột trong các phép biến đổi</a:t>
            </a:r>
            <a:endParaRPr/>
          </a:p>
          <a:p>
            <a:pPr indent="-182563" lvl="1" marL="360363" rtl="0" algn="l">
              <a:lnSpc>
                <a:spcPct val="128571"/>
              </a:lnSpc>
              <a:spcBef>
                <a:spcPts val="500"/>
              </a:spcBef>
              <a:spcAft>
                <a:spcPts val="0"/>
              </a:spcAft>
              <a:buClr>
                <a:srgbClr val="262626"/>
              </a:buClr>
              <a:buSzPts val="1120"/>
              <a:buChar char="•"/>
            </a:pPr>
            <a:r>
              <a:rPr lang="en-US" sz="1400">
                <a:latin typeface="Arial"/>
                <a:ea typeface="Arial"/>
                <a:cs typeface="Arial"/>
                <a:sym typeface="Arial"/>
              </a:rPr>
              <a:t>select("column1", "column2")</a:t>
            </a:r>
            <a:endParaRPr/>
          </a:p>
          <a:p>
            <a:pPr indent="-182563" lvl="1" marL="360363" rtl="0" algn="l">
              <a:lnSpc>
                <a:spcPct val="128571"/>
              </a:lnSpc>
              <a:spcBef>
                <a:spcPts val="500"/>
              </a:spcBef>
              <a:spcAft>
                <a:spcPts val="0"/>
              </a:spcAft>
              <a:buClr>
                <a:srgbClr val="262626"/>
              </a:buClr>
              <a:buSzPts val="1120"/>
              <a:buChar char="•"/>
            </a:pPr>
            <a:r>
              <a:rPr lang="en-US" sz="1400">
                <a:latin typeface="Arial"/>
                <a:ea typeface="Arial"/>
                <a:cs typeface="Arial"/>
                <a:sym typeface="Arial"/>
              </a:rPr>
              <a:t>where("some string condition")</a:t>
            </a:r>
            <a:endParaRPr/>
          </a:p>
          <a:p>
            <a:pPr indent="-182563" lvl="1" marL="360363" rtl="0" algn="l">
              <a:lnSpc>
                <a:spcPct val="128571"/>
              </a:lnSpc>
              <a:spcBef>
                <a:spcPts val="500"/>
              </a:spcBef>
              <a:spcAft>
                <a:spcPts val="0"/>
              </a:spcAft>
              <a:buClr>
                <a:srgbClr val="262626"/>
              </a:buClr>
              <a:buSzPts val="1120"/>
              <a:buChar char="•"/>
            </a:pPr>
            <a:r>
              <a:rPr lang="en-US" sz="1400">
                <a:latin typeface="Arial"/>
                <a:ea typeface="Arial"/>
                <a:cs typeface="Arial"/>
                <a:sym typeface="Arial"/>
              </a:rPr>
              <a:t>orderBy("column")</a:t>
            </a:r>
            <a:endParaRPr/>
          </a:p>
          <a:p>
            <a:pPr indent="-177800" lvl="0" marL="177800" rtl="0" algn="l">
              <a:lnSpc>
                <a:spcPct val="128571"/>
              </a:lnSpc>
              <a:spcBef>
                <a:spcPts val="1000"/>
              </a:spcBef>
              <a:spcAft>
                <a:spcPts val="0"/>
              </a:spcAft>
              <a:buClr>
                <a:srgbClr val="262626"/>
              </a:buClr>
              <a:buSzPts val="1400"/>
              <a:buFont typeface="Arial"/>
              <a:buChar char="•"/>
            </a:pPr>
            <a:r>
              <a:rPr lang="en-US"/>
              <a:t>Các phép biến đổi phức tạp hơn yêu cầu phương thức đó được chuyển qua các đối tượng Cột</a:t>
            </a:r>
            <a:endParaRPr/>
          </a:p>
          <a:p>
            <a:pPr indent="-177800" lvl="0" marL="177800" rtl="0" algn="l">
              <a:lnSpc>
                <a:spcPct val="128571"/>
              </a:lnSpc>
              <a:spcBef>
                <a:spcPts val="1000"/>
              </a:spcBef>
              <a:spcAft>
                <a:spcPts val="0"/>
              </a:spcAft>
              <a:buClr>
                <a:srgbClr val="262626"/>
              </a:buClr>
              <a:buSzPts val="1400"/>
              <a:buFont typeface="Arial"/>
              <a:buChar char="•"/>
            </a:pPr>
            <a:r>
              <a:rPr lang="en-US"/>
              <a:t>Chuyển đổi bằng cách sử dụng các đối tượng Cột được gọi là biểu thức cột</a:t>
            </a:r>
            <a:endParaRPr/>
          </a:p>
          <a:p>
            <a:pPr indent="-177800" lvl="0" marL="177800" rtl="0" algn="l">
              <a:lnSpc>
                <a:spcPct val="128571"/>
              </a:lnSpc>
              <a:spcBef>
                <a:spcPts val="1000"/>
              </a:spcBef>
              <a:spcAft>
                <a:spcPts val="0"/>
              </a:spcAft>
              <a:buClr>
                <a:srgbClr val="262626"/>
              </a:buClr>
              <a:buSzPts val="1400"/>
              <a:buFont typeface="Arial"/>
              <a:buChar char="•"/>
            </a:pPr>
            <a:r>
              <a:rPr lang="en-US"/>
              <a:t>Quan sát phương thức select() và where() quá tải</a:t>
            </a:r>
            <a:endParaRPr/>
          </a:p>
        </p:txBody>
      </p:sp>
      <p:sp>
        <p:nvSpPr>
          <p:cNvPr id="2838" name="Google Shape;2838;p179"/>
          <p:cNvSpPr/>
          <p:nvPr/>
        </p:nvSpPr>
        <p:spPr>
          <a:xfrm>
            <a:off x="4305300" y="2409133"/>
            <a:ext cx="5040312" cy="13843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def select(col: String, cols: String*) : DataFrame</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       Selects a set of columns.</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def select(cols: Column*) : DataFrame</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       Selects a set of column based expressions.</a:t>
            </a:r>
            <a:endParaRPr/>
          </a:p>
        </p:txBody>
      </p:sp>
      <p:sp>
        <p:nvSpPr>
          <p:cNvPr id="2839" name="Google Shape;2839;p179"/>
          <p:cNvSpPr/>
          <p:nvPr/>
        </p:nvSpPr>
        <p:spPr>
          <a:xfrm>
            <a:off x="4305300" y="4149023"/>
            <a:ext cx="5040312" cy="13843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def where(conditionExpr: String) : Dataset[T]</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       Filters rows using the given SQL expression.</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def where(condition: Column) : Dataset[T]</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       Filters rows using the given condition.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1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Giới thiệu về Apache Spark</a:t>
            </a:r>
            <a:endParaRPr/>
          </a:p>
        </p:txBody>
      </p:sp>
      <p:sp>
        <p:nvSpPr>
          <p:cNvPr id="397" name="Google Shape;397;p18"/>
          <p:cNvSpPr txBox="1"/>
          <p:nvPr>
            <p:ph idx="2" type="body"/>
          </p:nvPr>
        </p:nvSpPr>
        <p:spPr>
          <a:xfrm>
            <a:off x="535871" y="1523052"/>
            <a:ext cx="9199143"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Spark Shell trên Máy tính xách tay Jupyter</a:t>
            </a:r>
            <a:endParaRPr/>
          </a:p>
        </p:txBody>
      </p:sp>
      <p:sp>
        <p:nvSpPr>
          <p:cNvPr id="398" name="Google Shape;398;p1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399" name="Google Shape;399;p18"/>
          <p:cNvSpPr txBox="1"/>
          <p:nvPr>
            <p:ph idx="4" type="body"/>
          </p:nvPr>
        </p:nvSpPr>
        <p:spPr>
          <a:xfrm>
            <a:off x="535872" y="2226568"/>
            <a:ext cx="7973244"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Jupiter có thể tích hợp Jupyter Notebook với Pyspark</a:t>
            </a:r>
            <a:endParaRPr/>
          </a:p>
          <a:p>
            <a:pPr indent="-177800" lvl="0" marL="177800" rtl="0" algn="l">
              <a:lnSpc>
                <a:spcPct val="128571"/>
              </a:lnSpc>
              <a:spcBef>
                <a:spcPts val="1000"/>
              </a:spcBef>
              <a:spcAft>
                <a:spcPts val="0"/>
              </a:spcAft>
              <a:buClr>
                <a:srgbClr val="262626"/>
              </a:buClr>
              <a:buSzPts val="1400"/>
              <a:buFont typeface="Arial"/>
              <a:buChar char="•"/>
            </a:pPr>
            <a:r>
              <a:rPr lang="en-US"/>
              <a:t>Sau khi cài đặt Jupyter Notebook, hãy thêm phần sau vào phần khởi động trình bao Linux của bạn</a:t>
            </a:r>
            <a:endParaRPr/>
          </a:p>
          <a:p>
            <a:pPr indent="-182563" lvl="1" marL="360363" rtl="0" algn="l">
              <a:lnSpc>
                <a:spcPct val="138461"/>
              </a:lnSpc>
              <a:spcBef>
                <a:spcPts val="500"/>
              </a:spcBef>
              <a:spcAft>
                <a:spcPts val="0"/>
              </a:spcAft>
              <a:buClr>
                <a:srgbClr val="262626"/>
              </a:buClr>
              <a:buSzPts val="1040"/>
              <a:buChar char="•"/>
            </a:pPr>
            <a:r>
              <a:rPr lang="en-US"/>
              <a:t>Đối với bash, đây sẽ là .bashrc</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Sau khi đặt hai biến môi trường, thay vào đó, việc gọi pyspark sẽ mở trong Jupyter</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0" lvl="0" marL="0" rtl="0" algn="l">
              <a:lnSpc>
                <a:spcPct val="128571"/>
              </a:lnSpc>
              <a:spcBef>
                <a:spcPts val="1000"/>
              </a:spcBef>
              <a:spcAft>
                <a:spcPts val="0"/>
              </a:spcAft>
              <a:buClr>
                <a:srgbClr val="262626"/>
              </a:buClr>
              <a:buSzPts val="1400"/>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400" name="Google Shape;400;p18"/>
          <p:cNvSpPr txBox="1"/>
          <p:nvPr/>
        </p:nvSpPr>
        <p:spPr>
          <a:xfrm>
            <a:off x="704841" y="3350726"/>
            <a:ext cx="7812000" cy="4938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export PYSPARK_DRIVER_PYTHON="jupyter“</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export PYSPARK_DRIVER_PYTHON_OPTS="notebook"</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4" name="Shape 2844"/>
        <p:cNvGrpSpPr/>
        <p:nvPr/>
      </p:nvGrpSpPr>
      <p:grpSpPr>
        <a:xfrm>
          <a:off x="0" y="0"/>
          <a:ext cx="0" cy="0"/>
          <a:chOff x="0" y="0"/>
          <a:chExt cx="0" cy="0"/>
        </a:xfrm>
      </p:grpSpPr>
      <p:sp>
        <p:nvSpPr>
          <p:cNvPr id="2845" name="Google Shape;2845;p18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2846" name="Google Shape;2846;p18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Tham chiếu đối tượng cột PySpark</a:t>
            </a:r>
            <a:endParaRPr/>
          </a:p>
        </p:txBody>
      </p:sp>
      <p:sp>
        <p:nvSpPr>
          <p:cNvPr id="2847" name="Google Shape;2847;p18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848" name="Google Shape;2848;p18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Python có hai ký hiệu khác nhau để chỉ các đối tượng Cột</a:t>
            </a:r>
            <a:endParaRPr/>
          </a:p>
        </p:txBody>
      </p:sp>
      <p:sp>
        <p:nvSpPr>
          <p:cNvPr id="2849" name="Google Shape;2849;p180"/>
          <p:cNvSpPr txBox="1"/>
          <p:nvPr/>
        </p:nvSpPr>
        <p:spPr>
          <a:xfrm>
            <a:off x="697118" y="2541588"/>
            <a:ext cx="7812000" cy="92715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 = spark.read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.json("file:/home/student/Data/resources/people.json")</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peopleDF.printSchema()</a:t>
            </a:r>
            <a:endParaRPr/>
          </a:p>
        </p:txBody>
      </p:sp>
      <p:sp>
        <p:nvSpPr>
          <p:cNvPr id="2850" name="Google Shape;2850;p180"/>
          <p:cNvSpPr txBox="1"/>
          <p:nvPr/>
        </p:nvSpPr>
        <p:spPr>
          <a:xfrm>
            <a:off x="697118" y="3505200"/>
            <a:ext cx="7812000" cy="754254"/>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root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age: long (nullable = true)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name: string (nullable = true)</a:t>
            </a:r>
            <a:endParaRPr/>
          </a:p>
        </p:txBody>
      </p:sp>
      <p:sp>
        <p:nvSpPr>
          <p:cNvPr id="2851" name="Google Shape;2851;p180"/>
          <p:cNvSpPr txBox="1"/>
          <p:nvPr/>
        </p:nvSpPr>
        <p:spPr>
          <a:xfrm>
            <a:off x="697118" y="4438600"/>
            <a:ext cx="7812000" cy="49717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peopleDF.select(peopleDF.age, peopleDF['name']).show()</a:t>
            </a:r>
            <a:endParaRPr/>
          </a:p>
        </p:txBody>
      </p:sp>
      <p:sp>
        <p:nvSpPr>
          <p:cNvPr id="2852" name="Google Shape;2852;p180"/>
          <p:cNvSpPr/>
          <p:nvPr/>
        </p:nvSpPr>
        <p:spPr>
          <a:xfrm>
            <a:off x="2422893" y="4500152"/>
            <a:ext cx="2786416" cy="374073"/>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53" name="Google Shape;2853;p180"/>
          <p:cNvSpPr txBox="1"/>
          <p:nvPr/>
        </p:nvSpPr>
        <p:spPr>
          <a:xfrm>
            <a:off x="697118" y="4980416"/>
            <a:ext cx="7812000" cy="1293383"/>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age|   name|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|null|Michael|</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30|   Andy|</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19| Justin|</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2854" name="Google Shape;2854;p180"/>
          <p:cNvSpPr txBox="1"/>
          <p:nvPr/>
        </p:nvSpPr>
        <p:spPr>
          <a:xfrm>
            <a:off x="7861118" y="2544127"/>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855" name="Google Shape;2855;p180"/>
          <p:cNvSpPr txBox="1"/>
          <p:nvPr/>
        </p:nvSpPr>
        <p:spPr>
          <a:xfrm>
            <a:off x="7861118" y="3513376"/>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
        <p:nvSpPr>
          <p:cNvPr id="2856" name="Google Shape;2856;p180"/>
          <p:cNvSpPr txBox="1"/>
          <p:nvPr/>
        </p:nvSpPr>
        <p:spPr>
          <a:xfrm>
            <a:off x="7861118" y="4445994"/>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857" name="Google Shape;2857;p180"/>
          <p:cNvSpPr txBox="1"/>
          <p:nvPr/>
        </p:nvSpPr>
        <p:spPr>
          <a:xfrm>
            <a:off x="7861118" y="4980416"/>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2" name="Shape 2862"/>
        <p:cNvGrpSpPr/>
        <p:nvPr/>
      </p:nvGrpSpPr>
      <p:grpSpPr>
        <a:xfrm>
          <a:off x="0" y="0"/>
          <a:ext cx="0" cy="0"/>
          <a:chOff x="0" y="0"/>
          <a:chExt cx="0" cy="0"/>
        </a:xfrm>
      </p:grpSpPr>
      <p:sp>
        <p:nvSpPr>
          <p:cNvPr id="2863" name="Google Shape;2863;p18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2864" name="Google Shape;2864;p18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Tham chiếu đối tượng cột Scala</a:t>
            </a:r>
            <a:endParaRPr/>
          </a:p>
        </p:txBody>
      </p:sp>
      <p:sp>
        <p:nvSpPr>
          <p:cNvPr id="2865" name="Google Shape;2865;p18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866" name="Google Shape;2866;p18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Scala có ba ký hiệu khác nhau để chỉ các đối tượng Cột</a:t>
            </a:r>
            <a:endParaRPr/>
          </a:p>
        </p:txBody>
      </p:sp>
      <p:sp>
        <p:nvSpPr>
          <p:cNvPr id="2867" name="Google Shape;2867;p181"/>
          <p:cNvSpPr txBox="1"/>
          <p:nvPr/>
        </p:nvSpPr>
        <p:spPr>
          <a:xfrm>
            <a:off x="697118" y="2541588"/>
            <a:ext cx="7812000" cy="92715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val peopleDF = spark.read.</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json("file:/home/student/Data/resources/people.json")</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peopleDF.printSchema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peopleDF.select($"age", peopleDF("name"), 'age').show</a:t>
            </a:r>
            <a:endParaRPr/>
          </a:p>
        </p:txBody>
      </p:sp>
      <p:sp>
        <p:nvSpPr>
          <p:cNvPr id="2868" name="Google Shape;2868;p181"/>
          <p:cNvSpPr txBox="1"/>
          <p:nvPr/>
        </p:nvSpPr>
        <p:spPr>
          <a:xfrm>
            <a:off x="697118" y="3505200"/>
            <a:ext cx="7812000" cy="1829748"/>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age|   name|age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|null|Michael|null|</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30|   Andy|30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19| Justin|19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2869" name="Google Shape;2869;p181"/>
          <p:cNvSpPr/>
          <p:nvPr/>
        </p:nvSpPr>
        <p:spPr>
          <a:xfrm>
            <a:off x="2413071" y="3160012"/>
            <a:ext cx="2916575" cy="254818"/>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70" name="Google Shape;2870;p181"/>
          <p:cNvSpPr txBox="1"/>
          <p:nvPr/>
        </p:nvSpPr>
        <p:spPr>
          <a:xfrm>
            <a:off x="7861118" y="254811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871" name="Google Shape;2871;p181"/>
          <p:cNvSpPr txBox="1"/>
          <p:nvPr/>
        </p:nvSpPr>
        <p:spPr>
          <a:xfrm>
            <a:off x="7861118" y="350520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6" name="Shape 2876"/>
        <p:cNvGrpSpPr/>
        <p:nvPr/>
      </p:nvGrpSpPr>
      <p:grpSpPr>
        <a:xfrm>
          <a:off x="0" y="0"/>
          <a:ext cx="0" cy="0"/>
          <a:chOff x="0" y="0"/>
          <a:chExt cx="0" cy="0"/>
        </a:xfrm>
      </p:grpSpPr>
      <p:sp>
        <p:nvSpPr>
          <p:cNvPr id="2877" name="Google Shape;2877;p18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2878" name="Google Shape;2878;p18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Hàm col()</a:t>
            </a:r>
            <a:endParaRPr/>
          </a:p>
        </p:txBody>
      </p:sp>
      <p:sp>
        <p:nvSpPr>
          <p:cNvPr id="2879" name="Google Shape;2879;p18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880" name="Google Shape;2880;p18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Cả Scala và Python đều cung cấp hàm </a:t>
            </a:r>
            <a:r>
              <a:rPr b="1" lang="en-US"/>
              <a:t>col("column_name") </a:t>
            </a:r>
            <a:r>
              <a:rPr lang="en-US"/>
              <a:t>trả về đối tượng Cột của cột được truyền dưới dạng tham số chuỗi</a:t>
            </a:r>
            <a:endParaRPr/>
          </a:p>
        </p:txBody>
      </p:sp>
      <p:sp>
        <p:nvSpPr>
          <p:cNvPr id="2881" name="Google Shape;2881;p182"/>
          <p:cNvSpPr txBox="1"/>
          <p:nvPr/>
        </p:nvSpPr>
        <p:spPr>
          <a:xfrm>
            <a:off x="1306718" y="3429000"/>
            <a:ext cx="2952273" cy="77677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select(col(“age”)).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show</a:t>
            </a:r>
            <a:endParaRPr/>
          </a:p>
        </p:txBody>
      </p:sp>
      <p:sp>
        <p:nvSpPr>
          <p:cNvPr id="2882" name="Google Shape;2882;p182"/>
          <p:cNvSpPr/>
          <p:nvPr/>
        </p:nvSpPr>
        <p:spPr>
          <a:xfrm>
            <a:off x="1306718" y="4205772"/>
            <a:ext cx="2952273" cy="1865147"/>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 age| </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|null|</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  30|  </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  19| </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2883" name="Google Shape;2883;p182"/>
          <p:cNvSpPr txBox="1"/>
          <p:nvPr/>
        </p:nvSpPr>
        <p:spPr>
          <a:xfrm>
            <a:off x="2359919" y="2979165"/>
            <a:ext cx="8458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Scala</a:t>
            </a:r>
            <a:endParaRPr sz="1800">
              <a:solidFill>
                <a:schemeClr val="dk1"/>
              </a:solidFill>
              <a:latin typeface="Arial"/>
              <a:ea typeface="Arial"/>
              <a:cs typeface="Arial"/>
              <a:sym typeface="Arial"/>
            </a:endParaRPr>
          </a:p>
        </p:txBody>
      </p:sp>
      <p:sp>
        <p:nvSpPr>
          <p:cNvPr id="2884" name="Google Shape;2884;p182"/>
          <p:cNvSpPr txBox="1"/>
          <p:nvPr/>
        </p:nvSpPr>
        <p:spPr>
          <a:xfrm>
            <a:off x="5596525" y="3429000"/>
            <a:ext cx="2952273" cy="77677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select(col(“age”)).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show()</a:t>
            </a:r>
            <a:endParaRPr/>
          </a:p>
        </p:txBody>
      </p:sp>
      <p:sp>
        <p:nvSpPr>
          <p:cNvPr id="2885" name="Google Shape;2885;p182"/>
          <p:cNvSpPr/>
          <p:nvPr/>
        </p:nvSpPr>
        <p:spPr>
          <a:xfrm>
            <a:off x="5596525" y="4205772"/>
            <a:ext cx="2952273" cy="1865147"/>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 age| </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|null|</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  30|  </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  19| </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2886" name="Google Shape;2886;p182"/>
          <p:cNvSpPr txBox="1"/>
          <p:nvPr/>
        </p:nvSpPr>
        <p:spPr>
          <a:xfrm>
            <a:off x="6649726" y="2979165"/>
            <a:ext cx="10071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Python</a:t>
            </a:r>
            <a:endParaRPr sz="1800">
              <a:solidFill>
                <a:schemeClr val="dk1"/>
              </a:solidFill>
              <a:latin typeface="Arial"/>
              <a:ea typeface="Arial"/>
              <a:cs typeface="Arial"/>
              <a:sym typeface="Arial"/>
            </a:endParaRPr>
          </a:p>
        </p:txBody>
      </p:sp>
      <p:sp>
        <p:nvSpPr>
          <p:cNvPr id="2887" name="Google Shape;2887;p182"/>
          <p:cNvSpPr txBox="1"/>
          <p:nvPr/>
        </p:nvSpPr>
        <p:spPr>
          <a:xfrm>
            <a:off x="3610991" y="3429033"/>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888" name="Google Shape;2888;p182"/>
          <p:cNvSpPr txBox="1"/>
          <p:nvPr/>
        </p:nvSpPr>
        <p:spPr>
          <a:xfrm>
            <a:off x="3610991" y="4205804"/>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
        <p:nvSpPr>
          <p:cNvPr id="2889" name="Google Shape;2889;p182"/>
          <p:cNvSpPr txBox="1"/>
          <p:nvPr/>
        </p:nvSpPr>
        <p:spPr>
          <a:xfrm>
            <a:off x="7900798" y="342900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890" name="Google Shape;2890;p182"/>
          <p:cNvSpPr txBox="1"/>
          <p:nvPr/>
        </p:nvSpPr>
        <p:spPr>
          <a:xfrm>
            <a:off x="7900798" y="4205772"/>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5" name="Shape 2895"/>
        <p:cNvGrpSpPr/>
        <p:nvPr/>
      </p:nvGrpSpPr>
      <p:grpSpPr>
        <a:xfrm>
          <a:off x="0" y="0"/>
          <a:ext cx="0" cy="0"/>
          <a:chOff x="0" y="0"/>
          <a:chExt cx="0" cy="0"/>
        </a:xfrm>
      </p:grpSpPr>
      <p:sp>
        <p:nvSpPr>
          <p:cNvPr id="2896" name="Google Shape;2896;p18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2897" name="Google Shape;2897;p18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Tại sao biểu thức cột?</a:t>
            </a:r>
            <a:endParaRPr/>
          </a:p>
        </p:txBody>
      </p:sp>
      <p:sp>
        <p:nvSpPr>
          <p:cNvPr id="2898" name="Google Shape;2898;p18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899" name="Google Shape;2899;p183"/>
          <p:cNvSpPr txBox="1"/>
          <p:nvPr>
            <p:ph idx="4" type="body"/>
          </p:nvPr>
        </p:nvSpPr>
        <p:spPr>
          <a:xfrm>
            <a:off x="535872" y="2226568"/>
            <a:ext cx="4088379"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 dụng các biểu thức cột thay vì các chuỗi đơn giản, cho phép các nhà phát triển truy cập các hàm</a:t>
            </a:r>
            <a:endParaRPr/>
          </a:p>
          <a:p>
            <a:pPr indent="-177800" lvl="0" marL="177800" rtl="0" algn="l">
              <a:lnSpc>
                <a:spcPct val="128571"/>
              </a:lnSpc>
              <a:spcBef>
                <a:spcPts val="1000"/>
              </a:spcBef>
              <a:spcAft>
                <a:spcPts val="0"/>
              </a:spcAft>
              <a:buClr>
                <a:srgbClr val="262626"/>
              </a:buClr>
              <a:buSzPts val="1400"/>
              <a:buFont typeface="Arial"/>
              <a:buChar char="•"/>
            </a:pPr>
            <a:r>
              <a:rPr lang="en-US"/>
              <a:t>Hàm tích hợp sẵn:</a:t>
            </a:r>
            <a:endParaRPr/>
          </a:p>
          <a:p>
            <a:pPr indent="-182563" lvl="1" marL="360363" rtl="0" algn="l">
              <a:lnSpc>
                <a:spcPct val="138461"/>
              </a:lnSpc>
              <a:spcBef>
                <a:spcPts val="500"/>
              </a:spcBef>
              <a:spcAft>
                <a:spcPts val="0"/>
              </a:spcAft>
              <a:buClr>
                <a:srgbClr val="262626"/>
              </a:buClr>
              <a:buSzPts val="1040"/>
              <a:buChar char="•"/>
            </a:pPr>
            <a:r>
              <a:rPr lang="en-US"/>
              <a:t>Hàm vô hướng - Các hàm trả về một giá trị trên mỗi hàng</a:t>
            </a:r>
            <a:endParaRPr/>
          </a:p>
          <a:p>
            <a:pPr indent="-182563" lvl="1" marL="360363" rtl="0" algn="l">
              <a:lnSpc>
                <a:spcPct val="138461"/>
              </a:lnSpc>
              <a:spcBef>
                <a:spcPts val="500"/>
              </a:spcBef>
              <a:spcAft>
                <a:spcPts val="0"/>
              </a:spcAft>
              <a:buClr>
                <a:srgbClr val="262626"/>
              </a:buClr>
              <a:buSzPts val="1040"/>
              <a:buChar char="•"/>
            </a:pPr>
            <a:r>
              <a:rPr lang="en-US"/>
              <a:t>Các hàm tổng hợp - Các hàm trả về một giá trị duy nhất trên một nhóm hàng</a:t>
            </a:r>
            <a:endParaRPr/>
          </a:p>
          <a:p>
            <a:pPr indent="-177800" lvl="0" marL="177800" rtl="0" algn="l">
              <a:lnSpc>
                <a:spcPct val="128571"/>
              </a:lnSpc>
              <a:spcBef>
                <a:spcPts val="1000"/>
              </a:spcBef>
              <a:spcAft>
                <a:spcPts val="0"/>
              </a:spcAft>
              <a:buClr>
                <a:srgbClr val="262626"/>
              </a:buClr>
              <a:buSzPts val="1400"/>
              <a:buFont typeface="Arial"/>
              <a:buChar char="•"/>
            </a:pPr>
            <a:r>
              <a:rPr lang="en-US"/>
              <a:t>Hàm do người dùng định nghĩa:</a:t>
            </a:r>
            <a:endParaRPr/>
          </a:p>
          <a:p>
            <a:pPr indent="-182563" lvl="1" marL="360363" rtl="0" algn="l">
              <a:lnSpc>
                <a:spcPct val="138461"/>
              </a:lnSpc>
              <a:spcBef>
                <a:spcPts val="500"/>
              </a:spcBef>
              <a:spcAft>
                <a:spcPts val="0"/>
              </a:spcAft>
              <a:buClr>
                <a:srgbClr val="262626"/>
              </a:buClr>
              <a:buSzPts val="1040"/>
              <a:buChar char="•"/>
            </a:pPr>
            <a:r>
              <a:rPr lang="en-US"/>
              <a:t>Hàm vô hướng do người dùng định nghĩa</a:t>
            </a:r>
            <a:endParaRPr/>
          </a:p>
          <a:p>
            <a:pPr indent="-182563" lvl="1" marL="360363" rtl="0" algn="l">
              <a:lnSpc>
                <a:spcPct val="138461"/>
              </a:lnSpc>
              <a:spcBef>
                <a:spcPts val="500"/>
              </a:spcBef>
              <a:spcAft>
                <a:spcPts val="0"/>
              </a:spcAft>
              <a:buClr>
                <a:srgbClr val="262626"/>
              </a:buClr>
              <a:buSzPts val="1040"/>
              <a:buChar char="•"/>
            </a:pPr>
            <a:r>
              <a:rPr lang="en-US"/>
              <a:t>Các hàm tổng hợp do người dùng xác định</a:t>
            </a:r>
            <a:endParaRPr/>
          </a:p>
          <a:p>
            <a:pPr indent="-209550" lvl="2" marL="574675" rtl="0" algn="l">
              <a:lnSpc>
                <a:spcPct val="90000"/>
              </a:lnSpc>
              <a:spcBef>
                <a:spcPts val="462"/>
              </a:spcBef>
              <a:spcAft>
                <a:spcPts val="0"/>
              </a:spcAft>
              <a:buClr>
                <a:srgbClr val="262626"/>
              </a:buClr>
              <a:buSzPts val="1300"/>
              <a:buChar char="•"/>
            </a:pPr>
            <a:r>
              <a:rPr lang="en-US"/>
              <a:t>Chỉ trong Scala và Java</a:t>
            </a:r>
            <a:endParaRPr/>
          </a:p>
        </p:txBody>
      </p:sp>
      <p:sp>
        <p:nvSpPr>
          <p:cNvPr id="2900" name="Google Shape;2900;p183"/>
          <p:cNvSpPr txBox="1"/>
          <p:nvPr/>
        </p:nvSpPr>
        <p:spPr>
          <a:xfrm>
            <a:off x="4779819" y="2226567"/>
            <a:ext cx="4565794" cy="213967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select(col("age"), col("age")+10).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show()</a:t>
            </a:r>
            <a:endParaRPr/>
          </a:p>
        </p:txBody>
      </p:sp>
      <p:sp>
        <p:nvSpPr>
          <p:cNvPr id="2901" name="Google Shape;2901;p183"/>
          <p:cNvSpPr/>
          <p:nvPr/>
        </p:nvSpPr>
        <p:spPr>
          <a:xfrm>
            <a:off x="4779819" y="4437063"/>
            <a:ext cx="4565794" cy="1794325"/>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 age|(age + 10)|</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|null|      null|</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  30|        40|</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  19|        29|</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2902" name="Google Shape;2902;p183"/>
          <p:cNvSpPr txBox="1"/>
          <p:nvPr/>
        </p:nvSpPr>
        <p:spPr>
          <a:xfrm>
            <a:off x="8697613" y="224088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903" name="Google Shape;2903;p183"/>
          <p:cNvSpPr txBox="1"/>
          <p:nvPr/>
        </p:nvSpPr>
        <p:spPr>
          <a:xfrm>
            <a:off x="8676000" y="4437063"/>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
        <p:nvSpPr>
          <p:cNvPr id="2904" name="Google Shape;2904;p183"/>
          <p:cNvSpPr/>
          <p:nvPr/>
        </p:nvSpPr>
        <p:spPr>
          <a:xfrm>
            <a:off x="5651389" y="3159443"/>
            <a:ext cx="2447582" cy="27392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9" name="Shape 2909"/>
        <p:cNvGrpSpPr/>
        <p:nvPr/>
      </p:nvGrpSpPr>
      <p:grpSpPr>
        <a:xfrm>
          <a:off x="0" y="0"/>
          <a:ext cx="0" cy="0"/>
          <a:chOff x="0" y="0"/>
          <a:chExt cx="0" cy="0"/>
        </a:xfrm>
      </p:grpSpPr>
      <p:sp>
        <p:nvSpPr>
          <p:cNvPr id="2910" name="Google Shape;2910;p18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2911" name="Google Shape;2911;p184"/>
          <p:cNvSpPr txBox="1"/>
          <p:nvPr>
            <p:ph idx="2" type="body"/>
          </p:nvPr>
        </p:nvSpPr>
        <p:spPr>
          <a:xfrm>
            <a:off x="205052" y="1232256"/>
            <a:ext cx="970094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Các hàm/toán tử vô hướng thường được sử dụng</a:t>
            </a:r>
            <a:endParaRPr sz="2800"/>
          </a:p>
        </p:txBody>
      </p:sp>
      <p:sp>
        <p:nvSpPr>
          <p:cNvPr id="2912" name="Google Shape;2912;p18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913" name="Google Shape;2913;p184"/>
          <p:cNvSpPr txBox="1"/>
          <p:nvPr>
            <p:ph idx="4" type="body"/>
          </p:nvPr>
        </p:nvSpPr>
        <p:spPr>
          <a:xfrm>
            <a:off x="535873" y="2226568"/>
            <a:ext cx="3800600" cy="3910996"/>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Toán tử số học</a:t>
            </a:r>
            <a:endParaRPr/>
          </a:p>
          <a:p>
            <a:pPr indent="-182563" lvl="1" marL="360363" rtl="0" algn="l">
              <a:lnSpc>
                <a:spcPct val="138461"/>
              </a:lnSpc>
              <a:spcBef>
                <a:spcPts val="500"/>
              </a:spcBef>
              <a:spcAft>
                <a:spcPts val="0"/>
              </a:spcAft>
              <a:buClr>
                <a:srgbClr val="262626"/>
              </a:buClr>
              <a:buSzPts val="1040"/>
              <a:buChar char="•"/>
            </a:pPr>
            <a:r>
              <a:rPr lang="en-US"/>
              <a:t>+, -, *, /, %</a:t>
            </a:r>
            <a:endParaRPr/>
          </a:p>
          <a:p>
            <a:pPr indent="-177800" lvl="0" marL="177800" rtl="0" algn="l">
              <a:lnSpc>
                <a:spcPct val="128571"/>
              </a:lnSpc>
              <a:spcBef>
                <a:spcPts val="1000"/>
              </a:spcBef>
              <a:spcAft>
                <a:spcPts val="0"/>
              </a:spcAft>
              <a:buClr>
                <a:srgbClr val="262626"/>
              </a:buClr>
              <a:buSzPts val="1400"/>
              <a:buFont typeface="Arial"/>
              <a:buChar char="•"/>
            </a:pPr>
            <a:r>
              <a:rPr lang="en-US"/>
              <a:t>Toán tử so sánh</a:t>
            </a:r>
            <a:endParaRPr/>
          </a:p>
          <a:p>
            <a:pPr indent="-182563" lvl="1" marL="360363" rtl="0" algn="l">
              <a:lnSpc>
                <a:spcPct val="138461"/>
              </a:lnSpc>
              <a:spcBef>
                <a:spcPts val="500"/>
              </a:spcBef>
              <a:spcAft>
                <a:spcPts val="0"/>
              </a:spcAft>
              <a:buClr>
                <a:srgbClr val="262626"/>
              </a:buClr>
              <a:buSzPts val="1040"/>
              <a:buChar char="•"/>
            </a:pPr>
            <a:r>
              <a:rPr lang="en-US"/>
              <a:t>== ( === in Scala), &gt;, &gt;=, &lt;, &lt;=, !=, &lt;&gt;, </a:t>
            </a:r>
            <a:endParaRPr/>
          </a:p>
          <a:p>
            <a:pPr indent="-177800" lvl="0" marL="177800" rtl="0" algn="l">
              <a:lnSpc>
                <a:spcPct val="128571"/>
              </a:lnSpc>
              <a:spcBef>
                <a:spcPts val="1000"/>
              </a:spcBef>
              <a:spcAft>
                <a:spcPts val="0"/>
              </a:spcAft>
              <a:buClr>
                <a:srgbClr val="262626"/>
              </a:buClr>
              <a:buSzPts val="1400"/>
              <a:buFont typeface="Arial"/>
              <a:buChar char="•"/>
            </a:pPr>
            <a:r>
              <a:rPr lang="en-US"/>
              <a:t>Toán tử logic</a:t>
            </a:r>
            <a:endParaRPr/>
          </a:p>
          <a:p>
            <a:pPr indent="-182563" lvl="1" marL="360363" rtl="0" algn="l">
              <a:lnSpc>
                <a:spcPct val="138461"/>
              </a:lnSpc>
              <a:spcBef>
                <a:spcPts val="500"/>
              </a:spcBef>
              <a:spcAft>
                <a:spcPts val="0"/>
              </a:spcAft>
              <a:buClr>
                <a:srgbClr val="262626"/>
              </a:buClr>
              <a:buSzPts val="1040"/>
              <a:buChar char="•"/>
            </a:pPr>
            <a:r>
              <a:rPr lang="en-US"/>
              <a:t>&amp;, |, ~ (Python)</a:t>
            </a:r>
            <a:endParaRPr/>
          </a:p>
          <a:p>
            <a:pPr indent="-182563" lvl="1" marL="360363" rtl="0" algn="l">
              <a:lnSpc>
                <a:spcPct val="138461"/>
              </a:lnSpc>
              <a:spcBef>
                <a:spcPts val="500"/>
              </a:spcBef>
              <a:spcAft>
                <a:spcPts val="0"/>
              </a:spcAft>
              <a:buClr>
                <a:srgbClr val="262626"/>
              </a:buClr>
              <a:buSzPts val="1040"/>
              <a:buChar char="•"/>
            </a:pPr>
            <a:r>
              <a:rPr lang="en-US"/>
              <a:t>&amp;&amp;, ||, !,  and, or , not (Scala)</a:t>
            </a:r>
            <a:endParaRPr/>
          </a:p>
          <a:p>
            <a:pPr indent="-177800" lvl="0" marL="177800" rtl="0" algn="l">
              <a:lnSpc>
                <a:spcPct val="128571"/>
              </a:lnSpc>
              <a:spcBef>
                <a:spcPts val="1000"/>
              </a:spcBef>
              <a:spcAft>
                <a:spcPts val="0"/>
              </a:spcAft>
              <a:buClr>
                <a:srgbClr val="262626"/>
              </a:buClr>
              <a:buSzPts val="1400"/>
              <a:buFont typeface="Arial"/>
              <a:buChar char="•"/>
            </a:pPr>
            <a:r>
              <a:rPr lang="en-US"/>
              <a:t>Toán tử chuỗi</a:t>
            </a:r>
            <a:endParaRPr/>
          </a:p>
          <a:p>
            <a:pPr indent="-182563" lvl="1" marL="360363" rtl="0" algn="l">
              <a:lnSpc>
                <a:spcPct val="138461"/>
              </a:lnSpc>
              <a:spcBef>
                <a:spcPts val="500"/>
              </a:spcBef>
              <a:spcAft>
                <a:spcPts val="0"/>
              </a:spcAft>
              <a:buClr>
                <a:srgbClr val="262626"/>
              </a:buClr>
              <a:buSzPts val="1040"/>
              <a:buChar char="•"/>
            </a:pPr>
            <a:r>
              <a:rPr b="1" lang="en-US"/>
              <a:t>substring</a:t>
            </a:r>
            <a:r>
              <a:rPr lang="en-US"/>
              <a:t>, </a:t>
            </a:r>
            <a:r>
              <a:rPr b="1" lang="en-US"/>
              <a:t>replace</a:t>
            </a:r>
            <a:r>
              <a:rPr lang="en-US"/>
              <a:t>, </a:t>
            </a:r>
            <a:r>
              <a:rPr b="1" lang="en-US"/>
              <a:t>contains</a:t>
            </a:r>
            <a:r>
              <a:rPr lang="en-US"/>
              <a:t>, </a:t>
            </a:r>
            <a:r>
              <a:rPr b="1" lang="en-US"/>
              <a:t>like</a:t>
            </a:r>
            <a:r>
              <a:rPr lang="en-US"/>
              <a:t>, </a:t>
            </a:r>
            <a:r>
              <a:rPr b="1" lang="en-US"/>
              <a:t>upper</a:t>
            </a:r>
            <a:r>
              <a:rPr lang="en-US"/>
              <a:t>, </a:t>
            </a:r>
            <a:r>
              <a:rPr b="1" lang="en-US"/>
              <a:t>lower</a:t>
            </a:r>
            <a:endParaRPr/>
          </a:p>
          <a:p>
            <a:pPr indent="-177800" lvl="0" marL="177800" rtl="0" algn="l">
              <a:lnSpc>
                <a:spcPct val="128571"/>
              </a:lnSpc>
              <a:spcBef>
                <a:spcPts val="1000"/>
              </a:spcBef>
              <a:spcAft>
                <a:spcPts val="0"/>
              </a:spcAft>
              <a:buClr>
                <a:srgbClr val="262626"/>
              </a:buClr>
              <a:buSzPts val="1400"/>
              <a:buFont typeface="Arial"/>
              <a:buChar char="•"/>
            </a:pPr>
            <a:r>
              <a:rPr lang="en-US"/>
              <a:t>Dữ liệu thử nghiệm</a:t>
            </a:r>
            <a:endParaRPr/>
          </a:p>
          <a:p>
            <a:pPr indent="-182563" lvl="1" marL="360363" rtl="0" algn="l">
              <a:lnSpc>
                <a:spcPct val="138461"/>
              </a:lnSpc>
              <a:spcBef>
                <a:spcPts val="500"/>
              </a:spcBef>
              <a:spcAft>
                <a:spcPts val="0"/>
              </a:spcAft>
              <a:buClr>
                <a:srgbClr val="262626"/>
              </a:buClr>
              <a:buSzPts val="1040"/>
              <a:buChar char="•"/>
            </a:pPr>
            <a:r>
              <a:rPr b="1" lang="en-US"/>
              <a:t>isNull</a:t>
            </a:r>
            <a:r>
              <a:rPr lang="en-US"/>
              <a:t>, </a:t>
            </a:r>
            <a:r>
              <a:rPr b="1" lang="en-US"/>
              <a:t>isNotNull</a:t>
            </a:r>
            <a:r>
              <a:rPr lang="en-US"/>
              <a:t>, </a:t>
            </a:r>
            <a:r>
              <a:rPr b="1" lang="en-US"/>
              <a:t>NaN</a:t>
            </a:r>
            <a:r>
              <a:rPr lang="en-US"/>
              <a:t> (không phải là thành viên)</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2914" name="Google Shape;2914;p184"/>
          <p:cNvSpPr txBox="1"/>
          <p:nvPr/>
        </p:nvSpPr>
        <p:spPr>
          <a:xfrm>
            <a:off x="4779819" y="2226567"/>
            <a:ext cx="4565794" cy="213967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my_list = [[1, "henry park", 23.00], </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[2, "shaun smith", 15.25], </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[3, "sharon ramirez", 45.50], </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[4, "jessica bolt", 20.00]]</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my_schema = ("id", "name", "amt")</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myDF = spark.createDataFrame(my_list, my_schema)</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myDF \</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.select(upper(myDF.name), "amt") \</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.where( (col("amt") &gt; 18) &amp; (myDF["amt"] &lt; 40) ) \</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.show()</a:t>
            </a:r>
            <a:endParaRPr/>
          </a:p>
        </p:txBody>
      </p:sp>
      <p:sp>
        <p:nvSpPr>
          <p:cNvPr id="2915" name="Google Shape;2915;p184"/>
          <p:cNvSpPr/>
          <p:nvPr/>
        </p:nvSpPr>
        <p:spPr>
          <a:xfrm>
            <a:off x="4779819" y="4437063"/>
            <a:ext cx="4565794" cy="1794325"/>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180000" marR="0" rtl="0" algn="l">
              <a:spcBef>
                <a:spcPts val="0"/>
              </a:spcBef>
              <a:spcAft>
                <a:spcPts val="0"/>
              </a:spcAft>
              <a:buNone/>
            </a:pPr>
            <a:r>
              <a:rPr lang="en-US" sz="1100">
                <a:solidFill>
                  <a:schemeClr val="dk1"/>
                </a:solidFill>
                <a:latin typeface="Courier New"/>
                <a:ea typeface="Courier New"/>
                <a:cs typeface="Courier New"/>
                <a:sym typeface="Courier New"/>
              </a:rPr>
              <a:t>| upper(name)| amt|</a:t>
            </a:r>
            <a:endParaRPr/>
          </a:p>
          <a:p>
            <a:pPr indent="0" lvl="0" marL="180000"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180000" marR="0" rtl="0" algn="l">
              <a:spcBef>
                <a:spcPts val="0"/>
              </a:spcBef>
              <a:spcAft>
                <a:spcPts val="0"/>
              </a:spcAft>
              <a:buNone/>
            </a:pPr>
            <a:r>
              <a:rPr lang="en-US" sz="1100">
                <a:solidFill>
                  <a:schemeClr val="dk1"/>
                </a:solidFill>
                <a:latin typeface="Courier New"/>
                <a:ea typeface="Courier New"/>
                <a:cs typeface="Courier New"/>
                <a:sym typeface="Courier New"/>
              </a:rPr>
              <a:t>|  HENRY PARK|23.0|</a:t>
            </a:r>
            <a:endParaRPr/>
          </a:p>
          <a:p>
            <a:pPr indent="0" lvl="0" marL="180000" marR="0" rtl="0" algn="l">
              <a:spcBef>
                <a:spcPts val="0"/>
              </a:spcBef>
              <a:spcAft>
                <a:spcPts val="0"/>
              </a:spcAft>
              <a:buNone/>
            </a:pPr>
            <a:r>
              <a:rPr lang="en-US" sz="1100">
                <a:solidFill>
                  <a:schemeClr val="dk1"/>
                </a:solidFill>
                <a:latin typeface="Courier New"/>
                <a:ea typeface="Courier New"/>
                <a:cs typeface="Courier New"/>
                <a:sym typeface="Courier New"/>
              </a:rPr>
              <a:t>|JESSICA BOLT|20.0|</a:t>
            </a:r>
            <a:endParaRPr/>
          </a:p>
          <a:p>
            <a:pPr indent="0" lvl="0" marL="180000"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p:txBody>
      </p:sp>
      <p:sp>
        <p:nvSpPr>
          <p:cNvPr id="2916" name="Google Shape;2916;p184"/>
          <p:cNvSpPr txBox="1"/>
          <p:nvPr/>
        </p:nvSpPr>
        <p:spPr>
          <a:xfrm>
            <a:off x="8697613" y="224088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917" name="Google Shape;2917;p184"/>
          <p:cNvSpPr txBox="1"/>
          <p:nvPr/>
        </p:nvSpPr>
        <p:spPr>
          <a:xfrm>
            <a:off x="8676000" y="4437063"/>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2" name="Shape 2922"/>
        <p:cNvGrpSpPr/>
        <p:nvPr/>
      </p:nvGrpSpPr>
      <p:grpSpPr>
        <a:xfrm>
          <a:off x="0" y="0"/>
          <a:ext cx="0" cy="0"/>
          <a:chOff x="0" y="0"/>
          <a:chExt cx="0" cy="0"/>
        </a:xfrm>
      </p:grpSpPr>
      <p:sp>
        <p:nvSpPr>
          <p:cNvPr id="2923" name="Google Shape;2923;p18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2924" name="Google Shape;2924;p18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Hàm Ngày và Dấu thời gian</a:t>
            </a:r>
            <a:endParaRPr/>
          </a:p>
        </p:txBody>
      </p:sp>
      <p:sp>
        <p:nvSpPr>
          <p:cNvPr id="2925" name="Google Shape;2925;p18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926" name="Google Shape;2926;p185"/>
          <p:cNvSpPr txBox="1"/>
          <p:nvPr>
            <p:ph idx="4" type="body"/>
          </p:nvPr>
        </p:nvSpPr>
        <p:spPr>
          <a:xfrm>
            <a:off x="535872" y="2226568"/>
            <a:ext cx="4480265" cy="3701266"/>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Có một số tiêu chuẩn để lưu ngày giờ</a:t>
            </a:r>
            <a:endParaRPr/>
          </a:p>
          <a:p>
            <a:pPr indent="-182563" lvl="1" marL="360363" rtl="0" algn="l">
              <a:lnSpc>
                <a:spcPct val="138461"/>
              </a:lnSpc>
              <a:spcBef>
                <a:spcPts val="500"/>
              </a:spcBef>
              <a:spcAft>
                <a:spcPts val="0"/>
              </a:spcAft>
              <a:buClr>
                <a:srgbClr val="262626"/>
              </a:buClr>
              <a:buSzPts val="1040"/>
              <a:buChar char="•"/>
            </a:pPr>
            <a:r>
              <a:rPr lang="en-US"/>
              <a:t>Dấu thời gian Unix</a:t>
            </a:r>
            <a:endParaRPr/>
          </a:p>
          <a:p>
            <a:pPr indent="-182563" lvl="1" marL="360363" rtl="0" algn="l">
              <a:lnSpc>
                <a:spcPct val="138461"/>
              </a:lnSpc>
              <a:spcBef>
                <a:spcPts val="500"/>
              </a:spcBef>
              <a:spcAft>
                <a:spcPts val="0"/>
              </a:spcAft>
              <a:buClr>
                <a:srgbClr val="262626"/>
              </a:buClr>
              <a:buSzPts val="1040"/>
              <a:buChar char="•"/>
            </a:pPr>
            <a:r>
              <a:rPr lang="en-US"/>
              <a:t>Loại ngày</a:t>
            </a:r>
            <a:endParaRPr/>
          </a:p>
          <a:p>
            <a:pPr indent="-182563" lvl="1" marL="360363" rtl="0" algn="l">
              <a:lnSpc>
                <a:spcPct val="138461"/>
              </a:lnSpc>
              <a:spcBef>
                <a:spcPts val="500"/>
              </a:spcBef>
              <a:spcAft>
                <a:spcPts val="0"/>
              </a:spcAft>
              <a:buClr>
                <a:srgbClr val="262626"/>
              </a:buClr>
              <a:buSzPts val="1040"/>
              <a:buChar char="•"/>
            </a:pPr>
            <a:r>
              <a:rPr lang="en-US"/>
              <a:t>Loại dấu thời gian SQL</a:t>
            </a:r>
            <a:endParaRPr/>
          </a:p>
          <a:p>
            <a:pPr indent="-177800" lvl="0" marL="177800" rtl="0" algn="l">
              <a:lnSpc>
                <a:spcPct val="128571"/>
              </a:lnSpc>
              <a:spcBef>
                <a:spcPts val="1000"/>
              </a:spcBef>
              <a:spcAft>
                <a:spcPts val="0"/>
              </a:spcAft>
              <a:buClr>
                <a:srgbClr val="262626"/>
              </a:buClr>
              <a:buSzPts val="1400"/>
              <a:buFont typeface="Arial"/>
              <a:buChar char="•"/>
            </a:pPr>
            <a:r>
              <a:rPr lang="en-US"/>
              <a:t>Có thể chuyển đổi giữa các định dạng cũng như chỉ định hoặc sửa đổi định dạng ngày và giờ là một chức năng quan trọng</a:t>
            </a:r>
            <a:endParaRPr/>
          </a:p>
        </p:txBody>
      </p:sp>
      <p:sp>
        <p:nvSpPr>
          <p:cNvPr id="2927" name="Google Shape;2927;p185"/>
          <p:cNvSpPr txBox="1"/>
          <p:nvPr/>
        </p:nvSpPr>
        <p:spPr>
          <a:xfrm>
            <a:off x="5306705" y="2577812"/>
            <a:ext cx="2977097"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Epoch Unix Timestamp</a:t>
            </a:r>
            <a:endParaRPr b="1" sz="3200">
              <a:solidFill>
                <a:schemeClr val="dk1"/>
              </a:solidFill>
              <a:latin typeface="Arial"/>
              <a:ea typeface="Arial"/>
              <a:cs typeface="Arial"/>
              <a:sym typeface="Arial"/>
            </a:endParaRPr>
          </a:p>
          <a:p>
            <a:pPr indent="0" lvl="0" marL="0" marR="0" rtl="0" algn="ctr">
              <a:spcBef>
                <a:spcPts val="0"/>
              </a:spcBef>
              <a:spcAft>
                <a:spcPts val="0"/>
              </a:spcAft>
              <a:buNone/>
            </a:pPr>
            <a:r>
              <a:rPr b="1" lang="en-US" sz="4000">
                <a:solidFill>
                  <a:schemeClr val="dk1"/>
                </a:solidFill>
                <a:latin typeface="Arial"/>
                <a:ea typeface="Arial"/>
                <a:cs typeface="Arial"/>
                <a:sym typeface="Arial"/>
              </a:rPr>
              <a:t>1630503088</a:t>
            </a:r>
            <a:endParaRPr/>
          </a:p>
          <a:p>
            <a:pPr indent="0" lvl="0" marL="0" marR="0" rtl="0" algn="ctr">
              <a:spcBef>
                <a:spcPts val="0"/>
              </a:spcBef>
              <a:spcAft>
                <a:spcPts val="0"/>
              </a:spcAft>
              <a:buNone/>
            </a:pPr>
            <a:r>
              <a:rPr b="1" lang="en-US" sz="1400">
                <a:solidFill>
                  <a:schemeClr val="dk1"/>
                </a:solidFill>
                <a:latin typeface="Arial"/>
                <a:ea typeface="Arial"/>
                <a:cs typeface="Arial"/>
                <a:sym typeface="Arial"/>
              </a:rPr>
              <a:t>SECONDS SINCE JAN 01 1970. (UTC)</a:t>
            </a:r>
            <a:endParaRPr/>
          </a:p>
          <a:p>
            <a:pPr indent="0" lvl="0" marL="0" marR="0" rtl="0" algn="ctr">
              <a:spcBef>
                <a:spcPts val="0"/>
              </a:spcBef>
              <a:spcAft>
                <a:spcPts val="0"/>
              </a:spcAft>
              <a:buNone/>
            </a:pPr>
            <a:r>
              <a:rPr b="1" lang="en-US" sz="1400">
                <a:solidFill>
                  <a:schemeClr val="dk1"/>
                </a:solidFill>
                <a:latin typeface="Arial"/>
                <a:ea typeface="Arial"/>
                <a:cs typeface="Arial"/>
                <a:sym typeface="Arial"/>
              </a:rPr>
              <a:t>10:31:30 PM</a:t>
            </a: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2" name="Shape 2932"/>
        <p:cNvGrpSpPr/>
        <p:nvPr/>
      </p:nvGrpSpPr>
      <p:grpSpPr>
        <a:xfrm>
          <a:off x="0" y="0"/>
          <a:ext cx="0" cy="0"/>
          <a:chOff x="0" y="0"/>
          <a:chExt cx="0" cy="0"/>
        </a:xfrm>
      </p:grpSpPr>
      <p:sp>
        <p:nvSpPr>
          <p:cNvPr id="2933" name="Google Shape;2933;p18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2934" name="Google Shape;2934;p18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Hàm định dạng ngày</a:t>
            </a:r>
            <a:endParaRPr/>
          </a:p>
        </p:txBody>
      </p:sp>
      <p:sp>
        <p:nvSpPr>
          <p:cNvPr id="2935" name="Google Shape;2935;p18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936" name="Google Shape;2936;p186"/>
          <p:cNvSpPr txBox="1"/>
          <p:nvPr>
            <p:ph idx="4" type="body"/>
          </p:nvPr>
        </p:nvSpPr>
        <p:spPr>
          <a:xfrm>
            <a:off x="535872" y="2226568"/>
            <a:ext cx="8796528" cy="493776"/>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Có các hàm ngày trả về một số phần của ngày ở định dạng được yêu cầu</a:t>
            </a:r>
            <a:endParaRPr/>
          </a:p>
        </p:txBody>
      </p:sp>
      <p:graphicFrame>
        <p:nvGraphicFramePr>
          <p:cNvPr id="2937" name="Google Shape;2937;p186"/>
          <p:cNvGraphicFramePr/>
          <p:nvPr/>
        </p:nvGraphicFramePr>
        <p:xfrm>
          <a:off x="523874" y="2535849"/>
          <a:ext cx="3000000" cy="3000000"/>
        </p:xfrm>
        <a:graphic>
          <a:graphicData uri="http://schemas.openxmlformats.org/drawingml/2006/table">
            <a:tbl>
              <a:tblPr bandRow="1" firstRow="1">
                <a:noFill/>
                <a:tableStyleId>{AC961190-77FA-4AE8-A9A6-E3E42C7C3913}</a:tableStyleId>
              </a:tblPr>
              <a:tblGrid>
                <a:gridCol w="2343150"/>
                <a:gridCol w="6465375"/>
              </a:tblGrid>
              <a:tr h="179650">
                <a:tc>
                  <a:txBody>
                    <a:bodyPr/>
                    <a:lstStyle/>
                    <a:p>
                      <a:pPr indent="0" lvl="0" marL="0" marR="0" rtl="0" algn="ctr">
                        <a:lnSpc>
                          <a:spcPct val="100000"/>
                        </a:lnSpc>
                        <a:spcBef>
                          <a:spcPts val="0"/>
                        </a:spcBef>
                        <a:spcAft>
                          <a:spcPts val="0"/>
                        </a:spcAft>
                        <a:buClr>
                          <a:schemeClr val="dk1"/>
                        </a:buClr>
                        <a:buSzPts val="1400"/>
                        <a:buFont typeface="Arial"/>
                        <a:buNone/>
                      </a:pPr>
                      <a:r>
                        <a:rPr b="0" lang="en-US" sz="1400">
                          <a:solidFill>
                            <a:schemeClr val="dk1"/>
                          </a:solidFill>
                          <a:latin typeface="Arial"/>
                          <a:ea typeface="Arial"/>
                          <a:cs typeface="Arial"/>
                          <a:sym typeface="Arial"/>
                        </a:rPr>
                        <a:t>Hàm ngày PySpark</a:t>
                      </a:r>
                      <a:endParaRPr b="0"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a:solidFill>
                            <a:schemeClr val="dk1"/>
                          </a:solidFill>
                          <a:latin typeface="Arial"/>
                          <a:ea typeface="Arial"/>
                          <a:cs typeface="Arial"/>
                          <a:sym typeface="Arial"/>
                        </a:rPr>
                        <a:t>Mô</a:t>
                      </a:r>
                      <a:r>
                        <a:rPr b="0" lang="en-US" sz="1400">
                          <a:solidFill>
                            <a:schemeClr val="dk1"/>
                          </a:solidFill>
                          <a:latin typeface="Arial"/>
                          <a:ea typeface="Arial"/>
                          <a:cs typeface="Arial"/>
                          <a:sym typeface="Arial"/>
                        </a:rPr>
                        <a:t> tả</a:t>
                      </a:r>
                      <a:endParaRPr b="0" sz="1400">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265150">
                <a:tc>
                  <a:txBody>
                    <a:bodyPr/>
                    <a:lstStyle/>
                    <a:p>
                      <a:pPr indent="0" lvl="0" marL="0" marR="0" rtl="0" algn="ctr">
                        <a:spcBef>
                          <a:spcPts val="0"/>
                        </a:spcBef>
                        <a:spcAft>
                          <a:spcPts val="0"/>
                        </a:spcAft>
                        <a:buNone/>
                      </a:pPr>
                      <a:r>
                        <a:rPr lang="en-US" sz="1300" u="none" strike="noStrike">
                          <a:solidFill>
                            <a:schemeClr val="dk1"/>
                          </a:solidFill>
                          <a:latin typeface="Arial"/>
                          <a:ea typeface="Arial"/>
                          <a:cs typeface="Arial"/>
                          <a:sym typeface="Arial"/>
                        </a:rPr>
                        <a:t>current_date</a:t>
                      </a:r>
                      <a:endParaRPr/>
                    </a:p>
                  </a:txBody>
                  <a:tcPr marT="46800" marB="46800" marR="79200" marL="792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strike="noStrike">
                          <a:solidFill>
                            <a:schemeClr val="dk1"/>
                          </a:solidFill>
                          <a:latin typeface="Arial"/>
                          <a:ea typeface="Arial"/>
                          <a:cs typeface="Arial"/>
                          <a:sym typeface="Arial"/>
                        </a:rPr>
                        <a:t>Trả về ngày hiện tại khi bắt đầu đánh giá truy vấn.</a:t>
                      </a:r>
                      <a:endParaRPr/>
                    </a:p>
                  </a:txBody>
                  <a:tcPr marT="46800" marB="46800" marR="79200" marL="792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65150">
                <a:tc>
                  <a:txBody>
                    <a:bodyPr/>
                    <a:lstStyle/>
                    <a:p>
                      <a:pPr indent="0" lvl="0" marL="0" marR="0" rtl="0" algn="ctr">
                        <a:spcBef>
                          <a:spcPts val="0"/>
                        </a:spcBef>
                        <a:spcAft>
                          <a:spcPts val="0"/>
                        </a:spcAft>
                        <a:buNone/>
                      </a:pPr>
                      <a:r>
                        <a:rPr lang="en-US" sz="1300" u="none" strike="noStrike">
                          <a:solidFill>
                            <a:schemeClr val="dk1"/>
                          </a:solidFill>
                          <a:latin typeface="Arial"/>
                          <a:ea typeface="Arial"/>
                          <a:cs typeface="Arial"/>
                          <a:sym typeface="Arial"/>
                        </a:rPr>
                        <a:t>current_timestamp</a:t>
                      </a:r>
                      <a:endParaRPr/>
                    </a:p>
                  </a:txBody>
                  <a:tcPr marT="46800" marB="46800" marR="79200" marL="792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strike="noStrike">
                          <a:solidFill>
                            <a:schemeClr val="dk1"/>
                          </a:solidFill>
                          <a:latin typeface="Arial"/>
                          <a:ea typeface="Arial"/>
                          <a:cs typeface="Arial"/>
                          <a:sym typeface="Arial"/>
                        </a:rPr>
                        <a:t>Trả về dấu thời gian hiện tại khi bắt đầu đánh giá truy vấn.</a:t>
                      </a:r>
                      <a:endParaRPr/>
                    </a:p>
                  </a:txBody>
                  <a:tcPr marT="46800" marB="46800" marR="79200" marL="792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123975">
                <a:tc>
                  <a:txBody>
                    <a:bodyPr/>
                    <a:lstStyle/>
                    <a:p>
                      <a:pPr indent="0" lvl="0" marL="0" marR="0" rtl="0" algn="ctr">
                        <a:spcBef>
                          <a:spcPts val="0"/>
                        </a:spcBef>
                        <a:spcAft>
                          <a:spcPts val="0"/>
                        </a:spcAft>
                        <a:buNone/>
                      </a:pPr>
                      <a:r>
                        <a:rPr lang="en-US" sz="1300" u="none" strike="noStrike">
                          <a:solidFill>
                            <a:schemeClr val="dk1"/>
                          </a:solidFill>
                          <a:latin typeface="Arial"/>
                          <a:ea typeface="Arial"/>
                          <a:cs typeface="Arial"/>
                          <a:sym typeface="Arial"/>
                        </a:rPr>
                        <a:t>second(timestamp)</a:t>
                      </a:r>
                      <a:endParaRPr/>
                    </a:p>
                  </a:txBody>
                  <a:tcPr marT="46800" marB="46800" marR="79200" marL="792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strike="noStrike">
                          <a:solidFill>
                            <a:schemeClr val="dk1"/>
                          </a:solidFill>
                          <a:latin typeface="Arial"/>
                          <a:ea typeface="Arial"/>
                          <a:cs typeface="Arial"/>
                          <a:sym typeface="Arial"/>
                        </a:rPr>
                        <a:t>Trả về thành phần thứ hai của chuỗi/dấu thời gian.</a:t>
                      </a:r>
                      <a:endParaRPr/>
                    </a:p>
                  </a:txBody>
                  <a:tcPr marT="46800" marB="46800" marR="79200" marL="792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65150">
                <a:tc>
                  <a:txBody>
                    <a:bodyPr/>
                    <a:lstStyle/>
                    <a:p>
                      <a:pPr indent="0" lvl="0" marL="0" marR="0" rtl="0" algn="ctr">
                        <a:spcBef>
                          <a:spcPts val="0"/>
                        </a:spcBef>
                        <a:spcAft>
                          <a:spcPts val="0"/>
                        </a:spcAft>
                        <a:buNone/>
                      </a:pPr>
                      <a:r>
                        <a:rPr lang="en-US" sz="1300" u="none" strike="noStrike">
                          <a:solidFill>
                            <a:schemeClr val="dk1"/>
                          </a:solidFill>
                          <a:latin typeface="Arial"/>
                          <a:ea typeface="Arial"/>
                          <a:cs typeface="Arial"/>
                          <a:sym typeface="Arial"/>
                        </a:rPr>
                        <a:t>minute(timestamp)</a:t>
                      </a:r>
                      <a:endParaRPr/>
                    </a:p>
                  </a:txBody>
                  <a:tcPr marT="46800" marB="46800" marR="79200" marL="792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strike="noStrike">
                          <a:solidFill>
                            <a:schemeClr val="dk1"/>
                          </a:solidFill>
                          <a:latin typeface="Arial"/>
                          <a:ea typeface="Arial"/>
                          <a:cs typeface="Arial"/>
                          <a:sym typeface="Arial"/>
                        </a:rPr>
                        <a:t>Trả về thành phần phút của chuỗi/dấu thời gian.</a:t>
                      </a:r>
                      <a:endParaRPr/>
                    </a:p>
                  </a:txBody>
                  <a:tcPr marT="46800" marB="46800" marR="79200" marL="792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65150">
                <a:tc>
                  <a:txBody>
                    <a:bodyPr/>
                    <a:lstStyle/>
                    <a:p>
                      <a:pPr indent="0" lvl="0" marL="0" marR="0" rtl="0" algn="ctr">
                        <a:spcBef>
                          <a:spcPts val="0"/>
                        </a:spcBef>
                        <a:spcAft>
                          <a:spcPts val="0"/>
                        </a:spcAft>
                        <a:buNone/>
                      </a:pPr>
                      <a:r>
                        <a:rPr lang="en-US" sz="1300" u="none" strike="noStrike">
                          <a:solidFill>
                            <a:schemeClr val="dk1"/>
                          </a:solidFill>
                          <a:latin typeface="Arial"/>
                          <a:ea typeface="Arial"/>
                          <a:cs typeface="Arial"/>
                          <a:sym typeface="Arial"/>
                        </a:rPr>
                        <a:t>hour(timestamp)</a:t>
                      </a:r>
                      <a:endParaRPr/>
                    </a:p>
                  </a:txBody>
                  <a:tcPr marT="46800" marB="46800" marR="79200" marL="792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strike="noStrike">
                          <a:solidFill>
                            <a:schemeClr val="dk1"/>
                          </a:solidFill>
                          <a:latin typeface="Arial"/>
                          <a:ea typeface="Arial"/>
                          <a:cs typeface="Arial"/>
                          <a:sym typeface="Arial"/>
                        </a:rPr>
                        <a:t>Trả về thành phần giờ của chuỗi/dấu thời gian.</a:t>
                      </a:r>
                      <a:endParaRPr/>
                    </a:p>
                  </a:txBody>
                  <a:tcPr marT="46800" marB="46800" marR="79200" marL="792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84475">
                <a:tc>
                  <a:txBody>
                    <a:bodyPr/>
                    <a:lstStyle/>
                    <a:p>
                      <a:pPr indent="0" lvl="0" marL="0" marR="0" rtl="0" algn="ctr">
                        <a:spcBef>
                          <a:spcPts val="0"/>
                        </a:spcBef>
                        <a:spcAft>
                          <a:spcPts val="0"/>
                        </a:spcAft>
                        <a:buNone/>
                      </a:pPr>
                      <a:r>
                        <a:rPr lang="en-US" sz="1300" u="none" strike="noStrike">
                          <a:solidFill>
                            <a:schemeClr val="dk1"/>
                          </a:solidFill>
                          <a:latin typeface="Arial"/>
                          <a:ea typeface="Arial"/>
                          <a:cs typeface="Arial"/>
                          <a:sym typeface="Arial"/>
                        </a:rPr>
                        <a:t>weekofyear(date)</a:t>
                      </a:r>
                      <a:endParaRPr/>
                    </a:p>
                  </a:txBody>
                  <a:tcPr marT="46800" marB="46800" marR="79200" marL="792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strike="noStrike">
                          <a:solidFill>
                            <a:schemeClr val="dk1"/>
                          </a:solidFill>
                          <a:latin typeface="Arial"/>
                          <a:ea typeface="Arial"/>
                          <a:cs typeface="Arial"/>
                          <a:sym typeface="Arial"/>
                        </a:rPr>
                        <a:t>Trả về tuần trong năm của ngày đã cho. Một tuần được coi là bắt đầu vào Thứ Hai và</a:t>
                      </a:r>
                      <a:endParaRPr sz="1300" u="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1300" u="none" strike="noStrike">
                          <a:solidFill>
                            <a:schemeClr val="dk1"/>
                          </a:solidFill>
                          <a:latin typeface="Arial"/>
                          <a:ea typeface="Arial"/>
                          <a:cs typeface="Arial"/>
                          <a:sym typeface="Arial"/>
                        </a:rPr>
                        <a:t>tuần 1 là tuần đầu tiên có &gt;3 ngày.</a:t>
                      </a:r>
                      <a:endParaRPr sz="1300" u="none" strike="noStrike">
                        <a:solidFill>
                          <a:schemeClr val="dk1"/>
                        </a:solidFill>
                        <a:latin typeface="Arial"/>
                        <a:ea typeface="Arial"/>
                        <a:cs typeface="Arial"/>
                        <a:sym typeface="Arial"/>
                      </a:endParaRPr>
                    </a:p>
                  </a:txBody>
                  <a:tcPr marT="46800" marB="46800" marR="79200" marL="792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65150">
                <a:tc>
                  <a:txBody>
                    <a:bodyPr/>
                    <a:lstStyle/>
                    <a:p>
                      <a:pPr indent="0" lvl="0" marL="0" marR="0" rtl="0" algn="ctr">
                        <a:spcBef>
                          <a:spcPts val="0"/>
                        </a:spcBef>
                        <a:spcAft>
                          <a:spcPts val="0"/>
                        </a:spcAft>
                        <a:buNone/>
                      </a:pPr>
                      <a:r>
                        <a:rPr lang="en-US" sz="1300" u="none" strike="noStrike">
                          <a:solidFill>
                            <a:schemeClr val="dk1"/>
                          </a:solidFill>
                          <a:latin typeface="Arial"/>
                          <a:ea typeface="Arial"/>
                          <a:cs typeface="Arial"/>
                          <a:sym typeface="Arial"/>
                        </a:rPr>
                        <a:t>month(date)</a:t>
                      </a:r>
                      <a:endParaRPr/>
                    </a:p>
                  </a:txBody>
                  <a:tcPr marT="46800" marB="46800" marR="79200" marL="792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strike="noStrike">
                          <a:solidFill>
                            <a:schemeClr val="dk1"/>
                          </a:solidFill>
                          <a:latin typeface="Arial"/>
                          <a:ea typeface="Arial"/>
                          <a:cs typeface="Arial"/>
                          <a:sym typeface="Arial"/>
                        </a:rPr>
                        <a:t>Trả về thành phần tháng của ngày/dấu thời gian.</a:t>
                      </a:r>
                      <a:endParaRPr/>
                    </a:p>
                  </a:txBody>
                  <a:tcPr marT="46800" marB="46800" marR="79200" marL="792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65150">
                <a:tc>
                  <a:txBody>
                    <a:bodyPr/>
                    <a:lstStyle/>
                    <a:p>
                      <a:pPr indent="0" lvl="0" marL="0" marR="0" rtl="0" algn="ctr">
                        <a:spcBef>
                          <a:spcPts val="0"/>
                        </a:spcBef>
                        <a:spcAft>
                          <a:spcPts val="0"/>
                        </a:spcAft>
                        <a:buNone/>
                      </a:pPr>
                      <a:r>
                        <a:rPr lang="en-US" sz="1300" u="none" strike="noStrike">
                          <a:solidFill>
                            <a:schemeClr val="dk1"/>
                          </a:solidFill>
                          <a:latin typeface="Arial"/>
                          <a:ea typeface="Arial"/>
                          <a:cs typeface="Arial"/>
                          <a:sym typeface="Arial"/>
                        </a:rPr>
                        <a:t>quarter(date)</a:t>
                      </a:r>
                      <a:endParaRPr/>
                    </a:p>
                  </a:txBody>
                  <a:tcPr marT="46800" marB="46800" marR="79200" marL="792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strike="noStrike">
                          <a:solidFill>
                            <a:schemeClr val="dk1"/>
                          </a:solidFill>
                          <a:latin typeface="Arial"/>
                          <a:ea typeface="Arial"/>
                          <a:cs typeface="Arial"/>
                          <a:sym typeface="Arial"/>
                        </a:rPr>
                        <a:t>Trả về quý của năm cho ngày, trong phạm vi từ 1 đến 4.</a:t>
                      </a:r>
                      <a:endParaRPr/>
                    </a:p>
                  </a:txBody>
                  <a:tcPr marT="46800" marB="46800" marR="79200" marL="792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21825">
                <a:tc>
                  <a:txBody>
                    <a:bodyPr/>
                    <a:lstStyle/>
                    <a:p>
                      <a:pPr indent="0" lvl="0" marL="0" marR="0" rtl="0" algn="ctr">
                        <a:spcBef>
                          <a:spcPts val="0"/>
                        </a:spcBef>
                        <a:spcAft>
                          <a:spcPts val="0"/>
                        </a:spcAft>
                        <a:buNone/>
                      </a:pPr>
                      <a:r>
                        <a:rPr lang="en-US" sz="1300" u="none" strike="noStrike">
                          <a:solidFill>
                            <a:schemeClr val="dk1"/>
                          </a:solidFill>
                          <a:latin typeface="Arial"/>
                          <a:ea typeface="Arial"/>
                          <a:cs typeface="Arial"/>
                          <a:sym typeface="Arial"/>
                        </a:rPr>
                        <a:t>year(date)</a:t>
                      </a:r>
                      <a:endParaRPr/>
                    </a:p>
                  </a:txBody>
                  <a:tcPr marT="46800" marB="46800" marR="79200" marL="792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strike="noStrike">
                          <a:solidFill>
                            <a:schemeClr val="dk1"/>
                          </a:solidFill>
                          <a:latin typeface="Arial"/>
                          <a:ea typeface="Arial"/>
                          <a:cs typeface="Arial"/>
                          <a:sym typeface="Arial"/>
                        </a:rPr>
                        <a:t>Trả về thành phần năm của ngày/dấu thời gian.</a:t>
                      </a:r>
                      <a:endParaRPr/>
                    </a:p>
                  </a:txBody>
                  <a:tcPr marT="46800" marB="46800" marR="79200" marL="792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21825">
                <a:tc>
                  <a:txBody>
                    <a:bodyPr/>
                    <a:lstStyle/>
                    <a:p>
                      <a:pPr indent="0" lvl="0" marL="0" marR="0" rtl="0" algn="ctr">
                        <a:spcBef>
                          <a:spcPts val="0"/>
                        </a:spcBef>
                        <a:spcAft>
                          <a:spcPts val="0"/>
                        </a:spcAft>
                        <a:buNone/>
                      </a:pPr>
                      <a:r>
                        <a:rPr lang="en-US" sz="1300" u="none" strike="noStrike">
                          <a:solidFill>
                            <a:schemeClr val="dk1"/>
                          </a:solidFill>
                          <a:latin typeface="Arial"/>
                          <a:ea typeface="Arial"/>
                          <a:cs typeface="Arial"/>
                          <a:sym typeface="Arial"/>
                        </a:rPr>
                        <a:t>date_format(timestamp, fmt)</a:t>
                      </a:r>
                      <a:endParaRPr/>
                    </a:p>
                  </a:txBody>
                  <a:tcPr marT="46800" marB="46800" marR="79200" marL="792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strike="noStrike">
                          <a:solidFill>
                            <a:schemeClr val="dk1"/>
                          </a:solidFill>
                          <a:latin typeface="Arial"/>
                          <a:ea typeface="Arial"/>
                          <a:cs typeface="Arial"/>
                          <a:sym typeface="Arial"/>
                        </a:rPr>
                        <a:t>Chuyển đổi dấu thời gian thành giá trị chuỗi ở định dạng được chỉ định bởi định dạng </a:t>
                      </a:r>
                      <a:endParaRPr sz="1300" u="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1300" u="none" strike="noStrike">
                          <a:solidFill>
                            <a:schemeClr val="dk1"/>
                          </a:solidFill>
                          <a:latin typeface="Arial"/>
                          <a:ea typeface="Arial"/>
                          <a:cs typeface="Arial"/>
                          <a:sym typeface="Arial"/>
                        </a:rPr>
                        <a:t>ngày fmt.</a:t>
                      </a:r>
                      <a:endParaRPr sz="1300" u="none" strike="noStrike">
                        <a:solidFill>
                          <a:schemeClr val="dk1"/>
                        </a:solidFill>
                        <a:latin typeface="Arial"/>
                        <a:ea typeface="Arial"/>
                        <a:cs typeface="Arial"/>
                        <a:sym typeface="Arial"/>
                      </a:endParaRPr>
                    </a:p>
                  </a:txBody>
                  <a:tcPr marT="46800" marB="46800" marR="79200" marL="792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2" name="Shape 2942"/>
        <p:cNvGrpSpPr/>
        <p:nvPr/>
      </p:nvGrpSpPr>
      <p:grpSpPr>
        <a:xfrm>
          <a:off x="0" y="0"/>
          <a:ext cx="0" cy="0"/>
          <a:chOff x="0" y="0"/>
          <a:chExt cx="0" cy="0"/>
        </a:xfrm>
      </p:grpSpPr>
      <p:sp>
        <p:nvSpPr>
          <p:cNvPr id="2943" name="Google Shape;2943;p18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2944" name="Google Shape;2944;p18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mẫu: Hàm định dạng ngày</a:t>
            </a:r>
            <a:endParaRPr/>
          </a:p>
        </p:txBody>
      </p:sp>
      <p:sp>
        <p:nvSpPr>
          <p:cNvPr id="2945" name="Google Shape;2945;p18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946" name="Google Shape;2946;p187"/>
          <p:cNvSpPr txBox="1"/>
          <p:nvPr/>
        </p:nvSpPr>
        <p:spPr>
          <a:xfrm>
            <a:off x="697118" y="2250641"/>
            <a:ext cx="7812000" cy="139116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from pyspark.sql.functions import *</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authorDF = spark.read.table("authors")</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authBdayDF = authorDF.select("first_name", "last_name", \</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weekofyear(authorDF.birthdate), \</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date_format(authorDF.added, "y"))</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authBdayDF.printSchema()</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authBdayDF.show(5)</a:t>
            </a:r>
            <a:endParaRPr/>
          </a:p>
        </p:txBody>
      </p:sp>
      <p:sp>
        <p:nvSpPr>
          <p:cNvPr id="2947" name="Google Shape;2947;p187"/>
          <p:cNvSpPr txBox="1"/>
          <p:nvPr/>
        </p:nvSpPr>
        <p:spPr>
          <a:xfrm>
            <a:off x="697118" y="3641804"/>
            <a:ext cx="7812000" cy="2631996"/>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root</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 first_name: string (nullable = true)</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 last_name: string (nullable = true)</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 weekofyear(birthdate): integer (nullable = true)</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 date_format(added, y): string (nullable = true)</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|first_name| last_name|weekofyear(birthdate)|date_format(added, y)|</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Walton|     Adams|                    9|                 1997|</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Marietta|     Walsh|                   22|                 2010|</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Lily|Wintheiser|                   34|                 1973|</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Estevan|   Gleason|                   29|                 1995|</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Thaddeus|      Rowe|                    9|                 2017|</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only showing top 5 rows</a:t>
            </a:r>
            <a:endParaRPr sz="1100">
              <a:solidFill>
                <a:schemeClr val="dk1"/>
              </a:solidFill>
              <a:latin typeface="Courier New"/>
              <a:ea typeface="Courier New"/>
              <a:cs typeface="Courier New"/>
              <a:sym typeface="Courier New"/>
            </a:endParaRPr>
          </a:p>
        </p:txBody>
      </p:sp>
      <p:sp>
        <p:nvSpPr>
          <p:cNvPr id="2948" name="Google Shape;2948;p187"/>
          <p:cNvSpPr txBox="1"/>
          <p:nvPr/>
        </p:nvSpPr>
        <p:spPr>
          <a:xfrm>
            <a:off x="7861118" y="225064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949" name="Google Shape;2949;p187"/>
          <p:cNvSpPr txBox="1"/>
          <p:nvPr/>
        </p:nvSpPr>
        <p:spPr>
          <a:xfrm>
            <a:off x="7861118" y="3641804"/>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4" name="Shape 2954"/>
        <p:cNvGrpSpPr/>
        <p:nvPr/>
      </p:nvGrpSpPr>
      <p:grpSpPr>
        <a:xfrm>
          <a:off x="0" y="0"/>
          <a:ext cx="0" cy="0"/>
          <a:chOff x="0" y="0"/>
          <a:chExt cx="0" cy="0"/>
        </a:xfrm>
      </p:grpSpPr>
      <p:sp>
        <p:nvSpPr>
          <p:cNvPr id="2955" name="Google Shape;2955;p18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2956" name="Google Shape;2956;p18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Hàm alias Column</a:t>
            </a:r>
            <a:endParaRPr/>
          </a:p>
        </p:txBody>
      </p:sp>
      <p:sp>
        <p:nvSpPr>
          <p:cNvPr id="2957" name="Google Shape;2957;p18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958" name="Google Shape;2958;p188"/>
          <p:cNvSpPr txBox="1"/>
          <p:nvPr>
            <p:ph idx="4" type="body"/>
          </p:nvPr>
        </p:nvSpPr>
        <p:spPr>
          <a:xfrm>
            <a:off x="535872" y="2226568"/>
            <a:ext cx="8635837" cy="39692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latin typeface="Arial"/>
                <a:ea typeface="Arial"/>
                <a:cs typeface="Arial"/>
                <a:sym typeface="Arial"/>
              </a:rPr>
              <a:t>Column.alias(alias)</a:t>
            </a:r>
            <a:endParaRPr/>
          </a:p>
          <a:p>
            <a:pPr indent="-182563" lvl="1" marL="360363" rtl="0" algn="l">
              <a:lnSpc>
                <a:spcPct val="138461"/>
              </a:lnSpc>
              <a:spcBef>
                <a:spcPts val="500"/>
              </a:spcBef>
              <a:spcAft>
                <a:spcPts val="0"/>
              </a:spcAft>
              <a:buClr>
                <a:srgbClr val="262626"/>
              </a:buClr>
              <a:buSzPts val="1040"/>
              <a:buChar char="•"/>
            </a:pPr>
            <a:r>
              <a:rPr lang="en-US"/>
              <a:t>Trả về cột có bí danh với một tên mới</a:t>
            </a:r>
            <a:endParaRPr/>
          </a:p>
          <a:p>
            <a:pPr indent="-177800" lvl="0" marL="177800" rtl="0" algn="l">
              <a:lnSpc>
                <a:spcPct val="128571"/>
              </a:lnSpc>
              <a:spcBef>
                <a:spcPts val="1000"/>
              </a:spcBef>
              <a:spcAft>
                <a:spcPts val="0"/>
              </a:spcAft>
              <a:buClr>
                <a:srgbClr val="262626"/>
              </a:buClr>
              <a:buSzPts val="1400"/>
              <a:buFont typeface="Arial"/>
              <a:buChar char="•"/>
            </a:pPr>
            <a:r>
              <a:rPr lang="en-US"/>
              <a:t>Trong lần chuyển đổi cuối cùng , chúng tôi đã tạo một số tên cột phản ánh đúng phép tính biểu thức cột mà chúng tôi đã thực hiện trên đó</a:t>
            </a:r>
            <a:endParaRPr/>
          </a:p>
          <a:p>
            <a:pPr indent="-177800" lvl="0" marL="177800" rtl="0" algn="l">
              <a:lnSpc>
                <a:spcPct val="128571"/>
              </a:lnSpc>
              <a:spcBef>
                <a:spcPts val="1000"/>
              </a:spcBef>
              <a:spcAft>
                <a:spcPts val="0"/>
              </a:spcAft>
              <a:buClr>
                <a:srgbClr val="262626"/>
              </a:buClr>
              <a:buSzPts val="1400"/>
              <a:buFont typeface="Arial"/>
              <a:buChar char="•"/>
            </a:pPr>
            <a:r>
              <a:rPr lang="en-US"/>
              <a:t>Hãy sử dụng bí danh để đổi tên các cột đó</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2959" name="Google Shape;2959;p188"/>
          <p:cNvSpPr txBox="1"/>
          <p:nvPr/>
        </p:nvSpPr>
        <p:spPr>
          <a:xfrm>
            <a:off x="690776" y="3893127"/>
            <a:ext cx="3738550" cy="238067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324000">
            <a:noAutofit/>
          </a:bodyPr>
          <a:lstStyle/>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from pyspark.sql.functions import *</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authorDF = spark.read.table("authors")</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authBdayDF = authorDF \</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.select(</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"first_name", </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"last_name",</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weekofyear(authorDF.birthdate)</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.alias("Week Born"),</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date_format(authorDF.added, "y")</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.alias("Member Since"))</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authBdayDF.show(5)</a:t>
            </a:r>
            <a:endParaRPr/>
          </a:p>
        </p:txBody>
      </p:sp>
      <p:sp>
        <p:nvSpPr>
          <p:cNvPr id="2960" name="Google Shape;2960;p188"/>
          <p:cNvSpPr txBox="1"/>
          <p:nvPr/>
        </p:nvSpPr>
        <p:spPr>
          <a:xfrm>
            <a:off x="4429326" y="3893127"/>
            <a:ext cx="4290004" cy="2380673"/>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|first_name| last_name|Week Born|Member Since|</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Walton|     Adams|        9|        1997|</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Marietta|     Walsh|       22|        2010|</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Lily|Wintheiser|       34|        1973|</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Estevan|   Gleason|       29|        1995|</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Thaddeus|      Rowe|        9|        2017|</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only showing top 5 rows</a:t>
            </a:r>
            <a:endParaRPr/>
          </a:p>
        </p:txBody>
      </p:sp>
      <p:sp>
        <p:nvSpPr>
          <p:cNvPr id="2961" name="Google Shape;2961;p188"/>
          <p:cNvSpPr txBox="1"/>
          <p:nvPr/>
        </p:nvSpPr>
        <p:spPr>
          <a:xfrm>
            <a:off x="3781326" y="3899572"/>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962" name="Google Shape;2962;p188"/>
          <p:cNvSpPr txBox="1"/>
          <p:nvPr/>
        </p:nvSpPr>
        <p:spPr>
          <a:xfrm>
            <a:off x="8071330" y="3899572"/>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7" name="Shape 2967"/>
        <p:cNvGrpSpPr/>
        <p:nvPr/>
      </p:nvGrpSpPr>
      <p:grpSpPr>
        <a:xfrm>
          <a:off x="0" y="0"/>
          <a:ext cx="0" cy="0"/>
          <a:chOff x="0" y="0"/>
          <a:chExt cx="0" cy="0"/>
        </a:xfrm>
      </p:grpSpPr>
      <p:sp>
        <p:nvSpPr>
          <p:cNvPr id="2968" name="Google Shape;2968;p18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2969" name="Google Shape;2969;p18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Hàm tính ngày</a:t>
            </a:r>
            <a:endParaRPr/>
          </a:p>
        </p:txBody>
      </p:sp>
      <p:sp>
        <p:nvSpPr>
          <p:cNvPr id="2970" name="Google Shape;2970;p18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971" name="Google Shape;2971;p189"/>
          <p:cNvSpPr txBox="1"/>
          <p:nvPr>
            <p:ph idx="4" type="body"/>
          </p:nvPr>
        </p:nvSpPr>
        <p:spPr>
          <a:xfrm>
            <a:off x="535872" y="2226568"/>
            <a:ext cx="8796528" cy="493776"/>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hàm này thực hiện một số tính toán vào một ngày nhất định</a:t>
            </a:r>
            <a:endParaRPr/>
          </a:p>
        </p:txBody>
      </p:sp>
      <p:graphicFrame>
        <p:nvGraphicFramePr>
          <p:cNvPr id="2972" name="Google Shape;2972;p189"/>
          <p:cNvGraphicFramePr/>
          <p:nvPr/>
        </p:nvGraphicFramePr>
        <p:xfrm>
          <a:off x="535872" y="2541062"/>
          <a:ext cx="3000000" cy="3000000"/>
        </p:xfrm>
        <a:graphic>
          <a:graphicData uri="http://schemas.openxmlformats.org/drawingml/2006/table">
            <a:tbl>
              <a:tblPr bandRow="1" firstRow="1">
                <a:noFill/>
                <a:tableStyleId>{AC961190-77FA-4AE8-A9A6-E3E42C7C3913}</a:tableStyleId>
              </a:tblPr>
              <a:tblGrid>
                <a:gridCol w="3392425"/>
                <a:gridCol w="5404100"/>
              </a:tblGrid>
              <a:tr h="279100">
                <a:tc>
                  <a:txBody>
                    <a:bodyPr/>
                    <a:lstStyle/>
                    <a:p>
                      <a:pPr indent="0" lvl="0" marL="0" marR="0" rtl="0" algn="ctr">
                        <a:lnSpc>
                          <a:spcPct val="100000"/>
                        </a:lnSpc>
                        <a:spcBef>
                          <a:spcPts val="0"/>
                        </a:spcBef>
                        <a:spcAft>
                          <a:spcPts val="0"/>
                        </a:spcAft>
                        <a:buClr>
                          <a:schemeClr val="dk1"/>
                        </a:buClr>
                        <a:buSzPts val="1400"/>
                        <a:buFont typeface="Arial"/>
                        <a:buNone/>
                      </a:pPr>
                      <a:r>
                        <a:rPr b="0" lang="en-US" sz="1400">
                          <a:solidFill>
                            <a:schemeClr val="dk1"/>
                          </a:solidFill>
                          <a:latin typeface="Arial"/>
                          <a:ea typeface="Arial"/>
                          <a:cs typeface="Arial"/>
                          <a:sym typeface="Arial"/>
                        </a:rPr>
                        <a:t>Hàm ngày PySpark</a:t>
                      </a:r>
                      <a:endParaRPr b="0"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a:solidFill>
                            <a:schemeClr val="dk1"/>
                          </a:solidFill>
                          <a:latin typeface="Arial"/>
                          <a:ea typeface="Arial"/>
                          <a:cs typeface="Arial"/>
                          <a:sym typeface="Arial"/>
                        </a:rPr>
                        <a:t>Mô</a:t>
                      </a:r>
                      <a:r>
                        <a:rPr b="0" lang="en-US" sz="1400">
                          <a:solidFill>
                            <a:schemeClr val="dk1"/>
                          </a:solidFill>
                          <a:latin typeface="Arial"/>
                          <a:ea typeface="Arial"/>
                          <a:cs typeface="Arial"/>
                          <a:sym typeface="Arial"/>
                        </a:rPr>
                        <a:t> tả</a:t>
                      </a:r>
                      <a:endParaRPr b="0" sz="1400">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265150">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add_months(start_date, num_months)</a:t>
                      </a:r>
                      <a:endParaRPr/>
                    </a:p>
                  </a:txBody>
                  <a:tcPr marT="46800" marB="46800" marR="79200" marL="792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Trả về ngày là num_tháng sau start_date.</a:t>
                      </a:r>
                      <a:endParaRPr/>
                    </a:p>
                  </a:txBody>
                  <a:tcPr marT="46800" marB="46800" marR="79200" marL="792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65150">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date_add(start_date, num_days)</a:t>
                      </a:r>
                      <a:endParaRPr/>
                    </a:p>
                  </a:txBody>
                  <a:tcPr marT="46800" marB="46800" marR="79200" marL="792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Trả về ngày là num_days sau start_date.</a:t>
                      </a:r>
                      <a:endParaRPr/>
                    </a:p>
                  </a:txBody>
                  <a:tcPr marT="46800" marB="46800" marR="79200" marL="792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65150">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date_sub(start_date, num_days)</a:t>
                      </a:r>
                      <a:endParaRPr/>
                    </a:p>
                  </a:txBody>
                  <a:tcPr marT="46800" marB="46800" marR="79200" marL="792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Trả về ngày là num_days trước start_date.</a:t>
                      </a:r>
                      <a:endParaRPr sz="1300">
                        <a:solidFill>
                          <a:schemeClr val="dk1"/>
                        </a:solidFill>
                        <a:latin typeface="Arial"/>
                        <a:ea typeface="Arial"/>
                        <a:cs typeface="Arial"/>
                        <a:sym typeface="Arial"/>
                      </a:endParaRPr>
                    </a:p>
                  </a:txBody>
                  <a:tcPr marT="46800" marB="46800" marR="79200" marL="792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65150">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datediff(endDate, startDate)</a:t>
                      </a:r>
                      <a:endParaRPr/>
                    </a:p>
                  </a:txBody>
                  <a:tcPr marT="46800" marB="46800" marR="79200" marL="792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Trả về số ngày từ startDate đến endDate.</a:t>
                      </a:r>
                      <a:endParaRPr/>
                    </a:p>
                  </a:txBody>
                  <a:tcPr marT="46800" marB="46800" marR="79200" marL="792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8447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last_day(date)</a:t>
                      </a:r>
                      <a:endParaRPr/>
                    </a:p>
                  </a:txBody>
                  <a:tcPr marT="46800" marB="46800" marR="79200" marL="792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Trả về ngày cuối cùng của tháng chứa ngày đó.</a:t>
                      </a:r>
                      <a:endParaRPr/>
                    </a:p>
                  </a:txBody>
                  <a:tcPr marT="46800" marB="46800" marR="79200" marL="792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8447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months_between(date1, date2)</a:t>
                      </a:r>
                      <a:endParaRPr/>
                    </a:p>
                  </a:txBody>
                  <a:tcPr marT="46800" marB="46800" marR="79200" marL="792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Trả về số tháng giữa hai ngày</a:t>
                      </a:r>
                      <a:endParaRPr sz="1300">
                        <a:solidFill>
                          <a:schemeClr val="dk1"/>
                        </a:solidFill>
                        <a:latin typeface="Arial"/>
                        <a:ea typeface="Arial"/>
                        <a:cs typeface="Arial"/>
                        <a:sym typeface="Arial"/>
                      </a:endParaRPr>
                    </a:p>
                  </a:txBody>
                  <a:tcPr marT="46800" marB="46800" marR="79200" marL="792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8447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next_day(start_date, day_of_week)</a:t>
                      </a:r>
                      <a:endParaRPr/>
                    </a:p>
                  </a:txBody>
                  <a:tcPr marT="46800" marB="46800" marR="79200" marL="792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Trả về ngày đầu tiên trễ hơn start_date</a:t>
                      </a:r>
                      <a:endParaRPr sz="1300">
                        <a:solidFill>
                          <a:schemeClr val="dk1"/>
                        </a:solidFill>
                        <a:latin typeface="Arial"/>
                        <a:ea typeface="Arial"/>
                        <a:cs typeface="Arial"/>
                        <a:sym typeface="Arial"/>
                      </a:endParaRPr>
                    </a:p>
                  </a:txBody>
                  <a:tcPr marT="46800" marB="46800" marR="79200" marL="792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8447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to_date(date_str[, fmt]) </a:t>
                      </a:r>
                      <a:endParaRPr/>
                    </a:p>
                  </a:txBody>
                  <a:tcPr marT="46800" marB="46800" marR="79200" marL="792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Chuyển đổi kiểu chuỗi chứa giá trị ngày tháng sang định dạng ngày tháng</a:t>
                      </a:r>
                      <a:endParaRPr sz="1300">
                        <a:solidFill>
                          <a:schemeClr val="dk1"/>
                        </a:solidFill>
                        <a:latin typeface="Arial"/>
                        <a:ea typeface="Arial"/>
                        <a:cs typeface="Arial"/>
                        <a:sym typeface="Arial"/>
                      </a:endParaRPr>
                    </a:p>
                  </a:txBody>
                  <a:tcPr marT="46800" marB="46800" marR="79200" marL="792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9"/>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t>Xử lý dữ liệu phi cấu trúc</a:t>
            </a:r>
            <a:endParaRPr/>
          </a:p>
        </p:txBody>
      </p:sp>
      <p:sp>
        <p:nvSpPr>
          <p:cNvPr id="407" name="Google Shape;407;p19"/>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1.</a:t>
            </a:r>
            <a:endParaRPr/>
          </a:p>
        </p:txBody>
      </p:sp>
      <p:sp>
        <p:nvSpPr>
          <p:cNvPr id="408" name="Google Shape;408;p19"/>
          <p:cNvSpPr/>
          <p:nvPr/>
        </p:nvSpPr>
        <p:spPr>
          <a:xfrm>
            <a:off x="1234524" y="406641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1.1. Giới thiệu về Apache Spark</a:t>
            </a:r>
            <a:endParaRPr/>
          </a:p>
        </p:txBody>
      </p:sp>
      <p:sp>
        <p:nvSpPr>
          <p:cNvPr id="409" name="Google Shape;409;p19"/>
          <p:cNvSpPr/>
          <p:nvPr/>
        </p:nvSpPr>
        <p:spPr>
          <a:xfrm>
            <a:off x="1051644" y="4065237"/>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sp>
        <p:nvSpPr>
          <p:cNvPr id="410" name="Google Shape;410;p19"/>
          <p:cNvSpPr/>
          <p:nvPr/>
        </p:nvSpPr>
        <p:spPr>
          <a:xfrm>
            <a:off x="1234524" y="449624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1.2. Khái niệm cơ bản về Python</a:t>
            </a:r>
            <a:endParaRPr sz="1800">
              <a:solidFill>
                <a:srgbClr val="3F3F3F"/>
              </a:solidFill>
              <a:latin typeface="Arial"/>
              <a:ea typeface="Arial"/>
              <a:cs typeface="Arial"/>
              <a:sym typeface="Arial"/>
            </a:endParaRPr>
          </a:p>
        </p:txBody>
      </p:sp>
      <p:sp>
        <p:nvSpPr>
          <p:cNvPr id="411" name="Google Shape;411;p19"/>
          <p:cNvSpPr/>
          <p:nvPr/>
        </p:nvSpPr>
        <p:spPr>
          <a:xfrm>
            <a:off x="1051644" y="4495071"/>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sp>
        <p:nvSpPr>
          <p:cNvPr id="412" name="Google Shape;412;p19"/>
          <p:cNvSpPr/>
          <p:nvPr/>
        </p:nvSpPr>
        <p:spPr>
          <a:xfrm>
            <a:off x="1234524" y="4926078"/>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1.3. Chuyển đổi dữ liệu với Core API</a:t>
            </a:r>
            <a:endParaRPr/>
          </a:p>
        </p:txBody>
      </p:sp>
      <p:sp>
        <p:nvSpPr>
          <p:cNvPr id="413" name="Google Shape;413;p19"/>
          <p:cNvSpPr/>
          <p:nvPr/>
        </p:nvSpPr>
        <p:spPr>
          <a:xfrm>
            <a:off x="1051644" y="4924905"/>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grpSp>
        <p:nvGrpSpPr>
          <p:cNvPr id="414" name="Google Shape;414;p19"/>
          <p:cNvGrpSpPr/>
          <p:nvPr/>
        </p:nvGrpSpPr>
        <p:grpSpPr>
          <a:xfrm>
            <a:off x="1051644" y="5354739"/>
            <a:ext cx="5702300" cy="278172"/>
            <a:chOff x="571500" y="5165783"/>
            <a:chExt cx="5702300" cy="278172"/>
          </a:xfrm>
        </p:grpSpPr>
        <p:sp>
          <p:nvSpPr>
            <p:cNvPr id="415" name="Google Shape;415;p19"/>
            <p:cNvSpPr/>
            <p:nvPr/>
          </p:nvSpPr>
          <p:spPr>
            <a:xfrm>
              <a:off x="754380" y="5166956"/>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1.4. Làm việc với Pair RDD</a:t>
              </a:r>
              <a:endParaRPr/>
            </a:p>
          </p:txBody>
        </p:sp>
        <p:sp>
          <p:nvSpPr>
            <p:cNvPr id="416" name="Google Shape;416;p19"/>
            <p:cNvSpPr/>
            <p:nvPr/>
          </p:nvSpPr>
          <p:spPr>
            <a:xfrm>
              <a:off x="571500" y="5165783"/>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gr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7" name="Shape 2977"/>
        <p:cNvGrpSpPr/>
        <p:nvPr/>
      </p:nvGrpSpPr>
      <p:grpSpPr>
        <a:xfrm>
          <a:off x="0" y="0"/>
          <a:ext cx="0" cy="0"/>
          <a:chOff x="0" y="0"/>
          <a:chExt cx="0" cy="0"/>
        </a:xfrm>
      </p:grpSpPr>
      <p:sp>
        <p:nvSpPr>
          <p:cNvPr id="2978" name="Google Shape;2978;p19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2979" name="Google Shape;2979;p19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withColumn()</a:t>
            </a:r>
            <a:endParaRPr/>
          </a:p>
        </p:txBody>
      </p:sp>
      <p:sp>
        <p:nvSpPr>
          <p:cNvPr id="2980" name="Google Shape;2980;p19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981" name="Google Shape;2981;p190"/>
          <p:cNvSpPr txBox="1"/>
          <p:nvPr>
            <p:ph idx="4" type="body"/>
          </p:nvPr>
        </p:nvSpPr>
        <p:spPr>
          <a:xfrm>
            <a:off x="535873" y="2226568"/>
            <a:ext cx="9051472" cy="4183552"/>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latin typeface="Arial"/>
                <a:ea typeface="Arial"/>
                <a:cs typeface="Arial"/>
                <a:sym typeface="Arial"/>
              </a:rPr>
              <a:t>DataFrame.withColumn(colName, colExpression) </a:t>
            </a:r>
            <a:endParaRPr/>
          </a:p>
          <a:p>
            <a:pPr indent="-182563" lvl="1" marL="360363" rtl="0" algn="l">
              <a:lnSpc>
                <a:spcPct val="138461"/>
              </a:lnSpc>
              <a:spcBef>
                <a:spcPts val="500"/>
              </a:spcBef>
              <a:spcAft>
                <a:spcPts val="0"/>
              </a:spcAft>
              <a:buClr>
                <a:srgbClr val="262626"/>
              </a:buClr>
              <a:buSzPts val="1040"/>
              <a:buChar char="•"/>
            </a:pPr>
            <a:r>
              <a:rPr lang="en-US"/>
              <a:t>Trả về một DataFrame mới bằng cách thêm một cột hoặc thay thế cột hiện tại có cùng tên</a:t>
            </a:r>
            <a:endParaRPr/>
          </a:p>
          <a:p>
            <a:pPr indent="-182563" lvl="1" marL="360363" rtl="0" algn="l">
              <a:lnSpc>
                <a:spcPct val="138461"/>
              </a:lnSpc>
              <a:spcBef>
                <a:spcPts val="500"/>
              </a:spcBef>
              <a:spcAft>
                <a:spcPts val="0"/>
              </a:spcAft>
              <a:buClr>
                <a:srgbClr val="262626"/>
              </a:buClr>
              <a:buSzPts val="1040"/>
              <a:buChar char="•"/>
            </a:pPr>
            <a:r>
              <a:rPr lang="en-US"/>
              <a:t>colName: tên chuỗi của cột mới hoặc cột thoát</a:t>
            </a:r>
            <a:endParaRPr/>
          </a:p>
          <a:p>
            <a:pPr indent="-182563" lvl="1" marL="360363" rtl="0" algn="l">
              <a:lnSpc>
                <a:spcPct val="138461"/>
              </a:lnSpc>
              <a:spcBef>
                <a:spcPts val="500"/>
              </a:spcBef>
              <a:spcAft>
                <a:spcPts val="0"/>
              </a:spcAft>
              <a:buClr>
                <a:srgbClr val="262626"/>
              </a:buClr>
              <a:buSzPts val="1040"/>
              <a:buChar char="•"/>
            </a:pPr>
            <a:r>
              <a:rPr lang="en-US"/>
              <a:t>colExpression: biểu thức cột của cột mới hoặc cột thay thế</a:t>
            </a:r>
            <a:endParaRPr/>
          </a:p>
          <a:p>
            <a:pPr indent="-177800" lvl="0" marL="177800" rtl="0" algn="l">
              <a:lnSpc>
                <a:spcPct val="128571"/>
              </a:lnSpc>
              <a:spcBef>
                <a:spcPts val="1000"/>
              </a:spcBef>
              <a:spcAft>
                <a:spcPts val="0"/>
              </a:spcAft>
              <a:buClr>
                <a:srgbClr val="262626"/>
              </a:buClr>
              <a:buSzPts val="1400"/>
              <a:buFont typeface="Arial"/>
              <a:buChar char="•"/>
            </a:pPr>
            <a:r>
              <a:rPr lang="en-US"/>
              <a:t>Sử dụng </a:t>
            </a:r>
            <a:r>
              <a:rPr b="1" lang="en-US"/>
              <a:t>datadiff</a:t>
            </a:r>
            <a:r>
              <a:rPr lang="en-US"/>
              <a:t> làm biểu thức cột để tính số ngày giữa ngày được thêm và ngày hiện tại</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2982" name="Google Shape;2982;p190"/>
          <p:cNvSpPr txBox="1"/>
          <p:nvPr/>
        </p:nvSpPr>
        <p:spPr>
          <a:xfrm>
            <a:off x="697117" y="3776692"/>
            <a:ext cx="4040346" cy="249710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from pyspark.sql.functions import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authorDF = spark.read.table("authors")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authBdayDF = authorDF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.select("added")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.withColumn("On Record",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datediff(current_date(),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to_date(authorDF.added)))</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authBdayDF.printSchema()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authBdayDF.show(5, False)</a:t>
            </a:r>
            <a:endParaRPr/>
          </a:p>
        </p:txBody>
      </p:sp>
      <p:sp>
        <p:nvSpPr>
          <p:cNvPr id="2983" name="Google Shape;2983;p190"/>
          <p:cNvSpPr txBox="1"/>
          <p:nvPr/>
        </p:nvSpPr>
        <p:spPr>
          <a:xfrm>
            <a:off x="5050972" y="3709851"/>
            <a:ext cx="4319156" cy="2563949"/>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root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added: string (nullable = true)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On Record: integer (nullable = true)</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|added                |On Record|</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|1997-01-02 04:18:41.0|9009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|2010-08-26 18:20:14.0|4025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|1973-06-11 07:28:12.0|17615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|1995-01-29 16:08:31.0|9713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|2017-01-05 04:13:48.0|1701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only showing top 5 rows</a:t>
            </a:r>
            <a:endParaRPr/>
          </a:p>
        </p:txBody>
      </p:sp>
      <p:sp>
        <p:nvSpPr>
          <p:cNvPr id="2984" name="Google Shape;2984;p190"/>
          <p:cNvSpPr txBox="1"/>
          <p:nvPr/>
        </p:nvSpPr>
        <p:spPr>
          <a:xfrm>
            <a:off x="4089463" y="3776692"/>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985" name="Google Shape;2985;p190"/>
          <p:cNvSpPr txBox="1"/>
          <p:nvPr/>
        </p:nvSpPr>
        <p:spPr>
          <a:xfrm>
            <a:off x="8722127" y="370985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0" name="Shape 2990"/>
        <p:cNvGrpSpPr/>
        <p:nvPr/>
      </p:nvGrpSpPr>
      <p:grpSpPr>
        <a:xfrm>
          <a:off x="0" y="0"/>
          <a:ext cx="0" cy="0"/>
          <a:chOff x="0" y="0"/>
          <a:chExt cx="0" cy="0"/>
        </a:xfrm>
      </p:grpSpPr>
      <p:sp>
        <p:nvSpPr>
          <p:cNvPr id="2991" name="Google Shape;2991;p19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2992" name="Google Shape;2992;p19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Hàm when</a:t>
            </a:r>
            <a:endParaRPr/>
          </a:p>
        </p:txBody>
      </p:sp>
      <p:sp>
        <p:nvSpPr>
          <p:cNvPr id="2993" name="Google Shape;2993;p19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994" name="Google Shape;2994;p191"/>
          <p:cNvSpPr txBox="1"/>
          <p:nvPr>
            <p:ph idx="4" type="body"/>
          </p:nvPr>
        </p:nvSpPr>
        <p:spPr>
          <a:xfrm>
            <a:off x="535872" y="2226568"/>
            <a:ext cx="8140128" cy="1110019"/>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Hàm </a:t>
            </a:r>
            <a:r>
              <a:rPr b="1" lang="en-US"/>
              <a:t>when </a:t>
            </a:r>
            <a:r>
              <a:rPr lang="en-US"/>
              <a:t>đánh giá các điều kiện đã cho và trả về các giá trị tương ứng</a:t>
            </a:r>
            <a:endParaRPr/>
          </a:p>
          <a:p>
            <a:pPr indent="-177800" lvl="0" marL="177800" rtl="0" algn="l">
              <a:lnSpc>
                <a:spcPct val="128571"/>
              </a:lnSpc>
              <a:spcBef>
                <a:spcPts val="1000"/>
              </a:spcBef>
              <a:spcAft>
                <a:spcPts val="0"/>
              </a:spcAft>
              <a:buClr>
                <a:srgbClr val="262626"/>
              </a:buClr>
              <a:buSzPts val="1400"/>
              <a:buFont typeface="Arial"/>
              <a:buChar char="•"/>
            </a:pPr>
            <a:r>
              <a:rPr lang="en-US"/>
              <a:t>Có thể xâu chuỗi bổ sung mệnh đề when</a:t>
            </a:r>
            <a:endParaRPr/>
          </a:p>
          <a:p>
            <a:pPr indent="-182563" lvl="1" marL="360363" rtl="0" algn="l">
              <a:lnSpc>
                <a:spcPct val="138461"/>
              </a:lnSpc>
              <a:spcBef>
                <a:spcPts val="500"/>
              </a:spcBef>
              <a:spcAft>
                <a:spcPts val="0"/>
              </a:spcAft>
              <a:buClr>
                <a:srgbClr val="262626"/>
              </a:buClr>
              <a:buSzPts val="1040"/>
              <a:buChar char="•"/>
            </a:pPr>
            <a:r>
              <a:rPr lang="en-US"/>
              <a:t>Hoạt động như mệnh đề </a:t>
            </a:r>
            <a:r>
              <a:rPr b="1" lang="en-US"/>
              <a:t>if/elif/else </a:t>
            </a:r>
            <a:r>
              <a:rPr lang="en-US"/>
              <a:t>trong Python</a:t>
            </a:r>
            <a:endParaRPr/>
          </a:p>
          <a:p>
            <a:pPr indent="-177800" lvl="0" marL="177800" rtl="0" algn="l">
              <a:lnSpc>
                <a:spcPct val="128571"/>
              </a:lnSpc>
              <a:spcBef>
                <a:spcPts val="1000"/>
              </a:spcBef>
              <a:spcAft>
                <a:spcPts val="0"/>
              </a:spcAft>
              <a:buClr>
                <a:srgbClr val="262626"/>
              </a:buClr>
              <a:buSzPts val="1400"/>
              <a:buFont typeface="Arial"/>
              <a:buChar char="•"/>
            </a:pPr>
            <a:r>
              <a:rPr lang="en-US"/>
              <a:t>Sử dụng </a:t>
            </a:r>
            <a:r>
              <a:rPr b="1" lang="en-US"/>
              <a:t>otherwise</a:t>
            </a:r>
            <a:r>
              <a:rPr lang="en-US"/>
              <a:t> để bắt khi tất cả khi không thành công</a:t>
            </a:r>
            <a:endParaRPr/>
          </a:p>
          <a:p>
            <a:pPr indent="-182563" lvl="1" marL="360363" rtl="0" algn="l">
              <a:lnSpc>
                <a:spcPct val="138461"/>
              </a:lnSpc>
              <a:spcBef>
                <a:spcPts val="500"/>
              </a:spcBef>
              <a:spcAft>
                <a:spcPts val="0"/>
              </a:spcAft>
              <a:buClr>
                <a:srgbClr val="262626"/>
              </a:buClr>
              <a:buSzPts val="1040"/>
              <a:buChar char="•"/>
            </a:pPr>
            <a:r>
              <a:rPr lang="en-US"/>
              <a:t>Hoạt động như mệnh đề khác trong Python</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2995" name="Google Shape;2995;p191"/>
          <p:cNvSpPr txBox="1"/>
          <p:nvPr/>
        </p:nvSpPr>
        <p:spPr>
          <a:xfrm>
            <a:off x="697118" y="3858567"/>
            <a:ext cx="5459842" cy="214600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dataDF = spark.createDataFrame([(1, "a", "4"), </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(2, "b", "0"), </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(3, "b", "4"), </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(4, "d", "4")],</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("id", "code", "amt"))</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dataDF.withColumn("when_column",</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when((col("code") == "a") | (col("code") == "d"), "A")</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.when((col("code") == "b") &amp; (col("amt") == "4"), "B")</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.otherwise("A1")).show()</a:t>
            </a:r>
            <a:endParaRPr/>
          </a:p>
        </p:txBody>
      </p:sp>
      <p:sp>
        <p:nvSpPr>
          <p:cNvPr id="2996" name="Google Shape;2996;p191"/>
          <p:cNvSpPr txBox="1"/>
          <p:nvPr/>
        </p:nvSpPr>
        <p:spPr>
          <a:xfrm>
            <a:off x="6418220" y="3858568"/>
            <a:ext cx="2842916" cy="214600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id|code|amt|when_column|</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1|   a|  4|          A|</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2|   b|  0|         A1|</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3|   b|  4|          B|</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4|   d|  4|          A|</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p:txBody>
      </p:sp>
      <p:sp>
        <p:nvSpPr>
          <p:cNvPr id="2997" name="Google Shape;2997;p191"/>
          <p:cNvSpPr txBox="1"/>
          <p:nvPr/>
        </p:nvSpPr>
        <p:spPr>
          <a:xfrm>
            <a:off x="5508960" y="386172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2998" name="Google Shape;2998;p191"/>
          <p:cNvSpPr txBox="1"/>
          <p:nvPr/>
        </p:nvSpPr>
        <p:spPr>
          <a:xfrm>
            <a:off x="8613136" y="386172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3" name="Shape 3003"/>
        <p:cNvGrpSpPr/>
        <p:nvPr/>
      </p:nvGrpSpPr>
      <p:grpSpPr>
        <a:xfrm>
          <a:off x="0" y="0"/>
          <a:ext cx="0" cy="0"/>
          <a:chOff x="0" y="0"/>
          <a:chExt cx="0" cy="0"/>
        </a:xfrm>
      </p:grpSpPr>
      <p:sp>
        <p:nvSpPr>
          <p:cNvPr id="3004" name="Google Shape;3004;p19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005" name="Google Shape;3005;p192"/>
          <p:cNvSpPr txBox="1"/>
          <p:nvPr>
            <p:ph idx="2" type="body"/>
          </p:nvPr>
        </p:nvSpPr>
        <p:spPr>
          <a:xfrm>
            <a:off x="535872" y="1523052"/>
            <a:ext cx="89321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Hàm vô hướng do người dùng định nghĩa (1/2)</a:t>
            </a:r>
            <a:endParaRPr sz="2800"/>
          </a:p>
        </p:txBody>
      </p:sp>
      <p:sp>
        <p:nvSpPr>
          <p:cNvPr id="3006" name="Google Shape;3006;p19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007" name="Google Shape;3007;p192"/>
          <p:cNvSpPr txBox="1"/>
          <p:nvPr>
            <p:ph idx="4" type="body"/>
          </p:nvPr>
        </p:nvSpPr>
        <p:spPr>
          <a:xfrm>
            <a:off x="535872" y="2226568"/>
            <a:ext cx="8796528" cy="586313"/>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Dữ liệu này chứa danh sách dưới dạng một trong các cột.</a:t>
            </a:r>
            <a:endParaRPr/>
          </a:p>
          <a:p>
            <a:pPr indent="-182563" lvl="1" marL="360363" rtl="0" algn="l">
              <a:lnSpc>
                <a:spcPct val="138461"/>
              </a:lnSpc>
              <a:spcBef>
                <a:spcPts val="500"/>
              </a:spcBef>
              <a:spcAft>
                <a:spcPts val="0"/>
              </a:spcAft>
              <a:buClr>
                <a:srgbClr val="262626"/>
              </a:buClr>
              <a:buSzPts val="1040"/>
              <a:buChar char="•"/>
            </a:pPr>
            <a:r>
              <a:rPr lang="en-US"/>
              <a:t>Tạo một UDF đếm số lượng số yêu thích</a:t>
            </a:r>
            <a:endParaRPr/>
          </a:p>
        </p:txBody>
      </p:sp>
      <p:sp>
        <p:nvSpPr>
          <p:cNvPr id="3008" name="Google Shape;3008;p192"/>
          <p:cNvSpPr txBox="1"/>
          <p:nvPr/>
        </p:nvSpPr>
        <p:spPr>
          <a:xfrm>
            <a:off x="697118" y="2836392"/>
            <a:ext cx="7812000" cy="103288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src = "file:/home/student/Data/resources/users.parquet"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usersDF = spark.read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.parquet(src)</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usersDF.show()</a:t>
            </a:r>
            <a:endParaRPr/>
          </a:p>
        </p:txBody>
      </p:sp>
      <p:sp>
        <p:nvSpPr>
          <p:cNvPr id="3009" name="Google Shape;3009;p192"/>
          <p:cNvSpPr txBox="1"/>
          <p:nvPr/>
        </p:nvSpPr>
        <p:spPr>
          <a:xfrm>
            <a:off x="697118" y="3940081"/>
            <a:ext cx="7812000" cy="1471772"/>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name|favorite_color|favorite_numbers|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|Alyssa|          null|  [3, 9, 15, 20]|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Ben|           red|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3010" name="Google Shape;3010;p192"/>
          <p:cNvSpPr txBox="1"/>
          <p:nvPr/>
        </p:nvSpPr>
        <p:spPr>
          <a:xfrm>
            <a:off x="7861118" y="284772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011" name="Google Shape;3011;p192"/>
          <p:cNvSpPr txBox="1"/>
          <p:nvPr/>
        </p:nvSpPr>
        <p:spPr>
          <a:xfrm>
            <a:off x="7861118" y="394805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6" name="Shape 3016"/>
        <p:cNvGrpSpPr/>
        <p:nvPr/>
      </p:nvGrpSpPr>
      <p:grpSpPr>
        <a:xfrm>
          <a:off x="0" y="0"/>
          <a:ext cx="0" cy="0"/>
          <a:chOff x="0" y="0"/>
          <a:chExt cx="0" cy="0"/>
        </a:xfrm>
      </p:grpSpPr>
      <p:sp>
        <p:nvSpPr>
          <p:cNvPr id="3017" name="Google Shape;3017;p19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018" name="Google Shape;3018;p193"/>
          <p:cNvSpPr txBox="1"/>
          <p:nvPr>
            <p:ph idx="2" type="body"/>
          </p:nvPr>
        </p:nvSpPr>
        <p:spPr>
          <a:xfrm>
            <a:off x="535872" y="1523052"/>
            <a:ext cx="89321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Hàm vô hướng do người dùng định nghĩa (2/2)</a:t>
            </a:r>
            <a:endParaRPr sz="2800"/>
          </a:p>
        </p:txBody>
      </p:sp>
      <p:sp>
        <p:nvSpPr>
          <p:cNvPr id="3019" name="Google Shape;3019;p19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020" name="Google Shape;3020;p193"/>
          <p:cNvSpPr txBox="1"/>
          <p:nvPr>
            <p:ph idx="4" type="body"/>
          </p:nvPr>
        </p:nvSpPr>
        <p:spPr>
          <a:xfrm>
            <a:off x="535871" y="2226568"/>
            <a:ext cx="8441873" cy="2016124"/>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Tạo UDF bằng hàm </a:t>
            </a:r>
            <a:r>
              <a:rPr b="1" lang="en-US"/>
              <a:t>udf</a:t>
            </a:r>
            <a:r>
              <a:rPr lang="en-US"/>
              <a:t>()</a:t>
            </a:r>
            <a:endParaRPr/>
          </a:p>
          <a:p>
            <a:pPr indent="-182563" lvl="1" marL="360363" rtl="0" algn="l">
              <a:lnSpc>
                <a:spcPct val="138461"/>
              </a:lnSpc>
              <a:spcBef>
                <a:spcPts val="500"/>
              </a:spcBef>
              <a:spcAft>
                <a:spcPts val="0"/>
              </a:spcAft>
              <a:buClr>
                <a:srgbClr val="262626"/>
              </a:buClr>
              <a:buSzPts val="1040"/>
              <a:buChar char="•"/>
            </a:pPr>
            <a:r>
              <a:rPr lang="en-US"/>
              <a:t>Cần nhập udf</a:t>
            </a:r>
            <a:endParaRPr/>
          </a:p>
          <a:p>
            <a:pPr indent="-182563" lvl="1" marL="360363" rtl="0" algn="l">
              <a:lnSpc>
                <a:spcPct val="138461"/>
              </a:lnSpc>
              <a:spcBef>
                <a:spcPts val="500"/>
              </a:spcBef>
              <a:spcAft>
                <a:spcPts val="0"/>
              </a:spcAft>
              <a:buClr>
                <a:srgbClr val="262626"/>
              </a:buClr>
              <a:buSzPts val="1040"/>
              <a:buChar char="•"/>
            </a:pPr>
            <a:r>
              <a:rPr lang="en-US"/>
              <a:t>Sử dụng ký hiệu lambda trong hàm udf để truyền tham số cho UDF</a:t>
            </a:r>
            <a:endParaRPr/>
          </a:p>
          <a:p>
            <a:pPr indent="-177800" lvl="0" marL="177800" rtl="0" algn="l">
              <a:lnSpc>
                <a:spcPct val="128571"/>
              </a:lnSpc>
              <a:spcBef>
                <a:spcPts val="1000"/>
              </a:spcBef>
              <a:spcAft>
                <a:spcPts val="0"/>
              </a:spcAft>
              <a:buClr>
                <a:srgbClr val="262626"/>
              </a:buClr>
              <a:buSzPts val="1400"/>
              <a:buFont typeface="Arial"/>
              <a:buChar char="•"/>
            </a:pPr>
            <a:r>
              <a:rPr lang="en-US"/>
              <a:t>Hàm udf yêu cầu nhập kiểu dữ liệu đầu ra</a:t>
            </a:r>
            <a:endParaRPr/>
          </a:p>
          <a:p>
            <a:pPr indent="-182563" lvl="1" marL="360363" rtl="0" algn="l">
              <a:lnSpc>
                <a:spcPct val="138461"/>
              </a:lnSpc>
              <a:spcBef>
                <a:spcPts val="500"/>
              </a:spcBef>
              <a:spcAft>
                <a:spcPts val="0"/>
              </a:spcAft>
              <a:buClr>
                <a:srgbClr val="262626"/>
              </a:buClr>
              <a:buSzPts val="1040"/>
              <a:buChar char="•"/>
            </a:pPr>
            <a:r>
              <a:rPr lang="en-US"/>
              <a:t>Nhập kiểu dữ liệu cần thiết từ pyspark.sql.types</a:t>
            </a:r>
            <a:endParaRPr/>
          </a:p>
        </p:txBody>
      </p:sp>
      <p:sp>
        <p:nvSpPr>
          <p:cNvPr id="3021" name="Google Shape;3021;p193"/>
          <p:cNvSpPr txBox="1"/>
          <p:nvPr/>
        </p:nvSpPr>
        <p:spPr>
          <a:xfrm>
            <a:off x="697117" y="3739860"/>
            <a:ext cx="5512094" cy="250766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from pyspark.sql.functions import udf</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from pyspark.sql.types import IntegerType</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Example of user-defined Scalar function</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def cnt_fav(arr):</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return len(arr)</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cntFavUDF = udf(lambda a: cnt_fav(a), IntegerType())</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usersDF.select(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col("name"),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cntFavUDF(col("favorite_numbers"))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.alias("Fav_Cnt"))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.show()</a:t>
            </a:r>
            <a:endParaRPr/>
          </a:p>
        </p:txBody>
      </p:sp>
      <p:sp>
        <p:nvSpPr>
          <p:cNvPr id="3022" name="Google Shape;3022;p193"/>
          <p:cNvSpPr txBox="1"/>
          <p:nvPr/>
        </p:nvSpPr>
        <p:spPr>
          <a:xfrm>
            <a:off x="6496594" y="3739860"/>
            <a:ext cx="2712288" cy="2507669"/>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name|Fav_Cnt|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|Alyssa|      4|</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Ben|      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3023" name="Google Shape;3023;p193"/>
          <p:cNvSpPr txBox="1"/>
          <p:nvPr/>
        </p:nvSpPr>
        <p:spPr>
          <a:xfrm>
            <a:off x="5561211" y="373986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024" name="Google Shape;3024;p193"/>
          <p:cNvSpPr txBox="1"/>
          <p:nvPr/>
        </p:nvSpPr>
        <p:spPr>
          <a:xfrm>
            <a:off x="8560882" y="373986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9" name="Shape 3029"/>
        <p:cNvGrpSpPr/>
        <p:nvPr/>
      </p:nvGrpSpPr>
      <p:grpSpPr>
        <a:xfrm>
          <a:off x="0" y="0"/>
          <a:ext cx="0" cy="0"/>
          <a:chOff x="0" y="0"/>
          <a:chExt cx="0" cy="0"/>
        </a:xfrm>
      </p:grpSpPr>
      <p:sp>
        <p:nvSpPr>
          <p:cNvPr id="3030" name="Google Shape;3030;p19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031" name="Google Shape;3031;p19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groupBy</a:t>
            </a:r>
            <a:endParaRPr/>
          </a:p>
        </p:txBody>
      </p:sp>
      <p:sp>
        <p:nvSpPr>
          <p:cNvPr id="3032" name="Google Shape;3032;p19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033" name="Google Shape;3033;p194"/>
          <p:cNvSpPr txBox="1"/>
          <p:nvPr>
            <p:ph idx="4" type="body"/>
          </p:nvPr>
        </p:nvSpPr>
        <p:spPr>
          <a:xfrm>
            <a:off x="535872" y="2226568"/>
            <a:ext cx="8796528" cy="586313"/>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Nhóm DataFrame bằng cách sử dụng các cột đã chỉ định để chúng tôi có thể chạy tổng hợp trên chúng</a:t>
            </a:r>
            <a:endParaRPr/>
          </a:p>
          <a:p>
            <a:pPr indent="-182563" lvl="1" marL="360363" rtl="0" algn="l">
              <a:lnSpc>
                <a:spcPct val="138461"/>
              </a:lnSpc>
              <a:spcBef>
                <a:spcPts val="500"/>
              </a:spcBef>
              <a:spcAft>
                <a:spcPts val="0"/>
              </a:spcAft>
              <a:buClr>
                <a:srgbClr val="262626"/>
              </a:buClr>
              <a:buSzPts val="1040"/>
              <a:buChar char="•"/>
            </a:pPr>
            <a:r>
              <a:rPr lang="en-US"/>
              <a:t>Trả về đối tượng pyspark.sql.GroupedData</a:t>
            </a:r>
            <a:endParaRPr/>
          </a:p>
          <a:p>
            <a:pPr indent="-177800" lvl="0" marL="177800" rtl="0" algn="l">
              <a:lnSpc>
                <a:spcPct val="128571"/>
              </a:lnSpc>
              <a:spcBef>
                <a:spcPts val="1000"/>
              </a:spcBef>
              <a:spcAft>
                <a:spcPts val="0"/>
              </a:spcAft>
              <a:buClr>
                <a:srgbClr val="262626"/>
              </a:buClr>
              <a:buSzPts val="1400"/>
              <a:buFont typeface="Arial"/>
              <a:buChar char="•"/>
            </a:pPr>
            <a:r>
              <a:rPr lang="en-US"/>
              <a:t>Đối tượng GroupedData có nhiều phương thức tổng hợp dữ liệu trên các hàng được nhóm trên cột đã chỉ định</a:t>
            </a:r>
            <a:endParaRPr/>
          </a:p>
          <a:p>
            <a:pPr indent="-182563" lvl="1" marL="360363" rtl="0" algn="l">
              <a:lnSpc>
                <a:spcPct val="138461"/>
              </a:lnSpc>
              <a:spcBef>
                <a:spcPts val="500"/>
              </a:spcBef>
              <a:spcAft>
                <a:spcPts val="0"/>
              </a:spcAft>
              <a:buClr>
                <a:srgbClr val="262626"/>
              </a:buClr>
              <a:buSzPts val="1040"/>
              <a:buChar char="•"/>
            </a:pPr>
            <a:r>
              <a:rPr b="1" lang="en-US"/>
              <a:t>count</a:t>
            </a:r>
            <a:r>
              <a:rPr lang="en-US"/>
              <a:t>(), </a:t>
            </a:r>
            <a:r>
              <a:rPr b="1" lang="en-US"/>
              <a:t>max</a:t>
            </a:r>
            <a:r>
              <a:rPr lang="en-US"/>
              <a:t>(), </a:t>
            </a:r>
            <a:r>
              <a:rPr b="1" lang="en-US"/>
              <a:t>min</a:t>
            </a:r>
            <a:r>
              <a:rPr lang="en-US"/>
              <a:t>(), </a:t>
            </a:r>
            <a:r>
              <a:rPr b="1" lang="en-US"/>
              <a:t>sum</a:t>
            </a:r>
            <a:r>
              <a:rPr lang="en-US"/>
              <a:t>(), </a:t>
            </a:r>
            <a:r>
              <a:rPr b="1" lang="en-US"/>
              <a:t>mean</a:t>
            </a:r>
            <a:r>
              <a:rPr lang="en-US"/>
              <a:t>() thực hiện chức năng tổng hợp dự kiến</a:t>
            </a:r>
            <a:endParaRPr/>
          </a:p>
          <a:p>
            <a:pPr indent="-182563" lvl="1" marL="360363" rtl="0" algn="l">
              <a:lnSpc>
                <a:spcPct val="128571"/>
              </a:lnSpc>
              <a:spcBef>
                <a:spcPts val="500"/>
              </a:spcBef>
              <a:spcAft>
                <a:spcPts val="0"/>
              </a:spcAft>
              <a:buClr>
                <a:srgbClr val="262626"/>
              </a:buClr>
              <a:buSzPts val="1040"/>
              <a:buChar char="•"/>
            </a:pPr>
            <a:r>
              <a:rPr lang="en-US"/>
              <a:t>Sử dụng </a:t>
            </a:r>
            <a:r>
              <a:rPr lang="en-US" sz="1400">
                <a:latin typeface="Arial"/>
                <a:ea typeface="Arial"/>
                <a:cs typeface="Arial"/>
                <a:sym typeface="Arial"/>
              </a:rPr>
              <a:t>agg(aggregation_function)</a:t>
            </a:r>
            <a:r>
              <a:rPr lang="en-US"/>
              <a:t> để truy cập tất cả các chức năng tổng hợp tích hợp</a:t>
            </a:r>
            <a:endParaRPr/>
          </a:p>
        </p:txBody>
      </p:sp>
      <p:sp>
        <p:nvSpPr>
          <p:cNvPr id="3034" name="Google Shape;3034;p194"/>
          <p:cNvSpPr txBox="1"/>
          <p:nvPr/>
        </p:nvSpPr>
        <p:spPr>
          <a:xfrm>
            <a:off x="697117" y="3906982"/>
            <a:ext cx="5275471" cy="234054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my_list = [["henry park", 'M', 23.00],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["shaun smith", 'M', 15.25],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["sharon ramirez", 'F', 45.50],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["jessica bolt", 'F', 20.00]]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my_schema = "name string, gender string, amt double"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myDF = spark.createDataFrame(my_list, my_schema)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myDF.groupBy("gender").sum("amt").show()</a:t>
            </a:r>
            <a:endParaRPr/>
          </a:p>
        </p:txBody>
      </p:sp>
      <p:sp>
        <p:nvSpPr>
          <p:cNvPr id="3035" name="Google Shape;3035;p194"/>
          <p:cNvSpPr txBox="1"/>
          <p:nvPr/>
        </p:nvSpPr>
        <p:spPr>
          <a:xfrm>
            <a:off x="6313714" y="3906982"/>
            <a:ext cx="2895168" cy="2340547"/>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|gender|sum(amt)|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F|    65.5|</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M|   38.25|</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3036" name="Google Shape;3036;p194"/>
          <p:cNvSpPr txBox="1"/>
          <p:nvPr/>
        </p:nvSpPr>
        <p:spPr>
          <a:xfrm>
            <a:off x="5324588" y="3906982"/>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037" name="Google Shape;3037;p194"/>
          <p:cNvSpPr txBox="1"/>
          <p:nvPr/>
        </p:nvSpPr>
        <p:spPr>
          <a:xfrm>
            <a:off x="8560882" y="3906982"/>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2" name="Shape 3042"/>
        <p:cNvGrpSpPr/>
        <p:nvPr/>
      </p:nvGrpSpPr>
      <p:grpSpPr>
        <a:xfrm>
          <a:off x="0" y="0"/>
          <a:ext cx="0" cy="0"/>
          <a:chOff x="0" y="0"/>
          <a:chExt cx="0" cy="0"/>
        </a:xfrm>
      </p:grpSpPr>
      <p:sp>
        <p:nvSpPr>
          <p:cNvPr id="3043" name="Google Shape;3043;p19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044" name="Google Shape;3044;p19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Tổng hợp nhiều cột (1/5)</a:t>
            </a:r>
            <a:endParaRPr/>
          </a:p>
        </p:txBody>
      </p:sp>
      <p:sp>
        <p:nvSpPr>
          <p:cNvPr id="3045" name="Google Shape;3045;p19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046" name="Google Shape;3046;p195"/>
          <p:cNvSpPr txBox="1"/>
          <p:nvPr>
            <p:ph idx="4" type="body"/>
          </p:nvPr>
        </p:nvSpPr>
        <p:spPr>
          <a:xfrm>
            <a:off x="535872" y="2226568"/>
            <a:ext cx="8796528" cy="586313"/>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 dụng trình bao bọc </a:t>
            </a:r>
            <a:r>
              <a:rPr b="1" lang="en-US"/>
              <a:t>agg</a:t>
            </a:r>
            <a:r>
              <a:rPr lang="en-US"/>
              <a:t>(), có thể tính toán nhiều tập hợp trên nhiều cột</a:t>
            </a:r>
            <a:endParaRPr/>
          </a:p>
          <a:p>
            <a:pPr indent="-182563" lvl="1" marL="360363" rtl="0" algn="l">
              <a:lnSpc>
                <a:spcPct val="138461"/>
              </a:lnSpc>
              <a:spcBef>
                <a:spcPts val="500"/>
              </a:spcBef>
              <a:spcAft>
                <a:spcPts val="0"/>
              </a:spcAft>
              <a:buClr>
                <a:srgbClr val="262626"/>
              </a:buClr>
              <a:buSzPts val="1040"/>
              <a:buChar char="•"/>
            </a:pPr>
            <a:r>
              <a:rPr lang="en-US"/>
              <a:t>Nguồn dữ liệu được sử dụng để phân tích tổng hợp</a:t>
            </a:r>
            <a:endParaRPr/>
          </a:p>
        </p:txBody>
      </p:sp>
      <p:sp>
        <p:nvSpPr>
          <p:cNvPr id="3047" name="Google Shape;3047;p195"/>
          <p:cNvSpPr txBox="1"/>
          <p:nvPr/>
        </p:nvSpPr>
        <p:spPr>
          <a:xfrm>
            <a:off x="697118" y="3022621"/>
            <a:ext cx="7812000" cy="317815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from pyspark.sql.functions import col, sum, avg, max</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my_company =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("Henry","Engineering","TX",105000,20000),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("Jessica","Sales","TX",75000,15000),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("Shaun","Finance","CA",70000,14000),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("Sharon","Marketing","TX",90000,18000),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("Jonathan","HR","CA",95000,19000),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("Jason","Engineering","TX",110000,21000),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("Scott","Finance","CA",85000,17000),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("Timothy","Marketing","CA",95000,19000)]</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schema = ["employee_name","department","state","salary","bonus"]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df = spark.createDataFrame(my_company,schema)</a:t>
            </a:r>
            <a:endParaRPr/>
          </a:p>
        </p:txBody>
      </p:sp>
      <p:sp>
        <p:nvSpPr>
          <p:cNvPr id="3048" name="Google Shape;3048;p195"/>
          <p:cNvSpPr txBox="1"/>
          <p:nvPr/>
        </p:nvSpPr>
        <p:spPr>
          <a:xfrm>
            <a:off x="7861118" y="302262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3" name="Shape 3053"/>
        <p:cNvGrpSpPr/>
        <p:nvPr/>
      </p:nvGrpSpPr>
      <p:grpSpPr>
        <a:xfrm>
          <a:off x="0" y="0"/>
          <a:ext cx="0" cy="0"/>
          <a:chOff x="0" y="0"/>
          <a:chExt cx="0" cy="0"/>
        </a:xfrm>
      </p:grpSpPr>
      <p:sp>
        <p:nvSpPr>
          <p:cNvPr id="3054" name="Google Shape;3054;p19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055" name="Google Shape;3055;p19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Tổng hợp nhiều cột (2/5)</a:t>
            </a:r>
            <a:endParaRPr/>
          </a:p>
        </p:txBody>
      </p:sp>
      <p:sp>
        <p:nvSpPr>
          <p:cNvPr id="3056" name="Google Shape;3056;p19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057" name="Google Shape;3057;p196"/>
          <p:cNvSpPr txBox="1"/>
          <p:nvPr>
            <p:ph idx="4" type="body"/>
          </p:nvPr>
        </p:nvSpPr>
        <p:spPr>
          <a:xfrm>
            <a:off x="535872" y="2226568"/>
            <a:ext cx="8796528" cy="586313"/>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 dụng trình bao bọc </a:t>
            </a:r>
            <a:r>
              <a:rPr b="1" lang="en-US"/>
              <a:t>agg</a:t>
            </a:r>
            <a:r>
              <a:rPr lang="en-US"/>
              <a:t>(), có thể tính toán nhiều tập hợp trên nhiều cột</a:t>
            </a:r>
            <a:endParaRPr/>
          </a:p>
          <a:p>
            <a:pPr indent="-182563" lvl="1" marL="360363" rtl="0" algn="l">
              <a:lnSpc>
                <a:spcPct val="138461"/>
              </a:lnSpc>
              <a:spcBef>
                <a:spcPts val="500"/>
              </a:spcBef>
              <a:spcAft>
                <a:spcPts val="0"/>
              </a:spcAft>
              <a:buClr>
                <a:srgbClr val="262626"/>
              </a:buClr>
              <a:buSzPts val="1040"/>
              <a:buChar char="•"/>
            </a:pPr>
            <a:r>
              <a:rPr lang="en-US"/>
              <a:t>Nhiều cột có thể được nhóm lại theo</a:t>
            </a:r>
            <a:endParaRPr/>
          </a:p>
          <a:p>
            <a:pPr indent="-182563" lvl="1" marL="360363" rtl="0" algn="l">
              <a:lnSpc>
                <a:spcPct val="138461"/>
              </a:lnSpc>
              <a:spcBef>
                <a:spcPts val="500"/>
              </a:spcBef>
              <a:spcAft>
                <a:spcPts val="0"/>
              </a:spcAft>
              <a:buClr>
                <a:srgbClr val="262626"/>
              </a:buClr>
              <a:buSzPts val="1040"/>
              <a:buChar char="•"/>
            </a:pPr>
            <a:r>
              <a:rPr lang="en-US"/>
              <a:t>Các hàm tổng hợp hỗ trợ nó có thể có nhiều tham số cột</a:t>
            </a:r>
            <a:endParaRPr/>
          </a:p>
        </p:txBody>
      </p:sp>
      <p:sp>
        <p:nvSpPr>
          <p:cNvPr id="3058" name="Google Shape;3058;p196"/>
          <p:cNvSpPr txBox="1"/>
          <p:nvPr/>
        </p:nvSpPr>
        <p:spPr>
          <a:xfrm>
            <a:off x="697118" y="3147315"/>
            <a:ext cx="7812000" cy="797066"/>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df.groupBy("state","department")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.sum("salary","bonus")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.show(truncate=False)</a:t>
            </a:r>
            <a:endParaRPr/>
          </a:p>
        </p:txBody>
      </p:sp>
      <p:sp>
        <p:nvSpPr>
          <p:cNvPr id="3059" name="Google Shape;3059;p196"/>
          <p:cNvSpPr txBox="1"/>
          <p:nvPr/>
        </p:nvSpPr>
        <p:spPr>
          <a:xfrm>
            <a:off x="697118" y="4069573"/>
            <a:ext cx="7812000" cy="2204227"/>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|state|department |sum(salary)|sum(bonus)|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|CA   |Marketing  |95000      |19000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|TX   |Engineering|215000     |41000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|CA   |Finance    |155000     |31000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|TX   |Sales      |75000      |15000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|TX   |Marketing  |90000      |18000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|CA   |HR         |95000      |19000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3060" name="Google Shape;3060;p196"/>
          <p:cNvSpPr txBox="1"/>
          <p:nvPr/>
        </p:nvSpPr>
        <p:spPr>
          <a:xfrm>
            <a:off x="7861118" y="314731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061" name="Google Shape;3061;p196"/>
          <p:cNvSpPr txBox="1"/>
          <p:nvPr/>
        </p:nvSpPr>
        <p:spPr>
          <a:xfrm>
            <a:off x="7861118" y="4054914"/>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6" name="Shape 3066"/>
        <p:cNvGrpSpPr/>
        <p:nvPr/>
      </p:nvGrpSpPr>
      <p:grpSpPr>
        <a:xfrm>
          <a:off x="0" y="0"/>
          <a:ext cx="0" cy="0"/>
          <a:chOff x="0" y="0"/>
          <a:chExt cx="0" cy="0"/>
        </a:xfrm>
      </p:grpSpPr>
      <p:sp>
        <p:nvSpPr>
          <p:cNvPr id="3067" name="Google Shape;3067;p19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068" name="Google Shape;3068;p19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Tổng hợp nhiều cột (3/5)</a:t>
            </a:r>
            <a:endParaRPr/>
          </a:p>
        </p:txBody>
      </p:sp>
      <p:sp>
        <p:nvSpPr>
          <p:cNvPr id="3069" name="Google Shape;3069;p19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070" name="Google Shape;3070;p197"/>
          <p:cNvSpPr txBox="1"/>
          <p:nvPr>
            <p:ph idx="4" type="body"/>
          </p:nvPr>
        </p:nvSpPr>
        <p:spPr>
          <a:xfrm>
            <a:off x="535872" y="2226568"/>
            <a:ext cx="8796528" cy="586313"/>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 dụng trình bao bọc </a:t>
            </a:r>
            <a:r>
              <a:rPr b="1" lang="en-US"/>
              <a:t>agg</a:t>
            </a:r>
            <a:r>
              <a:rPr lang="en-US"/>
              <a:t>(), có thể tính toán nhiều tập hợp trên nhiều cột</a:t>
            </a:r>
            <a:endParaRPr/>
          </a:p>
          <a:p>
            <a:pPr indent="-182563" lvl="1" marL="360363" rtl="0" algn="l">
              <a:lnSpc>
                <a:spcPct val="138461"/>
              </a:lnSpc>
              <a:spcBef>
                <a:spcPts val="500"/>
              </a:spcBef>
              <a:spcAft>
                <a:spcPts val="0"/>
              </a:spcAft>
              <a:buClr>
                <a:srgbClr val="262626"/>
              </a:buClr>
              <a:buSzPts val="1040"/>
              <a:buChar char="•"/>
            </a:pPr>
            <a:r>
              <a:rPr lang="en-US"/>
              <a:t>Sử dụng </a:t>
            </a:r>
            <a:r>
              <a:rPr b="1" lang="en-US"/>
              <a:t>agg</a:t>
            </a:r>
            <a:r>
              <a:rPr lang="en-US"/>
              <a:t>(), chúng ta có thể tạo nhiều cột đầu ra của dữ liệu tổng hợp trên cùng một cột</a:t>
            </a:r>
            <a:endParaRPr/>
          </a:p>
        </p:txBody>
      </p:sp>
      <p:sp>
        <p:nvSpPr>
          <p:cNvPr id="3071" name="Google Shape;3071;p197"/>
          <p:cNvSpPr txBox="1"/>
          <p:nvPr/>
        </p:nvSpPr>
        <p:spPr>
          <a:xfrm>
            <a:off x="697118" y="2812880"/>
            <a:ext cx="7812000" cy="123223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df.groupBy("department")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.agg(sum("salary").alias("Sum of Salaries"),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mean("salary").alias("Mean Salary"),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max("bonus").alias("Max Bonus"))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.show(truncate=False)</a:t>
            </a:r>
            <a:endParaRPr/>
          </a:p>
        </p:txBody>
      </p:sp>
      <p:sp>
        <p:nvSpPr>
          <p:cNvPr id="3072" name="Google Shape;3072;p197"/>
          <p:cNvSpPr txBox="1"/>
          <p:nvPr/>
        </p:nvSpPr>
        <p:spPr>
          <a:xfrm>
            <a:off x="697118" y="4069573"/>
            <a:ext cx="7812000" cy="2204227"/>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|department |Sum of Salaries|Mean Salary|Max Bonus|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|Sales      |75000          |75000.0    |15000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|Engineering|215000         |107500.0   |21000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|HR         |95000          |95000.0    |19000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|Finance    |155000         |77500.0    |17000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|Marketing  |185000         |92500.0    |19000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3073" name="Google Shape;3073;p197"/>
          <p:cNvSpPr txBox="1"/>
          <p:nvPr/>
        </p:nvSpPr>
        <p:spPr>
          <a:xfrm>
            <a:off x="7861118" y="2823272"/>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074" name="Google Shape;3074;p197"/>
          <p:cNvSpPr txBox="1"/>
          <p:nvPr/>
        </p:nvSpPr>
        <p:spPr>
          <a:xfrm>
            <a:off x="7861118" y="4080042"/>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9" name="Shape 3079"/>
        <p:cNvGrpSpPr/>
        <p:nvPr/>
      </p:nvGrpSpPr>
      <p:grpSpPr>
        <a:xfrm>
          <a:off x="0" y="0"/>
          <a:ext cx="0" cy="0"/>
          <a:chOff x="0" y="0"/>
          <a:chExt cx="0" cy="0"/>
        </a:xfrm>
      </p:grpSpPr>
      <p:sp>
        <p:nvSpPr>
          <p:cNvPr id="3080" name="Google Shape;3080;p19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081" name="Google Shape;3081;p19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Tổng hợp nhiều cột (4/5)</a:t>
            </a:r>
            <a:endParaRPr/>
          </a:p>
        </p:txBody>
      </p:sp>
      <p:sp>
        <p:nvSpPr>
          <p:cNvPr id="3082" name="Google Shape;3082;p19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083" name="Google Shape;3083;p198"/>
          <p:cNvSpPr txBox="1"/>
          <p:nvPr>
            <p:ph idx="4" type="body"/>
          </p:nvPr>
        </p:nvSpPr>
        <p:spPr>
          <a:xfrm>
            <a:off x="535872" y="2226568"/>
            <a:ext cx="8796528" cy="586313"/>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 dụng trình bao bọc agg(), có thể tính toán nhiều tập hợp trên nhiều cột</a:t>
            </a:r>
            <a:endParaRPr/>
          </a:p>
          <a:p>
            <a:pPr indent="-182563" lvl="1" marL="360363" rtl="0" algn="l">
              <a:lnSpc>
                <a:spcPct val="138461"/>
              </a:lnSpc>
              <a:spcBef>
                <a:spcPts val="500"/>
              </a:spcBef>
              <a:spcAft>
                <a:spcPts val="0"/>
              </a:spcAft>
              <a:buClr>
                <a:srgbClr val="262626"/>
              </a:buClr>
              <a:buSzPts val="1040"/>
              <a:buChar char="•"/>
            </a:pPr>
            <a:r>
              <a:rPr lang="en-US"/>
              <a:t>Có thể lọc đầu ra của đầu ra tổng hợp bằng mệnh đề where()</a:t>
            </a:r>
            <a:endParaRPr/>
          </a:p>
        </p:txBody>
      </p:sp>
      <p:sp>
        <p:nvSpPr>
          <p:cNvPr id="3084" name="Google Shape;3084;p198"/>
          <p:cNvSpPr txBox="1"/>
          <p:nvPr/>
        </p:nvSpPr>
        <p:spPr>
          <a:xfrm>
            <a:off x="697118" y="2812880"/>
            <a:ext cx="7812000" cy="144067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df.groupBy("department")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.agg(sum("salary").alias("Sum of Salaries"),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mean("salary").alias("Mean Salary"),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max("bonus").alias("Max Bonus"))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.where(col("Max Bonus") &gt;= 20000)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.show(truncate=False)</a:t>
            </a:r>
            <a:endParaRPr/>
          </a:p>
        </p:txBody>
      </p:sp>
      <p:sp>
        <p:nvSpPr>
          <p:cNvPr id="3085" name="Google Shape;3085;p198"/>
          <p:cNvSpPr txBox="1"/>
          <p:nvPr/>
        </p:nvSpPr>
        <p:spPr>
          <a:xfrm>
            <a:off x="697118" y="4437063"/>
            <a:ext cx="7812000" cy="1836737"/>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|department |Sum of Salaries|Mean Salary|Max Bonus|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|Engineering|215000         |107500.0   |21000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3086" name="Google Shape;3086;p198"/>
          <p:cNvSpPr txBox="1"/>
          <p:nvPr/>
        </p:nvSpPr>
        <p:spPr>
          <a:xfrm>
            <a:off x="7861118" y="281287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087" name="Google Shape;3087;p198"/>
          <p:cNvSpPr txBox="1"/>
          <p:nvPr/>
        </p:nvSpPr>
        <p:spPr>
          <a:xfrm>
            <a:off x="7861118" y="4437063"/>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2" name="Shape 3092"/>
        <p:cNvGrpSpPr/>
        <p:nvPr/>
      </p:nvGrpSpPr>
      <p:grpSpPr>
        <a:xfrm>
          <a:off x="0" y="0"/>
          <a:ext cx="0" cy="0"/>
          <a:chOff x="0" y="0"/>
          <a:chExt cx="0" cy="0"/>
        </a:xfrm>
      </p:grpSpPr>
      <p:sp>
        <p:nvSpPr>
          <p:cNvPr id="3093" name="Google Shape;3093;p19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094" name="Google Shape;3094;p19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Tổng hợp nhiều cột (5/5)</a:t>
            </a:r>
            <a:endParaRPr/>
          </a:p>
        </p:txBody>
      </p:sp>
      <p:sp>
        <p:nvSpPr>
          <p:cNvPr id="3095" name="Google Shape;3095;p19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096" name="Google Shape;3096;p19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Cuối cùng, sắp xếp lại các cột tổng hợp để có kết quả trực quan hơn.</a:t>
            </a:r>
            <a:endParaRPr/>
          </a:p>
        </p:txBody>
      </p:sp>
      <p:sp>
        <p:nvSpPr>
          <p:cNvPr id="3097" name="Google Shape;3097;p199"/>
          <p:cNvSpPr txBox="1"/>
          <p:nvPr/>
        </p:nvSpPr>
        <p:spPr>
          <a:xfrm>
            <a:off x="697118" y="2812880"/>
            <a:ext cx="7812000" cy="123223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df.groupBy("state","department")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.sum("salary","bonus")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.orderBy("state", "department")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.show(truncate=False)</a:t>
            </a:r>
            <a:endParaRPr/>
          </a:p>
        </p:txBody>
      </p:sp>
      <p:sp>
        <p:nvSpPr>
          <p:cNvPr id="3098" name="Google Shape;3098;p199"/>
          <p:cNvSpPr txBox="1"/>
          <p:nvPr/>
        </p:nvSpPr>
        <p:spPr>
          <a:xfrm>
            <a:off x="697118" y="4069573"/>
            <a:ext cx="7812000" cy="2204227"/>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|state|department |sum(salary)|sum(bonus)|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|CA   |Finance    |155000     |31000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|CA   |HR         |95000      |19000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|CA   |Marketing  |95000      |19000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|TX   |Engineering|215000     |41000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|TX   |Marketing  |90000      |18000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|TX   |Sales      |75000      |15000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3099" name="Google Shape;3099;p199"/>
          <p:cNvSpPr txBox="1"/>
          <p:nvPr/>
        </p:nvSpPr>
        <p:spPr>
          <a:xfrm>
            <a:off x="7861118" y="280585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100" name="Google Shape;3100;p199"/>
          <p:cNvSpPr txBox="1"/>
          <p:nvPr/>
        </p:nvSpPr>
        <p:spPr>
          <a:xfrm>
            <a:off x="7861118" y="4069573"/>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idx="1" type="body"/>
          </p:nvPr>
        </p:nvSpPr>
        <p:spPr>
          <a:xfrm>
            <a:off x="985322" y="2524714"/>
            <a:ext cx="7738547" cy="13299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4400"/>
              <a:buNone/>
            </a:pPr>
            <a:r>
              <a:rPr lang="en-US"/>
              <a:t>Xử lý Big Data với </a:t>
            </a:r>
            <a:endParaRPr/>
          </a:p>
          <a:p>
            <a:pPr indent="0" lvl="0" marL="0" rtl="0" algn="l">
              <a:lnSpc>
                <a:spcPct val="100000"/>
              </a:lnSpc>
              <a:spcBef>
                <a:spcPts val="0"/>
              </a:spcBef>
              <a:spcAft>
                <a:spcPts val="0"/>
              </a:spcAft>
              <a:buClr>
                <a:schemeClr val="dk1"/>
              </a:buClr>
              <a:buSzPts val="4400"/>
              <a:buNone/>
            </a:pPr>
            <a:r>
              <a:rPr lang="en-US"/>
              <a:t>Apache Spark</a:t>
            </a:r>
            <a:endParaRPr/>
          </a:p>
        </p:txBody>
      </p:sp>
      <p:sp>
        <p:nvSpPr>
          <p:cNvPr id="94" name="Google Shape;94;p2"/>
          <p:cNvSpPr txBox="1"/>
          <p:nvPr>
            <p:ph idx="2" type="body"/>
          </p:nvPr>
        </p:nvSpPr>
        <p:spPr>
          <a:xfrm>
            <a:off x="985323" y="2066881"/>
            <a:ext cx="5477256" cy="310896"/>
          </a:xfrm>
          <a:prstGeom prst="rect">
            <a:avLst/>
          </a:prstGeom>
          <a:noFill/>
          <a:ln>
            <a:noFill/>
          </a:ln>
        </p:spPr>
        <p:txBody>
          <a:bodyPr anchorCtr="0" anchor="ctr" bIns="4570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Chương 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423" name="Google Shape;423;p2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Tạo biến</a:t>
            </a:r>
            <a:endParaRPr/>
          </a:p>
        </p:txBody>
      </p:sp>
      <p:sp>
        <p:nvSpPr>
          <p:cNvPr id="424" name="Google Shape;424;p2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425" name="Google Shape;425;p2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biến được sử dụng để giữ các tham chiếu đến một số đối tượng</a:t>
            </a:r>
            <a:endParaRPr/>
          </a:p>
          <a:p>
            <a:pPr indent="-182563" lvl="1" marL="360363" rtl="0" algn="l">
              <a:lnSpc>
                <a:spcPct val="138461"/>
              </a:lnSpc>
              <a:spcBef>
                <a:spcPts val="500"/>
              </a:spcBef>
              <a:spcAft>
                <a:spcPts val="0"/>
              </a:spcAft>
              <a:buClr>
                <a:srgbClr val="262626"/>
              </a:buClr>
              <a:buSzPts val="1040"/>
              <a:buChar char="•"/>
            </a:pPr>
            <a:r>
              <a:rPr lang="en-US"/>
              <a:t>Chúng ta có thể chỉ đơn giản nghĩ về nó như là một giá trị cho chúng ta</a:t>
            </a:r>
            <a:endParaRPr/>
          </a:p>
          <a:p>
            <a:pPr indent="-177800" lvl="0" marL="177800" rtl="0" algn="l">
              <a:lnSpc>
                <a:spcPct val="128571"/>
              </a:lnSpc>
              <a:spcBef>
                <a:spcPts val="1000"/>
              </a:spcBef>
              <a:spcAft>
                <a:spcPts val="0"/>
              </a:spcAft>
              <a:buClr>
                <a:srgbClr val="262626"/>
              </a:buClr>
              <a:buSzPts val="1400"/>
              <a:buFont typeface="Arial"/>
              <a:buChar char="•"/>
            </a:pPr>
            <a:r>
              <a:rPr lang="en-US"/>
              <a:t>Biến Python không cần phải khai báo</a:t>
            </a:r>
            <a:endParaRPr/>
          </a:p>
          <a:p>
            <a:pPr indent="-177800" lvl="0" marL="177800" rtl="0" algn="l">
              <a:lnSpc>
                <a:spcPct val="128571"/>
              </a:lnSpc>
              <a:spcBef>
                <a:spcPts val="1000"/>
              </a:spcBef>
              <a:spcAft>
                <a:spcPts val="0"/>
              </a:spcAft>
              <a:buClr>
                <a:srgbClr val="262626"/>
              </a:buClr>
              <a:buSzPts val="1400"/>
              <a:buFont typeface="Arial"/>
              <a:buChar char="•"/>
            </a:pPr>
            <a:r>
              <a:rPr lang="en-US"/>
              <a:t>Các loại biến được phát hiện ngầm</a:t>
            </a:r>
            <a:endParaRPr/>
          </a:p>
          <a:p>
            <a:pPr indent="-177800" lvl="0" marL="177800" rtl="0" algn="l">
              <a:lnSpc>
                <a:spcPct val="128571"/>
              </a:lnSpc>
              <a:spcBef>
                <a:spcPts val="1000"/>
              </a:spcBef>
              <a:spcAft>
                <a:spcPts val="0"/>
              </a:spcAft>
              <a:buClr>
                <a:srgbClr val="262626"/>
              </a:buClr>
              <a:buSzPts val="1400"/>
              <a:buFont typeface="Arial"/>
              <a:buChar char="•"/>
            </a:pPr>
            <a:r>
              <a:rPr lang="en-US"/>
              <a:t>Tạo một biến bằng cách gán một giá trị cho nó</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426" name="Google Shape;426;p20"/>
          <p:cNvSpPr txBox="1"/>
          <p:nvPr/>
        </p:nvSpPr>
        <p:spPr>
          <a:xfrm>
            <a:off x="701721" y="3911373"/>
            <a:ext cx="2477707" cy="45090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x = 1</a:t>
            </a:r>
            <a:endParaRPr/>
          </a:p>
        </p:txBody>
      </p:sp>
      <p:pic>
        <p:nvPicPr>
          <p:cNvPr id="427" name="Google Shape;427;p20"/>
          <p:cNvPicPr preferRelativeResize="0"/>
          <p:nvPr/>
        </p:nvPicPr>
        <p:blipFill rotWithShape="1">
          <a:blip r:embed="rId3">
            <a:alphaModFix/>
          </a:blip>
          <a:srcRect b="0" l="0" r="0" t="0"/>
          <a:stretch/>
        </p:blipFill>
        <p:spPr>
          <a:xfrm>
            <a:off x="5869952" y="2966441"/>
            <a:ext cx="3144071" cy="1501183"/>
          </a:xfrm>
          <a:prstGeom prst="rect">
            <a:avLst/>
          </a:prstGeom>
          <a:noFill/>
          <a:ln>
            <a:noFill/>
          </a:ln>
        </p:spPr>
      </p:pic>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5" name="Shape 3105"/>
        <p:cNvGrpSpPr/>
        <p:nvPr/>
      </p:nvGrpSpPr>
      <p:grpSpPr>
        <a:xfrm>
          <a:off x="0" y="0"/>
          <a:ext cx="0" cy="0"/>
          <a:chOff x="0" y="0"/>
          <a:chExt cx="0" cy="0"/>
        </a:xfrm>
      </p:grpSpPr>
      <p:sp>
        <p:nvSpPr>
          <p:cNvPr id="3106" name="Google Shape;3106;p20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107" name="Google Shape;3107;p200"/>
          <p:cNvSpPr txBox="1"/>
          <p:nvPr>
            <p:ph idx="2" type="body"/>
          </p:nvPr>
        </p:nvSpPr>
        <p:spPr>
          <a:xfrm>
            <a:off x="535872" y="1233126"/>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chuyển đổi join() (1/4)</a:t>
            </a:r>
            <a:endParaRPr/>
          </a:p>
        </p:txBody>
      </p:sp>
      <p:sp>
        <p:nvSpPr>
          <p:cNvPr id="3108" name="Google Shape;3108;p20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109" name="Google Shape;3109;p200"/>
          <p:cNvSpPr txBox="1"/>
          <p:nvPr>
            <p:ph idx="4" type="body"/>
          </p:nvPr>
        </p:nvSpPr>
        <p:spPr>
          <a:xfrm>
            <a:off x="535871" y="1947793"/>
            <a:ext cx="9143387"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Join với một DataFrame khác, sử dụng biểu thức tham gia được cung cấp theo dòng</a:t>
            </a:r>
            <a:endParaRPr/>
          </a:p>
          <a:p>
            <a:pPr indent="-177800" lvl="0" marL="177800" rtl="0" algn="l">
              <a:lnSpc>
                <a:spcPct val="128571"/>
              </a:lnSpc>
              <a:spcBef>
                <a:spcPts val="1000"/>
              </a:spcBef>
              <a:spcAft>
                <a:spcPts val="0"/>
              </a:spcAft>
              <a:buClr>
                <a:srgbClr val="262626"/>
              </a:buClr>
              <a:buSzPts val="1400"/>
              <a:buFont typeface="Arial"/>
              <a:buChar char="•"/>
            </a:pPr>
            <a:r>
              <a:rPr lang="en-US">
                <a:latin typeface="Arial"/>
                <a:ea typeface="Arial"/>
                <a:cs typeface="Arial"/>
                <a:sym typeface="Arial"/>
              </a:rPr>
              <a:t>dataframe1.join(datafram2, &lt;string, list of string, or column expression to join on&gt;, &lt;join type&gt;</a:t>
            </a:r>
            <a:endParaRPr/>
          </a:p>
          <a:p>
            <a:pPr indent="-182563" lvl="1" marL="360363" rtl="0" algn="l">
              <a:lnSpc>
                <a:spcPct val="138461"/>
              </a:lnSpc>
              <a:spcBef>
                <a:spcPts val="500"/>
              </a:spcBef>
              <a:spcAft>
                <a:spcPts val="0"/>
              </a:spcAft>
              <a:buClr>
                <a:srgbClr val="262626"/>
              </a:buClr>
              <a:buSzPts val="1040"/>
              <a:buChar char="•"/>
            </a:pPr>
            <a:r>
              <a:rPr lang="en-US"/>
              <a:t>Nếu liên kết trên là một chuỗi hoặc danh sách các chuỗi chỉ ra cột để tham gia, (các) tên cột phải tồn tại trên cả hai khung dữ liệu</a:t>
            </a:r>
            <a:endParaRPr/>
          </a:p>
          <a:p>
            <a:pPr indent="-182563" lvl="1" marL="360363" rtl="0" algn="l">
              <a:lnSpc>
                <a:spcPct val="138461"/>
              </a:lnSpc>
              <a:spcBef>
                <a:spcPts val="500"/>
              </a:spcBef>
              <a:spcAft>
                <a:spcPts val="0"/>
              </a:spcAft>
              <a:buClr>
                <a:srgbClr val="262626"/>
              </a:buClr>
              <a:buSzPts val="1040"/>
              <a:buChar char="•"/>
            </a:pPr>
            <a:r>
              <a:rPr lang="en-US"/>
              <a:t>Hoặc sử dụng biểu thức cột với toán tử so sánh đẳng thức</a:t>
            </a:r>
            <a:endParaRPr/>
          </a:p>
        </p:txBody>
      </p:sp>
      <p:sp>
        <p:nvSpPr>
          <p:cNvPr id="3110" name="Google Shape;3110;p200"/>
          <p:cNvSpPr txBox="1"/>
          <p:nvPr/>
        </p:nvSpPr>
        <p:spPr>
          <a:xfrm>
            <a:off x="697118" y="3429000"/>
            <a:ext cx="3779088" cy="28448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my_staff =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(1,"Henry","Engineering","TX"),</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(2,"Jessica","Sales","TX"),</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(3,"Shaun","Finance","CA"),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(4,"Sharon","Marketing","TX"),</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(5,"Jonathan","HR","CA"),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(6,"Jason","Engineering","TX"),</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(7,"Scott","Finance","CA"),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(8,"Timothy","Marketing","CA")]</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schema = ["emp_id", "employee_name",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"department","state"]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staffDF = spark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.createDataFrame(my_staff,schema)</a:t>
            </a:r>
            <a:endParaRPr/>
          </a:p>
        </p:txBody>
      </p:sp>
      <p:sp>
        <p:nvSpPr>
          <p:cNvPr id="3111" name="Google Shape;3111;p200"/>
          <p:cNvSpPr txBox="1"/>
          <p:nvPr/>
        </p:nvSpPr>
        <p:spPr>
          <a:xfrm>
            <a:off x="4783085" y="3429000"/>
            <a:ext cx="3653209" cy="28448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income =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(1,105000,20000),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(2,75000,15000),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(3,70000,14000),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(4,90000,18000),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(5,95000,19000),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(6,110000,21000)]</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schema = ["emp_id","salary","bonus"]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incomeDF = spark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.createDataFrame(income,schema)</a:t>
            </a:r>
            <a:endParaRPr/>
          </a:p>
        </p:txBody>
      </p:sp>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6" name="Shape 3116"/>
        <p:cNvGrpSpPr/>
        <p:nvPr/>
      </p:nvGrpSpPr>
      <p:grpSpPr>
        <a:xfrm>
          <a:off x="0" y="0"/>
          <a:ext cx="0" cy="0"/>
          <a:chOff x="0" y="0"/>
          <a:chExt cx="0" cy="0"/>
        </a:xfrm>
      </p:grpSpPr>
      <p:sp>
        <p:nvSpPr>
          <p:cNvPr id="3117" name="Google Shape;3117;p20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118" name="Google Shape;3118;p20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chuyển đổi join() (2/4)</a:t>
            </a:r>
            <a:endParaRPr/>
          </a:p>
        </p:txBody>
      </p:sp>
      <p:sp>
        <p:nvSpPr>
          <p:cNvPr id="3119" name="Google Shape;3119;p20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120" name="Google Shape;3120;p20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Khi tên cột tham gia giống nhau, chúng ta có thể sử dụng một chuỗi</a:t>
            </a:r>
            <a:endParaRPr/>
          </a:p>
          <a:p>
            <a:pPr indent="-182563" lvl="1" marL="360363" rtl="0" algn="l">
              <a:lnSpc>
                <a:spcPct val="138461"/>
              </a:lnSpc>
              <a:spcBef>
                <a:spcPts val="500"/>
              </a:spcBef>
              <a:spcAft>
                <a:spcPts val="0"/>
              </a:spcAft>
              <a:buClr>
                <a:srgbClr val="262626"/>
              </a:buClr>
              <a:buSzPts val="1040"/>
              <a:buChar char="•"/>
            </a:pPr>
            <a:r>
              <a:rPr lang="en-US"/>
              <a:t>Đầu ra tạo ra một cột duy nhất để nối trên cột</a:t>
            </a:r>
            <a:endParaRPr/>
          </a:p>
        </p:txBody>
      </p:sp>
      <p:sp>
        <p:nvSpPr>
          <p:cNvPr id="3121" name="Google Shape;3121;p201"/>
          <p:cNvSpPr txBox="1"/>
          <p:nvPr/>
        </p:nvSpPr>
        <p:spPr>
          <a:xfrm>
            <a:off x="697118" y="2840589"/>
            <a:ext cx="7812000" cy="53089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staffDF.join(incomeDF, "emp_id").show(truncate=False)</a:t>
            </a:r>
            <a:endParaRPr/>
          </a:p>
        </p:txBody>
      </p:sp>
      <p:sp>
        <p:nvSpPr>
          <p:cNvPr id="3122" name="Google Shape;3122;p201"/>
          <p:cNvSpPr txBox="1"/>
          <p:nvPr/>
        </p:nvSpPr>
        <p:spPr>
          <a:xfrm>
            <a:off x="697118" y="3598512"/>
            <a:ext cx="7812000" cy="2204227"/>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|emp_id|employee_name|department |state|salary|bonus|</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|6     |Jason        |Engineering|TX   |110000|21000|</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|5     |Jonathan     |HR         |CA   |95000 |19000|</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|1     |Henry        |Engineering|TX   |105000|20000|</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|3     |Shaun        |Finance    |CA   |70000 |14000|</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|2     |Jessica      |Sales      |TX   |75000 |15000|</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|4     |Sharon       |Marketing  |TX   |90000 |18000|</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
        <p:nvSpPr>
          <p:cNvPr id="3123" name="Google Shape;3123;p201"/>
          <p:cNvSpPr/>
          <p:nvPr/>
        </p:nvSpPr>
        <p:spPr>
          <a:xfrm>
            <a:off x="977782" y="3657191"/>
            <a:ext cx="795600" cy="2086867"/>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4" name="Google Shape;3124;p201"/>
          <p:cNvSpPr txBox="1"/>
          <p:nvPr/>
        </p:nvSpPr>
        <p:spPr>
          <a:xfrm>
            <a:off x="7861118" y="285296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125" name="Google Shape;3125;p201"/>
          <p:cNvSpPr txBox="1"/>
          <p:nvPr/>
        </p:nvSpPr>
        <p:spPr>
          <a:xfrm>
            <a:off x="7861118" y="3598512"/>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0" name="Shape 3130"/>
        <p:cNvGrpSpPr/>
        <p:nvPr/>
      </p:nvGrpSpPr>
      <p:grpSpPr>
        <a:xfrm>
          <a:off x="0" y="0"/>
          <a:ext cx="0" cy="0"/>
          <a:chOff x="0" y="0"/>
          <a:chExt cx="0" cy="0"/>
        </a:xfrm>
      </p:grpSpPr>
      <p:sp>
        <p:nvSpPr>
          <p:cNvPr id="3131" name="Google Shape;3131;p20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132" name="Google Shape;3132;p20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chuyển đổi join() (3/4)</a:t>
            </a:r>
            <a:endParaRPr/>
          </a:p>
        </p:txBody>
      </p:sp>
      <p:sp>
        <p:nvSpPr>
          <p:cNvPr id="3133" name="Google Shape;3133;p20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134" name="Google Shape;3134;p20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Nếu liên kết trên các tên cột khác nhau, hãy sử dụng biểu thức cột với các đối tượng cột</a:t>
            </a:r>
            <a:endParaRPr/>
          </a:p>
          <a:p>
            <a:pPr indent="-182563" lvl="1" marL="360363" rtl="0" algn="l">
              <a:lnSpc>
                <a:spcPct val="138461"/>
              </a:lnSpc>
              <a:spcBef>
                <a:spcPts val="500"/>
              </a:spcBef>
              <a:spcAft>
                <a:spcPts val="0"/>
              </a:spcAft>
              <a:buClr>
                <a:srgbClr val="262626"/>
              </a:buClr>
              <a:buSzPts val="1040"/>
              <a:buChar char="•"/>
            </a:pPr>
            <a:r>
              <a:rPr lang="en-US"/>
              <a:t>Đầu ra tạo ra cả hai cột nối trên các cột</a:t>
            </a:r>
            <a:endParaRPr/>
          </a:p>
        </p:txBody>
      </p:sp>
      <p:sp>
        <p:nvSpPr>
          <p:cNvPr id="3135" name="Google Shape;3135;p202"/>
          <p:cNvSpPr txBox="1"/>
          <p:nvPr/>
        </p:nvSpPr>
        <p:spPr>
          <a:xfrm>
            <a:off x="697118" y="2771544"/>
            <a:ext cx="7812000" cy="173819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income = [(1,105000,20000),(2,75000,15000),(3,70000,14000),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(4,90000,18000),(5,95000,19000),(6,110000,21000)]</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schema = ["id","salary","bonus"]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incomeDF = spark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.createDataFrame(income,schema)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staffDF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.join(incomeDF, staffDF.emp_id == incomeDF.id)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.show(truncate=False)</a:t>
            </a:r>
            <a:endParaRPr/>
          </a:p>
        </p:txBody>
      </p:sp>
      <p:sp>
        <p:nvSpPr>
          <p:cNvPr id="3136" name="Google Shape;3136;p202"/>
          <p:cNvSpPr/>
          <p:nvPr/>
        </p:nvSpPr>
        <p:spPr>
          <a:xfrm>
            <a:off x="1691793" y="3350708"/>
            <a:ext cx="2401772" cy="19492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37" name="Google Shape;3137;p202"/>
          <p:cNvSpPr txBox="1"/>
          <p:nvPr/>
        </p:nvSpPr>
        <p:spPr>
          <a:xfrm>
            <a:off x="697117" y="4633138"/>
            <a:ext cx="7811999" cy="1738195"/>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|emp_id|employee_name|department |state|id |salary|bonus|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|6     |Jason        |Engineering|TX   |6  |110000|21000|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|5     |Jonathan     |HR         |CA   |5  |95000 |19000|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|1     |Henry        |Engineering|TX   |1  |105000|20000|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|3     |Shaun        |Finance    |CA   |3  |70000 |14000|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|2     |Jessica      |Sales      |TX   |2  |75000 |15000|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|4     |Sharon       |Marketing  |TX   |4  |90000 |18000|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3138" name="Google Shape;3138;p202"/>
          <p:cNvSpPr/>
          <p:nvPr/>
        </p:nvSpPr>
        <p:spPr>
          <a:xfrm>
            <a:off x="1016910" y="4680350"/>
            <a:ext cx="643238" cy="1645082"/>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39" name="Google Shape;3139;p202"/>
          <p:cNvSpPr/>
          <p:nvPr/>
        </p:nvSpPr>
        <p:spPr>
          <a:xfrm>
            <a:off x="4608790" y="4679694"/>
            <a:ext cx="344210" cy="1645082"/>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40" name="Google Shape;3140;p202"/>
          <p:cNvSpPr txBox="1"/>
          <p:nvPr/>
        </p:nvSpPr>
        <p:spPr>
          <a:xfrm>
            <a:off x="7861116" y="277477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141" name="Google Shape;3141;p202"/>
          <p:cNvSpPr txBox="1"/>
          <p:nvPr/>
        </p:nvSpPr>
        <p:spPr>
          <a:xfrm>
            <a:off x="7861116" y="4641847"/>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6" name="Shape 3146"/>
        <p:cNvGrpSpPr/>
        <p:nvPr/>
      </p:nvGrpSpPr>
      <p:grpSpPr>
        <a:xfrm>
          <a:off x="0" y="0"/>
          <a:ext cx="0" cy="0"/>
          <a:chOff x="0" y="0"/>
          <a:chExt cx="0" cy="0"/>
        </a:xfrm>
      </p:grpSpPr>
      <p:sp>
        <p:nvSpPr>
          <p:cNvPr id="3147" name="Google Shape;3147;p20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148" name="Google Shape;3148;p20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chuyển đổi join() (3/4)</a:t>
            </a:r>
            <a:endParaRPr/>
          </a:p>
        </p:txBody>
      </p:sp>
      <p:sp>
        <p:nvSpPr>
          <p:cNvPr id="3149" name="Google Shape;3149;p20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150" name="Google Shape;3150;p20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Tham gia cung cấp nhiều tùy chọn tham gia</a:t>
            </a:r>
            <a:endParaRPr/>
          </a:p>
          <a:p>
            <a:pPr indent="-182563" lvl="1" marL="360363" rtl="0" algn="l">
              <a:lnSpc>
                <a:spcPct val="138461"/>
              </a:lnSpc>
              <a:spcBef>
                <a:spcPts val="500"/>
              </a:spcBef>
              <a:spcAft>
                <a:spcPts val="0"/>
              </a:spcAft>
              <a:buClr>
                <a:srgbClr val="262626"/>
              </a:buClr>
              <a:buSzPts val="1040"/>
              <a:buChar char="•"/>
            </a:pPr>
            <a:r>
              <a:rPr lang="en-US"/>
              <a:t>Mặc định là inner join</a:t>
            </a:r>
            <a:endParaRPr/>
          </a:p>
          <a:p>
            <a:pPr indent="-182563" lvl="1" marL="360363" rtl="0" algn="l">
              <a:lnSpc>
                <a:spcPct val="138461"/>
              </a:lnSpc>
              <a:spcBef>
                <a:spcPts val="500"/>
              </a:spcBef>
              <a:spcAft>
                <a:spcPts val="0"/>
              </a:spcAft>
              <a:buClr>
                <a:srgbClr val="262626"/>
              </a:buClr>
              <a:buSzPts val="1040"/>
              <a:buChar char="•"/>
            </a:pPr>
            <a:r>
              <a:rPr lang="en-US"/>
              <a:t>left, leftouter, right, rightouter v.v.</a:t>
            </a:r>
            <a:endParaRPr/>
          </a:p>
        </p:txBody>
      </p:sp>
      <p:sp>
        <p:nvSpPr>
          <p:cNvPr id="3151" name="Google Shape;3151;p203"/>
          <p:cNvSpPr txBox="1"/>
          <p:nvPr/>
        </p:nvSpPr>
        <p:spPr>
          <a:xfrm>
            <a:off x="697118" y="3103830"/>
            <a:ext cx="7812000" cy="92876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staffDF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.join(incomeDF,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staffDF.emp_id == incomeDF.id,</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"left_outer")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.show(truncate=False)</a:t>
            </a:r>
            <a:endParaRPr/>
          </a:p>
        </p:txBody>
      </p:sp>
      <p:sp>
        <p:nvSpPr>
          <p:cNvPr id="3152" name="Google Shape;3152;p203"/>
          <p:cNvSpPr txBox="1"/>
          <p:nvPr/>
        </p:nvSpPr>
        <p:spPr>
          <a:xfrm>
            <a:off x="697118" y="4031674"/>
            <a:ext cx="7812000" cy="2242126"/>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|emp_id|employee_name|department |state|id  |salary|bonus|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|7     |Scott        |Finance    |CA   |null|null  |null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|6     |Jason        |Engineering|TX   |6   |110000|21000|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|5     |Jonathan     |HR         |CA   |5   |95000 |19000|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|1     |Henry        |Engineering|TX   |1   |105000|20000|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|3     |Shaun        |Finance    |CA   |3   |70000 |14000|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|8     |Timothy      |Marketing  |CA   |null|null  |null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|2     |Jessica      |Sales      |TX   |2   |75000 |15000|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|4     |Sharon       |Marketing  |TX   |4   |90000 |18000|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p:txBody>
      </p:sp>
      <p:sp>
        <p:nvSpPr>
          <p:cNvPr id="3153" name="Google Shape;3153;p203"/>
          <p:cNvSpPr/>
          <p:nvPr/>
        </p:nvSpPr>
        <p:spPr>
          <a:xfrm>
            <a:off x="991878" y="5530651"/>
            <a:ext cx="5284230" cy="191278"/>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54" name="Google Shape;3154;p203"/>
          <p:cNvSpPr/>
          <p:nvPr/>
        </p:nvSpPr>
        <p:spPr>
          <a:xfrm>
            <a:off x="991878" y="4602569"/>
            <a:ext cx="5284230" cy="191278"/>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55" name="Google Shape;3155;p203"/>
          <p:cNvSpPr txBox="1"/>
          <p:nvPr/>
        </p:nvSpPr>
        <p:spPr>
          <a:xfrm>
            <a:off x="7861118" y="310383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156" name="Google Shape;3156;p203"/>
          <p:cNvSpPr txBox="1"/>
          <p:nvPr/>
        </p:nvSpPr>
        <p:spPr>
          <a:xfrm>
            <a:off x="7861118" y="4031674"/>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1" name="Shape 3161"/>
        <p:cNvGrpSpPr/>
        <p:nvPr/>
      </p:nvGrpSpPr>
      <p:grpSpPr>
        <a:xfrm>
          <a:off x="0" y="0"/>
          <a:ext cx="0" cy="0"/>
          <a:chOff x="0" y="0"/>
          <a:chExt cx="0" cy="0"/>
        </a:xfrm>
      </p:grpSpPr>
      <p:sp>
        <p:nvSpPr>
          <p:cNvPr id="3162" name="Google Shape;3162;p20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163" name="Google Shape;3163;p20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164" name="Google Shape;3164;p20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Thao tác đã nhập và chưa nhập</a:t>
            </a:r>
            <a:endParaRPr/>
          </a:p>
        </p:txBody>
      </p:sp>
      <p:sp>
        <p:nvSpPr>
          <p:cNvPr id="3165" name="Google Shape;3165;p204"/>
          <p:cNvSpPr txBox="1"/>
          <p:nvPr>
            <p:ph idx="4" type="body"/>
          </p:nvPr>
        </p:nvSpPr>
        <p:spPr>
          <a:xfrm>
            <a:off x="535872" y="2226568"/>
            <a:ext cx="9025641" cy="3834598"/>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thao tác của bộ dữ liệu có thể được phân loại thành các phép biến đổi được nhập và không được nhập</a:t>
            </a:r>
            <a:endParaRPr/>
          </a:p>
          <a:p>
            <a:pPr indent="-177800" lvl="0" marL="177800" rtl="0" algn="l">
              <a:lnSpc>
                <a:spcPct val="128571"/>
              </a:lnSpc>
              <a:spcBef>
                <a:spcPts val="1000"/>
              </a:spcBef>
              <a:spcAft>
                <a:spcPts val="0"/>
              </a:spcAft>
              <a:buClr>
                <a:srgbClr val="262626"/>
              </a:buClr>
              <a:buSzPts val="1400"/>
              <a:buFont typeface="Arial"/>
              <a:buChar char="•"/>
            </a:pPr>
            <a:r>
              <a:rPr lang="en-US"/>
              <a:t>Thao tác đã nhập</a:t>
            </a:r>
            <a:endParaRPr/>
          </a:p>
          <a:p>
            <a:pPr indent="-182563" lvl="1" marL="360363" rtl="0" algn="l">
              <a:lnSpc>
                <a:spcPct val="138461"/>
              </a:lnSpc>
              <a:spcBef>
                <a:spcPts val="500"/>
              </a:spcBef>
              <a:spcAft>
                <a:spcPts val="0"/>
              </a:spcAft>
              <a:buClr>
                <a:srgbClr val="262626"/>
              </a:buClr>
              <a:buSzPts val="1040"/>
              <a:buChar char="•"/>
            </a:pPr>
            <a:r>
              <a:rPr lang="en-US"/>
              <a:t>Các phép biến đổi duy trì kiểu dữ liệu Tập dữ liệu được nhập mạnh</a:t>
            </a:r>
            <a:endParaRPr/>
          </a:p>
          <a:p>
            <a:pPr indent="-182563" lvl="1" marL="360363" rtl="0" algn="l">
              <a:lnSpc>
                <a:spcPct val="138461"/>
              </a:lnSpc>
              <a:spcBef>
                <a:spcPts val="500"/>
              </a:spcBef>
              <a:spcAft>
                <a:spcPts val="0"/>
              </a:spcAft>
              <a:buClr>
                <a:srgbClr val="262626"/>
              </a:buClr>
              <a:buSzPts val="1040"/>
              <a:buChar char="•"/>
            </a:pPr>
            <a:r>
              <a:rPr lang="en-US"/>
              <a:t>Đối tượng JVM kiểu [U] 🡺 Đối tượng JVM kiểu [U]</a:t>
            </a: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Thao tác chưa gõ</a:t>
            </a:r>
            <a:endParaRPr/>
          </a:p>
          <a:p>
            <a:pPr indent="-182563" lvl="1" marL="360363" rtl="0" algn="l">
              <a:lnSpc>
                <a:spcPct val="138461"/>
              </a:lnSpc>
              <a:spcBef>
                <a:spcPts val="500"/>
              </a:spcBef>
              <a:spcAft>
                <a:spcPts val="0"/>
              </a:spcAft>
              <a:buClr>
                <a:srgbClr val="262626"/>
              </a:buClr>
              <a:buSzPts val="1040"/>
              <a:buChar char="•"/>
            </a:pPr>
            <a:r>
              <a:rPr lang="en-US"/>
              <a:t>Chuyển đổi phá hủy kiểu dữ liệu Bộ dữ liệu ban đầu</a:t>
            </a:r>
            <a:endParaRPr/>
          </a:p>
          <a:p>
            <a:pPr indent="-182563" lvl="1" marL="360363" rtl="0" algn="l">
              <a:lnSpc>
                <a:spcPct val="138461"/>
              </a:lnSpc>
              <a:spcBef>
                <a:spcPts val="500"/>
              </a:spcBef>
              <a:spcAft>
                <a:spcPts val="0"/>
              </a:spcAft>
              <a:buClr>
                <a:srgbClr val="262626"/>
              </a:buClr>
              <a:buSzPts val="1040"/>
              <a:buChar char="•"/>
            </a:pPr>
            <a:r>
              <a:rPr lang="en-US"/>
              <a:t>Bởi vì các phép biến đổi chưa được định kiểu tạo ra DataFrames, nên đôi khi chúng được gọi là thao tác DataFrame</a:t>
            </a:r>
            <a:endParaRPr/>
          </a:p>
          <a:p>
            <a:pPr indent="-182563" lvl="1" marL="360363" rtl="0" algn="l">
              <a:lnSpc>
                <a:spcPct val="150000"/>
              </a:lnSpc>
              <a:spcBef>
                <a:spcPts val="500"/>
              </a:spcBef>
              <a:spcAft>
                <a:spcPts val="0"/>
              </a:spcAft>
              <a:buClr>
                <a:schemeClr val="dk1"/>
              </a:buClr>
              <a:buSzPts val="960"/>
              <a:buChar char="•"/>
            </a:pPr>
            <a:r>
              <a:rPr lang="en-US" sz="1200">
                <a:solidFill>
                  <a:schemeClr val="dk1"/>
                </a:solidFill>
              </a:rPr>
              <a:t>Loại đối tượng JVM [U] 🡺 Loại đối tượng hàng</a:t>
            </a:r>
            <a:endParaRPr sz="1200">
              <a:solidFill>
                <a:schemeClr val="dk1"/>
              </a:solidFill>
            </a:endParaRPr>
          </a:p>
        </p:txBody>
      </p:sp>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0" name="Shape 3170"/>
        <p:cNvGrpSpPr/>
        <p:nvPr/>
      </p:nvGrpSpPr>
      <p:grpSpPr>
        <a:xfrm>
          <a:off x="0" y="0"/>
          <a:ext cx="0" cy="0"/>
          <a:chOff x="0" y="0"/>
          <a:chExt cx="0" cy="0"/>
        </a:xfrm>
      </p:grpSpPr>
      <p:sp>
        <p:nvSpPr>
          <p:cNvPr id="3171" name="Google Shape;3171;p20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Ví dụ về phép chuyển đổi Untyped</a:t>
            </a:r>
            <a:endParaRPr/>
          </a:p>
        </p:txBody>
      </p:sp>
      <p:sp>
        <p:nvSpPr>
          <p:cNvPr id="3172" name="Google Shape;3172;p20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173" name="Google Shape;3173;p205"/>
          <p:cNvSpPr txBox="1"/>
          <p:nvPr/>
        </p:nvSpPr>
        <p:spPr>
          <a:xfrm>
            <a:off x="711717" y="2555224"/>
            <a:ext cx="7812000" cy="77722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#spark, df are from the previous example</a:t>
            </a:r>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#Print the schema in a tree format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df.printSchema()</a:t>
            </a:r>
            <a:endParaRPr/>
          </a:p>
        </p:txBody>
      </p:sp>
      <p:sp>
        <p:nvSpPr>
          <p:cNvPr id="3174" name="Google Shape;3174;p20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175" name="Google Shape;3175;p205"/>
          <p:cNvSpPr txBox="1"/>
          <p:nvPr/>
        </p:nvSpPr>
        <p:spPr>
          <a:xfrm>
            <a:off x="711717" y="3348966"/>
            <a:ext cx="7812000" cy="665707"/>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root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age: long (nullable = true)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name: string (nullable = true)</a:t>
            </a:r>
            <a:endParaRPr/>
          </a:p>
        </p:txBody>
      </p:sp>
      <p:sp>
        <p:nvSpPr>
          <p:cNvPr id="3176" name="Google Shape;3176;p205"/>
          <p:cNvSpPr txBox="1"/>
          <p:nvPr/>
        </p:nvSpPr>
        <p:spPr>
          <a:xfrm>
            <a:off x="691742" y="4936018"/>
            <a:ext cx="7812000" cy="1337782"/>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name|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|Michael|</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Andy|</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Justin|</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3177" name="Google Shape;3177;p205"/>
          <p:cNvSpPr txBox="1"/>
          <p:nvPr/>
        </p:nvSpPr>
        <p:spPr>
          <a:xfrm>
            <a:off x="699720" y="4201262"/>
            <a:ext cx="7812000" cy="66570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#Select only the "name" column</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df.select("name").show()</a:t>
            </a:r>
            <a:endParaRPr/>
          </a:p>
        </p:txBody>
      </p:sp>
      <p:sp>
        <p:nvSpPr>
          <p:cNvPr id="3178" name="Google Shape;3178;p20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Phép chuyển đổi Untyped</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
        <p:nvSpPr>
          <p:cNvPr id="3179" name="Google Shape;3179;p205"/>
          <p:cNvSpPr txBox="1"/>
          <p:nvPr/>
        </p:nvSpPr>
        <p:spPr>
          <a:xfrm>
            <a:off x="7875717" y="2557472"/>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180" name="Google Shape;3180;p205"/>
          <p:cNvSpPr txBox="1"/>
          <p:nvPr/>
        </p:nvSpPr>
        <p:spPr>
          <a:xfrm>
            <a:off x="7875717" y="3358156"/>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
        <p:nvSpPr>
          <p:cNvPr id="3181" name="Google Shape;3181;p205"/>
          <p:cNvSpPr txBox="1"/>
          <p:nvPr/>
        </p:nvSpPr>
        <p:spPr>
          <a:xfrm>
            <a:off x="7855742" y="4210763"/>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182" name="Google Shape;3182;p205"/>
          <p:cNvSpPr txBox="1"/>
          <p:nvPr/>
        </p:nvSpPr>
        <p:spPr>
          <a:xfrm>
            <a:off x="7855742" y="4930967"/>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7" name="Shape 3187"/>
        <p:cNvGrpSpPr/>
        <p:nvPr/>
      </p:nvGrpSpPr>
      <p:grpSpPr>
        <a:xfrm>
          <a:off x="0" y="0"/>
          <a:ext cx="0" cy="0"/>
          <a:chOff x="0" y="0"/>
          <a:chExt cx="0" cy="0"/>
        </a:xfrm>
      </p:grpSpPr>
      <p:sp>
        <p:nvSpPr>
          <p:cNvPr id="3188" name="Google Shape;3188;p20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Ví dụ về phép chuyển đổi Untyped</a:t>
            </a:r>
            <a:endParaRPr/>
          </a:p>
        </p:txBody>
      </p:sp>
      <p:sp>
        <p:nvSpPr>
          <p:cNvPr id="3189" name="Google Shape;3189;p20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190" name="Google Shape;3190;p20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191" name="Google Shape;3191;p206"/>
          <p:cNvSpPr txBox="1"/>
          <p:nvPr/>
        </p:nvSpPr>
        <p:spPr>
          <a:xfrm>
            <a:off x="711717" y="2528888"/>
            <a:ext cx="7812000" cy="99494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Select everybody, but increment </a:t>
            </a:r>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the age by 1</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df.select(df['name'], df['age'] + 1).show()</a:t>
            </a:r>
            <a:endParaRPr/>
          </a:p>
        </p:txBody>
      </p:sp>
      <p:sp>
        <p:nvSpPr>
          <p:cNvPr id="3192" name="Google Shape;3192;p206"/>
          <p:cNvSpPr txBox="1"/>
          <p:nvPr/>
        </p:nvSpPr>
        <p:spPr>
          <a:xfrm>
            <a:off x="699720" y="3717033"/>
            <a:ext cx="7812000" cy="1486338"/>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name|(age + 1)|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|Michael|     null|</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Andy|       31|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Justin|       20|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3193" name="Google Shape;3193;p20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Chuyển đổi Untyped</a:t>
            </a:r>
            <a:endParaRPr/>
          </a:p>
        </p:txBody>
      </p:sp>
      <p:sp>
        <p:nvSpPr>
          <p:cNvPr id="3194" name="Google Shape;3194;p206"/>
          <p:cNvSpPr txBox="1"/>
          <p:nvPr/>
        </p:nvSpPr>
        <p:spPr>
          <a:xfrm>
            <a:off x="7875717" y="252888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195" name="Google Shape;3195;p206"/>
          <p:cNvSpPr txBox="1"/>
          <p:nvPr/>
        </p:nvSpPr>
        <p:spPr>
          <a:xfrm>
            <a:off x="7863720" y="3717033"/>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0" name="Shape 3200"/>
        <p:cNvGrpSpPr/>
        <p:nvPr/>
      </p:nvGrpSpPr>
      <p:grpSpPr>
        <a:xfrm>
          <a:off x="0" y="0"/>
          <a:ext cx="0" cy="0"/>
          <a:chOff x="0" y="0"/>
          <a:chExt cx="0" cy="0"/>
        </a:xfrm>
      </p:grpSpPr>
      <p:sp>
        <p:nvSpPr>
          <p:cNvPr id="3201" name="Google Shape;3201;p20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202" name="Google Shape;3202;p20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truy vấn SQL</a:t>
            </a:r>
            <a:endParaRPr/>
          </a:p>
        </p:txBody>
      </p:sp>
      <p:sp>
        <p:nvSpPr>
          <p:cNvPr id="3203" name="Google Shape;3203;p20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204" name="Google Shape;3204;p20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Bạn có thể truy vấn các bảng và khung dữ liệu bằng các truy vấn SQL tiêu chuẩn</a:t>
            </a:r>
            <a:endParaRPr/>
          </a:p>
          <a:p>
            <a:pPr indent="-182563" lvl="1" marL="360363" rtl="0" algn="l">
              <a:lnSpc>
                <a:spcPct val="138461"/>
              </a:lnSpc>
              <a:spcBef>
                <a:spcPts val="500"/>
              </a:spcBef>
              <a:spcAft>
                <a:spcPts val="0"/>
              </a:spcAft>
              <a:buClr>
                <a:srgbClr val="262626"/>
              </a:buClr>
              <a:buSzPts val="1040"/>
              <a:buChar char="•"/>
            </a:pPr>
            <a:r>
              <a:rPr lang="en-US"/>
              <a:t>Sử dụng phương thức </a:t>
            </a:r>
            <a:r>
              <a:rPr lang="en-US">
                <a:latin typeface="Arial"/>
                <a:ea typeface="Arial"/>
                <a:cs typeface="Arial"/>
                <a:sym typeface="Arial"/>
              </a:rPr>
              <a:t>SparkSession.sql (&lt;ISO standard query&gt;)</a:t>
            </a:r>
            <a:endParaRPr/>
          </a:p>
          <a:p>
            <a:pPr indent="-177800" lvl="0" marL="177800" rtl="0" algn="l">
              <a:lnSpc>
                <a:spcPct val="128571"/>
              </a:lnSpc>
              <a:spcBef>
                <a:spcPts val="1000"/>
              </a:spcBef>
              <a:spcAft>
                <a:spcPts val="0"/>
              </a:spcAft>
              <a:buClr>
                <a:srgbClr val="262626"/>
              </a:buClr>
              <a:buSzPts val="1400"/>
              <a:buFont typeface="Arial"/>
              <a:buChar char="•"/>
            </a:pPr>
            <a:r>
              <a:rPr lang="en-US"/>
              <a:t>Hữu ích cho các lập trình viên quen thuộc hơn với SQL</a:t>
            </a:r>
            <a:endParaRPr/>
          </a:p>
          <a:p>
            <a:pPr indent="-182563" lvl="1" marL="360363" rtl="0" algn="l">
              <a:lnSpc>
                <a:spcPct val="138461"/>
              </a:lnSpc>
              <a:spcBef>
                <a:spcPts val="500"/>
              </a:spcBef>
              <a:spcAft>
                <a:spcPts val="0"/>
              </a:spcAft>
              <a:buClr>
                <a:srgbClr val="262626"/>
              </a:buClr>
              <a:buSzPts val="1040"/>
              <a:buChar char="•"/>
            </a:pPr>
            <a:r>
              <a:rPr lang="en-US"/>
              <a:t>Thay thế cho các phương thức API DataFrame và biểu thức Cột</a:t>
            </a:r>
            <a:endParaRPr/>
          </a:p>
          <a:p>
            <a:pPr indent="-177800" lvl="0" marL="177800" rtl="0" algn="l">
              <a:lnSpc>
                <a:spcPct val="128571"/>
              </a:lnSpc>
              <a:spcBef>
                <a:spcPts val="1000"/>
              </a:spcBef>
              <a:spcAft>
                <a:spcPts val="0"/>
              </a:spcAft>
              <a:buClr>
                <a:srgbClr val="262626"/>
              </a:buClr>
              <a:buSzPts val="1400"/>
              <a:buFont typeface="Arial"/>
              <a:buChar char="•"/>
            </a:pPr>
            <a:r>
              <a:rPr lang="en-US"/>
              <a:t>Cho phép truy vấn đặc biệt</a:t>
            </a:r>
            <a:endParaRPr/>
          </a:p>
          <a:p>
            <a:pPr indent="-182563" lvl="1" marL="360363" rtl="0" algn="l">
              <a:lnSpc>
                <a:spcPct val="138461"/>
              </a:lnSpc>
              <a:spcBef>
                <a:spcPts val="500"/>
              </a:spcBef>
              <a:spcAft>
                <a:spcPts val="0"/>
              </a:spcAft>
              <a:buClr>
                <a:srgbClr val="262626"/>
              </a:buClr>
              <a:buSzPts val="1040"/>
              <a:buChar char="•"/>
            </a:pPr>
            <a:r>
              <a:rPr lang="en-US"/>
              <a:t>Đặc biệt dễ dàng khi sử dụng công cụ dòng lệnh Spark SQL - spark-sql</a:t>
            </a:r>
            <a:endParaRPr/>
          </a:p>
        </p:txBody>
      </p:sp>
      <p:sp>
        <p:nvSpPr>
          <p:cNvPr id="3205" name="Google Shape;3205;p207"/>
          <p:cNvSpPr txBox="1"/>
          <p:nvPr/>
        </p:nvSpPr>
        <p:spPr>
          <a:xfrm>
            <a:off x="711717" y="4066743"/>
            <a:ext cx="7812000" cy="28387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FF0000"/>
                </a:solidFill>
                <a:latin typeface="Arial"/>
                <a:ea typeface="Arial"/>
                <a:cs typeface="Arial"/>
                <a:sym typeface="Arial"/>
              </a:rPr>
              <a:t>$ </a:t>
            </a:r>
            <a:r>
              <a:rPr lang="en-US" sz="1400">
                <a:solidFill>
                  <a:schemeClr val="dk1"/>
                </a:solidFill>
                <a:latin typeface="Arial"/>
                <a:ea typeface="Arial"/>
                <a:cs typeface="Arial"/>
                <a:sym typeface="Arial"/>
              </a:rPr>
              <a:t>spark-sql</a:t>
            </a:r>
            <a:endParaRPr/>
          </a:p>
        </p:txBody>
      </p:sp>
      <p:sp>
        <p:nvSpPr>
          <p:cNvPr id="3206" name="Google Shape;3206;p207"/>
          <p:cNvSpPr txBox="1"/>
          <p:nvPr/>
        </p:nvSpPr>
        <p:spPr>
          <a:xfrm>
            <a:off x="699720" y="4744187"/>
            <a:ext cx="7812000" cy="1665933"/>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1    Walton	Adams    barmstrong@exampl...  1989-03-01  1997-01-02 04:18:...</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2    Marietta     Walsh    hand.stella@examp...  2018-05-30  2010-08-26 18:20:...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3    Lily       Wintheiser darren.blanda@exa...  1981-08-21  1973-06-11 07:28:...</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4    Estevan     Gleason   shanahan.aliyah@e...  2013-07-17  1995-01-29 16:08:...</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5    Thaddeus      Rowe    bednar.robin@exam...  2019-02-26  2017-01-05 04:13:...</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Time taken : 0.586 seconds, Fetched 5 row(s)</a:t>
            </a:r>
            <a:endParaRPr/>
          </a:p>
        </p:txBody>
      </p:sp>
      <p:sp>
        <p:nvSpPr>
          <p:cNvPr id="3207" name="Google Shape;3207;p207"/>
          <p:cNvSpPr txBox="1"/>
          <p:nvPr/>
        </p:nvSpPr>
        <p:spPr>
          <a:xfrm>
            <a:off x="711717" y="4422643"/>
            <a:ext cx="7812000" cy="283871"/>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Spark-sql&gt; select * from authors limit 5;</a:t>
            </a:r>
            <a:endParaRPr/>
          </a:p>
        </p:txBody>
      </p:sp>
      <p:sp>
        <p:nvSpPr>
          <p:cNvPr id="3208" name="Google Shape;3208;p207"/>
          <p:cNvSpPr txBox="1"/>
          <p:nvPr/>
        </p:nvSpPr>
        <p:spPr>
          <a:xfrm>
            <a:off x="7875717" y="4066743"/>
            <a:ext cx="648000" cy="28387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Cmd</a:t>
            </a:r>
            <a:endParaRPr/>
          </a:p>
        </p:txBody>
      </p:sp>
      <p:sp>
        <p:nvSpPr>
          <p:cNvPr id="3209" name="Google Shape;3209;p207"/>
          <p:cNvSpPr txBox="1"/>
          <p:nvPr/>
        </p:nvSpPr>
        <p:spPr>
          <a:xfrm>
            <a:off x="7863720" y="4754995"/>
            <a:ext cx="648000" cy="27856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
        <p:nvSpPr>
          <p:cNvPr id="3210" name="Google Shape;3210;p207"/>
          <p:cNvSpPr txBox="1"/>
          <p:nvPr/>
        </p:nvSpPr>
        <p:spPr>
          <a:xfrm>
            <a:off x="7875717" y="4437062"/>
            <a:ext cx="648000" cy="2694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5" name="Shape 3215"/>
        <p:cNvGrpSpPr/>
        <p:nvPr/>
      </p:nvGrpSpPr>
      <p:grpSpPr>
        <a:xfrm>
          <a:off x="0" y="0"/>
          <a:ext cx="0" cy="0"/>
          <a:chOff x="0" y="0"/>
          <a:chExt cx="0" cy="0"/>
        </a:xfrm>
      </p:grpSpPr>
      <p:sp>
        <p:nvSpPr>
          <p:cNvPr id="3216" name="Google Shape;3216;p20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217" name="Google Shape;3217;p20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SparkSession.sql với Hive</a:t>
            </a:r>
            <a:endParaRPr/>
          </a:p>
        </p:txBody>
      </p:sp>
      <p:sp>
        <p:nvSpPr>
          <p:cNvPr id="3218" name="Google Shape;3218;p20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219" name="Google Shape;3219;p20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 dụng SparkSession.sql để sử dụng các truy vấn SQL tiêu chuẩn</a:t>
            </a:r>
            <a:endParaRPr/>
          </a:p>
        </p:txBody>
      </p:sp>
      <p:sp>
        <p:nvSpPr>
          <p:cNvPr id="3220" name="Google Shape;3220;p208"/>
          <p:cNvSpPr txBox="1"/>
          <p:nvPr/>
        </p:nvSpPr>
        <p:spPr>
          <a:xfrm>
            <a:off x="711717" y="2549876"/>
            <a:ext cx="7812000" cy="70338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authorsDF = spark.sql("SELECT * FROM authors LIMIT 5")</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authorsDF.show()</a:t>
            </a:r>
            <a:endParaRPr/>
          </a:p>
        </p:txBody>
      </p:sp>
      <p:sp>
        <p:nvSpPr>
          <p:cNvPr id="3221" name="Google Shape;3221;p208"/>
          <p:cNvSpPr txBox="1"/>
          <p:nvPr/>
        </p:nvSpPr>
        <p:spPr>
          <a:xfrm>
            <a:off x="699720" y="3446657"/>
            <a:ext cx="7823998" cy="1949879"/>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id|first_name| last_name|               email| birthdate|               added|</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1|    Walton|     Adams|barmstrong@exampl...|1989-03-01|1997-01-02 04:18:...|</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2|  Marietta|     Walsh|hand.stella@examp...|2018-05-30|2010-08-26 18:20:...|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3|      Lily|Wintheiser|darren.blanda@exa...|1981-08-21|1973-06-11 07:28:...|</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4|   Estevan|   Gleason|shanahan.aliyah@e...|2013-07-17|1995-01-29 16:08:...|</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5|  Thaddeus|      Rowe|bednar.robin@exam...|2019-02-26|2017-01-05 04:13:...|</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3222" name="Google Shape;3222;p208"/>
          <p:cNvSpPr txBox="1"/>
          <p:nvPr/>
        </p:nvSpPr>
        <p:spPr>
          <a:xfrm>
            <a:off x="7875717" y="2549876"/>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223" name="Google Shape;3223;p208"/>
          <p:cNvSpPr txBox="1"/>
          <p:nvPr/>
        </p:nvSpPr>
        <p:spPr>
          <a:xfrm>
            <a:off x="7875717" y="3446657"/>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8" name="Shape 3228"/>
        <p:cNvGrpSpPr/>
        <p:nvPr/>
      </p:nvGrpSpPr>
      <p:grpSpPr>
        <a:xfrm>
          <a:off x="0" y="0"/>
          <a:ext cx="0" cy="0"/>
          <a:chOff x="0" y="0"/>
          <a:chExt cx="0" cy="0"/>
        </a:xfrm>
      </p:grpSpPr>
      <p:sp>
        <p:nvSpPr>
          <p:cNvPr id="3229" name="Google Shape;3229;p20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230" name="Google Shape;3230;p20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Truy vấn SQL có thể phức tạp</a:t>
            </a:r>
            <a:endParaRPr/>
          </a:p>
        </p:txBody>
      </p:sp>
      <p:sp>
        <p:nvSpPr>
          <p:cNvPr id="3231" name="Google Shape;3231;p20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232" name="Google Shape;3232;p20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Cách sử dụng dấu ngoặc kép trong SQL</a:t>
            </a:r>
            <a:endParaRPr/>
          </a:p>
        </p:txBody>
      </p:sp>
      <p:sp>
        <p:nvSpPr>
          <p:cNvPr id="3233" name="Google Shape;3233;p209"/>
          <p:cNvSpPr txBox="1"/>
          <p:nvPr/>
        </p:nvSpPr>
        <p:spPr>
          <a:xfrm>
            <a:off x="711717" y="2569265"/>
            <a:ext cx="7812000" cy="160393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authorsDF = spark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.sql("""SELECT first_name, last_name, Birth_Week, Member_Since FROM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(SELECT first_name, last_name, weekofyear(birthdate) as Birth_Week,</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date_format(added, "y") as Member_Since FROM authors)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WHERE Member_Since &gt;= "2000"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LIMIT 5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authorsDF.show()</a:t>
            </a:r>
            <a:endParaRPr/>
          </a:p>
        </p:txBody>
      </p:sp>
      <p:sp>
        <p:nvSpPr>
          <p:cNvPr id="3234" name="Google Shape;3234;p209"/>
          <p:cNvSpPr txBox="1"/>
          <p:nvPr/>
        </p:nvSpPr>
        <p:spPr>
          <a:xfrm>
            <a:off x="699720" y="4228055"/>
            <a:ext cx="7823998" cy="183904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|first_name| last_name|Birth_Week|Member_Since|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Marietta|     Walsh|        22|        2010|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Thaddeus|      Rowe|         9|        2017|</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Cortez|    Russel|        24|        2007|</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Caterina|Cartwright|        40|        2001|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Skye| Powlowski|        34|        2000|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3235" name="Google Shape;3235;p209"/>
          <p:cNvSpPr txBox="1"/>
          <p:nvPr/>
        </p:nvSpPr>
        <p:spPr>
          <a:xfrm>
            <a:off x="7875717" y="2564954"/>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236" name="Google Shape;3236;p209"/>
          <p:cNvSpPr txBox="1"/>
          <p:nvPr/>
        </p:nvSpPr>
        <p:spPr>
          <a:xfrm>
            <a:off x="7875717" y="422805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434" name="Google Shape;434;p2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Quy tắc đặt tên (1/2)</a:t>
            </a:r>
            <a:endParaRPr/>
          </a:p>
        </p:txBody>
      </p:sp>
      <p:sp>
        <p:nvSpPr>
          <p:cNvPr id="435" name="Google Shape;435;p2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436" name="Google Shape;436;p2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Tên có phân biệt chữ hoa chữ thường</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Char char="•"/>
            </a:pPr>
            <a:r>
              <a:rPr lang="en-US"/>
              <a:t>Chúng có thể chứa:</a:t>
            </a:r>
            <a:endParaRPr/>
          </a:p>
          <a:p>
            <a:pPr indent="-182563" lvl="1" marL="360363" rtl="0" algn="l">
              <a:lnSpc>
                <a:spcPct val="138461"/>
              </a:lnSpc>
              <a:spcBef>
                <a:spcPts val="500"/>
              </a:spcBef>
              <a:spcAft>
                <a:spcPts val="0"/>
              </a:spcAft>
              <a:buClr>
                <a:srgbClr val="262626"/>
              </a:buClr>
              <a:buSzPts val="1040"/>
              <a:buChar char="•"/>
            </a:pPr>
            <a:r>
              <a:rPr lang="en-US"/>
              <a:t>Chữ cái</a:t>
            </a:r>
            <a:endParaRPr/>
          </a:p>
          <a:p>
            <a:pPr indent="-182563" lvl="1" marL="360363" rtl="0" algn="l">
              <a:lnSpc>
                <a:spcPct val="138461"/>
              </a:lnSpc>
              <a:spcBef>
                <a:spcPts val="500"/>
              </a:spcBef>
              <a:spcAft>
                <a:spcPts val="0"/>
              </a:spcAft>
              <a:buClr>
                <a:srgbClr val="262626"/>
              </a:buClr>
              <a:buSzPts val="1040"/>
              <a:buChar char="•"/>
            </a:pPr>
            <a:r>
              <a:rPr lang="en-US"/>
              <a:t>Số</a:t>
            </a:r>
            <a:endParaRPr/>
          </a:p>
          <a:p>
            <a:pPr indent="-182563" lvl="1" marL="360363" rtl="0" algn="l">
              <a:lnSpc>
                <a:spcPct val="138461"/>
              </a:lnSpc>
              <a:spcBef>
                <a:spcPts val="500"/>
              </a:spcBef>
              <a:spcAft>
                <a:spcPts val="0"/>
              </a:spcAft>
              <a:buClr>
                <a:srgbClr val="262626"/>
              </a:buClr>
              <a:buSzPts val="1040"/>
              <a:buChar char="•"/>
            </a:pPr>
            <a:r>
              <a:rPr lang="en-US"/>
              <a:t>Dấu gạch dưới</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0" lvl="1" marL="177800" rtl="0" algn="l">
              <a:lnSpc>
                <a:spcPct val="138461"/>
              </a:lnSpc>
              <a:spcBef>
                <a:spcPts val="500"/>
              </a:spcBef>
              <a:spcAft>
                <a:spcPts val="0"/>
              </a:spcAft>
              <a:buClr>
                <a:srgbClr val="262626"/>
              </a:buClr>
              <a:buSzPts val="1040"/>
              <a:buNone/>
            </a:pPr>
            <a:r>
              <a:t/>
            </a:r>
            <a:endParaRPr/>
          </a:p>
        </p:txBody>
      </p:sp>
      <p:sp>
        <p:nvSpPr>
          <p:cNvPr id="437" name="Google Shape;437;p21"/>
          <p:cNvSpPr txBox="1"/>
          <p:nvPr/>
        </p:nvSpPr>
        <p:spPr>
          <a:xfrm>
            <a:off x="697117" y="2545760"/>
            <a:ext cx="7812000" cy="491056"/>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Student  pylon</a:t>
            </a:r>
            <a:endParaRPr/>
          </a:p>
        </p:txBody>
      </p:sp>
      <p:sp>
        <p:nvSpPr>
          <p:cNvPr id="438" name="Google Shape;438;p21"/>
          <p:cNvSpPr txBox="1"/>
          <p:nvPr/>
        </p:nvSpPr>
        <p:spPr>
          <a:xfrm>
            <a:off x="697115" y="4539196"/>
            <a:ext cx="7812000" cy="66197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MyVariable myvariable_1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myvariable_student</a:t>
            </a:r>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1" name="Shape 3241"/>
        <p:cNvGrpSpPr/>
        <p:nvPr/>
      </p:nvGrpSpPr>
      <p:grpSpPr>
        <a:xfrm>
          <a:off x="0" y="0"/>
          <a:ext cx="0" cy="0"/>
          <a:chOff x="0" y="0"/>
          <a:chExt cx="0" cy="0"/>
        </a:xfrm>
      </p:grpSpPr>
      <p:sp>
        <p:nvSpPr>
          <p:cNvPr id="3242" name="Google Shape;3242;p21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243" name="Google Shape;3243;p210"/>
          <p:cNvSpPr txBox="1"/>
          <p:nvPr>
            <p:ph idx="2" type="body"/>
          </p:nvPr>
        </p:nvSpPr>
        <p:spPr>
          <a:xfrm>
            <a:off x="535871" y="1523052"/>
            <a:ext cx="9143387"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SparkSession.sql với DataFrames</a:t>
            </a:r>
            <a:endParaRPr/>
          </a:p>
        </p:txBody>
      </p:sp>
      <p:sp>
        <p:nvSpPr>
          <p:cNvPr id="3244" name="Google Shape;3244;p21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245" name="Google Shape;3245;p21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Để sử dụng khung dữ liệu làm bảng trong truy vấn SQL, phải tạo chế độ xem tạm thời cho chúng</a:t>
            </a:r>
            <a:endParaRPr/>
          </a:p>
          <a:p>
            <a:pPr indent="-177800" lvl="0" marL="177800" rtl="0" algn="l">
              <a:lnSpc>
                <a:spcPct val="128571"/>
              </a:lnSpc>
              <a:spcBef>
                <a:spcPts val="1000"/>
              </a:spcBef>
              <a:spcAft>
                <a:spcPts val="0"/>
              </a:spcAft>
              <a:buClr>
                <a:srgbClr val="262626"/>
              </a:buClr>
              <a:buSzPts val="1400"/>
              <a:buFont typeface="Arial"/>
              <a:buChar char="•"/>
            </a:pPr>
            <a:r>
              <a:rPr lang="en-US"/>
              <a:t>Chế độ xem tạm thời nằm trong phạm vi phiên và sẽ biến mất nếu phiên tạo ra nó kết thúc</a:t>
            </a:r>
            <a:endParaRPr/>
          </a:p>
          <a:p>
            <a:pPr indent="-182563" lvl="1" marL="360363" rtl="0" algn="l">
              <a:lnSpc>
                <a:spcPct val="138461"/>
              </a:lnSpc>
              <a:spcBef>
                <a:spcPts val="500"/>
              </a:spcBef>
              <a:spcAft>
                <a:spcPts val="0"/>
              </a:spcAft>
              <a:buClr>
                <a:srgbClr val="262626"/>
              </a:buClr>
              <a:buSzPts val="1040"/>
              <a:buChar char="•"/>
            </a:pPr>
            <a:r>
              <a:rPr lang="en-US">
                <a:latin typeface="Arial"/>
                <a:ea typeface="Arial"/>
                <a:cs typeface="Arial"/>
                <a:sym typeface="Arial"/>
              </a:rPr>
              <a:t>createTempView(&lt;name of view&gt;)</a:t>
            </a:r>
            <a:endParaRPr/>
          </a:p>
          <a:p>
            <a:pPr indent="-182563" lvl="1" marL="360363" rtl="0" algn="l">
              <a:lnSpc>
                <a:spcPct val="138461"/>
              </a:lnSpc>
              <a:spcBef>
                <a:spcPts val="500"/>
              </a:spcBef>
              <a:spcAft>
                <a:spcPts val="0"/>
              </a:spcAft>
              <a:buClr>
                <a:srgbClr val="262626"/>
              </a:buClr>
              <a:buSzPts val="1040"/>
              <a:buChar char="•"/>
            </a:pPr>
            <a:r>
              <a:rPr lang="en-US">
                <a:latin typeface="Arial"/>
                <a:ea typeface="Arial"/>
                <a:cs typeface="Arial"/>
                <a:sym typeface="Arial"/>
              </a:rPr>
              <a:t>createOrReplaceTempView (&lt;name of view&gt;)</a:t>
            </a:r>
            <a:endParaRPr/>
          </a:p>
          <a:p>
            <a:pPr indent="-177800" lvl="0" marL="177800" rtl="0" algn="l">
              <a:lnSpc>
                <a:spcPct val="128571"/>
              </a:lnSpc>
              <a:spcBef>
                <a:spcPts val="1000"/>
              </a:spcBef>
              <a:spcAft>
                <a:spcPts val="0"/>
              </a:spcAft>
              <a:buClr>
                <a:srgbClr val="262626"/>
              </a:buClr>
              <a:buSzPts val="1400"/>
              <a:buFont typeface="Arial"/>
              <a:buChar char="•"/>
            </a:pPr>
            <a:r>
              <a:rPr lang="en-US"/>
              <a:t>Nếu chế độ xem tạm thời cần được chia sẻ giữa tất cả các phiên và được duy trì cho đến khi ứng dụng Spark kết thúc, hãy sử dụng chế độ xem tạm thời toàn cầu</a:t>
            </a:r>
            <a:endParaRPr/>
          </a:p>
          <a:p>
            <a:pPr indent="-182563" lvl="1" marL="360363" rtl="0" algn="l">
              <a:lnSpc>
                <a:spcPct val="138461"/>
              </a:lnSpc>
              <a:spcBef>
                <a:spcPts val="500"/>
              </a:spcBef>
              <a:spcAft>
                <a:spcPts val="0"/>
              </a:spcAft>
              <a:buClr>
                <a:srgbClr val="262626"/>
              </a:buClr>
              <a:buSzPts val="1040"/>
              <a:buChar char="•"/>
            </a:pPr>
            <a:r>
              <a:rPr lang="en-US">
                <a:latin typeface="Arial"/>
                <a:ea typeface="Arial"/>
                <a:cs typeface="Arial"/>
                <a:sym typeface="Arial"/>
              </a:rPr>
              <a:t>createGlobalTempView (&lt;name of view&gt;)</a:t>
            </a:r>
            <a:endParaRPr/>
          </a:p>
          <a:p>
            <a:pPr indent="-182563" lvl="1" marL="360363" rtl="0" algn="l">
              <a:lnSpc>
                <a:spcPct val="138461"/>
              </a:lnSpc>
              <a:spcBef>
                <a:spcPts val="500"/>
              </a:spcBef>
              <a:spcAft>
                <a:spcPts val="0"/>
              </a:spcAft>
              <a:buClr>
                <a:srgbClr val="262626"/>
              </a:buClr>
              <a:buSzPts val="1040"/>
              <a:buChar char="•"/>
            </a:pPr>
            <a:r>
              <a:rPr lang="en-US">
                <a:latin typeface="Arial"/>
                <a:ea typeface="Arial"/>
                <a:cs typeface="Arial"/>
                <a:sym typeface="Arial"/>
              </a:rPr>
              <a:t>createOrReplaceGlobalTempView (&lt;name of view&gt;)</a:t>
            </a:r>
            <a:endParaRPr/>
          </a:p>
          <a:p>
            <a:pPr indent="-182563" lvl="1" marL="360363" rtl="0" algn="l">
              <a:lnSpc>
                <a:spcPct val="138461"/>
              </a:lnSpc>
              <a:spcBef>
                <a:spcPts val="500"/>
              </a:spcBef>
              <a:spcAft>
                <a:spcPts val="0"/>
              </a:spcAft>
              <a:buClr>
                <a:srgbClr val="262626"/>
              </a:buClr>
              <a:buSzPts val="1040"/>
              <a:buChar char="•"/>
            </a:pPr>
            <a:r>
              <a:rPr lang="en-US"/>
              <a:t>Chế độ xem tạm thời toàn cầu được lưu trong cơ sở dữ liệu được bảo tồn của hệ thống Spark</a:t>
            </a:r>
            <a:endParaRPr/>
          </a:p>
          <a:p>
            <a:pPr indent="-182563" lvl="1" marL="360363" rtl="0" algn="l">
              <a:lnSpc>
                <a:spcPct val="138461"/>
              </a:lnSpc>
              <a:spcBef>
                <a:spcPts val="500"/>
              </a:spcBef>
              <a:spcAft>
                <a:spcPts val="0"/>
              </a:spcAft>
              <a:buClr>
                <a:srgbClr val="262626"/>
              </a:buClr>
              <a:buSzPts val="1040"/>
              <a:buChar char="•"/>
            </a:pPr>
            <a:r>
              <a:rPr lang="en-US"/>
              <a:t>Sử dụng </a:t>
            </a:r>
            <a:r>
              <a:rPr lang="en-US">
                <a:latin typeface="Arial"/>
                <a:ea typeface="Arial"/>
                <a:cs typeface="Arial"/>
                <a:sym typeface="Arial"/>
              </a:rPr>
              <a:t>global_view.&lt;name of view&gt; </a:t>
            </a:r>
            <a:r>
              <a:rPr lang="en-US"/>
              <a:t>để truy cập chế độ xem toàn cầu</a:t>
            </a:r>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0" name="Shape 3250"/>
        <p:cNvGrpSpPr/>
        <p:nvPr/>
      </p:nvGrpSpPr>
      <p:grpSpPr>
        <a:xfrm>
          <a:off x="0" y="0"/>
          <a:ext cx="0" cy="0"/>
          <a:chOff x="0" y="0"/>
          <a:chExt cx="0" cy="0"/>
        </a:xfrm>
      </p:grpSpPr>
      <p:sp>
        <p:nvSpPr>
          <p:cNvPr id="3251" name="Google Shape;3251;p21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252" name="Google Shape;3252;p21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Ví dụ Sử dụng Chế độ xem tạm thời</a:t>
            </a:r>
            <a:endParaRPr/>
          </a:p>
        </p:txBody>
      </p:sp>
      <p:sp>
        <p:nvSpPr>
          <p:cNvPr id="3253" name="Google Shape;3253;p21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254" name="Google Shape;3254;p211"/>
          <p:cNvSpPr txBox="1"/>
          <p:nvPr>
            <p:ph idx="4" type="body"/>
          </p:nvPr>
        </p:nvSpPr>
        <p:spPr>
          <a:xfrm>
            <a:off x="535872" y="2226568"/>
            <a:ext cx="8796528" cy="724632"/>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Tạo chế độ xem tạm thời cho staffDF từ ví dụ trước</a:t>
            </a:r>
            <a:endParaRPr/>
          </a:p>
          <a:p>
            <a:pPr indent="-177800" lvl="0" marL="177800" rtl="0" algn="l">
              <a:lnSpc>
                <a:spcPct val="128571"/>
              </a:lnSpc>
              <a:spcBef>
                <a:spcPts val="1000"/>
              </a:spcBef>
              <a:spcAft>
                <a:spcPts val="0"/>
              </a:spcAft>
              <a:buClr>
                <a:srgbClr val="262626"/>
              </a:buClr>
              <a:buSzPts val="1400"/>
              <a:buFont typeface="Arial"/>
              <a:buChar char="•"/>
            </a:pPr>
            <a:r>
              <a:rPr lang="en-US"/>
              <a:t>Sử dụng tên dạng xem tạm thời trong truy vấn SQL</a:t>
            </a:r>
            <a:endParaRPr/>
          </a:p>
        </p:txBody>
      </p:sp>
      <p:sp>
        <p:nvSpPr>
          <p:cNvPr id="3255" name="Google Shape;3255;p211"/>
          <p:cNvSpPr txBox="1"/>
          <p:nvPr/>
        </p:nvSpPr>
        <p:spPr>
          <a:xfrm>
            <a:off x="714984" y="2934652"/>
            <a:ext cx="7812000" cy="56803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staffDF.createOrReplaceTempView("staff")</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spark.sql(""" SELECT * FROM staff """).show()</a:t>
            </a:r>
            <a:endParaRPr/>
          </a:p>
        </p:txBody>
      </p:sp>
      <p:sp>
        <p:nvSpPr>
          <p:cNvPr id="3256" name="Google Shape;3256;p211"/>
          <p:cNvSpPr txBox="1"/>
          <p:nvPr/>
        </p:nvSpPr>
        <p:spPr>
          <a:xfrm>
            <a:off x="702987" y="3645849"/>
            <a:ext cx="7823998" cy="2630254"/>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|emp_id|employee_name| department|state|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1|        Henry|Engineering|   TX|</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2|      Jessica|      Sales|   TX|</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3|        Shaun|    Finance|   CA|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4|       Sharon|  Marketing|   TX|</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5|     Jonathan|         HR|   CA|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6|        Jason|Engineering|   TX|</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7|        Scott|    Finance|   CA|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8|      Timothy|  Marketing|   CA|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3257" name="Google Shape;3257;p211"/>
          <p:cNvSpPr txBox="1"/>
          <p:nvPr/>
        </p:nvSpPr>
        <p:spPr>
          <a:xfrm>
            <a:off x="7878984" y="294249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258" name="Google Shape;3258;p211"/>
          <p:cNvSpPr txBox="1"/>
          <p:nvPr/>
        </p:nvSpPr>
        <p:spPr>
          <a:xfrm>
            <a:off x="7878984" y="366112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3" name="Shape 3263"/>
        <p:cNvGrpSpPr/>
        <p:nvPr/>
      </p:nvGrpSpPr>
      <p:grpSpPr>
        <a:xfrm>
          <a:off x="0" y="0"/>
          <a:ext cx="0" cy="0"/>
          <a:chOff x="0" y="0"/>
          <a:chExt cx="0" cy="0"/>
        </a:xfrm>
      </p:grpSpPr>
      <p:sp>
        <p:nvSpPr>
          <p:cNvPr id="3264" name="Google Shape;3264;p21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265" name="Google Shape;3265;p212"/>
          <p:cNvSpPr txBox="1"/>
          <p:nvPr>
            <p:ph idx="2" type="body"/>
          </p:nvPr>
        </p:nvSpPr>
        <p:spPr>
          <a:xfrm>
            <a:off x="535872" y="1523052"/>
            <a:ext cx="89321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Truy vấn không có Chế độ xem tạm thời</a:t>
            </a:r>
            <a:endParaRPr/>
          </a:p>
        </p:txBody>
      </p:sp>
      <p:sp>
        <p:nvSpPr>
          <p:cNvPr id="3266" name="Google Shape;3266;p21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267" name="Google Shape;3267;p212"/>
          <p:cNvSpPr txBox="1"/>
          <p:nvPr>
            <p:ph idx="4" type="body"/>
          </p:nvPr>
        </p:nvSpPr>
        <p:spPr>
          <a:xfrm>
            <a:off x="535872" y="2226568"/>
            <a:ext cx="8796528" cy="6438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Đôi khi, chúng tôi có thể muốn thực hiện truy vấn một lần và không bận tâm đến việc tạo chế độ xem tạm thời</a:t>
            </a:r>
            <a:endParaRPr/>
          </a:p>
          <a:p>
            <a:pPr indent="-177800" lvl="0" marL="177800" rtl="0" algn="l">
              <a:lnSpc>
                <a:spcPct val="128571"/>
              </a:lnSpc>
              <a:spcBef>
                <a:spcPts val="1000"/>
              </a:spcBef>
              <a:spcAft>
                <a:spcPts val="0"/>
              </a:spcAft>
              <a:buClr>
                <a:srgbClr val="262626"/>
              </a:buClr>
              <a:buSzPts val="1400"/>
              <a:buFont typeface="Arial"/>
              <a:buChar char="•"/>
            </a:pPr>
            <a:r>
              <a:rPr lang="en-US"/>
              <a:t>Sử dụng cú pháp data_format.`path to file&gt;` thay cho tên bảng</a:t>
            </a:r>
            <a:endParaRPr/>
          </a:p>
        </p:txBody>
      </p:sp>
      <p:sp>
        <p:nvSpPr>
          <p:cNvPr id="3268" name="Google Shape;3268;p212"/>
          <p:cNvSpPr/>
          <p:nvPr/>
        </p:nvSpPr>
        <p:spPr>
          <a:xfrm>
            <a:off x="704849" y="3443026"/>
            <a:ext cx="7812000" cy="1111841"/>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name|favorite_color|favorite_numbers|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|Alyssa|          null|  [3, 9, 15, 20]|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Ben|           red|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3269" name="Google Shape;3269;p212"/>
          <p:cNvSpPr/>
          <p:nvPr/>
        </p:nvSpPr>
        <p:spPr>
          <a:xfrm>
            <a:off x="704849" y="2854447"/>
            <a:ext cx="7812000" cy="57455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df = spark.read.parquet("users.parquet")</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df.createOrReplaceTempView("users")</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spark.sql(""" SELECT * FROM users """).show()</a:t>
            </a:r>
            <a:endParaRPr/>
          </a:p>
        </p:txBody>
      </p:sp>
      <p:sp>
        <p:nvSpPr>
          <p:cNvPr id="3270" name="Google Shape;3270;p212"/>
          <p:cNvSpPr/>
          <p:nvPr/>
        </p:nvSpPr>
        <p:spPr>
          <a:xfrm>
            <a:off x="704849" y="5012456"/>
            <a:ext cx="7812000" cy="1111841"/>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name|favorite_color|favorite_numbers|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|Alyssa|          null|  [3, 9, 15, 20]|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Ben|           red|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3271" name="Google Shape;3271;p212"/>
          <p:cNvSpPr/>
          <p:nvPr/>
        </p:nvSpPr>
        <p:spPr>
          <a:xfrm>
            <a:off x="704849" y="4617847"/>
            <a:ext cx="7812000" cy="39749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spark \</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 .sql(""" SELECT * FROM parquet.`users.parquet`""").show()</a:t>
            </a:r>
            <a:endParaRPr/>
          </a:p>
        </p:txBody>
      </p:sp>
      <p:sp>
        <p:nvSpPr>
          <p:cNvPr id="3272" name="Google Shape;3272;p212"/>
          <p:cNvSpPr txBox="1"/>
          <p:nvPr/>
        </p:nvSpPr>
        <p:spPr>
          <a:xfrm>
            <a:off x="7868849" y="2857336"/>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273" name="Google Shape;3273;p212"/>
          <p:cNvSpPr txBox="1"/>
          <p:nvPr/>
        </p:nvSpPr>
        <p:spPr>
          <a:xfrm>
            <a:off x="7868849" y="3443026"/>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
        <p:nvSpPr>
          <p:cNvPr id="3274" name="Google Shape;3274;p212"/>
          <p:cNvSpPr txBox="1"/>
          <p:nvPr/>
        </p:nvSpPr>
        <p:spPr>
          <a:xfrm>
            <a:off x="7868849" y="4617847"/>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275" name="Google Shape;3275;p212"/>
          <p:cNvSpPr txBox="1"/>
          <p:nvPr/>
        </p:nvSpPr>
        <p:spPr>
          <a:xfrm>
            <a:off x="7868849" y="501559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0" name="Shape 3280"/>
        <p:cNvGrpSpPr/>
        <p:nvPr/>
      </p:nvGrpSpPr>
      <p:grpSpPr>
        <a:xfrm>
          <a:off x="0" y="0"/>
          <a:ext cx="0" cy="0"/>
          <a:chOff x="0" y="0"/>
          <a:chExt cx="0" cy="0"/>
        </a:xfrm>
      </p:grpSpPr>
      <p:sp>
        <p:nvSpPr>
          <p:cNvPr id="3281" name="Google Shape;3281;p21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282" name="Google Shape;3282;p21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Hiệu suất sử dụng truy vấn SQL</a:t>
            </a:r>
            <a:endParaRPr/>
          </a:p>
        </p:txBody>
      </p:sp>
      <p:sp>
        <p:nvSpPr>
          <p:cNvPr id="3283" name="Google Shape;3283;p21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284" name="Google Shape;3284;p213"/>
          <p:cNvSpPr txBox="1"/>
          <p:nvPr>
            <p:ph idx="4" type="body"/>
          </p:nvPr>
        </p:nvSpPr>
        <p:spPr>
          <a:xfrm>
            <a:off x="535872" y="2226567"/>
            <a:ext cx="8796528" cy="845245"/>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Spark SQL chuyển đổi cả truy vấn SQL trực tiếp và phương thức SparkSession thành mã tương đương bằng trình tối ưu hóa Catalyst - không có sự khác biệt về hiệu suất</a:t>
            </a:r>
            <a:endParaRPr/>
          </a:p>
        </p:txBody>
      </p:sp>
      <p:sp>
        <p:nvSpPr>
          <p:cNvPr id="3285" name="Google Shape;3285;p213"/>
          <p:cNvSpPr/>
          <p:nvPr/>
        </p:nvSpPr>
        <p:spPr>
          <a:xfrm>
            <a:off x="704849" y="3082812"/>
            <a:ext cx="7812000" cy="134631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id|first_name|last_name|               email| birthdate|               added|</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29|   America|Marquardt|ulockman@example.org|2018-11-21|2010-10-03 14:12:...|</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31|     Alvis|    Crist|kennith25@example...|1973-05-02|2003-07-11 12:52:...|</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32|     Adele|  Schultz| elias04@example.com|1970-04-05|1973-12-06 15:09:...|</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p:txBody>
      </p:sp>
      <p:sp>
        <p:nvSpPr>
          <p:cNvPr id="3286" name="Google Shape;3286;p213"/>
          <p:cNvSpPr/>
          <p:nvPr/>
        </p:nvSpPr>
        <p:spPr>
          <a:xfrm>
            <a:off x="704849" y="2703610"/>
            <a:ext cx="7812000" cy="36819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100">
                <a:solidFill>
                  <a:schemeClr val="dk1"/>
                </a:solidFill>
                <a:latin typeface="Courier New"/>
                <a:ea typeface="Courier New"/>
                <a:cs typeface="Courier New"/>
                <a:sym typeface="Courier New"/>
              </a:rPr>
              <a:t>spark.sql(""" SELECT * from authors WHERE first_name LIKE 'A%' LIMIT 3 """).show()</a:t>
            </a:r>
            <a:endParaRPr/>
          </a:p>
        </p:txBody>
      </p:sp>
      <p:sp>
        <p:nvSpPr>
          <p:cNvPr id="3287" name="Google Shape;3287;p213"/>
          <p:cNvSpPr/>
          <p:nvPr/>
        </p:nvSpPr>
        <p:spPr>
          <a:xfrm>
            <a:off x="704849" y="4484781"/>
            <a:ext cx="7812000" cy="47297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100">
                <a:solidFill>
                  <a:schemeClr val="dk1"/>
                </a:solidFill>
                <a:latin typeface="Courier New"/>
                <a:ea typeface="Courier New"/>
                <a:cs typeface="Courier New"/>
                <a:sym typeface="Courier New"/>
              </a:rPr>
              <a:t>df = spark.read.table("authors")</a:t>
            </a:r>
            <a:endParaRPr/>
          </a:p>
          <a:p>
            <a:pPr indent="0" lvl="0" marL="180000" marR="0" rtl="0" algn="l">
              <a:spcBef>
                <a:spcPts val="0"/>
              </a:spcBef>
              <a:spcAft>
                <a:spcPts val="0"/>
              </a:spcAft>
              <a:buNone/>
            </a:pPr>
            <a:r>
              <a:rPr lang="en-US" sz="1100">
                <a:solidFill>
                  <a:schemeClr val="dk1"/>
                </a:solidFill>
                <a:latin typeface="Courier New"/>
                <a:ea typeface="Courier New"/>
                <a:cs typeface="Courier New"/>
                <a:sym typeface="Courier New"/>
              </a:rPr>
              <a:t>df.where(df.first_name.startswith('A')).limit(3).show()</a:t>
            </a:r>
            <a:endParaRPr/>
          </a:p>
        </p:txBody>
      </p:sp>
      <p:sp>
        <p:nvSpPr>
          <p:cNvPr id="3288" name="Google Shape;3288;p213"/>
          <p:cNvSpPr/>
          <p:nvPr/>
        </p:nvSpPr>
        <p:spPr>
          <a:xfrm>
            <a:off x="704849" y="4970549"/>
            <a:ext cx="7812000" cy="1274675"/>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id|first_name|last_name|               email| birthdate|               added|</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29|   America|Marquardt|ulockman@example.org|2018-11-21|2010-10-03 14:12:...|</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31|     Alvis|    Crist|kennith25@example...|1973-05-02|2003-07-11 12:52:...|</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32|     Adele|  Schultz| elias04@example.com|1970-04-05|1973-12-06 15:09:...|</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p:txBody>
      </p:sp>
      <p:sp>
        <p:nvSpPr>
          <p:cNvPr id="3289" name="Google Shape;3289;p213"/>
          <p:cNvSpPr txBox="1"/>
          <p:nvPr/>
        </p:nvSpPr>
        <p:spPr>
          <a:xfrm>
            <a:off x="7868849" y="271103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290" name="Google Shape;3290;p213"/>
          <p:cNvSpPr txBox="1"/>
          <p:nvPr/>
        </p:nvSpPr>
        <p:spPr>
          <a:xfrm>
            <a:off x="7868849" y="307922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
        <p:nvSpPr>
          <p:cNvPr id="3291" name="Google Shape;3291;p213"/>
          <p:cNvSpPr txBox="1"/>
          <p:nvPr/>
        </p:nvSpPr>
        <p:spPr>
          <a:xfrm>
            <a:off x="7868849" y="448478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292" name="Google Shape;3292;p213"/>
          <p:cNvSpPr txBox="1"/>
          <p:nvPr/>
        </p:nvSpPr>
        <p:spPr>
          <a:xfrm>
            <a:off x="7868849" y="4979624"/>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7" name="Shape 3297"/>
        <p:cNvGrpSpPr/>
        <p:nvPr/>
      </p:nvGrpSpPr>
      <p:grpSpPr>
        <a:xfrm>
          <a:off x="0" y="0"/>
          <a:ext cx="0" cy="0"/>
          <a:chOff x="0" y="0"/>
          <a:chExt cx="0" cy="0"/>
        </a:xfrm>
      </p:grpSpPr>
      <p:sp>
        <p:nvSpPr>
          <p:cNvPr id="3298" name="Google Shape;3298;p21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299" name="Google Shape;3299;p214"/>
          <p:cNvSpPr txBox="1"/>
          <p:nvPr>
            <p:ph idx="2" type="body"/>
          </p:nvPr>
        </p:nvSpPr>
        <p:spPr>
          <a:xfrm>
            <a:off x="535872" y="1523052"/>
            <a:ext cx="9043026"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SparkSession.sql cho DDL và DML</a:t>
            </a:r>
            <a:endParaRPr/>
          </a:p>
        </p:txBody>
      </p:sp>
      <p:sp>
        <p:nvSpPr>
          <p:cNvPr id="3300" name="Google Shape;3300;p21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301" name="Google Shape;3301;p214"/>
          <p:cNvSpPr txBox="1"/>
          <p:nvPr>
            <p:ph idx="4" type="body"/>
          </p:nvPr>
        </p:nvSpPr>
        <p:spPr>
          <a:xfrm>
            <a:off x="535872" y="2226567"/>
            <a:ext cx="8796528" cy="845245"/>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SparkSession.sql có thể chấp nhận các truy vấn DDL và DML, ngoài các truy vấn SQL</a:t>
            </a:r>
            <a:endParaRPr/>
          </a:p>
          <a:p>
            <a:pPr indent="-177800" lvl="0" marL="177800" rtl="0" algn="l">
              <a:lnSpc>
                <a:spcPct val="128571"/>
              </a:lnSpc>
              <a:spcBef>
                <a:spcPts val="1000"/>
              </a:spcBef>
              <a:spcAft>
                <a:spcPts val="0"/>
              </a:spcAft>
              <a:buClr>
                <a:srgbClr val="262626"/>
              </a:buClr>
              <a:buSzPts val="1400"/>
              <a:buFont typeface="Arial"/>
              <a:buChar char="•"/>
            </a:pPr>
            <a:r>
              <a:rPr lang="en-US"/>
              <a:t>Lưu ý rằng ngoài các bảng Hive, Spark liệt kê các chế độ xem tạm thời mà chúng tôi đã tạo trong các trang trình bày trước</a:t>
            </a:r>
            <a:endParaRPr/>
          </a:p>
        </p:txBody>
      </p:sp>
      <p:sp>
        <p:nvSpPr>
          <p:cNvPr id="3302" name="Google Shape;3302;p214"/>
          <p:cNvSpPr/>
          <p:nvPr/>
        </p:nvSpPr>
        <p:spPr>
          <a:xfrm>
            <a:off x="704849" y="3797195"/>
            <a:ext cx="7812000" cy="2368655"/>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|database|       tableName|isTemporary|</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default|         authors|      false|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default|authors_external|      false|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default| authors_managed|      false|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default|           posts|      false|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staff|       true|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users|       true|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3303" name="Google Shape;3303;p214"/>
          <p:cNvSpPr/>
          <p:nvPr/>
        </p:nvSpPr>
        <p:spPr>
          <a:xfrm>
            <a:off x="704849" y="3060805"/>
            <a:ext cx="7812000" cy="59726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spark.sql("show tables").show()</a:t>
            </a:r>
            <a:endParaRPr/>
          </a:p>
        </p:txBody>
      </p:sp>
      <p:sp>
        <p:nvSpPr>
          <p:cNvPr id="3304" name="Google Shape;3304;p214"/>
          <p:cNvSpPr/>
          <p:nvPr/>
        </p:nvSpPr>
        <p:spPr>
          <a:xfrm>
            <a:off x="2804098" y="5334948"/>
            <a:ext cx="1767902" cy="386583"/>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05" name="Google Shape;3305;p214"/>
          <p:cNvSpPr txBox="1"/>
          <p:nvPr/>
        </p:nvSpPr>
        <p:spPr>
          <a:xfrm>
            <a:off x="7868849" y="306080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306" name="Google Shape;3306;p214"/>
          <p:cNvSpPr txBox="1"/>
          <p:nvPr/>
        </p:nvSpPr>
        <p:spPr>
          <a:xfrm>
            <a:off x="7868849" y="379719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1" name="Shape 3311"/>
        <p:cNvGrpSpPr/>
        <p:nvPr/>
      </p:nvGrpSpPr>
      <p:grpSpPr>
        <a:xfrm>
          <a:off x="0" y="0"/>
          <a:ext cx="0" cy="0"/>
          <a:chOff x="0" y="0"/>
          <a:chExt cx="0" cy="0"/>
        </a:xfrm>
      </p:grpSpPr>
      <p:sp>
        <p:nvSpPr>
          <p:cNvPr id="3312" name="Google Shape;3312;p21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313" name="Google Shape;3313;p21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Tạo Hive Table với SparkSession.sql</a:t>
            </a:r>
            <a:endParaRPr/>
          </a:p>
        </p:txBody>
      </p:sp>
      <p:sp>
        <p:nvSpPr>
          <p:cNvPr id="3314" name="Google Shape;3314;p21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315" name="Google Shape;3315;p215"/>
          <p:cNvSpPr txBox="1"/>
          <p:nvPr>
            <p:ph idx="4" type="body"/>
          </p:nvPr>
        </p:nvSpPr>
        <p:spPr>
          <a:xfrm>
            <a:off x="535872" y="2226568"/>
            <a:ext cx="8796528" cy="493776"/>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Tạo Hive Table với SparkSession.sql</a:t>
            </a:r>
            <a:endParaRPr/>
          </a:p>
        </p:txBody>
      </p:sp>
      <p:sp>
        <p:nvSpPr>
          <p:cNvPr id="3316" name="Google Shape;3316;p215"/>
          <p:cNvSpPr/>
          <p:nvPr/>
        </p:nvSpPr>
        <p:spPr>
          <a:xfrm>
            <a:off x="704849" y="3797195"/>
            <a:ext cx="7812000" cy="2368655"/>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|database|       tableName|isTemporary|</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default|         authors|      false|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default|authors_external|      false|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default| authors_managed|      false|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default|           posts|      false|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staff|       true|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users|       true|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3317" name="Google Shape;3317;p215"/>
          <p:cNvSpPr/>
          <p:nvPr/>
        </p:nvSpPr>
        <p:spPr>
          <a:xfrm>
            <a:off x="704849" y="2544120"/>
            <a:ext cx="7812000" cy="111395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spark.sql(""" CREATE EXTERNAL TABLE IF NOT EXISTS test</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                (id int, name string)</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                LOCATION '/user/student/test' """)</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spark.sql("show tables").show()</a:t>
            </a:r>
            <a:endParaRPr/>
          </a:p>
        </p:txBody>
      </p:sp>
      <p:sp>
        <p:nvSpPr>
          <p:cNvPr id="3318" name="Google Shape;3318;p215"/>
          <p:cNvSpPr txBox="1"/>
          <p:nvPr/>
        </p:nvSpPr>
        <p:spPr>
          <a:xfrm>
            <a:off x="7868849" y="254412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319" name="Google Shape;3319;p215"/>
          <p:cNvSpPr txBox="1"/>
          <p:nvPr/>
        </p:nvSpPr>
        <p:spPr>
          <a:xfrm>
            <a:off x="7868849" y="379719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4" name="Shape 3324"/>
        <p:cNvGrpSpPr/>
        <p:nvPr/>
      </p:nvGrpSpPr>
      <p:grpSpPr>
        <a:xfrm>
          <a:off x="0" y="0"/>
          <a:ext cx="0" cy="0"/>
          <a:chOff x="0" y="0"/>
          <a:chExt cx="0" cy="0"/>
        </a:xfrm>
      </p:grpSpPr>
      <p:sp>
        <p:nvSpPr>
          <p:cNvPr id="3325" name="Google Shape;3325;p21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Các thao tác SQL Spark</a:t>
            </a:r>
            <a:endParaRPr/>
          </a:p>
        </p:txBody>
      </p:sp>
      <p:sp>
        <p:nvSpPr>
          <p:cNvPr id="3326" name="Google Shape;3326;p21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Sửa đổi Bảng Hive với SparkSession.sql</a:t>
            </a:r>
            <a:endParaRPr/>
          </a:p>
        </p:txBody>
      </p:sp>
      <p:sp>
        <p:nvSpPr>
          <p:cNvPr id="3327" name="Google Shape;3327;p21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328" name="Google Shape;3328;p216"/>
          <p:cNvSpPr txBox="1"/>
          <p:nvPr>
            <p:ph idx="4" type="body"/>
          </p:nvPr>
        </p:nvSpPr>
        <p:spPr>
          <a:xfrm>
            <a:off x="535872" y="2226568"/>
            <a:ext cx="8796528" cy="493776"/>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Sửa đổi bảng Hive bằng câu lệnh DML từ SparkSession.sql</a:t>
            </a:r>
            <a:endParaRPr/>
          </a:p>
        </p:txBody>
      </p:sp>
      <p:sp>
        <p:nvSpPr>
          <p:cNvPr id="3329" name="Google Shape;3329;p216"/>
          <p:cNvSpPr/>
          <p:nvPr/>
        </p:nvSpPr>
        <p:spPr>
          <a:xfrm>
            <a:off x="704849" y="4437064"/>
            <a:ext cx="7812000" cy="1589664"/>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|col_name|data_type|comment|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id|      int|   null|</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name|   string|   null|</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age|      int|   null|</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3330" name="Google Shape;3330;p216"/>
          <p:cNvSpPr/>
          <p:nvPr/>
        </p:nvSpPr>
        <p:spPr>
          <a:xfrm>
            <a:off x="704849" y="2821214"/>
            <a:ext cx="7812000" cy="143145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spark.sql(""" ALTER TABLE test</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              ADD COLUMNS (age int) """)</a:t>
            </a:r>
            <a:endParaRPr/>
          </a:p>
          <a:p>
            <a:pPr indent="0" lvl="0" marL="180000" marR="0" rtl="0" algn="l">
              <a:spcBef>
                <a:spcPts val="0"/>
              </a:spcBef>
              <a:spcAft>
                <a:spcPts val="0"/>
              </a:spcAft>
              <a:buNone/>
            </a:pPr>
            <a:r>
              <a:rPr lang="en-US" sz="1200">
                <a:solidFill>
                  <a:schemeClr val="dk1"/>
                </a:solidFill>
                <a:latin typeface="Courier New"/>
                <a:ea typeface="Courier New"/>
                <a:cs typeface="Courier New"/>
                <a:sym typeface="Courier New"/>
              </a:rPr>
              <a:t>spark.sql(""" DESCRIBE test """).show()</a:t>
            </a:r>
            <a:endParaRPr/>
          </a:p>
        </p:txBody>
      </p:sp>
      <p:sp>
        <p:nvSpPr>
          <p:cNvPr id="3331" name="Google Shape;3331;p216"/>
          <p:cNvSpPr txBox="1"/>
          <p:nvPr/>
        </p:nvSpPr>
        <p:spPr>
          <a:xfrm>
            <a:off x="7868849" y="281288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332" name="Google Shape;3332;p216"/>
          <p:cNvSpPr txBox="1"/>
          <p:nvPr/>
        </p:nvSpPr>
        <p:spPr>
          <a:xfrm>
            <a:off x="7868849" y="4437064"/>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7" name="Shape 3337"/>
        <p:cNvGrpSpPr/>
        <p:nvPr/>
      </p:nvGrpSpPr>
      <p:grpSpPr>
        <a:xfrm>
          <a:off x="0" y="0"/>
          <a:ext cx="0" cy="0"/>
          <a:chOff x="0" y="0"/>
          <a:chExt cx="0" cy="0"/>
        </a:xfrm>
      </p:grpSpPr>
      <p:sp>
        <p:nvSpPr>
          <p:cNvPr id="3338" name="Google Shape;3338;p217"/>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t>Xử lý dữ liệu có cấu trúc</a:t>
            </a:r>
            <a:endParaRPr/>
          </a:p>
        </p:txBody>
      </p:sp>
      <p:sp>
        <p:nvSpPr>
          <p:cNvPr id="3339" name="Google Shape;3339;p217"/>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2.</a:t>
            </a:r>
            <a:endParaRPr/>
          </a:p>
        </p:txBody>
      </p:sp>
      <p:sp>
        <p:nvSpPr>
          <p:cNvPr id="3340" name="Google Shape;3340;p217"/>
          <p:cNvSpPr/>
          <p:nvPr/>
        </p:nvSpPr>
        <p:spPr>
          <a:xfrm>
            <a:off x="1234524" y="406641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2.1. Giới thiệu về Spark SQL</a:t>
            </a:r>
            <a:endParaRPr/>
          </a:p>
        </p:txBody>
      </p:sp>
      <p:sp>
        <p:nvSpPr>
          <p:cNvPr id="3341" name="Google Shape;3341;p217"/>
          <p:cNvSpPr/>
          <p:nvPr/>
        </p:nvSpPr>
        <p:spPr>
          <a:xfrm>
            <a:off x="1051644" y="4065237"/>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sp>
        <p:nvSpPr>
          <p:cNvPr id="3342" name="Google Shape;3342;p217"/>
          <p:cNvSpPr/>
          <p:nvPr/>
        </p:nvSpPr>
        <p:spPr>
          <a:xfrm>
            <a:off x="1234524" y="449624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2.2. Các thao tác SQL Spark</a:t>
            </a:r>
            <a:endParaRPr/>
          </a:p>
        </p:txBody>
      </p:sp>
      <p:sp>
        <p:nvSpPr>
          <p:cNvPr id="3343" name="Google Shape;3343;p217"/>
          <p:cNvSpPr/>
          <p:nvPr/>
        </p:nvSpPr>
        <p:spPr>
          <a:xfrm>
            <a:off x="1051644" y="4495071"/>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sp>
        <p:nvSpPr>
          <p:cNvPr id="3344" name="Google Shape;3344;p217"/>
          <p:cNvSpPr/>
          <p:nvPr/>
        </p:nvSpPr>
        <p:spPr>
          <a:xfrm>
            <a:off x="1234524" y="4926078"/>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2.3. Tương tác RDD và DataFrames</a:t>
            </a:r>
            <a:endParaRPr sz="1800">
              <a:solidFill>
                <a:srgbClr val="3F3F3F"/>
              </a:solidFill>
              <a:latin typeface="Arial"/>
              <a:ea typeface="Arial"/>
              <a:cs typeface="Arial"/>
              <a:sym typeface="Arial"/>
            </a:endParaRPr>
          </a:p>
        </p:txBody>
      </p:sp>
      <p:sp>
        <p:nvSpPr>
          <p:cNvPr id="3345" name="Google Shape;3345;p217"/>
          <p:cNvSpPr/>
          <p:nvPr/>
        </p:nvSpPr>
        <p:spPr>
          <a:xfrm>
            <a:off x="1051644" y="4924905"/>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0" name="Shape 3350"/>
        <p:cNvGrpSpPr/>
        <p:nvPr/>
      </p:nvGrpSpPr>
      <p:grpSpPr>
        <a:xfrm>
          <a:off x="0" y="0"/>
          <a:ext cx="0" cy="0"/>
          <a:chOff x="0" y="0"/>
          <a:chExt cx="0" cy="0"/>
        </a:xfrm>
      </p:grpSpPr>
      <p:sp>
        <p:nvSpPr>
          <p:cNvPr id="3351" name="Google Shape;3351;p21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2.3. Tương tác RDD và DataFrames</a:t>
            </a:r>
            <a:endParaRPr/>
          </a:p>
        </p:txBody>
      </p:sp>
      <p:sp>
        <p:nvSpPr>
          <p:cNvPr id="3352" name="Google Shape;3352;p21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RDD thành DataFrames</a:t>
            </a:r>
            <a:endParaRPr/>
          </a:p>
        </p:txBody>
      </p:sp>
      <p:sp>
        <p:nvSpPr>
          <p:cNvPr id="3353" name="Google Shape;3353;p21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354" name="Google Shape;3354;p21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Một trong những trường hợp sử dụng phổ biến nhất cho RDD Core API là đọc, làm sạch và chuẩn bị dữ liệu phi cấu trúc và bán cấu trúc cho các truy vấn hoặc máy học</a:t>
            </a:r>
            <a:endParaRPr/>
          </a:p>
          <a:p>
            <a:pPr indent="-177800" lvl="0" marL="177800" rtl="0" algn="l">
              <a:lnSpc>
                <a:spcPct val="128571"/>
              </a:lnSpc>
              <a:spcBef>
                <a:spcPts val="1000"/>
              </a:spcBef>
              <a:spcAft>
                <a:spcPts val="0"/>
              </a:spcAft>
              <a:buClr>
                <a:srgbClr val="262626"/>
              </a:buClr>
              <a:buSzPts val="1400"/>
              <a:buFont typeface="Arial"/>
              <a:buChar char="•"/>
            </a:pPr>
            <a:r>
              <a:rPr lang="en-US"/>
              <a:t>Các bước cơ bản để chuyển đổi RDD thành DataFrames bao gồm:</a:t>
            </a:r>
            <a:endParaRPr/>
          </a:p>
          <a:p>
            <a:pPr indent="-182563" lvl="1" marL="360363" rtl="0" algn="l">
              <a:lnSpc>
                <a:spcPct val="138461"/>
              </a:lnSpc>
              <a:spcBef>
                <a:spcPts val="500"/>
              </a:spcBef>
              <a:spcAft>
                <a:spcPts val="0"/>
              </a:spcAft>
              <a:buClr>
                <a:srgbClr val="262626"/>
              </a:buClr>
              <a:buSzPts val="1040"/>
              <a:buChar char="•"/>
            </a:pPr>
            <a:r>
              <a:rPr lang="en-US"/>
              <a:t>Xác định lược đồ cho DataFrame mới</a:t>
            </a:r>
            <a:endParaRPr/>
          </a:p>
          <a:p>
            <a:pPr indent="-182563" lvl="1" marL="360363" rtl="0" algn="l">
              <a:lnSpc>
                <a:spcPct val="138461"/>
              </a:lnSpc>
              <a:spcBef>
                <a:spcPts val="500"/>
              </a:spcBef>
              <a:spcAft>
                <a:spcPts val="0"/>
              </a:spcAft>
              <a:buClr>
                <a:srgbClr val="262626"/>
              </a:buClr>
              <a:buSzPts val="1040"/>
              <a:buChar char="•"/>
            </a:pPr>
            <a:r>
              <a:rPr lang="en-US"/>
              <a:t>Chuyển đổi từng hàng trong RDD thành đối tượng Row</a:t>
            </a:r>
            <a:endParaRPr/>
          </a:p>
          <a:p>
            <a:pPr indent="-182563" lvl="1" marL="360363" rtl="0" algn="l">
              <a:lnSpc>
                <a:spcPct val="138461"/>
              </a:lnSpc>
              <a:spcBef>
                <a:spcPts val="500"/>
              </a:spcBef>
              <a:spcAft>
                <a:spcPts val="0"/>
              </a:spcAft>
              <a:buClr>
                <a:srgbClr val="262626"/>
              </a:buClr>
              <a:buSzPts val="1040"/>
              <a:buChar char="•"/>
            </a:pPr>
            <a:r>
              <a:rPr lang="en-US"/>
              <a:t>Sử dụng phương thức createDataFrame của đối tượng SparkSession</a:t>
            </a:r>
            <a:endParaRPr/>
          </a:p>
          <a:p>
            <a:pPr indent="-177800" lvl="0" marL="177800" rtl="0" algn="l">
              <a:lnSpc>
                <a:spcPct val="128571"/>
              </a:lnSpc>
              <a:spcBef>
                <a:spcPts val="1000"/>
              </a:spcBef>
              <a:spcAft>
                <a:spcPts val="0"/>
              </a:spcAft>
              <a:buClr>
                <a:srgbClr val="262626"/>
              </a:buClr>
              <a:buSzPts val="1400"/>
              <a:buFont typeface="Arial"/>
              <a:buChar char="•"/>
            </a:pPr>
            <a:r>
              <a:rPr lang="en-US"/>
              <a:t>Phương pháp thực tế có thể khác nhau tùy thuộc vào:</a:t>
            </a:r>
            <a:endParaRPr/>
          </a:p>
          <a:p>
            <a:pPr indent="-182563" lvl="1" marL="360363" rtl="0" algn="l">
              <a:lnSpc>
                <a:spcPct val="138461"/>
              </a:lnSpc>
              <a:spcBef>
                <a:spcPts val="500"/>
              </a:spcBef>
              <a:spcAft>
                <a:spcPts val="0"/>
              </a:spcAft>
              <a:buClr>
                <a:srgbClr val="262626"/>
              </a:buClr>
              <a:buSzPts val="1040"/>
              <a:buChar char="•"/>
            </a:pPr>
            <a:r>
              <a:rPr lang="en-US"/>
              <a:t>Cách thông tin lược đồ nếu được trình bày</a:t>
            </a:r>
            <a:endParaRPr/>
          </a:p>
          <a:p>
            <a:pPr indent="-209550" lvl="2" marL="574675" rtl="0" algn="l">
              <a:lnSpc>
                <a:spcPct val="90000"/>
              </a:lnSpc>
              <a:spcBef>
                <a:spcPts val="462"/>
              </a:spcBef>
              <a:spcAft>
                <a:spcPts val="0"/>
              </a:spcAft>
              <a:buClr>
                <a:srgbClr val="262626"/>
              </a:buClr>
              <a:buSzPts val="1300"/>
              <a:buChar char="•"/>
            </a:pPr>
            <a:r>
              <a:rPr lang="en-US"/>
              <a:t>Không có lược đồ nào được cung cấp - hãy thử suy ra tên cột và nhập từ dữ liệu</a:t>
            </a:r>
            <a:endParaRPr/>
          </a:p>
          <a:p>
            <a:pPr indent="-209550" lvl="2" marL="574675" rtl="0" algn="l">
              <a:lnSpc>
                <a:spcPct val="90000"/>
              </a:lnSpc>
              <a:spcBef>
                <a:spcPts val="462"/>
              </a:spcBef>
              <a:spcAft>
                <a:spcPts val="0"/>
              </a:spcAft>
              <a:buClr>
                <a:srgbClr val="262626"/>
              </a:buClr>
              <a:buSzPts val="1300"/>
              <a:buChar char="•"/>
            </a:pPr>
            <a:r>
              <a:rPr lang="en-US"/>
              <a:t>Một danh sách tên cột đơn giản - kiểu dữ liệu được suy ra</a:t>
            </a:r>
            <a:endParaRPr/>
          </a:p>
          <a:p>
            <a:pPr indent="-209550" lvl="2" marL="574675" rtl="0" algn="l">
              <a:lnSpc>
                <a:spcPct val="90000"/>
              </a:lnSpc>
              <a:spcBef>
                <a:spcPts val="462"/>
              </a:spcBef>
              <a:spcAft>
                <a:spcPts val="0"/>
              </a:spcAft>
              <a:buClr>
                <a:srgbClr val="262626"/>
              </a:buClr>
              <a:buSzPts val="1300"/>
              <a:buChar char="•"/>
            </a:pPr>
            <a:r>
              <a:rPr lang="en-US"/>
              <a:t>Sử dụng StructType và StructList để chỉ định chính xác lược đồ</a:t>
            </a:r>
            <a:endParaRPr/>
          </a:p>
          <a:p>
            <a:pPr indent="-182563" lvl="1" marL="360363" rtl="0" algn="l">
              <a:lnSpc>
                <a:spcPct val="138461"/>
              </a:lnSpc>
              <a:spcBef>
                <a:spcPts val="500"/>
              </a:spcBef>
              <a:spcAft>
                <a:spcPts val="0"/>
              </a:spcAft>
              <a:buClr>
                <a:srgbClr val="262626"/>
              </a:buClr>
              <a:buSzPts val="1040"/>
              <a:buChar char="•"/>
            </a:pPr>
            <a:r>
              <a:rPr lang="en-US"/>
              <a:t>Cách mỗi hàng được định dạng:</a:t>
            </a:r>
            <a:endParaRPr/>
          </a:p>
          <a:p>
            <a:pPr indent="-209550" lvl="2" marL="574675" rtl="0" algn="l">
              <a:lnSpc>
                <a:spcPct val="90000"/>
              </a:lnSpc>
              <a:spcBef>
                <a:spcPts val="462"/>
              </a:spcBef>
              <a:spcAft>
                <a:spcPts val="0"/>
              </a:spcAft>
              <a:buClr>
                <a:srgbClr val="262626"/>
              </a:buClr>
              <a:buSzPts val="1300"/>
              <a:buChar char="•"/>
            </a:pPr>
            <a:r>
              <a:rPr lang="en-US"/>
              <a:t>Tạo các đối tượng Hàng trong Python và Scala</a:t>
            </a:r>
            <a:endParaRPr/>
          </a:p>
          <a:p>
            <a:pPr indent="-209550" lvl="2" marL="574675" rtl="0" algn="l">
              <a:lnSpc>
                <a:spcPct val="90000"/>
              </a:lnSpc>
              <a:spcBef>
                <a:spcPts val="462"/>
              </a:spcBef>
              <a:spcAft>
                <a:spcPts val="0"/>
              </a:spcAft>
              <a:buClr>
                <a:srgbClr val="262626"/>
              </a:buClr>
              <a:buSzPts val="1300"/>
              <a:buChar char="•"/>
            </a:pPr>
            <a:r>
              <a:rPr lang="en-US"/>
              <a:t>Tạo một Danh sách hoặc Tuple trong Python</a:t>
            </a:r>
            <a:endParaRPr/>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9" name="Shape 3359"/>
        <p:cNvGrpSpPr/>
        <p:nvPr/>
      </p:nvGrpSpPr>
      <p:grpSpPr>
        <a:xfrm>
          <a:off x="0" y="0"/>
          <a:ext cx="0" cy="0"/>
          <a:chOff x="0" y="0"/>
          <a:chExt cx="0" cy="0"/>
        </a:xfrm>
      </p:grpSpPr>
      <p:sp>
        <p:nvSpPr>
          <p:cNvPr id="3360" name="Google Shape;3360;p21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2.3. Tương tác RDD và DataFrames</a:t>
            </a:r>
            <a:endParaRPr/>
          </a:p>
        </p:txBody>
      </p:sp>
      <p:sp>
        <p:nvSpPr>
          <p:cNvPr id="3361" name="Google Shape;3361;p21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Suy luận lược đồ bằng phép phản chiếu (1/3)</a:t>
            </a:r>
            <a:endParaRPr sz="2800"/>
          </a:p>
        </p:txBody>
      </p:sp>
      <p:sp>
        <p:nvSpPr>
          <p:cNvPr id="3362" name="Google Shape;3362;p21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363" name="Google Shape;3363;p21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Chuyển đổi từng dòng văn bản thành danh sách các trường chuỗi</a:t>
            </a:r>
            <a:endParaRPr/>
          </a:p>
        </p:txBody>
      </p:sp>
      <p:sp>
        <p:nvSpPr>
          <p:cNvPr id="3364" name="Google Shape;3364;p219"/>
          <p:cNvSpPr txBox="1"/>
          <p:nvPr/>
        </p:nvSpPr>
        <p:spPr>
          <a:xfrm>
            <a:off x="714983" y="2553082"/>
            <a:ext cx="4884540" cy="262779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from pyspark.sql import Row</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Load a text file and convert each line to a Row.</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lines = sc.textFile("people.txt")</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for line in lines.take(3):</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print("Each line is:", line)</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parts = lines.map(lambda l: l.split(","))</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for part in parts.take(3):</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print("Each part is:", part)</a:t>
            </a:r>
            <a:endParaRPr/>
          </a:p>
        </p:txBody>
      </p:sp>
      <p:sp>
        <p:nvSpPr>
          <p:cNvPr id="3365" name="Google Shape;3365;p219"/>
          <p:cNvSpPr txBox="1"/>
          <p:nvPr/>
        </p:nvSpPr>
        <p:spPr>
          <a:xfrm>
            <a:off x="5894983" y="2553082"/>
            <a:ext cx="3427989" cy="2627797"/>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Each line is: Michael, 29</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Each line is: Andy, 30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Each line is: Justin, 19</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Each part is:['Michael', ' 29']</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Each part is:['Andy', ' 30']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Each part is:['Justin', ' 19']</a:t>
            </a:r>
            <a:endParaRPr/>
          </a:p>
        </p:txBody>
      </p:sp>
      <p:sp>
        <p:nvSpPr>
          <p:cNvPr id="3366" name="Google Shape;3366;p219"/>
          <p:cNvSpPr txBox="1"/>
          <p:nvPr/>
        </p:nvSpPr>
        <p:spPr>
          <a:xfrm>
            <a:off x="4958130" y="255025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367" name="Google Shape;3367;p219"/>
          <p:cNvSpPr txBox="1"/>
          <p:nvPr/>
        </p:nvSpPr>
        <p:spPr>
          <a:xfrm>
            <a:off x="8688186" y="255025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Không thể bắt đầu bằng một số</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Từ dành riêng</a:t>
            </a:r>
            <a:endParaRPr/>
          </a:p>
          <a:p>
            <a:pPr indent="-182563" lvl="1" marL="360363" rtl="0" algn="l">
              <a:lnSpc>
                <a:spcPct val="138461"/>
              </a:lnSpc>
              <a:spcBef>
                <a:spcPts val="500"/>
              </a:spcBef>
              <a:spcAft>
                <a:spcPts val="0"/>
              </a:spcAft>
              <a:buClr>
                <a:srgbClr val="262626"/>
              </a:buClr>
              <a:buSzPts val="1040"/>
              <a:buChar char="•"/>
            </a:pPr>
            <a:r>
              <a:rPr lang="en-US"/>
              <a:t>del from not while như elif global hoặc với khẳng định other if vượt qua ngắt suất ngoại trừ nhập lớp in exec trong nâng cao tiếp tục cuối cùng là trả về def cho lambda thử</a:t>
            </a:r>
            <a:endParaRPr/>
          </a:p>
          <a:p>
            <a:pPr indent="-88900" lvl="0" marL="177800" rtl="0" algn="l">
              <a:lnSpc>
                <a:spcPct val="128571"/>
              </a:lnSpc>
              <a:spcBef>
                <a:spcPts val="1000"/>
              </a:spcBef>
              <a:spcAft>
                <a:spcPts val="0"/>
              </a:spcAft>
              <a:buClr>
                <a:srgbClr val="262626"/>
              </a:buClr>
              <a:buSzPts val="1400"/>
              <a:buNone/>
            </a:pPr>
            <a:r>
              <a:t/>
            </a:r>
            <a:endParaRPr/>
          </a:p>
          <a:p>
            <a:pPr indent="0" lvl="1" marL="177800" rtl="0" algn="l">
              <a:lnSpc>
                <a:spcPct val="138461"/>
              </a:lnSpc>
              <a:spcBef>
                <a:spcPts val="500"/>
              </a:spcBef>
              <a:spcAft>
                <a:spcPts val="0"/>
              </a:spcAft>
              <a:buClr>
                <a:srgbClr val="262626"/>
              </a:buClr>
              <a:buSzPts val="1040"/>
              <a:buNone/>
            </a:pPr>
            <a:br>
              <a:rPr lang="en-US"/>
            </a:b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
        <p:nvSpPr>
          <p:cNvPr id="445" name="Google Shape;445;p2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446" name="Google Shape;446;p2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Quy tắc đặt tên (2/2)</a:t>
            </a:r>
            <a:endParaRPr/>
          </a:p>
        </p:txBody>
      </p:sp>
      <p:sp>
        <p:nvSpPr>
          <p:cNvPr id="447" name="Google Shape;447;p2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448" name="Google Shape;448;p22"/>
          <p:cNvSpPr txBox="1"/>
          <p:nvPr/>
        </p:nvSpPr>
        <p:spPr>
          <a:xfrm>
            <a:off x="718452" y="2545758"/>
            <a:ext cx="7812000" cy="59520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2myvariable  </a:t>
            </a:r>
            <a:r>
              <a:rPr lang="en-US" sz="1200">
                <a:solidFill>
                  <a:srgbClr val="00B0F0"/>
                </a:solidFill>
                <a:latin typeface="Courier New"/>
                <a:ea typeface="Courier New"/>
                <a:cs typeface="Courier New"/>
                <a:sym typeface="Courier New"/>
              </a:rPr>
              <a:t># ERROR</a:t>
            </a:r>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2" name="Shape 3372"/>
        <p:cNvGrpSpPr/>
        <p:nvPr/>
      </p:nvGrpSpPr>
      <p:grpSpPr>
        <a:xfrm>
          <a:off x="0" y="0"/>
          <a:ext cx="0" cy="0"/>
          <a:chOff x="0" y="0"/>
          <a:chExt cx="0" cy="0"/>
        </a:xfrm>
      </p:grpSpPr>
      <p:sp>
        <p:nvSpPr>
          <p:cNvPr id="3373" name="Google Shape;3373;p22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2.3. Tương tác RDD và DataFrames</a:t>
            </a:r>
            <a:endParaRPr/>
          </a:p>
        </p:txBody>
      </p:sp>
      <p:sp>
        <p:nvSpPr>
          <p:cNvPr id="3374" name="Google Shape;3374;p220"/>
          <p:cNvSpPr txBox="1"/>
          <p:nvPr>
            <p:ph idx="2" type="body"/>
          </p:nvPr>
        </p:nvSpPr>
        <p:spPr>
          <a:xfrm>
            <a:off x="535872" y="1301566"/>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Suy luận lược đồ bằng phép phản chiếu (2/3)</a:t>
            </a:r>
            <a:endParaRPr sz="2800"/>
          </a:p>
        </p:txBody>
      </p:sp>
      <p:sp>
        <p:nvSpPr>
          <p:cNvPr id="3375" name="Google Shape;3375;p22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376" name="Google Shape;3376;p220"/>
          <p:cNvSpPr txBox="1"/>
          <p:nvPr>
            <p:ph idx="4" type="body"/>
          </p:nvPr>
        </p:nvSpPr>
        <p:spPr>
          <a:xfrm>
            <a:off x="535872" y="2056501"/>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Chuyển đổi các hàng RDD thành các đối tượng Hàng bằng cách chuyển các cặp khóa/giá trị dưới dạng kwarg sang lớp Hàng</a:t>
            </a:r>
            <a:endParaRPr/>
          </a:p>
          <a:p>
            <a:pPr indent="-182563" lvl="1" marL="360363" rtl="0" algn="l">
              <a:lnSpc>
                <a:spcPct val="138461"/>
              </a:lnSpc>
              <a:spcBef>
                <a:spcPts val="500"/>
              </a:spcBef>
              <a:spcAft>
                <a:spcPts val="0"/>
              </a:spcAft>
              <a:buClr>
                <a:srgbClr val="262626"/>
              </a:buClr>
              <a:buSzPts val="1040"/>
              <a:buChar char="•"/>
            </a:pPr>
            <a:r>
              <a:rPr lang="en-US"/>
              <a:t>Trong Python, kwargs là danh sách đối số có độ dài biến được từ khóa</a:t>
            </a:r>
            <a:endParaRPr/>
          </a:p>
          <a:p>
            <a:pPr indent="-209550" lvl="2" marL="574675" rtl="0" algn="l">
              <a:lnSpc>
                <a:spcPct val="90000"/>
              </a:lnSpc>
              <a:spcBef>
                <a:spcPts val="462"/>
              </a:spcBef>
              <a:spcAft>
                <a:spcPts val="0"/>
              </a:spcAft>
              <a:buClr>
                <a:srgbClr val="262626"/>
              </a:buClr>
              <a:buSzPts val="1300"/>
              <a:buChar char="•"/>
            </a:pPr>
            <a:r>
              <a:rPr lang="en-US"/>
              <a:t>key = value syntax</a:t>
            </a:r>
            <a:endParaRPr/>
          </a:p>
          <a:p>
            <a:pPr indent="0" lvl="2" marL="365125" rtl="0" algn="l">
              <a:lnSpc>
                <a:spcPct val="90000"/>
              </a:lnSpc>
              <a:spcBef>
                <a:spcPts val="462"/>
              </a:spcBef>
              <a:spcAft>
                <a:spcPts val="0"/>
              </a:spcAft>
              <a:buClr>
                <a:srgbClr val="262626"/>
              </a:buClr>
              <a:buSzPts val="1300"/>
              <a:buNone/>
            </a:pPr>
            <a:r>
              <a:t/>
            </a:r>
            <a:endParaRPr/>
          </a:p>
        </p:txBody>
      </p:sp>
      <p:sp>
        <p:nvSpPr>
          <p:cNvPr id="3377" name="Google Shape;3377;p220"/>
          <p:cNvSpPr txBox="1"/>
          <p:nvPr/>
        </p:nvSpPr>
        <p:spPr>
          <a:xfrm>
            <a:off x="714981" y="3118317"/>
            <a:ext cx="4417128" cy="242468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Convert each line into a Row object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 = parts.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map(lambda p: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Row(name=p[0],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age=int(p[1])))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for person in people.take(3):</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print("Each Row object:", person)</a:t>
            </a:r>
            <a:endParaRPr/>
          </a:p>
        </p:txBody>
      </p:sp>
      <p:sp>
        <p:nvSpPr>
          <p:cNvPr id="3378" name="Google Shape;3378;p220"/>
          <p:cNvSpPr txBox="1"/>
          <p:nvPr/>
        </p:nvSpPr>
        <p:spPr>
          <a:xfrm>
            <a:off x="5447792" y="3118317"/>
            <a:ext cx="3192856" cy="2424687"/>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Each Row object: Row(name='Michael', age=29)</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Each Row object: Row(name='Andy', age=30)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Each Row object: Row(name='Justin', age=19)</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p:txBody>
      </p:sp>
      <p:sp>
        <p:nvSpPr>
          <p:cNvPr id="3379" name="Google Shape;3379;p220"/>
          <p:cNvSpPr txBox="1"/>
          <p:nvPr/>
        </p:nvSpPr>
        <p:spPr>
          <a:xfrm>
            <a:off x="4484110" y="3118317"/>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380" name="Google Shape;3380;p220"/>
          <p:cNvSpPr txBox="1"/>
          <p:nvPr/>
        </p:nvSpPr>
        <p:spPr>
          <a:xfrm>
            <a:off x="7992649" y="3129643"/>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5" name="Shape 3385"/>
        <p:cNvGrpSpPr/>
        <p:nvPr/>
      </p:nvGrpSpPr>
      <p:grpSpPr>
        <a:xfrm>
          <a:off x="0" y="0"/>
          <a:ext cx="0" cy="0"/>
          <a:chOff x="0" y="0"/>
          <a:chExt cx="0" cy="0"/>
        </a:xfrm>
      </p:grpSpPr>
      <p:sp>
        <p:nvSpPr>
          <p:cNvPr id="3386" name="Google Shape;3386;p22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2.3. Tương tác RDD và DataFrames</a:t>
            </a:r>
            <a:endParaRPr/>
          </a:p>
        </p:txBody>
      </p:sp>
      <p:sp>
        <p:nvSpPr>
          <p:cNvPr id="3387" name="Google Shape;3387;p22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Suy luận lược đồ bằng phép phản chiếu (3/3)</a:t>
            </a:r>
            <a:endParaRPr sz="2800"/>
          </a:p>
        </p:txBody>
      </p:sp>
      <p:sp>
        <p:nvSpPr>
          <p:cNvPr id="3388" name="Google Shape;3388;p22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389" name="Google Shape;3389;p22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kiểu dữ liệu được suy ra từ các đối tượng Row</a:t>
            </a:r>
            <a:endParaRPr/>
          </a:p>
        </p:txBody>
      </p:sp>
      <p:sp>
        <p:nvSpPr>
          <p:cNvPr id="3390" name="Google Shape;3390;p221"/>
          <p:cNvSpPr txBox="1"/>
          <p:nvPr/>
        </p:nvSpPr>
        <p:spPr>
          <a:xfrm>
            <a:off x="714980" y="2683768"/>
            <a:ext cx="3360717" cy="285706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Infer the schema and </a:t>
            </a:r>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create DataFrame</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 = spark.</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createDataFrame(people)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peopleDF.printSchema()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peopleDF.show()</a:t>
            </a:r>
            <a:endParaRPr/>
          </a:p>
        </p:txBody>
      </p:sp>
      <p:sp>
        <p:nvSpPr>
          <p:cNvPr id="3391" name="Google Shape;3391;p221"/>
          <p:cNvSpPr txBox="1"/>
          <p:nvPr/>
        </p:nvSpPr>
        <p:spPr>
          <a:xfrm>
            <a:off x="4374463" y="2683767"/>
            <a:ext cx="3984257" cy="2857061"/>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root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name: string (nullable = true)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age: long (nullable = true)</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name|age|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|Michael| 29|</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Andy| 30|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Justin| 19|</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3392" name="Google Shape;3392;p221"/>
          <p:cNvSpPr txBox="1"/>
          <p:nvPr/>
        </p:nvSpPr>
        <p:spPr>
          <a:xfrm>
            <a:off x="3427698" y="268376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393" name="Google Shape;3393;p221"/>
          <p:cNvSpPr txBox="1"/>
          <p:nvPr/>
        </p:nvSpPr>
        <p:spPr>
          <a:xfrm>
            <a:off x="7726950" y="268376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8" name="Shape 3398"/>
        <p:cNvGrpSpPr/>
        <p:nvPr/>
      </p:nvGrpSpPr>
      <p:grpSpPr>
        <a:xfrm>
          <a:off x="0" y="0"/>
          <a:ext cx="0" cy="0"/>
          <a:chOff x="0" y="0"/>
          <a:chExt cx="0" cy="0"/>
        </a:xfrm>
      </p:grpSpPr>
      <p:sp>
        <p:nvSpPr>
          <p:cNvPr id="3399" name="Google Shape;3399;p22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2.3. Tương tác RDD và DataFrames</a:t>
            </a:r>
            <a:endParaRPr/>
          </a:p>
        </p:txBody>
      </p:sp>
      <p:sp>
        <p:nvSpPr>
          <p:cNvPr id="3400" name="Google Shape;3400;p22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Lược đồ chỉ định theo chương trình (1/2)</a:t>
            </a:r>
            <a:endParaRPr sz="2800"/>
          </a:p>
        </p:txBody>
      </p:sp>
      <p:sp>
        <p:nvSpPr>
          <p:cNvPr id="3401" name="Google Shape;3401;p22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402" name="Google Shape;3402;p22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Sắp xếp các hàng chuỗi được phân cách bằng dấu cách thành các trường</a:t>
            </a:r>
            <a:endParaRPr/>
          </a:p>
          <a:p>
            <a:pPr indent="-182563" lvl="1" marL="360363" rtl="0" algn="l">
              <a:lnSpc>
                <a:spcPct val="138461"/>
              </a:lnSpc>
              <a:spcBef>
                <a:spcPts val="500"/>
              </a:spcBef>
              <a:spcAft>
                <a:spcPts val="0"/>
              </a:spcAft>
              <a:buClr>
                <a:srgbClr val="262626"/>
              </a:buClr>
              <a:buSzPts val="1040"/>
              <a:buChar char="•"/>
            </a:pPr>
            <a:r>
              <a:rPr lang="en-US"/>
              <a:t>Chúng tôi sử dụng một tuple để lưu trữ dữ liệu từng cột</a:t>
            </a:r>
            <a:endParaRPr/>
          </a:p>
          <a:p>
            <a:pPr indent="-182563" lvl="1" marL="360363" rtl="0" algn="l">
              <a:lnSpc>
                <a:spcPct val="138461"/>
              </a:lnSpc>
              <a:spcBef>
                <a:spcPts val="500"/>
              </a:spcBef>
              <a:spcAft>
                <a:spcPts val="0"/>
              </a:spcAft>
              <a:buClr>
                <a:srgbClr val="262626"/>
              </a:buClr>
              <a:buSzPts val="1040"/>
              <a:buChar char="•"/>
            </a:pPr>
            <a:r>
              <a:rPr lang="en-US"/>
              <a:t>Truyền tuổi thành kiểu dữ liệu số nguyên</a:t>
            </a:r>
            <a:endParaRPr/>
          </a:p>
        </p:txBody>
      </p:sp>
      <p:sp>
        <p:nvSpPr>
          <p:cNvPr id="3403" name="Google Shape;3403;p222"/>
          <p:cNvSpPr txBox="1"/>
          <p:nvPr/>
        </p:nvSpPr>
        <p:spPr>
          <a:xfrm>
            <a:off x="714980" y="3085659"/>
            <a:ext cx="5055031" cy="242468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Import data types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from pyspark.sql.types import *</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Load a text file and convert each line to a Row.</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lines = sc.textFile("people.txt")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parts = lines.map(lambda l: l.split(","))</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Each line is converted to a tuple.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 = parts.map(lambda p: (p[0], int(p[1])))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for person in people.take(3):</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print("Each part is", person)</a:t>
            </a:r>
            <a:endParaRPr/>
          </a:p>
        </p:txBody>
      </p:sp>
      <p:sp>
        <p:nvSpPr>
          <p:cNvPr id="3404" name="Google Shape;3404;p222"/>
          <p:cNvSpPr txBox="1"/>
          <p:nvPr/>
        </p:nvSpPr>
        <p:spPr>
          <a:xfrm>
            <a:off x="6062331" y="3082833"/>
            <a:ext cx="3156857" cy="2424687"/>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Each part is ('Michael', 29)</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Each part is ('Andy', 30)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Each part is ('Justin', 19)</a:t>
            </a:r>
            <a:endParaRPr/>
          </a:p>
        </p:txBody>
      </p:sp>
      <p:sp>
        <p:nvSpPr>
          <p:cNvPr id="3405" name="Google Shape;3405;p222"/>
          <p:cNvSpPr txBox="1"/>
          <p:nvPr/>
        </p:nvSpPr>
        <p:spPr>
          <a:xfrm>
            <a:off x="5122010" y="3082833"/>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406" name="Google Shape;3406;p222"/>
          <p:cNvSpPr txBox="1"/>
          <p:nvPr/>
        </p:nvSpPr>
        <p:spPr>
          <a:xfrm>
            <a:off x="8571188" y="3082833"/>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1" name="Shape 3411"/>
        <p:cNvGrpSpPr/>
        <p:nvPr/>
      </p:nvGrpSpPr>
      <p:grpSpPr>
        <a:xfrm>
          <a:off x="0" y="0"/>
          <a:ext cx="0" cy="0"/>
          <a:chOff x="0" y="0"/>
          <a:chExt cx="0" cy="0"/>
        </a:xfrm>
      </p:grpSpPr>
      <p:sp>
        <p:nvSpPr>
          <p:cNvPr id="3412" name="Google Shape;3412;p22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2.3. Tương tác RDD và DataFrames</a:t>
            </a:r>
            <a:endParaRPr/>
          </a:p>
        </p:txBody>
      </p:sp>
      <p:sp>
        <p:nvSpPr>
          <p:cNvPr id="3413" name="Google Shape;3413;p22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Lược đồ chỉ định theo chương trình (2/2)</a:t>
            </a:r>
            <a:endParaRPr sz="2800"/>
          </a:p>
        </p:txBody>
      </p:sp>
      <p:sp>
        <p:nvSpPr>
          <p:cNvPr id="3414" name="Google Shape;3414;p22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415" name="Google Shape;3415;p22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Tạo giản đồ với </a:t>
            </a:r>
            <a:r>
              <a:rPr b="1" lang="en-US"/>
              <a:t>StructType(&lt;Collection of StructFields&gt;)</a:t>
            </a:r>
            <a:endParaRPr b="1">
              <a:latin typeface="Arial"/>
              <a:ea typeface="Arial"/>
              <a:cs typeface="Arial"/>
              <a:sym typeface="Arial"/>
            </a:endParaRPr>
          </a:p>
          <a:p>
            <a:pPr indent="-182563" lvl="1" marL="360363" rtl="0" algn="l">
              <a:lnSpc>
                <a:spcPct val="128571"/>
              </a:lnSpc>
              <a:spcBef>
                <a:spcPts val="500"/>
              </a:spcBef>
              <a:spcAft>
                <a:spcPts val="0"/>
              </a:spcAft>
              <a:buClr>
                <a:srgbClr val="262626"/>
              </a:buClr>
              <a:buSzPts val="1040"/>
              <a:buChar char="•"/>
            </a:pPr>
            <a:r>
              <a:rPr lang="en-US"/>
              <a:t>Mỗi cột là một </a:t>
            </a:r>
            <a:r>
              <a:rPr b="1" lang="en-US" sz="1400"/>
              <a:t>StructField(&lt;column name&gt;, &lt;column datatype&gt;, &lt;can be null?&gt;)</a:t>
            </a:r>
            <a:endParaRPr/>
          </a:p>
        </p:txBody>
      </p:sp>
      <p:sp>
        <p:nvSpPr>
          <p:cNvPr id="3416" name="Google Shape;3416;p223"/>
          <p:cNvSpPr txBox="1"/>
          <p:nvPr/>
        </p:nvSpPr>
        <p:spPr>
          <a:xfrm>
            <a:off x="714981" y="2825281"/>
            <a:ext cx="4933111" cy="300075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Import SQL data types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from pyspark.sql.types import *</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Create the Schema with StructType and </a:t>
            </a:r>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Collection of StructFields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schema = StructType([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StructField("name", StringType(), True),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StructField("age", IntegerType(), True)])</a:t>
            </a:r>
            <a:endParaRPr/>
          </a:p>
          <a:p>
            <a:pPr indent="0" lvl="0" marL="182563" marR="0" rtl="0" algn="l">
              <a:spcBef>
                <a:spcPts val="0"/>
              </a:spcBef>
              <a:spcAft>
                <a:spcPts val="0"/>
              </a:spcAft>
              <a:buNone/>
            </a:pPr>
            <a:r>
              <a:t/>
            </a:r>
            <a:endParaRPr sz="1200">
              <a:solidFill>
                <a:srgbClr val="00B0F0"/>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Apply the schema to the RDD.</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 = spark.createDataFrame(people, schema)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peopleDF.printSchema()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peopleDF.show()</a:t>
            </a:r>
            <a:endParaRPr/>
          </a:p>
        </p:txBody>
      </p:sp>
      <p:sp>
        <p:nvSpPr>
          <p:cNvPr id="3417" name="Google Shape;3417;p223"/>
          <p:cNvSpPr txBox="1"/>
          <p:nvPr/>
        </p:nvSpPr>
        <p:spPr>
          <a:xfrm>
            <a:off x="5952380" y="2812881"/>
            <a:ext cx="3559130" cy="3000751"/>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root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name: string (nullable = true)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age: integer (nullable = true)</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name|age|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|Michael| 29|</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Andy| 30|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Justin| 19|</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3418" name="Google Shape;3418;p223"/>
          <p:cNvSpPr txBox="1"/>
          <p:nvPr/>
        </p:nvSpPr>
        <p:spPr>
          <a:xfrm>
            <a:off x="5000093" y="282159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419" name="Google Shape;3419;p223"/>
          <p:cNvSpPr txBox="1"/>
          <p:nvPr/>
        </p:nvSpPr>
        <p:spPr>
          <a:xfrm>
            <a:off x="8863510" y="281288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4" name="Shape 3424"/>
        <p:cNvGrpSpPr/>
        <p:nvPr/>
      </p:nvGrpSpPr>
      <p:grpSpPr>
        <a:xfrm>
          <a:off x="0" y="0"/>
          <a:ext cx="0" cy="0"/>
          <a:chOff x="0" y="0"/>
          <a:chExt cx="0" cy="0"/>
        </a:xfrm>
      </p:grpSpPr>
      <p:sp>
        <p:nvSpPr>
          <p:cNvPr id="3425" name="Google Shape;3425;p22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2.3. Tương tác RDD và DataFrames</a:t>
            </a:r>
            <a:endParaRPr/>
          </a:p>
        </p:txBody>
      </p:sp>
      <p:sp>
        <p:nvSpPr>
          <p:cNvPr id="3426" name="Google Shape;3426;p22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DataFrame thành RDD</a:t>
            </a:r>
            <a:endParaRPr/>
          </a:p>
        </p:txBody>
      </p:sp>
      <p:sp>
        <p:nvSpPr>
          <p:cNvPr id="3427" name="Google Shape;3427;p22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428" name="Google Shape;3428;p22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Đôi khi cần phải chuyển đổi DataFrame thành RDD</a:t>
            </a:r>
            <a:endParaRPr/>
          </a:p>
          <a:p>
            <a:pPr indent="-182563" lvl="1" marL="360363" rtl="0" algn="l">
              <a:lnSpc>
                <a:spcPct val="138461"/>
              </a:lnSpc>
              <a:spcBef>
                <a:spcPts val="500"/>
              </a:spcBef>
              <a:spcAft>
                <a:spcPts val="0"/>
              </a:spcAft>
              <a:buClr>
                <a:srgbClr val="262626"/>
              </a:buClr>
              <a:buSzPts val="1040"/>
              <a:buChar char="•"/>
            </a:pPr>
            <a:r>
              <a:rPr lang="en-US"/>
              <a:t>Ví dụ: sử dụng thuật toán thu nhỏ bản đồ RDD hiện có trên DataFrame</a:t>
            </a:r>
            <a:endParaRPr/>
          </a:p>
          <a:p>
            <a:pPr indent="-182563" lvl="1" marL="360363" rtl="0" algn="l">
              <a:lnSpc>
                <a:spcPct val="138461"/>
              </a:lnSpc>
              <a:spcBef>
                <a:spcPts val="500"/>
              </a:spcBef>
              <a:spcAft>
                <a:spcPts val="0"/>
              </a:spcAft>
              <a:buClr>
                <a:srgbClr val="262626"/>
              </a:buClr>
              <a:buSzPts val="1040"/>
              <a:buChar char="•"/>
            </a:pPr>
            <a:r>
              <a:rPr lang="en-US"/>
              <a:t>Sử dụng phương thức .rdd DataFrame</a:t>
            </a:r>
            <a:endParaRPr/>
          </a:p>
        </p:txBody>
      </p:sp>
      <p:sp>
        <p:nvSpPr>
          <p:cNvPr id="3429" name="Google Shape;3429;p224"/>
          <p:cNvSpPr txBox="1"/>
          <p:nvPr/>
        </p:nvSpPr>
        <p:spPr>
          <a:xfrm>
            <a:off x="714983" y="3107429"/>
            <a:ext cx="3309987" cy="242468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peopleDF.printSchema()</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peopleRDD = peopleDF</a:t>
            </a:r>
            <a:r>
              <a:rPr lang="en-US" sz="1200">
                <a:solidFill>
                  <a:srgbClr val="FF0000"/>
                </a:solidFill>
                <a:latin typeface="Courier New"/>
                <a:ea typeface="Courier New"/>
                <a:cs typeface="Courier New"/>
                <a:sym typeface="Courier New"/>
              </a:rPr>
              <a:t>.rdd</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for person in peopleRDD.take(3):</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print("Each row of RDD:", person)</a:t>
            </a:r>
            <a:endParaRPr/>
          </a:p>
        </p:txBody>
      </p:sp>
      <p:sp>
        <p:nvSpPr>
          <p:cNvPr id="3430" name="Google Shape;3430;p224"/>
          <p:cNvSpPr txBox="1"/>
          <p:nvPr/>
        </p:nvSpPr>
        <p:spPr>
          <a:xfrm>
            <a:off x="4339631" y="3107428"/>
            <a:ext cx="4379400" cy="2424687"/>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root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name: string (nullable = true)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age: integer (nullable = true)</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Each row of RDD: Row(name='Michael', age=29)</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Each row of RDD: Row(name='Andy', age=30)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Each row of RDD: Row(name='Justin', age=19)</a:t>
            </a:r>
            <a:endParaRPr/>
          </a:p>
        </p:txBody>
      </p:sp>
      <p:sp>
        <p:nvSpPr>
          <p:cNvPr id="3431" name="Google Shape;3431;p224"/>
          <p:cNvSpPr txBox="1"/>
          <p:nvPr/>
        </p:nvSpPr>
        <p:spPr>
          <a:xfrm>
            <a:off x="3376970" y="310742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432" name="Google Shape;3432;p224"/>
          <p:cNvSpPr txBox="1"/>
          <p:nvPr/>
        </p:nvSpPr>
        <p:spPr>
          <a:xfrm>
            <a:off x="8071031" y="310742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7" name="Shape 3437"/>
        <p:cNvGrpSpPr/>
        <p:nvPr/>
      </p:nvGrpSpPr>
      <p:grpSpPr>
        <a:xfrm>
          <a:off x="0" y="0"/>
          <a:ext cx="0" cy="0"/>
          <a:chOff x="0" y="0"/>
          <a:chExt cx="0" cy="0"/>
        </a:xfrm>
      </p:grpSpPr>
      <p:sp>
        <p:nvSpPr>
          <p:cNvPr id="3438" name="Google Shape;3438;p22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2.3. Tương tác RDD và DataFrames</a:t>
            </a:r>
            <a:endParaRPr/>
          </a:p>
        </p:txBody>
      </p:sp>
      <p:sp>
        <p:nvSpPr>
          <p:cNvPr id="3439" name="Google Shape;3439;p22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Làm việc với các đối tượng hàng</a:t>
            </a:r>
            <a:endParaRPr/>
          </a:p>
        </p:txBody>
      </p:sp>
      <p:sp>
        <p:nvSpPr>
          <p:cNvPr id="3440" name="Google Shape;3440;p22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3441" name="Google Shape;3441;p22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Chuyển đổi DataFrame thành RDD bằng phương thức .row tạo ra các đối tượng Row</a:t>
            </a:r>
            <a:endParaRPr/>
          </a:p>
          <a:p>
            <a:pPr indent="-177800" lvl="0" marL="177800" rtl="0" algn="l">
              <a:lnSpc>
                <a:spcPct val="128571"/>
              </a:lnSpc>
              <a:spcBef>
                <a:spcPts val="1000"/>
              </a:spcBef>
              <a:spcAft>
                <a:spcPts val="0"/>
              </a:spcAft>
              <a:buClr>
                <a:srgbClr val="262626"/>
              </a:buClr>
              <a:buSzPts val="1400"/>
              <a:buFont typeface="Arial"/>
              <a:buChar char="•"/>
            </a:pPr>
            <a:r>
              <a:rPr lang="en-US"/>
              <a:t>Mỗi cột là một thuộc tính đối tượng Hàng</a:t>
            </a:r>
            <a:endParaRPr/>
          </a:p>
          <a:p>
            <a:pPr indent="-182563" lvl="1" marL="360363" rtl="0" algn="l">
              <a:lnSpc>
                <a:spcPct val="138461"/>
              </a:lnSpc>
              <a:spcBef>
                <a:spcPts val="500"/>
              </a:spcBef>
              <a:spcAft>
                <a:spcPts val="0"/>
              </a:spcAft>
              <a:buClr>
                <a:srgbClr val="262626"/>
              </a:buClr>
              <a:buSzPts val="1040"/>
              <a:buChar char="•"/>
            </a:pPr>
            <a:r>
              <a:rPr lang="en-US"/>
              <a:t>Truy cập từng cột bằng ký hiệu row.column_name</a:t>
            </a:r>
            <a:endParaRPr/>
          </a:p>
        </p:txBody>
      </p:sp>
      <p:sp>
        <p:nvSpPr>
          <p:cNvPr id="3442" name="Google Shape;3442;p225"/>
          <p:cNvSpPr txBox="1"/>
          <p:nvPr/>
        </p:nvSpPr>
        <p:spPr>
          <a:xfrm>
            <a:off x="714984" y="3216288"/>
            <a:ext cx="4417128" cy="154077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peopleTupleRDD = peopleRDD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.map(lambda row: (</a:t>
            </a:r>
            <a:r>
              <a:rPr lang="en-US" sz="1200">
                <a:solidFill>
                  <a:srgbClr val="FF0000"/>
                </a:solidFill>
                <a:latin typeface="Courier New"/>
                <a:ea typeface="Courier New"/>
                <a:cs typeface="Courier New"/>
                <a:sym typeface="Courier New"/>
              </a:rPr>
              <a:t>row.name, row.age</a:t>
            </a: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for item in peopleTupleRDD.take(3):</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print("Each row is now a tuple:", item)</a:t>
            </a:r>
            <a:endParaRPr/>
          </a:p>
        </p:txBody>
      </p:sp>
      <p:sp>
        <p:nvSpPr>
          <p:cNvPr id="3443" name="Google Shape;3443;p225"/>
          <p:cNvSpPr txBox="1"/>
          <p:nvPr/>
        </p:nvSpPr>
        <p:spPr>
          <a:xfrm>
            <a:off x="5439089" y="3216288"/>
            <a:ext cx="3976629" cy="154077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Each row is now a tuple: ('Michael', 29)</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Each row is now a tuple: ('Andy', 30)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Each row is now a tuple: ('Justin', 19)</a:t>
            </a:r>
            <a:endParaRPr/>
          </a:p>
        </p:txBody>
      </p:sp>
      <p:sp>
        <p:nvSpPr>
          <p:cNvPr id="3444" name="Google Shape;3444;p225"/>
          <p:cNvSpPr txBox="1"/>
          <p:nvPr/>
        </p:nvSpPr>
        <p:spPr>
          <a:xfrm>
            <a:off x="4501136" y="321628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3445" name="Google Shape;3445;p225"/>
          <p:cNvSpPr txBox="1"/>
          <p:nvPr/>
        </p:nvSpPr>
        <p:spPr>
          <a:xfrm>
            <a:off x="8767718" y="321628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0" name="Shape 3450"/>
        <p:cNvGrpSpPr/>
        <p:nvPr/>
      </p:nvGrpSpPr>
      <p:grpSpPr>
        <a:xfrm>
          <a:off x="0" y="0"/>
          <a:ext cx="0" cy="0"/>
          <a:chOff x="0" y="0"/>
          <a:chExt cx="0" cy="0"/>
        </a:xfrm>
      </p:grpSpPr>
      <p:sp>
        <p:nvSpPr>
          <p:cNvPr id="3451" name="Google Shape;3451;p22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3452" name="Google Shape;3452;p226"/>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[Lab6]</a:t>
            </a:r>
            <a:endParaRPr/>
          </a:p>
          <a:p>
            <a:pPr indent="0" lvl="0" marL="0" rtl="0" algn="l">
              <a:lnSpc>
                <a:spcPct val="100000"/>
              </a:lnSpc>
              <a:spcBef>
                <a:spcPts val="0"/>
              </a:spcBef>
              <a:spcAft>
                <a:spcPts val="0"/>
              </a:spcAft>
              <a:buClr>
                <a:srgbClr val="131313"/>
              </a:buClr>
              <a:buSzPts val="2800"/>
              <a:buNone/>
            </a:pPr>
            <a:r>
              <a:rPr lang="en-US" sz="2800"/>
              <a:t>Làm việc với API DataFrame</a:t>
            </a:r>
            <a:endParaRPr sz="2800"/>
          </a:p>
        </p:txBody>
      </p:sp>
      <p:sp>
        <p:nvSpPr>
          <p:cNvPr id="3453" name="Google Shape;3453;p22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grpSp>
        <p:nvGrpSpPr>
          <p:cNvPr id="3454" name="Google Shape;3454;p226"/>
          <p:cNvGrpSpPr/>
          <p:nvPr/>
        </p:nvGrpSpPr>
        <p:grpSpPr>
          <a:xfrm>
            <a:off x="6107364" y="2643200"/>
            <a:ext cx="3152299" cy="3546161"/>
            <a:chOff x="4401919" y="2167994"/>
            <a:chExt cx="3437990" cy="3962229"/>
          </a:xfrm>
        </p:grpSpPr>
        <p:grpSp>
          <p:nvGrpSpPr>
            <p:cNvPr id="3455" name="Google Shape;3455;p226"/>
            <p:cNvGrpSpPr/>
            <p:nvPr/>
          </p:nvGrpSpPr>
          <p:grpSpPr>
            <a:xfrm>
              <a:off x="4401919" y="2167994"/>
              <a:ext cx="3437990" cy="3962229"/>
              <a:chOff x="4401919" y="2167994"/>
              <a:chExt cx="3437990" cy="3962229"/>
            </a:xfrm>
          </p:grpSpPr>
          <p:grpSp>
            <p:nvGrpSpPr>
              <p:cNvPr id="3456" name="Google Shape;3456;p226"/>
              <p:cNvGrpSpPr/>
              <p:nvPr/>
            </p:nvGrpSpPr>
            <p:grpSpPr>
              <a:xfrm>
                <a:off x="4641130" y="2383352"/>
                <a:ext cx="2969068" cy="3746871"/>
                <a:chOff x="4641130" y="2383352"/>
                <a:chExt cx="2969068" cy="3746871"/>
              </a:xfrm>
            </p:grpSpPr>
            <p:sp>
              <p:nvSpPr>
                <p:cNvPr id="3457" name="Google Shape;3457;p226"/>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58" name="Google Shape;3458;p226"/>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3459" name="Google Shape;3459;p226"/>
              <p:cNvGrpSpPr/>
              <p:nvPr/>
            </p:nvGrpSpPr>
            <p:grpSpPr>
              <a:xfrm>
                <a:off x="4420634" y="3215388"/>
                <a:ext cx="478421" cy="478421"/>
                <a:chOff x="4119360" y="4255504"/>
                <a:chExt cx="478421" cy="478421"/>
              </a:xfrm>
            </p:grpSpPr>
            <p:sp>
              <p:nvSpPr>
                <p:cNvPr id="3460" name="Google Shape;3460;p226"/>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61" name="Google Shape;3461;p226"/>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3462" name="Google Shape;3462;p226"/>
              <p:cNvGrpSpPr/>
              <p:nvPr/>
            </p:nvGrpSpPr>
            <p:grpSpPr>
              <a:xfrm>
                <a:off x="4401919" y="3767007"/>
                <a:ext cx="478421" cy="478421"/>
                <a:chOff x="4466311" y="3598005"/>
                <a:chExt cx="478421" cy="478421"/>
              </a:xfrm>
            </p:grpSpPr>
            <p:sp>
              <p:nvSpPr>
                <p:cNvPr id="3463" name="Google Shape;3463;p226"/>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464" name="Google Shape;3464;p226"/>
                <p:cNvGrpSpPr/>
                <p:nvPr/>
              </p:nvGrpSpPr>
              <p:grpSpPr>
                <a:xfrm>
                  <a:off x="4556408" y="3722669"/>
                  <a:ext cx="311620" cy="219568"/>
                  <a:chOff x="4550446" y="3712368"/>
                  <a:chExt cx="311620" cy="219568"/>
                </a:xfrm>
              </p:grpSpPr>
              <p:pic>
                <p:nvPicPr>
                  <p:cNvPr id="3465" name="Google Shape;3465;p226"/>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3466" name="Google Shape;3466;p226"/>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3467" name="Google Shape;3467;p226"/>
              <p:cNvGrpSpPr/>
              <p:nvPr/>
            </p:nvGrpSpPr>
            <p:grpSpPr>
              <a:xfrm>
                <a:off x="4656757" y="2730802"/>
                <a:ext cx="478421" cy="478421"/>
                <a:chOff x="5779974" y="3346111"/>
                <a:chExt cx="478421" cy="478421"/>
              </a:xfrm>
            </p:grpSpPr>
            <p:sp>
              <p:nvSpPr>
                <p:cNvPr id="3468" name="Google Shape;3468;p226"/>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69" name="Google Shape;3469;p226"/>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3470" name="Google Shape;3470;p226"/>
              <p:cNvGrpSpPr/>
              <p:nvPr/>
            </p:nvGrpSpPr>
            <p:grpSpPr>
              <a:xfrm>
                <a:off x="7040382" y="2725220"/>
                <a:ext cx="478421" cy="478421"/>
                <a:chOff x="6653952" y="3105086"/>
                <a:chExt cx="478421" cy="478421"/>
              </a:xfrm>
            </p:grpSpPr>
            <p:sp>
              <p:nvSpPr>
                <p:cNvPr id="3471" name="Google Shape;3471;p226"/>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72" name="Google Shape;3472;p226"/>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3473" name="Google Shape;3473;p226"/>
              <p:cNvGrpSpPr/>
              <p:nvPr/>
            </p:nvGrpSpPr>
            <p:grpSpPr>
              <a:xfrm>
                <a:off x="7214808" y="4305262"/>
                <a:ext cx="478421" cy="478421"/>
                <a:chOff x="6939282" y="3583507"/>
                <a:chExt cx="478421" cy="478421"/>
              </a:xfrm>
            </p:grpSpPr>
            <p:sp>
              <p:nvSpPr>
                <p:cNvPr id="3474" name="Google Shape;3474;p226"/>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75" name="Google Shape;3475;p226"/>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3476" name="Google Shape;3476;p226"/>
              <p:cNvGrpSpPr/>
              <p:nvPr/>
            </p:nvGrpSpPr>
            <p:grpSpPr>
              <a:xfrm>
                <a:off x="5052593" y="2375387"/>
                <a:ext cx="478421" cy="478421"/>
                <a:chOff x="4903300" y="2692339"/>
                <a:chExt cx="478421" cy="478421"/>
              </a:xfrm>
            </p:grpSpPr>
            <p:sp>
              <p:nvSpPr>
                <p:cNvPr id="3477" name="Google Shape;3477;p226"/>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78" name="Google Shape;3478;p226"/>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3479" name="Google Shape;3479;p226"/>
              <p:cNvGrpSpPr/>
              <p:nvPr/>
            </p:nvGrpSpPr>
            <p:grpSpPr>
              <a:xfrm>
                <a:off x="5557339" y="2167994"/>
                <a:ext cx="1018218" cy="478422"/>
                <a:chOff x="5546651" y="2194994"/>
                <a:chExt cx="1018218" cy="478422"/>
              </a:xfrm>
            </p:grpSpPr>
            <p:grpSp>
              <p:nvGrpSpPr>
                <p:cNvPr id="3480" name="Google Shape;3480;p226"/>
                <p:cNvGrpSpPr/>
                <p:nvPr/>
              </p:nvGrpSpPr>
              <p:grpSpPr>
                <a:xfrm>
                  <a:off x="6086448" y="2194994"/>
                  <a:ext cx="478421" cy="478421"/>
                  <a:chOff x="5724126" y="3483458"/>
                  <a:chExt cx="478421" cy="478421"/>
                </a:xfrm>
              </p:grpSpPr>
              <p:sp>
                <p:nvSpPr>
                  <p:cNvPr id="3481" name="Google Shape;3481;p226"/>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82" name="Google Shape;3482;p226"/>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3483" name="Google Shape;3483;p226"/>
                <p:cNvGrpSpPr/>
                <p:nvPr/>
              </p:nvGrpSpPr>
              <p:grpSpPr>
                <a:xfrm>
                  <a:off x="5546651" y="2194995"/>
                  <a:ext cx="478421" cy="478421"/>
                  <a:chOff x="5381721" y="2534589"/>
                  <a:chExt cx="478421" cy="478421"/>
                </a:xfrm>
              </p:grpSpPr>
              <p:sp>
                <p:nvSpPr>
                  <p:cNvPr id="3484" name="Google Shape;3484;p226"/>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85" name="Google Shape;3485;p226"/>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3486" name="Google Shape;3486;p226"/>
              <p:cNvGrpSpPr/>
              <p:nvPr/>
            </p:nvGrpSpPr>
            <p:grpSpPr>
              <a:xfrm>
                <a:off x="6617712" y="2373853"/>
                <a:ext cx="478421" cy="478421"/>
                <a:chOff x="6346155" y="2692338"/>
                <a:chExt cx="478421" cy="478421"/>
              </a:xfrm>
            </p:grpSpPr>
            <p:sp>
              <p:nvSpPr>
                <p:cNvPr id="3487" name="Google Shape;3487;p226"/>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88" name="Google Shape;3488;p226"/>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3489" name="Google Shape;3489;p226"/>
              <p:cNvGrpSpPr/>
              <p:nvPr/>
            </p:nvGrpSpPr>
            <p:grpSpPr>
              <a:xfrm>
                <a:off x="7361488" y="3771502"/>
                <a:ext cx="478421" cy="478421"/>
                <a:chOff x="6930239" y="4605839"/>
                <a:chExt cx="478421" cy="478421"/>
              </a:xfrm>
            </p:grpSpPr>
            <p:sp>
              <p:nvSpPr>
                <p:cNvPr id="3490" name="Google Shape;3490;p226"/>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91" name="Google Shape;3491;p226"/>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3492" name="Google Shape;3492;p226"/>
              <p:cNvGrpSpPr/>
              <p:nvPr/>
            </p:nvGrpSpPr>
            <p:grpSpPr>
              <a:xfrm>
                <a:off x="6799004" y="4732022"/>
                <a:ext cx="478421" cy="478421"/>
                <a:chOff x="6716684" y="5103232"/>
                <a:chExt cx="478421" cy="478421"/>
              </a:xfrm>
            </p:grpSpPr>
            <p:sp>
              <p:nvSpPr>
                <p:cNvPr id="3493" name="Google Shape;3493;p226"/>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94" name="Google Shape;3494;p226"/>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3495" name="Google Shape;3495;p226"/>
              <p:cNvGrpSpPr/>
              <p:nvPr/>
            </p:nvGrpSpPr>
            <p:grpSpPr>
              <a:xfrm>
                <a:off x="7312778" y="3209223"/>
                <a:ext cx="478421" cy="478421"/>
                <a:chOff x="7063894" y="3536553"/>
                <a:chExt cx="478421" cy="478421"/>
              </a:xfrm>
            </p:grpSpPr>
            <p:sp>
              <p:nvSpPr>
                <p:cNvPr id="3496" name="Google Shape;3496;p226"/>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497" name="Google Shape;3497;p226"/>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3498" name="Google Shape;3498;p226"/>
              <p:cNvGrpSpPr/>
              <p:nvPr/>
            </p:nvGrpSpPr>
            <p:grpSpPr>
              <a:xfrm>
                <a:off x="4558099" y="4323978"/>
                <a:ext cx="478421" cy="478421"/>
                <a:chOff x="4839474" y="4392074"/>
                <a:chExt cx="478421" cy="478421"/>
              </a:xfrm>
            </p:grpSpPr>
            <p:sp>
              <p:nvSpPr>
                <p:cNvPr id="3499" name="Google Shape;3499;p226"/>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00" name="Google Shape;3500;p226"/>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3501" name="Google Shape;3501;p226"/>
              <p:cNvGrpSpPr/>
              <p:nvPr/>
            </p:nvGrpSpPr>
            <p:grpSpPr>
              <a:xfrm>
                <a:off x="4988332" y="4732022"/>
                <a:ext cx="478421" cy="478421"/>
                <a:chOff x="4980019" y="4733181"/>
                <a:chExt cx="478421" cy="478421"/>
              </a:xfrm>
            </p:grpSpPr>
            <p:sp>
              <p:nvSpPr>
                <p:cNvPr id="3502" name="Google Shape;3502;p226"/>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03" name="Google Shape;3503;p226"/>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3504" name="Google Shape;3504;p226"/>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9" name="Shape 3509"/>
        <p:cNvGrpSpPr/>
        <p:nvPr/>
      </p:nvGrpSpPr>
      <p:grpSpPr>
        <a:xfrm>
          <a:off x="0" y="0"/>
          <a:ext cx="0" cy="0"/>
          <a:chOff x="0" y="0"/>
          <a:chExt cx="0" cy="0"/>
        </a:xfrm>
      </p:grpSpPr>
      <p:sp>
        <p:nvSpPr>
          <p:cNvPr id="3510" name="Google Shape;3510;p227"/>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3511" name="Google Shape;3511;p227"/>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[Lab7]</a:t>
            </a:r>
            <a:endParaRPr/>
          </a:p>
          <a:p>
            <a:pPr indent="0" lvl="0" marL="0" rtl="0" algn="l">
              <a:lnSpc>
                <a:spcPct val="100000"/>
              </a:lnSpc>
              <a:spcBef>
                <a:spcPts val="0"/>
              </a:spcBef>
              <a:spcAft>
                <a:spcPts val="0"/>
              </a:spcAft>
              <a:buClr>
                <a:srgbClr val="131313"/>
              </a:buClr>
              <a:buSzPts val="2800"/>
              <a:buNone/>
            </a:pPr>
            <a:r>
              <a:rPr lang="en-US" sz="2800"/>
              <a:t>Làm việc với Hive từ Spark</a:t>
            </a:r>
            <a:endParaRPr/>
          </a:p>
        </p:txBody>
      </p:sp>
      <p:sp>
        <p:nvSpPr>
          <p:cNvPr id="3512" name="Google Shape;3512;p22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grpSp>
        <p:nvGrpSpPr>
          <p:cNvPr id="3513" name="Google Shape;3513;p227"/>
          <p:cNvGrpSpPr/>
          <p:nvPr/>
        </p:nvGrpSpPr>
        <p:grpSpPr>
          <a:xfrm>
            <a:off x="6107364" y="2643200"/>
            <a:ext cx="3152299" cy="3546161"/>
            <a:chOff x="4401919" y="2167994"/>
            <a:chExt cx="3437990" cy="3962229"/>
          </a:xfrm>
        </p:grpSpPr>
        <p:grpSp>
          <p:nvGrpSpPr>
            <p:cNvPr id="3514" name="Google Shape;3514;p227"/>
            <p:cNvGrpSpPr/>
            <p:nvPr/>
          </p:nvGrpSpPr>
          <p:grpSpPr>
            <a:xfrm>
              <a:off x="4401919" y="2167994"/>
              <a:ext cx="3437990" cy="3962229"/>
              <a:chOff x="4401919" y="2167994"/>
              <a:chExt cx="3437990" cy="3962229"/>
            </a:xfrm>
          </p:grpSpPr>
          <p:grpSp>
            <p:nvGrpSpPr>
              <p:cNvPr id="3515" name="Google Shape;3515;p227"/>
              <p:cNvGrpSpPr/>
              <p:nvPr/>
            </p:nvGrpSpPr>
            <p:grpSpPr>
              <a:xfrm>
                <a:off x="4641130" y="2383352"/>
                <a:ext cx="2969068" cy="3746871"/>
                <a:chOff x="4641130" y="2383352"/>
                <a:chExt cx="2969068" cy="3746871"/>
              </a:xfrm>
            </p:grpSpPr>
            <p:sp>
              <p:nvSpPr>
                <p:cNvPr id="3516" name="Google Shape;3516;p227"/>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17" name="Google Shape;3517;p227"/>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3518" name="Google Shape;3518;p227"/>
              <p:cNvGrpSpPr/>
              <p:nvPr/>
            </p:nvGrpSpPr>
            <p:grpSpPr>
              <a:xfrm>
                <a:off x="4420634" y="3215388"/>
                <a:ext cx="478421" cy="478421"/>
                <a:chOff x="4119360" y="4255504"/>
                <a:chExt cx="478421" cy="478421"/>
              </a:xfrm>
            </p:grpSpPr>
            <p:sp>
              <p:nvSpPr>
                <p:cNvPr id="3519" name="Google Shape;3519;p227"/>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20" name="Google Shape;3520;p227"/>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3521" name="Google Shape;3521;p227"/>
              <p:cNvGrpSpPr/>
              <p:nvPr/>
            </p:nvGrpSpPr>
            <p:grpSpPr>
              <a:xfrm>
                <a:off x="4401919" y="3767007"/>
                <a:ext cx="478421" cy="478421"/>
                <a:chOff x="4466311" y="3598005"/>
                <a:chExt cx="478421" cy="478421"/>
              </a:xfrm>
            </p:grpSpPr>
            <p:sp>
              <p:nvSpPr>
                <p:cNvPr id="3522" name="Google Shape;3522;p227"/>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523" name="Google Shape;3523;p227"/>
                <p:cNvGrpSpPr/>
                <p:nvPr/>
              </p:nvGrpSpPr>
              <p:grpSpPr>
                <a:xfrm>
                  <a:off x="4556408" y="3722669"/>
                  <a:ext cx="311620" cy="219568"/>
                  <a:chOff x="4550446" y="3712368"/>
                  <a:chExt cx="311620" cy="219568"/>
                </a:xfrm>
              </p:grpSpPr>
              <p:pic>
                <p:nvPicPr>
                  <p:cNvPr id="3524" name="Google Shape;3524;p227"/>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3525" name="Google Shape;3525;p227"/>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3526" name="Google Shape;3526;p227"/>
              <p:cNvGrpSpPr/>
              <p:nvPr/>
            </p:nvGrpSpPr>
            <p:grpSpPr>
              <a:xfrm>
                <a:off x="4656757" y="2730802"/>
                <a:ext cx="478421" cy="478421"/>
                <a:chOff x="5779974" y="3346111"/>
                <a:chExt cx="478421" cy="478421"/>
              </a:xfrm>
            </p:grpSpPr>
            <p:sp>
              <p:nvSpPr>
                <p:cNvPr id="3527" name="Google Shape;3527;p227"/>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28" name="Google Shape;3528;p227"/>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3529" name="Google Shape;3529;p227"/>
              <p:cNvGrpSpPr/>
              <p:nvPr/>
            </p:nvGrpSpPr>
            <p:grpSpPr>
              <a:xfrm>
                <a:off x="7040382" y="2725220"/>
                <a:ext cx="478421" cy="478421"/>
                <a:chOff x="6653952" y="3105086"/>
                <a:chExt cx="478421" cy="478421"/>
              </a:xfrm>
            </p:grpSpPr>
            <p:sp>
              <p:nvSpPr>
                <p:cNvPr id="3530" name="Google Shape;3530;p227"/>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31" name="Google Shape;3531;p227"/>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3532" name="Google Shape;3532;p227"/>
              <p:cNvGrpSpPr/>
              <p:nvPr/>
            </p:nvGrpSpPr>
            <p:grpSpPr>
              <a:xfrm>
                <a:off x="7214808" y="4305262"/>
                <a:ext cx="478421" cy="478421"/>
                <a:chOff x="6939282" y="3583507"/>
                <a:chExt cx="478421" cy="478421"/>
              </a:xfrm>
            </p:grpSpPr>
            <p:sp>
              <p:nvSpPr>
                <p:cNvPr id="3533" name="Google Shape;3533;p227"/>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34" name="Google Shape;3534;p227"/>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3535" name="Google Shape;3535;p227"/>
              <p:cNvGrpSpPr/>
              <p:nvPr/>
            </p:nvGrpSpPr>
            <p:grpSpPr>
              <a:xfrm>
                <a:off x="5052593" y="2375387"/>
                <a:ext cx="478421" cy="478421"/>
                <a:chOff x="4903300" y="2692339"/>
                <a:chExt cx="478421" cy="478421"/>
              </a:xfrm>
            </p:grpSpPr>
            <p:sp>
              <p:nvSpPr>
                <p:cNvPr id="3536" name="Google Shape;3536;p227"/>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37" name="Google Shape;3537;p227"/>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3538" name="Google Shape;3538;p227"/>
              <p:cNvGrpSpPr/>
              <p:nvPr/>
            </p:nvGrpSpPr>
            <p:grpSpPr>
              <a:xfrm>
                <a:off x="5557339" y="2167994"/>
                <a:ext cx="1018218" cy="478422"/>
                <a:chOff x="5546651" y="2194994"/>
                <a:chExt cx="1018218" cy="478422"/>
              </a:xfrm>
            </p:grpSpPr>
            <p:grpSp>
              <p:nvGrpSpPr>
                <p:cNvPr id="3539" name="Google Shape;3539;p227"/>
                <p:cNvGrpSpPr/>
                <p:nvPr/>
              </p:nvGrpSpPr>
              <p:grpSpPr>
                <a:xfrm>
                  <a:off x="6086448" y="2194994"/>
                  <a:ext cx="478421" cy="478421"/>
                  <a:chOff x="5724126" y="3483458"/>
                  <a:chExt cx="478421" cy="478421"/>
                </a:xfrm>
              </p:grpSpPr>
              <p:sp>
                <p:nvSpPr>
                  <p:cNvPr id="3540" name="Google Shape;3540;p227"/>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41" name="Google Shape;3541;p227"/>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3542" name="Google Shape;3542;p227"/>
                <p:cNvGrpSpPr/>
                <p:nvPr/>
              </p:nvGrpSpPr>
              <p:grpSpPr>
                <a:xfrm>
                  <a:off x="5546651" y="2194995"/>
                  <a:ext cx="478421" cy="478421"/>
                  <a:chOff x="5381721" y="2534589"/>
                  <a:chExt cx="478421" cy="478421"/>
                </a:xfrm>
              </p:grpSpPr>
              <p:sp>
                <p:nvSpPr>
                  <p:cNvPr id="3543" name="Google Shape;3543;p227"/>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44" name="Google Shape;3544;p227"/>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3545" name="Google Shape;3545;p227"/>
              <p:cNvGrpSpPr/>
              <p:nvPr/>
            </p:nvGrpSpPr>
            <p:grpSpPr>
              <a:xfrm>
                <a:off x="6617712" y="2373853"/>
                <a:ext cx="478421" cy="478421"/>
                <a:chOff x="6346155" y="2692338"/>
                <a:chExt cx="478421" cy="478421"/>
              </a:xfrm>
            </p:grpSpPr>
            <p:sp>
              <p:nvSpPr>
                <p:cNvPr id="3546" name="Google Shape;3546;p227"/>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47" name="Google Shape;3547;p227"/>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3548" name="Google Shape;3548;p227"/>
              <p:cNvGrpSpPr/>
              <p:nvPr/>
            </p:nvGrpSpPr>
            <p:grpSpPr>
              <a:xfrm>
                <a:off x="7361488" y="3771502"/>
                <a:ext cx="478421" cy="478421"/>
                <a:chOff x="6930239" y="4605839"/>
                <a:chExt cx="478421" cy="478421"/>
              </a:xfrm>
            </p:grpSpPr>
            <p:sp>
              <p:nvSpPr>
                <p:cNvPr id="3549" name="Google Shape;3549;p227"/>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50" name="Google Shape;3550;p227"/>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3551" name="Google Shape;3551;p227"/>
              <p:cNvGrpSpPr/>
              <p:nvPr/>
            </p:nvGrpSpPr>
            <p:grpSpPr>
              <a:xfrm>
                <a:off x="6799004" y="4732022"/>
                <a:ext cx="478421" cy="478421"/>
                <a:chOff x="6716684" y="5103232"/>
                <a:chExt cx="478421" cy="478421"/>
              </a:xfrm>
            </p:grpSpPr>
            <p:sp>
              <p:nvSpPr>
                <p:cNvPr id="3552" name="Google Shape;3552;p227"/>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53" name="Google Shape;3553;p227"/>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3554" name="Google Shape;3554;p227"/>
              <p:cNvGrpSpPr/>
              <p:nvPr/>
            </p:nvGrpSpPr>
            <p:grpSpPr>
              <a:xfrm>
                <a:off x="7312778" y="3209223"/>
                <a:ext cx="478421" cy="478421"/>
                <a:chOff x="7063894" y="3536553"/>
                <a:chExt cx="478421" cy="478421"/>
              </a:xfrm>
            </p:grpSpPr>
            <p:sp>
              <p:nvSpPr>
                <p:cNvPr id="3555" name="Google Shape;3555;p227"/>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56" name="Google Shape;3556;p227"/>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3557" name="Google Shape;3557;p227"/>
              <p:cNvGrpSpPr/>
              <p:nvPr/>
            </p:nvGrpSpPr>
            <p:grpSpPr>
              <a:xfrm>
                <a:off x="4558099" y="4323978"/>
                <a:ext cx="478421" cy="478421"/>
                <a:chOff x="4839474" y="4392074"/>
                <a:chExt cx="478421" cy="478421"/>
              </a:xfrm>
            </p:grpSpPr>
            <p:sp>
              <p:nvSpPr>
                <p:cNvPr id="3558" name="Google Shape;3558;p227"/>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59" name="Google Shape;3559;p227"/>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3560" name="Google Shape;3560;p227"/>
              <p:cNvGrpSpPr/>
              <p:nvPr/>
            </p:nvGrpSpPr>
            <p:grpSpPr>
              <a:xfrm>
                <a:off x="4988332" y="4732022"/>
                <a:ext cx="478421" cy="478421"/>
                <a:chOff x="4980019" y="4733181"/>
                <a:chExt cx="478421" cy="478421"/>
              </a:xfrm>
            </p:grpSpPr>
            <p:sp>
              <p:nvSpPr>
                <p:cNvPr id="3561" name="Google Shape;3561;p227"/>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62" name="Google Shape;3562;p227"/>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3563" name="Google Shape;3563;p227"/>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8" name="Shape 3568"/>
        <p:cNvGrpSpPr/>
        <p:nvPr/>
      </p:nvGrpSpPr>
      <p:grpSpPr>
        <a:xfrm>
          <a:off x="0" y="0"/>
          <a:ext cx="0" cy="0"/>
          <a:chOff x="0" y="0"/>
          <a:chExt cx="0" cy="0"/>
        </a:xfrm>
      </p:grpSpPr>
      <p:sp>
        <p:nvSpPr>
          <p:cNvPr id="3569" name="Google Shape;3569;p228"/>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3570" name="Google Shape;3570;p228"/>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[Lab8]</a:t>
            </a:r>
            <a:endParaRPr/>
          </a:p>
          <a:p>
            <a:pPr indent="0" lvl="0" marL="0" rtl="0" algn="l">
              <a:lnSpc>
                <a:spcPct val="100000"/>
              </a:lnSpc>
              <a:spcBef>
                <a:spcPts val="0"/>
              </a:spcBef>
              <a:spcAft>
                <a:spcPts val="0"/>
              </a:spcAft>
              <a:buClr>
                <a:srgbClr val="131313"/>
              </a:buClr>
              <a:buSzPts val="2800"/>
              <a:buNone/>
            </a:pPr>
            <a:r>
              <a:rPr lang="en-US" sz="2800"/>
              <a:t>Biến đổi Spark SQL</a:t>
            </a:r>
            <a:endParaRPr/>
          </a:p>
        </p:txBody>
      </p:sp>
      <p:sp>
        <p:nvSpPr>
          <p:cNvPr id="3571" name="Google Shape;3571;p22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grpSp>
        <p:nvGrpSpPr>
          <p:cNvPr id="3572" name="Google Shape;3572;p228"/>
          <p:cNvGrpSpPr/>
          <p:nvPr/>
        </p:nvGrpSpPr>
        <p:grpSpPr>
          <a:xfrm>
            <a:off x="6107364" y="2643200"/>
            <a:ext cx="3152299" cy="3546161"/>
            <a:chOff x="4401919" y="2167994"/>
            <a:chExt cx="3437990" cy="3962229"/>
          </a:xfrm>
        </p:grpSpPr>
        <p:grpSp>
          <p:nvGrpSpPr>
            <p:cNvPr id="3573" name="Google Shape;3573;p228"/>
            <p:cNvGrpSpPr/>
            <p:nvPr/>
          </p:nvGrpSpPr>
          <p:grpSpPr>
            <a:xfrm>
              <a:off x="4401919" y="2167994"/>
              <a:ext cx="3437990" cy="3962229"/>
              <a:chOff x="4401919" y="2167994"/>
              <a:chExt cx="3437990" cy="3962229"/>
            </a:xfrm>
          </p:grpSpPr>
          <p:grpSp>
            <p:nvGrpSpPr>
              <p:cNvPr id="3574" name="Google Shape;3574;p228"/>
              <p:cNvGrpSpPr/>
              <p:nvPr/>
            </p:nvGrpSpPr>
            <p:grpSpPr>
              <a:xfrm>
                <a:off x="4641130" y="2383352"/>
                <a:ext cx="2969068" cy="3746871"/>
                <a:chOff x="4641130" y="2383352"/>
                <a:chExt cx="2969068" cy="3746871"/>
              </a:xfrm>
            </p:grpSpPr>
            <p:sp>
              <p:nvSpPr>
                <p:cNvPr id="3575" name="Google Shape;3575;p228"/>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76" name="Google Shape;3576;p228"/>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3577" name="Google Shape;3577;p228"/>
              <p:cNvGrpSpPr/>
              <p:nvPr/>
            </p:nvGrpSpPr>
            <p:grpSpPr>
              <a:xfrm>
                <a:off x="4420634" y="3215388"/>
                <a:ext cx="478421" cy="478421"/>
                <a:chOff x="4119360" y="4255504"/>
                <a:chExt cx="478421" cy="478421"/>
              </a:xfrm>
            </p:grpSpPr>
            <p:sp>
              <p:nvSpPr>
                <p:cNvPr id="3578" name="Google Shape;3578;p228"/>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79" name="Google Shape;3579;p228"/>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3580" name="Google Shape;3580;p228"/>
              <p:cNvGrpSpPr/>
              <p:nvPr/>
            </p:nvGrpSpPr>
            <p:grpSpPr>
              <a:xfrm>
                <a:off x="4401919" y="3767007"/>
                <a:ext cx="478421" cy="478421"/>
                <a:chOff x="4466311" y="3598005"/>
                <a:chExt cx="478421" cy="478421"/>
              </a:xfrm>
            </p:grpSpPr>
            <p:sp>
              <p:nvSpPr>
                <p:cNvPr id="3581" name="Google Shape;3581;p228"/>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582" name="Google Shape;3582;p228"/>
                <p:cNvGrpSpPr/>
                <p:nvPr/>
              </p:nvGrpSpPr>
              <p:grpSpPr>
                <a:xfrm>
                  <a:off x="4556408" y="3722669"/>
                  <a:ext cx="311620" cy="219568"/>
                  <a:chOff x="4550446" y="3712368"/>
                  <a:chExt cx="311620" cy="219568"/>
                </a:xfrm>
              </p:grpSpPr>
              <p:pic>
                <p:nvPicPr>
                  <p:cNvPr id="3583" name="Google Shape;3583;p228"/>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3584" name="Google Shape;3584;p228"/>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3585" name="Google Shape;3585;p228"/>
              <p:cNvGrpSpPr/>
              <p:nvPr/>
            </p:nvGrpSpPr>
            <p:grpSpPr>
              <a:xfrm>
                <a:off x="4656757" y="2730802"/>
                <a:ext cx="478421" cy="478421"/>
                <a:chOff x="5779974" y="3346111"/>
                <a:chExt cx="478421" cy="478421"/>
              </a:xfrm>
            </p:grpSpPr>
            <p:sp>
              <p:nvSpPr>
                <p:cNvPr id="3586" name="Google Shape;3586;p228"/>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87" name="Google Shape;3587;p228"/>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3588" name="Google Shape;3588;p228"/>
              <p:cNvGrpSpPr/>
              <p:nvPr/>
            </p:nvGrpSpPr>
            <p:grpSpPr>
              <a:xfrm>
                <a:off x="7040382" y="2725220"/>
                <a:ext cx="478421" cy="478421"/>
                <a:chOff x="6653952" y="3105086"/>
                <a:chExt cx="478421" cy="478421"/>
              </a:xfrm>
            </p:grpSpPr>
            <p:sp>
              <p:nvSpPr>
                <p:cNvPr id="3589" name="Google Shape;3589;p228"/>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90" name="Google Shape;3590;p228"/>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3591" name="Google Shape;3591;p228"/>
              <p:cNvGrpSpPr/>
              <p:nvPr/>
            </p:nvGrpSpPr>
            <p:grpSpPr>
              <a:xfrm>
                <a:off x="7214808" y="4305262"/>
                <a:ext cx="478421" cy="478421"/>
                <a:chOff x="6939282" y="3583507"/>
                <a:chExt cx="478421" cy="478421"/>
              </a:xfrm>
            </p:grpSpPr>
            <p:sp>
              <p:nvSpPr>
                <p:cNvPr id="3592" name="Google Shape;3592;p228"/>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93" name="Google Shape;3593;p228"/>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3594" name="Google Shape;3594;p228"/>
              <p:cNvGrpSpPr/>
              <p:nvPr/>
            </p:nvGrpSpPr>
            <p:grpSpPr>
              <a:xfrm>
                <a:off x="5052593" y="2375387"/>
                <a:ext cx="478421" cy="478421"/>
                <a:chOff x="4903300" y="2692339"/>
                <a:chExt cx="478421" cy="478421"/>
              </a:xfrm>
            </p:grpSpPr>
            <p:sp>
              <p:nvSpPr>
                <p:cNvPr id="3595" name="Google Shape;3595;p228"/>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596" name="Google Shape;3596;p228"/>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3597" name="Google Shape;3597;p228"/>
              <p:cNvGrpSpPr/>
              <p:nvPr/>
            </p:nvGrpSpPr>
            <p:grpSpPr>
              <a:xfrm>
                <a:off x="5557339" y="2167994"/>
                <a:ext cx="1018218" cy="478422"/>
                <a:chOff x="5546651" y="2194994"/>
                <a:chExt cx="1018218" cy="478422"/>
              </a:xfrm>
            </p:grpSpPr>
            <p:grpSp>
              <p:nvGrpSpPr>
                <p:cNvPr id="3598" name="Google Shape;3598;p228"/>
                <p:cNvGrpSpPr/>
                <p:nvPr/>
              </p:nvGrpSpPr>
              <p:grpSpPr>
                <a:xfrm>
                  <a:off x="6086448" y="2194994"/>
                  <a:ext cx="478421" cy="478421"/>
                  <a:chOff x="5724126" y="3483458"/>
                  <a:chExt cx="478421" cy="478421"/>
                </a:xfrm>
              </p:grpSpPr>
              <p:sp>
                <p:nvSpPr>
                  <p:cNvPr id="3599" name="Google Shape;3599;p228"/>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00" name="Google Shape;3600;p228"/>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3601" name="Google Shape;3601;p228"/>
                <p:cNvGrpSpPr/>
                <p:nvPr/>
              </p:nvGrpSpPr>
              <p:grpSpPr>
                <a:xfrm>
                  <a:off x="5546651" y="2194995"/>
                  <a:ext cx="478421" cy="478421"/>
                  <a:chOff x="5381721" y="2534589"/>
                  <a:chExt cx="478421" cy="478421"/>
                </a:xfrm>
              </p:grpSpPr>
              <p:sp>
                <p:nvSpPr>
                  <p:cNvPr id="3602" name="Google Shape;3602;p228"/>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03" name="Google Shape;3603;p228"/>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3604" name="Google Shape;3604;p228"/>
              <p:cNvGrpSpPr/>
              <p:nvPr/>
            </p:nvGrpSpPr>
            <p:grpSpPr>
              <a:xfrm>
                <a:off x="6617712" y="2373853"/>
                <a:ext cx="478421" cy="478421"/>
                <a:chOff x="6346155" y="2692338"/>
                <a:chExt cx="478421" cy="478421"/>
              </a:xfrm>
            </p:grpSpPr>
            <p:sp>
              <p:nvSpPr>
                <p:cNvPr id="3605" name="Google Shape;3605;p228"/>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06" name="Google Shape;3606;p228"/>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3607" name="Google Shape;3607;p228"/>
              <p:cNvGrpSpPr/>
              <p:nvPr/>
            </p:nvGrpSpPr>
            <p:grpSpPr>
              <a:xfrm>
                <a:off x="7361488" y="3771502"/>
                <a:ext cx="478421" cy="478421"/>
                <a:chOff x="6930239" y="4605839"/>
                <a:chExt cx="478421" cy="478421"/>
              </a:xfrm>
            </p:grpSpPr>
            <p:sp>
              <p:nvSpPr>
                <p:cNvPr id="3608" name="Google Shape;3608;p228"/>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09" name="Google Shape;3609;p228"/>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3610" name="Google Shape;3610;p228"/>
              <p:cNvGrpSpPr/>
              <p:nvPr/>
            </p:nvGrpSpPr>
            <p:grpSpPr>
              <a:xfrm>
                <a:off x="6799004" y="4732022"/>
                <a:ext cx="478421" cy="478421"/>
                <a:chOff x="6716684" y="5103232"/>
                <a:chExt cx="478421" cy="478421"/>
              </a:xfrm>
            </p:grpSpPr>
            <p:sp>
              <p:nvSpPr>
                <p:cNvPr id="3611" name="Google Shape;3611;p228"/>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12" name="Google Shape;3612;p228"/>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3613" name="Google Shape;3613;p228"/>
              <p:cNvGrpSpPr/>
              <p:nvPr/>
            </p:nvGrpSpPr>
            <p:grpSpPr>
              <a:xfrm>
                <a:off x="7312778" y="3209223"/>
                <a:ext cx="478421" cy="478421"/>
                <a:chOff x="7063894" y="3536553"/>
                <a:chExt cx="478421" cy="478421"/>
              </a:xfrm>
            </p:grpSpPr>
            <p:sp>
              <p:nvSpPr>
                <p:cNvPr id="3614" name="Google Shape;3614;p228"/>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15" name="Google Shape;3615;p228"/>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3616" name="Google Shape;3616;p228"/>
              <p:cNvGrpSpPr/>
              <p:nvPr/>
            </p:nvGrpSpPr>
            <p:grpSpPr>
              <a:xfrm>
                <a:off x="4558099" y="4323978"/>
                <a:ext cx="478421" cy="478421"/>
                <a:chOff x="4839474" y="4392074"/>
                <a:chExt cx="478421" cy="478421"/>
              </a:xfrm>
            </p:grpSpPr>
            <p:sp>
              <p:nvSpPr>
                <p:cNvPr id="3617" name="Google Shape;3617;p228"/>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18" name="Google Shape;3618;p228"/>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3619" name="Google Shape;3619;p228"/>
              <p:cNvGrpSpPr/>
              <p:nvPr/>
            </p:nvGrpSpPr>
            <p:grpSpPr>
              <a:xfrm>
                <a:off x="4988332" y="4732022"/>
                <a:ext cx="478421" cy="478421"/>
                <a:chOff x="4980019" y="4733181"/>
                <a:chExt cx="478421" cy="478421"/>
              </a:xfrm>
            </p:grpSpPr>
            <p:sp>
              <p:nvSpPr>
                <p:cNvPr id="3620" name="Google Shape;3620;p228"/>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21" name="Google Shape;3621;p228"/>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3622" name="Google Shape;3622;p228"/>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7" name="Shape 3627"/>
        <p:cNvGrpSpPr/>
        <p:nvPr/>
      </p:nvGrpSpPr>
      <p:grpSpPr>
        <a:xfrm>
          <a:off x="0" y="0"/>
          <a:ext cx="0" cy="0"/>
          <a:chOff x="0" y="0"/>
          <a:chExt cx="0" cy="0"/>
        </a:xfrm>
      </p:grpSpPr>
      <p:sp>
        <p:nvSpPr>
          <p:cNvPr id="3628" name="Google Shape;3628;p22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3629" name="Google Shape;3629;p229"/>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[Lab9]</a:t>
            </a:r>
            <a:endParaRPr/>
          </a:p>
          <a:p>
            <a:pPr indent="0" lvl="0" marL="0" rtl="0" algn="l">
              <a:lnSpc>
                <a:spcPct val="100000"/>
              </a:lnSpc>
              <a:spcBef>
                <a:spcPts val="0"/>
              </a:spcBef>
              <a:spcAft>
                <a:spcPts val="0"/>
              </a:spcAft>
              <a:buClr>
                <a:srgbClr val="131313"/>
              </a:buClr>
              <a:buSzPts val="2800"/>
              <a:buNone/>
            </a:pPr>
            <a:r>
              <a:rPr lang="en-US" sz="2800"/>
              <a:t>Làm việc với Spark SQL</a:t>
            </a:r>
            <a:endParaRPr/>
          </a:p>
        </p:txBody>
      </p:sp>
      <p:sp>
        <p:nvSpPr>
          <p:cNvPr id="3630" name="Google Shape;3630;p22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grpSp>
        <p:nvGrpSpPr>
          <p:cNvPr id="3631" name="Google Shape;3631;p229"/>
          <p:cNvGrpSpPr/>
          <p:nvPr/>
        </p:nvGrpSpPr>
        <p:grpSpPr>
          <a:xfrm>
            <a:off x="6107364" y="2643200"/>
            <a:ext cx="3152299" cy="3546161"/>
            <a:chOff x="4401919" y="2167994"/>
            <a:chExt cx="3437990" cy="3962229"/>
          </a:xfrm>
        </p:grpSpPr>
        <p:grpSp>
          <p:nvGrpSpPr>
            <p:cNvPr id="3632" name="Google Shape;3632;p229"/>
            <p:cNvGrpSpPr/>
            <p:nvPr/>
          </p:nvGrpSpPr>
          <p:grpSpPr>
            <a:xfrm>
              <a:off x="4401919" y="2167994"/>
              <a:ext cx="3437990" cy="3962229"/>
              <a:chOff x="4401919" y="2167994"/>
              <a:chExt cx="3437990" cy="3962229"/>
            </a:xfrm>
          </p:grpSpPr>
          <p:grpSp>
            <p:nvGrpSpPr>
              <p:cNvPr id="3633" name="Google Shape;3633;p229"/>
              <p:cNvGrpSpPr/>
              <p:nvPr/>
            </p:nvGrpSpPr>
            <p:grpSpPr>
              <a:xfrm>
                <a:off x="4641130" y="2383352"/>
                <a:ext cx="2969068" cy="3746871"/>
                <a:chOff x="4641130" y="2383352"/>
                <a:chExt cx="2969068" cy="3746871"/>
              </a:xfrm>
            </p:grpSpPr>
            <p:sp>
              <p:nvSpPr>
                <p:cNvPr id="3634" name="Google Shape;3634;p229"/>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35" name="Google Shape;3635;p229"/>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3636" name="Google Shape;3636;p229"/>
              <p:cNvGrpSpPr/>
              <p:nvPr/>
            </p:nvGrpSpPr>
            <p:grpSpPr>
              <a:xfrm>
                <a:off x="4420634" y="3215388"/>
                <a:ext cx="478421" cy="478421"/>
                <a:chOff x="4119360" y="4255504"/>
                <a:chExt cx="478421" cy="478421"/>
              </a:xfrm>
            </p:grpSpPr>
            <p:sp>
              <p:nvSpPr>
                <p:cNvPr id="3637" name="Google Shape;3637;p229"/>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38" name="Google Shape;3638;p229"/>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3639" name="Google Shape;3639;p229"/>
              <p:cNvGrpSpPr/>
              <p:nvPr/>
            </p:nvGrpSpPr>
            <p:grpSpPr>
              <a:xfrm>
                <a:off x="4401919" y="3767007"/>
                <a:ext cx="478421" cy="478421"/>
                <a:chOff x="4466311" y="3598005"/>
                <a:chExt cx="478421" cy="478421"/>
              </a:xfrm>
            </p:grpSpPr>
            <p:sp>
              <p:nvSpPr>
                <p:cNvPr id="3640" name="Google Shape;3640;p229"/>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641" name="Google Shape;3641;p229"/>
                <p:cNvGrpSpPr/>
                <p:nvPr/>
              </p:nvGrpSpPr>
              <p:grpSpPr>
                <a:xfrm>
                  <a:off x="4556408" y="3722669"/>
                  <a:ext cx="311620" cy="219568"/>
                  <a:chOff x="4550446" y="3712368"/>
                  <a:chExt cx="311620" cy="219568"/>
                </a:xfrm>
              </p:grpSpPr>
              <p:pic>
                <p:nvPicPr>
                  <p:cNvPr id="3642" name="Google Shape;3642;p229"/>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3643" name="Google Shape;3643;p229"/>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3644" name="Google Shape;3644;p229"/>
              <p:cNvGrpSpPr/>
              <p:nvPr/>
            </p:nvGrpSpPr>
            <p:grpSpPr>
              <a:xfrm>
                <a:off x="4656757" y="2730802"/>
                <a:ext cx="478421" cy="478421"/>
                <a:chOff x="5779974" y="3346111"/>
                <a:chExt cx="478421" cy="478421"/>
              </a:xfrm>
            </p:grpSpPr>
            <p:sp>
              <p:nvSpPr>
                <p:cNvPr id="3645" name="Google Shape;3645;p229"/>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46" name="Google Shape;3646;p229"/>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3647" name="Google Shape;3647;p229"/>
              <p:cNvGrpSpPr/>
              <p:nvPr/>
            </p:nvGrpSpPr>
            <p:grpSpPr>
              <a:xfrm>
                <a:off x="7040382" y="2725220"/>
                <a:ext cx="478421" cy="478421"/>
                <a:chOff x="6653952" y="3105086"/>
                <a:chExt cx="478421" cy="478421"/>
              </a:xfrm>
            </p:grpSpPr>
            <p:sp>
              <p:nvSpPr>
                <p:cNvPr id="3648" name="Google Shape;3648;p229"/>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49" name="Google Shape;3649;p229"/>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3650" name="Google Shape;3650;p229"/>
              <p:cNvGrpSpPr/>
              <p:nvPr/>
            </p:nvGrpSpPr>
            <p:grpSpPr>
              <a:xfrm>
                <a:off x="7214808" y="4305262"/>
                <a:ext cx="478421" cy="478421"/>
                <a:chOff x="6939282" y="3583507"/>
                <a:chExt cx="478421" cy="478421"/>
              </a:xfrm>
            </p:grpSpPr>
            <p:sp>
              <p:nvSpPr>
                <p:cNvPr id="3651" name="Google Shape;3651;p229"/>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52" name="Google Shape;3652;p229"/>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3653" name="Google Shape;3653;p229"/>
              <p:cNvGrpSpPr/>
              <p:nvPr/>
            </p:nvGrpSpPr>
            <p:grpSpPr>
              <a:xfrm>
                <a:off x="5052593" y="2375387"/>
                <a:ext cx="478421" cy="478421"/>
                <a:chOff x="4903300" y="2692339"/>
                <a:chExt cx="478421" cy="478421"/>
              </a:xfrm>
            </p:grpSpPr>
            <p:sp>
              <p:nvSpPr>
                <p:cNvPr id="3654" name="Google Shape;3654;p229"/>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55" name="Google Shape;3655;p229"/>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3656" name="Google Shape;3656;p229"/>
              <p:cNvGrpSpPr/>
              <p:nvPr/>
            </p:nvGrpSpPr>
            <p:grpSpPr>
              <a:xfrm>
                <a:off x="5557339" y="2167994"/>
                <a:ext cx="1018218" cy="478422"/>
                <a:chOff x="5546651" y="2194994"/>
                <a:chExt cx="1018218" cy="478422"/>
              </a:xfrm>
            </p:grpSpPr>
            <p:grpSp>
              <p:nvGrpSpPr>
                <p:cNvPr id="3657" name="Google Shape;3657;p229"/>
                <p:cNvGrpSpPr/>
                <p:nvPr/>
              </p:nvGrpSpPr>
              <p:grpSpPr>
                <a:xfrm>
                  <a:off x="6086448" y="2194994"/>
                  <a:ext cx="478421" cy="478421"/>
                  <a:chOff x="5724126" y="3483458"/>
                  <a:chExt cx="478421" cy="478421"/>
                </a:xfrm>
              </p:grpSpPr>
              <p:sp>
                <p:nvSpPr>
                  <p:cNvPr id="3658" name="Google Shape;3658;p229"/>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59" name="Google Shape;3659;p229"/>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3660" name="Google Shape;3660;p229"/>
                <p:cNvGrpSpPr/>
                <p:nvPr/>
              </p:nvGrpSpPr>
              <p:grpSpPr>
                <a:xfrm>
                  <a:off x="5546651" y="2194995"/>
                  <a:ext cx="478421" cy="478421"/>
                  <a:chOff x="5381721" y="2534589"/>
                  <a:chExt cx="478421" cy="478421"/>
                </a:xfrm>
              </p:grpSpPr>
              <p:sp>
                <p:nvSpPr>
                  <p:cNvPr id="3661" name="Google Shape;3661;p229"/>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62" name="Google Shape;3662;p229"/>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3663" name="Google Shape;3663;p229"/>
              <p:cNvGrpSpPr/>
              <p:nvPr/>
            </p:nvGrpSpPr>
            <p:grpSpPr>
              <a:xfrm>
                <a:off x="6617712" y="2373853"/>
                <a:ext cx="478421" cy="478421"/>
                <a:chOff x="6346155" y="2692338"/>
                <a:chExt cx="478421" cy="478421"/>
              </a:xfrm>
            </p:grpSpPr>
            <p:sp>
              <p:nvSpPr>
                <p:cNvPr id="3664" name="Google Shape;3664;p229"/>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65" name="Google Shape;3665;p229"/>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3666" name="Google Shape;3666;p229"/>
              <p:cNvGrpSpPr/>
              <p:nvPr/>
            </p:nvGrpSpPr>
            <p:grpSpPr>
              <a:xfrm>
                <a:off x="7361488" y="3771502"/>
                <a:ext cx="478421" cy="478421"/>
                <a:chOff x="6930239" y="4605839"/>
                <a:chExt cx="478421" cy="478421"/>
              </a:xfrm>
            </p:grpSpPr>
            <p:sp>
              <p:nvSpPr>
                <p:cNvPr id="3667" name="Google Shape;3667;p229"/>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68" name="Google Shape;3668;p229"/>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3669" name="Google Shape;3669;p229"/>
              <p:cNvGrpSpPr/>
              <p:nvPr/>
            </p:nvGrpSpPr>
            <p:grpSpPr>
              <a:xfrm>
                <a:off x="6799004" y="4732022"/>
                <a:ext cx="478421" cy="478421"/>
                <a:chOff x="6716684" y="5103232"/>
                <a:chExt cx="478421" cy="478421"/>
              </a:xfrm>
            </p:grpSpPr>
            <p:sp>
              <p:nvSpPr>
                <p:cNvPr id="3670" name="Google Shape;3670;p229"/>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71" name="Google Shape;3671;p229"/>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3672" name="Google Shape;3672;p229"/>
              <p:cNvGrpSpPr/>
              <p:nvPr/>
            </p:nvGrpSpPr>
            <p:grpSpPr>
              <a:xfrm>
                <a:off x="7312778" y="3209223"/>
                <a:ext cx="478421" cy="478421"/>
                <a:chOff x="7063894" y="3536553"/>
                <a:chExt cx="478421" cy="478421"/>
              </a:xfrm>
            </p:grpSpPr>
            <p:sp>
              <p:nvSpPr>
                <p:cNvPr id="3673" name="Google Shape;3673;p229"/>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74" name="Google Shape;3674;p229"/>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3675" name="Google Shape;3675;p229"/>
              <p:cNvGrpSpPr/>
              <p:nvPr/>
            </p:nvGrpSpPr>
            <p:grpSpPr>
              <a:xfrm>
                <a:off x="4558099" y="4323978"/>
                <a:ext cx="478421" cy="478421"/>
                <a:chOff x="4839474" y="4392074"/>
                <a:chExt cx="478421" cy="478421"/>
              </a:xfrm>
            </p:grpSpPr>
            <p:sp>
              <p:nvSpPr>
                <p:cNvPr id="3676" name="Google Shape;3676;p229"/>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77" name="Google Shape;3677;p229"/>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3678" name="Google Shape;3678;p229"/>
              <p:cNvGrpSpPr/>
              <p:nvPr/>
            </p:nvGrpSpPr>
            <p:grpSpPr>
              <a:xfrm>
                <a:off x="4988332" y="4732022"/>
                <a:ext cx="478421" cy="478421"/>
                <a:chOff x="4980019" y="4733181"/>
                <a:chExt cx="478421" cy="478421"/>
              </a:xfrm>
            </p:grpSpPr>
            <p:sp>
              <p:nvSpPr>
                <p:cNvPr id="3679" name="Google Shape;3679;p229"/>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80" name="Google Shape;3680;p229"/>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3681" name="Google Shape;3681;p229"/>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455" name="Google Shape;455;p2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Kiểu dữ liệu số nguyên trong Python</a:t>
            </a:r>
            <a:endParaRPr/>
          </a:p>
        </p:txBody>
      </p:sp>
      <p:sp>
        <p:nvSpPr>
          <p:cNvPr id="456" name="Google Shape;456;p2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457" name="Google Shape;457;p23"/>
          <p:cNvSpPr txBox="1"/>
          <p:nvPr>
            <p:ph idx="4" type="body"/>
          </p:nvPr>
        </p:nvSpPr>
        <p:spPr>
          <a:xfrm>
            <a:off x="535872" y="2226568"/>
            <a:ext cx="3013240"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Số nguyên</a:t>
            </a:r>
            <a:endParaRPr/>
          </a:p>
          <a:p>
            <a:pPr indent="-182563" lvl="1" marL="360363" rtl="0" algn="l">
              <a:lnSpc>
                <a:spcPct val="138461"/>
              </a:lnSpc>
              <a:spcBef>
                <a:spcPts val="500"/>
              </a:spcBef>
              <a:spcAft>
                <a:spcPts val="0"/>
              </a:spcAft>
              <a:buClr>
                <a:srgbClr val="262626"/>
              </a:buClr>
              <a:buSzPts val="1040"/>
              <a:buChar char="•"/>
            </a:pPr>
            <a:r>
              <a:rPr lang="en-US"/>
              <a:t>Được gọi là “int” trong Python</a:t>
            </a:r>
            <a:endParaRPr/>
          </a:p>
          <a:p>
            <a:pPr indent="-182563" lvl="1" marL="360363" rtl="0" algn="l">
              <a:lnSpc>
                <a:spcPct val="138461"/>
              </a:lnSpc>
              <a:spcBef>
                <a:spcPts val="500"/>
              </a:spcBef>
              <a:spcAft>
                <a:spcPts val="0"/>
              </a:spcAft>
              <a:buClr>
                <a:srgbClr val="262626"/>
              </a:buClr>
              <a:buSzPts val="1040"/>
              <a:buChar char="•"/>
            </a:pPr>
            <a:r>
              <a:rPr lang="en-US"/>
              <a:t>Trong Python 3, bộ nhớ là giới hạn duy nhất về mức độ lớn của một biến số nguyên</a:t>
            </a:r>
            <a:endParaRPr/>
          </a:p>
          <a:p>
            <a:pPr indent="-182563" lvl="1" marL="360363" rtl="0" algn="l">
              <a:lnSpc>
                <a:spcPct val="138461"/>
              </a:lnSpc>
              <a:spcBef>
                <a:spcPts val="500"/>
              </a:spcBef>
              <a:spcAft>
                <a:spcPts val="0"/>
              </a:spcAft>
              <a:buClr>
                <a:srgbClr val="262626"/>
              </a:buClr>
              <a:buSzPts val="1040"/>
              <a:buChar char="•"/>
            </a:pPr>
            <a:r>
              <a:rPr lang="en-US"/>
              <a:t>Bạn có thể thay đổi cơ số thành thứ khác ngoài 10</a:t>
            </a:r>
            <a:endParaRPr/>
          </a:p>
          <a:p>
            <a:pPr indent="-116523" lvl="1" marL="360363" rtl="0" algn="l">
              <a:lnSpc>
                <a:spcPct val="138461"/>
              </a:lnSpc>
              <a:spcBef>
                <a:spcPts val="500"/>
              </a:spcBef>
              <a:spcAft>
                <a:spcPts val="0"/>
              </a:spcAft>
              <a:buClr>
                <a:srgbClr val="262626"/>
              </a:buClr>
              <a:buSzPts val="1040"/>
              <a:buNone/>
            </a:pPr>
            <a:r>
              <a:t/>
            </a:r>
            <a:endParaRPr/>
          </a:p>
        </p:txBody>
      </p:sp>
      <p:graphicFrame>
        <p:nvGraphicFramePr>
          <p:cNvPr id="458" name="Google Shape;458;p23"/>
          <p:cNvGraphicFramePr/>
          <p:nvPr/>
        </p:nvGraphicFramePr>
        <p:xfrm>
          <a:off x="535872" y="4163153"/>
          <a:ext cx="3000000" cy="3000000"/>
        </p:xfrm>
        <a:graphic>
          <a:graphicData uri="http://schemas.openxmlformats.org/drawingml/2006/table">
            <a:tbl>
              <a:tblPr>
                <a:noFill/>
                <a:tableStyleId>{259961FD-F8DF-4B65-9C1A-AF174C7564FE}</a:tableStyleId>
              </a:tblPr>
              <a:tblGrid>
                <a:gridCol w="4377500"/>
                <a:gridCol w="2292100"/>
                <a:gridCol w="2150400"/>
              </a:tblGrid>
              <a:tr h="152400">
                <a:tc>
                  <a:txBody>
                    <a:bodyPr/>
                    <a:lstStyle/>
                    <a:p>
                      <a:pPr indent="0" lvl="0" marL="0" marR="0" rtl="0" algn="ctr">
                        <a:spcBef>
                          <a:spcPts val="0"/>
                        </a:spcBef>
                        <a:spcAft>
                          <a:spcPts val="0"/>
                        </a:spcAft>
                        <a:buNone/>
                      </a:pPr>
                      <a:r>
                        <a:rPr b="0" lang="en-US" sz="1200" u="none" cap="none" strike="noStrike">
                          <a:solidFill>
                            <a:schemeClr val="dk1"/>
                          </a:solidFill>
                          <a:latin typeface="Arial"/>
                          <a:ea typeface="Arial"/>
                          <a:cs typeface="Arial"/>
                          <a:sym typeface="Arial"/>
                        </a:rPr>
                        <a:t>Tiền tố</a:t>
                      </a:r>
                      <a:endParaRPr b="0" sz="1200" u="none" cap="none" strike="noStrike">
                        <a:solidFill>
                          <a:schemeClr val="dk1"/>
                        </a:solidFill>
                        <a:latin typeface="Arial"/>
                        <a:ea typeface="Arial"/>
                        <a:cs typeface="Arial"/>
                        <a:sym typeface="Arial"/>
                      </a:endParaRPr>
                    </a:p>
                  </a:txBody>
                  <a:tcPr marT="45725" marB="45725" marR="72000" marL="144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200" u="none" cap="none" strike="noStrike">
                          <a:solidFill>
                            <a:schemeClr val="dk1"/>
                          </a:solidFill>
                          <a:latin typeface="Arial"/>
                          <a:ea typeface="Arial"/>
                          <a:cs typeface="Arial"/>
                          <a:sym typeface="Arial"/>
                        </a:rPr>
                        <a:t>Diễn dịch</a:t>
                      </a:r>
                      <a:endParaRPr b="0" sz="1200" u="none" cap="none" strike="noStrike">
                        <a:solidFill>
                          <a:schemeClr val="dk1"/>
                        </a:solidFill>
                        <a:latin typeface="Arial"/>
                        <a:ea typeface="Arial"/>
                        <a:cs typeface="Arial"/>
                        <a:sym typeface="Arial"/>
                      </a:endParaRPr>
                    </a:p>
                  </a:txBody>
                  <a:tcPr marT="45725" marB="45725" marR="72000" marL="108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200" u="none" cap="none" strike="noStrike">
                          <a:solidFill>
                            <a:schemeClr val="dk1"/>
                          </a:solidFill>
                          <a:latin typeface="Arial"/>
                          <a:ea typeface="Arial"/>
                          <a:cs typeface="Arial"/>
                          <a:sym typeface="Arial"/>
                        </a:rPr>
                        <a:t>Hệ cơ số</a:t>
                      </a:r>
                      <a:endParaRPr b="0" sz="1200" u="none" cap="none" strike="noStrike">
                        <a:solidFill>
                          <a:schemeClr val="dk1"/>
                        </a:solidFill>
                        <a:latin typeface="Arial"/>
                        <a:ea typeface="Arial"/>
                        <a:cs typeface="Arial"/>
                        <a:sym typeface="Arial"/>
                      </a:endParaRPr>
                    </a:p>
                  </a:txBody>
                  <a:tcPr marT="45725" marB="45725" marR="72000" marL="10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152400">
                <a:tc>
                  <a:txBody>
                    <a:bodyPr/>
                    <a:lstStyle/>
                    <a:p>
                      <a:pPr indent="0" lvl="0" marL="0" marR="0" rtl="0" algn="ctr">
                        <a:spcBef>
                          <a:spcPts val="0"/>
                        </a:spcBef>
                        <a:spcAft>
                          <a:spcPts val="0"/>
                        </a:spcAft>
                        <a:buNone/>
                      </a:pPr>
                      <a:r>
                        <a:rPr lang="en-US" sz="1200" u="none" cap="none" strike="noStrike">
                          <a:solidFill>
                            <a:schemeClr val="dk1"/>
                          </a:solidFill>
                          <a:latin typeface="Arial"/>
                          <a:ea typeface="Arial"/>
                          <a:cs typeface="Arial"/>
                          <a:sym typeface="Arial"/>
                        </a:rPr>
                        <a:t>0b (zero + lowercase letter 'b')</a:t>
                      </a:r>
                      <a:endParaRPr/>
                    </a:p>
                  </a:txBody>
                  <a:tcPr marT="33125" marB="33125" marR="66225" marL="6622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rowSpan="2">
                  <a:txBody>
                    <a:bodyPr/>
                    <a:lstStyle/>
                    <a:p>
                      <a:pPr indent="0" lvl="0" marL="0" marR="0" rtl="0" algn="ctr">
                        <a:spcBef>
                          <a:spcPts val="0"/>
                        </a:spcBef>
                        <a:spcAft>
                          <a:spcPts val="0"/>
                        </a:spcAft>
                        <a:buNone/>
                      </a:pPr>
                      <a:r>
                        <a:rPr lang="en-US" sz="1200" u="none" cap="none" strike="noStrike">
                          <a:solidFill>
                            <a:schemeClr val="dk1"/>
                          </a:solidFill>
                          <a:latin typeface="Arial"/>
                          <a:ea typeface="Arial"/>
                          <a:cs typeface="Arial"/>
                          <a:sym typeface="Arial"/>
                        </a:rPr>
                        <a:t>Nhị phân</a:t>
                      </a:r>
                      <a:endParaRPr sz="1200" u="none" cap="none" strike="noStrike">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rowSpan="2">
                  <a:txBody>
                    <a:bodyPr/>
                    <a:lstStyle/>
                    <a:p>
                      <a:pPr indent="0" lvl="0" marL="0" marR="0" rtl="0" algn="ctr">
                        <a:spcBef>
                          <a:spcPts val="0"/>
                        </a:spcBef>
                        <a:spcAft>
                          <a:spcPts val="0"/>
                        </a:spcAft>
                        <a:buNone/>
                      </a:pPr>
                      <a:r>
                        <a:rPr lang="en-US" sz="1200" u="none" cap="none" strike="noStrike">
                          <a:solidFill>
                            <a:schemeClr val="dk1"/>
                          </a:solidFill>
                          <a:latin typeface="Arial"/>
                          <a:ea typeface="Arial"/>
                          <a:cs typeface="Arial"/>
                          <a:sym typeface="Arial"/>
                        </a:rPr>
                        <a:t>2</a:t>
                      </a:r>
                      <a:endParaRPr sz="1200" u="none" cap="none" strike="noStrike">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152400">
                <a:tc>
                  <a:txBody>
                    <a:bodyPr/>
                    <a:lstStyle/>
                    <a:p>
                      <a:pPr indent="0" lvl="0" marL="0" marR="0" rtl="0" algn="ctr">
                        <a:spcBef>
                          <a:spcPts val="0"/>
                        </a:spcBef>
                        <a:spcAft>
                          <a:spcPts val="0"/>
                        </a:spcAft>
                        <a:buNone/>
                      </a:pPr>
                      <a:r>
                        <a:rPr lang="en-US" sz="1200" u="none" cap="none" strike="noStrike">
                          <a:solidFill>
                            <a:schemeClr val="dk1"/>
                          </a:solidFill>
                          <a:latin typeface="Arial"/>
                          <a:ea typeface="Arial"/>
                          <a:cs typeface="Arial"/>
                          <a:sym typeface="Arial"/>
                        </a:rPr>
                        <a:t>0B (zero + uppercase letter 'B')</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vMerge="1"/>
                <a:tc vMerge="1"/>
              </a:tr>
              <a:tr h="152400">
                <a:tc>
                  <a:txBody>
                    <a:bodyPr/>
                    <a:lstStyle/>
                    <a:p>
                      <a:pPr indent="0" lvl="0" marL="0" marR="0" rtl="0" algn="ctr">
                        <a:spcBef>
                          <a:spcPts val="0"/>
                        </a:spcBef>
                        <a:spcAft>
                          <a:spcPts val="0"/>
                        </a:spcAft>
                        <a:buNone/>
                      </a:pPr>
                      <a:r>
                        <a:rPr lang="en-US" sz="1200" u="none" cap="none" strike="noStrike">
                          <a:solidFill>
                            <a:schemeClr val="dk1"/>
                          </a:solidFill>
                          <a:latin typeface="Arial"/>
                          <a:ea typeface="Arial"/>
                          <a:cs typeface="Arial"/>
                          <a:sym typeface="Arial"/>
                        </a:rPr>
                        <a:t>0o (zero + lowercase letter 'o')</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rowSpan="2">
                  <a:txBody>
                    <a:bodyPr/>
                    <a:lstStyle/>
                    <a:p>
                      <a:pPr indent="0" lvl="0" marL="0" marR="0" rtl="0" algn="ctr">
                        <a:lnSpc>
                          <a:spcPct val="100000"/>
                        </a:lnSpc>
                        <a:spcBef>
                          <a:spcPts val="0"/>
                        </a:spcBef>
                        <a:spcAft>
                          <a:spcPts val="0"/>
                        </a:spcAft>
                        <a:buClr>
                          <a:schemeClr val="dk1"/>
                        </a:buClr>
                        <a:buSzPts val="1200"/>
                        <a:buFont typeface="Arial"/>
                        <a:buNone/>
                      </a:pPr>
                      <a:r>
                        <a:rPr lang="en-US" sz="1200" u="none" cap="none" strike="noStrike">
                          <a:solidFill>
                            <a:schemeClr val="dk1"/>
                          </a:solidFill>
                          <a:latin typeface="Arial"/>
                          <a:ea typeface="Arial"/>
                          <a:cs typeface="Arial"/>
                          <a:sym typeface="Arial"/>
                        </a:rPr>
                        <a:t>Bát phân</a:t>
                      </a:r>
                      <a:endParaRPr sz="1200" u="none" cap="none" strike="noStrike">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rowSpan="2">
                  <a:txBody>
                    <a:bodyPr/>
                    <a:lstStyle/>
                    <a:p>
                      <a:pPr indent="0" lvl="0" marL="0" marR="0" rtl="0" algn="ctr">
                        <a:lnSpc>
                          <a:spcPct val="100000"/>
                        </a:lnSpc>
                        <a:spcBef>
                          <a:spcPts val="0"/>
                        </a:spcBef>
                        <a:spcAft>
                          <a:spcPts val="0"/>
                        </a:spcAft>
                        <a:buClr>
                          <a:schemeClr val="dk1"/>
                        </a:buClr>
                        <a:buSzPts val="1200"/>
                        <a:buFont typeface="Arial"/>
                        <a:buNone/>
                      </a:pPr>
                      <a:r>
                        <a:rPr lang="en-US" sz="1200" u="none" cap="none" strike="noStrike">
                          <a:solidFill>
                            <a:schemeClr val="dk1"/>
                          </a:solidFill>
                          <a:latin typeface="Arial"/>
                          <a:ea typeface="Arial"/>
                          <a:cs typeface="Arial"/>
                          <a:sym typeface="Arial"/>
                        </a:rPr>
                        <a:t>8</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152400">
                <a:tc>
                  <a:txBody>
                    <a:bodyPr/>
                    <a:lstStyle/>
                    <a:p>
                      <a:pPr indent="0" lvl="0" marL="0" marR="0" rtl="0" algn="ctr">
                        <a:spcBef>
                          <a:spcPts val="0"/>
                        </a:spcBef>
                        <a:spcAft>
                          <a:spcPts val="0"/>
                        </a:spcAft>
                        <a:buNone/>
                      </a:pPr>
                      <a:r>
                        <a:rPr lang="en-US" sz="1200" u="none" cap="none" strike="noStrike">
                          <a:latin typeface="Arial"/>
                          <a:ea typeface="Arial"/>
                          <a:cs typeface="Arial"/>
                          <a:sym typeface="Arial"/>
                        </a:rPr>
                        <a:t>0O (zero + uppercase letter 'O')</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vMerge="1"/>
                <a:tc vMerge="1"/>
              </a:tr>
              <a:tr h="152400">
                <a:tc>
                  <a:txBody>
                    <a:bodyPr/>
                    <a:lstStyle/>
                    <a:p>
                      <a:pPr indent="0" lvl="0" marL="0" marR="0" rtl="0" algn="ctr">
                        <a:lnSpc>
                          <a:spcPct val="100000"/>
                        </a:lnSpc>
                        <a:spcBef>
                          <a:spcPts val="0"/>
                        </a:spcBef>
                        <a:spcAft>
                          <a:spcPts val="0"/>
                        </a:spcAft>
                        <a:buClr>
                          <a:schemeClr val="dk1"/>
                        </a:buClr>
                        <a:buSzPts val="1200"/>
                        <a:buFont typeface="Arial"/>
                        <a:buNone/>
                      </a:pPr>
                      <a:r>
                        <a:rPr lang="en-US" sz="1200" u="none" cap="none" strike="noStrike">
                          <a:solidFill>
                            <a:schemeClr val="dk1"/>
                          </a:solidFill>
                          <a:latin typeface="Arial"/>
                          <a:ea typeface="Arial"/>
                          <a:cs typeface="Arial"/>
                          <a:sym typeface="Arial"/>
                        </a:rPr>
                        <a:t>0o (zero + lowercase letter 'o')</a:t>
                      </a:r>
                      <a:endParaRPr/>
                    </a:p>
                  </a:txBody>
                  <a:tcPr marT="76200" marB="76200" marR="76200" marL="762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rowSpan="2">
                  <a:txBody>
                    <a:bodyPr/>
                    <a:lstStyle/>
                    <a:p>
                      <a:pPr indent="0" lvl="0" marL="0" marR="0" rtl="0" algn="ctr">
                        <a:spcBef>
                          <a:spcPts val="0"/>
                        </a:spcBef>
                        <a:spcAft>
                          <a:spcPts val="0"/>
                        </a:spcAft>
                        <a:buNone/>
                      </a:pPr>
                      <a:r>
                        <a:rPr lang="en-US" sz="1200" u="none" cap="none" strike="noStrike">
                          <a:solidFill>
                            <a:schemeClr val="dk1"/>
                          </a:solidFill>
                          <a:latin typeface="Arial"/>
                          <a:ea typeface="Arial"/>
                          <a:cs typeface="Arial"/>
                          <a:sym typeface="Arial"/>
                        </a:rPr>
                        <a:t>Thập lục phân</a:t>
                      </a:r>
                      <a:endParaRPr sz="1200" u="none" cap="none" strike="noStrike">
                        <a:solidFill>
                          <a:schemeClr val="dk1"/>
                        </a:solidFill>
                        <a:latin typeface="Arial"/>
                        <a:ea typeface="Arial"/>
                        <a:cs typeface="Arial"/>
                        <a:sym typeface="Arial"/>
                      </a:endParaRPr>
                    </a:p>
                  </a:txBody>
                  <a:tcPr marT="76200" marB="76200" marR="76200" marL="762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rowSpan="2">
                  <a:txBody>
                    <a:bodyPr/>
                    <a:lstStyle/>
                    <a:p>
                      <a:pPr indent="0" lvl="0" marL="0" marR="0" rtl="0" algn="ctr">
                        <a:spcBef>
                          <a:spcPts val="0"/>
                        </a:spcBef>
                        <a:spcAft>
                          <a:spcPts val="0"/>
                        </a:spcAft>
                        <a:buNone/>
                      </a:pPr>
                      <a:r>
                        <a:rPr lang="en-US" sz="1200" u="none" cap="none" strike="noStrike">
                          <a:solidFill>
                            <a:schemeClr val="dk1"/>
                          </a:solidFill>
                          <a:latin typeface="Arial"/>
                          <a:ea typeface="Arial"/>
                          <a:cs typeface="Arial"/>
                          <a:sym typeface="Arial"/>
                        </a:rPr>
                        <a:t>16</a:t>
                      </a:r>
                      <a:endParaRPr/>
                    </a:p>
                  </a:txBody>
                  <a:tcPr marT="76200" marB="76200" marR="76200" marL="762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152400">
                <a:tc>
                  <a:txBody>
                    <a:bodyPr/>
                    <a:lstStyle/>
                    <a:p>
                      <a:pPr indent="0" lvl="0" marL="0" marR="0" rtl="0" algn="ctr">
                        <a:lnSpc>
                          <a:spcPct val="100000"/>
                        </a:lnSpc>
                        <a:spcBef>
                          <a:spcPts val="0"/>
                        </a:spcBef>
                        <a:spcAft>
                          <a:spcPts val="0"/>
                        </a:spcAft>
                        <a:buClr>
                          <a:schemeClr val="dk1"/>
                        </a:buClr>
                        <a:buSzPts val="1200"/>
                        <a:buFont typeface="Arial"/>
                        <a:buNone/>
                      </a:pPr>
                      <a:r>
                        <a:rPr lang="en-US" sz="1200" u="none" cap="none" strike="noStrike">
                          <a:solidFill>
                            <a:schemeClr val="dk1"/>
                          </a:solidFill>
                          <a:latin typeface="Arial"/>
                          <a:ea typeface="Arial"/>
                          <a:cs typeface="Arial"/>
                          <a:sym typeface="Arial"/>
                        </a:rPr>
                        <a:t>0O (zero + uppercase letter 'O')</a:t>
                      </a:r>
                      <a:endParaRPr sz="1200" u="none" cap="none" strike="noStrike">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vMerge="1"/>
                <a:tc vMerge="1"/>
              </a:tr>
            </a:tbl>
          </a:graphicData>
        </a:graphic>
      </p:graphicFrame>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6" name="Shape 3686"/>
        <p:cNvGrpSpPr/>
        <p:nvPr/>
      </p:nvGrpSpPr>
      <p:grpSpPr>
        <a:xfrm>
          <a:off x="0" y="0"/>
          <a:ext cx="0" cy="0"/>
          <a:chOff x="0" y="0"/>
          <a:chExt cx="0" cy="0"/>
        </a:xfrm>
      </p:grpSpPr>
      <p:sp>
        <p:nvSpPr>
          <p:cNvPr id="3687" name="Google Shape;3687;p230"/>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3688" name="Google Shape;3688;p230"/>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[Lab10]</a:t>
            </a:r>
            <a:endParaRPr/>
          </a:p>
          <a:p>
            <a:pPr indent="0" lvl="0" marL="0" rtl="0" algn="l">
              <a:lnSpc>
                <a:spcPct val="100000"/>
              </a:lnSpc>
              <a:spcBef>
                <a:spcPts val="0"/>
              </a:spcBef>
              <a:spcAft>
                <a:spcPts val="0"/>
              </a:spcAft>
              <a:buClr>
                <a:srgbClr val="131313"/>
              </a:buClr>
              <a:buSzPts val="2800"/>
              <a:buNone/>
            </a:pPr>
            <a:r>
              <a:rPr lang="en-US" sz="2800"/>
              <a:t>Chuyển đổi RDD thành DataFrames</a:t>
            </a:r>
            <a:endParaRPr sz="2800"/>
          </a:p>
        </p:txBody>
      </p:sp>
      <p:sp>
        <p:nvSpPr>
          <p:cNvPr id="3689" name="Google Shape;3689;p23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grpSp>
        <p:nvGrpSpPr>
          <p:cNvPr id="3690" name="Google Shape;3690;p230"/>
          <p:cNvGrpSpPr/>
          <p:nvPr/>
        </p:nvGrpSpPr>
        <p:grpSpPr>
          <a:xfrm>
            <a:off x="6107364" y="2643200"/>
            <a:ext cx="3152299" cy="3546161"/>
            <a:chOff x="4401919" y="2167994"/>
            <a:chExt cx="3437990" cy="3962229"/>
          </a:xfrm>
        </p:grpSpPr>
        <p:grpSp>
          <p:nvGrpSpPr>
            <p:cNvPr id="3691" name="Google Shape;3691;p230"/>
            <p:cNvGrpSpPr/>
            <p:nvPr/>
          </p:nvGrpSpPr>
          <p:grpSpPr>
            <a:xfrm>
              <a:off x="4401919" y="2167994"/>
              <a:ext cx="3437990" cy="3962229"/>
              <a:chOff x="4401919" y="2167994"/>
              <a:chExt cx="3437990" cy="3962229"/>
            </a:xfrm>
          </p:grpSpPr>
          <p:grpSp>
            <p:nvGrpSpPr>
              <p:cNvPr id="3692" name="Google Shape;3692;p230"/>
              <p:cNvGrpSpPr/>
              <p:nvPr/>
            </p:nvGrpSpPr>
            <p:grpSpPr>
              <a:xfrm>
                <a:off x="4641130" y="2383352"/>
                <a:ext cx="2969068" cy="3746871"/>
                <a:chOff x="4641130" y="2383352"/>
                <a:chExt cx="2969068" cy="3746871"/>
              </a:xfrm>
            </p:grpSpPr>
            <p:sp>
              <p:nvSpPr>
                <p:cNvPr id="3693" name="Google Shape;3693;p230"/>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94" name="Google Shape;3694;p230"/>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3695" name="Google Shape;3695;p230"/>
              <p:cNvGrpSpPr/>
              <p:nvPr/>
            </p:nvGrpSpPr>
            <p:grpSpPr>
              <a:xfrm>
                <a:off x="4420634" y="3215388"/>
                <a:ext cx="478421" cy="478421"/>
                <a:chOff x="4119360" y="4255504"/>
                <a:chExt cx="478421" cy="478421"/>
              </a:xfrm>
            </p:grpSpPr>
            <p:sp>
              <p:nvSpPr>
                <p:cNvPr id="3696" name="Google Shape;3696;p230"/>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697" name="Google Shape;3697;p230"/>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3698" name="Google Shape;3698;p230"/>
              <p:cNvGrpSpPr/>
              <p:nvPr/>
            </p:nvGrpSpPr>
            <p:grpSpPr>
              <a:xfrm>
                <a:off x="4401919" y="3767007"/>
                <a:ext cx="478421" cy="478421"/>
                <a:chOff x="4466311" y="3598005"/>
                <a:chExt cx="478421" cy="478421"/>
              </a:xfrm>
            </p:grpSpPr>
            <p:sp>
              <p:nvSpPr>
                <p:cNvPr id="3699" name="Google Shape;3699;p230"/>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700" name="Google Shape;3700;p230"/>
                <p:cNvGrpSpPr/>
                <p:nvPr/>
              </p:nvGrpSpPr>
              <p:grpSpPr>
                <a:xfrm>
                  <a:off x="4556408" y="3722669"/>
                  <a:ext cx="311620" cy="219568"/>
                  <a:chOff x="4550446" y="3712368"/>
                  <a:chExt cx="311620" cy="219568"/>
                </a:xfrm>
              </p:grpSpPr>
              <p:pic>
                <p:nvPicPr>
                  <p:cNvPr id="3701" name="Google Shape;3701;p230"/>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3702" name="Google Shape;3702;p230"/>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3703" name="Google Shape;3703;p230"/>
              <p:cNvGrpSpPr/>
              <p:nvPr/>
            </p:nvGrpSpPr>
            <p:grpSpPr>
              <a:xfrm>
                <a:off x="4656757" y="2730802"/>
                <a:ext cx="478421" cy="478421"/>
                <a:chOff x="5779974" y="3346111"/>
                <a:chExt cx="478421" cy="478421"/>
              </a:xfrm>
            </p:grpSpPr>
            <p:sp>
              <p:nvSpPr>
                <p:cNvPr id="3704" name="Google Shape;3704;p230"/>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705" name="Google Shape;3705;p230"/>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3706" name="Google Shape;3706;p230"/>
              <p:cNvGrpSpPr/>
              <p:nvPr/>
            </p:nvGrpSpPr>
            <p:grpSpPr>
              <a:xfrm>
                <a:off x="7040382" y="2725220"/>
                <a:ext cx="478421" cy="478421"/>
                <a:chOff x="6653952" y="3105086"/>
                <a:chExt cx="478421" cy="478421"/>
              </a:xfrm>
            </p:grpSpPr>
            <p:sp>
              <p:nvSpPr>
                <p:cNvPr id="3707" name="Google Shape;3707;p230"/>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708" name="Google Shape;3708;p230"/>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3709" name="Google Shape;3709;p230"/>
              <p:cNvGrpSpPr/>
              <p:nvPr/>
            </p:nvGrpSpPr>
            <p:grpSpPr>
              <a:xfrm>
                <a:off x="7214808" y="4305262"/>
                <a:ext cx="478421" cy="478421"/>
                <a:chOff x="6939282" y="3583507"/>
                <a:chExt cx="478421" cy="478421"/>
              </a:xfrm>
            </p:grpSpPr>
            <p:sp>
              <p:nvSpPr>
                <p:cNvPr id="3710" name="Google Shape;3710;p230"/>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711" name="Google Shape;3711;p230"/>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3712" name="Google Shape;3712;p230"/>
              <p:cNvGrpSpPr/>
              <p:nvPr/>
            </p:nvGrpSpPr>
            <p:grpSpPr>
              <a:xfrm>
                <a:off x="5052593" y="2375387"/>
                <a:ext cx="478421" cy="478421"/>
                <a:chOff x="4903300" y="2692339"/>
                <a:chExt cx="478421" cy="478421"/>
              </a:xfrm>
            </p:grpSpPr>
            <p:sp>
              <p:nvSpPr>
                <p:cNvPr id="3713" name="Google Shape;3713;p230"/>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714" name="Google Shape;3714;p230"/>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3715" name="Google Shape;3715;p230"/>
              <p:cNvGrpSpPr/>
              <p:nvPr/>
            </p:nvGrpSpPr>
            <p:grpSpPr>
              <a:xfrm>
                <a:off x="5557339" y="2167994"/>
                <a:ext cx="1018218" cy="478422"/>
                <a:chOff x="5546651" y="2194994"/>
                <a:chExt cx="1018218" cy="478422"/>
              </a:xfrm>
            </p:grpSpPr>
            <p:grpSp>
              <p:nvGrpSpPr>
                <p:cNvPr id="3716" name="Google Shape;3716;p230"/>
                <p:cNvGrpSpPr/>
                <p:nvPr/>
              </p:nvGrpSpPr>
              <p:grpSpPr>
                <a:xfrm>
                  <a:off x="6086448" y="2194994"/>
                  <a:ext cx="478421" cy="478421"/>
                  <a:chOff x="5724126" y="3483458"/>
                  <a:chExt cx="478421" cy="478421"/>
                </a:xfrm>
              </p:grpSpPr>
              <p:sp>
                <p:nvSpPr>
                  <p:cNvPr id="3717" name="Google Shape;3717;p230"/>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718" name="Google Shape;3718;p230"/>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3719" name="Google Shape;3719;p230"/>
                <p:cNvGrpSpPr/>
                <p:nvPr/>
              </p:nvGrpSpPr>
              <p:grpSpPr>
                <a:xfrm>
                  <a:off x="5546651" y="2194995"/>
                  <a:ext cx="478421" cy="478421"/>
                  <a:chOff x="5381721" y="2534589"/>
                  <a:chExt cx="478421" cy="478421"/>
                </a:xfrm>
              </p:grpSpPr>
              <p:sp>
                <p:nvSpPr>
                  <p:cNvPr id="3720" name="Google Shape;3720;p230"/>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721" name="Google Shape;3721;p230"/>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3722" name="Google Shape;3722;p230"/>
              <p:cNvGrpSpPr/>
              <p:nvPr/>
            </p:nvGrpSpPr>
            <p:grpSpPr>
              <a:xfrm>
                <a:off x="6617712" y="2373853"/>
                <a:ext cx="478421" cy="478421"/>
                <a:chOff x="6346155" y="2692338"/>
                <a:chExt cx="478421" cy="478421"/>
              </a:xfrm>
            </p:grpSpPr>
            <p:sp>
              <p:nvSpPr>
                <p:cNvPr id="3723" name="Google Shape;3723;p230"/>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724" name="Google Shape;3724;p230"/>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3725" name="Google Shape;3725;p230"/>
              <p:cNvGrpSpPr/>
              <p:nvPr/>
            </p:nvGrpSpPr>
            <p:grpSpPr>
              <a:xfrm>
                <a:off x="7361488" y="3771502"/>
                <a:ext cx="478421" cy="478421"/>
                <a:chOff x="6930239" y="4605839"/>
                <a:chExt cx="478421" cy="478421"/>
              </a:xfrm>
            </p:grpSpPr>
            <p:sp>
              <p:nvSpPr>
                <p:cNvPr id="3726" name="Google Shape;3726;p230"/>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727" name="Google Shape;3727;p230"/>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3728" name="Google Shape;3728;p230"/>
              <p:cNvGrpSpPr/>
              <p:nvPr/>
            </p:nvGrpSpPr>
            <p:grpSpPr>
              <a:xfrm>
                <a:off x="6799004" y="4732022"/>
                <a:ext cx="478421" cy="478421"/>
                <a:chOff x="6716684" y="5103232"/>
                <a:chExt cx="478421" cy="478421"/>
              </a:xfrm>
            </p:grpSpPr>
            <p:sp>
              <p:nvSpPr>
                <p:cNvPr id="3729" name="Google Shape;3729;p230"/>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730" name="Google Shape;3730;p230"/>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3731" name="Google Shape;3731;p230"/>
              <p:cNvGrpSpPr/>
              <p:nvPr/>
            </p:nvGrpSpPr>
            <p:grpSpPr>
              <a:xfrm>
                <a:off x="7312778" y="3209223"/>
                <a:ext cx="478421" cy="478421"/>
                <a:chOff x="7063894" y="3536553"/>
                <a:chExt cx="478421" cy="478421"/>
              </a:xfrm>
            </p:grpSpPr>
            <p:sp>
              <p:nvSpPr>
                <p:cNvPr id="3732" name="Google Shape;3732;p230"/>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733" name="Google Shape;3733;p230"/>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3734" name="Google Shape;3734;p230"/>
              <p:cNvGrpSpPr/>
              <p:nvPr/>
            </p:nvGrpSpPr>
            <p:grpSpPr>
              <a:xfrm>
                <a:off x="4558099" y="4323978"/>
                <a:ext cx="478421" cy="478421"/>
                <a:chOff x="4839474" y="4392074"/>
                <a:chExt cx="478421" cy="478421"/>
              </a:xfrm>
            </p:grpSpPr>
            <p:sp>
              <p:nvSpPr>
                <p:cNvPr id="3735" name="Google Shape;3735;p230"/>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736" name="Google Shape;3736;p230"/>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3737" name="Google Shape;3737;p230"/>
              <p:cNvGrpSpPr/>
              <p:nvPr/>
            </p:nvGrpSpPr>
            <p:grpSpPr>
              <a:xfrm>
                <a:off x="4988332" y="4732022"/>
                <a:ext cx="478421" cy="478421"/>
                <a:chOff x="4980019" y="4733181"/>
                <a:chExt cx="478421" cy="478421"/>
              </a:xfrm>
            </p:grpSpPr>
            <p:sp>
              <p:nvSpPr>
                <p:cNvPr id="3738" name="Google Shape;3738;p230"/>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739" name="Google Shape;3739;p230"/>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3740" name="Google Shape;3740;p230"/>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4" name="Shape 3744"/>
        <p:cNvGrpSpPr/>
        <p:nvPr/>
      </p:nvGrpSpPr>
      <p:grpSpPr>
        <a:xfrm>
          <a:off x="0" y="0"/>
          <a:ext cx="0" cy="0"/>
          <a:chOff x="0" y="0"/>
          <a:chExt cx="0" cy="0"/>
        </a:xfrm>
      </p:grpSpPr>
      <p:sp>
        <p:nvSpPr>
          <p:cNvPr id="3745" name="Google Shape;3745;p231"/>
          <p:cNvSpPr txBox="1"/>
          <p:nvPr>
            <p:ph idx="1" type="body"/>
          </p:nvPr>
        </p:nvSpPr>
        <p:spPr>
          <a:xfrm>
            <a:off x="985322" y="2524714"/>
            <a:ext cx="6354591" cy="13299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4400"/>
              <a:buNone/>
            </a:pPr>
            <a:r>
              <a:rPr lang="en-US"/>
              <a:t>Xử lý dữ liệu </a:t>
            </a:r>
            <a:endParaRPr/>
          </a:p>
          <a:p>
            <a:pPr indent="0" lvl="0" marL="0" rtl="0" algn="l">
              <a:lnSpc>
                <a:spcPct val="100000"/>
              </a:lnSpc>
              <a:spcBef>
                <a:spcPts val="0"/>
              </a:spcBef>
              <a:spcAft>
                <a:spcPts val="0"/>
              </a:spcAft>
              <a:buClr>
                <a:schemeClr val="dk1"/>
              </a:buClr>
              <a:buSzPts val="4400"/>
              <a:buNone/>
            </a:pPr>
            <a:r>
              <a:rPr lang="en-US"/>
              <a:t>truyền phát</a:t>
            </a:r>
            <a:endParaRPr/>
          </a:p>
        </p:txBody>
      </p:sp>
      <p:sp>
        <p:nvSpPr>
          <p:cNvPr id="3746" name="Google Shape;3746;p231"/>
          <p:cNvSpPr txBox="1"/>
          <p:nvPr>
            <p:ph idx="2" type="body"/>
          </p:nvPr>
        </p:nvSpPr>
        <p:spPr>
          <a:xfrm>
            <a:off x="985323" y="2066881"/>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3</a:t>
            </a:r>
            <a:endParaRPr/>
          </a:p>
        </p:txBody>
      </p:sp>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1" name="Shape 3751"/>
        <p:cNvGrpSpPr/>
        <p:nvPr/>
      </p:nvGrpSpPr>
      <p:grpSpPr>
        <a:xfrm>
          <a:off x="0" y="0"/>
          <a:ext cx="0" cy="0"/>
          <a:chOff x="0" y="0"/>
          <a:chExt cx="0" cy="0"/>
        </a:xfrm>
      </p:grpSpPr>
      <p:sp>
        <p:nvSpPr>
          <p:cNvPr id="3752" name="Google Shape;3752;p232"/>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t>Xử lý dữ liệu truyền phát</a:t>
            </a:r>
            <a:endParaRPr/>
          </a:p>
        </p:txBody>
      </p:sp>
      <p:sp>
        <p:nvSpPr>
          <p:cNvPr id="3753" name="Google Shape;3753;p232"/>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3</a:t>
            </a:r>
            <a:endParaRPr/>
          </a:p>
        </p:txBody>
      </p:sp>
      <p:sp>
        <p:nvSpPr>
          <p:cNvPr id="3754" name="Google Shape;3754;p232"/>
          <p:cNvSpPr/>
          <p:nvPr/>
        </p:nvSpPr>
        <p:spPr>
          <a:xfrm>
            <a:off x="1234524" y="406641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3.1. Giới thiệu về Spark Streaming</a:t>
            </a:r>
            <a:endParaRPr/>
          </a:p>
        </p:txBody>
      </p:sp>
      <p:sp>
        <p:nvSpPr>
          <p:cNvPr id="3755" name="Google Shape;3755;p232"/>
          <p:cNvSpPr/>
          <p:nvPr/>
        </p:nvSpPr>
        <p:spPr>
          <a:xfrm>
            <a:off x="1051644" y="4065237"/>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sp>
        <p:nvSpPr>
          <p:cNvPr id="3756" name="Google Shape;3756;p232"/>
          <p:cNvSpPr/>
          <p:nvPr/>
        </p:nvSpPr>
        <p:spPr>
          <a:xfrm>
            <a:off x="1234524" y="449624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3.2. Làm việc với dữ liệu truyền không có cấu trúc</a:t>
            </a:r>
            <a:endParaRPr sz="1800">
              <a:solidFill>
                <a:srgbClr val="A5A5A5"/>
              </a:solidFill>
              <a:latin typeface="Arial"/>
              <a:ea typeface="Arial"/>
              <a:cs typeface="Arial"/>
              <a:sym typeface="Arial"/>
            </a:endParaRPr>
          </a:p>
        </p:txBody>
      </p:sp>
      <p:sp>
        <p:nvSpPr>
          <p:cNvPr id="3757" name="Google Shape;3757;p232"/>
          <p:cNvSpPr/>
          <p:nvPr/>
        </p:nvSpPr>
        <p:spPr>
          <a:xfrm>
            <a:off x="1051644" y="4495071"/>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grpSp>
        <p:nvGrpSpPr>
          <p:cNvPr id="3758" name="Google Shape;3758;p232"/>
          <p:cNvGrpSpPr/>
          <p:nvPr/>
        </p:nvGrpSpPr>
        <p:grpSpPr>
          <a:xfrm>
            <a:off x="1051644" y="4924905"/>
            <a:ext cx="5702300" cy="278172"/>
            <a:chOff x="571500" y="5165783"/>
            <a:chExt cx="5702300" cy="278172"/>
          </a:xfrm>
        </p:grpSpPr>
        <p:sp>
          <p:nvSpPr>
            <p:cNvPr id="3759" name="Google Shape;3759;p232"/>
            <p:cNvSpPr/>
            <p:nvPr/>
          </p:nvSpPr>
          <p:spPr>
            <a:xfrm>
              <a:off x="754380" y="5166956"/>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3.3. Làm việc với dữ liệu truyền có cấu trúc</a:t>
              </a:r>
              <a:endParaRPr sz="1800">
                <a:solidFill>
                  <a:srgbClr val="A5A5A5"/>
                </a:solidFill>
                <a:latin typeface="Arial"/>
                <a:ea typeface="Arial"/>
                <a:cs typeface="Arial"/>
                <a:sym typeface="Arial"/>
              </a:endParaRPr>
            </a:p>
          </p:txBody>
        </p:sp>
        <p:sp>
          <p:nvSpPr>
            <p:cNvPr id="3760" name="Google Shape;3760;p232"/>
            <p:cNvSpPr/>
            <p:nvPr/>
          </p:nvSpPr>
          <p:spPr>
            <a:xfrm>
              <a:off x="571500" y="5165783"/>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grpSp>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5" name="Shape 3765"/>
        <p:cNvGrpSpPr/>
        <p:nvPr/>
      </p:nvGrpSpPr>
      <p:grpSpPr>
        <a:xfrm>
          <a:off x="0" y="0"/>
          <a:ext cx="0" cy="0"/>
          <a:chOff x="0" y="0"/>
          <a:chExt cx="0" cy="0"/>
        </a:xfrm>
      </p:grpSpPr>
      <p:sp>
        <p:nvSpPr>
          <p:cNvPr id="3766" name="Google Shape;3766;p23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Giới thiệu về Spark Streaming</a:t>
            </a:r>
            <a:endParaRPr/>
          </a:p>
        </p:txBody>
      </p:sp>
      <p:sp>
        <p:nvSpPr>
          <p:cNvPr id="3767" name="Google Shape;3767;p23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Spark Streaming là gì</a:t>
            </a:r>
            <a:endParaRPr/>
          </a:p>
        </p:txBody>
      </p:sp>
      <p:sp>
        <p:nvSpPr>
          <p:cNvPr id="3768" name="Google Shape;3768;p23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769" name="Google Shape;3769;p233"/>
          <p:cNvSpPr txBox="1"/>
          <p:nvPr>
            <p:ph idx="4" type="body"/>
          </p:nvPr>
        </p:nvSpPr>
        <p:spPr>
          <a:xfrm>
            <a:off x="535872" y="2226568"/>
            <a:ext cx="4594324" cy="3655248"/>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Apache Spark Streaming là một công cụ xử lý luồng có khả năng mở rộng, chịu lỗi và thông lượng cao</a:t>
            </a:r>
            <a:endParaRPr/>
          </a:p>
          <a:p>
            <a:pPr indent="-177800" lvl="0" marL="177800" rtl="0" algn="l">
              <a:lnSpc>
                <a:spcPct val="128571"/>
              </a:lnSpc>
              <a:spcBef>
                <a:spcPts val="1000"/>
              </a:spcBef>
              <a:spcAft>
                <a:spcPts val="0"/>
              </a:spcAft>
              <a:buClr>
                <a:srgbClr val="262626"/>
              </a:buClr>
              <a:buSzPts val="1400"/>
              <a:buFont typeface="Arial"/>
              <a:buChar char="•"/>
            </a:pPr>
            <a:r>
              <a:rPr lang="en-US"/>
              <a:t>Apache Spark Streaming bao gồm hai API riêng biệt</a:t>
            </a:r>
            <a:endParaRPr/>
          </a:p>
          <a:p>
            <a:pPr indent="-182563" lvl="1" marL="360363" rtl="0" algn="l">
              <a:lnSpc>
                <a:spcPct val="138461"/>
              </a:lnSpc>
              <a:spcBef>
                <a:spcPts val="500"/>
              </a:spcBef>
              <a:spcAft>
                <a:spcPts val="0"/>
              </a:spcAft>
              <a:buClr>
                <a:srgbClr val="262626"/>
              </a:buClr>
              <a:buSzPts val="1040"/>
              <a:buChar char="•"/>
            </a:pPr>
            <a:r>
              <a:rPr lang="en-US"/>
              <a:t>Spark Streaming API là một phần mở rộng của Core API và được sử dụng để xử lý dữ liệu truyền phát phi cấu trúc</a:t>
            </a:r>
            <a:endParaRPr/>
          </a:p>
          <a:p>
            <a:pPr indent="-182563" lvl="1" marL="360363" rtl="0" algn="l">
              <a:lnSpc>
                <a:spcPct val="138461"/>
              </a:lnSpc>
              <a:spcBef>
                <a:spcPts val="500"/>
              </a:spcBef>
              <a:spcAft>
                <a:spcPts val="0"/>
              </a:spcAft>
              <a:buClr>
                <a:srgbClr val="262626"/>
              </a:buClr>
              <a:buSzPts val="1040"/>
              <a:buChar char="•"/>
            </a:pPr>
            <a:r>
              <a:rPr lang="en-US"/>
              <a:t>API truyền trực tuyến có cấu trúc là phần mở rộng của API DataFrame và được sử dụng để xử lý dữ liệu có cấu trúc</a:t>
            </a:r>
            <a:endParaRPr/>
          </a:p>
          <a:p>
            <a:pPr indent="-177800" lvl="0" marL="177800" rtl="0" algn="l">
              <a:lnSpc>
                <a:spcPct val="128571"/>
              </a:lnSpc>
              <a:spcBef>
                <a:spcPts val="1000"/>
              </a:spcBef>
              <a:spcAft>
                <a:spcPts val="0"/>
              </a:spcAft>
              <a:buClr>
                <a:srgbClr val="262626"/>
              </a:buClr>
              <a:buSzPts val="1400"/>
              <a:buFont typeface="Arial"/>
              <a:buChar char="•"/>
            </a:pPr>
            <a:r>
              <a:rPr lang="en-US"/>
              <a:t>Catalyst Optimizer (Trình tối ưu hóa chất xúc tác)</a:t>
            </a:r>
            <a:endParaRPr/>
          </a:p>
          <a:p>
            <a:pPr indent="-182563" lvl="1" marL="360363" rtl="0" algn="l">
              <a:lnSpc>
                <a:spcPct val="138461"/>
              </a:lnSpc>
              <a:spcBef>
                <a:spcPts val="500"/>
              </a:spcBef>
              <a:spcAft>
                <a:spcPts val="0"/>
              </a:spcAft>
              <a:buClr>
                <a:srgbClr val="262626"/>
              </a:buClr>
              <a:buSzPts val="1040"/>
              <a:buChar char="•"/>
            </a:pPr>
            <a:r>
              <a:rPr lang="en-US"/>
              <a:t>Truyền có cấu trúc được xây dựng dựa trên các API cấp cao hơn và tận dụng Catalyst Optimizer.</a:t>
            </a:r>
            <a:endParaRPr/>
          </a:p>
          <a:p>
            <a:pPr indent="-182563" lvl="1" marL="360363" rtl="0" algn="l">
              <a:lnSpc>
                <a:spcPct val="138461"/>
              </a:lnSpc>
              <a:spcBef>
                <a:spcPts val="500"/>
              </a:spcBef>
              <a:spcAft>
                <a:spcPts val="0"/>
              </a:spcAft>
              <a:buClr>
                <a:srgbClr val="262626"/>
              </a:buClr>
              <a:buSzPts val="1040"/>
              <a:buChar char="•"/>
            </a:pPr>
            <a:r>
              <a:rPr lang="en-US"/>
              <a:t>Spark Streaming API được xây dựng trực tiếp trên công cụ Core API và không thể sử dụng Catalyst Optimizer.</a:t>
            </a:r>
            <a:endParaRPr/>
          </a:p>
        </p:txBody>
      </p:sp>
      <p:grpSp>
        <p:nvGrpSpPr>
          <p:cNvPr id="3770" name="Google Shape;3770;p233"/>
          <p:cNvGrpSpPr/>
          <p:nvPr/>
        </p:nvGrpSpPr>
        <p:grpSpPr>
          <a:xfrm>
            <a:off x="5120640" y="2548411"/>
            <a:ext cx="4455646" cy="2587469"/>
            <a:chOff x="5128131" y="2548411"/>
            <a:chExt cx="4448155" cy="2447873"/>
          </a:xfrm>
        </p:grpSpPr>
        <p:grpSp>
          <p:nvGrpSpPr>
            <p:cNvPr id="3771" name="Google Shape;3771;p233"/>
            <p:cNvGrpSpPr/>
            <p:nvPr/>
          </p:nvGrpSpPr>
          <p:grpSpPr>
            <a:xfrm>
              <a:off x="5200927" y="2682694"/>
              <a:ext cx="4131473" cy="2098372"/>
              <a:chOff x="5337587" y="2721304"/>
              <a:chExt cx="4131473" cy="2098372"/>
            </a:xfrm>
          </p:grpSpPr>
          <p:grpSp>
            <p:nvGrpSpPr>
              <p:cNvPr id="3772" name="Google Shape;3772;p233"/>
              <p:cNvGrpSpPr/>
              <p:nvPr/>
            </p:nvGrpSpPr>
            <p:grpSpPr>
              <a:xfrm>
                <a:off x="5337587" y="2721304"/>
                <a:ext cx="4131473" cy="1110788"/>
                <a:chOff x="5337587" y="3941801"/>
                <a:chExt cx="4131473" cy="1110788"/>
              </a:xfrm>
            </p:grpSpPr>
            <p:sp>
              <p:nvSpPr>
                <p:cNvPr id="3773" name="Google Shape;3773;p233"/>
                <p:cNvSpPr/>
                <p:nvPr/>
              </p:nvSpPr>
              <p:spPr>
                <a:xfrm>
                  <a:off x="5337587" y="3948885"/>
                  <a:ext cx="961613" cy="1103704"/>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Spark SQL &amp; Shark</a:t>
                  </a:r>
                  <a:endParaRPr sz="1200">
                    <a:solidFill>
                      <a:srgbClr val="1F45BC"/>
                    </a:solidFill>
                    <a:latin typeface="Arial"/>
                    <a:ea typeface="Arial"/>
                    <a:cs typeface="Arial"/>
                    <a:sym typeface="Arial"/>
                  </a:endParaRPr>
                </a:p>
              </p:txBody>
            </p:sp>
            <p:sp>
              <p:nvSpPr>
                <p:cNvPr id="3774" name="Google Shape;3774;p233"/>
                <p:cNvSpPr/>
                <p:nvPr/>
              </p:nvSpPr>
              <p:spPr>
                <a:xfrm>
                  <a:off x="7450349" y="3948885"/>
                  <a:ext cx="961613" cy="1103704"/>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Mllib</a:t>
                  </a:r>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machine</a:t>
                  </a:r>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learning</a:t>
                  </a:r>
                  <a:endParaRPr sz="1000">
                    <a:solidFill>
                      <a:srgbClr val="1F45BC"/>
                    </a:solidFill>
                    <a:latin typeface="Arial"/>
                    <a:ea typeface="Arial"/>
                    <a:cs typeface="Arial"/>
                    <a:sym typeface="Arial"/>
                  </a:endParaRPr>
                </a:p>
              </p:txBody>
            </p:sp>
            <p:sp>
              <p:nvSpPr>
                <p:cNvPr id="3775" name="Google Shape;3775;p233"/>
                <p:cNvSpPr/>
                <p:nvPr/>
              </p:nvSpPr>
              <p:spPr>
                <a:xfrm>
                  <a:off x="8507447" y="3941801"/>
                  <a:ext cx="961613" cy="1103704"/>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GraphX</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Graph</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processing</a:t>
                  </a:r>
                  <a:endParaRPr sz="1200">
                    <a:solidFill>
                      <a:srgbClr val="1F45BC"/>
                    </a:solidFill>
                    <a:latin typeface="Arial"/>
                    <a:ea typeface="Arial"/>
                    <a:cs typeface="Arial"/>
                    <a:sym typeface="Arial"/>
                  </a:endParaRPr>
                </a:p>
              </p:txBody>
            </p:sp>
            <p:sp>
              <p:nvSpPr>
                <p:cNvPr id="3776" name="Google Shape;3776;p233"/>
                <p:cNvSpPr/>
                <p:nvPr/>
              </p:nvSpPr>
              <p:spPr>
                <a:xfrm>
                  <a:off x="6393968" y="3948885"/>
                  <a:ext cx="961613" cy="1103704"/>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Spark</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Streaming</a:t>
                  </a:r>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Real-time</a:t>
                  </a:r>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processing</a:t>
                  </a:r>
                  <a:endParaRPr sz="1000">
                    <a:solidFill>
                      <a:srgbClr val="1F45BC"/>
                    </a:solidFill>
                    <a:latin typeface="Arial"/>
                    <a:ea typeface="Arial"/>
                    <a:cs typeface="Arial"/>
                    <a:sym typeface="Arial"/>
                  </a:endParaRPr>
                </a:p>
              </p:txBody>
            </p:sp>
          </p:grpSp>
          <p:sp>
            <p:nvSpPr>
              <p:cNvPr id="3777" name="Google Shape;3777;p233"/>
              <p:cNvSpPr/>
              <p:nvPr/>
            </p:nvSpPr>
            <p:spPr>
              <a:xfrm>
                <a:off x="5337587" y="3886505"/>
                <a:ext cx="4130413" cy="426642"/>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Spark Core</a:t>
                </a:r>
                <a:endParaRPr sz="1400">
                  <a:solidFill>
                    <a:schemeClr val="lt1"/>
                  </a:solidFill>
                  <a:latin typeface="Arial"/>
                  <a:ea typeface="Arial"/>
                  <a:cs typeface="Arial"/>
                  <a:sym typeface="Arial"/>
                </a:endParaRPr>
              </a:p>
            </p:txBody>
          </p:sp>
          <p:sp>
            <p:nvSpPr>
              <p:cNvPr id="3778" name="Google Shape;3778;p233"/>
              <p:cNvSpPr/>
              <p:nvPr/>
            </p:nvSpPr>
            <p:spPr>
              <a:xfrm>
                <a:off x="5337587" y="4393034"/>
                <a:ext cx="2017994" cy="426642"/>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Standalone Scheduler </a:t>
                </a:r>
                <a:endParaRPr sz="1400">
                  <a:solidFill>
                    <a:srgbClr val="1F45BC"/>
                  </a:solidFill>
                  <a:latin typeface="Arial"/>
                  <a:ea typeface="Arial"/>
                  <a:cs typeface="Arial"/>
                  <a:sym typeface="Arial"/>
                </a:endParaRPr>
              </a:p>
            </p:txBody>
          </p:sp>
          <p:sp>
            <p:nvSpPr>
              <p:cNvPr id="3779" name="Google Shape;3779;p233"/>
              <p:cNvSpPr/>
              <p:nvPr/>
            </p:nvSpPr>
            <p:spPr>
              <a:xfrm>
                <a:off x="7450349" y="4393034"/>
                <a:ext cx="961613" cy="426642"/>
              </a:xfrm>
              <a:prstGeom prst="roundRect">
                <a:avLst>
                  <a:gd fmla="val 16667" name="adj"/>
                </a:avLst>
              </a:prstGeom>
              <a:solidFill>
                <a:srgbClr val="E7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YARN</a:t>
                </a:r>
                <a:endParaRPr sz="1400">
                  <a:solidFill>
                    <a:srgbClr val="1F45BC"/>
                  </a:solidFill>
                  <a:latin typeface="Arial"/>
                  <a:ea typeface="Arial"/>
                  <a:cs typeface="Arial"/>
                  <a:sym typeface="Arial"/>
                </a:endParaRPr>
              </a:p>
            </p:txBody>
          </p:sp>
          <p:sp>
            <p:nvSpPr>
              <p:cNvPr id="3780" name="Google Shape;3780;p233"/>
              <p:cNvSpPr/>
              <p:nvPr/>
            </p:nvSpPr>
            <p:spPr>
              <a:xfrm>
                <a:off x="8506387" y="4393034"/>
                <a:ext cx="961613" cy="426642"/>
              </a:xfrm>
              <a:prstGeom prst="roundRect">
                <a:avLst>
                  <a:gd fmla="val 16667" name="adj"/>
                </a:avLst>
              </a:prstGeom>
              <a:solidFill>
                <a:srgbClr val="E7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Mesos</a:t>
                </a:r>
                <a:endParaRPr sz="1400">
                  <a:solidFill>
                    <a:srgbClr val="1F45BC"/>
                  </a:solidFill>
                  <a:latin typeface="Arial"/>
                  <a:ea typeface="Arial"/>
                  <a:cs typeface="Arial"/>
                  <a:sym typeface="Arial"/>
                </a:endParaRPr>
              </a:p>
            </p:txBody>
          </p:sp>
        </p:grpSp>
        <p:sp>
          <p:nvSpPr>
            <p:cNvPr id="3781" name="Google Shape;3781;p233"/>
            <p:cNvSpPr/>
            <p:nvPr/>
          </p:nvSpPr>
          <p:spPr>
            <a:xfrm>
              <a:off x="5128131" y="3840811"/>
              <a:ext cx="4448155" cy="115547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ulim"/>
                <a:buNone/>
              </a:pPr>
              <a:r>
                <a:t/>
              </a:r>
              <a:endParaRPr b="0" i="0" sz="1800" u="none" cap="none" strike="noStrike">
                <a:solidFill>
                  <a:srgbClr val="FFFFFF"/>
                </a:solidFill>
                <a:latin typeface="Arial"/>
                <a:ea typeface="Arial"/>
                <a:cs typeface="Arial"/>
                <a:sym typeface="Arial"/>
              </a:endParaRPr>
            </a:p>
          </p:txBody>
        </p:sp>
        <p:sp>
          <p:nvSpPr>
            <p:cNvPr id="3782" name="Google Shape;3782;p233"/>
            <p:cNvSpPr/>
            <p:nvPr/>
          </p:nvSpPr>
          <p:spPr>
            <a:xfrm>
              <a:off x="7313689" y="2548411"/>
              <a:ext cx="2139873" cy="1292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ulim"/>
                <a:buNone/>
              </a:pPr>
              <a:r>
                <a:t/>
              </a:r>
              <a:endParaRPr b="0" i="0" sz="1800" u="none" cap="none" strike="noStrike">
                <a:solidFill>
                  <a:srgbClr val="FFFFFF"/>
                </a:solidFill>
                <a:latin typeface="Arial"/>
                <a:ea typeface="Arial"/>
                <a:cs typeface="Arial"/>
                <a:sym typeface="Arial"/>
              </a:endParaRPr>
            </a:p>
          </p:txBody>
        </p:sp>
        <p:sp>
          <p:nvSpPr>
            <p:cNvPr id="3783" name="Google Shape;3783;p233"/>
            <p:cNvSpPr/>
            <p:nvPr/>
          </p:nvSpPr>
          <p:spPr>
            <a:xfrm>
              <a:off x="5137671" y="2565996"/>
              <a:ext cx="1119637" cy="127001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Gulim"/>
                <a:buNone/>
              </a:pPr>
              <a:r>
                <a:t/>
              </a:r>
              <a:endParaRPr b="0" i="0" sz="1800" u="none" cap="none" strike="noStrike">
                <a:solidFill>
                  <a:srgbClr val="FFFFFF"/>
                </a:solidFill>
                <a:latin typeface="Arial"/>
                <a:ea typeface="Arial"/>
                <a:cs typeface="Arial"/>
                <a:sym typeface="Arial"/>
              </a:endParaRPr>
            </a:p>
          </p:txBody>
        </p:sp>
      </p:gr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8" name="Shape 3788"/>
        <p:cNvGrpSpPr/>
        <p:nvPr/>
      </p:nvGrpSpPr>
      <p:grpSpPr>
        <a:xfrm>
          <a:off x="0" y="0"/>
          <a:ext cx="0" cy="0"/>
          <a:chOff x="0" y="0"/>
          <a:chExt cx="0" cy="0"/>
        </a:xfrm>
      </p:grpSpPr>
      <p:sp>
        <p:nvSpPr>
          <p:cNvPr id="3789" name="Google Shape;3789;p23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Giới thiệu về Spark Streaming</a:t>
            </a:r>
            <a:endParaRPr/>
          </a:p>
        </p:txBody>
      </p:sp>
      <p:sp>
        <p:nvSpPr>
          <p:cNvPr id="3790" name="Google Shape;3790;p23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Spark Streaming so với Truyền có cấu trúc</a:t>
            </a:r>
            <a:endParaRPr sz="2800"/>
          </a:p>
        </p:txBody>
      </p:sp>
      <p:sp>
        <p:nvSpPr>
          <p:cNvPr id="3791" name="Google Shape;3791;p23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792" name="Google Shape;3792;p234"/>
          <p:cNvSpPr txBox="1"/>
          <p:nvPr>
            <p:ph idx="4" type="body"/>
          </p:nvPr>
        </p:nvSpPr>
        <p:spPr>
          <a:xfrm>
            <a:off x="535872" y="2226568"/>
            <a:ext cx="3763173"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b="1" lang="en-US"/>
              <a:t>Spark Streaming API</a:t>
            </a:r>
            <a:endParaRPr/>
          </a:p>
          <a:p>
            <a:pPr indent="-182563" lvl="1" marL="360363" rtl="0" algn="l">
              <a:lnSpc>
                <a:spcPct val="138461"/>
              </a:lnSpc>
              <a:spcBef>
                <a:spcPts val="500"/>
              </a:spcBef>
              <a:spcAft>
                <a:spcPts val="0"/>
              </a:spcAft>
              <a:buClr>
                <a:srgbClr val="262626"/>
              </a:buClr>
              <a:buSzPts val="1040"/>
              <a:buChar char="•"/>
            </a:pPr>
            <a:r>
              <a:rPr lang="en-US"/>
              <a:t>Chủ yếu để xử lý dữ liệu phi cấu trúc hoặc bán cấu trúc</a:t>
            </a:r>
            <a:endParaRPr/>
          </a:p>
          <a:p>
            <a:pPr indent="-182563" lvl="1" marL="360363" rtl="0" algn="l">
              <a:lnSpc>
                <a:spcPct val="138461"/>
              </a:lnSpc>
              <a:spcBef>
                <a:spcPts val="500"/>
              </a:spcBef>
              <a:spcAft>
                <a:spcPts val="0"/>
              </a:spcAft>
              <a:buClr>
                <a:srgbClr val="262626"/>
              </a:buClr>
              <a:buSzPts val="1040"/>
              <a:buChar char="•"/>
            </a:pPr>
            <a:r>
              <a:rPr lang="en-US"/>
              <a:t>Dựa trên API lõi RDD</a:t>
            </a:r>
            <a:endParaRPr/>
          </a:p>
          <a:p>
            <a:pPr indent="-209550" lvl="2" marL="574675" rtl="0" algn="l">
              <a:lnSpc>
                <a:spcPct val="90000"/>
              </a:lnSpc>
              <a:spcBef>
                <a:spcPts val="462"/>
              </a:spcBef>
              <a:spcAft>
                <a:spcPts val="0"/>
              </a:spcAft>
              <a:buClr>
                <a:srgbClr val="262626"/>
              </a:buClr>
              <a:buSzPts val="1300"/>
              <a:buChar char="•"/>
            </a:pPr>
            <a:r>
              <a:rPr lang="en-US"/>
              <a:t>Ngữ nghĩa dựa trên MapReduce</a:t>
            </a:r>
            <a:endParaRPr/>
          </a:p>
          <a:p>
            <a:pPr indent="-182563" lvl="1" marL="360363" rtl="0" algn="l">
              <a:lnSpc>
                <a:spcPct val="138461"/>
              </a:lnSpc>
              <a:spcBef>
                <a:spcPts val="500"/>
              </a:spcBef>
              <a:spcAft>
                <a:spcPts val="0"/>
              </a:spcAft>
              <a:buClr>
                <a:srgbClr val="262626"/>
              </a:buClr>
              <a:buSzPts val="1040"/>
              <a:buChar char="•"/>
            </a:pPr>
            <a:r>
              <a:rPr lang="en-US"/>
              <a:t>API cấp thấp hơn cấp lõi</a:t>
            </a:r>
            <a:endParaRPr/>
          </a:p>
          <a:p>
            <a:pPr indent="-182563" lvl="1" marL="360363" rtl="0" algn="l">
              <a:lnSpc>
                <a:spcPct val="138461"/>
              </a:lnSpc>
              <a:spcBef>
                <a:spcPts val="500"/>
              </a:spcBef>
              <a:spcAft>
                <a:spcPts val="0"/>
              </a:spcAft>
              <a:buClr>
                <a:srgbClr val="262626"/>
              </a:buClr>
              <a:buSzPts val="1040"/>
              <a:buChar char="•"/>
            </a:pPr>
            <a:r>
              <a:rPr lang="en-US"/>
              <a:t>Tối ưu hóa hạn chế</a:t>
            </a:r>
            <a:endParaRPr/>
          </a:p>
          <a:p>
            <a:pPr indent="-182563" lvl="1" marL="360363" rtl="0" algn="l">
              <a:lnSpc>
                <a:spcPct val="138461"/>
              </a:lnSpc>
              <a:spcBef>
                <a:spcPts val="500"/>
              </a:spcBef>
              <a:spcAft>
                <a:spcPts val="0"/>
              </a:spcAft>
              <a:buClr>
                <a:srgbClr val="262626"/>
              </a:buClr>
              <a:buSzPts val="1040"/>
              <a:buChar char="•"/>
            </a:pPr>
            <a:r>
              <a:rPr lang="en-US"/>
              <a:t>Xử lý một lần và chỉ một lần</a:t>
            </a: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3793" name="Google Shape;3793;p234"/>
          <p:cNvSpPr txBox="1"/>
          <p:nvPr/>
        </p:nvSpPr>
        <p:spPr>
          <a:xfrm>
            <a:off x="4934135" y="2226568"/>
            <a:ext cx="4398265" cy="3789919"/>
          </a:xfrm>
          <a:prstGeom prst="rect">
            <a:avLst/>
          </a:prstGeom>
          <a:noFill/>
          <a:ln>
            <a:noFill/>
          </a:ln>
        </p:spPr>
        <p:txBody>
          <a:bodyPr anchorCtr="0" anchor="t" bIns="0" lIns="0" spcFirstLastPara="1" rIns="0" wrap="square" tIns="0">
            <a:noAutofit/>
          </a:bodyPr>
          <a:lstStyle/>
          <a:p>
            <a:pPr indent="-177800" lvl="0" marL="177800" marR="0" rtl="0" algn="l">
              <a:lnSpc>
                <a:spcPct val="128571"/>
              </a:lnSpc>
              <a:spcBef>
                <a:spcPts val="0"/>
              </a:spcBef>
              <a:spcAft>
                <a:spcPts val="0"/>
              </a:spcAft>
              <a:buClr>
                <a:srgbClr val="262626"/>
              </a:buClr>
              <a:buSzPts val="1400"/>
              <a:buFont typeface="Arial"/>
              <a:buChar char="•"/>
            </a:pPr>
            <a:r>
              <a:rPr b="1" lang="en-US" sz="1400">
                <a:solidFill>
                  <a:srgbClr val="262626"/>
                </a:solidFill>
                <a:latin typeface="Arial"/>
                <a:ea typeface="Arial"/>
                <a:cs typeface="Arial"/>
                <a:sym typeface="Arial"/>
              </a:rPr>
              <a:t>API truyền phát có cấu trúc</a:t>
            </a:r>
            <a:endParaRPr b="1" sz="1400">
              <a:solidFill>
                <a:srgbClr val="262626"/>
              </a:solidFill>
              <a:latin typeface="Arial"/>
              <a:ea typeface="Arial"/>
              <a:cs typeface="Arial"/>
              <a:sym typeface="Arial"/>
            </a:endParaRPr>
          </a:p>
          <a:p>
            <a:pPr indent="-182563" lvl="1" marL="360363" marR="0" rtl="0" algn="l">
              <a:lnSpc>
                <a:spcPct val="138461"/>
              </a:lnSpc>
              <a:spcBef>
                <a:spcPts val="5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Chủ yếu để xử lý dữ liệu có cấu trúc</a:t>
            </a:r>
            <a:endParaRPr b="0" i="0" sz="1300" u="none" cap="none" strike="noStrike">
              <a:solidFill>
                <a:srgbClr val="262626"/>
              </a:solidFill>
              <a:latin typeface="Arial"/>
              <a:ea typeface="Arial"/>
              <a:cs typeface="Arial"/>
              <a:sym typeface="Arial"/>
            </a:endParaRPr>
          </a:p>
          <a:p>
            <a:pPr indent="-182563" lvl="1" marL="360363" marR="0" rtl="0" algn="l">
              <a:lnSpc>
                <a:spcPct val="138461"/>
              </a:lnSpc>
              <a:spcBef>
                <a:spcPts val="5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Dựa trên API DataFrame</a:t>
            </a:r>
            <a:endParaRPr b="0" i="0" sz="1300" u="none" cap="none" strike="noStrike">
              <a:solidFill>
                <a:srgbClr val="262626"/>
              </a:solidFill>
              <a:latin typeface="Arial"/>
              <a:ea typeface="Arial"/>
              <a:cs typeface="Arial"/>
              <a:sym typeface="Arial"/>
            </a:endParaRPr>
          </a:p>
          <a:p>
            <a:pPr indent="-209550" lvl="2" marL="574675" marR="0" rtl="0" algn="l">
              <a:lnSpc>
                <a:spcPct val="90000"/>
              </a:lnSpc>
              <a:spcBef>
                <a:spcPts val="462"/>
              </a:spcBef>
              <a:spcAft>
                <a:spcPts val="0"/>
              </a:spcAft>
              <a:buClr>
                <a:srgbClr val="262626"/>
              </a:buClr>
              <a:buSzPts val="1300"/>
              <a:buFont typeface="Arial"/>
              <a:buChar char="•"/>
            </a:pPr>
            <a:r>
              <a:rPr b="0" i="0" lang="en-US" sz="1300" u="none" cap="none" strike="noStrike">
                <a:solidFill>
                  <a:srgbClr val="262626"/>
                </a:solidFill>
                <a:latin typeface="Arial"/>
                <a:ea typeface="Arial"/>
                <a:cs typeface="Arial"/>
                <a:sym typeface="Arial"/>
              </a:rPr>
              <a:t>Ngữ nghĩa dựa trên SQL</a:t>
            </a:r>
            <a:endParaRPr/>
          </a:p>
          <a:p>
            <a:pPr indent="-182563" lvl="1" marL="360363" marR="0" rtl="0" algn="l">
              <a:lnSpc>
                <a:spcPct val="138461"/>
              </a:lnSpc>
              <a:spcBef>
                <a:spcPts val="5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API cấp cao hơn</a:t>
            </a:r>
            <a:endParaRPr/>
          </a:p>
          <a:p>
            <a:pPr indent="-182563" lvl="1" marL="360363" marR="0" rtl="0" algn="l">
              <a:lnSpc>
                <a:spcPct val="138461"/>
              </a:lnSpc>
              <a:spcBef>
                <a:spcPts val="5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Sử dụng Catalyst Optimizer để tối ưu hóa hiệu quả cao</a:t>
            </a:r>
            <a:endParaRPr/>
          </a:p>
          <a:p>
            <a:pPr indent="-182563" lvl="1" marL="360363" marR="0" rtl="0" algn="l">
              <a:lnSpc>
                <a:spcPct val="138461"/>
              </a:lnSpc>
              <a:spcBef>
                <a:spcPts val="5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Đảm bảo tính nhất quán giữa truyền phát và truy vấn tĩnh</a:t>
            </a:r>
            <a:endParaRPr b="0" i="0" sz="1300" u="none" cap="none" strike="noStrike">
              <a:solidFill>
                <a:srgbClr val="262626"/>
              </a:solidFill>
              <a:latin typeface="Arial"/>
              <a:ea typeface="Arial"/>
              <a:cs typeface="Arial"/>
              <a:sym typeface="Arial"/>
            </a:endParaRPr>
          </a:p>
          <a:p>
            <a:pPr indent="-116523" lvl="1" marL="360363" marR="0" rtl="0" algn="l">
              <a:lnSpc>
                <a:spcPct val="138461"/>
              </a:lnSpc>
              <a:spcBef>
                <a:spcPts val="500"/>
              </a:spcBef>
              <a:spcAft>
                <a:spcPts val="0"/>
              </a:spcAft>
              <a:buClr>
                <a:srgbClr val="262626"/>
              </a:buClr>
              <a:buSzPts val="1040"/>
              <a:buFont typeface="Arial"/>
              <a:buNone/>
            </a:pPr>
            <a:r>
              <a:t/>
            </a:r>
            <a:endParaRPr b="0" i="0" sz="1300" u="none" cap="none" strike="noStrike">
              <a:solidFill>
                <a:srgbClr val="262626"/>
              </a:solidFill>
              <a:latin typeface="Arial"/>
              <a:ea typeface="Arial"/>
              <a:cs typeface="Arial"/>
              <a:sym typeface="Arial"/>
            </a:endParaRPr>
          </a:p>
        </p:txBody>
      </p:sp>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8" name="Shape 3798"/>
        <p:cNvGrpSpPr/>
        <p:nvPr/>
      </p:nvGrpSpPr>
      <p:grpSpPr>
        <a:xfrm>
          <a:off x="0" y="0"/>
          <a:ext cx="0" cy="0"/>
          <a:chOff x="0" y="0"/>
          <a:chExt cx="0" cy="0"/>
        </a:xfrm>
      </p:grpSpPr>
      <p:sp>
        <p:nvSpPr>
          <p:cNvPr id="3799" name="Google Shape;3799;p23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Giới thiệu về Spark Streaming</a:t>
            </a:r>
            <a:endParaRPr/>
          </a:p>
        </p:txBody>
      </p:sp>
      <p:sp>
        <p:nvSpPr>
          <p:cNvPr id="3800" name="Google Shape;3800;p23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Trường hợp sử dụng Spark Streaming</a:t>
            </a:r>
            <a:endParaRPr/>
          </a:p>
        </p:txBody>
      </p:sp>
      <p:sp>
        <p:nvSpPr>
          <p:cNvPr id="3801" name="Google Shape;3801;p23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802" name="Google Shape;3802;p235"/>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Có nhiều nguồn dữ liệu phát trực tuyến được tạo và phải được xử lý theo thời gian thực</a:t>
            </a:r>
            <a:endParaRPr/>
          </a:p>
        </p:txBody>
      </p:sp>
      <p:grpSp>
        <p:nvGrpSpPr>
          <p:cNvPr id="3803" name="Google Shape;3803;p235"/>
          <p:cNvGrpSpPr/>
          <p:nvPr/>
        </p:nvGrpSpPr>
        <p:grpSpPr>
          <a:xfrm>
            <a:off x="1987720" y="2767297"/>
            <a:ext cx="5623945" cy="3250362"/>
            <a:chOff x="4208512" y="2767297"/>
            <a:chExt cx="5623945" cy="3250362"/>
          </a:xfrm>
        </p:grpSpPr>
        <p:grpSp>
          <p:nvGrpSpPr>
            <p:cNvPr id="3804" name="Google Shape;3804;p235"/>
            <p:cNvGrpSpPr/>
            <p:nvPr/>
          </p:nvGrpSpPr>
          <p:grpSpPr>
            <a:xfrm>
              <a:off x="5575232" y="3215983"/>
              <a:ext cx="2360681" cy="2355613"/>
              <a:chOff x="4161410" y="7622523"/>
              <a:chExt cx="2360681" cy="2355613"/>
            </a:xfrm>
          </p:grpSpPr>
          <p:pic>
            <p:nvPicPr>
              <p:cNvPr id="3805" name="Google Shape;3805;p235"/>
              <p:cNvPicPr preferRelativeResize="0"/>
              <p:nvPr/>
            </p:nvPicPr>
            <p:blipFill rotWithShape="1">
              <a:blip r:embed="rId3">
                <a:alphaModFix/>
              </a:blip>
              <a:srcRect b="0" l="0" r="0" t="0"/>
              <a:stretch/>
            </p:blipFill>
            <p:spPr>
              <a:xfrm>
                <a:off x="4161410" y="7622523"/>
                <a:ext cx="2360681" cy="2355613"/>
              </a:xfrm>
              <a:prstGeom prst="rect">
                <a:avLst/>
              </a:prstGeom>
              <a:noFill/>
              <a:ln>
                <a:noFill/>
              </a:ln>
            </p:spPr>
          </p:pic>
          <p:sp>
            <p:nvSpPr>
              <p:cNvPr id="3806" name="Google Shape;3806;p235"/>
              <p:cNvSpPr/>
              <p:nvPr/>
            </p:nvSpPr>
            <p:spPr>
              <a:xfrm>
                <a:off x="4973632" y="7872316"/>
                <a:ext cx="93487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Phát hiện </a:t>
                </a:r>
                <a:endParaRPr sz="1200">
                  <a:solidFill>
                    <a:schemeClr val="lt1"/>
                  </a:solidFill>
                  <a:latin typeface="Arial"/>
                  <a:ea typeface="Arial"/>
                  <a:cs typeface="Arial"/>
                  <a:sym typeface="Arial"/>
                </a:endParaRPr>
              </a:p>
              <a:p>
                <a:pPr indent="0" lvl="0" marL="0" marR="0" rtl="0" algn="ctr">
                  <a:spcBef>
                    <a:spcPts val="0"/>
                  </a:spcBef>
                  <a:spcAft>
                    <a:spcPts val="0"/>
                  </a:spcAft>
                  <a:buNone/>
                </a:pPr>
                <a:r>
                  <a:rPr lang="en-US" sz="1200">
                    <a:solidFill>
                      <a:schemeClr val="lt1"/>
                    </a:solidFill>
                    <a:latin typeface="Arial"/>
                    <a:ea typeface="Arial"/>
                    <a:cs typeface="Arial"/>
                    <a:sym typeface="Arial"/>
                  </a:rPr>
                  <a:t>bất thường</a:t>
                </a:r>
                <a:endParaRPr sz="1200">
                  <a:solidFill>
                    <a:schemeClr val="lt1"/>
                  </a:solidFill>
                  <a:latin typeface="Arial"/>
                  <a:ea typeface="Arial"/>
                  <a:cs typeface="Arial"/>
                  <a:sym typeface="Arial"/>
                </a:endParaRPr>
              </a:p>
            </p:txBody>
          </p:sp>
          <p:sp>
            <p:nvSpPr>
              <p:cNvPr id="3807" name="Google Shape;3807;p235"/>
              <p:cNvSpPr/>
              <p:nvPr/>
            </p:nvSpPr>
            <p:spPr>
              <a:xfrm>
                <a:off x="5649423" y="8732493"/>
                <a:ext cx="69922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Dữ liệu </a:t>
                </a:r>
                <a:endParaRPr/>
              </a:p>
              <a:p>
                <a:pPr indent="0" lvl="0" marL="0" marR="0" rtl="0" algn="ctr">
                  <a:spcBef>
                    <a:spcPts val="0"/>
                  </a:spcBef>
                  <a:spcAft>
                    <a:spcPts val="0"/>
                  </a:spcAft>
                  <a:buNone/>
                </a:pPr>
                <a:r>
                  <a:rPr lang="en-US" sz="1200">
                    <a:solidFill>
                      <a:schemeClr val="lt1"/>
                    </a:solidFill>
                    <a:latin typeface="Arial"/>
                    <a:ea typeface="Arial"/>
                    <a:cs typeface="Arial"/>
                    <a:sym typeface="Arial"/>
                  </a:rPr>
                  <a:t>tiếp thị</a:t>
                </a:r>
                <a:endParaRPr sz="1200">
                  <a:solidFill>
                    <a:schemeClr val="lt1"/>
                  </a:solidFill>
                  <a:latin typeface="Arial"/>
                  <a:ea typeface="Arial"/>
                  <a:cs typeface="Arial"/>
                  <a:sym typeface="Arial"/>
                </a:endParaRPr>
              </a:p>
            </p:txBody>
          </p:sp>
          <p:sp>
            <p:nvSpPr>
              <p:cNvPr id="3808" name="Google Shape;3808;p235"/>
              <p:cNvSpPr/>
              <p:nvPr/>
            </p:nvSpPr>
            <p:spPr>
              <a:xfrm>
                <a:off x="4794536" y="9327729"/>
                <a:ext cx="1018227"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Cá nhân hóa</a:t>
                </a:r>
                <a:endParaRPr sz="1200">
                  <a:solidFill>
                    <a:schemeClr val="lt1"/>
                  </a:solidFill>
                  <a:latin typeface="Arial"/>
                  <a:ea typeface="Arial"/>
                  <a:cs typeface="Arial"/>
                  <a:sym typeface="Arial"/>
                </a:endParaRPr>
              </a:p>
            </p:txBody>
          </p:sp>
          <p:sp>
            <p:nvSpPr>
              <p:cNvPr id="3809" name="Google Shape;3809;p235"/>
              <p:cNvSpPr/>
              <p:nvPr/>
            </p:nvSpPr>
            <p:spPr>
              <a:xfrm>
                <a:off x="4224880" y="8501660"/>
                <a:ext cx="83548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Chăm sóc</a:t>
                </a:r>
                <a:endParaRPr sz="1200">
                  <a:solidFill>
                    <a:schemeClr val="lt1"/>
                  </a:solidFill>
                  <a:latin typeface="Arial"/>
                  <a:ea typeface="Arial"/>
                  <a:cs typeface="Arial"/>
                  <a:sym typeface="Arial"/>
                </a:endParaRPr>
              </a:p>
              <a:p>
                <a:pPr indent="0" lvl="0" marL="0" marR="0" rtl="0" algn="ctr">
                  <a:spcBef>
                    <a:spcPts val="0"/>
                  </a:spcBef>
                  <a:spcAft>
                    <a:spcPts val="0"/>
                  </a:spcAft>
                  <a:buNone/>
                </a:pPr>
                <a:r>
                  <a:rPr lang="en-US" sz="1200">
                    <a:solidFill>
                      <a:schemeClr val="lt1"/>
                    </a:solidFill>
                    <a:latin typeface="Arial"/>
                    <a:ea typeface="Arial"/>
                    <a:cs typeface="Arial"/>
                    <a:sym typeface="Arial"/>
                  </a:rPr>
                  <a:t> sức khỏe</a:t>
                </a:r>
                <a:endParaRPr sz="1200">
                  <a:solidFill>
                    <a:schemeClr val="lt1"/>
                  </a:solidFill>
                  <a:latin typeface="Arial"/>
                  <a:ea typeface="Arial"/>
                  <a:cs typeface="Arial"/>
                  <a:sym typeface="Arial"/>
                </a:endParaRPr>
              </a:p>
            </p:txBody>
          </p:sp>
        </p:grpSp>
        <p:sp>
          <p:nvSpPr>
            <p:cNvPr id="3810" name="Google Shape;3810;p235"/>
            <p:cNvSpPr/>
            <p:nvPr/>
          </p:nvSpPr>
          <p:spPr>
            <a:xfrm>
              <a:off x="6685755" y="2767297"/>
              <a:ext cx="1896544" cy="430887"/>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1F45BC"/>
                </a:buClr>
                <a:buSzPts val="1050"/>
                <a:buFont typeface="Arial"/>
                <a:buChar char="•"/>
              </a:pPr>
              <a:r>
                <a:rPr lang="en-US" sz="1050">
                  <a:solidFill>
                    <a:srgbClr val="1F45BC"/>
                  </a:solidFill>
                  <a:latin typeface="Arial"/>
                  <a:ea typeface="Arial"/>
                  <a:cs typeface="Arial"/>
                  <a:sym typeface="Arial"/>
                </a:rPr>
                <a:t>Phát hiện gian lận</a:t>
              </a:r>
              <a:endParaRPr/>
            </a:p>
            <a:p>
              <a:pPr indent="-171450" lvl="0" marL="171450" marR="0" rtl="0" algn="l">
                <a:spcBef>
                  <a:spcPts val="0"/>
                </a:spcBef>
                <a:spcAft>
                  <a:spcPts val="0"/>
                </a:spcAft>
                <a:buClr>
                  <a:srgbClr val="1F45BC"/>
                </a:buClr>
                <a:buSzPts val="1050"/>
                <a:buFont typeface="Arial"/>
                <a:buChar char="•"/>
              </a:pPr>
              <a:r>
                <a:rPr lang="en-US" sz="1050">
                  <a:solidFill>
                    <a:srgbClr val="1F45BC"/>
                  </a:solidFill>
                  <a:latin typeface="Arial"/>
                  <a:ea typeface="Arial"/>
                  <a:cs typeface="Arial"/>
                  <a:sym typeface="Arial"/>
                </a:rPr>
                <a:t>Bảo dưỡng phòng ngừa</a:t>
              </a:r>
              <a:endParaRPr sz="1050">
                <a:solidFill>
                  <a:srgbClr val="1F45BC"/>
                </a:solidFill>
                <a:latin typeface="Arial"/>
                <a:ea typeface="Arial"/>
                <a:cs typeface="Arial"/>
                <a:sym typeface="Arial"/>
              </a:endParaRPr>
            </a:p>
          </p:txBody>
        </p:sp>
        <p:sp>
          <p:nvSpPr>
            <p:cNvPr id="3811" name="Google Shape;3811;p235"/>
            <p:cNvSpPr/>
            <p:nvPr/>
          </p:nvSpPr>
          <p:spPr>
            <a:xfrm>
              <a:off x="7935913" y="4137456"/>
              <a:ext cx="1896544" cy="738664"/>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1F45BC"/>
                </a:buClr>
                <a:buSzPts val="1050"/>
                <a:buFont typeface="Arial"/>
                <a:buChar char="•"/>
              </a:pPr>
              <a:r>
                <a:rPr lang="en-US" sz="1050">
                  <a:solidFill>
                    <a:srgbClr val="1F45BC"/>
                  </a:solidFill>
                  <a:latin typeface="Arial"/>
                  <a:ea typeface="Arial"/>
                  <a:cs typeface="Arial"/>
                  <a:sym typeface="Arial"/>
                </a:rPr>
                <a:t>Mạng truyền thông xã hội</a:t>
              </a:r>
              <a:endParaRPr/>
            </a:p>
            <a:p>
              <a:pPr indent="-171450" lvl="0" marL="171450" marR="0" rtl="0" algn="l">
                <a:spcBef>
                  <a:spcPts val="0"/>
                </a:spcBef>
                <a:spcAft>
                  <a:spcPts val="0"/>
                </a:spcAft>
                <a:buClr>
                  <a:srgbClr val="1F45BC"/>
                </a:buClr>
                <a:buSzPts val="1050"/>
                <a:buFont typeface="Arial"/>
                <a:buChar char="•"/>
              </a:pPr>
              <a:r>
                <a:rPr lang="en-US" sz="1050">
                  <a:solidFill>
                    <a:srgbClr val="1F45BC"/>
                  </a:solidFill>
                  <a:latin typeface="Arial"/>
                  <a:ea typeface="Arial"/>
                  <a:cs typeface="Arial"/>
                  <a:sym typeface="Arial"/>
                </a:rPr>
                <a:t>Luồng nhấp chuột</a:t>
              </a:r>
              <a:endParaRPr/>
            </a:p>
            <a:p>
              <a:pPr indent="-171450" lvl="0" marL="171450" marR="0" rtl="0" algn="l">
                <a:spcBef>
                  <a:spcPts val="0"/>
                </a:spcBef>
                <a:spcAft>
                  <a:spcPts val="0"/>
                </a:spcAft>
                <a:buClr>
                  <a:srgbClr val="1F45BC"/>
                </a:buClr>
                <a:buSzPts val="1050"/>
                <a:buFont typeface="Arial"/>
                <a:buChar char="•"/>
              </a:pPr>
              <a:r>
                <a:rPr lang="en-US" sz="1050">
                  <a:solidFill>
                    <a:srgbClr val="1F45BC"/>
                  </a:solidFill>
                  <a:latin typeface="Arial"/>
                  <a:ea typeface="Arial"/>
                  <a:cs typeface="Arial"/>
                  <a:sym typeface="Arial"/>
                </a:rPr>
                <a:t>Kiếm tiền từ quảng cáo</a:t>
              </a:r>
              <a:endParaRPr/>
            </a:p>
            <a:p>
              <a:pPr indent="-171450" lvl="0" marL="171450" marR="0" rtl="0" algn="l">
                <a:spcBef>
                  <a:spcPts val="0"/>
                </a:spcBef>
                <a:spcAft>
                  <a:spcPts val="0"/>
                </a:spcAft>
                <a:buClr>
                  <a:srgbClr val="1F45BC"/>
                </a:buClr>
                <a:buSzPts val="1050"/>
                <a:buFont typeface="Arial"/>
                <a:buChar char="•"/>
              </a:pPr>
              <a:r>
                <a:rPr lang="en-US" sz="1050">
                  <a:solidFill>
                    <a:srgbClr val="1F45BC"/>
                  </a:solidFill>
                  <a:latin typeface="Arial"/>
                  <a:ea typeface="Arial"/>
                  <a:cs typeface="Arial"/>
                  <a:sym typeface="Arial"/>
                </a:rPr>
                <a:t>Xu hướng thị trường</a:t>
              </a:r>
              <a:endParaRPr sz="1050">
                <a:solidFill>
                  <a:srgbClr val="1F45BC"/>
                </a:solidFill>
                <a:latin typeface="Arial"/>
                <a:ea typeface="Arial"/>
                <a:cs typeface="Arial"/>
                <a:sym typeface="Arial"/>
              </a:endParaRPr>
            </a:p>
          </p:txBody>
        </p:sp>
        <p:sp>
          <p:nvSpPr>
            <p:cNvPr id="3812" name="Google Shape;3812;p235"/>
            <p:cNvSpPr/>
            <p:nvPr/>
          </p:nvSpPr>
          <p:spPr>
            <a:xfrm>
              <a:off x="5948327" y="5586772"/>
              <a:ext cx="2088769" cy="430887"/>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1F45BC"/>
                </a:buClr>
                <a:buSzPts val="1050"/>
                <a:buFont typeface="Arial"/>
                <a:buChar char="•"/>
              </a:pPr>
              <a:r>
                <a:rPr lang="en-US" sz="1050">
                  <a:solidFill>
                    <a:srgbClr val="1F45BC"/>
                  </a:solidFill>
                  <a:latin typeface="Arial"/>
                  <a:ea typeface="Arial"/>
                  <a:cs typeface="Arial"/>
                  <a:sym typeface="Arial"/>
                </a:rPr>
                <a:t>Dữ liệu vị trí</a:t>
              </a:r>
              <a:endParaRPr sz="1050">
                <a:solidFill>
                  <a:srgbClr val="1F45BC"/>
                </a:solidFill>
                <a:latin typeface="Arial"/>
                <a:ea typeface="Arial"/>
                <a:cs typeface="Arial"/>
                <a:sym typeface="Arial"/>
              </a:endParaRPr>
            </a:p>
            <a:p>
              <a:pPr indent="-171450" lvl="0" marL="171450" marR="0" rtl="0" algn="l">
                <a:spcBef>
                  <a:spcPts val="0"/>
                </a:spcBef>
                <a:spcAft>
                  <a:spcPts val="0"/>
                </a:spcAft>
                <a:buClr>
                  <a:srgbClr val="1F45BC"/>
                </a:buClr>
                <a:buSzPts val="1050"/>
                <a:buFont typeface="Arial"/>
                <a:buChar char="•"/>
              </a:pPr>
              <a:r>
                <a:rPr lang="en-US" sz="1050">
                  <a:solidFill>
                    <a:srgbClr val="1F45BC"/>
                  </a:solidFill>
                  <a:latin typeface="Arial"/>
                  <a:ea typeface="Arial"/>
                  <a:cs typeface="Arial"/>
                  <a:sym typeface="Arial"/>
                </a:rPr>
                <a:t>Tùy chỉnh ứng dụng</a:t>
              </a:r>
              <a:endParaRPr sz="1050">
                <a:solidFill>
                  <a:srgbClr val="1F45BC"/>
                </a:solidFill>
                <a:latin typeface="Arial"/>
                <a:ea typeface="Arial"/>
                <a:cs typeface="Arial"/>
                <a:sym typeface="Arial"/>
              </a:endParaRPr>
            </a:p>
          </p:txBody>
        </p:sp>
        <p:sp>
          <p:nvSpPr>
            <p:cNvPr id="3813" name="Google Shape;3813;p235"/>
            <p:cNvSpPr/>
            <p:nvPr/>
          </p:nvSpPr>
          <p:spPr>
            <a:xfrm>
              <a:off x="4208512" y="4145302"/>
              <a:ext cx="1896544" cy="261610"/>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rgbClr val="1F45BC"/>
                </a:buClr>
                <a:buSzPts val="1050"/>
                <a:buFont typeface="Arial"/>
                <a:buChar char="•"/>
              </a:pPr>
              <a:r>
                <a:rPr lang="en-US" sz="1050">
                  <a:solidFill>
                    <a:srgbClr val="1F45BC"/>
                  </a:solidFill>
                  <a:latin typeface="Arial"/>
                  <a:ea typeface="Arial"/>
                  <a:cs typeface="Arial"/>
                  <a:sym typeface="Arial"/>
                </a:rPr>
                <a:t>Thiết bị đeo được</a:t>
              </a:r>
              <a:endParaRPr sz="1050">
                <a:solidFill>
                  <a:srgbClr val="1F45BC"/>
                </a:solidFill>
                <a:latin typeface="Arial"/>
                <a:ea typeface="Arial"/>
                <a:cs typeface="Arial"/>
                <a:sym typeface="Arial"/>
              </a:endParaRPr>
            </a:p>
          </p:txBody>
        </p:sp>
      </p:grpSp>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8" name="Shape 3818"/>
        <p:cNvGrpSpPr/>
        <p:nvPr/>
      </p:nvGrpSpPr>
      <p:grpSpPr>
        <a:xfrm>
          <a:off x="0" y="0"/>
          <a:ext cx="0" cy="0"/>
          <a:chOff x="0" y="0"/>
          <a:chExt cx="0" cy="0"/>
        </a:xfrm>
      </p:grpSpPr>
      <p:sp>
        <p:nvSpPr>
          <p:cNvPr id="3819" name="Google Shape;3819;p23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Giới thiệu về Spark Streaming</a:t>
            </a:r>
            <a:endParaRPr/>
          </a:p>
        </p:txBody>
      </p:sp>
      <p:sp>
        <p:nvSpPr>
          <p:cNvPr id="3820" name="Google Shape;3820;p23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Luồng dữ liệu không giới hạn - Đánh giá</a:t>
            </a:r>
            <a:endParaRPr/>
          </a:p>
        </p:txBody>
      </p:sp>
      <p:sp>
        <p:nvSpPr>
          <p:cNvPr id="3821" name="Google Shape;3821;p23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a:p>
            <a:pPr indent="0" lvl="0" marL="0" rtl="0" algn="r">
              <a:lnSpc>
                <a:spcPct val="100000"/>
              </a:lnSpc>
              <a:spcBef>
                <a:spcPts val="0"/>
              </a:spcBef>
              <a:spcAft>
                <a:spcPts val="0"/>
              </a:spcAft>
              <a:buClr>
                <a:srgbClr val="D8D8D8"/>
              </a:buClr>
              <a:buSzPts val="1600"/>
              <a:buNone/>
            </a:pPr>
            <a:r>
              <a:t/>
            </a:r>
            <a:endParaRPr/>
          </a:p>
        </p:txBody>
      </p:sp>
      <p:sp>
        <p:nvSpPr>
          <p:cNvPr id="3822" name="Google Shape;3822;p236"/>
          <p:cNvSpPr txBox="1"/>
          <p:nvPr>
            <p:ph idx="4" type="body"/>
          </p:nvPr>
        </p:nvSpPr>
        <p:spPr>
          <a:xfrm>
            <a:off x="535872" y="2226568"/>
            <a:ext cx="8796528" cy="3939282"/>
          </a:xfrm>
          <a:prstGeom prst="rect">
            <a:avLst/>
          </a:prstGeom>
          <a:noFill/>
          <a:ln>
            <a:noFill/>
          </a:ln>
        </p:spPr>
        <p:txBody>
          <a:bodyPr anchorCtr="0" anchor="t" bIns="0" lIns="0" spcFirstLastPara="1" rIns="0" wrap="square" tIns="0">
            <a:normAutofit/>
          </a:bodyPr>
          <a:lstStyle/>
          <a:p>
            <a:pPr indent="-177800" lvl="0" marL="177800" rtl="0" algn="l">
              <a:lnSpc>
                <a:spcPct val="128571"/>
              </a:lnSpc>
              <a:spcBef>
                <a:spcPts val="0"/>
              </a:spcBef>
              <a:spcAft>
                <a:spcPts val="0"/>
              </a:spcAft>
              <a:buClr>
                <a:srgbClr val="262626"/>
              </a:buClr>
              <a:buSzPts val="1400"/>
              <a:buFont typeface="Arial"/>
              <a:buChar char="•"/>
            </a:pPr>
            <a:r>
              <a:rPr lang="en-US"/>
              <a:t>Luồng dữ liệu không giới hạn có một số điểm bắt đầu</a:t>
            </a:r>
            <a:endParaRPr/>
          </a:p>
          <a:p>
            <a:pPr indent="-182563" lvl="1" marL="360363" rtl="0" algn="l">
              <a:lnSpc>
                <a:spcPct val="138461"/>
              </a:lnSpc>
              <a:spcBef>
                <a:spcPts val="500"/>
              </a:spcBef>
              <a:spcAft>
                <a:spcPts val="0"/>
              </a:spcAft>
              <a:buClr>
                <a:srgbClr val="262626"/>
              </a:buClr>
              <a:buSzPts val="1040"/>
              <a:buChar char="•"/>
            </a:pPr>
            <a:r>
              <a:rPr lang="en-US"/>
              <a:t>Có thể rất xa trong quá khứ và không có bất kỳ hậu quả nào trong việc xử lý dữ liệu đến hiện tại</a:t>
            </a:r>
            <a:endParaRPr/>
          </a:p>
          <a:p>
            <a:pPr indent="-177800" lvl="0" marL="177800" rtl="0" algn="l">
              <a:lnSpc>
                <a:spcPct val="128571"/>
              </a:lnSpc>
              <a:spcBef>
                <a:spcPts val="1000"/>
              </a:spcBef>
              <a:spcAft>
                <a:spcPts val="0"/>
              </a:spcAft>
              <a:buClr>
                <a:srgbClr val="262626"/>
              </a:buClr>
              <a:buSzPts val="1400"/>
              <a:buFont typeface="Arial"/>
              <a:buChar char="•"/>
            </a:pPr>
            <a:r>
              <a:rPr lang="en-US"/>
              <a:t>Luồng dữ liệu đến không có kết thúc xác định</a:t>
            </a:r>
            <a:endParaRPr/>
          </a:p>
          <a:p>
            <a:pPr indent="-182563" lvl="1" marL="360363" rtl="0" algn="l">
              <a:lnSpc>
                <a:spcPct val="138461"/>
              </a:lnSpc>
              <a:spcBef>
                <a:spcPts val="500"/>
              </a:spcBef>
              <a:spcAft>
                <a:spcPts val="0"/>
              </a:spcAft>
              <a:buClr>
                <a:srgbClr val="262626"/>
              </a:buClr>
              <a:buSzPts val="1040"/>
              <a:buChar char="•"/>
            </a:pPr>
            <a:r>
              <a:rPr lang="en-US"/>
              <a:t>Luồng dữ liệu đến dự kiến sẽ không kết thúc bất cứ lúc nào</a:t>
            </a:r>
            <a:endParaRPr/>
          </a:p>
          <a:p>
            <a:pPr indent="-177800" lvl="0" marL="177800" rtl="0" algn="l">
              <a:lnSpc>
                <a:spcPct val="128571"/>
              </a:lnSpc>
              <a:spcBef>
                <a:spcPts val="1000"/>
              </a:spcBef>
              <a:spcAft>
                <a:spcPts val="0"/>
              </a:spcAft>
              <a:buClr>
                <a:srgbClr val="262626"/>
              </a:buClr>
              <a:buSzPts val="1400"/>
              <a:buFont typeface="Arial"/>
              <a:buChar char="•"/>
            </a:pPr>
            <a:r>
              <a:rPr lang="en-US"/>
              <a:t>Luồng không giới hạn phải được nhập theo thời gian thực và theo thứ tự cụ thể</a:t>
            </a:r>
            <a:endParaRPr/>
          </a:p>
          <a:p>
            <a:pPr indent="-182563" lvl="1" marL="360363" rtl="0" algn="l">
              <a:lnSpc>
                <a:spcPct val="138461"/>
              </a:lnSpc>
              <a:spcBef>
                <a:spcPts val="500"/>
              </a:spcBef>
              <a:spcAft>
                <a:spcPts val="0"/>
              </a:spcAft>
              <a:buClr>
                <a:srgbClr val="262626"/>
              </a:buClr>
              <a:buSzPts val="1040"/>
              <a:buChar char="•"/>
            </a:pPr>
            <a:r>
              <a:rPr lang="en-US"/>
              <a:t>Không thể đợi cho đến khi toàn bộ luồng được đọc - có thể không bao giờ kết thúc</a:t>
            </a:r>
            <a:endParaRPr/>
          </a:p>
          <a:p>
            <a:pPr indent="-182563" lvl="1" marL="360363" rtl="0" algn="l">
              <a:lnSpc>
                <a:spcPct val="138461"/>
              </a:lnSpc>
              <a:spcBef>
                <a:spcPts val="500"/>
              </a:spcBef>
              <a:spcAft>
                <a:spcPts val="0"/>
              </a:spcAft>
              <a:buClr>
                <a:srgbClr val="262626"/>
              </a:buClr>
              <a:buSzPts val="1040"/>
              <a:buChar char="•"/>
            </a:pPr>
            <a:r>
              <a:rPr lang="en-US"/>
              <a:t>Các sự kiện phải được nhập và xử lý tại thời điểm xảy ra sự kiện</a:t>
            </a:r>
            <a:endParaRPr/>
          </a:p>
        </p:txBody>
      </p:sp>
      <p:grpSp>
        <p:nvGrpSpPr>
          <p:cNvPr id="3823" name="Google Shape;3823;p236"/>
          <p:cNvGrpSpPr/>
          <p:nvPr/>
        </p:nvGrpSpPr>
        <p:grpSpPr>
          <a:xfrm>
            <a:off x="1863805" y="4583779"/>
            <a:ext cx="6978335" cy="1571971"/>
            <a:chOff x="1863805" y="4583779"/>
            <a:chExt cx="6978335" cy="1571971"/>
          </a:xfrm>
        </p:grpSpPr>
        <p:grpSp>
          <p:nvGrpSpPr>
            <p:cNvPr id="3824" name="Google Shape;3824;p236"/>
            <p:cNvGrpSpPr/>
            <p:nvPr/>
          </p:nvGrpSpPr>
          <p:grpSpPr>
            <a:xfrm>
              <a:off x="1863805" y="4660396"/>
              <a:ext cx="6978335" cy="552940"/>
              <a:chOff x="1863805" y="4660395"/>
              <a:chExt cx="6978335" cy="552940"/>
            </a:xfrm>
          </p:grpSpPr>
          <p:sp>
            <p:nvSpPr>
              <p:cNvPr id="3825" name="Google Shape;3825;p236"/>
              <p:cNvSpPr/>
              <p:nvPr/>
            </p:nvSpPr>
            <p:spPr>
              <a:xfrm rot="-5400000">
                <a:off x="5076503" y="1447698"/>
                <a:ext cx="552940" cy="6978335"/>
              </a:xfrm>
              <a:prstGeom prst="can">
                <a:avLst>
                  <a:gd fmla="val 42033" name="adj"/>
                </a:avLst>
              </a:prstGeom>
              <a:gradFill>
                <a:gsLst>
                  <a:gs pos="0">
                    <a:srgbClr val="66A1FE"/>
                  </a:gs>
                  <a:gs pos="94000">
                    <a:srgbClr val="FFFFFF">
                      <a:alpha val="49803"/>
                    </a:srgbClr>
                  </a:gs>
                  <a:gs pos="100000">
                    <a:srgbClr val="FFFFFF">
                      <a:alpha val="49803"/>
                    </a:srgbClr>
                  </a:gs>
                </a:gsLst>
                <a:lin ang="5400000" scaled="0"/>
              </a:gra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nvGrpSpPr>
              <p:cNvPr id="3826" name="Google Shape;3826;p236"/>
              <p:cNvGrpSpPr/>
              <p:nvPr/>
            </p:nvGrpSpPr>
            <p:grpSpPr>
              <a:xfrm>
                <a:off x="2206896" y="4749802"/>
                <a:ext cx="5723522" cy="395916"/>
                <a:chOff x="1600200" y="5710461"/>
                <a:chExt cx="6870686" cy="323069"/>
              </a:xfrm>
            </p:grpSpPr>
            <p:sp>
              <p:nvSpPr>
                <p:cNvPr id="3827" name="Google Shape;3827;p236"/>
                <p:cNvSpPr/>
                <p:nvPr/>
              </p:nvSpPr>
              <p:spPr>
                <a:xfrm>
                  <a:off x="1600200"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28" name="Google Shape;3828;p236"/>
                <p:cNvSpPr/>
                <p:nvPr/>
              </p:nvSpPr>
              <p:spPr>
                <a:xfrm>
                  <a:off x="1847579"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29" name="Google Shape;3829;p236"/>
                <p:cNvSpPr/>
                <p:nvPr/>
              </p:nvSpPr>
              <p:spPr>
                <a:xfrm>
                  <a:off x="2094958"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30" name="Google Shape;3830;p236"/>
                <p:cNvSpPr/>
                <p:nvPr/>
              </p:nvSpPr>
              <p:spPr>
                <a:xfrm>
                  <a:off x="2342337"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31" name="Google Shape;3831;p236"/>
                <p:cNvSpPr/>
                <p:nvPr/>
              </p:nvSpPr>
              <p:spPr>
                <a:xfrm>
                  <a:off x="2589716"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32" name="Google Shape;3832;p236"/>
                <p:cNvSpPr/>
                <p:nvPr/>
              </p:nvSpPr>
              <p:spPr>
                <a:xfrm>
                  <a:off x="2837368"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33" name="Google Shape;3833;p236"/>
                <p:cNvSpPr/>
                <p:nvPr/>
              </p:nvSpPr>
              <p:spPr>
                <a:xfrm>
                  <a:off x="3084747"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34" name="Google Shape;3834;p236"/>
                <p:cNvSpPr/>
                <p:nvPr/>
              </p:nvSpPr>
              <p:spPr>
                <a:xfrm>
                  <a:off x="3330773"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35" name="Google Shape;3835;p236"/>
                <p:cNvSpPr/>
                <p:nvPr/>
              </p:nvSpPr>
              <p:spPr>
                <a:xfrm>
                  <a:off x="3594100"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36" name="Google Shape;3836;p236"/>
                <p:cNvSpPr/>
                <p:nvPr/>
              </p:nvSpPr>
              <p:spPr>
                <a:xfrm>
                  <a:off x="3841479"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37" name="Google Shape;3837;p236"/>
                <p:cNvSpPr/>
                <p:nvPr/>
              </p:nvSpPr>
              <p:spPr>
                <a:xfrm>
                  <a:off x="4088858"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38" name="Google Shape;3838;p236"/>
                <p:cNvSpPr/>
                <p:nvPr/>
              </p:nvSpPr>
              <p:spPr>
                <a:xfrm>
                  <a:off x="4336237"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39" name="Google Shape;3839;p236"/>
                <p:cNvSpPr/>
                <p:nvPr/>
              </p:nvSpPr>
              <p:spPr>
                <a:xfrm>
                  <a:off x="4583616"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40" name="Google Shape;3840;p236"/>
                <p:cNvSpPr/>
                <p:nvPr/>
              </p:nvSpPr>
              <p:spPr>
                <a:xfrm>
                  <a:off x="4831268"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41" name="Google Shape;3841;p236"/>
                <p:cNvSpPr/>
                <p:nvPr/>
              </p:nvSpPr>
              <p:spPr>
                <a:xfrm>
                  <a:off x="5078647"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42" name="Google Shape;3842;p236"/>
                <p:cNvSpPr/>
                <p:nvPr/>
              </p:nvSpPr>
              <p:spPr>
                <a:xfrm>
                  <a:off x="5324673"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43" name="Google Shape;3843;p236"/>
                <p:cNvSpPr/>
                <p:nvPr/>
              </p:nvSpPr>
              <p:spPr>
                <a:xfrm>
                  <a:off x="5581650"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44" name="Google Shape;3844;p236"/>
                <p:cNvSpPr/>
                <p:nvPr/>
              </p:nvSpPr>
              <p:spPr>
                <a:xfrm>
                  <a:off x="5829029"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45" name="Google Shape;3845;p236"/>
                <p:cNvSpPr/>
                <p:nvPr/>
              </p:nvSpPr>
              <p:spPr>
                <a:xfrm>
                  <a:off x="6076408"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46" name="Google Shape;3846;p236"/>
                <p:cNvSpPr/>
                <p:nvPr/>
              </p:nvSpPr>
              <p:spPr>
                <a:xfrm>
                  <a:off x="6323787"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47" name="Google Shape;3847;p236"/>
                <p:cNvSpPr/>
                <p:nvPr/>
              </p:nvSpPr>
              <p:spPr>
                <a:xfrm>
                  <a:off x="6571166"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48" name="Google Shape;3848;p236"/>
                <p:cNvSpPr/>
                <p:nvPr/>
              </p:nvSpPr>
              <p:spPr>
                <a:xfrm>
                  <a:off x="6818818"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49" name="Google Shape;3849;p236"/>
                <p:cNvSpPr/>
                <p:nvPr/>
              </p:nvSpPr>
              <p:spPr>
                <a:xfrm>
                  <a:off x="7066197"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50" name="Google Shape;3850;p236"/>
                <p:cNvSpPr/>
                <p:nvPr/>
              </p:nvSpPr>
              <p:spPr>
                <a:xfrm>
                  <a:off x="7312223"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51" name="Google Shape;3851;p236"/>
                <p:cNvSpPr/>
                <p:nvPr/>
              </p:nvSpPr>
              <p:spPr>
                <a:xfrm>
                  <a:off x="7575421" y="5710461"/>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52" name="Google Shape;3852;p236"/>
                <p:cNvSpPr/>
                <p:nvPr/>
              </p:nvSpPr>
              <p:spPr>
                <a:xfrm>
                  <a:off x="7812706" y="5710461"/>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53" name="Google Shape;3853;p236"/>
                <p:cNvSpPr/>
                <p:nvPr/>
              </p:nvSpPr>
              <p:spPr>
                <a:xfrm>
                  <a:off x="8059083" y="5710461"/>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54" name="Google Shape;3854;p236"/>
                <p:cNvSpPr/>
                <p:nvPr/>
              </p:nvSpPr>
              <p:spPr>
                <a:xfrm>
                  <a:off x="8305786" y="5710461"/>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sp>
            <p:nvSpPr>
              <p:cNvPr id="3855" name="Google Shape;3855;p236"/>
              <p:cNvSpPr/>
              <p:nvPr/>
            </p:nvSpPr>
            <p:spPr>
              <a:xfrm rot="10800000">
                <a:off x="4211494" y="4666745"/>
                <a:ext cx="3882031" cy="536856"/>
              </a:xfrm>
              <a:prstGeom prst="rect">
                <a:avLst/>
              </a:prstGeom>
              <a:gradFill>
                <a:gsLst>
                  <a:gs pos="0">
                    <a:schemeClr val="lt1"/>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cxnSp>
          <p:nvCxnSpPr>
            <p:cNvPr id="3856" name="Google Shape;3856;p236"/>
            <p:cNvCxnSpPr/>
            <p:nvPr/>
          </p:nvCxnSpPr>
          <p:spPr>
            <a:xfrm>
              <a:off x="2992644" y="5387960"/>
              <a:ext cx="5100884" cy="0"/>
            </a:xfrm>
            <a:prstGeom prst="straightConnector1">
              <a:avLst/>
            </a:prstGeom>
            <a:noFill/>
            <a:ln cap="flat" cmpd="sng" w="28575">
              <a:solidFill>
                <a:srgbClr val="66A1FE"/>
              </a:solidFill>
              <a:prstDash val="dash"/>
              <a:miter lim="800000"/>
              <a:headEnd len="med" w="med" type="triangle"/>
              <a:tailEnd len="med" w="med" type="triangle"/>
            </a:ln>
          </p:spPr>
        </p:cxnSp>
        <p:sp>
          <p:nvSpPr>
            <p:cNvPr id="3857" name="Google Shape;3857;p236"/>
            <p:cNvSpPr/>
            <p:nvPr/>
          </p:nvSpPr>
          <p:spPr>
            <a:xfrm>
              <a:off x="2315441" y="5235126"/>
              <a:ext cx="882279"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66A1FE"/>
                  </a:solidFill>
                  <a:latin typeface="Arial"/>
                  <a:ea typeface="Arial"/>
                  <a:cs typeface="Arial"/>
                  <a:sym typeface="Arial"/>
                </a:rPr>
                <a:t>Bắt đầu Luồng</a:t>
              </a:r>
              <a:endParaRPr sz="1100">
                <a:solidFill>
                  <a:srgbClr val="66A1FE"/>
                </a:solidFill>
                <a:latin typeface="Arial"/>
                <a:ea typeface="Arial"/>
                <a:cs typeface="Arial"/>
                <a:sym typeface="Arial"/>
              </a:endParaRPr>
            </a:p>
          </p:txBody>
        </p:sp>
        <p:cxnSp>
          <p:nvCxnSpPr>
            <p:cNvPr id="3858" name="Google Shape;3858;p236"/>
            <p:cNvCxnSpPr/>
            <p:nvPr/>
          </p:nvCxnSpPr>
          <p:spPr>
            <a:xfrm>
              <a:off x="2148918" y="4583779"/>
              <a:ext cx="0" cy="1565621"/>
            </a:xfrm>
            <a:prstGeom prst="straightConnector1">
              <a:avLst/>
            </a:prstGeom>
            <a:noFill/>
            <a:ln cap="flat" cmpd="sng" w="28575">
              <a:solidFill>
                <a:srgbClr val="7F7F7F"/>
              </a:solidFill>
              <a:prstDash val="dash"/>
              <a:miter lim="800000"/>
              <a:headEnd len="sm" w="sm" type="none"/>
              <a:tailEnd len="sm" w="sm" type="none"/>
            </a:ln>
          </p:spPr>
        </p:cxnSp>
        <p:cxnSp>
          <p:nvCxnSpPr>
            <p:cNvPr id="3859" name="Google Shape;3859;p236"/>
            <p:cNvCxnSpPr/>
            <p:nvPr/>
          </p:nvCxnSpPr>
          <p:spPr>
            <a:xfrm>
              <a:off x="4857111" y="4634119"/>
              <a:ext cx="0" cy="1253671"/>
            </a:xfrm>
            <a:prstGeom prst="straightConnector1">
              <a:avLst/>
            </a:prstGeom>
            <a:noFill/>
            <a:ln cap="flat" cmpd="sng" w="28575">
              <a:solidFill>
                <a:srgbClr val="7F7F7F"/>
              </a:solidFill>
              <a:prstDash val="dash"/>
              <a:miter lim="800000"/>
              <a:headEnd len="sm" w="sm" type="none"/>
              <a:tailEnd len="sm" w="sm" type="none"/>
            </a:ln>
          </p:spPr>
        </p:cxnSp>
        <p:sp>
          <p:nvSpPr>
            <p:cNvPr id="3860" name="Google Shape;3860;p236"/>
            <p:cNvSpPr/>
            <p:nvPr/>
          </p:nvSpPr>
          <p:spPr>
            <a:xfrm>
              <a:off x="3801801" y="5218627"/>
              <a:ext cx="2170787" cy="2616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66A1FE"/>
                  </a:solidFill>
                  <a:latin typeface="Arial"/>
                  <a:ea typeface="Arial"/>
                  <a:cs typeface="Arial"/>
                  <a:sym typeface="Arial"/>
                </a:rPr>
                <a:t>Quá khứ        Hiện tại      Tương lai</a:t>
              </a:r>
              <a:endParaRPr sz="1100">
                <a:solidFill>
                  <a:srgbClr val="66A1FE"/>
                </a:solidFill>
                <a:latin typeface="Arial"/>
                <a:ea typeface="Arial"/>
                <a:cs typeface="Arial"/>
                <a:sym typeface="Arial"/>
              </a:endParaRPr>
            </a:p>
          </p:txBody>
        </p:sp>
        <p:cxnSp>
          <p:nvCxnSpPr>
            <p:cNvPr id="3861" name="Google Shape;3861;p236"/>
            <p:cNvCxnSpPr/>
            <p:nvPr/>
          </p:nvCxnSpPr>
          <p:spPr>
            <a:xfrm>
              <a:off x="2344430" y="6026135"/>
              <a:ext cx="5749098" cy="0"/>
            </a:xfrm>
            <a:prstGeom prst="straightConnector1">
              <a:avLst/>
            </a:prstGeom>
            <a:noFill/>
            <a:ln cap="flat" cmpd="sng" w="28575">
              <a:solidFill>
                <a:srgbClr val="193EB0"/>
              </a:solidFill>
              <a:prstDash val="solid"/>
              <a:miter lim="800000"/>
              <a:headEnd len="med" w="med" type="triangle"/>
              <a:tailEnd len="med" w="med" type="triangle"/>
            </a:ln>
          </p:spPr>
        </p:cxnSp>
        <p:cxnSp>
          <p:nvCxnSpPr>
            <p:cNvPr id="3862" name="Google Shape;3862;p236"/>
            <p:cNvCxnSpPr/>
            <p:nvPr/>
          </p:nvCxnSpPr>
          <p:spPr>
            <a:xfrm>
              <a:off x="4969224" y="5699347"/>
              <a:ext cx="3124304" cy="0"/>
            </a:xfrm>
            <a:prstGeom prst="straightConnector1">
              <a:avLst/>
            </a:prstGeom>
            <a:noFill/>
            <a:ln cap="flat" cmpd="sng" w="28575">
              <a:solidFill>
                <a:srgbClr val="193EB0"/>
              </a:solidFill>
              <a:prstDash val="solid"/>
              <a:miter lim="800000"/>
              <a:headEnd len="med" w="med" type="triangle"/>
              <a:tailEnd len="med" w="med" type="triangle"/>
            </a:ln>
          </p:spPr>
        </p:cxnSp>
        <p:sp>
          <p:nvSpPr>
            <p:cNvPr id="3863" name="Google Shape;3863;p236"/>
            <p:cNvSpPr/>
            <p:nvPr/>
          </p:nvSpPr>
          <p:spPr>
            <a:xfrm>
              <a:off x="2808422" y="5894140"/>
              <a:ext cx="1529586" cy="2616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Luồng không giới hạn</a:t>
              </a:r>
              <a:endParaRPr sz="1100">
                <a:solidFill>
                  <a:srgbClr val="193EB0"/>
                </a:solidFill>
                <a:latin typeface="Arial"/>
                <a:ea typeface="Arial"/>
                <a:cs typeface="Arial"/>
                <a:sym typeface="Arial"/>
              </a:endParaRPr>
            </a:p>
          </p:txBody>
        </p:sp>
        <p:sp>
          <p:nvSpPr>
            <p:cNvPr id="3864" name="Google Shape;3864;p236"/>
            <p:cNvSpPr/>
            <p:nvPr/>
          </p:nvSpPr>
          <p:spPr>
            <a:xfrm>
              <a:off x="5369912" y="5560811"/>
              <a:ext cx="1529586" cy="2616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Luồng không giới hạn</a:t>
              </a:r>
              <a:endParaRPr sz="1100">
                <a:solidFill>
                  <a:srgbClr val="193EB0"/>
                </a:solidFill>
                <a:latin typeface="Arial"/>
                <a:ea typeface="Arial"/>
                <a:cs typeface="Arial"/>
                <a:sym typeface="Arial"/>
              </a:endParaRPr>
            </a:p>
          </p:txBody>
        </p:sp>
      </p:grpSp>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9" name="Shape 3869"/>
        <p:cNvGrpSpPr/>
        <p:nvPr/>
      </p:nvGrpSpPr>
      <p:grpSpPr>
        <a:xfrm>
          <a:off x="0" y="0"/>
          <a:ext cx="0" cy="0"/>
          <a:chOff x="0" y="0"/>
          <a:chExt cx="0" cy="0"/>
        </a:xfrm>
      </p:grpSpPr>
      <p:sp>
        <p:nvSpPr>
          <p:cNvPr id="3870" name="Google Shape;3870;p23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Giới thiệu về Spark Streaming</a:t>
            </a:r>
            <a:endParaRPr/>
          </a:p>
        </p:txBody>
      </p:sp>
      <p:sp>
        <p:nvSpPr>
          <p:cNvPr id="3871" name="Google Shape;3871;p23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Luồng dữ liệu có giới hạn - Đánh giá</a:t>
            </a:r>
            <a:endParaRPr/>
          </a:p>
        </p:txBody>
      </p:sp>
      <p:sp>
        <p:nvSpPr>
          <p:cNvPr id="3872" name="Google Shape;3872;p23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873" name="Google Shape;3873;p237"/>
          <p:cNvSpPr txBox="1"/>
          <p:nvPr>
            <p:ph idx="4" type="body"/>
          </p:nvPr>
        </p:nvSpPr>
        <p:spPr>
          <a:xfrm>
            <a:off x="535872" y="2226568"/>
            <a:ext cx="8796528" cy="3805742"/>
          </a:xfrm>
          <a:prstGeom prst="rect">
            <a:avLst/>
          </a:prstGeom>
          <a:noFill/>
          <a:ln>
            <a:noFill/>
          </a:ln>
        </p:spPr>
        <p:txBody>
          <a:bodyPr anchorCtr="0" anchor="t" bIns="0" lIns="0" spcFirstLastPara="1" rIns="0" wrap="square" tIns="0">
            <a:normAutofit/>
          </a:bodyPr>
          <a:lstStyle/>
          <a:p>
            <a:pPr indent="-177800" lvl="0" marL="177800" rtl="0" algn="l">
              <a:lnSpc>
                <a:spcPct val="128571"/>
              </a:lnSpc>
              <a:spcBef>
                <a:spcPts val="0"/>
              </a:spcBef>
              <a:spcAft>
                <a:spcPts val="0"/>
              </a:spcAft>
              <a:buClr>
                <a:srgbClr val="262626"/>
              </a:buClr>
              <a:buSzPts val="1400"/>
              <a:buFont typeface="Arial"/>
              <a:buChar char="•"/>
            </a:pPr>
            <a:r>
              <a:rPr lang="en-US"/>
              <a:t>Luồng dữ liệu bị chặn có điểm bắt đầu và điểm kết thúc</a:t>
            </a:r>
            <a:endParaRPr/>
          </a:p>
          <a:p>
            <a:pPr indent="-177800" lvl="0" marL="177800" rtl="0" algn="l">
              <a:lnSpc>
                <a:spcPct val="128571"/>
              </a:lnSpc>
              <a:spcBef>
                <a:spcPts val="1000"/>
              </a:spcBef>
              <a:spcAft>
                <a:spcPts val="0"/>
              </a:spcAft>
              <a:buClr>
                <a:srgbClr val="262626"/>
              </a:buClr>
              <a:buSzPts val="1400"/>
              <a:buFont typeface="Arial"/>
              <a:buChar char="•"/>
            </a:pPr>
            <a:r>
              <a:rPr lang="en-US"/>
              <a:t>Có thể nhập và lưu trữ toàn bộ tập dữ liệu trước khi xử lý</a:t>
            </a:r>
            <a:endParaRPr/>
          </a:p>
          <a:p>
            <a:pPr indent="-177800" lvl="0" marL="177800" rtl="0" algn="l">
              <a:lnSpc>
                <a:spcPct val="128571"/>
              </a:lnSpc>
              <a:spcBef>
                <a:spcPts val="1000"/>
              </a:spcBef>
              <a:spcAft>
                <a:spcPts val="0"/>
              </a:spcAft>
              <a:buClr>
                <a:srgbClr val="262626"/>
              </a:buClr>
              <a:buSzPts val="1400"/>
              <a:buFont typeface="Arial"/>
              <a:buChar char="•"/>
            </a:pPr>
            <a:r>
              <a:rPr lang="en-US"/>
              <a:t>Nhập và xử lý các sự kiện theo thứ tự không nghiêm ngặt</a:t>
            </a:r>
            <a:endParaRPr/>
          </a:p>
          <a:p>
            <a:pPr indent="-182563" lvl="1" marL="360363" rtl="0" algn="l">
              <a:lnSpc>
                <a:spcPct val="138461"/>
              </a:lnSpc>
              <a:spcBef>
                <a:spcPts val="500"/>
              </a:spcBef>
              <a:spcAft>
                <a:spcPts val="0"/>
              </a:spcAft>
              <a:buClr>
                <a:srgbClr val="262626"/>
              </a:buClr>
              <a:buSzPts val="1040"/>
              <a:buChar char="•"/>
            </a:pPr>
            <a:r>
              <a:rPr lang="en-US"/>
              <a:t>Dữ liệu có thể được sắp xếp lại để phù hợp với truy vấn mong muốn vì nó đã được lưu.</a:t>
            </a:r>
            <a:endParaRPr/>
          </a:p>
        </p:txBody>
      </p:sp>
      <p:grpSp>
        <p:nvGrpSpPr>
          <p:cNvPr id="3874" name="Google Shape;3874;p237"/>
          <p:cNvGrpSpPr/>
          <p:nvPr/>
        </p:nvGrpSpPr>
        <p:grpSpPr>
          <a:xfrm>
            <a:off x="1863805" y="4660396"/>
            <a:ext cx="6978335" cy="552940"/>
            <a:chOff x="1863805" y="4660395"/>
            <a:chExt cx="6978335" cy="552940"/>
          </a:xfrm>
        </p:grpSpPr>
        <p:sp>
          <p:nvSpPr>
            <p:cNvPr id="3875" name="Google Shape;3875;p237"/>
            <p:cNvSpPr/>
            <p:nvPr/>
          </p:nvSpPr>
          <p:spPr>
            <a:xfrm rot="-5400000">
              <a:off x="5076503" y="1447698"/>
              <a:ext cx="552940" cy="6978335"/>
            </a:xfrm>
            <a:prstGeom prst="can">
              <a:avLst>
                <a:gd fmla="val 42033" name="adj"/>
              </a:avLst>
            </a:prstGeom>
            <a:gradFill>
              <a:gsLst>
                <a:gs pos="0">
                  <a:srgbClr val="66A1FE"/>
                </a:gs>
                <a:gs pos="94000">
                  <a:srgbClr val="FFFFFF">
                    <a:alpha val="49803"/>
                  </a:srgbClr>
                </a:gs>
                <a:gs pos="100000">
                  <a:srgbClr val="FFFFFF">
                    <a:alpha val="49803"/>
                  </a:srgbClr>
                </a:gs>
              </a:gsLst>
              <a:lin ang="5400000" scaled="0"/>
            </a:gra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nvGrpSpPr>
            <p:cNvPr id="3876" name="Google Shape;3876;p237"/>
            <p:cNvGrpSpPr/>
            <p:nvPr/>
          </p:nvGrpSpPr>
          <p:grpSpPr>
            <a:xfrm>
              <a:off x="2206896" y="4749802"/>
              <a:ext cx="5723522" cy="395916"/>
              <a:chOff x="1600200" y="5710461"/>
              <a:chExt cx="6870686" cy="323069"/>
            </a:xfrm>
          </p:grpSpPr>
          <p:sp>
            <p:nvSpPr>
              <p:cNvPr id="3877" name="Google Shape;3877;p237"/>
              <p:cNvSpPr/>
              <p:nvPr/>
            </p:nvSpPr>
            <p:spPr>
              <a:xfrm>
                <a:off x="1600200"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78" name="Google Shape;3878;p237"/>
              <p:cNvSpPr/>
              <p:nvPr/>
            </p:nvSpPr>
            <p:spPr>
              <a:xfrm>
                <a:off x="1847579"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79" name="Google Shape;3879;p237"/>
              <p:cNvSpPr/>
              <p:nvPr/>
            </p:nvSpPr>
            <p:spPr>
              <a:xfrm>
                <a:off x="2094958"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80" name="Google Shape;3880;p237"/>
              <p:cNvSpPr/>
              <p:nvPr/>
            </p:nvSpPr>
            <p:spPr>
              <a:xfrm>
                <a:off x="2342337"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81" name="Google Shape;3881;p237"/>
              <p:cNvSpPr/>
              <p:nvPr/>
            </p:nvSpPr>
            <p:spPr>
              <a:xfrm>
                <a:off x="2589716"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82" name="Google Shape;3882;p237"/>
              <p:cNvSpPr/>
              <p:nvPr/>
            </p:nvSpPr>
            <p:spPr>
              <a:xfrm>
                <a:off x="2837368"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83" name="Google Shape;3883;p237"/>
              <p:cNvSpPr/>
              <p:nvPr/>
            </p:nvSpPr>
            <p:spPr>
              <a:xfrm>
                <a:off x="3084747"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84" name="Google Shape;3884;p237"/>
              <p:cNvSpPr/>
              <p:nvPr/>
            </p:nvSpPr>
            <p:spPr>
              <a:xfrm>
                <a:off x="3330773"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85" name="Google Shape;3885;p237"/>
              <p:cNvSpPr/>
              <p:nvPr/>
            </p:nvSpPr>
            <p:spPr>
              <a:xfrm>
                <a:off x="3594100"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86" name="Google Shape;3886;p237"/>
              <p:cNvSpPr/>
              <p:nvPr/>
            </p:nvSpPr>
            <p:spPr>
              <a:xfrm>
                <a:off x="3841479"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87" name="Google Shape;3887;p237"/>
              <p:cNvSpPr/>
              <p:nvPr/>
            </p:nvSpPr>
            <p:spPr>
              <a:xfrm>
                <a:off x="4088858"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88" name="Google Shape;3888;p237"/>
              <p:cNvSpPr/>
              <p:nvPr/>
            </p:nvSpPr>
            <p:spPr>
              <a:xfrm>
                <a:off x="4336237"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89" name="Google Shape;3889;p237"/>
              <p:cNvSpPr/>
              <p:nvPr/>
            </p:nvSpPr>
            <p:spPr>
              <a:xfrm>
                <a:off x="4583616"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90" name="Google Shape;3890;p237"/>
              <p:cNvSpPr/>
              <p:nvPr/>
            </p:nvSpPr>
            <p:spPr>
              <a:xfrm>
                <a:off x="4831268"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91" name="Google Shape;3891;p237"/>
              <p:cNvSpPr/>
              <p:nvPr/>
            </p:nvSpPr>
            <p:spPr>
              <a:xfrm>
                <a:off x="5078647"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92" name="Google Shape;3892;p237"/>
              <p:cNvSpPr/>
              <p:nvPr/>
            </p:nvSpPr>
            <p:spPr>
              <a:xfrm>
                <a:off x="5324673"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93" name="Google Shape;3893;p237"/>
              <p:cNvSpPr/>
              <p:nvPr/>
            </p:nvSpPr>
            <p:spPr>
              <a:xfrm>
                <a:off x="5581650"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94" name="Google Shape;3894;p237"/>
              <p:cNvSpPr/>
              <p:nvPr/>
            </p:nvSpPr>
            <p:spPr>
              <a:xfrm>
                <a:off x="5829029"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95" name="Google Shape;3895;p237"/>
              <p:cNvSpPr/>
              <p:nvPr/>
            </p:nvSpPr>
            <p:spPr>
              <a:xfrm>
                <a:off x="6076408"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96" name="Google Shape;3896;p237"/>
              <p:cNvSpPr/>
              <p:nvPr/>
            </p:nvSpPr>
            <p:spPr>
              <a:xfrm>
                <a:off x="6323787"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97" name="Google Shape;3897;p237"/>
              <p:cNvSpPr/>
              <p:nvPr/>
            </p:nvSpPr>
            <p:spPr>
              <a:xfrm>
                <a:off x="6571166"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98" name="Google Shape;3898;p237"/>
              <p:cNvSpPr/>
              <p:nvPr/>
            </p:nvSpPr>
            <p:spPr>
              <a:xfrm>
                <a:off x="6818818"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99" name="Google Shape;3899;p237"/>
              <p:cNvSpPr/>
              <p:nvPr/>
            </p:nvSpPr>
            <p:spPr>
              <a:xfrm>
                <a:off x="7066197"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900" name="Google Shape;3900;p237"/>
              <p:cNvSpPr/>
              <p:nvPr/>
            </p:nvSpPr>
            <p:spPr>
              <a:xfrm>
                <a:off x="7312223"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901" name="Google Shape;3901;p237"/>
              <p:cNvSpPr/>
              <p:nvPr/>
            </p:nvSpPr>
            <p:spPr>
              <a:xfrm>
                <a:off x="7575421" y="5710461"/>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902" name="Google Shape;3902;p237"/>
              <p:cNvSpPr/>
              <p:nvPr/>
            </p:nvSpPr>
            <p:spPr>
              <a:xfrm>
                <a:off x="7812706" y="5710461"/>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903" name="Google Shape;3903;p237"/>
              <p:cNvSpPr/>
              <p:nvPr/>
            </p:nvSpPr>
            <p:spPr>
              <a:xfrm>
                <a:off x="8059083" y="5710461"/>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904" name="Google Shape;3904;p237"/>
              <p:cNvSpPr/>
              <p:nvPr/>
            </p:nvSpPr>
            <p:spPr>
              <a:xfrm>
                <a:off x="8305786" y="5710461"/>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sp>
          <p:nvSpPr>
            <p:cNvPr id="3905" name="Google Shape;3905;p237"/>
            <p:cNvSpPr/>
            <p:nvPr/>
          </p:nvSpPr>
          <p:spPr>
            <a:xfrm rot="10800000">
              <a:off x="4211494" y="4666745"/>
              <a:ext cx="3882031" cy="536856"/>
            </a:xfrm>
            <a:prstGeom prst="rect">
              <a:avLst/>
            </a:prstGeom>
            <a:gradFill>
              <a:gsLst>
                <a:gs pos="0">
                  <a:schemeClr val="lt1"/>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cxnSp>
        <p:nvCxnSpPr>
          <p:cNvPr id="3906" name="Google Shape;3906;p237"/>
          <p:cNvCxnSpPr/>
          <p:nvPr/>
        </p:nvCxnSpPr>
        <p:spPr>
          <a:xfrm>
            <a:off x="2992644" y="5387960"/>
            <a:ext cx="5100884" cy="0"/>
          </a:xfrm>
          <a:prstGeom prst="straightConnector1">
            <a:avLst/>
          </a:prstGeom>
          <a:noFill/>
          <a:ln cap="flat" cmpd="sng" w="28575">
            <a:solidFill>
              <a:srgbClr val="66A1FE"/>
            </a:solidFill>
            <a:prstDash val="dash"/>
            <a:miter lim="800000"/>
            <a:headEnd len="med" w="med" type="triangle"/>
            <a:tailEnd len="med" w="med" type="triangle"/>
          </a:ln>
        </p:spPr>
      </p:cxnSp>
      <p:sp>
        <p:nvSpPr>
          <p:cNvPr id="3907" name="Google Shape;3907;p237"/>
          <p:cNvSpPr/>
          <p:nvPr/>
        </p:nvSpPr>
        <p:spPr>
          <a:xfrm>
            <a:off x="2275663" y="5235804"/>
            <a:ext cx="1006737"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66A1FE"/>
                </a:solidFill>
                <a:latin typeface="Arial"/>
                <a:ea typeface="Arial"/>
                <a:cs typeface="Arial"/>
                <a:sym typeface="Arial"/>
              </a:rPr>
              <a:t>Bắt đầu Luồng</a:t>
            </a:r>
            <a:endParaRPr sz="1100">
              <a:solidFill>
                <a:srgbClr val="66A1FE"/>
              </a:solidFill>
              <a:latin typeface="Arial"/>
              <a:ea typeface="Arial"/>
              <a:cs typeface="Arial"/>
              <a:sym typeface="Arial"/>
            </a:endParaRPr>
          </a:p>
        </p:txBody>
      </p:sp>
      <p:cxnSp>
        <p:nvCxnSpPr>
          <p:cNvPr id="3908" name="Google Shape;3908;p237"/>
          <p:cNvCxnSpPr/>
          <p:nvPr/>
        </p:nvCxnSpPr>
        <p:spPr>
          <a:xfrm>
            <a:off x="2148918" y="4202779"/>
            <a:ext cx="0" cy="1463912"/>
          </a:xfrm>
          <a:prstGeom prst="straightConnector1">
            <a:avLst/>
          </a:prstGeom>
          <a:noFill/>
          <a:ln cap="flat" cmpd="sng" w="28575">
            <a:solidFill>
              <a:srgbClr val="7F7F7F"/>
            </a:solidFill>
            <a:prstDash val="dash"/>
            <a:miter lim="800000"/>
            <a:headEnd len="sm" w="sm" type="none"/>
            <a:tailEnd len="sm" w="sm" type="none"/>
          </a:ln>
        </p:spPr>
      </p:cxnSp>
      <p:cxnSp>
        <p:nvCxnSpPr>
          <p:cNvPr id="3909" name="Google Shape;3909;p237"/>
          <p:cNvCxnSpPr/>
          <p:nvPr/>
        </p:nvCxnSpPr>
        <p:spPr>
          <a:xfrm>
            <a:off x="4857111" y="4672219"/>
            <a:ext cx="0" cy="994472"/>
          </a:xfrm>
          <a:prstGeom prst="straightConnector1">
            <a:avLst/>
          </a:prstGeom>
          <a:noFill/>
          <a:ln cap="flat" cmpd="sng" w="28575">
            <a:solidFill>
              <a:srgbClr val="7F7F7F"/>
            </a:solidFill>
            <a:prstDash val="dash"/>
            <a:miter lim="800000"/>
            <a:headEnd len="sm" w="sm" type="none"/>
            <a:tailEnd len="sm" w="sm" type="none"/>
          </a:ln>
        </p:spPr>
      </p:cxnSp>
      <p:sp>
        <p:nvSpPr>
          <p:cNvPr id="3910" name="Google Shape;3910;p237"/>
          <p:cNvSpPr/>
          <p:nvPr/>
        </p:nvSpPr>
        <p:spPr>
          <a:xfrm>
            <a:off x="3790748" y="5264194"/>
            <a:ext cx="2170787" cy="2616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66A1FE"/>
                </a:solidFill>
                <a:latin typeface="Arial"/>
                <a:ea typeface="Arial"/>
                <a:cs typeface="Arial"/>
                <a:sym typeface="Arial"/>
              </a:rPr>
              <a:t>Quá khứ        Hiện tại      Tương lai</a:t>
            </a:r>
            <a:endParaRPr sz="1100">
              <a:solidFill>
                <a:srgbClr val="66A1FE"/>
              </a:solidFill>
              <a:latin typeface="Arial"/>
              <a:ea typeface="Arial"/>
              <a:cs typeface="Arial"/>
              <a:sym typeface="Arial"/>
            </a:endParaRPr>
          </a:p>
        </p:txBody>
      </p:sp>
      <p:grpSp>
        <p:nvGrpSpPr>
          <p:cNvPr id="3911" name="Google Shape;3911;p237"/>
          <p:cNvGrpSpPr/>
          <p:nvPr/>
        </p:nvGrpSpPr>
        <p:grpSpPr>
          <a:xfrm>
            <a:off x="2212630" y="4312684"/>
            <a:ext cx="1567802" cy="261610"/>
            <a:chOff x="2344430" y="5894140"/>
            <a:chExt cx="2073140" cy="261610"/>
          </a:xfrm>
        </p:grpSpPr>
        <p:cxnSp>
          <p:nvCxnSpPr>
            <p:cNvPr id="3912" name="Google Shape;3912;p237"/>
            <p:cNvCxnSpPr/>
            <p:nvPr/>
          </p:nvCxnSpPr>
          <p:spPr>
            <a:xfrm>
              <a:off x="2344430" y="6026135"/>
              <a:ext cx="2073140" cy="0"/>
            </a:xfrm>
            <a:prstGeom prst="straightConnector1">
              <a:avLst/>
            </a:prstGeom>
            <a:noFill/>
            <a:ln cap="flat" cmpd="sng" w="28575">
              <a:solidFill>
                <a:srgbClr val="193EB0"/>
              </a:solidFill>
              <a:prstDash val="solid"/>
              <a:miter lim="800000"/>
              <a:headEnd len="med" w="med" type="triangle"/>
              <a:tailEnd len="med" w="med" type="triangle"/>
            </a:ln>
          </p:spPr>
        </p:cxnSp>
        <p:sp>
          <p:nvSpPr>
            <p:cNvPr id="3913" name="Google Shape;3913;p237"/>
            <p:cNvSpPr/>
            <p:nvPr/>
          </p:nvSpPr>
          <p:spPr>
            <a:xfrm>
              <a:off x="2619497" y="5894140"/>
              <a:ext cx="1525577" cy="2616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93EB0"/>
                  </a:solidFill>
                  <a:latin typeface="Arial"/>
                  <a:ea typeface="Arial"/>
                  <a:cs typeface="Arial"/>
                  <a:sym typeface="Arial"/>
                </a:rPr>
                <a:t>Luồng giới hạn</a:t>
              </a:r>
              <a:endParaRPr sz="1100">
                <a:solidFill>
                  <a:srgbClr val="193EB0"/>
                </a:solidFill>
                <a:latin typeface="Arial"/>
                <a:ea typeface="Arial"/>
                <a:cs typeface="Arial"/>
                <a:sym typeface="Arial"/>
              </a:endParaRPr>
            </a:p>
          </p:txBody>
        </p:sp>
      </p:grpSp>
      <p:cxnSp>
        <p:nvCxnSpPr>
          <p:cNvPr id="3914" name="Google Shape;3914;p237"/>
          <p:cNvCxnSpPr/>
          <p:nvPr/>
        </p:nvCxnSpPr>
        <p:spPr>
          <a:xfrm>
            <a:off x="3824158" y="4202779"/>
            <a:ext cx="0" cy="994472"/>
          </a:xfrm>
          <a:prstGeom prst="straightConnector1">
            <a:avLst/>
          </a:prstGeom>
          <a:noFill/>
          <a:ln cap="flat" cmpd="sng" w="28575">
            <a:solidFill>
              <a:srgbClr val="7F7F7F"/>
            </a:solidFill>
            <a:prstDash val="dash"/>
            <a:miter lim="800000"/>
            <a:headEnd len="sm" w="sm" type="none"/>
            <a:tailEnd len="sm" w="sm" type="none"/>
          </a:ln>
        </p:spPr>
      </p:cxnSp>
      <p:cxnSp>
        <p:nvCxnSpPr>
          <p:cNvPr id="3915" name="Google Shape;3915;p237"/>
          <p:cNvCxnSpPr/>
          <p:nvPr/>
        </p:nvCxnSpPr>
        <p:spPr>
          <a:xfrm>
            <a:off x="5895768" y="4202779"/>
            <a:ext cx="0" cy="994472"/>
          </a:xfrm>
          <a:prstGeom prst="straightConnector1">
            <a:avLst/>
          </a:prstGeom>
          <a:noFill/>
          <a:ln cap="flat" cmpd="sng" w="28575">
            <a:solidFill>
              <a:srgbClr val="7F7F7F"/>
            </a:solidFill>
            <a:prstDash val="dash"/>
            <a:miter lim="800000"/>
            <a:headEnd len="sm" w="sm" type="none"/>
            <a:tailEnd len="sm" w="sm" type="none"/>
          </a:ln>
        </p:spPr>
      </p:cxnSp>
      <p:grpSp>
        <p:nvGrpSpPr>
          <p:cNvPr id="3916" name="Google Shape;3916;p237"/>
          <p:cNvGrpSpPr/>
          <p:nvPr/>
        </p:nvGrpSpPr>
        <p:grpSpPr>
          <a:xfrm>
            <a:off x="3873275" y="4319850"/>
            <a:ext cx="1978765" cy="261610"/>
            <a:chOff x="2344430" y="5894140"/>
            <a:chExt cx="2073140" cy="261610"/>
          </a:xfrm>
        </p:grpSpPr>
        <p:cxnSp>
          <p:nvCxnSpPr>
            <p:cNvPr id="3917" name="Google Shape;3917;p237"/>
            <p:cNvCxnSpPr/>
            <p:nvPr/>
          </p:nvCxnSpPr>
          <p:spPr>
            <a:xfrm>
              <a:off x="2344430" y="6026135"/>
              <a:ext cx="2073140" cy="0"/>
            </a:xfrm>
            <a:prstGeom prst="straightConnector1">
              <a:avLst/>
            </a:prstGeom>
            <a:noFill/>
            <a:ln cap="flat" cmpd="sng" w="28575">
              <a:solidFill>
                <a:srgbClr val="193EB0"/>
              </a:solidFill>
              <a:prstDash val="solid"/>
              <a:miter lim="800000"/>
              <a:headEnd len="med" w="med" type="triangle"/>
              <a:tailEnd len="med" w="med" type="triangle"/>
            </a:ln>
          </p:spPr>
        </p:cxnSp>
        <p:sp>
          <p:nvSpPr>
            <p:cNvPr id="3918" name="Google Shape;3918;p237"/>
            <p:cNvSpPr/>
            <p:nvPr/>
          </p:nvSpPr>
          <p:spPr>
            <a:xfrm>
              <a:off x="2746463" y="5894140"/>
              <a:ext cx="1257942" cy="2616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93EB0"/>
                  </a:solidFill>
                  <a:latin typeface="Arial"/>
                  <a:ea typeface="Arial"/>
                  <a:cs typeface="Arial"/>
                  <a:sym typeface="Arial"/>
                </a:rPr>
                <a:t>Luồng giới hạn</a:t>
              </a:r>
              <a:endParaRPr sz="1100">
                <a:solidFill>
                  <a:srgbClr val="193EB0"/>
                </a:solidFill>
                <a:latin typeface="Arial"/>
                <a:ea typeface="Arial"/>
                <a:cs typeface="Arial"/>
                <a:sym typeface="Arial"/>
              </a:endParaRPr>
            </a:p>
          </p:txBody>
        </p:sp>
      </p:grpSp>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3" name="Shape 3923"/>
        <p:cNvGrpSpPr/>
        <p:nvPr/>
      </p:nvGrpSpPr>
      <p:grpSpPr>
        <a:xfrm>
          <a:off x="0" y="0"/>
          <a:ext cx="0" cy="0"/>
          <a:chOff x="0" y="0"/>
          <a:chExt cx="0" cy="0"/>
        </a:xfrm>
      </p:grpSpPr>
      <p:sp>
        <p:nvSpPr>
          <p:cNvPr id="3924" name="Google Shape;3924;p23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Giới thiệu về Spark Streaming</a:t>
            </a:r>
            <a:endParaRPr/>
          </a:p>
        </p:txBody>
      </p:sp>
      <p:sp>
        <p:nvSpPr>
          <p:cNvPr id="3925" name="Google Shape;3925;p23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Phát triển ứng dụng truyền phát</a:t>
            </a:r>
            <a:endParaRPr/>
          </a:p>
        </p:txBody>
      </p:sp>
      <p:sp>
        <p:nvSpPr>
          <p:cNvPr id="3926" name="Google Shape;3926;p23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927" name="Google Shape;3927;p238"/>
          <p:cNvSpPr txBox="1"/>
          <p:nvPr>
            <p:ph idx="4" type="body"/>
          </p:nvPr>
        </p:nvSpPr>
        <p:spPr>
          <a:xfrm>
            <a:off x="535872" y="2226567"/>
            <a:ext cx="3585554" cy="3882685"/>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Hầu hết các ứng dụng phát trực tuyến đều tuân theo cùng một mẫu thực thi</a:t>
            </a:r>
            <a:endParaRPr/>
          </a:p>
          <a:p>
            <a:pPr indent="-182563" lvl="1" marL="360363" rtl="0" algn="l">
              <a:lnSpc>
                <a:spcPct val="138461"/>
              </a:lnSpc>
              <a:spcBef>
                <a:spcPts val="500"/>
              </a:spcBef>
              <a:spcAft>
                <a:spcPts val="0"/>
              </a:spcAft>
              <a:buClr>
                <a:srgbClr val="262626"/>
              </a:buClr>
              <a:buSzPts val="1040"/>
              <a:buChar char="•"/>
            </a:pPr>
            <a:r>
              <a:rPr lang="en-US"/>
              <a:t>Bước 1: Tạo DataFrame hoặc DStream từ nguồn dữ liệu đến</a:t>
            </a:r>
            <a:endParaRPr/>
          </a:p>
          <a:p>
            <a:pPr indent="-182563" lvl="1" marL="360363" rtl="0" algn="l">
              <a:lnSpc>
                <a:spcPct val="138461"/>
              </a:lnSpc>
              <a:spcBef>
                <a:spcPts val="500"/>
              </a:spcBef>
              <a:spcAft>
                <a:spcPts val="0"/>
              </a:spcAft>
              <a:buClr>
                <a:srgbClr val="262626"/>
              </a:buClr>
              <a:buSzPts val="1040"/>
              <a:buChar char="•"/>
            </a:pPr>
            <a:r>
              <a:rPr lang="en-US"/>
              <a:t>Bước 2: Xác định truy vấn và chuyển đổi trên DataFrame hoặc DStream</a:t>
            </a:r>
            <a:endParaRPr/>
          </a:p>
          <a:p>
            <a:pPr indent="-182563" lvl="1" marL="360363" rtl="0" algn="l">
              <a:lnSpc>
                <a:spcPct val="138461"/>
              </a:lnSpc>
              <a:spcBef>
                <a:spcPts val="500"/>
              </a:spcBef>
              <a:spcAft>
                <a:spcPts val="0"/>
              </a:spcAft>
              <a:buClr>
                <a:srgbClr val="262626"/>
              </a:buClr>
              <a:buSzPts val="1040"/>
              <a:buChar char="•"/>
            </a:pPr>
            <a:r>
              <a:rPr lang="en-US"/>
              <a:t>Bước 3: Lưu hoặc hiển thị kết quả</a:t>
            </a:r>
            <a:endParaRPr/>
          </a:p>
        </p:txBody>
      </p:sp>
      <p:grpSp>
        <p:nvGrpSpPr>
          <p:cNvPr id="3928" name="Google Shape;3928;p238"/>
          <p:cNvGrpSpPr/>
          <p:nvPr/>
        </p:nvGrpSpPr>
        <p:grpSpPr>
          <a:xfrm>
            <a:off x="5824538" y="2426794"/>
            <a:ext cx="2834645" cy="3462086"/>
            <a:chOff x="5824538" y="2426794"/>
            <a:chExt cx="2834645" cy="3462086"/>
          </a:xfrm>
        </p:grpSpPr>
        <p:sp>
          <p:nvSpPr>
            <p:cNvPr id="3929" name="Google Shape;3929;p238"/>
            <p:cNvSpPr/>
            <p:nvPr/>
          </p:nvSpPr>
          <p:spPr>
            <a:xfrm>
              <a:off x="5972588" y="2426794"/>
              <a:ext cx="1496864" cy="637151"/>
            </a:xfrm>
            <a:prstGeom prst="roundRect">
              <a:avLst>
                <a:gd fmla="val 23714"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Nguồn dữ liệu</a:t>
              </a:r>
              <a:endParaRPr sz="1400">
                <a:solidFill>
                  <a:srgbClr val="1F45BC"/>
                </a:solidFill>
                <a:latin typeface="Arial"/>
                <a:ea typeface="Arial"/>
                <a:cs typeface="Arial"/>
                <a:sym typeface="Arial"/>
              </a:endParaRPr>
            </a:p>
          </p:txBody>
        </p:sp>
        <p:sp>
          <p:nvSpPr>
            <p:cNvPr id="3930" name="Google Shape;3930;p238"/>
            <p:cNvSpPr/>
            <p:nvPr/>
          </p:nvSpPr>
          <p:spPr>
            <a:xfrm>
              <a:off x="5898562" y="5251729"/>
              <a:ext cx="1640268" cy="637151"/>
            </a:xfrm>
            <a:prstGeom prst="roundRect">
              <a:avLst>
                <a:gd fmla="val 23714"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Điểm đến đầu ra</a:t>
              </a:r>
              <a:endParaRPr sz="1400">
                <a:solidFill>
                  <a:srgbClr val="1F45BC"/>
                </a:solidFill>
                <a:latin typeface="Arial"/>
                <a:ea typeface="Arial"/>
                <a:cs typeface="Arial"/>
                <a:sym typeface="Arial"/>
              </a:endParaRPr>
            </a:p>
          </p:txBody>
        </p:sp>
        <p:pic>
          <p:nvPicPr>
            <p:cNvPr id="3931" name="Google Shape;3931;p238"/>
            <p:cNvPicPr preferRelativeResize="0"/>
            <p:nvPr/>
          </p:nvPicPr>
          <p:blipFill rotWithShape="1">
            <a:blip r:embed="rId3">
              <a:alphaModFix/>
            </a:blip>
            <a:srcRect b="0" l="871" r="1125" t="0"/>
            <a:stretch/>
          </p:blipFill>
          <p:spPr>
            <a:xfrm>
              <a:off x="5824538" y="3483831"/>
              <a:ext cx="1788318" cy="1348012"/>
            </a:xfrm>
            <a:prstGeom prst="rect">
              <a:avLst/>
            </a:prstGeom>
            <a:noFill/>
            <a:ln>
              <a:noFill/>
            </a:ln>
          </p:spPr>
        </p:pic>
        <p:sp>
          <p:nvSpPr>
            <p:cNvPr id="3932" name="Google Shape;3932;p238"/>
            <p:cNvSpPr/>
            <p:nvPr/>
          </p:nvSpPr>
          <p:spPr>
            <a:xfrm>
              <a:off x="6179247" y="3118056"/>
              <a:ext cx="1078899" cy="365775"/>
            </a:xfrm>
            <a:prstGeom prst="downArrow">
              <a:avLst>
                <a:gd fmla="val 70011" name="adj1"/>
                <a:gd fmla="val 45490"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33" name="Google Shape;3933;p238"/>
            <p:cNvSpPr/>
            <p:nvPr/>
          </p:nvSpPr>
          <p:spPr>
            <a:xfrm>
              <a:off x="6179247" y="4831843"/>
              <a:ext cx="1078899" cy="365775"/>
            </a:xfrm>
            <a:prstGeom prst="downArrow">
              <a:avLst>
                <a:gd fmla="val 70011" name="adj1"/>
                <a:gd fmla="val 45490"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934" name="Google Shape;3934;p238"/>
            <p:cNvGrpSpPr/>
            <p:nvPr/>
          </p:nvGrpSpPr>
          <p:grpSpPr>
            <a:xfrm>
              <a:off x="7783622" y="3483831"/>
              <a:ext cx="875561" cy="1348012"/>
              <a:chOff x="13214966" y="4310237"/>
              <a:chExt cx="875561" cy="1348012"/>
            </a:xfrm>
          </p:grpSpPr>
          <p:sp>
            <p:nvSpPr>
              <p:cNvPr id="3935" name="Google Shape;3935;p238"/>
              <p:cNvSpPr txBox="1"/>
              <p:nvPr/>
            </p:nvSpPr>
            <p:spPr>
              <a:xfrm>
                <a:off x="13214966" y="4310237"/>
                <a:ext cx="87556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1F45BC"/>
                    </a:solidFill>
                    <a:latin typeface="Arial"/>
                    <a:ea typeface="Arial"/>
                    <a:cs typeface="Arial"/>
                    <a:sym typeface="Arial"/>
                  </a:rPr>
                  <a:t>Chuyển đổi</a:t>
                </a:r>
                <a:endParaRPr sz="1100">
                  <a:solidFill>
                    <a:srgbClr val="1F45BC"/>
                  </a:solidFill>
                  <a:latin typeface="Arial"/>
                  <a:ea typeface="Arial"/>
                  <a:cs typeface="Arial"/>
                  <a:sym typeface="Arial"/>
                </a:endParaRPr>
              </a:p>
            </p:txBody>
          </p:sp>
          <p:sp>
            <p:nvSpPr>
              <p:cNvPr id="3936" name="Google Shape;3936;p238"/>
              <p:cNvSpPr txBox="1"/>
              <p:nvPr/>
            </p:nvSpPr>
            <p:spPr>
              <a:xfrm>
                <a:off x="13214966" y="4555614"/>
                <a:ext cx="87556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1F45BC"/>
                    </a:solidFill>
                    <a:latin typeface="Arial"/>
                    <a:ea typeface="Arial"/>
                    <a:cs typeface="Arial"/>
                    <a:sym typeface="Arial"/>
                  </a:rPr>
                  <a:t>Chuyển đổi</a:t>
                </a:r>
                <a:endParaRPr sz="1100">
                  <a:solidFill>
                    <a:srgbClr val="1F45BC"/>
                  </a:solidFill>
                  <a:latin typeface="Arial"/>
                  <a:ea typeface="Arial"/>
                  <a:cs typeface="Arial"/>
                  <a:sym typeface="Arial"/>
                </a:endParaRPr>
              </a:p>
            </p:txBody>
          </p:sp>
          <p:sp>
            <p:nvSpPr>
              <p:cNvPr id="3937" name="Google Shape;3937;p238"/>
              <p:cNvSpPr txBox="1"/>
              <p:nvPr/>
            </p:nvSpPr>
            <p:spPr>
              <a:xfrm>
                <a:off x="13214966" y="5396639"/>
                <a:ext cx="87556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1F45BC"/>
                    </a:solidFill>
                    <a:latin typeface="Arial"/>
                    <a:ea typeface="Arial"/>
                    <a:cs typeface="Arial"/>
                    <a:sym typeface="Arial"/>
                  </a:rPr>
                  <a:t>Chuyển đổi</a:t>
                </a:r>
                <a:endParaRPr sz="1100">
                  <a:solidFill>
                    <a:srgbClr val="1F45BC"/>
                  </a:solidFill>
                  <a:latin typeface="Arial"/>
                  <a:ea typeface="Arial"/>
                  <a:cs typeface="Arial"/>
                  <a:sym typeface="Arial"/>
                </a:endParaRPr>
              </a:p>
            </p:txBody>
          </p:sp>
          <p:sp>
            <p:nvSpPr>
              <p:cNvPr id="3938" name="Google Shape;3938;p238"/>
              <p:cNvSpPr txBox="1"/>
              <p:nvPr/>
            </p:nvSpPr>
            <p:spPr>
              <a:xfrm>
                <a:off x="13535566" y="4647102"/>
                <a:ext cx="23436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1F45BC"/>
                    </a:solidFill>
                    <a:latin typeface="Arial"/>
                    <a:ea typeface="Arial"/>
                    <a:cs typeface="Arial"/>
                    <a:sym typeface="Arial"/>
                  </a:rPr>
                  <a:t>.</a:t>
                </a:r>
                <a:endParaRPr/>
              </a:p>
              <a:p>
                <a:pPr indent="0" lvl="0" marL="0" marR="0" rtl="0" algn="l">
                  <a:spcBef>
                    <a:spcPts val="0"/>
                  </a:spcBef>
                  <a:spcAft>
                    <a:spcPts val="0"/>
                  </a:spcAft>
                  <a:buNone/>
                </a:pPr>
                <a:r>
                  <a:rPr lang="en-US" sz="1600">
                    <a:solidFill>
                      <a:srgbClr val="1F45BC"/>
                    </a:solidFill>
                    <a:latin typeface="Arial"/>
                    <a:ea typeface="Arial"/>
                    <a:cs typeface="Arial"/>
                    <a:sym typeface="Arial"/>
                  </a:rPr>
                  <a:t>.</a:t>
                </a:r>
                <a:endParaRPr/>
              </a:p>
              <a:p>
                <a:pPr indent="0" lvl="0" marL="0" marR="0" rtl="0" algn="l">
                  <a:spcBef>
                    <a:spcPts val="0"/>
                  </a:spcBef>
                  <a:spcAft>
                    <a:spcPts val="0"/>
                  </a:spcAft>
                  <a:buNone/>
                </a:pPr>
                <a:r>
                  <a:rPr lang="en-US" sz="1600">
                    <a:solidFill>
                      <a:srgbClr val="1F45BC"/>
                    </a:solidFill>
                    <a:latin typeface="Arial"/>
                    <a:ea typeface="Arial"/>
                    <a:cs typeface="Arial"/>
                    <a:sym typeface="Arial"/>
                  </a:rPr>
                  <a:t>.</a:t>
                </a:r>
                <a:endParaRPr/>
              </a:p>
            </p:txBody>
          </p:sp>
        </p:grpSp>
      </p:grpSp>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3" name="Shape 3943"/>
        <p:cNvGrpSpPr/>
        <p:nvPr/>
      </p:nvGrpSpPr>
      <p:grpSpPr>
        <a:xfrm>
          <a:off x="0" y="0"/>
          <a:ext cx="0" cy="0"/>
          <a:chOff x="0" y="0"/>
          <a:chExt cx="0" cy="0"/>
        </a:xfrm>
      </p:grpSpPr>
      <p:sp>
        <p:nvSpPr>
          <p:cNvPr id="3944" name="Google Shape;3944;p23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Giới thiệu về Spark Streaming</a:t>
            </a:r>
            <a:endParaRPr/>
          </a:p>
        </p:txBody>
      </p:sp>
      <p:sp>
        <p:nvSpPr>
          <p:cNvPr id="3945" name="Google Shape;3945;p23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Thao tác Spark Streaming</a:t>
            </a:r>
            <a:endParaRPr/>
          </a:p>
        </p:txBody>
      </p:sp>
      <p:sp>
        <p:nvSpPr>
          <p:cNvPr id="3946" name="Google Shape;3946;p23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947" name="Google Shape;3947;p239"/>
          <p:cNvSpPr txBox="1"/>
          <p:nvPr>
            <p:ph idx="4" type="body"/>
          </p:nvPr>
        </p:nvSpPr>
        <p:spPr>
          <a:xfrm>
            <a:off x="535872" y="2226567"/>
            <a:ext cx="8796528" cy="1881607"/>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Như trong các API khác, có hai loại hoạt động trong Spark Streaming</a:t>
            </a:r>
            <a:endParaRPr/>
          </a:p>
          <a:p>
            <a:pPr indent="-182563" lvl="1" marL="360363" rtl="0" algn="l">
              <a:lnSpc>
                <a:spcPct val="138461"/>
              </a:lnSpc>
              <a:spcBef>
                <a:spcPts val="500"/>
              </a:spcBef>
              <a:spcAft>
                <a:spcPts val="0"/>
              </a:spcAft>
              <a:buClr>
                <a:srgbClr val="262626"/>
              </a:buClr>
              <a:buSzPts val="1040"/>
              <a:buChar char="•"/>
            </a:pPr>
            <a:r>
              <a:rPr lang="en-US"/>
              <a:t>Chuyển đổi áp dụng các hoạt động trên dữ liệu và tạo một đối tượng mới với các thay đổi</a:t>
            </a:r>
            <a:endParaRPr/>
          </a:p>
          <a:p>
            <a:pPr indent="-182563" lvl="1" marL="360363" rtl="0" algn="l">
              <a:lnSpc>
                <a:spcPct val="138461"/>
              </a:lnSpc>
              <a:spcBef>
                <a:spcPts val="500"/>
              </a:spcBef>
              <a:spcAft>
                <a:spcPts val="0"/>
              </a:spcAft>
              <a:buClr>
                <a:srgbClr val="262626"/>
              </a:buClr>
              <a:buSzPts val="1040"/>
              <a:buChar char="•"/>
            </a:pPr>
            <a:r>
              <a:rPr lang="en-US"/>
              <a:t>Tất cả chuyển đổi Spark thực hiện bất biến</a:t>
            </a:r>
            <a:endParaRPr/>
          </a:p>
          <a:p>
            <a:pPr indent="-182563" lvl="1" marL="360363" rtl="0" algn="l">
              <a:lnSpc>
                <a:spcPct val="138461"/>
              </a:lnSpc>
              <a:spcBef>
                <a:spcPts val="500"/>
              </a:spcBef>
              <a:spcAft>
                <a:spcPts val="0"/>
              </a:spcAft>
              <a:buClr>
                <a:srgbClr val="262626"/>
              </a:buClr>
              <a:buSzPts val="1040"/>
              <a:buChar char="•"/>
            </a:pPr>
            <a:r>
              <a:rPr lang="en-US"/>
              <a:t>Khi một Hành động được gọi, tất cả Executor sẽ trả lại kết quả của họ cho chương trình Driver</a:t>
            </a:r>
            <a:endParaRPr/>
          </a:p>
          <a:p>
            <a:pPr indent="-182563" lvl="1" marL="360363" rtl="0" algn="l">
              <a:lnSpc>
                <a:spcPct val="138461"/>
              </a:lnSpc>
              <a:spcBef>
                <a:spcPts val="500"/>
              </a:spcBef>
              <a:spcAft>
                <a:spcPts val="0"/>
              </a:spcAft>
              <a:buClr>
                <a:srgbClr val="262626"/>
              </a:buClr>
              <a:buSzPts val="1040"/>
              <a:buChar char="•"/>
            </a:pPr>
            <a:r>
              <a:rPr lang="en-US"/>
              <a:t>Tất cả các biến đổi Spark thực thi một cách lười biếng</a:t>
            </a:r>
            <a:endParaRPr/>
          </a:p>
          <a:p>
            <a:pPr indent="-209550" lvl="2" marL="574675" rtl="0" algn="l">
              <a:lnSpc>
                <a:spcPct val="90000"/>
              </a:lnSpc>
              <a:spcBef>
                <a:spcPts val="462"/>
              </a:spcBef>
              <a:spcAft>
                <a:spcPts val="0"/>
              </a:spcAft>
              <a:buClr>
                <a:srgbClr val="262626"/>
              </a:buClr>
              <a:buSzPts val="1300"/>
              <a:buChar char="•"/>
            </a:pPr>
            <a:r>
              <a:rPr lang="en-US"/>
              <a:t>Một hành động kích hoạt Spark tuân theo biểu đồ phụ thuộc dòng dõi và DAG để lập kế hoạch vật lý cuối cùng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465" name="Google Shape;465;p2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000"/>
              <a:buNone/>
            </a:pPr>
            <a:r>
              <a:rPr lang="en-US" sz="3000"/>
              <a:t>Kiểu dữ liệu dấu chấm động trong Python</a:t>
            </a:r>
            <a:endParaRPr sz="3000"/>
          </a:p>
        </p:txBody>
      </p:sp>
      <p:sp>
        <p:nvSpPr>
          <p:cNvPr id="466" name="Google Shape;466;p2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467" name="Google Shape;467;p2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Số dấu chấm động</a:t>
            </a:r>
            <a:endParaRPr/>
          </a:p>
          <a:p>
            <a:pPr indent="-182563" lvl="1" marL="360363" rtl="0" algn="l">
              <a:lnSpc>
                <a:spcPct val="138461"/>
              </a:lnSpc>
              <a:spcBef>
                <a:spcPts val="500"/>
              </a:spcBef>
              <a:spcAft>
                <a:spcPts val="0"/>
              </a:spcAft>
              <a:buClr>
                <a:srgbClr val="262626"/>
              </a:buClr>
              <a:buSzPts val="1040"/>
              <a:buChar char="•"/>
            </a:pPr>
            <a:r>
              <a:rPr lang="en-US"/>
              <a:t>Được gọi là "float" trong Python</a:t>
            </a:r>
            <a:endParaRPr/>
          </a:p>
          <a:p>
            <a:pPr indent="-182563" lvl="1" marL="360363" rtl="0" algn="l">
              <a:lnSpc>
                <a:spcPct val="138461"/>
              </a:lnSpc>
              <a:spcBef>
                <a:spcPts val="500"/>
              </a:spcBef>
              <a:spcAft>
                <a:spcPts val="0"/>
              </a:spcAft>
              <a:buClr>
                <a:srgbClr val="262626"/>
              </a:buClr>
              <a:buSzPts val="1040"/>
              <a:buChar char="•"/>
            </a:pPr>
            <a:r>
              <a:rPr lang="en-US"/>
              <a:t>Chỉ định bằng dấu thập phân</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Tùy chọn, sử dụng ký tự e hoặc E theo sau là số nguyên dương hoặc âm để chỉ định ký hiệu khoa học</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468" name="Google Shape;468;p24"/>
          <p:cNvSpPr txBox="1"/>
          <p:nvPr/>
        </p:nvSpPr>
        <p:spPr>
          <a:xfrm>
            <a:off x="704850" y="3193058"/>
            <a:ext cx="7812000" cy="64059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my_pi = 3.14</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my_float = .3</a:t>
            </a:r>
            <a:endParaRPr/>
          </a:p>
        </p:txBody>
      </p:sp>
      <p:sp>
        <p:nvSpPr>
          <p:cNvPr id="469" name="Google Shape;469;p24"/>
          <p:cNvSpPr txBox="1"/>
          <p:nvPr/>
        </p:nvSpPr>
        <p:spPr>
          <a:xfrm>
            <a:off x="704850" y="4672648"/>
            <a:ext cx="7812000" cy="64059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my_var = 3.7e8</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my_float = 2.17E-3</a:t>
            </a:r>
            <a:endParaRPr/>
          </a:p>
        </p:txBody>
      </p:sp>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2" name="Shape 3952"/>
        <p:cNvGrpSpPr/>
        <p:nvPr/>
      </p:nvGrpSpPr>
      <p:grpSpPr>
        <a:xfrm>
          <a:off x="0" y="0"/>
          <a:ext cx="0" cy="0"/>
          <a:chOff x="0" y="0"/>
          <a:chExt cx="0" cy="0"/>
        </a:xfrm>
      </p:grpSpPr>
      <p:sp>
        <p:nvSpPr>
          <p:cNvPr id="3953" name="Google Shape;3953;p24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Giới thiệu về Spark Streaming</a:t>
            </a:r>
            <a:endParaRPr/>
          </a:p>
        </p:txBody>
      </p:sp>
      <p:sp>
        <p:nvSpPr>
          <p:cNvPr id="3954" name="Google Shape;3954;p24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Bắt đầu với truyền phát</a:t>
            </a:r>
            <a:endParaRPr/>
          </a:p>
        </p:txBody>
      </p:sp>
      <p:sp>
        <p:nvSpPr>
          <p:cNvPr id="3955" name="Google Shape;3955;p24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956" name="Google Shape;3956;p240"/>
          <p:cNvSpPr txBox="1"/>
          <p:nvPr>
            <p:ph idx="4" type="body"/>
          </p:nvPr>
        </p:nvSpPr>
        <p:spPr>
          <a:xfrm>
            <a:off x="535872" y="2226567"/>
            <a:ext cx="8796528" cy="927449"/>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Chúng tôi có thể sử dụng vỏ Spark để phát triển các ứng dụng phát trực tuyến</a:t>
            </a:r>
            <a:endParaRPr/>
          </a:p>
          <a:p>
            <a:pPr indent="-177800" lvl="0" marL="177800" rtl="0" algn="l">
              <a:lnSpc>
                <a:spcPct val="128571"/>
              </a:lnSpc>
              <a:spcBef>
                <a:spcPts val="1000"/>
              </a:spcBef>
              <a:spcAft>
                <a:spcPts val="0"/>
              </a:spcAft>
              <a:buClr>
                <a:srgbClr val="262626"/>
              </a:buClr>
              <a:buSzPts val="1400"/>
              <a:buFont typeface="Arial"/>
              <a:buChar char="•"/>
            </a:pPr>
            <a:r>
              <a:rPr lang="en-US"/>
              <a:t>Ứng dụng phát trực tuyến yêu cầu tối thiểu hai luồng hoặc được thực thi trên YARN</a:t>
            </a:r>
            <a:endParaRPr/>
          </a:p>
          <a:p>
            <a:pPr indent="-182563" lvl="1" marL="360363" rtl="0" algn="l">
              <a:lnSpc>
                <a:spcPct val="138461"/>
              </a:lnSpc>
              <a:spcBef>
                <a:spcPts val="500"/>
              </a:spcBef>
              <a:spcAft>
                <a:spcPts val="0"/>
              </a:spcAft>
              <a:buClr>
                <a:srgbClr val="262626"/>
              </a:buClr>
              <a:buSzPts val="1040"/>
              <a:buChar char="•"/>
            </a:pPr>
            <a:r>
              <a:rPr lang="en-US"/>
              <a:t>Cần có một luồng để nhập dữ liệu phát trực tuyến đến</a:t>
            </a:r>
            <a:endParaRPr/>
          </a:p>
          <a:p>
            <a:pPr indent="-182563" lvl="1" marL="360363" rtl="0" algn="l">
              <a:lnSpc>
                <a:spcPct val="138461"/>
              </a:lnSpc>
              <a:spcBef>
                <a:spcPts val="500"/>
              </a:spcBef>
              <a:spcAft>
                <a:spcPts val="0"/>
              </a:spcAft>
              <a:buClr>
                <a:srgbClr val="262626"/>
              </a:buClr>
              <a:buSzPts val="1040"/>
              <a:buChar char="•"/>
            </a:pPr>
            <a:r>
              <a:rPr lang="en-US"/>
              <a:t>Một luồng khác xử lý dữ liệu phát trực tuyến</a:t>
            </a:r>
            <a:endParaRPr/>
          </a:p>
        </p:txBody>
      </p:sp>
      <p:sp>
        <p:nvSpPr>
          <p:cNvPr id="3957" name="Google Shape;3957;p240"/>
          <p:cNvSpPr txBox="1"/>
          <p:nvPr/>
        </p:nvSpPr>
        <p:spPr>
          <a:xfrm>
            <a:off x="710453" y="3482476"/>
            <a:ext cx="7812000" cy="75047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FF0000"/>
                </a:solidFill>
                <a:latin typeface="Arial"/>
                <a:ea typeface="Arial"/>
                <a:cs typeface="Arial"/>
                <a:sym typeface="Arial"/>
              </a:rPr>
              <a:t>%</a:t>
            </a:r>
            <a:r>
              <a:rPr lang="en-US" sz="1400">
                <a:solidFill>
                  <a:schemeClr val="dk1"/>
                </a:solidFill>
                <a:latin typeface="Arial"/>
                <a:ea typeface="Arial"/>
                <a:cs typeface="Arial"/>
                <a:sym typeface="Arial"/>
              </a:rPr>
              <a:t>  pyspark --master 'local[2]'            </a:t>
            </a:r>
            <a:r>
              <a:rPr lang="en-US" sz="1400">
                <a:solidFill>
                  <a:srgbClr val="00B0F0"/>
                </a:solidFill>
                <a:latin typeface="Arial"/>
                <a:ea typeface="Arial"/>
                <a:cs typeface="Arial"/>
                <a:sym typeface="Arial"/>
              </a:rPr>
              <a:t># Specify minimum of 2 threads</a:t>
            </a:r>
            <a:endParaRPr/>
          </a:p>
          <a:p>
            <a:pPr indent="0" lvl="0" marL="182563" marR="0" rtl="0" algn="l">
              <a:spcBef>
                <a:spcPts val="0"/>
              </a:spcBef>
              <a:spcAft>
                <a:spcPts val="0"/>
              </a:spcAft>
              <a:buNone/>
            </a:pPr>
            <a:r>
              <a:rPr lang="en-US" sz="1400">
                <a:solidFill>
                  <a:srgbClr val="FF0000"/>
                </a:solidFill>
                <a:latin typeface="Arial"/>
                <a:ea typeface="Arial"/>
                <a:cs typeface="Arial"/>
                <a:sym typeface="Arial"/>
              </a:rPr>
              <a:t>%</a:t>
            </a:r>
            <a:r>
              <a:rPr lang="en-US" sz="1400">
                <a:solidFill>
                  <a:schemeClr val="dk1"/>
                </a:solidFill>
                <a:latin typeface="Arial"/>
                <a:ea typeface="Arial"/>
                <a:cs typeface="Arial"/>
                <a:sym typeface="Arial"/>
              </a:rPr>
              <a:t>  pyspark --master 'local[*]'            </a:t>
            </a:r>
            <a:r>
              <a:rPr lang="en-US" sz="1400">
                <a:solidFill>
                  <a:srgbClr val="00B0F0"/>
                </a:solidFill>
                <a:latin typeface="Arial"/>
                <a:ea typeface="Arial"/>
                <a:cs typeface="Arial"/>
                <a:sym typeface="Arial"/>
              </a:rPr>
              <a:t># Use as many threads as available.  Must be at least 2</a:t>
            </a:r>
            <a:endParaRPr/>
          </a:p>
          <a:p>
            <a:pPr indent="0" lvl="0" marL="182563" marR="0" rtl="0" algn="l">
              <a:spcBef>
                <a:spcPts val="0"/>
              </a:spcBef>
              <a:spcAft>
                <a:spcPts val="0"/>
              </a:spcAft>
              <a:buNone/>
            </a:pPr>
            <a:r>
              <a:rPr lang="en-US" sz="1400">
                <a:solidFill>
                  <a:srgbClr val="FF0000"/>
                </a:solidFill>
                <a:latin typeface="Arial"/>
                <a:ea typeface="Arial"/>
                <a:cs typeface="Arial"/>
                <a:sym typeface="Arial"/>
              </a:rPr>
              <a:t>%</a:t>
            </a:r>
            <a:r>
              <a:rPr lang="en-US" sz="1400">
                <a:solidFill>
                  <a:schemeClr val="dk1"/>
                </a:solidFill>
                <a:latin typeface="Arial"/>
                <a:ea typeface="Arial"/>
                <a:cs typeface="Arial"/>
                <a:sym typeface="Arial"/>
              </a:rPr>
              <a:t>  pyspark --master yarn                    </a:t>
            </a:r>
            <a:r>
              <a:rPr lang="en-US" sz="1400">
                <a:solidFill>
                  <a:srgbClr val="00B0F0"/>
                </a:solidFill>
                <a:latin typeface="Arial"/>
                <a:ea typeface="Arial"/>
                <a:cs typeface="Arial"/>
                <a:sym typeface="Arial"/>
              </a:rPr>
              <a:t># Run pyspark shell on YARN</a:t>
            </a:r>
            <a:endParaRPr/>
          </a:p>
        </p:txBody>
      </p:sp>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2" name="Shape 3962"/>
        <p:cNvGrpSpPr/>
        <p:nvPr/>
      </p:nvGrpSpPr>
      <p:grpSpPr>
        <a:xfrm>
          <a:off x="0" y="0"/>
          <a:ext cx="0" cy="0"/>
          <a:chOff x="0" y="0"/>
          <a:chExt cx="0" cy="0"/>
        </a:xfrm>
      </p:grpSpPr>
      <p:sp>
        <p:nvSpPr>
          <p:cNvPr id="3963" name="Google Shape;3963;p241"/>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t>Xử lý dữ liệu truyền phát</a:t>
            </a:r>
            <a:endParaRPr/>
          </a:p>
        </p:txBody>
      </p:sp>
      <p:sp>
        <p:nvSpPr>
          <p:cNvPr id="3964" name="Google Shape;3964;p241"/>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3</a:t>
            </a:r>
            <a:endParaRPr/>
          </a:p>
        </p:txBody>
      </p:sp>
      <p:sp>
        <p:nvSpPr>
          <p:cNvPr id="3965" name="Google Shape;3965;p241"/>
          <p:cNvSpPr/>
          <p:nvPr/>
        </p:nvSpPr>
        <p:spPr>
          <a:xfrm>
            <a:off x="1234524" y="406641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3.1.Introduction to Spark Streaming</a:t>
            </a:r>
            <a:r>
              <a:rPr lang="en-US" sz="1800">
                <a:solidFill>
                  <a:srgbClr val="3F3F3F"/>
                </a:solidFill>
                <a:latin typeface="Arial"/>
                <a:ea typeface="Arial"/>
                <a:cs typeface="Arial"/>
                <a:sym typeface="Arial"/>
              </a:rPr>
              <a:t>. </a:t>
            </a:r>
            <a:endParaRPr sz="1800">
              <a:solidFill>
                <a:srgbClr val="A5A5A5"/>
              </a:solidFill>
              <a:latin typeface="Arial"/>
              <a:ea typeface="Arial"/>
              <a:cs typeface="Arial"/>
              <a:sym typeface="Arial"/>
            </a:endParaRPr>
          </a:p>
        </p:txBody>
      </p:sp>
      <p:sp>
        <p:nvSpPr>
          <p:cNvPr id="3966" name="Google Shape;3966;p241"/>
          <p:cNvSpPr/>
          <p:nvPr/>
        </p:nvSpPr>
        <p:spPr>
          <a:xfrm>
            <a:off x="1051644" y="4065237"/>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sp>
        <p:nvSpPr>
          <p:cNvPr id="3967" name="Google Shape;3967;p241"/>
          <p:cNvSpPr/>
          <p:nvPr/>
        </p:nvSpPr>
        <p:spPr>
          <a:xfrm>
            <a:off x="1234524" y="449624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3.2. Làm việc với dữ liệu truyền không có cấu trúc</a:t>
            </a:r>
            <a:endParaRPr sz="1800">
              <a:solidFill>
                <a:srgbClr val="3F3F3F"/>
              </a:solidFill>
              <a:latin typeface="Arial"/>
              <a:ea typeface="Arial"/>
              <a:cs typeface="Arial"/>
              <a:sym typeface="Arial"/>
            </a:endParaRPr>
          </a:p>
        </p:txBody>
      </p:sp>
      <p:sp>
        <p:nvSpPr>
          <p:cNvPr id="3968" name="Google Shape;3968;p241"/>
          <p:cNvSpPr/>
          <p:nvPr/>
        </p:nvSpPr>
        <p:spPr>
          <a:xfrm>
            <a:off x="1051644" y="4495071"/>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sp>
        <p:nvSpPr>
          <p:cNvPr id="3969" name="Google Shape;3969;p241"/>
          <p:cNvSpPr/>
          <p:nvPr/>
        </p:nvSpPr>
        <p:spPr>
          <a:xfrm>
            <a:off x="1234524" y="4926078"/>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3.3. Làm việc với dữ liệu truyền có cấu trúc</a:t>
            </a:r>
            <a:endParaRPr sz="1800">
              <a:solidFill>
                <a:srgbClr val="A5A5A5"/>
              </a:solidFill>
              <a:latin typeface="Arial"/>
              <a:ea typeface="Arial"/>
              <a:cs typeface="Arial"/>
              <a:sym typeface="Arial"/>
            </a:endParaRPr>
          </a:p>
        </p:txBody>
      </p:sp>
      <p:sp>
        <p:nvSpPr>
          <p:cNvPr id="3970" name="Google Shape;3970;p241"/>
          <p:cNvSpPr/>
          <p:nvPr/>
        </p:nvSpPr>
        <p:spPr>
          <a:xfrm>
            <a:off x="1051644" y="4924905"/>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5" name="Shape 3975"/>
        <p:cNvGrpSpPr/>
        <p:nvPr/>
      </p:nvGrpSpPr>
      <p:grpSpPr>
        <a:xfrm>
          <a:off x="0" y="0"/>
          <a:ext cx="0" cy="0"/>
          <a:chOff x="0" y="0"/>
          <a:chExt cx="0" cy="0"/>
        </a:xfrm>
      </p:grpSpPr>
      <p:sp>
        <p:nvSpPr>
          <p:cNvPr id="3976" name="Google Shape;3976;p242"/>
          <p:cNvSpPr txBox="1"/>
          <p:nvPr>
            <p:ph idx="1" type="body"/>
          </p:nvPr>
        </p:nvSpPr>
        <p:spPr>
          <a:xfrm>
            <a:off x="449611" y="447879"/>
            <a:ext cx="6030701"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Làm việc với dữ liệu truyền không có cấu trúc</a:t>
            </a:r>
            <a:endParaRPr/>
          </a:p>
        </p:txBody>
      </p:sp>
      <p:sp>
        <p:nvSpPr>
          <p:cNvPr id="3977" name="Google Shape;3977;p24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Micro-batches</a:t>
            </a:r>
            <a:endParaRPr/>
          </a:p>
        </p:txBody>
      </p:sp>
      <p:sp>
        <p:nvSpPr>
          <p:cNvPr id="3978" name="Google Shape;3978;p24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979" name="Google Shape;3979;p242"/>
          <p:cNvSpPr txBox="1"/>
          <p:nvPr>
            <p:ph idx="4" type="body"/>
          </p:nvPr>
        </p:nvSpPr>
        <p:spPr>
          <a:xfrm>
            <a:off x="535872" y="2226567"/>
            <a:ext cx="8796528" cy="208228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Spark Streaming nhập dữ liệu truyền phát và chia dữ liệu thành các đợt nhỏ hơn</a:t>
            </a:r>
            <a:endParaRPr/>
          </a:p>
          <a:p>
            <a:pPr indent="-182563" lvl="1" marL="360363" rtl="0" algn="l">
              <a:lnSpc>
                <a:spcPct val="138461"/>
              </a:lnSpc>
              <a:spcBef>
                <a:spcPts val="500"/>
              </a:spcBef>
              <a:spcAft>
                <a:spcPts val="0"/>
              </a:spcAft>
              <a:buClr>
                <a:srgbClr val="262626"/>
              </a:buClr>
              <a:buSzPts val="1040"/>
              <a:buChar char="•"/>
            </a:pPr>
            <a:r>
              <a:rPr lang="en-US"/>
              <a:t>Công cụ Spark xử lý dữ liệu ở từng cấp độ batch</a:t>
            </a:r>
            <a:endParaRPr/>
          </a:p>
          <a:p>
            <a:pPr indent="-182563" lvl="1" marL="360363" rtl="0" algn="l">
              <a:lnSpc>
                <a:spcPct val="138461"/>
              </a:lnSpc>
              <a:spcBef>
                <a:spcPts val="500"/>
              </a:spcBef>
              <a:spcAft>
                <a:spcPts val="0"/>
              </a:spcAft>
              <a:buClr>
                <a:srgbClr val="262626"/>
              </a:buClr>
              <a:buSzPts val="1040"/>
              <a:buChar char="•"/>
            </a:pPr>
            <a:r>
              <a:rPr lang="en-US"/>
              <a:t>Nhớ lại quá trình xử lý micro-batchvà xử lý theo sự kiện từ các bài học trước của chúng ta</a:t>
            </a:r>
            <a:endParaRPr/>
          </a:p>
          <a:p>
            <a:pPr indent="-182563" lvl="1" marL="360363" rtl="0" algn="l">
              <a:lnSpc>
                <a:spcPct val="138461"/>
              </a:lnSpc>
              <a:spcBef>
                <a:spcPts val="500"/>
              </a:spcBef>
              <a:spcAft>
                <a:spcPts val="0"/>
              </a:spcAft>
              <a:buClr>
                <a:srgbClr val="262626"/>
              </a:buClr>
              <a:buSzPts val="1040"/>
              <a:buChar char="•"/>
            </a:pPr>
            <a:r>
              <a:rPr lang="en-US"/>
              <a:t>Spark là một hệ thống xử lý dựa trên micro-batch</a:t>
            </a:r>
            <a:endParaRPr/>
          </a:p>
        </p:txBody>
      </p:sp>
      <p:grpSp>
        <p:nvGrpSpPr>
          <p:cNvPr id="3980" name="Google Shape;3980;p242"/>
          <p:cNvGrpSpPr/>
          <p:nvPr/>
        </p:nvGrpSpPr>
        <p:grpSpPr>
          <a:xfrm>
            <a:off x="787490" y="3888491"/>
            <a:ext cx="8293292" cy="1388813"/>
            <a:chOff x="657225" y="3899138"/>
            <a:chExt cx="8293292" cy="1388813"/>
          </a:xfrm>
        </p:grpSpPr>
        <p:pic>
          <p:nvPicPr>
            <p:cNvPr id="3981" name="Google Shape;3981;p242"/>
            <p:cNvPicPr preferRelativeResize="0"/>
            <p:nvPr/>
          </p:nvPicPr>
          <p:blipFill rotWithShape="1">
            <a:blip r:embed="rId3">
              <a:alphaModFix/>
            </a:blip>
            <a:srcRect b="0" l="871" r="1125" t="0"/>
            <a:stretch/>
          </p:blipFill>
          <p:spPr>
            <a:xfrm>
              <a:off x="2529272" y="4117328"/>
              <a:ext cx="1552988" cy="1170623"/>
            </a:xfrm>
            <a:prstGeom prst="rect">
              <a:avLst/>
            </a:prstGeom>
            <a:noFill/>
            <a:ln>
              <a:noFill/>
            </a:ln>
          </p:spPr>
        </p:pic>
        <p:pic>
          <p:nvPicPr>
            <p:cNvPr id="3982" name="Google Shape;3982;p242"/>
            <p:cNvPicPr preferRelativeResize="0"/>
            <p:nvPr/>
          </p:nvPicPr>
          <p:blipFill rotWithShape="1">
            <a:blip r:embed="rId3">
              <a:alphaModFix/>
            </a:blip>
            <a:srcRect b="0" l="871" r="1125" t="0"/>
            <a:stretch/>
          </p:blipFill>
          <p:spPr>
            <a:xfrm>
              <a:off x="5776584" y="4117328"/>
              <a:ext cx="1552988" cy="1170623"/>
            </a:xfrm>
            <a:prstGeom prst="rect">
              <a:avLst/>
            </a:prstGeom>
            <a:noFill/>
            <a:ln>
              <a:noFill/>
            </a:ln>
          </p:spPr>
        </p:pic>
        <p:sp>
          <p:nvSpPr>
            <p:cNvPr id="3983" name="Google Shape;3983;p242"/>
            <p:cNvSpPr/>
            <p:nvPr/>
          </p:nvSpPr>
          <p:spPr>
            <a:xfrm>
              <a:off x="834948" y="3920841"/>
              <a:ext cx="1322509" cy="637151"/>
            </a:xfrm>
            <a:prstGeom prst="roundRect">
              <a:avLst>
                <a:gd fmla="val 20724"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Luồng dữ liệu đầu vào</a:t>
              </a:r>
              <a:endParaRPr sz="1400">
                <a:solidFill>
                  <a:srgbClr val="1F45BC"/>
                </a:solidFill>
                <a:latin typeface="Arial"/>
                <a:ea typeface="Arial"/>
                <a:cs typeface="Arial"/>
                <a:sym typeface="Arial"/>
              </a:endParaRPr>
            </a:p>
          </p:txBody>
        </p:sp>
        <p:sp>
          <p:nvSpPr>
            <p:cNvPr id="3984" name="Google Shape;3984;p242"/>
            <p:cNvSpPr/>
            <p:nvPr/>
          </p:nvSpPr>
          <p:spPr>
            <a:xfrm>
              <a:off x="4197175" y="3920841"/>
              <a:ext cx="1234188" cy="637151"/>
            </a:xfrm>
            <a:prstGeom prst="roundRect">
              <a:avLst>
                <a:gd fmla="val 20724"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Mẫu dữ liệu đầu vào</a:t>
              </a:r>
              <a:endParaRPr sz="1400">
                <a:solidFill>
                  <a:srgbClr val="1F45BC"/>
                </a:solidFill>
                <a:latin typeface="Arial"/>
                <a:ea typeface="Arial"/>
                <a:cs typeface="Arial"/>
                <a:sym typeface="Arial"/>
              </a:endParaRPr>
            </a:p>
          </p:txBody>
        </p:sp>
        <p:grpSp>
          <p:nvGrpSpPr>
            <p:cNvPr id="3985" name="Google Shape;3985;p242"/>
            <p:cNvGrpSpPr/>
            <p:nvPr/>
          </p:nvGrpSpPr>
          <p:grpSpPr>
            <a:xfrm>
              <a:off x="657225" y="4535400"/>
              <a:ext cx="8293292" cy="334479"/>
              <a:chOff x="657225" y="4535400"/>
              <a:chExt cx="8293292" cy="334479"/>
            </a:xfrm>
          </p:grpSpPr>
          <p:sp>
            <p:nvSpPr>
              <p:cNvPr id="3986" name="Google Shape;3986;p242"/>
              <p:cNvSpPr/>
              <p:nvPr/>
            </p:nvSpPr>
            <p:spPr>
              <a:xfrm rot="-5400000">
                <a:off x="1368552" y="3824073"/>
                <a:ext cx="334479" cy="1757133"/>
              </a:xfrm>
              <a:prstGeom prst="downArrow">
                <a:avLst>
                  <a:gd fmla="val 52925" name="adj1"/>
                  <a:gd fmla="val 81947" name="adj2"/>
                </a:avLst>
              </a:prstGeom>
              <a:solidFill>
                <a:srgbClr val="60C4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987" name="Google Shape;3987;p242"/>
              <p:cNvGrpSpPr/>
              <p:nvPr/>
            </p:nvGrpSpPr>
            <p:grpSpPr>
              <a:xfrm>
                <a:off x="4180890" y="4535401"/>
                <a:ext cx="1515714" cy="334479"/>
                <a:chOff x="4296987" y="4550674"/>
                <a:chExt cx="1515714" cy="334479"/>
              </a:xfrm>
            </p:grpSpPr>
            <p:sp>
              <p:nvSpPr>
                <p:cNvPr id="3988" name="Google Shape;3988;p242"/>
                <p:cNvSpPr/>
                <p:nvPr/>
              </p:nvSpPr>
              <p:spPr>
                <a:xfrm rot="-5400000">
                  <a:off x="5394827" y="4467278"/>
                  <a:ext cx="334479" cy="501270"/>
                </a:xfrm>
                <a:prstGeom prst="downArrow">
                  <a:avLst>
                    <a:gd fmla="val 52925" name="adj1"/>
                    <a:gd fmla="val 81947" name="adj2"/>
                  </a:avLst>
                </a:prstGeom>
                <a:solidFill>
                  <a:srgbClr val="60C4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89" name="Google Shape;3989;p242"/>
                <p:cNvSpPr/>
                <p:nvPr/>
              </p:nvSpPr>
              <p:spPr>
                <a:xfrm>
                  <a:off x="4804209" y="4634874"/>
                  <a:ext cx="465183" cy="173396"/>
                </a:xfrm>
                <a:prstGeom prst="rect">
                  <a:avLst/>
                </a:prstGeom>
                <a:solidFill>
                  <a:srgbClr val="60C4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90" name="Google Shape;3990;p242"/>
                <p:cNvSpPr/>
                <p:nvPr/>
              </p:nvSpPr>
              <p:spPr>
                <a:xfrm>
                  <a:off x="4296987" y="4634874"/>
                  <a:ext cx="465183" cy="173396"/>
                </a:xfrm>
                <a:prstGeom prst="rect">
                  <a:avLst/>
                </a:prstGeom>
                <a:solidFill>
                  <a:srgbClr val="60C4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991" name="Google Shape;3991;p242"/>
              <p:cNvGrpSpPr/>
              <p:nvPr/>
            </p:nvGrpSpPr>
            <p:grpSpPr>
              <a:xfrm>
                <a:off x="7434802" y="4535401"/>
                <a:ext cx="1515714" cy="334479"/>
                <a:chOff x="4296987" y="4550674"/>
                <a:chExt cx="1515714" cy="334479"/>
              </a:xfrm>
            </p:grpSpPr>
            <p:sp>
              <p:nvSpPr>
                <p:cNvPr id="3992" name="Google Shape;3992;p242"/>
                <p:cNvSpPr/>
                <p:nvPr/>
              </p:nvSpPr>
              <p:spPr>
                <a:xfrm rot="-5400000">
                  <a:off x="5394827" y="4467278"/>
                  <a:ext cx="334479" cy="501270"/>
                </a:xfrm>
                <a:prstGeom prst="downArrow">
                  <a:avLst>
                    <a:gd fmla="val 52925" name="adj1"/>
                    <a:gd fmla="val 81947"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93" name="Google Shape;3993;p242"/>
                <p:cNvSpPr/>
                <p:nvPr/>
              </p:nvSpPr>
              <p:spPr>
                <a:xfrm>
                  <a:off x="4804209" y="4634874"/>
                  <a:ext cx="465183" cy="173396"/>
                </a:xfrm>
                <a:prstGeom prst="rect">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94" name="Google Shape;3994;p242"/>
                <p:cNvSpPr/>
                <p:nvPr/>
              </p:nvSpPr>
              <p:spPr>
                <a:xfrm>
                  <a:off x="4296987" y="4634874"/>
                  <a:ext cx="465183" cy="173396"/>
                </a:xfrm>
                <a:prstGeom prst="rect">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3995" name="Google Shape;3995;p242"/>
            <p:cNvSpPr/>
            <p:nvPr/>
          </p:nvSpPr>
          <p:spPr>
            <a:xfrm>
              <a:off x="7356166" y="3899138"/>
              <a:ext cx="1400472" cy="637151"/>
            </a:xfrm>
            <a:prstGeom prst="roundRect">
              <a:avLst>
                <a:gd fmla="val 20724"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Mẫu dữ liệu đã xử lý</a:t>
              </a:r>
              <a:endParaRPr sz="1400">
                <a:solidFill>
                  <a:srgbClr val="1F45BC"/>
                </a:solidFill>
                <a:latin typeface="Arial"/>
                <a:ea typeface="Arial"/>
                <a:cs typeface="Arial"/>
                <a:sym typeface="Arial"/>
              </a:endParaRPr>
            </a:p>
          </p:txBody>
        </p:sp>
        <p:sp>
          <p:nvSpPr>
            <p:cNvPr id="3996" name="Google Shape;3996;p242"/>
            <p:cNvSpPr txBox="1"/>
            <p:nvPr/>
          </p:nvSpPr>
          <p:spPr>
            <a:xfrm>
              <a:off x="4396548" y="4872856"/>
              <a:ext cx="85953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60C4D2"/>
                  </a:solidFill>
                  <a:latin typeface="Arial"/>
                  <a:ea typeface="Arial"/>
                  <a:cs typeface="Arial"/>
                  <a:sym typeface="Arial"/>
                </a:rPr>
                <a:t>DStreams</a:t>
              </a:r>
              <a:endParaRPr/>
            </a:p>
          </p:txBody>
        </p:sp>
      </p:grpSp>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1" name="Shape 4001"/>
        <p:cNvGrpSpPr/>
        <p:nvPr/>
      </p:nvGrpSpPr>
      <p:grpSpPr>
        <a:xfrm>
          <a:off x="0" y="0"/>
          <a:ext cx="0" cy="0"/>
          <a:chOff x="0" y="0"/>
          <a:chExt cx="0" cy="0"/>
        </a:xfrm>
      </p:grpSpPr>
      <p:sp>
        <p:nvSpPr>
          <p:cNvPr id="4002" name="Google Shape;4002;p243"/>
          <p:cNvSpPr txBox="1"/>
          <p:nvPr>
            <p:ph idx="1" type="body"/>
          </p:nvPr>
        </p:nvSpPr>
        <p:spPr>
          <a:xfrm>
            <a:off x="449611" y="447879"/>
            <a:ext cx="6030701"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Làm việc với dữ liệu truyền không có cấu trúc</a:t>
            </a:r>
            <a:endParaRPr/>
          </a:p>
        </p:txBody>
      </p:sp>
      <p:sp>
        <p:nvSpPr>
          <p:cNvPr id="4003" name="Google Shape;4003;p24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DStreams</a:t>
            </a:r>
            <a:endParaRPr/>
          </a:p>
        </p:txBody>
      </p:sp>
      <p:sp>
        <p:nvSpPr>
          <p:cNvPr id="4004" name="Google Shape;4004;p24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005" name="Google Shape;4005;p243"/>
          <p:cNvSpPr txBox="1"/>
          <p:nvPr>
            <p:ph idx="4" type="body"/>
          </p:nvPr>
        </p:nvSpPr>
        <p:spPr>
          <a:xfrm>
            <a:off x="535872" y="2226567"/>
            <a:ext cx="8796528" cy="208228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Spark Streaming sử dụng trừu tượng cấp cao gọi là DStream</a:t>
            </a:r>
            <a:endParaRPr/>
          </a:p>
          <a:p>
            <a:pPr indent="-182563" lvl="1" marL="360363" rtl="0" algn="l">
              <a:lnSpc>
                <a:spcPct val="138461"/>
              </a:lnSpc>
              <a:spcBef>
                <a:spcPts val="500"/>
              </a:spcBef>
              <a:spcAft>
                <a:spcPts val="0"/>
              </a:spcAft>
              <a:buClr>
                <a:srgbClr val="262626"/>
              </a:buClr>
              <a:buSzPts val="1040"/>
              <a:buChar char="•"/>
            </a:pPr>
            <a:r>
              <a:rPr lang="en-US"/>
              <a:t>DStream là viết tắt của luồng rời rạc</a:t>
            </a:r>
            <a:endParaRPr/>
          </a:p>
          <a:p>
            <a:pPr indent="-182563" lvl="1" marL="360363" rtl="0" algn="l">
              <a:lnSpc>
                <a:spcPct val="138461"/>
              </a:lnSpc>
              <a:spcBef>
                <a:spcPts val="500"/>
              </a:spcBef>
              <a:spcAft>
                <a:spcPts val="0"/>
              </a:spcAft>
              <a:buClr>
                <a:srgbClr val="262626"/>
              </a:buClr>
              <a:buSzPts val="1040"/>
              <a:buChar char="•"/>
            </a:pPr>
            <a:r>
              <a:rPr lang="en-US"/>
              <a:t>Quá trình tạo các micro-batch từ luồng dữ liệu liên tục tạo DStream</a:t>
            </a:r>
            <a:endParaRPr/>
          </a:p>
          <a:p>
            <a:pPr indent="-182563" lvl="1" marL="360363" rtl="0" algn="l">
              <a:lnSpc>
                <a:spcPct val="138461"/>
              </a:lnSpc>
              <a:spcBef>
                <a:spcPts val="500"/>
              </a:spcBef>
              <a:spcAft>
                <a:spcPts val="0"/>
              </a:spcAft>
              <a:buClr>
                <a:srgbClr val="262626"/>
              </a:buClr>
              <a:buSzPts val="1040"/>
              <a:buChar char="•"/>
            </a:pPr>
            <a:r>
              <a:rPr lang="en-US"/>
              <a:t>Bên trong, một DStream được đại diện bởi một chuỗi các RDD</a:t>
            </a:r>
            <a:endParaRPr/>
          </a:p>
        </p:txBody>
      </p:sp>
      <p:grpSp>
        <p:nvGrpSpPr>
          <p:cNvPr id="4006" name="Google Shape;4006;p243"/>
          <p:cNvGrpSpPr/>
          <p:nvPr/>
        </p:nvGrpSpPr>
        <p:grpSpPr>
          <a:xfrm>
            <a:off x="1143000" y="4153160"/>
            <a:ext cx="7400148" cy="931349"/>
            <a:chOff x="996793" y="4168369"/>
            <a:chExt cx="7400148" cy="931349"/>
          </a:xfrm>
        </p:grpSpPr>
        <p:cxnSp>
          <p:nvCxnSpPr>
            <p:cNvPr id="4007" name="Google Shape;4007;p243"/>
            <p:cNvCxnSpPr/>
            <p:nvPr/>
          </p:nvCxnSpPr>
          <p:spPr>
            <a:xfrm>
              <a:off x="2143923" y="4781140"/>
              <a:ext cx="6253018" cy="0"/>
            </a:xfrm>
            <a:prstGeom prst="straightConnector1">
              <a:avLst/>
            </a:prstGeom>
            <a:noFill/>
            <a:ln cap="flat" cmpd="sng" w="76200">
              <a:solidFill>
                <a:srgbClr val="AEABAB"/>
              </a:solidFill>
              <a:prstDash val="dot"/>
              <a:miter lim="800000"/>
              <a:headEnd len="sm" w="sm" type="none"/>
              <a:tailEnd len="med" w="med" type="triangle"/>
            </a:ln>
          </p:spPr>
        </p:cxnSp>
        <p:sp>
          <p:nvSpPr>
            <p:cNvPr id="4008" name="Google Shape;4008;p243"/>
            <p:cNvSpPr/>
            <p:nvPr/>
          </p:nvSpPr>
          <p:spPr>
            <a:xfrm>
              <a:off x="996793" y="4556248"/>
              <a:ext cx="1223962" cy="394368"/>
            </a:xfrm>
            <a:prstGeom prst="roundRect">
              <a:avLst>
                <a:gd fmla="val 20724"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DStream</a:t>
              </a:r>
              <a:endParaRPr sz="1400">
                <a:solidFill>
                  <a:srgbClr val="1F45BC"/>
                </a:solidFill>
                <a:latin typeface="Arial"/>
                <a:ea typeface="Arial"/>
                <a:cs typeface="Arial"/>
                <a:sym typeface="Arial"/>
              </a:endParaRPr>
            </a:p>
          </p:txBody>
        </p:sp>
        <p:grpSp>
          <p:nvGrpSpPr>
            <p:cNvPr id="4009" name="Google Shape;4009;p243"/>
            <p:cNvGrpSpPr/>
            <p:nvPr/>
          </p:nvGrpSpPr>
          <p:grpSpPr>
            <a:xfrm>
              <a:off x="2344508" y="4168369"/>
              <a:ext cx="5641286" cy="931349"/>
              <a:chOff x="2096858" y="4760888"/>
              <a:chExt cx="5641286" cy="931349"/>
            </a:xfrm>
          </p:grpSpPr>
          <p:grpSp>
            <p:nvGrpSpPr>
              <p:cNvPr id="4010" name="Google Shape;4010;p243"/>
              <p:cNvGrpSpPr/>
              <p:nvPr/>
            </p:nvGrpSpPr>
            <p:grpSpPr>
              <a:xfrm>
                <a:off x="2096858" y="4760888"/>
                <a:ext cx="1252400" cy="931349"/>
                <a:chOff x="2096858" y="4760888"/>
                <a:chExt cx="1252400" cy="931349"/>
              </a:xfrm>
            </p:grpSpPr>
            <p:sp>
              <p:nvSpPr>
                <p:cNvPr id="4011" name="Google Shape;4011;p243"/>
                <p:cNvSpPr/>
                <p:nvPr/>
              </p:nvSpPr>
              <p:spPr>
                <a:xfrm>
                  <a:off x="2139498" y="5055086"/>
                  <a:ext cx="1167120" cy="637151"/>
                </a:xfrm>
                <a:prstGeom prst="roundRect">
                  <a:avLst>
                    <a:gd fmla="val 13567" name="adj"/>
                  </a:avLst>
                </a:prstGeom>
                <a:solidFill>
                  <a:schemeClr val="lt1"/>
                </a:solidFill>
                <a:ln cap="flat" cmpd="sng" w="28575">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Dữ liệu từ Thời gian 0 đến 1</a:t>
                  </a:r>
                  <a:endParaRPr sz="1400">
                    <a:solidFill>
                      <a:srgbClr val="1F45BC"/>
                    </a:solidFill>
                    <a:latin typeface="Arial"/>
                    <a:ea typeface="Arial"/>
                    <a:cs typeface="Arial"/>
                    <a:sym typeface="Arial"/>
                  </a:endParaRPr>
                </a:p>
              </p:txBody>
            </p:sp>
            <p:sp>
              <p:nvSpPr>
                <p:cNvPr id="4012" name="Google Shape;4012;p243"/>
                <p:cNvSpPr/>
                <p:nvPr/>
              </p:nvSpPr>
              <p:spPr>
                <a:xfrm>
                  <a:off x="2096858" y="4760888"/>
                  <a:ext cx="1252400" cy="26805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RDD @ lần 1</a:t>
                  </a:r>
                  <a:endParaRPr sz="1400">
                    <a:solidFill>
                      <a:srgbClr val="1F45BC"/>
                    </a:solidFill>
                    <a:latin typeface="Arial"/>
                    <a:ea typeface="Arial"/>
                    <a:cs typeface="Arial"/>
                    <a:sym typeface="Arial"/>
                  </a:endParaRPr>
                </a:p>
              </p:txBody>
            </p:sp>
          </p:grpSp>
          <p:grpSp>
            <p:nvGrpSpPr>
              <p:cNvPr id="4013" name="Google Shape;4013;p243"/>
              <p:cNvGrpSpPr/>
              <p:nvPr/>
            </p:nvGrpSpPr>
            <p:grpSpPr>
              <a:xfrm>
                <a:off x="3559820" y="4760888"/>
                <a:ext cx="1252400" cy="931349"/>
                <a:chOff x="3559820" y="4760888"/>
                <a:chExt cx="1252400" cy="931349"/>
              </a:xfrm>
            </p:grpSpPr>
            <p:sp>
              <p:nvSpPr>
                <p:cNvPr id="4014" name="Google Shape;4014;p243"/>
                <p:cNvSpPr/>
                <p:nvPr/>
              </p:nvSpPr>
              <p:spPr>
                <a:xfrm>
                  <a:off x="3602460" y="5055086"/>
                  <a:ext cx="1167120" cy="637151"/>
                </a:xfrm>
                <a:prstGeom prst="roundRect">
                  <a:avLst>
                    <a:gd fmla="val 13567" name="adj"/>
                  </a:avLst>
                </a:prstGeom>
                <a:solidFill>
                  <a:schemeClr val="lt1"/>
                </a:solidFill>
                <a:ln cap="flat" cmpd="sng" w="28575">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Dữ liệu từ Thời gian 1 đến 2</a:t>
                  </a:r>
                  <a:endParaRPr/>
                </a:p>
              </p:txBody>
            </p:sp>
            <p:sp>
              <p:nvSpPr>
                <p:cNvPr id="4015" name="Google Shape;4015;p243"/>
                <p:cNvSpPr/>
                <p:nvPr/>
              </p:nvSpPr>
              <p:spPr>
                <a:xfrm>
                  <a:off x="3559820" y="4760888"/>
                  <a:ext cx="1252400" cy="26805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RDD @ lần 2</a:t>
                  </a:r>
                  <a:endParaRPr sz="1400">
                    <a:solidFill>
                      <a:srgbClr val="1F45BC"/>
                    </a:solidFill>
                    <a:latin typeface="Arial"/>
                    <a:ea typeface="Arial"/>
                    <a:cs typeface="Arial"/>
                    <a:sym typeface="Arial"/>
                  </a:endParaRPr>
                </a:p>
              </p:txBody>
            </p:sp>
          </p:grpSp>
          <p:grpSp>
            <p:nvGrpSpPr>
              <p:cNvPr id="4016" name="Google Shape;4016;p243"/>
              <p:cNvGrpSpPr/>
              <p:nvPr/>
            </p:nvGrpSpPr>
            <p:grpSpPr>
              <a:xfrm>
                <a:off x="5022782" y="4760888"/>
                <a:ext cx="1252400" cy="931348"/>
                <a:chOff x="5022782" y="4760888"/>
                <a:chExt cx="1252400" cy="931348"/>
              </a:xfrm>
            </p:grpSpPr>
            <p:sp>
              <p:nvSpPr>
                <p:cNvPr id="4017" name="Google Shape;4017;p243"/>
                <p:cNvSpPr/>
                <p:nvPr/>
              </p:nvSpPr>
              <p:spPr>
                <a:xfrm>
                  <a:off x="5065422" y="5055085"/>
                  <a:ext cx="1167120" cy="637151"/>
                </a:xfrm>
                <a:prstGeom prst="roundRect">
                  <a:avLst>
                    <a:gd fmla="val 13567" name="adj"/>
                  </a:avLst>
                </a:prstGeom>
                <a:solidFill>
                  <a:schemeClr val="lt1"/>
                </a:solidFill>
                <a:ln cap="flat" cmpd="sng" w="28575">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Dữ liệu từ Thời gian 2 đến 3</a:t>
                  </a:r>
                  <a:endParaRPr/>
                </a:p>
              </p:txBody>
            </p:sp>
            <p:sp>
              <p:nvSpPr>
                <p:cNvPr id="4018" name="Google Shape;4018;p243"/>
                <p:cNvSpPr/>
                <p:nvPr/>
              </p:nvSpPr>
              <p:spPr>
                <a:xfrm>
                  <a:off x="5022782" y="4760888"/>
                  <a:ext cx="1252400" cy="26805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RDD @ lần 3</a:t>
                  </a:r>
                  <a:endParaRPr sz="1400">
                    <a:solidFill>
                      <a:srgbClr val="1F45BC"/>
                    </a:solidFill>
                    <a:latin typeface="Arial"/>
                    <a:ea typeface="Arial"/>
                    <a:cs typeface="Arial"/>
                    <a:sym typeface="Arial"/>
                  </a:endParaRPr>
                </a:p>
              </p:txBody>
            </p:sp>
          </p:grpSp>
          <p:grpSp>
            <p:nvGrpSpPr>
              <p:cNvPr id="4019" name="Google Shape;4019;p243"/>
              <p:cNvGrpSpPr/>
              <p:nvPr/>
            </p:nvGrpSpPr>
            <p:grpSpPr>
              <a:xfrm>
                <a:off x="6485744" y="4760888"/>
                <a:ext cx="1252400" cy="931347"/>
                <a:chOff x="6485744" y="4760888"/>
                <a:chExt cx="1252400" cy="931347"/>
              </a:xfrm>
            </p:grpSpPr>
            <p:sp>
              <p:nvSpPr>
                <p:cNvPr id="4020" name="Google Shape;4020;p243"/>
                <p:cNvSpPr/>
                <p:nvPr/>
              </p:nvSpPr>
              <p:spPr>
                <a:xfrm>
                  <a:off x="6528384" y="5055084"/>
                  <a:ext cx="1167120" cy="637151"/>
                </a:xfrm>
                <a:prstGeom prst="roundRect">
                  <a:avLst>
                    <a:gd fmla="val 13567" name="adj"/>
                  </a:avLst>
                </a:prstGeom>
                <a:solidFill>
                  <a:schemeClr val="lt1"/>
                </a:solidFill>
                <a:ln cap="flat" cmpd="sng" w="28575">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Dữ liệu từ Thời gian 3 đến 4</a:t>
                  </a:r>
                  <a:endParaRPr/>
                </a:p>
              </p:txBody>
            </p:sp>
            <p:sp>
              <p:nvSpPr>
                <p:cNvPr id="4021" name="Google Shape;4021;p243"/>
                <p:cNvSpPr/>
                <p:nvPr/>
              </p:nvSpPr>
              <p:spPr>
                <a:xfrm>
                  <a:off x="6485744" y="4760888"/>
                  <a:ext cx="1252400" cy="26805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RDD @ lần 4</a:t>
                  </a:r>
                  <a:endParaRPr sz="1400">
                    <a:solidFill>
                      <a:srgbClr val="1F45BC"/>
                    </a:solidFill>
                    <a:latin typeface="Arial"/>
                    <a:ea typeface="Arial"/>
                    <a:cs typeface="Arial"/>
                    <a:sym typeface="Arial"/>
                  </a:endParaRPr>
                </a:p>
              </p:txBody>
            </p:sp>
          </p:grpSp>
        </p:grpSp>
      </p:grpSp>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6" name="Shape 4026"/>
        <p:cNvGrpSpPr/>
        <p:nvPr/>
      </p:nvGrpSpPr>
      <p:grpSpPr>
        <a:xfrm>
          <a:off x="0" y="0"/>
          <a:ext cx="0" cy="0"/>
          <a:chOff x="0" y="0"/>
          <a:chExt cx="0" cy="0"/>
        </a:xfrm>
      </p:grpSpPr>
      <p:sp>
        <p:nvSpPr>
          <p:cNvPr id="4027" name="Google Shape;4027;p244"/>
          <p:cNvSpPr txBox="1"/>
          <p:nvPr>
            <p:ph idx="1" type="body"/>
          </p:nvPr>
        </p:nvSpPr>
        <p:spPr>
          <a:xfrm>
            <a:off x="449611" y="447879"/>
            <a:ext cx="6030701"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Làm việc với dữ liệu truyền không có cấu trúc</a:t>
            </a:r>
            <a:endParaRPr/>
          </a:p>
        </p:txBody>
      </p:sp>
      <p:sp>
        <p:nvSpPr>
          <p:cNvPr id="4028" name="Google Shape;4028;p24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Spark StreamingContext</a:t>
            </a:r>
            <a:endParaRPr/>
          </a:p>
        </p:txBody>
      </p:sp>
      <p:sp>
        <p:nvSpPr>
          <p:cNvPr id="4029" name="Google Shape;4029;p24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030" name="Google Shape;4030;p244"/>
          <p:cNvSpPr txBox="1"/>
          <p:nvPr>
            <p:ph idx="4" type="body"/>
          </p:nvPr>
        </p:nvSpPr>
        <p:spPr>
          <a:xfrm>
            <a:off x="535872" y="2226568"/>
            <a:ext cx="8796528" cy="67727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Spark Context và SparkSession lần lượt là các đối tượng chính cho Core API và DataFrame API</a:t>
            </a:r>
            <a:endParaRPr/>
          </a:p>
          <a:p>
            <a:pPr indent="-177800" lvl="0" marL="177800" rtl="0" algn="l">
              <a:lnSpc>
                <a:spcPct val="128571"/>
              </a:lnSpc>
              <a:spcBef>
                <a:spcPts val="1000"/>
              </a:spcBef>
              <a:spcAft>
                <a:spcPts val="0"/>
              </a:spcAft>
              <a:buClr>
                <a:srgbClr val="262626"/>
              </a:buClr>
              <a:buSzPts val="1400"/>
              <a:buFont typeface="Arial"/>
              <a:buChar char="•"/>
            </a:pPr>
            <a:r>
              <a:rPr lang="en-US"/>
              <a:t>Điểm vào chính tương đương của Stream API là đối tượng StreamingContext</a:t>
            </a:r>
            <a:endParaRPr/>
          </a:p>
          <a:p>
            <a:pPr indent="-182563" lvl="1" marL="360363" rtl="0" algn="l">
              <a:lnSpc>
                <a:spcPct val="138461"/>
              </a:lnSpc>
              <a:spcBef>
                <a:spcPts val="500"/>
              </a:spcBef>
              <a:spcAft>
                <a:spcPts val="0"/>
              </a:spcAft>
              <a:buClr>
                <a:srgbClr val="262626"/>
              </a:buClr>
              <a:buSzPts val="1040"/>
              <a:buChar char="•"/>
            </a:pPr>
            <a:r>
              <a:rPr lang="en-US"/>
              <a:t>Cung cấp tất cả các chức năng của Spark Streaming API</a:t>
            </a:r>
            <a:endParaRPr/>
          </a:p>
          <a:p>
            <a:pPr indent="-177800" lvl="0" marL="177800" rtl="0" algn="l">
              <a:lnSpc>
                <a:spcPct val="128571"/>
              </a:lnSpc>
              <a:spcBef>
                <a:spcPts val="1000"/>
              </a:spcBef>
              <a:spcAft>
                <a:spcPts val="0"/>
              </a:spcAft>
              <a:buClr>
                <a:srgbClr val="262626"/>
              </a:buClr>
              <a:buSzPts val="1400"/>
              <a:buFont typeface="Arial"/>
              <a:buChar char="•"/>
            </a:pPr>
            <a:r>
              <a:rPr lang="en-US"/>
              <a:t>Không giống như Spark Context và SparkSession, StreamingContext phải được khởi tạo trong shell</a:t>
            </a:r>
            <a:endParaRPr/>
          </a:p>
          <a:p>
            <a:pPr indent="-182563" lvl="1" marL="360363" rtl="0" algn="l">
              <a:lnSpc>
                <a:spcPct val="138461"/>
              </a:lnSpc>
              <a:spcBef>
                <a:spcPts val="500"/>
              </a:spcBef>
              <a:spcAft>
                <a:spcPts val="0"/>
              </a:spcAft>
              <a:buClr>
                <a:srgbClr val="262626"/>
              </a:buClr>
              <a:buSzPts val="1040"/>
              <a:buChar char="•"/>
            </a:pPr>
            <a:r>
              <a:rPr lang="en-US"/>
              <a:t>Nhập StreamingContext</a:t>
            </a:r>
            <a:endParaRPr/>
          </a:p>
          <a:p>
            <a:pPr indent="-182563" lvl="1" marL="360363" rtl="0" algn="l">
              <a:lnSpc>
                <a:spcPct val="138461"/>
              </a:lnSpc>
              <a:spcBef>
                <a:spcPts val="500"/>
              </a:spcBef>
              <a:spcAft>
                <a:spcPts val="0"/>
              </a:spcAft>
              <a:buClr>
                <a:srgbClr val="262626"/>
              </a:buClr>
              <a:buSzPts val="1040"/>
              <a:buChar char="•"/>
            </a:pPr>
            <a:r>
              <a:rPr lang="en-US"/>
              <a:t>Truyền bối cảnh Spark hiện tại làm tham số</a:t>
            </a:r>
            <a:endParaRPr/>
          </a:p>
          <a:p>
            <a:pPr indent="-182563" lvl="1" marL="360363" rtl="0" algn="l">
              <a:lnSpc>
                <a:spcPct val="138461"/>
              </a:lnSpc>
              <a:spcBef>
                <a:spcPts val="500"/>
              </a:spcBef>
              <a:spcAft>
                <a:spcPts val="0"/>
              </a:spcAft>
              <a:buClr>
                <a:srgbClr val="262626"/>
              </a:buClr>
              <a:buSzPts val="1040"/>
              <a:buChar char="•"/>
            </a:pPr>
            <a:r>
              <a:rPr lang="en-US"/>
              <a:t>Nhập một số nguyên để chỉ định tính bằng giây, thời lượng của mỗi micro-batch</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4031" name="Google Shape;4031;p244"/>
          <p:cNvSpPr txBox="1"/>
          <p:nvPr/>
        </p:nvSpPr>
        <p:spPr>
          <a:xfrm>
            <a:off x="721403" y="4409808"/>
            <a:ext cx="7812000" cy="179836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rgbClr val="FF0000"/>
                </a:solidFill>
                <a:latin typeface="Courier New"/>
                <a:ea typeface="Courier New"/>
                <a:cs typeface="Courier New"/>
                <a:sym typeface="Courier New"/>
              </a:rPr>
              <a:t>from pyspark.streaming import StreamingContext</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Set the log level to ERRROR</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sc.setLogLevel("ERROR")</a:t>
            </a:r>
            <a:endParaRPr/>
          </a:p>
          <a:p>
            <a:pPr indent="0" lvl="0" marL="182563" marR="0" rtl="0" algn="l">
              <a:spcBef>
                <a:spcPts val="0"/>
              </a:spcBef>
              <a:spcAft>
                <a:spcPts val="0"/>
              </a:spcAft>
              <a:buNone/>
            </a:pPr>
            <a:r>
              <a:t/>
            </a:r>
            <a:endParaRPr sz="1200">
              <a:solidFill>
                <a:srgbClr val="0070C0"/>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Create and configure a new Streaming Context </a:t>
            </a:r>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with a 1 second batch duration</a:t>
            </a:r>
            <a:endParaRPr/>
          </a:p>
          <a:p>
            <a:pPr indent="0" lvl="0" marL="182563" marR="0" rtl="0" algn="l">
              <a:spcBef>
                <a:spcPts val="0"/>
              </a:spcBef>
              <a:spcAft>
                <a:spcPts val="0"/>
              </a:spcAft>
              <a:buNone/>
            </a:pPr>
            <a:r>
              <a:rPr lang="en-US" sz="1200">
                <a:solidFill>
                  <a:srgbClr val="FF0000"/>
                </a:solidFill>
                <a:latin typeface="Courier New"/>
                <a:ea typeface="Courier New"/>
                <a:cs typeface="Courier New"/>
                <a:sym typeface="Courier New"/>
              </a:rPr>
              <a:t>ssc = StreamingContext(sc,1)</a:t>
            </a:r>
            <a:endParaRPr/>
          </a:p>
        </p:txBody>
      </p:sp>
      <p:sp>
        <p:nvSpPr>
          <p:cNvPr id="4032" name="Google Shape;4032;p244"/>
          <p:cNvSpPr txBox="1"/>
          <p:nvPr/>
        </p:nvSpPr>
        <p:spPr>
          <a:xfrm>
            <a:off x="7885403" y="4414582"/>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7" name="Shape 4037"/>
        <p:cNvGrpSpPr/>
        <p:nvPr/>
      </p:nvGrpSpPr>
      <p:grpSpPr>
        <a:xfrm>
          <a:off x="0" y="0"/>
          <a:ext cx="0" cy="0"/>
          <a:chOff x="0" y="0"/>
          <a:chExt cx="0" cy="0"/>
        </a:xfrm>
      </p:grpSpPr>
      <p:sp>
        <p:nvSpPr>
          <p:cNvPr id="4038" name="Google Shape;4038;p245"/>
          <p:cNvSpPr txBox="1"/>
          <p:nvPr>
            <p:ph idx="1" type="body"/>
          </p:nvPr>
        </p:nvSpPr>
        <p:spPr>
          <a:xfrm>
            <a:off x="449611" y="447879"/>
            <a:ext cx="6030701"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Làm việc với dữ liệu truyền không có cấu trúc</a:t>
            </a:r>
            <a:endParaRPr/>
          </a:p>
        </p:txBody>
      </p:sp>
      <p:sp>
        <p:nvSpPr>
          <p:cNvPr id="4039" name="Google Shape;4039;p24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Khởi động Công cụ Truyền phát</a:t>
            </a:r>
            <a:endParaRPr/>
          </a:p>
        </p:txBody>
      </p:sp>
      <p:sp>
        <p:nvSpPr>
          <p:cNvPr id="4040" name="Google Shape;4040;p24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041" name="Google Shape;4041;p245"/>
          <p:cNvSpPr txBox="1"/>
          <p:nvPr>
            <p:ph idx="4" type="body"/>
          </p:nvPr>
        </p:nvSpPr>
        <p:spPr>
          <a:xfrm>
            <a:off x="535872" y="2226568"/>
            <a:ext cx="8796528" cy="67727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Bước tiếp theo là chỉ định logic của ứng dụng phát trực tuyến</a:t>
            </a:r>
            <a:endParaRPr/>
          </a:p>
          <a:p>
            <a:pPr indent="-177800" lvl="0" marL="177800" rtl="0" algn="l">
              <a:lnSpc>
                <a:spcPct val="128571"/>
              </a:lnSpc>
              <a:spcBef>
                <a:spcPts val="1000"/>
              </a:spcBef>
              <a:spcAft>
                <a:spcPts val="0"/>
              </a:spcAft>
              <a:buClr>
                <a:srgbClr val="262626"/>
              </a:buClr>
              <a:buSzPts val="1400"/>
              <a:buFont typeface="Arial"/>
              <a:buChar char="•"/>
            </a:pPr>
            <a:r>
              <a:rPr lang="en-US"/>
              <a:t>Cuối cùng, chúng ta phải khởi động Streaming Spark Engine để bắt đầu xử lý dữ liệu truyền phát</a:t>
            </a:r>
            <a:endParaRPr/>
          </a:p>
          <a:p>
            <a:pPr indent="-182563" lvl="1" marL="360363" rtl="0" algn="l">
              <a:lnSpc>
                <a:spcPct val="138461"/>
              </a:lnSpc>
              <a:spcBef>
                <a:spcPts val="500"/>
              </a:spcBef>
              <a:spcAft>
                <a:spcPts val="0"/>
              </a:spcAft>
              <a:buClr>
                <a:srgbClr val="262626"/>
              </a:buClr>
              <a:buSzPts val="1040"/>
              <a:buChar char="•"/>
            </a:pPr>
            <a:r>
              <a:rPr lang="en-US"/>
              <a:t>Sử dụng phương thức </a:t>
            </a:r>
            <a:r>
              <a:rPr b="1" lang="en-US"/>
              <a:t>start</a:t>
            </a:r>
            <a:r>
              <a:rPr lang="en-US"/>
              <a:t>() của StreamingContext</a:t>
            </a:r>
            <a:endParaRPr/>
          </a:p>
          <a:p>
            <a:pPr indent="-177800" lvl="0" marL="177800" rtl="0" algn="l">
              <a:lnSpc>
                <a:spcPct val="128571"/>
              </a:lnSpc>
              <a:spcBef>
                <a:spcPts val="1000"/>
              </a:spcBef>
              <a:spcAft>
                <a:spcPts val="0"/>
              </a:spcAft>
              <a:buClr>
                <a:srgbClr val="262626"/>
              </a:buClr>
              <a:buSzPts val="1400"/>
              <a:buFont typeface="Arial"/>
              <a:buChar char="•"/>
            </a:pPr>
            <a:r>
              <a:rPr lang="en-US"/>
              <a:t>Khi StreamingContext được bắt đầu, nó sẽ đợi tín hiệu kết thúc dừng lại</a:t>
            </a:r>
            <a:endParaRPr/>
          </a:p>
          <a:p>
            <a:pPr indent="-182563" lvl="1" marL="360363" rtl="0" algn="l">
              <a:lnSpc>
                <a:spcPct val="138461"/>
              </a:lnSpc>
              <a:spcBef>
                <a:spcPts val="500"/>
              </a:spcBef>
              <a:spcAft>
                <a:spcPts val="0"/>
              </a:spcAft>
              <a:buClr>
                <a:srgbClr val="262626"/>
              </a:buClr>
              <a:buSzPts val="1040"/>
              <a:buChar char="•"/>
            </a:pPr>
            <a:r>
              <a:rPr lang="en-US"/>
              <a:t>Sử dụng phương thức </a:t>
            </a:r>
            <a:r>
              <a:rPr b="1" lang="en-US"/>
              <a:t>awaitTermination</a:t>
            </a:r>
            <a:r>
              <a:rPr lang="en-US"/>
              <a:t>() </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4042" name="Google Shape;4042;p245"/>
          <p:cNvSpPr txBox="1"/>
          <p:nvPr/>
        </p:nvSpPr>
        <p:spPr>
          <a:xfrm>
            <a:off x="694899" y="4117318"/>
            <a:ext cx="7812000" cy="197435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ssc = StreamingContext(sc,1)</a:t>
            </a:r>
            <a:endParaRPr/>
          </a:p>
          <a:p>
            <a:pPr indent="0" lvl="0" marL="182563" marR="0" rtl="0" algn="l">
              <a:spcBef>
                <a:spcPts val="0"/>
              </a:spcBef>
              <a:spcAft>
                <a:spcPts val="0"/>
              </a:spcAft>
              <a:buNone/>
            </a:pPr>
            <a:r>
              <a:t/>
            </a:r>
            <a:endParaRPr sz="1200">
              <a:solidFill>
                <a:srgbClr val="00B0F0"/>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Place streaming application logic here</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FF0000"/>
                </a:solidFill>
                <a:latin typeface="Courier New"/>
                <a:ea typeface="Courier New"/>
                <a:cs typeface="Courier New"/>
                <a:sym typeface="Courier New"/>
              </a:rPr>
              <a:t>ssc.start()</a:t>
            </a:r>
            <a:endParaRPr/>
          </a:p>
          <a:p>
            <a:pPr indent="0" lvl="0" marL="182563" marR="0" rtl="0" algn="l">
              <a:spcBef>
                <a:spcPts val="0"/>
              </a:spcBef>
              <a:spcAft>
                <a:spcPts val="0"/>
              </a:spcAft>
              <a:buNone/>
            </a:pPr>
            <a:r>
              <a:rPr lang="en-US" sz="1200">
                <a:solidFill>
                  <a:srgbClr val="FF0000"/>
                </a:solidFill>
                <a:latin typeface="Courier New"/>
                <a:ea typeface="Courier New"/>
                <a:cs typeface="Courier New"/>
                <a:sym typeface="Courier New"/>
              </a:rPr>
              <a:t>ssc.awaitTermination()</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Any code placed after the Spark Streaming engine has started will be ignored</a:t>
            </a:r>
            <a:endParaRPr/>
          </a:p>
        </p:txBody>
      </p:sp>
      <p:sp>
        <p:nvSpPr>
          <p:cNvPr id="4043" name="Google Shape;4043;p245"/>
          <p:cNvSpPr txBox="1"/>
          <p:nvPr/>
        </p:nvSpPr>
        <p:spPr>
          <a:xfrm>
            <a:off x="7858899" y="411731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8" name="Shape 4048"/>
        <p:cNvGrpSpPr/>
        <p:nvPr/>
      </p:nvGrpSpPr>
      <p:grpSpPr>
        <a:xfrm>
          <a:off x="0" y="0"/>
          <a:ext cx="0" cy="0"/>
          <a:chOff x="0" y="0"/>
          <a:chExt cx="0" cy="0"/>
        </a:xfrm>
      </p:grpSpPr>
      <p:sp>
        <p:nvSpPr>
          <p:cNvPr id="4049" name="Google Shape;4049;p246"/>
          <p:cNvSpPr txBox="1"/>
          <p:nvPr>
            <p:ph idx="1" type="body"/>
          </p:nvPr>
        </p:nvSpPr>
        <p:spPr>
          <a:xfrm>
            <a:off x="449612" y="447879"/>
            <a:ext cx="5669834"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Làm việc với dữ liệu truyền không có cấu trúc</a:t>
            </a:r>
            <a:endParaRPr/>
          </a:p>
        </p:txBody>
      </p:sp>
      <p:sp>
        <p:nvSpPr>
          <p:cNvPr id="4050" name="Google Shape;4050;p24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Nguồn dữ liệu Spark Streaming</a:t>
            </a:r>
            <a:endParaRPr/>
          </a:p>
        </p:txBody>
      </p:sp>
      <p:sp>
        <p:nvSpPr>
          <p:cNvPr id="4051" name="Google Shape;4051;p24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052" name="Google Shape;4052;p246"/>
          <p:cNvSpPr txBox="1"/>
          <p:nvPr/>
        </p:nvSpPr>
        <p:spPr>
          <a:xfrm>
            <a:off x="535872" y="2226568"/>
            <a:ext cx="8796528" cy="677270"/>
          </a:xfrm>
          <a:prstGeom prst="rect">
            <a:avLst/>
          </a:prstGeom>
          <a:noFill/>
          <a:ln>
            <a:noFill/>
          </a:ln>
        </p:spPr>
        <p:txBody>
          <a:bodyPr anchorCtr="0" anchor="t" bIns="0" lIns="0" spcFirstLastPara="1" rIns="0" wrap="square" tIns="0">
            <a:noAutofit/>
          </a:bodyPr>
          <a:lstStyle/>
          <a:p>
            <a:pPr indent="-177800" lvl="0" marL="177800" marR="0" rtl="0" algn="l">
              <a:lnSpc>
                <a:spcPct val="128571"/>
              </a:lnSpc>
              <a:spcBef>
                <a:spcPts val="0"/>
              </a:spcBef>
              <a:spcAft>
                <a:spcPts val="0"/>
              </a:spcAft>
              <a:buClr>
                <a:srgbClr val="262626"/>
              </a:buClr>
              <a:buSzPts val="1400"/>
              <a:buFont typeface="Arial"/>
              <a:buChar char="•"/>
            </a:pPr>
            <a:r>
              <a:rPr lang="en-US" sz="1400">
                <a:solidFill>
                  <a:srgbClr val="262626"/>
                </a:solidFill>
                <a:latin typeface="Arial"/>
                <a:ea typeface="Arial"/>
                <a:cs typeface="Arial"/>
                <a:sym typeface="Arial"/>
              </a:rPr>
              <a:t>Spark Streaming cung cấp một số nguồn dữ liệu tích hợp sẵn</a:t>
            </a:r>
            <a:endParaRPr/>
          </a:p>
          <a:p>
            <a:pPr indent="-177800" lvl="0" marL="177800" marR="0" rtl="0" algn="l">
              <a:lnSpc>
                <a:spcPct val="128571"/>
              </a:lnSpc>
              <a:spcBef>
                <a:spcPts val="1000"/>
              </a:spcBef>
              <a:spcAft>
                <a:spcPts val="0"/>
              </a:spcAft>
              <a:buClr>
                <a:srgbClr val="262626"/>
              </a:buClr>
              <a:buSzPts val="1400"/>
              <a:buFont typeface="Arial"/>
              <a:buChar char="•"/>
            </a:pPr>
            <a:r>
              <a:rPr lang="en-US" sz="1400">
                <a:solidFill>
                  <a:srgbClr val="262626"/>
                </a:solidFill>
                <a:latin typeface="Arial"/>
                <a:ea typeface="Arial"/>
                <a:cs typeface="Arial"/>
                <a:sym typeface="Arial"/>
              </a:rPr>
              <a:t>Các nguồn cơ bản có sẵn trực tiếp từ Spark Streaming API</a:t>
            </a:r>
            <a:endParaRPr sz="1400">
              <a:solidFill>
                <a:srgbClr val="262626"/>
              </a:solidFill>
              <a:latin typeface="Arial"/>
              <a:ea typeface="Arial"/>
              <a:cs typeface="Arial"/>
              <a:sym typeface="Arial"/>
            </a:endParaRPr>
          </a:p>
          <a:p>
            <a:pPr indent="-182563" lvl="1" marL="360363" marR="0" rtl="0" algn="l">
              <a:lnSpc>
                <a:spcPct val="138461"/>
              </a:lnSpc>
              <a:spcBef>
                <a:spcPts val="5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Kết nối Socket</a:t>
            </a:r>
            <a:endParaRPr b="0" i="0" sz="1300" u="none" cap="none" strike="noStrike">
              <a:solidFill>
                <a:srgbClr val="262626"/>
              </a:solidFill>
              <a:latin typeface="Arial"/>
              <a:ea typeface="Arial"/>
              <a:cs typeface="Arial"/>
              <a:sym typeface="Arial"/>
            </a:endParaRPr>
          </a:p>
          <a:p>
            <a:pPr indent="-182563" lvl="1" marL="360363" marR="0" rtl="0" algn="l">
              <a:lnSpc>
                <a:spcPct val="138461"/>
              </a:lnSpc>
              <a:spcBef>
                <a:spcPts val="5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Hệ thống tệp - Theo dõi thư mục HDFS cho các tệp mới</a:t>
            </a:r>
            <a:endParaRPr b="0" i="0" sz="1300" u="none" cap="none" strike="noStrike">
              <a:solidFill>
                <a:srgbClr val="262626"/>
              </a:solidFill>
              <a:latin typeface="Arial"/>
              <a:ea typeface="Arial"/>
              <a:cs typeface="Arial"/>
              <a:sym typeface="Arial"/>
            </a:endParaRPr>
          </a:p>
          <a:p>
            <a:pPr indent="-177800" lvl="0" marL="177800" marR="0" rtl="0" algn="l">
              <a:lnSpc>
                <a:spcPct val="128571"/>
              </a:lnSpc>
              <a:spcBef>
                <a:spcPts val="1000"/>
              </a:spcBef>
              <a:spcAft>
                <a:spcPts val="0"/>
              </a:spcAft>
              <a:buClr>
                <a:srgbClr val="262626"/>
              </a:buClr>
              <a:buSzPts val="1400"/>
              <a:buFont typeface="Arial"/>
              <a:buChar char="•"/>
            </a:pPr>
            <a:r>
              <a:rPr lang="en-US" sz="1400">
                <a:solidFill>
                  <a:srgbClr val="262626"/>
                </a:solidFill>
                <a:latin typeface="Arial"/>
                <a:ea typeface="Arial"/>
                <a:cs typeface="Arial"/>
                <a:sym typeface="Arial"/>
              </a:rPr>
              <a:t>Các nguồn nâng cao yêu cầu các thư viện phụ thuộc được nhập</a:t>
            </a:r>
            <a:endParaRPr sz="1400">
              <a:solidFill>
                <a:srgbClr val="262626"/>
              </a:solidFill>
              <a:latin typeface="Arial"/>
              <a:ea typeface="Arial"/>
              <a:cs typeface="Arial"/>
              <a:sym typeface="Arial"/>
            </a:endParaRPr>
          </a:p>
          <a:p>
            <a:pPr indent="-182563" lvl="1" marL="360363" marR="0" rtl="0" algn="l">
              <a:lnSpc>
                <a:spcPct val="138461"/>
              </a:lnSpc>
              <a:spcBef>
                <a:spcPts val="5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Kafka</a:t>
            </a:r>
            <a:endParaRPr/>
          </a:p>
          <a:p>
            <a:pPr indent="-182563" lvl="1" marL="360363" marR="0" rtl="0" algn="l">
              <a:lnSpc>
                <a:spcPct val="138461"/>
              </a:lnSpc>
              <a:spcBef>
                <a:spcPts val="5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AWS Kinesis </a:t>
            </a:r>
            <a:endParaRPr/>
          </a:p>
          <a:p>
            <a:pPr indent="-182563" lvl="1" marL="360363" marR="0" rtl="0" algn="l">
              <a:lnSpc>
                <a:spcPct val="138461"/>
              </a:lnSpc>
              <a:spcBef>
                <a:spcPts val="5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Flume</a:t>
            </a:r>
            <a:endParaRPr/>
          </a:p>
          <a:p>
            <a:pPr indent="-182563" lvl="1" marL="360363" marR="0" rtl="0" algn="l">
              <a:lnSpc>
                <a:spcPct val="138461"/>
              </a:lnSpc>
              <a:spcBef>
                <a:spcPts val="5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Akka Actors</a:t>
            </a:r>
            <a:endParaRPr/>
          </a:p>
          <a:p>
            <a:pPr indent="-182563" lvl="1" marL="360363" marR="0" rtl="0" algn="l">
              <a:lnSpc>
                <a:spcPct val="138461"/>
              </a:lnSpc>
              <a:spcBef>
                <a:spcPts val="5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Twitter</a:t>
            </a:r>
            <a:endParaRPr/>
          </a:p>
          <a:p>
            <a:pPr indent="0" lvl="1" marL="177800" marR="0" rtl="0" algn="l">
              <a:lnSpc>
                <a:spcPct val="138461"/>
              </a:lnSpc>
              <a:spcBef>
                <a:spcPts val="500"/>
              </a:spcBef>
              <a:spcAft>
                <a:spcPts val="0"/>
              </a:spcAft>
              <a:buClr>
                <a:srgbClr val="262626"/>
              </a:buClr>
              <a:buSzPts val="1040"/>
              <a:buFont typeface="Arial"/>
              <a:buNone/>
            </a:pPr>
            <a:r>
              <a:t/>
            </a:r>
            <a:endParaRPr b="0" i="0" sz="1300" u="none" cap="none" strike="noStrike">
              <a:solidFill>
                <a:srgbClr val="262626"/>
              </a:solidFill>
              <a:latin typeface="Arial"/>
              <a:ea typeface="Arial"/>
              <a:cs typeface="Arial"/>
              <a:sym typeface="Arial"/>
            </a:endParaRPr>
          </a:p>
        </p:txBody>
      </p:sp>
      <p:grpSp>
        <p:nvGrpSpPr>
          <p:cNvPr id="4053" name="Google Shape;4053;p246"/>
          <p:cNvGrpSpPr/>
          <p:nvPr/>
        </p:nvGrpSpPr>
        <p:grpSpPr>
          <a:xfrm>
            <a:off x="6302296" y="2080216"/>
            <a:ext cx="3367391" cy="4295585"/>
            <a:chOff x="5912682" y="1893154"/>
            <a:chExt cx="3367391" cy="4295585"/>
          </a:xfrm>
        </p:grpSpPr>
        <p:sp>
          <p:nvSpPr>
            <p:cNvPr id="4054" name="Google Shape;4054;p246"/>
            <p:cNvSpPr/>
            <p:nvPr/>
          </p:nvSpPr>
          <p:spPr>
            <a:xfrm>
              <a:off x="5912682" y="1893154"/>
              <a:ext cx="3367391" cy="2338056"/>
            </a:xfrm>
            <a:prstGeom prst="roundRect">
              <a:avLst>
                <a:gd fmla="val 1561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p:txBody>
        </p:sp>
        <p:pic>
          <p:nvPicPr>
            <p:cNvPr descr="Apache Kafka Administration" id="4055" name="Google Shape;4055;p246"/>
            <p:cNvPicPr preferRelativeResize="0"/>
            <p:nvPr/>
          </p:nvPicPr>
          <p:blipFill rotWithShape="1">
            <a:blip r:embed="rId3">
              <a:alphaModFix/>
            </a:blip>
            <a:srcRect b="0" l="11131" r="0" t="0"/>
            <a:stretch/>
          </p:blipFill>
          <p:spPr>
            <a:xfrm>
              <a:off x="6095718" y="2479880"/>
              <a:ext cx="1742854" cy="1088079"/>
            </a:xfrm>
            <a:prstGeom prst="rect">
              <a:avLst/>
            </a:prstGeom>
            <a:noFill/>
            <a:ln>
              <a:noFill/>
            </a:ln>
          </p:spPr>
        </p:pic>
        <p:pic>
          <p:nvPicPr>
            <p:cNvPr descr="빅데이터 플랫폼 구축 #13 - Flume (2)" id="4056" name="Google Shape;4056;p246"/>
            <p:cNvPicPr preferRelativeResize="0"/>
            <p:nvPr/>
          </p:nvPicPr>
          <p:blipFill rotWithShape="1">
            <a:blip r:embed="rId4">
              <a:alphaModFix/>
            </a:blip>
            <a:srcRect b="0" l="0" r="17635" t="0"/>
            <a:stretch/>
          </p:blipFill>
          <p:spPr>
            <a:xfrm>
              <a:off x="7824530" y="2259746"/>
              <a:ext cx="1257555" cy="1526826"/>
            </a:xfrm>
            <a:prstGeom prst="rect">
              <a:avLst/>
            </a:prstGeom>
            <a:noFill/>
            <a:ln>
              <a:noFill/>
            </a:ln>
          </p:spPr>
        </p:pic>
        <p:pic>
          <p:nvPicPr>
            <p:cNvPr descr="Akka 공부하기 - 00.액터 모델이란? | rajephon&amp;#39;s blog" id="4057" name="Google Shape;4057;p246"/>
            <p:cNvPicPr preferRelativeResize="0"/>
            <p:nvPr/>
          </p:nvPicPr>
          <p:blipFill rotWithShape="1">
            <a:blip r:embed="rId5">
              <a:alphaModFix/>
            </a:blip>
            <a:srcRect b="0" l="0" r="0" t="0"/>
            <a:stretch/>
          </p:blipFill>
          <p:spPr>
            <a:xfrm>
              <a:off x="6724953" y="1897268"/>
              <a:ext cx="1742853" cy="717474"/>
            </a:xfrm>
            <a:prstGeom prst="rect">
              <a:avLst/>
            </a:prstGeom>
            <a:noFill/>
            <a:ln>
              <a:noFill/>
            </a:ln>
          </p:spPr>
        </p:pic>
        <p:pic>
          <p:nvPicPr>
            <p:cNvPr descr="2020 일본 Twitter 트렌드 대상 발표" id="4058" name="Google Shape;4058;p246"/>
            <p:cNvPicPr preferRelativeResize="0"/>
            <p:nvPr/>
          </p:nvPicPr>
          <p:blipFill rotWithShape="1">
            <a:blip r:embed="rId6">
              <a:alphaModFix/>
            </a:blip>
            <a:srcRect b="13438" l="29571" r="28638" t="16966"/>
            <a:stretch/>
          </p:blipFill>
          <p:spPr>
            <a:xfrm>
              <a:off x="7014525" y="3282988"/>
              <a:ext cx="1163707" cy="911976"/>
            </a:xfrm>
            <a:prstGeom prst="rect">
              <a:avLst/>
            </a:prstGeom>
            <a:noFill/>
            <a:ln>
              <a:noFill/>
            </a:ln>
          </p:spPr>
        </p:pic>
        <p:pic>
          <p:nvPicPr>
            <p:cNvPr id="4059" name="Google Shape;4059;p246"/>
            <p:cNvPicPr preferRelativeResize="0"/>
            <p:nvPr/>
          </p:nvPicPr>
          <p:blipFill rotWithShape="1">
            <a:blip r:embed="rId7">
              <a:alphaModFix/>
            </a:blip>
            <a:srcRect b="0" l="871" r="1125" t="0"/>
            <a:stretch/>
          </p:blipFill>
          <p:spPr>
            <a:xfrm>
              <a:off x="6702218" y="4840727"/>
              <a:ext cx="1788318" cy="1348012"/>
            </a:xfrm>
            <a:prstGeom prst="rect">
              <a:avLst/>
            </a:prstGeom>
            <a:noFill/>
            <a:ln>
              <a:noFill/>
            </a:ln>
          </p:spPr>
        </p:pic>
        <p:sp>
          <p:nvSpPr>
            <p:cNvPr id="4060" name="Google Shape;4060;p246"/>
            <p:cNvSpPr/>
            <p:nvPr/>
          </p:nvSpPr>
          <p:spPr>
            <a:xfrm>
              <a:off x="7283582" y="4333942"/>
              <a:ext cx="625590" cy="677270"/>
            </a:xfrm>
            <a:prstGeom prst="downArrow">
              <a:avLst>
                <a:gd fmla="val 70011" name="adj1"/>
                <a:gd fmla="val 45490"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5" name="Shape 4065"/>
        <p:cNvGrpSpPr/>
        <p:nvPr/>
      </p:nvGrpSpPr>
      <p:grpSpPr>
        <a:xfrm>
          <a:off x="0" y="0"/>
          <a:ext cx="0" cy="0"/>
          <a:chOff x="0" y="0"/>
          <a:chExt cx="0" cy="0"/>
        </a:xfrm>
      </p:grpSpPr>
      <p:sp>
        <p:nvSpPr>
          <p:cNvPr id="4066" name="Google Shape;4066;p247"/>
          <p:cNvSpPr txBox="1"/>
          <p:nvPr>
            <p:ph idx="1" type="body"/>
          </p:nvPr>
        </p:nvSpPr>
        <p:spPr>
          <a:xfrm>
            <a:off x="449611" y="447879"/>
            <a:ext cx="6030701"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Làm việc với dữ liệu truyền không có cấu trúc</a:t>
            </a:r>
            <a:endParaRPr/>
          </a:p>
        </p:txBody>
      </p:sp>
      <p:sp>
        <p:nvSpPr>
          <p:cNvPr id="4067" name="Google Shape;4067;p24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DStreams</a:t>
            </a:r>
            <a:endParaRPr/>
          </a:p>
        </p:txBody>
      </p:sp>
      <p:sp>
        <p:nvSpPr>
          <p:cNvPr id="4068" name="Google Shape;4068;p24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069" name="Google Shape;4069;p247"/>
          <p:cNvSpPr txBox="1"/>
          <p:nvPr/>
        </p:nvSpPr>
        <p:spPr>
          <a:xfrm>
            <a:off x="535872" y="2226568"/>
            <a:ext cx="8796528" cy="677270"/>
          </a:xfrm>
          <a:prstGeom prst="rect">
            <a:avLst/>
          </a:prstGeom>
          <a:noFill/>
          <a:ln>
            <a:noFill/>
          </a:ln>
        </p:spPr>
        <p:txBody>
          <a:bodyPr anchorCtr="0" anchor="t" bIns="0" lIns="0" spcFirstLastPara="1" rIns="0" wrap="square" tIns="0">
            <a:noAutofit/>
          </a:bodyPr>
          <a:lstStyle/>
          <a:p>
            <a:pPr indent="-177800" lvl="0" marL="177800" marR="0" rtl="0" algn="l">
              <a:lnSpc>
                <a:spcPct val="128571"/>
              </a:lnSpc>
              <a:spcBef>
                <a:spcPts val="0"/>
              </a:spcBef>
              <a:spcAft>
                <a:spcPts val="0"/>
              </a:spcAft>
              <a:buClr>
                <a:srgbClr val="262626"/>
              </a:buClr>
              <a:buSzPts val="1400"/>
              <a:buFont typeface="Arial"/>
              <a:buChar char="•"/>
            </a:pPr>
            <a:r>
              <a:rPr lang="en-US" sz="1400">
                <a:solidFill>
                  <a:srgbClr val="262626"/>
                </a:solidFill>
                <a:latin typeface="Arial"/>
                <a:ea typeface="Arial"/>
                <a:cs typeface="Arial"/>
                <a:sym typeface="Arial"/>
              </a:rPr>
              <a:t>DStream cũng được tạo thông qua chuyển đổi Dstream gốc</a:t>
            </a:r>
            <a:endParaRPr/>
          </a:p>
          <a:p>
            <a:pPr indent="-177800" lvl="0" marL="177800" marR="0" rtl="0" algn="l">
              <a:lnSpc>
                <a:spcPct val="128571"/>
              </a:lnSpc>
              <a:spcBef>
                <a:spcPts val="1000"/>
              </a:spcBef>
              <a:spcAft>
                <a:spcPts val="0"/>
              </a:spcAft>
              <a:buClr>
                <a:srgbClr val="262626"/>
              </a:buClr>
              <a:buSzPts val="1400"/>
              <a:buFont typeface="Arial"/>
              <a:buChar char="•"/>
            </a:pPr>
            <a:r>
              <a:rPr lang="en-US" sz="1400">
                <a:solidFill>
                  <a:srgbClr val="262626"/>
                </a:solidFill>
                <a:latin typeface="Arial"/>
                <a:ea typeface="Arial"/>
                <a:cs typeface="Arial"/>
                <a:sym typeface="Arial"/>
              </a:rPr>
              <a:t>Mỗi chuyển đổi bị ảnh hưởng trên chuỗi RDD cơ bản</a:t>
            </a:r>
            <a:endParaRPr/>
          </a:p>
          <a:p>
            <a:pPr indent="-177800" lvl="0" marL="177800" marR="0" rtl="0" algn="l">
              <a:lnSpc>
                <a:spcPct val="128571"/>
              </a:lnSpc>
              <a:spcBef>
                <a:spcPts val="1000"/>
              </a:spcBef>
              <a:spcAft>
                <a:spcPts val="0"/>
              </a:spcAft>
              <a:buClr>
                <a:srgbClr val="262626"/>
              </a:buClr>
              <a:buSzPts val="1400"/>
              <a:buFont typeface="Arial"/>
              <a:buChar char="•"/>
            </a:pPr>
            <a:r>
              <a:rPr lang="en-US" sz="1400">
                <a:solidFill>
                  <a:srgbClr val="262626"/>
                </a:solidFill>
                <a:latin typeface="Arial"/>
                <a:ea typeface="Arial"/>
                <a:cs typeface="Arial"/>
                <a:sym typeface="Arial"/>
              </a:rPr>
              <a:t>Ví dụ:</a:t>
            </a:r>
            <a:endParaRPr sz="1400">
              <a:solidFill>
                <a:srgbClr val="262626"/>
              </a:solidFill>
              <a:latin typeface="Arial"/>
              <a:ea typeface="Arial"/>
              <a:cs typeface="Arial"/>
              <a:sym typeface="Arial"/>
            </a:endParaRPr>
          </a:p>
          <a:p>
            <a:pPr indent="-182563" lvl="1" marL="360363" marR="0" rtl="0" algn="l">
              <a:lnSpc>
                <a:spcPct val="138461"/>
              </a:lnSpc>
              <a:spcBef>
                <a:spcPts val="5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Đọc một số văn bản phát trực tuyến</a:t>
            </a:r>
            <a:endParaRPr b="0" i="0" sz="1300" u="none" cap="none" strike="noStrike">
              <a:solidFill>
                <a:srgbClr val="262626"/>
              </a:solidFill>
              <a:latin typeface="Arial"/>
              <a:ea typeface="Arial"/>
              <a:cs typeface="Arial"/>
              <a:sym typeface="Arial"/>
            </a:endParaRPr>
          </a:p>
          <a:p>
            <a:pPr indent="-182563" lvl="1" marL="360363" marR="0" rtl="0" algn="l">
              <a:lnSpc>
                <a:spcPct val="138461"/>
              </a:lnSpc>
              <a:spcBef>
                <a:spcPts val="500"/>
              </a:spcBef>
              <a:spcAft>
                <a:spcPts val="0"/>
              </a:spcAft>
              <a:buClr>
                <a:srgbClr val="262626"/>
              </a:buClr>
              <a:buSzPts val="1040"/>
              <a:buFont typeface="Arial"/>
              <a:buChar char="•"/>
            </a:pPr>
            <a:r>
              <a:rPr b="0" i="0" lang="en-US" sz="1300" u="none" cap="none" strike="noStrike">
                <a:solidFill>
                  <a:srgbClr val="262626"/>
                </a:solidFill>
                <a:latin typeface="Arial"/>
                <a:ea typeface="Arial"/>
                <a:cs typeface="Arial"/>
                <a:sym typeface="Arial"/>
              </a:rPr>
              <a:t>Vector hóa các từ bằng cách sử dụng </a:t>
            </a:r>
            <a:r>
              <a:rPr b="1" i="0" lang="en-US" sz="1300" u="none" cap="none" strike="noStrike">
                <a:solidFill>
                  <a:srgbClr val="262626"/>
                </a:solidFill>
                <a:latin typeface="Arial"/>
                <a:ea typeface="Arial"/>
                <a:cs typeface="Arial"/>
                <a:sym typeface="Arial"/>
              </a:rPr>
              <a:t>FlatMap</a:t>
            </a:r>
            <a:endParaRPr b="1" i="0" sz="1300" u="none" cap="none" strike="noStrike">
              <a:solidFill>
                <a:srgbClr val="262626"/>
              </a:solidFill>
              <a:latin typeface="Arial"/>
              <a:ea typeface="Arial"/>
              <a:cs typeface="Arial"/>
              <a:sym typeface="Arial"/>
            </a:endParaRPr>
          </a:p>
          <a:p>
            <a:pPr indent="0" lvl="1" marL="177800" marR="0" rtl="0" algn="l">
              <a:lnSpc>
                <a:spcPct val="138461"/>
              </a:lnSpc>
              <a:spcBef>
                <a:spcPts val="500"/>
              </a:spcBef>
              <a:spcAft>
                <a:spcPts val="0"/>
              </a:spcAft>
              <a:buClr>
                <a:srgbClr val="262626"/>
              </a:buClr>
              <a:buSzPts val="1040"/>
              <a:buFont typeface="Arial"/>
              <a:buNone/>
            </a:pPr>
            <a:r>
              <a:t/>
            </a:r>
            <a:endParaRPr b="0" i="0" sz="1300" u="none" cap="none" strike="noStrike">
              <a:solidFill>
                <a:srgbClr val="262626"/>
              </a:solidFill>
              <a:latin typeface="Arial"/>
              <a:ea typeface="Arial"/>
              <a:cs typeface="Arial"/>
              <a:sym typeface="Arial"/>
            </a:endParaRPr>
          </a:p>
        </p:txBody>
      </p:sp>
      <p:grpSp>
        <p:nvGrpSpPr>
          <p:cNvPr id="4070" name="Google Shape;4070;p247"/>
          <p:cNvGrpSpPr/>
          <p:nvPr/>
        </p:nvGrpSpPr>
        <p:grpSpPr>
          <a:xfrm>
            <a:off x="1170708" y="4059432"/>
            <a:ext cx="7400148" cy="2006380"/>
            <a:chOff x="1170708" y="4059432"/>
            <a:chExt cx="7400148" cy="2006380"/>
          </a:xfrm>
        </p:grpSpPr>
        <p:grpSp>
          <p:nvGrpSpPr>
            <p:cNvPr id="4071" name="Google Shape;4071;p247"/>
            <p:cNvGrpSpPr/>
            <p:nvPr/>
          </p:nvGrpSpPr>
          <p:grpSpPr>
            <a:xfrm>
              <a:off x="1170708" y="5428659"/>
              <a:ext cx="7400148" cy="637153"/>
              <a:chOff x="996793" y="4462565"/>
              <a:chExt cx="7400148" cy="637153"/>
            </a:xfrm>
          </p:grpSpPr>
          <p:cxnSp>
            <p:nvCxnSpPr>
              <p:cNvPr id="4072" name="Google Shape;4072;p247"/>
              <p:cNvCxnSpPr/>
              <p:nvPr/>
            </p:nvCxnSpPr>
            <p:spPr>
              <a:xfrm>
                <a:off x="2143923" y="4781140"/>
                <a:ext cx="6253018" cy="0"/>
              </a:xfrm>
              <a:prstGeom prst="straightConnector1">
                <a:avLst/>
              </a:prstGeom>
              <a:noFill/>
              <a:ln cap="flat" cmpd="sng" w="76200">
                <a:solidFill>
                  <a:srgbClr val="AEABAB"/>
                </a:solidFill>
                <a:prstDash val="dot"/>
                <a:miter lim="800000"/>
                <a:headEnd len="sm" w="sm" type="none"/>
                <a:tailEnd len="med" w="med" type="triangle"/>
              </a:ln>
            </p:spPr>
          </p:cxnSp>
          <p:sp>
            <p:nvSpPr>
              <p:cNvPr id="4073" name="Google Shape;4073;p247"/>
              <p:cNvSpPr/>
              <p:nvPr/>
            </p:nvSpPr>
            <p:spPr>
              <a:xfrm>
                <a:off x="996793" y="4556248"/>
                <a:ext cx="1223962" cy="394368"/>
              </a:xfrm>
              <a:prstGeom prst="roundRect">
                <a:avLst>
                  <a:gd fmla="val 20724"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chữ</a:t>
                </a:r>
                <a:endParaRPr sz="1800">
                  <a:solidFill>
                    <a:srgbClr val="1F45BC"/>
                  </a:solidFill>
                  <a:latin typeface="Arial"/>
                  <a:ea typeface="Arial"/>
                  <a:cs typeface="Arial"/>
                  <a:sym typeface="Arial"/>
                </a:endParaRPr>
              </a:p>
              <a:p>
                <a:pPr indent="0" lvl="0" marL="0" marR="0" rtl="0" algn="ctr">
                  <a:spcBef>
                    <a:spcPts val="0"/>
                  </a:spcBef>
                  <a:spcAft>
                    <a:spcPts val="0"/>
                  </a:spcAft>
                  <a:buNone/>
                </a:pPr>
                <a:r>
                  <a:rPr lang="en-US" sz="1800">
                    <a:solidFill>
                      <a:srgbClr val="1F45BC"/>
                    </a:solidFill>
                    <a:latin typeface="Arial"/>
                    <a:ea typeface="Arial"/>
                    <a:cs typeface="Arial"/>
                    <a:sym typeface="Arial"/>
                  </a:rPr>
                  <a:t>DStream</a:t>
                </a:r>
                <a:endParaRPr sz="1400">
                  <a:solidFill>
                    <a:srgbClr val="1F45BC"/>
                  </a:solidFill>
                  <a:latin typeface="Arial"/>
                  <a:ea typeface="Arial"/>
                  <a:cs typeface="Arial"/>
                  <a:sym typeface="Arial"/>
                </a:endParaRPr>
              </a:p>
            </p:txBody>
          </p:sp>
          <p:grpSp>
            <p:nvGrpSpPr>
              <p:cNvPr id="4074" name="Google Shape;4074;p247"/>
              <p:cNvGrpSpPr/>
              <p:nvPr/>
            </p:nvGrpSpPr>
            <p:grpSpPr>
              <a:xfrm>
                <a:off x="2387148" y="4462565"/>
                <a:ext cx="5556006" cy="637153"/>
                <a:chOff x="2139498" y="5055084"/>
                <a:chExt cx="5556006" cy="637153"/>
              </a:xfrm>
            </p:grpSpPr>
            <p:sp>
              <p:nvSpPr>
                <p:cNvPr id="4075" name="Google Shape;4075;p247"/>
                <p:cNvSpPr/>
                <p:nvPr/>
              </p:nvSpPr>
              <p:spPr>
                <a:xfrm>
                  <a:off x="2139498" y="5055086"/>
                  <a:ext cx="1167120" cy="637151"/>
                </a:xfrm>
                <a:prstGeom prst="roundRect">
                  <a:avLst>
                    <a:gd fmla="val 13567" name="adj"/>
                  </a:avLst>
                </a:prstGeom>
                <a:solidFill>
                  <a:schemeClr val="lt1"/>
                </a:solidFill>
                <a:ln cap="flat" cmpd="sng" w="28575">
                  <a:solidFill>
                    <a:srgbClr val="66A1F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Chữ từ thời gian 0 đến 1</a:t>
                  </a:r>
                  <a:endParaRPr sz="1400">
                    <a:solidFill>
                      <a:srgbClr val="1F45BC"/>
                    </a:solidFill>
                    <a:latin typeface="Arial"/>
                    <a:ea typeface="Arial"/>
                    <a:cs typeface="Arial"/>
                    <a:sym typeface="Arial"/>
                  </a:endParaRPr>
                </a:p>
              </p:txBody>
            </p:sp>
            <p:sp>
              <p:nvSpPr>
                <p:cNvPr id="4076" name="Google Shape;4076;p247"/>
                <p:cNvSpPr/>
                <p:nvPr/>
              </p:nvSpPr>
              <p:spPr>
                <a:xfrm>
                  <a:off x="3602460" y="5055086"/>
                  <a:ext cx="1167120" cy="637151"/>
                </a:xfrm>
                <a:prstGeom prst="roundRect">
                  <a:avLst>
                    <a:gd fmla="val 13567" name="adj"/>
                  </a:avLst>
                </a:prstGeom>
                <a:solidFill>
                  <a:schemeClr val="lt1"/>
                </a:solidFill>
                <a:ln cap="flat" cmpd="sng" w="28575">
                  <a:solidFill>
                    <a:srgbClr val="66A1F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Chữ từ thời gian 1 đến </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2</a:t>
                  </a:r>
                  <a:endParaRPr sz="1400">
                    <a:solidFill>
                      <a:srgbClr val="1F45BC"/>
                    </a:solidFill>
                    <a:latin typeface="Arial"/>
                    <a:ea typeface="Arial"/>
                    <a:cs typeface="Arial"/>
                    <a:sym typeface="Arial"/>
                  </a:endParaRPr>
                </a:p>
              </p:txBody>
            </p:sp>
            <p:sp>
              <p:nvSpPr>
                <p:cNvPr id="4077" name="Google Shape;4077;p247"/>
                <p:cNvSpPr/>
                <p:nvPr/>
              </p:nvSpPr>
              <p:spPr>
                <a:xfrm>
                  <a:off x="5065422" y="5055085"/>
                  <a:ext cx="1167120" cy="637151"/>
                </a:xfrm>
                <a:prstGeom prst="roundRect">
                  <a:avLst>
                    <a:gd fmla="val 13567" name="adj"/>
                  </a:avLst>
                </a:prstGeom>
                <a:solidFill>
                  <a:schemeClr val="lt1"/>
                </a:solidFill>
                <a:ln cap="flat" cmpd="sng" w="28575">
                  <a:solidFill>
                    <a:srgbClr val="66A1F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Chữ từ thời gian 2 đến 3</a:t>
                  </a:r>
                  <a:endParaRPr sz="1400">
                    <a:solidFill>
                      <a:srgbClr val="1F45BC"/>
                    </a:solidFill>
                    <a:latin typeface="Arial"/>
                    <a:ea typeface="Arial"/>
                    <a:cs typeface="Arial"/>
                    <a:sym typeface="Arial"/>
                  </a:endParaRPr>
                </a:p>
              </p:txBody>
            </p:sp>
            <p:sp>
              <p:nvSpPr>
                <p:cNvPr id="4078" name="Google Shape;4078;p247"/>
                <p:cNvSpPr/>
                <p:nvPr/>
              </p:nvSpPr>
              <p:spPr>
                <a:xfrm>
                  <a:off x="6528384" y="5055084"/>
                  <a:ext cx="1167120" cy="637151"/>
                </a:xfrm>
                <a:prstGeom prst="roundRect">
                  <a:avLst>
                    <a:gd fmla="val 13567" name="adj"/>
                  </a:avLst>
                </a:prstGeom>
                <a:solidFill>
                  <a:schemeClr val="lt1"/>
                </a:solidFill>
                <a:ln cap="flat" cmpd="sng" w="28575">
                  <a:solidFill>
                    <a:srgbClr val="66A1F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Chữ từ thời gian 3 đến 4</a:t>
                  </a:r>
                  <a:endParaRPr sz="1400">
                    <a:solidFill>
                      <a:srgbClr val="1F45BC"/>
                    </a:solidFill>
                    <a:latin typeface="Arial"/>
                    <a:ea typeface="Arial"/>
                    <a:cs typeface="Arial"/>
                    <a:sym typeface="Arial"/>
                  </a:endParaRPr>
                </a:p>
              </p:txBody>
            </p:sp>
          </p:grpSp>
        </p:grpSp>
        <p:grpSp>
          <p:nvGrpSpPr>
            <p:cNvPr id="4079" name="Google Shape;4079;p247"/>
            <p:cNvGrpSpPr/>
            <p:nvPr/>
          </p:nvGrpSpPr>
          <p:grpSpPr>
            <a:xfrm>
              <a:off x="1170708" y="4059432"/>
              <a:ext cx="7400148" cy="637153"/>
              <a:chOff x="996793" y="4462565"/>
              <a:chExt cx="7400148" cy="637153"/>
            </a:xfrm>
          </p:grpSpPr>
          <p:cxnSp>
            <p:nvCxnSpPr>
              <p:cNvPr id="4080" name="Google Shape;4080;p247"/>
              <p:cNvCxnSpPr/>
              <p:nvPr/>
            </p:nvCxnSpPr>
            <p:spPr>
              <a:xfrm>
                <a:off x="2143923" y="4781140"/>
                <a:ext cx="6253018" cy="0"/>
              </a:xfrm>
              <a:prstGeom prst="straightConnector1">
                <a:avLst/>
              </a:prstGeom>
              <a:noFill/>
              <a:ln cap="flat" cmpd="sng" w="76200">
                <a:solidFill>
                  <a:srgbClr val="AEABAB"/>
                </a:solidFill>
                <a:prstDash val="dot"/>
                <a:miter lim="800000"/>
                <a:headEnd len="sm" w="sm" type="none"/>
                <a:tailEnd len="med" w="med" type="triangle"/>
              </a:ln>
            </p:spPr>
          </p:cxnSp>
          <p:sp>
            <p:nvSpPr>
              <p:cNvPr id="4081" name="Google Shape;4081;p247"/>
              <p:cNvSpPr/>
              <p:nvPr/>
            </p:nvSpPr>
            <p:spPr>
              <a:xfrm>
                <a:off x="996793" y="4556248"/>
                <a:ext cx="1223962" cy="394368"/>
              </a:xfrm>
              <a:prstGeom prst="roundRect">
                <a:avLst>
                  <a:gd fmla="val 20724"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dòng DStream</a:t>
                </a:r>
                <a:endParaRPr sz="1400">
                  <a:solidFill>
                    <a:srgbClr val="1F45BC"/>
                  </a:solidFill>
                  <a:latin typeface="Arial"/>
                  <a:ea typeface="Arial"/>
                  <a:cs typeface="Arial"/>
                  <a:sym typeface="Arial"/>
                </a:endParaRPr>
              </a:p>
            </p:txBody>
          </p:sp>
          <p:grpSp>
            <p:nvGrpSpPr>
              <p:cNvPr id="4082" name="Google Shape;4082;p247"/>
              <p:cNvGrpSpPr/>
              <p:nvPr/>
            </p:nvGrpSpPr>
            <p:grpSpPr>
              <a:xfrm>
                <a:off x="2387148" y="4462565"/>
                <a:ext cx="5556006" cy="637153"/>
                <a:chOff x="2139498" y="5055084"/>
                <a:chExt cx="5556006" cy="637153"/>
              </a:xfrm>
            </p:grpSpPr>
            <p:sp>
              <p:nvSpPr>
                <p:cNvPr id="4083" name="Google Shape;4083;p247"/>
                <p:cNvSpPr/>
                <p:nvPr/>
              </p:nvSpPr>
              <p:spPr>
                <a:xfrm>
                  <a:off x="2139498" y="5055086"/>
                  <a:ext cx="1167120" cy="637151"/>
                </a:xfrm>
                <a:prstGeom prst="roundRect">
                  <a:avLst>
                    <a:gd fmla="val 13567" name="adj"/>
                  </a:avLst>
                </a:prstGeom>
                <a:solidFill>
                  <a:schemeClr val="lt1"/>
                </a:solidFill>
                <a:ln cap="flat" cmpd="sng" w="28575">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dòng từ thời gian 0 đến 1</a:t>
                  </a:r>
                  <a:endParaRPr sz="1400">
                    <a:solidFill>
                      <a:srgbClr val="1F45BC"/>
                    </a:solidFill>
                    <a:latin typeface="Arial"/>
                    <a:ea typeface="Arial"/>
                    <a:cs typeface="Arial"/>
                    <a:sym typeface="Arial"/>
                  </a:endParaRPr>
                </a:p>
              </p:txBody>
            </p:sp>
            <p:sp>
              <p:nvSpPr>
                <p:cNvPr id="4084" name="Google Shape;4084;p247"/>
                <p:cNvSpPr/>
                <p:nvPr/>
              </p:nvSpPr>
              <p:spPr>
                <a:xfrm>
                  <a:off x="3602460" y="5055086"/>
                  <a:ext cx="1167120" cy="637151"/>
                </a:xfrm>
                <a:prstGeom prst="roundRect">
                  <a:avLst>
                    <a:gd fmla="val 13567" name="adj"/>
                  </a:avLst>
                </a:prstGeom>
                <a:solidFill>
                  <a:schemeClr val="lt1"/>
                </a:solidFill>
                <a:ln cap="flat" cmpd="sng" w="28575">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dòng từ thời gian 1 đến 2</a:t>
                  </a:r>
                  <a:endParaRPr/>
                </a:p>
              </p:txBody>
            </p:sp>
            <p:sp>
              <p:nvSpPr>
                <p:cNvPr id="4085" name="Google Shape;4085;p247"/>
                <p:cNvSpPr/>
                <p:nvPr/>
              </p:nvSpPr>
              <p:spPr>
                <a:xfrm>
                  <a:off x="5065422" y="5055085"/>
                  <a:ext cx="1167120" cy="637151"/>
                </a:xfrm>
                <a:prstGeom prst="roundRect">
                  <a:avLst>
                    <a:gd fmla="val 13567" name="adj"/>
                  </a:avLst>
                </a:prstGeom>
                <a:solidFill>
                  <a:schemeClr val="lt1"/>
                </a:solidFill>
                <a:ln cap="flat" cmpd="sng" w="28575">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dòng từ thời gian 2 đến 3</a:t>
                  </a:r>
                  <a:endParaRPr/>
                </a:p>
              </p:txBody>
            </p:sp>
            <p:sp>
              <p:nvSpPr>
                <p:cNvPr id="4086" name="Google Shape;4086;p247"/>
                <p:cNvSpPr/>
                <p:nvPr/>
              </p:nvSpPr>
              <p:spPr>
                <a:xfrm>
                  <a:off x="6528384" y="5055084"/>
                  <a:ext cx="1167120" cy="637151"/>
                </a:xfrm>
                <a:prstGeom prst="roundRect">
                  <a:avLst>
                    <a:gd fmla="val 13567" name="adj"/>
                  </a:avLst>
                </a:prstGeom>
                <a:solidFill>
                  <a:schemeClr val="lt1"/>
                </a:solidFill>
                <a:ln cap="flat" cmpd="sng" w="28575">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dòng từ thời gian 3 đến 4</a:t>
                  </a:r>
                  <a:endParaRPr/>
                </a:p>
              </p:txBody>
            </p:sp>
          </p:grpSp>
        </p:grpSp>
        <p:sp>
          <p:nvSpPr>
            <p:cNvPr id="4087" name="Google Shape;4087;p247"/>
            <p:cNvSpPr/>
            <p:nvPr/>
          </p:nvSpPr>
          <p:spPr>
            <a:xfrm>
              <a:off x="3144623" y="4914140"/>
              <a:ext cx="985701" cy="26805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flatMap</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operation</a:t>
              </a:r>
              <a:endParaRPr sz="1400">
                <a:solidFill>
                  <a:srgbClr val="1F45BC"/>
                </a:solidFill>
                <a:latin typeface="Arial"/>
                <a:ea typeface="Arial"/>
                <a:cs typeface="Arial"/>
                <a:sym typeface="Arial"/>
              </a:endParaRPr>
            </a:p>
          </p:txBody>
        </p:sp>
        <p:cxnSp>
          <p:nvCxnSpPr>
            <p:cNvPr id="4088" name="Google Shape;4088;p247"/>
            <p:cNvCxnSpPr>
              <a:stCxn id="4083" idx="2"/>
              <a:endCxn id="4075" idx="0"/>
            </p:cNvCxnSpPr>
            <p:nvPr/>
          </p:nvCxnSpPr>
          <p:spPr>
            <a:xfrm>
              <a:off x="3144623" y="4696585"/>
              <a:ext cx="0" cy="732000"/>
            </a:xfrm>
            <a:prstGeom prst="straightConnector1">
              <a:avLst/>
            </a:prstGeom>
            <a:noFill/>
            <a:ln cap="flat" cmpd="sng" w="38100">
              <a:solidFill>
                <a:srgbClr val="1F45BC"/>
              </a:solidFill>
              <a:prstDash val="solid"/>
              <a:miter lim="800000"/>
              <a:headEnd len="sm" w="sm" type="none"/>
              <a:tailEnd len="med" w="med" type="triangle"/>
            </a:ln>
          </p:spPr>
        </p:cxnSp>
        <p:cxnSp>
          <p:nvCxnSpPr>
            <p:cNvPr id="4089" name="Google Shape;4089;p247"/>
            <p:cNvCxnSpPr>
              <a:stCxn id="4084" idx="2"/>
              <a:endCxn id="4076" idx="0"/>
            </p:cNvCxnSpPr>
            <p:nvPr/>
          </p:nvCxnSpPr>
          <p:spPr>
            <a:xfrm>
              <a:off x="4607585" y="4696585"/>
              <a:ext cx="0" cy="732000"/>
            </a:xfrm>
            <a:prstGeom prst="straightConnector1">
              <a:avLst/>
            </a:prstGeom>
            <a:noFill/>
            <a:ln cap="flat" cmpd="sng" w="38100">
              <a:solidFill>
                <a:srgbClr val="1F45BC"/>
              </a:solidFill>
              <a:prstDash val="solid"/>
              <a:miter lim="800000"/>
              <a:headEnd len="sm" w="sm" type="none"/>
              <a:tailEnd len="med" w="med" type="triangle"/>
            </a:ln>
          </p:spPr>
        </p:cxnSp>
        <p:cxnSp>
          <p:nvCxnSpPr>
            <p:cNvPr id="4090" name="Google Shape;4090;p247"/>
            <p:cNvCxnSpPr>
              <a:stCxn id="4085" idx="2"/>
              <a:endCxn id="4077" idx="0"/>
            </p:cNvCxnSpPr>
            <p:nvPr/>
          </p:nvCxnSpPr>
          <p:spPr>
            <a:xfrm>
              <a:off x="6070547" y="4696584"/>
              <a:ext cx="0" cy="732000"/>
            </a:xfrm>
            <a:prstGeom prst="straightConnector1">
              <a:avLst/>
            </a:prstGeom>
            <a:noFill/>
            <a:ln cap="flat" cmpd="sng" w="38100">
              <a:solidFill>
                <a:srgbClr val="1F45BC"/>
              </a:solidFill>
              <a:prstDash val="solid"/>
              <a:miter lim="800000"/>
              <a:headEnd len="sm" w="sm" type="none"/>
              <a:tailEnd len="med" w="med" type="triangle"/>
            </a:ln>
          </p:spPr>
        </p:cxnSp>
        <p:cxnSp>
          <p:nvCxnSpPr>
            <p:cNvPr id="4091" name="Google Shape;4091;p247"/>
            <p:cNvCxnSpPr>
              <a:stCxn id="4086" idx="2"/>
              <a:endCxn id="4078" idx="0"/>
            </p:cNvCxnSpPr>
            <p:nvPr/>
          </p:nvCxnSpPr>
          <p:spPr>
            <a:xfrm>
              <a:off x="7533509" y="4696583"/>
              <a:ext cx="0" cy="732000"/>
            </a:xfrm>
            <a:prstGeom prst="straightConnector1">
              <a:avLst/>
            </a:prstGeom>
            <a:noFill/>
            <a:ln cap="flat" cmpd="sng" w="38100">
              <a:solidFill>
                <a:srgbClr val="1F45BC"/>
              </a:solidFill>
              <a:prstDash val="solid"/>
              <a:miter lim="800000"/>
              <a:headEnd len="sm" w="sm" type="none"/>
              <a:tailEnd len="med" w="med" type="triangle"/>
            </a:ln>
          </p:spPr>
        </p:cxnSp>
      </p:grpSp>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6" name="Shape 4096"/>
        <p:cNvGrpSpPr/>
        <p:nvPr/>
      </p:nvGrpSpPr>
      <p:grpSpPr>
        <a:xfrm>
          <a:off x="0" y="0"/>
          <a:ext cx="0" cy="0"/>
          <a:chOff x="0" y="0"/>
          <a:chExt cx="0" cy="0"/>
        </a:xfrm>
      </p:grpSpPr>
      <p:sp>
        <p:nvSpPr>
          <p:cNvPr id="4097" name="Google Shape;4097;p248"/>
          <p:cNvSpPr txBox="1"/>
          <p:nvPr>
            <p:ph idx="1" type="body"/>
          </p:nvPr>
        </p:nvSpPr>
        <p:spPr>
          <a:xfrm>
            <a:off x="449611" y="447879"/>
            <a:ext cx="6030701"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Làm việc với dữ liệu truyền không có cấu trúc</a:t>
            </a:r>
            <a:endParaRPr/>
          </a:p>
        </p:txBody>
      </p:sp>
      <p:sp>
        <p:nvSpPr>
          <p:cNvPr id="4098" name="Google Shape;4098;p24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trên Spark Streaming</a:t>
            </a:r>
            <a:endParaRPr/>
          </a:p>
        </p:txBody>
      </p:sp>
      <p:sp>
        <p:nvSpPr>
          <p:cNvPr id="4099" name="Google Shape;4099;p24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100" name="Google Shape;4100;p248"/>
          <p:cNvSpPr txBox="1"/>
          <p:nvPr>
            <p:ph idx="4" type="body"/>
          </p:nvPr>
        </p:nvSpPr>
        <p:spPr>
          <a:xfrm>
            <a:off x="535872" y="2226568"/>
            <a:ext cx="8796528" cy="67727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DStream cơ bản là một chuỗi các RDD</a:t>
            </a:r>
            <a:endParaRPr/>
          </a:p>
          <a:p>
            <a:pPr indent="-182563" lvl="1" marL="360363" rtl="0" algn="l">
              <a:lnSpc>
                <a:spcPct val="138461"/>
              </a:lnSpc>
              <a:spcBef>
                <a:spcPts val="500"/>
              </a:spcBef>
              <a:spcAft>
                <a:spcPts val="0"/>
              </a:spcAft>
              <a:buClr>
                <a:srgbClr val="262626"/>
              </a:buClr>
              <a:buSzPts val="1040"/>
              <a:buChar char="•"/>
            </a:pPr>
            <a:r>
              <a:rPr lang="en-US"/>
              <a:t>Tất cả chuyển đổi API lõi đều có sẵn cho API DStream</a:t>
            </a:r>
            <a:endParaRPr/>
          </a:p>
          <a:p>
            <a:pPr indent="-177800" lvl="0" marL="177800" rtl="0" algn="l">
              <a:lnSpc>
                <a:spcPct val="128571"/>
              </a:lnSpc>
              <a:spcBef>
                <a:spcPts val="1000"/>
              </a:spcBef>
              <a:spcAft>
                <a:spcPts val="0"/>
              </a:spcAft>
              <a:buClr>
                <a:srgbClr val="262626"/>
              </a:buClr>
              <a:buSzPts val="1400"/>
              <a:buFont typeface="Arial"/>
              <a:buChar char="•"/>
            </a:pPr>
            <a:r>
              <a:rPr lang="en-US"/>
              <a:t>Nhiều phép biến đổi thường được sử dụng có lối tắt trực tiếp Spark Streaming</a:t>
            </a:r>
            <a:endParaRPr/>
          </a:p>
          <a:p>
            <a:pPr indent="-182563" lvl="1" marL="360363" rtl="0" algn="l">
              <a:lnSpc>
                <a:spcPct val="138461"/>
              </a:lnSpc>
              <a:spcBef>
                <a:spcPts val="500"/>
              </a:spcBef>
              <a:spcAft>
                <a:spcPts val="0"/>
              </a:spcAft>
              <a:buClr>
                <a:srgbClr val="262626"/>
              </a:buClr>
              <a:buSzPts val="1040"/>
              <a:buChar char="•"/>
            </a:pPr>
            <a:r>
              <a:rPr lang="en-US">
                <a:latin typeface="Arial"/>
                <a:ea typeface="Arial"/>
                <a:cs typeface="Arial"/>
                <a:sym typeface="Arial"/>
              </a:rPr>
              <a:t>map(func), flatMap(func), filter(func), repartition(),  union()</a:t>
            </a:r>
            <a:endParaRPr/>
          </a:p>
          <a:p>
            <a:pPr indent="-177800" lvl="0" marL="177800" rtl="0" algn="l">
              <a:lnSpc>
                <a:spcPct val="128571"/>
              </a:lnSpc>
              <a:spcBef>
                <a:spcPts val="1000"/>
              </a:spcBef>
              <a:spcAft>
                <a:spcPts val="0"/>
              </a:spcAft>
              <a:buClr>
                <a:srgbClr val="262626"/>
              </a:buClr>
              <a:buSzPts val="1400"/>
              <a:buFont typeface="Arial"/>
              <a:buChar char="•"/>
            </a:pPr>
            <a:r>
              <a:rPr lang="en-US"/>
              <a:t>Nhiều phép biến đổi Cặp RDD cũng có các phím tắt trực tiếp</a:t>
            </a:r>
            <a:endParaRPr/>
          </a:p>
          <a:p>
            <a:pPr indent="-182563" lvl="1" marL="360363" rtl="0" algn="l">
              <a:lnSpc>
                <a:spcPct val="138461"/>
              </a:lnSpc>
              <a:spcBef>
                <a:spcPts val="500"/>
              </a:spcBef>
              <a:spcAft>
                <a:spcPts val="0"/>
              </a:spcAft>
              <a:buClr>
                <a:srgbClr val="262626"/>
              </a:buClr>
              <a:buSzPts val="1040"/>
              <a:buChar char="•"/>
            </a:pPr>
            <a:r>
              <a:rPr lang="en-US">
                <a:latin typeface="Arial"/>
                <a:ea typeface="Arial"/>
                <a:cs typeface="Arial"/>
                <a:sym typeface="Arial"/>
              </a:rPr>
              <a:t>reduce(func), reduceByKey(), groupByKey(), join()</a:t>
            </a:r>
            <a:endParaRPr/>
          </a:p>
          <a:p>
            <a:pPr indent="-177800" lvl="0" marL="177800" rtl="0" algn="l">
              <a:lnSpc>
                <a:spcPct val="128571"/>
              </a:lnSpc>
              <a:spcBef>
                <a:spcPts val="1000"/>
              </a:spcBef>
              <a:spcAft>
                <a:spcPts val="0"/>
              </a:spcAft>
              <a:buClr>
                <a:srgbClr val="262626"/>
              </a:buClr>
              <a:buSzPts val="1400"/>
              <a:buFont typeface="Arial"/>
              <a:buChar char="•"/>
            </a:pPr>
            <a:r>
              <a:rPr lang="en-US"/>
              <a:t>Một số phép biến đổi duy nhất đối với Spark Streaming</a:t>
            </a:r>
            <a:endParaRPr/>
          </a:p>
          <a:p>
            <a:pPr indent="-182563" lvl="1" marL="360363" rtl="0" algn="l">
              <a:lnSpc>
                <a:spcPct val="138461"/>
              </a:lnSpc>
              <a:spcBef>
                <a:spcPts val="500"/>
              </a:spcBef>
              <a:spcAft>
                <a:spcPts val="0"/>
              </a:spcAft>
              <a:buClr>
                <a:srgbClr val="262626"/>
              </a:buClr>
              <a:buSzPts val="1040"/>
              <a:buChar char="•"/>
            </a:pPr>
            <a:r>
              <a:rPr lang="en-US"/>
              <a:t>Chuyển đổi trạng thái bao gồm chuyển đổi dựa trên Windows</a:t>
            </a:r>
            <a:endParaRPr/>
          </a:p>
          <a:p>
            <a:pPr indent="-177800" lvl="0" marL="177800" rtl="0" algn="l">
              <a:lnSpc>
                <a:spcPct val="128571"/>
              </a:lnSpc>
              <a:spcBef>
                <a:spcPts val="1000"/>
              </a:spcBef>
              <a:spcAft>
                <a:spcPts val="0"/>
              </a:spcAft>
              <a:buClr>
                <a:srgbClr val="262626"/>
              </a:buClr>
              <a:buSzPts val="1400"/>
              <a:buFont typeface="Arial"/>
              <a:buChar char="•"/>
            </a:pPr>
            <a:r>
              <a:rPr lang="en-US"/>
              <a:t>Đối với bất kỳ chuyển đổi nào không có lối tắt Spark Streaming trực tiếp, hãy sử dụng transform(func)</a:t>
            </a:r>
            <a:endParaRPr/>
          </a:p>
        </p:txBody>
      </p:sp>
      <p:sp>
        <p:nvSpPr>
          <p:cNvPr id="4101" name="Google Shape;4101;p248"/>
          <p:cNvSpPr txBox="1"/>
          <p:nvPr/>
        </p:nvSpPr>
        <p:spPr>
          <a:xfrm>
            <a:off x="708151" y="5201239"/>
            <a:ext cx="7812000" cy="67727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The transform() passes a pointer to the current DStream to process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my_dstream.transform(lambda rdd: rdd.distinct())</a:t>
            </a:r>
            <a:endParaRPr/>
          </a:p>
        </p:txBody>
      </p:sp>
      <p:sp>
        <p:nvSpPr>
          <p:cNvPr id="4102" name="Google Shape;4102;p248"/>
          <p:cNvSpPr txBox="1"/>
          <p:nvPr/>
        </p:nvSpPr>
        <p:spPr>
          <a:xfrm>
            <a:off x="7872151" y="520123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7" name="Shape 4107"/>
        <p:cNvGrpSpPr/>
        <p:nvPr/>
      </p:nvGrpSpPr>
      <p:grpSpPr>
        <a:xfrm>
          <a:off x="0" y="0"/>
          <a:ext cx="0" cy="0"/>
          <a:chOff x="0" y="0"/>
          <a:chExt cx="0" cy="0"/>
        </a:xfrm>
      </p:grpSpPr>
      <p:sp>
        <p:nvSpPr>
          <p:cNvPr id="4108" name="Google Shape;4108;p249"/>
          <p:cNvSpPr txBox="1"/>
          <p:nvPr>
            <p:ph idx="1" type="body"/>
          </p:nvPr>
        </p:nvSpPr>
        <p:spPr>
          <a:xfrm>
            <a:off x="449611" y="447879"/>
            <a:ext cx="6030701"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Làm việc với dữ liệu truyền không có cấu trúc</a:t>
            </a:r>
            <a:endParaRPr/>
          </a:p>
        </p:txBody>
      </p:sp>
      <p:sp>
        <p:nvSpPr>
          <p:cNvPr id="4109" name="Google Shape;4109;p24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Xem xét kỹ hơn foreachRDD (1/3)</a:t>
            </a:r>
            <a:endParaRPr/>
          </a:p>
        </p:txBody>
      </p:sp>
      <p:sp>
        <p:nvSpPr>
          <p:cNvPr id="4110" name="Google Shape;4110;p24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111" name="Google Shape;4111;p249"/>
          <p:cNvSpPr txBox="1"/>
          <p:nvPr>
            <p:ph idx="4" type="body"/>
          </p:nvPr>
        </p:nvSpPr>
        <p:spPr>
          <a:xfrm>
            <a:off x="535872" y="2226568"/>
            <a:ext cx="8796528" cy="67727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Nhớ lại chuyển đổi </a:t>
            </a:r>
            <a:r>
              <a:rPr b="1" lang="en-US"/>
              <a:t>foreachPartition</a:t>
            </a:r>
            <a:r>
              <a:rPr lang="en-US"/>
              <a:t> trong API lõi</a:t>
            </a:r>
            <a:endParaRPr/>
          </a:p>
          <a:p>
            <a:pPr indent="-182563" lvl="1" marL="360363" rtl="0" algn="l">
              <a:lnSpc>
                <a:spcPct val="138461"/>
              </a:lnSpc>
              <a:spcBef>
                <a:spcPts val="500"/>
              </a:spcBef>
              <a:spcAft>
                <a:spcPts val="0"/>
              </a:spcAft>
              <a:buClr>
                <a:srgbClr val="262626"/>
              </a:buClr>
              <a:buSzPts val="1040"/>
              <a:buChar char="•"/>
            </a:pPr>
            <a:r>
              <a:rPr lang="en-US"/>
              <a:t>Thường được sử dụng để tránh một hoạt động rất tốn kém, chẳng hạn như kết nối với RDBMS cho mỗi hàng</a:t>
            </a:r>
            <a:endParaRPr/>
          </a:p>
          <a:p>
            <a:pPr indent="-177800" lvl="0" marL="177800" rtl="0" algn="l">
              <a:lnSpc>
                <a:spcPct val="128571"/>
              </a:lnSpc>
              <a:spcBef>
                <a:spcPts val="1000"/>
              </a:spcBef>
              <a:spcAft>
                <a:spcPts val="0"/>
              </a:spcAft>
              <a:buClr>
                <a:srgbClr val="262626"/>
              </a:buClr>
              <a:buSzPts val="1400"/>
              <a:buFont typeface="Arial"/>
              <a:buChar char="•"/>
            </a:pPr>
            <a:r>
              <a:rPr b="1" lang="en-US"/>
              <a:t>foreachRDD</a:t>
            </a:r>
            <a:r>
              <a:rPr lang="en-US"/>
              <a:t> có cách sử dụng tương tự và các nhà phát triển phải cẩn thận khi sử dụng chuyển đổi này</a:t>
            </a:r>
            <a:endParaRPr/>
          </a:p>
          <a:p>
            <a:pPr indent="-177800" lvl="0" marL="177800" rtl="0" algn="l">
              <a:lnSpc>
                <a:spcPct val="128571"/>
              </a:lnSpc>
              <a:spcBef>
                <a:spcPts val="1000"/>
              </a:spcBef>
              <a:spcAft>
                <a:spcPts val="0"/>
              </a:spcAft>
              <a:buClr>
                <a:srgbClr val="262626"/>
              </a:buClr>
              <a:buSzPts val="1400"/>
              <a:buFont typeface="Arial"/>
              <a:buChar char="•"/>
            </a:pPr>
            <a:r>
              <a:rPr lang="en-US"/>
              <a:t>Ví dụ: Đối với mỗi DStream, chúng tôi đang cố gắng kết nối với RDBMS, gửi tất cả các bản ghi trong DStream và đóng kết nối</a:t>
            </a:r>
            <a:endParaRPr/>
          </a:p>
          <a:p>
            <a:pPr indent="-182563" lvl="1" marL="360363" rtl="0" algn="l">
              <a:lnSpc>
                <a:spcPct val="138461"/>
              </a:lnSpc>
              <a:spcBef>
                <a:spcPts val="500"/>
              </a:spcBef>
              <a:spcAft>
                <a:spcPts val="0"/>
              </a:spcAft>
              <a:buClr>
                <a:srgbClr val="262626"/>
              </a:buClr>
              <a:buSzPts val="1040"/>
              <a:buChar char="•"/>
            </a:pPr>
            <a:r>
              <a:rPr lang="en-US"/>
              <a:t>Thật không may, kết nối được tạo trên Driver</a:t>
            </a:r>
            <a:endParaRPr/>
          </a:p>
          <a:p>
            <a:pPr indent="-182563" lvl="1" marL="360363" rtl="0" algn="l">
              <a:lnSpc>
                <a:spcPct val="138461"/>
              </a:lnSpc>
              <a:spcBef>
                <a:spcPts val="500"/>
              </a:spcBef>
              <a:spcAft>
                <a:spcPts val="0"/>
              </a:spcAft>
              <a:buClr>
                <a:srgbClr val="262626"/>
              </a:buClr>
              <a:buSzPts val="1040"/>
              <a:buChar char="•"/>
            </a:pPr>
            <a:r>
              <a:rPr lang="en-US"/>
              <a:t>Một đối tượng chẳng hạn như kết nối cơ sở dữ liệu không thể được tuần tự hóa và gửi tới tất cả Executor</a:t>
            </a:r>
            <a:endParaRPr/>
          </a:p>
        </p:txBody>
      </p:sp>
      <p:sp>
        <p:nvSpPr>
          <p:cNvPr id="4112" name="Google Shape;4112;p249"/>
          <p:cNvSpPr txBox="1"/>
          <p:nvPr/>
        </p:nvSpPr>
        <p:spPr>
          <a:xfrm>
            <a:off x="734655" y="4416430"/>
            <a:ext cx="7812000" cy="136792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def sendRecords2DB(rdd):</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t>
            </a:r>
            <a:r>
              <a:rPr lang="en-US" sz="1200">
                <a:solidFill>
                  <a:srgbClr val="0070C0"/>
                </a:solidFill>
                <a:latin typeface="Courier New"/>
                <a:ea typeface="Courier New"/>
                <a:cs typeface="Courier New"/>
                <a:sym typeface="Courier New"/>
              </a:rPr>
              <a:t> </a:t>
            </a:r>
            <a:r>
              <a:rPr lang="en-US" sz="1200">
                <a:solidFill>
                  <a:srgbClr val="00B0F0"/>
                </a:solidFill>
                <a:latin typeface="Courier New"/>
                <a:ea typeface="Courier New"/>
                <a:cs typeface="Courier New"/>
                <a:sym typeface="Courier New"/>
              </a:rPr>
              <a:t># this connection is created on the Driver</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cnn = createConnection("connection string")</a:t>
            </a:r>
            <a:endParaRPr sz="1200">
              <a:solidFill>
                <a:srgbClr val="0070C0"/>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rdd.foreach(lambda record: cnn.send(record))</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cnn.close()</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my_dstream.foreachRDD(lambda rdd: sendRecord2DB(rdd))</a:t>
            </a:r>
            <a:endParaRPr/>
          </a:p>
        </p:txBody>
      </p:sp>
      <p:sp>
        <p:nvSpPr>
          <p:cNvPr id="4113" name="Google Shape;4113;p249"/>
          <p:cNvSpPr txBox="1"/>
          <p:nvPr/>
        </p:nvSpPr>
        <p:spPr>
          <a:xfrm>
            <a:off x="7898655" y="441643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476" name="Google Shape;476;p2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kiểu dữ liệu cơ bản trong Python</a:t>
            </a:r>
            <a:endParaRPr/>
          </a:p>
        </p:txBody>
      </p:sp>
      <p:sp>
        <p:nvSpPr>
          <p:cNvPr id="477" name="Google Shape;477;p2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478" name="Google Shape;478;p25"/>
          <p:cNvSpPr txBox="1"/>
          <p:nvPr>
            <p:ph idx="4" type="body"/>
          </p:nvPr>
        </p:nvSpPr>
        <p:spPr>
          <a:xfrm>
            <a:off x="535872" y="2226568"/>
            <a:ext cx="4155569"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Char char="•"/>
            </a:pPr>
            <a:r>
              <a:rPr lang="en-US"/>
              <a:t>Kiểu dữ liệu chuỗi</a:t>
            </a:r>
            <a:endParaRPr/>
          </a:p>
          <a:p>
            <a:pPr indent="-182563" lvl="1" marL="360363" rtl="0" algn="l">
              <a:lnSpc>
                <a:spcPct val="138461"/>
              </a:lnSpc>
              <a:spcBef>
                <a:spcPts val="500"/>
              </a:spcBef>
              <a:spcAft>
                <a:spcPts val="0"/>
              </a:spcAft>
              <a:buClr>
                <a:srgbClr val="262626"/>
              </a:buClr>
              <a:buSzPts val="1040"/>
              <a:buChar char="•"/>
            </a:pPr>
            <a:r>
              <a:rPr lang="en-US"/>
              <a:t>Được gọi là "str" trong Python</a:t>
            </a:r>
            <a:endParaRPr/>
          </a:p>
          <a:p>
            <a:pPr indent="-182563" lvl="1" marL="360363" rtl="0" algn="l">
              <a:lnSpc>
                <a:spcPct val="138461"/>
              </a:lnSpc>
              <a:spcBef>
                <a:spcPts val="500"/>
              </a:spcBef>
              <a:spcAft>
                <a:spcPts val="0"/>
              </a:spcAft>
              <a:buClr>
                <a:srgbClr val="262626"/>
              </a:buClr>
              <a:buSzPts val="1040"/>
              <a:buChar char="•"/>
            </a:pPr>
            <a:r>
              <a:rPr lang="en-US"/>
              <a:t>Chuỗi dữ liệu ký tự</a:t>
            </a:r>
            <a:endParaRPr/>
          </a:p>
          <a:p>
            <a:pPr indent="-182563" lvl="1" marL="360363" rtl="0" algn="l">
              <a:lnSpc>
                <a:spcPct val="138461"/>
              </a:lnSpc>
              <a:spcBef>
                <a:spcPts val="500"/>
              </a:spcBef>
              <a:spcAft>
                <a:spcPts val="0"/>
              </a:spcAft>
              <a:buClr>
                <a:srgbClr val="262626"/>
              </a:buClr>
              <a:buSzPts val="1040"/>
              <a:buChar char="•"/>
            </a:pPr>
            <a:r>
              <a:rPr lang="en-US"/>
              <a:t>Tất cả các ký tự giữa dấu phân cách mở và dấu phân cách đóng phù hợp là một phần của chuỗi</a:t>
            </a:r>
            <a:endParaRPr/>
          </a:p>
          <a:p>
            <a:pPr indent="-182563" lvl="1" marL="360363" rtl="0" algn="l">
              <a:lnSpc>
                <a:spcPct val="138461"/>
              </a:lnSpc>
              <a:spcBef>
                <a:spcPts val="500"/>
              </a:spcBef>
              <a:spcAft>
                <a:spcPts val="0"/>
              </a:spcAft>
              <a:buClr>
                <a:srgbClr val="262626"/>
              </a:buClr>
              <a:buSzPts val="1040"/>
              <a:buChar char="•"/>
            </a:pPr>
            <a:r>
              <a:rPr lang="en-US"/>
              <a:t>Dấu phân cách có thể là trích dẫn kép " hoặc trích dẫn đơn '</a:t>
            </a:r>
            <a:endParaRPr/>
          </a:p>
          <a:p>
            <a:pPr indent="-182563" lvl="1" marL="360363" rtl="0" algn="l">
              <a:lnSpc>
                <a:spcPct val="138461"/>
              </a:lnSpc>
              <a:spcBef>
                <a:spcPts val="500"/>
              </a:spcBef>
              <a:spcAft>
                <a:spcPts val="0"/>
              </a:spcAft>
              <a:buClr>
                <a:srgbClr val="262626"/>
              </a:buClr>
              <a:buSzPts val="1040"/>
              <a:buChar char="•"/>
            </a:pPr>
            <a:r>
              <a:rPr lang="en-US"/>
              <a:t>Độ dài của chuỗi chỉ bị giới hạn bởi bộ nhớ</a:t>
            </a:r>
            <a:endParaRPr/>
          </a:p>
        </p:txBody>
      </p:sp>
      <p:sp>
        <p:nvSpPr>
          <p:cNvPr id="479" name="Google Shape;479;p25"/>
          <p:cNvSpPr txBox="1"/>
          <p:nvPr/>
        </p:nvSpPr>
        <p:spPr>
          <a:xfrm>
            <a:off x="704850" y="4517839"/>
            <a:ext cx="7812000" cy="101732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print("I am a string")</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print('I am a string')</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print("I'm a string")</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print('I'm not a valid string')</a:t>
            </a:r>
            <a:endParaRPr/>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8" name="Shape 4118"/>
        <p:cNvGrpSpPr/>
        <p:nvPr/>
      </p:nvGrpSpPr>
      <p:grpSpPr>
        <a:xfrm>
          <a:off x="0" y="0"/>
          <a:ext cx="0" cy="0"/>
          <a:chOff x="0" y="0"/>
          <a:chExt cx="0" cy="0"/>
        </a:xfrm>
      </p:grpSpPr>
      <p:sp>
        <p:nvSpPr>
          <p:cNvPr id="4119" name="Google Shape;4119;p250"/>
          <p:cNvSpPr txBox="1"/>
          <p:nvPr>
            <p:ph idx="1" type="body"/>
          </p:nvPr>
        </p:nvSpPr>
        <p:spPr>
          <a:xfrm>
            <a:off x="449611" y="447879"/>
            <a:ext cx="6030701"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Làm việc với dữ liệu truyền không có cấu trúc</a:t>
            </a:r>
            <a:endParaRPr/>
          </a:p>
        </p:txBody>
      </p:sp>
      <p:sp>
        <p:nvSpPr>
          <p:cNvPr id="4120" name="Google Shape;4120;p25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Xem xét kỹ hơn foreachRDD (2/3)</a:t>
            </a:r>
            <a:endParaRPr/>
          </a:p>
        </p:txBody>
      </p:sp>
      <p:sp>
        <p:nvSpPr>
          <p:cNvPr id="4121" name="Google Shape;4121;p25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122" name="Google Shape;4122;p250"/>
          <p:cNvSpPr txBox="1"/>
          <p:nvPr>
            <p:ph idx="4" type="body"/>
          </p:nvPr>
        </p:nvSpPr>
        <p:spPr>
          <a:xfrm>
            <a:off x="535872" y="2226568"/>
            <a:ext cx="9065328" cy="67727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Trong phiên bản trước, chúng tôi đã cố gắng gửi kết nối DB tới từng Executor nhưng điều này sẽ không thành công</a:t>
            </a:r>
            <a:endParaRPr/>
          </a:p>
          <a:p>
            <a:pPr indent="-177800" lvl="0" marL="177800" rtl="0" algn="l">
              <a:lnSpc>
                <a:spcPct val="128571"/>
              </a:lnSpc>
              <a:spcBef>
                <a:spcPts val="1000"/>
              </a:spcBef>
              <a:spcAft>
                <a:spcPts val="0"/>
              </a:spcAft>
              <a:buClr>
                <a:srgbClr val="262626"/>
              </a:buClr>
              <a:buSzPts val="1400"/>
              <a:buFont typeface="Arial"/>
              <a:buChar char="•"/>
            </a:pPr>
            <a:r>
              <a:rPr lang="en-US"/>
              <a:t>Lần này, chúng tôi sẽ đảm bảo rằng mỗi Executor tạo kết nối DB của riêng mình</a:t>
            </a:r>
            <a:endParaRPr/>
          </a:p>
          <a:p>
            <a:pPr indent="-182563" lvl="1" marL="360363" rtl="0" algn="l">
              <a:lnSpc>
                <a:spcPct val="138461"/>
              </a:lnSpc>
              <a:spcBef>
                <a:spcPts val="500"/>
              </a:spcBef>
              <a:spcAft>
                <a:spcPts val="0"/>
              </a:spcAft>
              <a:buClr>
                <a:srgbClr val="262626"/>
              </a:buClr>
              <a:buSzPts val="1040"/>
              <a:buChar char="•"/>
            </a:pPr>
            <a:r>
              <a:rPr lang="en-US"/>
              <a:t>Từ my_stream, chúng tôi gọi phần tử "foreach" của </a:t>
            </a:r>
            <a:r>
              <a:rPr b="1" lang="en-US"/>
              <a:t>sendArecord2DB</a:t>
            </a:r>
            <a:r>
              <a:rPr lang="en-US"/>
              <a:t> của my_stream</a:t>
            </a:r>
            <a:endParaRPr/>
          </a:p>
          <a:p>
            <a:pPr indent="-182563" lvl="1" marL="360363" rtl="0" algn="l">
              <a:lnSpc>
                <a:spcPct val="138461"/>
              </a:lnSpc>
              <a:spcBef>
                <a:spcPts val="500"/>
              </a:spcBef>
              <a:spcAft>
                <a:spcPts val="0"/>
              </a:spcAft>
              <a:buClr>
                <a:srgbClr val="262626"/>
              </a:buClr>
              <a:buSzPts val="1040"/>
              <a:buChar char="•"/>
            </a:pPr>
            <a:r>
              <a:rPr b="1" lang="en-US"/>
              <a:t>sendArecord2DB</a:t>
            </a:r>
            <a:r>
              <a:rPr lang="en-US"/>
              <a:t> và sau đó là </a:t>
            </a:r>
            <a:r>
              <a:rPr b="1" lang="en-US"/>
              <a:t>createConnection</a:t>
            </a:r>
            <a:r>
              <a:rPr lang="en-US"/>
              <a:t>, hiện được thực thi bởi tất cả các Executor vì nó được gọi trên mỗi thành phần hàng của my_stream</a:t>
            </a:r>
            <a:endParaRPr/>
          </a:p>
          <a:p>
            <a:pPr indent="-177800" lvl="0" marL="177800" rtl="0" algn="l">
              <a:lnSpc>
                <a:spcPct val="128571"/>
              </a:lnSpc>
              <a:spcBef>
                <a:spcPts val="1000"/>
              </a:spcBef>
              <a:spcAft>
                <a:spcPts val="0"/>
              </a:spcAft>
              <a:buClr>
                <a:srgbClr val="262626"/>
              </a:buClr>
              <a:buSzPts val="1400"/>
              <a:buFont typeface="Arial"/>
              <a:buChar char="•"/>
            </a:pPr>
            <a:r>
              <a:rPr lang="en-US"/>
              <a:t>Bây giờ chúng ta đã đi quá xa theo hướng khác - mọi thành phần hàng đang mở và đóng kết nối DB</a:t>
            </a:r>
            <a:endParaRPr/>
          </a:p>
        </p:txBody>
      </p:sp>
      <p:sp>
        <p:nvSpPr>
          <p:cNvPr id="4123" name="Google Shape;4123;p250"/>
          <p:cNvSpPr txBox="1"/>
          <p:nvPr/>
        </p:nvSpPr>
        <p:spPr>
          <a:xfrm>
            <a:off x="719626" y="4079768"/>
            <a:ext cx="7812000" cy="129362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def sendArecord2DB(record):</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cnn = createConnection("connection string") </a:t>
            </a:r>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this connection is created on the Executor</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cnn.send(record))</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cnn.close()</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my_dstream.foreachRDD(lambda rdd: rdd.foreach(sendArecord2DB)</a:t>
            </a:r>
            <a:endParaRPr/>
          </a:p>
        </p:txBody>
      </p:sp>
      <p:sp>
        <p:nvSpPr>
          <p:cNvPr id="4124" name="Google Shape;4124;p250"/>
          <p:cNvSpPr txBox="1"/>
          <p:nvPr/>
        </p:nvSpPr>
        <p:spPr>
          <a:xfrm>
            <a:off x="7883626" y="408199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9" name="Shape 4129"/>
        <p:cNvGrpSpPr/>
        <p:nvPr/>
      </p:nvGrpSpPr>
      <p:grpSpPr>
        <a:xfrm>
          <a:off x="0" y="0"/>
          <a:ext cx="0" cy="0"/>
          <a:chOff x="0" y="0"/>
          <a:chExt cx="0" cy="0"/>
        </a:xfrm>
      </p:grpSpPr>
      <p:sp>
        <p:nvSpPr>
          <p:cNvPr id="4130" name="Google Shape;4130;p251"/>
          <p:cNvSpPr txBox="1"/>
          <p:nvPr>
            <p:ph idx="1" type="body"/>
          </p:nvPr>
        </p:nvSpPr>
        <p:spPr>
          <a:xfrm>
            <a:off x="449611" y="447879"/>
            <a:ext cx="6030701"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Làm việc với dữ liệu truyền không có cấu trúc</a:t>
            </a:r>
            <a:endParaRPr/>
          </a:p>
        </p:txBody>
      </p:sp>
      <p:sp>
        <p:nvSpPr>
          <p:cNvPr id="4131" name="Google Shape;4131;p25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Xem xét kỹ hơn foreachRDD (3/3)</a:t>
            </a:r>
            <a:endParaRPr/>
          </a:p>
        </p:txBody>
      </p:sp>
      <p:sp>
        <p:nvSpPr>
          <p:cNvPr id="4132" name="Google Shape;4132;p25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133" name="Google Shape;4133;p251"/>
          <p:cNvSpPr txBox="1"/>
          <p:nvPr>
            <p:ph idx="4" type="body"/>
          </p:nvPr>
        </p:nvSpPr>
        <p:spPr>
          <a:xfrm>
            <a:off x="535872" y="2226568"/>
            <a:ext cx="8796528" cy="67727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Trong kỹ thuật, loại vấn đề này được gọi là vấn đề Goldilocks</a:t>
            </a:r>
            <a:endParaRPr/>
          </a:p>
          <a:p>
            <a:pPr indent="-182563" lvl="1" marL="360363" rtl="0" algn="l">
              <a:lnSpc>
                <a:spcPct val="138461"/>
              </a:lnSpc>
              <a:spcBef>
                <a:spcPts val="500"/>
              </a:spcBef>
              <a:spcAft>
                <a:spcPts val="0"/>
              </a:spcAft>
              <a:buClr>
                <a:srgbClr val="262626"/>
              </a:buClr>
              <a:buSzPts val="1040"/>
              <a:buChar char="•"/>
            </a:pPr>
            <a:r>
              <a:rPr lang="en-US"/>
              <a:t>Đề cập đến các vấn đề cần phải tránh các thái cực và phải tìm ra giải pháp trung dung</a:t>
            </a:r>
            <a:endParaRPr/>
          </a:p>
          <a:p>
            <a:pPr indent="-177800" lvl="0" marL="177800" rtl="0" algn="l">
              <a:lnSpc>
                <a:spcPct val="128571"/>
              </a:lnSpc>
              <a:spcBef>
                <a:spcPts val="1000"/>
              </a:spcBef>
              <a:spcAft>
                <a:spcPts val="0"/>
              </a:spcAft>
              <a:buClr>
                <a:srgbClr val="262626"/>
              </a:buClr>
              <a:buSzPts val="1400"/>
              <a:buFont typeface="Arial"/>
              <a:buChar char="•"/>
            </a:pPr>
            <a:r>
              <a:rPr lang="en-US"/>
              <a:t>Giải pháp trung gian mong muốn:</a:t>
            </a:r>
            <a:endParaRPr/>
          </a:p>
          <a:p>
            <a:pPr indent="-182563" lvl="1" marL="360363" rtl="0" algn="l">
              <a:lnSpc>
                <a:spcPct val="138461"/>
              </a:lnSpc>
              <a:spcBef>
                <a:spcPts val="500"/>
              </a:spcBef>
              <a:spcAft>
                <a:spcPts val="0"/>
              </a:spcAft>
              <a:buClr>
                <a:srgbClr val="262626"/>
              </a:buClr>
              <a:buSzPts val="1040"/>
              <a:buChar char="•"/>
            </a:pPr>
            <a:r>
              <a:rPr lang="en-US"/>
              <a:t>Mỗi Executor chịu trách nhiệm tạo một kết nối duy nhất đến cơ sở dữ liệu</a:t>
            </a:r>
            <a:endParaRPr/>
          </a:p>
          <a:p>
            <a:pPr indent="-182563" lvl="1" marL="360363" rtl="0" algn="l">
              <a:lnSpc>
                <a:spcPct val="138461"/>
              </a:lnSpc>
              <a:spcBef>
                <a:spcPts val="500"/>
              </a:spcBef>
              <a:spcAft>
                <a:spcPts val="0"/>
              </a:spcAft>
              <a:buClr>
                <a:srgbClr val="262626"/>
              </a:buClr>
              <a:buSzPts val="1040"/>
              <a:buChar char="•"/>
            </a:pPr>
            <a:r>
              <a:rPr lang="en-US"/>
              <a:t>Tất cả các bản ghi trong Phân vùng sử dụng kết nối duy nhất đó để cập nhật các mục hàng</a:t>
            </a:r>
            <a:endParaRPr/>
          </a:p>
          <a:p>
            <a:pPr indent="-182563" lvl="1" marL="360363" rtl="0" algn="l">
              <a:lnSpc>
                <a:spcPct val="138461"/>
              </a:lnSpc>
              <a:spcBef>
                <a:spcPts val="500"/>
              </a:spcBef>
              <a:spcAft>
                <a:spcPts val="0"/>
              </a:spcAft>
              <a:buClr>
                <a:srgbClr val="262626"/>
              </a:buClr>
              <a:buSzPts val="1040"/>
              <a:buChar char="•"/>
            </a:pPr>
            <a:r>
              <a:rPr lang="en-US"/>
              <a:t>Kết hợp </a:t>
            </a:r>
            <a:r>
              <a:rPr b="1" lang="en-US"/>
              <a:t>foreachRDD</a:t>
            </a:r>
            <a:r>
              <a:rPr lang="en-US"/>
              <a:t> và </a:t>
            </a:r>
            <a:r>
              <a:rPr b="1" lang="en-US"/>
              <a:t>foreachPartition</a:t>
            </a:r>
            <a:r>
              <a:rPr lang="en-US"/>
              <a:t> để thực hiện việc này</a:t>
            </a:r>
            <a:endParaRPr/>
          </a:p>
          <a:p>
            <a:pPr indent="-182563" lvl="1" marL="360363" rtl="0" algn="l">
              <a:lnSpc>
                <a:spcPct val="138461"/>
              </a:lnSpc>
              <a:spcBef>
                <a:spcPts val="500"/>
              </a:spcBef>
              <a:spcAft>
                <a:spcPts val="0"/>
              </a:spcAft>
              <a:buClr>
                <a:srgbClr val="262626"/>
              </a:buClr>
              <a:buSzPts val="1040"/>
              <a:buChar char="•"/>
            </a:pPr>
            <a:r>
              <a:rPr lang="en-US"/>
              <a:t>Sử dụng trình vòng lặp do </a:t>
            </a:r>
            <a:r>
              <a:rPr b="1" lang="en-US"/>
              <a:t>foreachPartition</a:t>
            </a:r>
            <a:r>
              <a:rPr lang="en-US"/>
              <a:t> cung cấp để quét tất cả các phần tử trong Phân vùng</a:t>
            </a:r>
            <a:endParaRPr/>
          </a:p>
        </p:txBody>
      </p:sp>
      <p:sp>
        <p:nvSpPr>
          <p:cNvPr id="4134" name="Google Shape;4134;p251"/>
          <p:cNvSpPr txBox="1"/>
          <p:nvPr/>
        </p:nvSpPr>
        <p:spPr>
          <a:xfrm>
            <a:off x="715801" y="4351653"/>
            <a:ext cx="7812000" cy="157939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def sendPartition2DB(iterator):</a:t>
            </a:r>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 this connection is created on the Executor</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cnn = createConnection("connection string")</a:t>
            </a:r>
            <a:endParaRPr sz="1200">
              <a:solidFill>
                <a:srgbClr val="0070C0"/>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for record in iterator:</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cnn.send(record)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cnn.close()</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my_dstream.foreachRDD(lambda rdd: rdd.foreachPartition(sendPartition2DB))</a:t>
            </a:r>
            <a:endParaRPr/>
          </a:p>
        </p:txBody>
      </p:sp>
      <p:sp>
        <p:nvSpPr>
          <p:cNvPr id="4135" name="Google Shape;4135;p251"/>
          <p:cNvSpPr txBox="1"/>
          <p:nvPr/>
        </p:nvSpPr>
        <p:spPr>
          <a:xfrm>
            <a:off x="7879801" y="4351653"/>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0" name="Shape 4140"/>
        <p:cNvGrpSpPr/>
        <p:nvPr/>
      </p:nvGrpSpPr>
      <p:grpSpPr>
        <a:xfrm>
          <a:off x="0" y="0"/>
          <a:ext cx="0" cy="0"/>
          <a:chOff x="0" y="0"/>
          <a:chExt cx="0" cy="0"/>
        </a:xfrm>
      </p:grpSpPr>
      <p:sp>
        <p:nvSpPr>
          <p:cNvPr id="4141" name="Google Shape;4141;p252"/>
          <p:cNvSpPr txBox="1"/>
          <p:nvPr>
            <p:ph idx="1" type="body"/>
          </p:nvPr>
        </p:nvSpPr>
        <p:spPr>
          <a:xfrm>
            <a:off x="449611" y="447879"/>
            <a:ext cx="6030701"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Làm việc với dữ liệu truyền không có cấu trúc</a:t>
            </a:r>
            <a:endParaRPr/>
          </a:p>
        </p:txBody>
      </p:sp>
      <p:sp>
        <p:nvSpPr>
          <p:cNvPr id="4142" name="Google Shape;4142;p25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Thao tác đầu ra (1/3)</a:t>
            </a:r>
            <a:endParaRPr/>
          </a:p>
        </p:txBody>
      </p:sp>
      <p:sp>
        <p:nvSpPr>
          <p:cNvPr id="4143" name="Google Shape;4143;p25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144" name="Google Shape;4144;p252"/>
          <p:cNvSpPr txBox="1"/>
          <p:nvPr>
            <p:ph idx="4" type="body"/>
          </p:nvPr>
        </p:nvSpPr>
        <p:spPr>
          <a:xfrm>
            <a:off x="535872" y="2226568"/>
            <a:ext cx="8796528" cy="67727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hành động được yêu cầu để kích hoạt các phép biến đổi Spark Streaming</a:t>
            </a:r>
            <a:endParaRPr/>
          </a:p>
          <a:p>
            <a:pPr indent="-182563" lvl="1" marL="360363" rtl="0" algn="l">
              <a:lnSpc>
                <a:spcPct val="138461"/>
              </a:lnSpc>
              <a:spcBef>
                <a:spcPts val="500"/>
              </a:spcBef>
              <a:spcAft>
                <a:spcPts val="0"/>
              </a:spcAft>
              <a:buClr>
                <a:srgbClr val="262626"/>
              </a:buClr>
              <a:buSzPts val="1040"/>
              <a:buChar char="•"/>
            </a:pPr>
            <a:r>
              <a:rPr lang="en-US"/>
              <a:t>Rất thường xuyên, các hành động trong hoạt động RDD cơ bản sẽ kích hoạt nó</a:t>
            </a:r>
            <a:endParaRPr/>
          </a:p>
          <a:p>
            <a:pPr indent="-177800" lvl="0" marL="177800" rtl="0" algn="l">
              <a:lnSpc>
                <a:spcPct val="128571"/>
              </a:lnSpc>
              <a:spcBef>
                <a:spcPts val="1000"/>
              </a:spcBef>
              <a:spcAft>
                <a:spcPts val="0"/>
              </a:spcAft>
              <a:buClr>
                <a:srgbClr val="262626"/>
              </a:buClr>
              <a:buSzPts val="1400"/>
              <a:buFont typeface="Arial"/>
              <a:buChar char="•"/>
            </a:pPr>
            <a:r>
              <a:rPr lang="en-US"/>
              <a:t>Các hoạt động Đầu ra thường được sử dụng này cũng đóng vai trò là Hành động và kích hoạt các phép biến đổi</a:t>
            </a:r>
            <a:endParaRPr/>
          </a:p>
        </p:txBody>
      </p:sp>
      <p:graphicFrame>
        <p:nvGraphicFramePr>
          <p:cNvPr id="4145" name="Google Shape;4145;p252"/>
          <p:cNvGraphicFramePr/>
          <p:nvPr/>
        </p:nvGraphicFramePr>
        <p:xfrm>
          <a:off x="535872" y="3398564"/>
          <a:ext cx="3000000" cy="3000000"/>
        </p:xfrm>
        <a:graphic>
          <a:graphicData uri="http://schemas.openxmlformats.org/drawingml/2006/table">
            <a:tbl>
              <a:tblPr bandRow="1" firstRow="1">
                <a:noFill/>
                <a:tableStyleId>{AC961190-77FA-4AE8-A9A6-E3E42C7C3913}</a:tableStyleId>
              </a:tblPr>
              <a:tblGrid>
                <a:gridCol w="2604900"/>
                <a:gridCol w="6191625"/>
              </a:tblGrid>
              <a:tr h="279100">
                <a:tc>
                  <a:txBody>
                    <a:bodyPr/>
                    <a:lstStyle/>
                    <a:p>
                      <a:pPr indent="0" lvl="0" marL="0" marR="0" rtl="0" algn="ctr">
                        <a:lnSpc>
                          <a:spcPct val="100000"/>
                        </a:lnSpc>
                        <a:spcBef>
                          <a:spcPts val="0"/>
                        </a:spcBef>
                        <a:spcAft>
                          <a:spcPts val="0"/>
                        </a:spcAft>
                        <a:buClr>
                          <a:schemeClr val="dk1"/>
                        </a:buClr>
                        <a:buSzPts val="1400"/>
                        <a:buFont typeface="Arial"/>
                        <a:buNone/>
                      </a:pPr>
                      <a:r>
                        <a:rPr b="0" lang="en-US" sz="1400">
                          <a:solidFill>
                            <a:schemeClr val="dk1"/>
                          </a:solidFill>
                          <a:latin typeface="Arial"/>
                          <a:ea typeface="Arial"/>
                          <a:cs typeface="Arial"/>
                          <a:sym typeface="Arial"/>
                        </a:rPr>
                        <a:t>Thao tác</a:t>
                      </a:r>
                      <a:r>
                        <a:rPr b="0" lang="en-US" sz="1400">
                          <a:solidFill>
                            <a:schemeClr val="dk1"/>
                          </a:solidFill>
                          <a:latin typeface="Arial"/>
                          <a:ea typeface="Arial"/>
                          <a:cs typeface="Arial"/>
                          <a:sym typeface="Arial"/>
                        </a:rPr>
                        <a:t> đầu ra</a:t>
                      </a:r>
                      <a:endParaRPr b="0"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a:solidFill>
                            <a:schemeClr val="dk1"/>
                          </a:solidFill>
                          <a:latin typeface="Arial"/>
                          <a:ea typeface="Arial"/>
                          <a:cs typeface="Arial"/>
                          <a:sym typeface="Arial"/>
                        </a:rPr>
                        <a:t>Ý</a:t>
                      </a:r>
                      <a:r>
                        <a:rPr b="0" lang="en-US" sz="1400">
                          <a:solidFill>
                            <a:schemeClr val="dk1"/>
                          </a:solidFill>
                          <a:latin typeface="Arial"/>
                          <a:ea typeface="Arial"/>
                          <a:cs typeface="Arial"/>
                          <a:sym typeface="Arial"/>
                        </a:rPr>
                        <a:t> nghĩa</a:t>
                      </a:r>
                      <a:endParaRPr b="0" sz="1400">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265150">
                <a:tc>
                  <a:txBody>
                    <a:bodyPr/>
                    <a:lstStyle/>
                    <a:p>
                      <a:pPr indent="0" lvl="0" marL="0" marR="0" rtl="0" algn="ctr">
                        <a:lnSpc>
                          <a:spcPct val="100000"/>
                        </a:lnSpc>
                        <a:spcBef>
                          <a:spcPts val="0"/>
                        </a:spcBef>
                        <a:spcAft>
                          <a:spcPts val="0"/>
                        </a:spcAft>
                        <a:buNone/>
                      </a:pPr>
                      <a:r>
                        <a:rPr b="0" lang="en-US" sz="1300">
                          <a:solidFill>
                            <a:srgbClr val="262626"/>
                          </a:solidFill>
                          <a:latin typeface="Arial"/>
                          <a:ea typeface="Arial"/>
                          <a:cs typeface="Arial"/>
                          <a:sym typeface="Arial"/>
                        </a:rPr>
                        <a:t>pprint()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a:solidFill>
                            <a:srgbClr val="262626"/>
                          </a:solidFill>
                          <a:latin typeface="Arial"/>
                          <a:ea typeface="Arial"/>
                          <a:cs typeface="Arial"/>
                          <a:sym typeface="Arial"/>
                        </a:rPr>
                        <a:t>In mười phần tử đầu tiên của mỗi lô dữ liệu trong DStream trên nút trình điều khiển đang chạy ứng dụng phát trực tuyến. Điều này rất hữu ích cho việc phát triển và gỡ lỗi.</a:t>
                      </a:r>
                      <a:endParaRPr b="0" sz="1300">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65150">
                <a:tc>
                  <a:txBody>
                    <a:bodyPr/>
                    <a:lstStyle/>
                    <a:p>
                      <a:pPr indent="0" lvl="0" marL="0" marR="0" rtl="0" algn="ctr">
                        <a:lnSpc>
                          <a:spcPct val="100000"/>
                        </a:lnSpc>
                        <a:spcBef>
                          <a:spcPts val="0"/>
                        </a:spcBef>
                        <a:spcAft>
                          <a:spcPts val="0"/>
                        </a:spcAft>
                        <a:buNone/>
                      </a:pPr>
                      <a:r>
                        <a:rPr b="0" lang="en-US" sz="1300">
                          <a:solidFill>
                            <a:srgbClr val="262626"/>
                          </a:solidFill>
                          <a:latin typeface="Arial"/>
                          <a:ea typeface="Arial"/>
                          <a:cs typeface="Arial"/>
                          <a:sym typeface="Arial"/>
                        </a:rPr>
                        <a:t>saveAsTextFiles(prefix, [suffix])</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a:solidFill>
                            <a:srgbClr val="262626"/>
                          </a:solidFill>
                          <a:latin typeface="Arial"/>
                          <a:ea typeface="Arial"/>
                          <a:cs typeface="Arial"/>
                          <a:sym typeface="Arial"/>
                        </a:rPr>
                        <a:t>Lưu nội dung của DStream này dưới dạng tệp văn bản. Tên tệp ở mỗi khoảng thời gian theo đợt được tạo dựa trên tiền tố và hậu tố: "prefix-TIME_IN_MS[.suffix]".</a:t>
                      </a:r>
                      <a:endParaRPr b="0" sz="1300">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65150">
                <a:tc>
                  <a:txBody>
                    <a:bodyPr/>
                    <a:lstStyle/>
                    <a:p>
                      <a:pPr indent="0" lvl="0" marL="0" marR="0" rtl="0" algn="ctr">
                        <a:lnSpc>
                          <a:spcPct val="100000"/>
                        </a:lnSpc>
                        <a:spcBef>
                          <a:spcPts val="0"/>
                        </a:spcBef>
                        <a:spcAft>
                          <a:spcPts val="0"/>
                        </a:spcAft>
                        <a:buNone/>
                      </a:pPr>
                      <a:r>
                        <a:rPr b="0" lang="en-US" sz="1300">
                          <a:solidFill>
                            <a:srgbClr val="262626"/>
                          </a:solidFill>
                          <a:latin typeface="Arial"/>
                          <a:ea typeface="Arial"/>
                          <a:cs typeface="Arial"/>
                          <a:sym typeface="Arial"/>
                        </a:rPr>
                        <a:t>foreachRDD(func)</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a:solidFill>
                            <a:srgbClr val="262626"/>
                          </a:solidFill>
                          <a:latin typeface="Arial"/>
                          <a:ea typeface="Arial"/>
                          <a:cs typeface="Arial"/>
                          <a:sym typeface="Arial"/>
                        </a:rPr>
                        <a:t>Toán tử đầu ra chung nhất áp dụng một hàm, func, cho mỗi RDD được tạo từ luồng. Chức năng này sẽ đẩy dữ liệu trong mỗi RDD sang hệ thống bên ngoài, chẳng hạn như lưu RDD vào tệp hoặc ghi dữ liệu đó qua mạng vào cơ sở dữ liệu. Lưu ý rằng hàm func được thực thi trong quy trình trình điều khiển đang chạy ứng dụng truyền phát và thường sẽ có các tác vụ RDD trong đó sẽ buộc tính toán các RDD truyền phát.</a:t>
                      </a:r>
                      <a:endParaRPr b="0" sz="1300">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0" name="Shape 4150"/>
        <p:cNvGrpSpPr/>
        <p:nvPr/>
      </p:nvGrpSpPr>
      <p:grpSpPr>
        <a:xfrm>
          <a:off x="0" y="0"/>
          <a:ext cx="0" cy="0"/>
          <a:chOff x="0" y="0"/>
          <a:chExt cx="0" cy="0"/>
        </a:xfrm>
      </p:grpSpPr>
      <p:sp>
        <p:nvSpPr>
          <p:cNvPr id="4151" name="Google Shape;4151;p253"/>
          <p:cNvSpPr txBox="1"/>
          <p:nvPr>
            <p:ph idx="1" type="body"/>
          </p:nvPr>
        </p:nvSpPr>
        <p:spPr>
          <a:xfrm>
            <a:off x="449611" y="447879"/>
            <a:ext cx="6030701"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Làm việc với dữ liệu truyền không có cấu trúc</a:t>
            </a:r>
            <a:endParaRPr/>
          </a:p>
        </p:txBody>
      </p:sp>
      <p:sp>
        <p:nvSpPr>
          <p:cNvPr id="4152" name="Google Shape;4152;p25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Thao tác đầu ra (2/3)</a:t>
            </a:r>
            <a:endParaRPr/>
          </a:p>
        </p:txBody>
      </p:sp>
      <p:sp>
        <p:nvSpPr>
          <p:cNvPr id="4153" name="Google Shape;4153;p25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154" name="Google Shape;4154;p253"/>
          <p:cNvSpPr txBox="1"/>
          <p:nvPr>
            <p:ph idx="4" type="body"/>
          </p:nvPr>
        </p:nvSpPr>
        <p:spPr>
          <a:xfrm>
            <a:off x="535872" y="2226568"/>
            <a:ext cx="8796528" cy="67727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 dụng Thao tác đầu ra để lưu dữ liệu đã xử lý vào hệ thống tệp hoặc RDBMS</a:t>
            </a:r>
            <a:endParaRPr/>
          </a:p>
          <a:p>
            <a:pPr indent="-177800" lvl="0" marL="177800" rtl="0" algn="l">
              <a:lnSpc>
                <a:spcPct val="128571"/>
              </a:lnSpc>
              <a:spcBef>
                <a:spcPts val="1000"/>
              </a:spcBef>
              <a:spcAft>
                <a:spcPts val="0"/>
              </a:spcAft>
              <a:buClr>
                <a:srgbClr val="262626"/>
              </a:buClr>
              <a:buSzPts val="1400"/>
              <a:buFont typeface="Arial"/>
              <a:buChar char="•"/>
            </a:pPr>
            <a:r>
              <a:rPr lang="en-US"/>
              <a:t>Các hoạt động Đầu ra này cho phép lưu đầu ra ở các định dạng khác</a:t>
            </a:r>
            <a:endParaRPr/>
          </a:p>
          <a:p>
            <a:pPr indent="-182563" lvl="1" marL="360363" rtl="0" algn="l">
              <a:lnSpc>
                <a:spcPct val="138461"/>
              </a:lnSpc>
              <a:spcBef>
                <a:spcPts val="500"/>
              </a:spcBef>
              <a:spcAft>
                <a:spcPts val="0"/>
              </a:spcAft>
              <a:buClr>
                <a:srgbClr val="262626"/>
              </a:buClr>
              <a:buSzPts val="1040"/>
              <a:buChar char="•"/>
            </a:pPr>
            <a:r>
              <a:rPr lang="en-US"/>
              <a:t>Các thao tác này không khả dụng trong phiên bản Python của API</a:t>
            </a:r>
            <a:endParaRPr/>
          </a:p>
        </p:txBody>
      </p:sp>
      <p:graphicFrame>
        <p:nvGraphicFramePr>
          <p:cNvPr id="4155" name="Google Shape;4155;p253"/>
          <p:cNvGraphicFramePr/>
          <p:nvPr/>
        </p:nvGraphicFramePr>
        <p:xfrm>
          <a:off x="535872" y="3195031"/>
          <a:ext cx="3000000" cy="3000000"/>
        </p:xfrm>
        <a:graphic>
          <a:graphicData uri="http://schemas.openxmlformats.org/drawingml/2006/table">
            <a:tbl>
              <a:tblPr bandRow="1" firstRow="1">
                <a:noFill/>
                <a:tableStyleId>{AC961190-77FA-4AE8-A9A6-E3E42C7C3913}</a:tableStyleId>
              </a:tblPr>
              <a:tblGrid>
                <a:gridCol w="2863425"/>
                <a:gridCol w="5933100"/>
              </a:tblGrid>
              <a:tr h="279100">
                <a:tc>
                  <a:txBody>
                    <a:bodyPr/>
                    <a:lstStyle/>
                    <a:p>
                      <a:pPr indent="0" lvl="0" marL="0" marR="0" rtl="0" algn="ctr">
                        <a:lnSpc>
                          <a:spcPct val="100000"/>
                        </a:lnSpc>
                        <a:spcBef>
                          <a:spcPts val="0"/>
                        </a:spcBef>
                        <a:spcAft>
                          <a:spcPts val="0"/>
                        </a:spcAft>
                        <a:buClr>
                          <a:schemeClr val="dk1"/>
                        </a:buClr>
                        <a:buSzPts val="1400"/>
                        <a:buFont typeface="Arial"/>
                        <a:buNone/>
                      </a:pPr>
                      <a:r>
                        <a:rPr b="0" lang="en-US" sz="1400">
                          <a:solidFill>
                            <a:schemeClr val="dk1"/>
                          </a:solidFill>
                          <a:latin typeface="Arial"/>
                          <a:ea typeface="Arial"/>
                          <a:cs typeface="Arial"/>
                          <a:sym typeface="Arial"/>
                        </a:rPr>
                        <a:t>Thao</a:t>
                      </a:r>
                      <a:r>
                        <a:rPr b="0" lang="en-US" sz="1400">
                          <a:solidFill>
                            <a:schemeClr val="dk1"/>
                          </a:solidFill>
                          <a:latin typeface="Arial"/>
                          <a:ea typeface="Arial"/>
                          <a:cs typeface="Arial"/>
                          <a:sym typeface="Arial"/>
                        </a:rPr>
                        <a:t> tác đầu ra</a:t>
                      </a:r>
                      <a:endParaRPr b="0"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a:solidFill>
                            <a:schemeClr val="dk1"/>
                          </a:solidFill>
                          <a:latin typeface="Arial"/>
                          <a:ea typeface="Arial"/>
                          <a:cs typeface="Arial"/>
                          <a:sym typeface="Arial"/>
                        </a:rPr>
                        <a:t>Ý</a:t>
                      </a:r>
                      <a:r>
                        <a:rPr b="0" lang="en-US" sz="1400">
                          <a:solidFill>
                            <a:schemeClr val="dk1"/>
                          </a:solidFill>
                          <a:latin typeface="Arial"/>
                          <a:ea typeface="Arial"/>
                          <a:cs typeface="Arial"/>
                          <a:sym typeface="Arial"/>
                        </a:rPr>
                        <a:t> nghĩa</a:t>
                      </a:r>
                      <a:endParaRPr b="0" sz="1400">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265150">
                <a:tc>
                  <a:txBody>
                    <a:bodyPr/>
                    <a:lstStyle/>
                    <a:p>
                      <a:pPr indent="0" lvl="0" marL="0" marR="0" rtl="0" algn="ctr">
                        <a:lnSpc>
                          <a:spcPct val="100000"/>
                        </a:lnSpc>
                        <a:spcBef>
                          <a:spcPts val="0"/>
                        </a:spcBef>
                        <a:spcAft>
                          <a:spcPts val="0"/>
                        </a:spcAft>
                        <a:buNone/>
                      </a:pPr>
                      <a:r>
                        <a:rPr b="0" lang="en-US" sz="1300">
                          <a:solidFill>
                            <a:srgbClr val="262626"/>
                          </a:solidFill>
                          <a:latin typeface="Arial"/>
                          <a:ea typeface="Arial"/>
                          <a:cs typeface="Arial"/>
                          <a:sym typeface="Arial"/>
                        </a:rPr>
                        <a:t>saveAsObjectFiles(prefix, [suffix])</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a:solidFill>
                            <a:srgbClr val="262626"/>
                          </a:solidFill>
                          <a:latin typeface="Arial"/>
                          <a:ea typeface="Arial"/>
                          <a:cs typeface="Arial"/>
                          <a:sym typeface="Arial"/>
                        </a:rPr>
                        <a:t>Lưu nội dung của DStream này dưới dạng SequenceFiles của các đối tượng Java được tuần tự hóa. Tên tệp ở mỗi khoảng thời gian theo đợt được tạo dựa trên tiền tố và hậu tố: "prefix-TIME_IN_MS[.suffix]".</a:t>
                      </a:r>
                      <a:endParaRPr b="0" sz="1300">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65150">
                <a:tc>
                  <a:txBody>
                    <a:bodyPr/>
                    <a:lstStyle/>
                    <a:p>
                      <a:pPr indent="0" lvl="0" marL="0" marR="0" rtl="0" algn="ctr">
                        <a:lnSpc>
                          <a:spcPct val="100000"/>
                        </a:lnSpc>
                        <a:spcBef>
                          <a:spcPts val="0"/>
                        </a:spcBef>
                        <a:spcAft>
                          <a:spcPts val="0"/>
                        </a:spcAft>
                        <a:buNone/>
                      </a:pPr>
                      <a:r>
                        <a:rPr b="0" lang="en-US" sz="1300">
                          <a:solidFill>
                            <a:srgbClr val="262626"/>
                          </a:solidFill>
                          <a:latin typeface="Arial"/>
                          <a:ea typeface="Arial"/>
                          <a:cs typeface="Arial"/>
                          <a:sym typeface="Arial"/>
                        </a:rPr>
                        <a:t>saveAsHadoopFiles(prefix, [suffix])</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a:solidFill>
                            <a:srgbClr val="262626"/>
                          </a:solidFill>
                          <a:latin typeface="Arial"/>
                          <a:ea typeface="Arial"/>
                          <a:cs typeface="Arial"/>
                          <a:sym typeface="Arial"/>
                        </a:rPr>
                        <a:t>Lưu nội dung của DStream này dưới dạng tệp Hadoop. Tên tệp ở mỗi khoảng thời gian theo đợt được tạo dựa trên tiền tố và hậu tố: "prefix-TIME_IN_MS[.suffix]".</a:t>
                      </a:r>
                      <a:endParaRPr b="0" sz="1300">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0" name="Shape 4160"/>
        <p:cNvGrpSpPr/>
        <p:nvPr/>
      </p:nvGrpSpPr>
      <p:grpSpPr>
        <a:xfrm>
          <a:off x="0" y="0"/>
          <a:ext cx="0" cy="0"/>
          <a:chOff x="0" y="0"/>
          <a:chExt cx="0" cy="0"/>
        </a:xfrm>
      </p:grpSpPr>
      <p:sp>
        <p:nvSpPr>
          <p:cNvPr id="4161" name="Google Shape;4161;p254"/>
          <p:cNvSpPr txBox="1"/>
          <p:nvPr>
            <p:ph idx="1" type="body"/>
          </p:nvPr>
        </p:nvSpPr>
        <p:spPr>
          <a:xfrm>
            <a:off x="449611" y="447879"/>
            <a:ext cx="6030701"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Làm việc với dữ liệu truyền không có cấu trúc</a:t>
            </a:r>
            <a:endParaRPr/>
          </a:p>
        </p:txBody>
      </p:sp>
      <p:sp>
        <p:nvSpPr>
          <p:cNvPr id="4162" name="Google Shape;4162;p25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Thao tác đầu ra (3/3)</a:t>
            </a:r>
            <a:endParaRPr/>
          </a:p>
        </p:txBody>
      </p:sp>
      <p:sp>
        <p:nvSpPr>
          <p:cNvPr id="4163" name="Google Shape;4163;p25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164" name="Google Shape;4164;p254"/>
          <p:cNvSpPr txBox="1"/>
          <p:nvPr>
            <p:ph idx="4" type="body"/>
          </p:nvPr>
        </p:nvSpPr>
        <p:spPr>
          <a:xfrm>
            <a:off x="535872" y="2226568"/>
            <a:ext cx="8796528" cy="67727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hoạt động đầu ra tạo tên tệp dựa trên tiền tố, dấu thời gian và hậu tố tùy chọn</a:t>
            </a:r>
            <a:endParaRPr/>
          </a:p>
          <a:p>
            <a:pPr indent="-177800" lvl="0" marL="177800" rtl="0" algn="l">
              <a:lnSpc>
                <a:spcPct val="128571"/>
              </a:lnSpc>
              <a:spcBef>
                <a:spcPts val="1000"/>
              </a:spcBef>
              <a:spcAft>
                <a:spcPts val="0"/>
              </a:spcAft>
              <a:buClr>
                <a:srgbClr val="262626"/>
              </a:buClr>
              <a:buSzPts val="1400"/>
              <a:buFont typeface="Arial"/>
              <a:buChar char="•"/>
            </a:pPr>
            <a:r>
              <a:rPr lang="en-US"/>
              <a:t>Vì Spark là một công cụ xử lý song song phân tán, nên mỗi tên tệp sẽ trở thành một thư mục trong HDFS</a:t>
            </a:r>
            <a:endParaRPr/>
          </a:p>
          <a:p>
            <a:pPr indent="-182563" lvl="1" marL="360363" rtl="0" algn="l">
              <a:lnSpc>
                <a:spcPct val="138461"/>
              </a:lnSpc>
              <a:spcBef>
                <a:spcPts val="500"/>
              </a:spcBef>
              <a:spcAft>
                <a:spcPts val="0"/>
              </a:spcAft>
              <a:buClr>
                <a:srgbClr val="262626"/>
              </a:buClr>
              <a:buSzPts val="1040"/>
              <a:buChar char="•"/>
            </a:pPr>
            <a:r>
              <a:rPr lang="en-US"/>
              <a:t>Mỗi Executor lưu riêng phân vùng dữ liệu của nó</a:t>
            </a:r>
            <a:endParaRPr/>
          </a:p>
        </p:txBody>
      </p:sp>
      <p:sp>
        <p:nvSpPr>
          <p:cNvPr id="4165" name="Google Shape;4165;p254"/>
          <p:cNvSpPr/>
          <p:nvPr/>
        </p:nvSpPr>
        <p:spPr>
          <a:xfrm>
            <a:off x="2798295" y="3512239"/>
            <a:ext cx="4138366" cy="898096"/>
          </a:xfrm>
          <a:prstGeom prst="rightArrow">
            <a:avLst>
              <a:gd fmla="val 100000" name="adj1"/>
              <a:gd fmla="val 50000"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4166" name="Google Shape;4166;p254"/>
          <p:cNvGraphicFramePr/>
          <p:nvPr/>
        </p:nvGraphicFramePr>
        <p:xfrm>
          <a:off x="3069871" y="3599391"/>
          <a:ext cx="3000000" cy="3000000"/>
        </p:xfrm>
        <a:graphic>
          <a:graphicData uri="http://schemas.openxmlformats.org/drawingml/2006/table">
            <a:tbl>
              <a:tblPr>
                <a:noFill/>
                <a:tableStyleId>{259961FD-F8DF-4B65-9C1A-AF174C7564FE}</a:tableStyleId>
              </a:tblPr>
              <a:tblGrid>
                <a:gridCol w="905950"/>
              </a:tblGrid>
              <a:tr h="177375">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(user002,5)</a:t>
                      </a:r>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77375">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(user033,1)</a:t>
                      </a:r>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77375">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(user912,2)</a:t>
                      </a:r>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77375">
                <a:tc>
                  <a:txBody>
                    <a:bodyPr/>
                    <a:lstStyle/>
                    <a:p>
                      <a:pPr indent="0" lvl="0" marL="0" marR="0" rtl="0" algn="ctr">
                        <a:lnSpc>
                          <a:spcPct val="100000"/>
                        </a:lnSpc>
                        <a:spcBef>
                          <a:spcPts val="0"/>
                        </a:spcBef>
                        <a:spcAft>
                          <a:spcPts val="0"/>
                        </a:spcAft>
                        <a:buClr>
                          <a:srgbClr val="1F45BC"/>
                        </a:buClr>
                        <a:buSzPts val="1000"/>
                        <a:buFont typeface="Arial"/>
                        <a:buNone/>
                      </a:pPr>
                      <a:r>
                        <a:rPr lang="en-US" sz="1000" u="none" strike="noStrike">
                          <a:solidFill>
                            <a:srgbClr val="1F45BC"/>
                          </a:solidFill>
                          <a:latin typeface="Arial"/>
                          <a:ea typeface="Arial"/>
                          <a:cs typeface="Arial"/>
                          <a:sym typeface="Arial"/>
                        </a:rPr>
                        <a:t>···</a:t>
                      </a:r>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aphicFrame>
        <p:nvGraphicFramePr>
          <p:cNvPr id="4167" name="Google Shape;4167;p254"/>
          <p:cNvGraphicFramePr/>
          <p:nvPr/>
        </p:nvGraphicFramePr>
        <p:xfrm>
          <a:off x="4191674" y="3599391"/>
          <a:ext cx="3000000" cy="3000000"/>
        </p:xfrm>
        <a:graphic>
          <a:graphicData uri="http://schemas.openxmlformats.org/drawingml/2006/table">
            <a:tbl>
              <a:tblPr>
                <a:noFill/>
                <a:tableStyleId>{259961FD-F8DF-4B65-9C1A-AF174C7564FE}</a:tableStyleId>
              </a:tblPr>
              <a:tblGrid>
                <a:gridCol w="905950"/>
              </a:tblGrid>
              <a:tr h="177375">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(user710,9)</a:t>
                      </a:r>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77375">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(user022,4)</a:t>
                      </a:r>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77375">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(user001,4)</a:t>
                      </a:r>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77375">
                <a:tc>
                  <a:txBody>
                    <a:bodyPr/>
                    <a:lstStyle/>
                    <a:p>
                      <a:pPr indent="0" lvl="0" marL="0" marR="0" rtl="0" algn="ctr">
                        <a:lnSpc>
                          <a:spcPct val="100000"/>
                        </a:lnSpc>
                        <a:spcBef>
                          <a:spcPts val="0"/>
                        </a:spcBef>
                        <a:spcAft>
                          <a:spcPts val="0"/>
                        </a:spcAft>
                        <a:buClr>
                          <a:srgbClr val="1F45BC"/>
                        </a:buClr>
                        <a:buSzPts val="1000"/>
                        <a:buFont typeface="Arial"/>
                        <a:buNone/>
                      </a:pPr>
                      <a:r>
                        <a:rPr lang="en-US" sz="1000" u="none" strike="noStrike">
                          <a:solidFill>
                            <a:srgbClr val="1F45BC"/>
                          </a:solidFill>
                          <a:latin typeface="Arial"/>
                          <a:ea typeface="Arial"/>
                          <a:cs typeface="Arial"/>
                          <a:sym typeface="Arial"/>
                        </a:rPr>
                        <a:t>···</a:t>
                      </a:r>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aphicFrame>
        <p:nvGraphicFramePr>
          <p:cNvPr id="4168" name="Google Shape;4168;p254"/>
          <p:cNvGraphicFramePr/>
          <p:nvPr/>
        </p:nvGraphicFramePr>
        <p:xfrm>
          <a:off x="5313477" y="3599391"/>
          <a:ext cx="3000000" cy="3000000"/>
        </p:xfrm>
        <a:graphic>
          <a:graphicData uri="http://schemas.openxmlformats.org/drawingml/2006/table">
            <a:tbl>
              <a:tblPr>
                <a:noFill/>
                <a:tableStyleId>{259961FD-F8DF-4B65-9C1A-AF174C7564FE}</a:tableStyleId>
              </a:tblPr>
              <a:tblGrid>
                <a:gridCol w="905950"/>
              </a:tblGrid>
              <a:tr h="177375">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(user002,1)</a:t>
                      </a:r>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77375">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(user008,8)</a:t>
                      </a:r>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77375">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(user018,2)</a:t>
                      </a:r>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77375">
                <a:tc>
                  <a:txBody>
                    <a:bodyPr/>
                    <a:lstStyle/>
                    <a:p>
                      <a:pPr indent="0" lvl="0" marL="0" marR="0" rtl="0" algn="ctr">
                        <a:lnSpc>
                          <a:spcPct val="100000"/>
                        </a:lnSpc>
                        <a:spcBef>
                          <a:spcPts val="0"/>
                        </a:spcBef>
                        <a:spcAft>
                          <a:spcPts val="0"/>
                        </a:spcAft>
                        <a:buClr>
                          <a:srgbClr val="1F45BC"/>
                        </a:buClr>
                        <a:buSzPts val="1000"/>
                        <a:buFont typeface="Arial"/>
                        <a:buNone/>
                      </a:pPr>
                      <a:r>
                        <a:rPr lang="en-US" sz="1000" u="none" strike="noStrike">
                          <a:solidFill>
                            <a:srgbClr val="1F45BC"/>
                          </a:solidFill>
                          <a:latin typeface="Arial"/>
                          <a:ea typeface="Arial"/>
                          <a:cs typeface="Arial"/>
                          <a:sym typeface="Arial"/>
                        </a:rPr>
                        <a:t>···</a:t>
                      </a:r>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pSp>
        <p:nvGrpSpPr>
          <p:cNvPr id="4169" name="Google Shape;4169;p254"/>
          <p:cNvGrpSpPr/>
          <p:nvPr/>
        </p:nvGrpSpPr>
        <p:grpSpPr>
          <a:xfrm>
            <a:off x="2212631" y="4308935"/>
            <a:ext cx="4864048" cy="1789972"/>
            <a:chOff x="2826840" y="4204428"/>
            <a:chExt cx="4864048" cy="1789972"/>
          </a:xfrm>
        </p:grpSpPr>
        <p:grpSp>
          <p:nvGrpSpPr>
            <p:cNvPr id="4170" name="Google Shape;4170;p254"/>
            <p:cNvGrpSpPr/>
            <p:nvPr/>
          </p:nvGrpSpPr>
          <p:grpSpPr>
            <a:xfrm>
              <a:off x="2826840" y="4583126"/>
              <a:ext cx="4864048" cy="1411274"/>
              <a:chOff x="2997907" y="4583126"/>
              <a:chExt cx="4568479" cy="1411274"/>
            </a:xfrm>
          </p:grpSpPr>
          <p:grpSp>
            <p:nvGrpSpPr>
              <p:cNvPr id="4171" name="Google Shape;4171;p254"/>
              <p:cNvGrpSpPr/>
              <p:nvPr/>
            </p:nvGrpSpPr>
            <p:grpSpPr>
              <a:xfrm>
                <a:off x="2997907" y="4583126"/>
                <a:ext cx="1471171" cy="1411274"/>
                <a:chOff x="2264189" y="4386828"/>
                <a:chExt cx="1298162" cy="1245309"/>
              </a:xfrm>
            </p:grpSpPr>
            <p:sp>
              <p:nvSpPr>
                <p:cNvPr id="4172" name="Google Shape;4172;p254"/>
                <p:cNvSpPr/>
                <p:nvPr/>
              </p:nvSpPr>
              <p:spPr>
                <a:xfrm>
                  <a:off x="2264189" y="4386828"/>
                  <a:ext cx="1298162" cy="300196"/>
                </a:xfrm>
                <a:prstGeom prst="roundRect">
                  <a:avLst>
                    <a:gd fmla="val 11248"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Reqcounts=tlmestamp1/</a:t>
                  </a:r>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part-00000…</a:t>
                  </a:r>
                  <a:endParaRPr sz="1000">
                    <a:solidFill>
                      <a:srgbClr val="1F45BC"/>
                    </a:solidFill>
                    <a:latin typeface="Arial"/>
                    <a:ea typeface="Arial"/>
                    <a:cs typeface="Arial"/>
                    <a:sym typeface="Arial"/>
                  </a:endParaRPr>
                </a:p>
              </p:txBody>
            </p:sp>
            <p:grpSp>
              <p:nvGrpSpPr>
                <p:cNvPr id="4173" name="Google Shape;4173;p254"/>
                <p:cNvGrpSpPr/>
                <p:nvPr/>
              </p:nvGrpSpPr>
              <p:grpSpPr>
                <a:xfrm>
                  <a:off x="2553509" y="4750521"/>
                  <a:ext cx="719522" cy="881616"/>
                  <a:chOff x="2573889" y="4750521"/>
                  <a:chExt cx="719522" cy="881616"/>
                </a:xfrm>
              </p:grpSpPr>
              <p:sp>
                <p:nvSpPr>
                  <p:cNvPr id="4174" name="Google Shape;4174;p254"/>
                  <p:cNvSpPr/>
                  <p:nvPr/>
                </p:nvSpPr>
                <p:spPr>
                  <a:xfrm>
                    <a:off x="2614649" y="4794813"/>
                    <a:ext cx="678762" cy="837324"/>
                  </a:xfrm>
                  <a:prstGeom prst="flowChartPunchedCard">
                    <a:avLst/>
                  </a:prstGeom>
                  <a:solidFill>
                    <a:srgbClr val="E6E6E6"/>
                  </a:solidFill>
                  <a:ln cap="flat" cmpd="sng" w="12700">
                    <a:solidFill>
                      <a:srgbClr val="1F45B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000">
                      <a:solidFill>
                        <a:srgbClr val="1F45BC"/>
                      </a:solidFill>
                      <a:latin typeface="Arial"/>
                      <a:ea typeface="Arial"/>
                      <a:cs typeface="Arial"/>
                      <a:sym typeface="Arial"/>
                    </a:endParaRPr>
                  </a:p>
                </p:txBody>
              </p:sp>
              <p:sp>
                <p:nvSpPr>
                  <p:cNvPr id="4175" name="Google Shape;4175;p254"/>
                  <p:cNvSpPr/>
                  <p:nvPr/>
                </p:nvSpPr>
                <p:spPr>
                  <a:xfrm>
                    <a:off x="2573889" y="4750521"/>
                    <a:ext cx="678762" cy="837324"/>
                  </a:xfrm>
                  <a:prstGeom prst="flowChartPunchedCard">
                    <a:avLst/>
                  </a:prstGeom>
                  <a:solidFill>
                    <a:srgbClr val="E6E6E6"/>
                  </a:solidFill>
                  <a:ln cap="flat" cmpd="sng" w="12700">
                    <a:solidFill>
                      <a:srgbClr val="1F45B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000">
                        <a:solidFill>
                          <a:srgbClr val="1F45BC"/>
                        </a:solidFill>
                        <a:latin typeface="Arial"/>
                        <a:ea typeface="Arial"/>
                        <a:cs typeface="Arial"/>
                        <a:sym typeface="Arial"/>
                      </a:rPr>
                      <a:t>(user002,5)</a:t>
                    </a:r>
                    <a:endParaRPr sz="1000">
                      <a:solidFill>
                        <a:srgbClr val="1F45BC"/>
                      </a:solidFill>
                      <a:latin typeface="Arial"/>
                      <a:ea typeface="Arial"/>
                      <a:cs typeface="Arial"/>
                      <a:sym typeface="Arial"/>
                    </a:endParaRPr>
                  </a:p>
                  <a:p>
                    <a:pPr indent="0" lvl="0" marL="0" marR="0" rtl="0" algn="just">
                      <a:spcBef>
                        <a:spcPts val="0"/>
                      </a:spcBef>
                      <a:spcAft>
                        <a:spcPts val="0"/>
                      </a:spcAft>
                      <a:buNone/>
                    </a:pPr>
                    <a:r>
                      <a:rPr lang="en-US" sz="1000">
                        <a:solidFill>
                          <a:srgbClr val="1F45BC"/>
                        </a:solidFill>
                        <a:latin typeface="Arial"/>
                        <a:ea typeface="Arial"/>
                        <a:cs typeface="Arial"/>
                        <a:sym typeface="Arial"/>
                      </a:rPr>
                      <a:t>(user033,1)</a:t>
                    </a:r>
                    <a:endParaRPr sz="1000">
                      <a:solidFill>
                        <a:srgbClr val="1F45BC"/>
                      </a:solidFill>
                      <a:latin typeface="Arial"/>
                      <a:ea typeface="Arial"/>
                      <a:cs typeface="Arial"/>
                      <a:sym typeface="Arial"/>
                    </a:endParaRPr>
                  </a:p>
                  <a:p>
                    <a:pPr indent="0" lvl="0" marL="0" marR="0" rtl="0" algn="just">
                      <a:spcBef>
                        <a:spcPts val="0"/>
                      </a:spcBef>
                      <a:spcAft>
                        <a:spcPts val="0"/>
                      </a:spcAft>
                      <a:buNone/>
                    </a:pPr>
                    <a:r>
                      <a:rPr lang="en-US" sz="1000">
                        <a:solidFill>
                          <a:srgbClr val="1F45BC"/>
                        </a:solidFill>
                        <a:latin typeface="Arial"/>
                        <a:ea typeface="Arial"/>
                        <a:cs typeface="Arial"/>
                        <a:sym typeface="Arial"/>
                      </a:rPr>
                      <a:t>(user912,2)</a:t>
                    </a:r>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a:t>
                    </a:r>
                    <a:endParaRPr sz="1000">
                      <a:solidFill>
                        <a:srgbClr val="1F45BC"/>
                      </a:solidFill>
                      <a:latin typeface="Arial"/>
                      <a:ea typeface="Arial"/>
                      <a:cs typeface="Arial"/>
                      <a:sym typeface="Arial"/>
                    </a:endParaRPr>
                  </a:p>
                </p:txBody>
              </p:sp>
            </p:grpSp>
          </p:grpSp>
          <p:grpSp>
            <p:nvGrpSpPr>
              <p:cNvPr id="4176" name="Google Shape;4176;p254"/>
              <p:cNvGrpSpPr/>
              <p:nvPr/>
            </p:nvGrpSpPr>
            <p:grpSpPr>
              <a:xfrm>
                <a:off x="4546561" y="4583126"/>
                <a:ext cx="1471171" cy="1411099"/>
                <a:chOff x="3605767" y="4386828"/>
                <a:chExt cx="1298162" cy="1245154"/>
              </a:xfrm>
            </p:grpSpPr>
            <p:sp>
              <p:nvSpPr>
                <p:cNvPr id="4177" name="Google Shape;4177;p254"/>
                <p:cNvSpPr/>
                <p:nvPr/>
              </p:nvSpPr>
              <p:spPr>
                <a:xfrm>
                  <a:off x="3605767" y="4386828"/>
                  <a:ext cx="1298162" cy="300196"/>
                </a:xfrm>
                <a:prstGeom prst="roundRect">
                  <a:avLst>
                    <a:gd fmla="val 11248"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Reqcounts=tlmestamp1/</a:t>
                  </a:r>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part-00000…</a:t>
                  </a:r>
                  <a:endParaRPr sz="1000">
                    <a:solidFill>
                      <a:srgbClr val="1F45BC"/>
                    </a:solidFill>
                    <a:latin typeface="Arial"/>
                    <a:ea typeface="Arial"/>
                    <a:cs typeface="Arial"/>
                    <a:sym typeface="Arial"/>
                  </a:endParaRPr>
                </a:p>
              </p:txBody>
            </p:sp>
            <p:grpSp>
              <p:nvGrpSpPr>
                <p:cNvPr id="4178" name="Google Shape;4178;p254"/>
                <p:cNvGrpSpPr/>
                <p:nvPr/>
              </p:nvGrpSpPr>
              <p:grpSpPr>
                <a:xfrm>
                  <a:off x="3895087" y="4750521"/>
                  <a:ext cx="719522" cy="881461"/>
                  <a:chOff x="3915467" y="4750521"/>
                  <a:chExt cx="719522" cy="881461"/>
                </a:xfrm>
              </p:grpSpPr>
              <p:sp>
                <p:nvSpPr>
                  <p:cNvPr id="4179" name="Google Shape;4179;p254"/>
                  <p:cNvSpPr/>
                  <p:nvPr/>
                </p:nvSpPr>
                <p:spPr>
                  <a:xfrm>
                    <a:off x="3956227" y="4794658"/>
                    <a:ext cx="678762" cy="837324"/>
                  </a:xfrm>
                  <a:prstGeom prst="flowChartPunchedCard">
                    <a:avLst/>
                  </a:prstGeom>
                  <a:solidFill>
                    <a:srgbClr val="E6E6E6"/>
                  </a:solidFill>
                  <a:ln cap="flat" cmpd="sng" w="12700">
                    <a:solidFill>
                      <a:srgbClr val="1F45B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000">
                      <a:solidFill>
                        <a:srgbClr val="1F45BC"/>
                      </a:solidFill>
                      <a:latin typeface="Arial"/>
                      <a:ea typeface="Arial"/>
                      <a:cs typeface="Arial"/>
                      <a:sym typeface="Arial"/>
                    </a:endParaRPr>
                  </a:p>
                </p:txBody>
              </p:sp>
              <p:sp>
                <p:nvSpPr>
                  <p:cNvPr id="4180" name="Google Shape;4180;p254"/>
                  <p:cNvSpPr/>
                  <p:nvPr/>
                </p:nvSpPr>
                <p:spPr>
                  <a:xfrm>
                    <a:off x="3915467" y="4750521"/>
                    <a:ext cx="678762" cy="837324"/>
                  </a:xfrm>
                  <a:prstGeom prst="flowChartPunchedCard">
                    <a:avLst/>
                  </a:prstGeom>
                  <a:solidFill>
                    <a:srgbClr val="E6E6E6"/>
                  </a:solidFill>
                  <a:ln cap="flat" cmpd="sng" w="12700">
                    <a:solidFill>
                      <a:srgbClr val="1F45B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000">
                        <a:solidFill>
                          <a:srgbClr val="1F45BC"/>
                        </a:solidFill>
                        <a:latin typeface="Arial"/>
                        <a:ea typeface="Arial"/>
                        <a:cs typeface="Arial"/>
                        <a:sym typeface="Arial"/>
                      </a:rPr>
                      <a:t>(user710,9)</a:t>
                    </a:r>
                    <a:endParaRPr sz="1000">
                      <a:solidFill>
                        <a:srgbClr val="1F45BC"/>
                      </a:solidFill>
                      <a:latin typeface="Arial"/>
                      <a:ea typeface="Arial"/>
                      <a:cs typeface="Arial"/>
                      <a:sym typeface="Arial"/>
                    </a:endParaRPr>
                  </a:p>
                  <a:p>
                    <a:pPr indent="0" lvl="0" marL="0" marR="0" rtl="0" algn="just">
                      <a:spcBef>
                        <a:spcPts val="0"/>
                      </a:spcBef>
                      <a:spcAft>
                        <a:spcPts val="0"/>
                      </a:spcAft>
                      <a:buNone/>
                    </a:pPr>
                    <a:r>
                      <a:rPr lang="en-US" sz="1000">
                        <a:solidFill>
                          <a:srgbClr val="1F45BC"/>
                        </a:solidFill>
                        <a:latin typeface="Arial"/>
                        <a:ea typeface="Arial"/>
                        <a:cs typeface="Arial"/>
                        <a:sym typeface="Arial"/>
                      </a:rPr>
                      <a:t>(user022,4)</a:t>
                    </a:r>
                    <a:endParaRPr sz="1000">
                      <a:solidFill>
                        <a:srgbClr val="1F45BC"/>
                      </a:solidFill>
                      <a:latin typeface="Arial"/>
                      <a:ea typeface="Arial"/>
                      <a:cs typeface="Arial"/>
                      <a:sym typeface="Arial"/>
                    </a:endParaRPr>
                  </a:p>
                  <a:p>
                    <a:pPr indent="0" lvl="0" marL="0" marR="0" rtl="0" algn="just">
                      <a:spcBef>
                        <a:spcPts val="0"/>
                      </a:spcBef>
                      <a:spcAft>
                        <a:spcPts val="0"/>
                      </a:spcAft>
                      <a:buNone/>
                    </a:pPr>
                    <a:r>
                      <a:rPr lang="en-US" sz="1000">
                        <a:solidFill>
                          <a:srgbClr val="1F45BC"/>
                        </a:solidFill>
                        <a:latin typeface="Arial"/>
                        <a:ea typeface="Arial"/>
                        <a:cs typeface="Arial"/>
                        <a:sym typeface="Arial"/>
                      </a:rPr>
                      <a:t>(user001,4)</a:t>
                    </a:r>
                    <a:endParaRPr sz="1000">
                      <a:solidFill>
                        <a:srgbClr val="1F45BC"/>
                      </a:solidFill>
                      <a:latin typeface="Arial"/>
                      <a:ea typeface="Arial"/>
                      <a:cs typeface="Arial"/>
                      <a:sym typeface="Arial"/>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a:t>
                    </a:r>
                    <a:endParaRPr sz="1000">
                      <a:solidFill>
                        <a:srgbClr val="1F45BC"/>
                      </a:solidFill>
                      <a:latin typeface="Arial"/>
                      <a:ea typeface="Arial"/>
                      <a:cs typeface="Arial"/>
                      <a:sym typeface="Arial"/>
                    </a:endParaRPr>
                  </a:p>
                </p:txBody>
              </p:sp>
            </p:grpSp>
          </p:grpSp>
          <p:grpSp>
            <p:nvGrpSpPr>
              <p:cNvPr id="4181" name="Google Shape;4181;p254"/>
              <p:cNvGrpSpPr/>
              <p:nvPr/>
            </p:nvGrpSpPr>
            <p:grpSpPr>
              <a:xfrm>
                <a:off x="6095215" y="4583126"/>
                <a:ext cx="1471171" cy="1411099"/>
                <a:chOff x="4947345" y="4386828"/>
                <a:chExt cx="1298162" cy="1245154"/>
              </a:xfrm>
            </p:grpSpPr>
            <p:sp>
              <p:nvSpPr>
                <p:cNvPr id="4182" name="Google Shape;4182;p254"/>
                <p:cNvSpPr/>
                <p:nvPr/>
              </p:nvSpPr>
              <p:spPr>
                <a:xfrm>
                  <a:off x="4947345" y="4386828"/>
                  <a:ext cx="1298162" cy="300196"/>
                </a:xfrm>
                <a:prstGeom prst="roundRect">
                  <a:avLst>
                    <a:gd fmla="val 11248"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Reqcounts=tlmestamp1/</a:t>
                  </a:r>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part-00000…</a:t>
                  </a:r>
                  <a:endParaRPr sz="1000">
                    <a:solidFill>
                      <a:srgbClr val="1F45BC"/>
                    </a:solidFill>
                    <a:latin typeface="Arial"/>
                    <a:ea typeface="Arial"/>
                    <a:cs typeface="Arial"/>
                    <a:sym typeface="Arial"/>
                  </a:endParaRPr>
                </a:p>
              </p:txBody>
            </p:sp>
            <p:grpSp>
              <p:nvGrpSpPr>
                <p:cNvPr id="4183" name="Google Shape;4183;p254"/>
                <p:cNvGrpSpPr/>
                <p:nvPr/>
              </p:nvGrpSpPr>
              <p:grpSpPr>
                <a:xfrm>
                  <a:off x="5236665" y="4750521"/>
                  <a:ext cx="719522" cy="881461"/>
                  <a:chOff x="5257045" y="4750521"/>
                  <a:chExt cx="719522" cy="881461"/>
                </a:xfrm>
              </p:grpSpPr>
              <p:sp>
                <p:nvSpPr>
                  <p:cNvPr id="4184" name="Google Shape;4184;p254"/>
                  <p:cNvSpPr/>
                  <p:nvPr/>
                </p:nvSpPr>
                <p:spPr>
                  <a:xfrm>
                    <a:off x="5297805" y="4794658"/>
                    <a:ext cx="678762" cy="837324"/>
                  </a:xfrm>
                  <a:prstGeom prst="flowChartPunchedCard">
                    <a:avLst/>
                  </a:prstGeom>
                  <a:solidFill>
                    <a:srgbClr val="E6E6E6"/>
                  </a:solidFill>
                  <a:ln cap="flat" cmpd="sng" w="12700">
                    <a:solidFill>
                      <a:srgbClr val="1F45B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1000">
                      <a:solidFill>
                        <a:srgbClr val="1F45BC"/>
                      </a:solidFill>
                      <a:latin typeface="Arial"/>
                      <a:ea typeface="Arial"/>
                      <a:cs typeface="Arial"/>
                      <a:sym typeface="Arial"/>
                    </a:endParaRPr>
                  </a:p>
                </p:txBody>
              </p:sp>
              <p:sp>
                <p:nvSpPr>
                  <p:cNvPr id="4185" name="Google Shape;4185;p254"/>
                  <p:cNvSpPr/>
                  <p:nvPr/>
                </p:nvSpPr>
                <p:spPr>
                  <a:xfrm>
                    <a:off x="5257045" y="4750521"/>
                    <a:ext cx="678762" cy="837324"/>
                  </a:xfrm>
                  <a:prstGeom prst="flowChartPunchedCard">
                    <a:avLst/>
                  </a:prstGeom>
                  <a:solidFill>
                    <a:srgbClr val="E6E6E6"/>
                  </a:solidFill>
                  <a:ln cap="flat" cmpd="sng" w="12700">
                    <a:solidFill>
                      <a:srgbClr val="1F45B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rgbClr val="1F45BC"/>
                        </a:solidFill>
                        <a:latin typeface="Arial"/>
                        <a:ea typeface="Arial"/>
                        <a:cs typeface="Arial"/>
                        <a:sym typeface="Arial"/>
                      </a:rPr>
                      <a:t>(user002,1)</a:t>
                    </a:r>
                    <a:endParaRPr sz="1000">
                      <a:solidFill>
                        <a:srgbClr val="1F45BC"/>
                      </a:solidFill>
                      <a:latin typeface="Arial"/>
                      <a:ea typeface="Arial"/>
                      <a:cs typeface="Arial"/>
                      <a:sym typeface="Arial"/>
                    </a:endParaRPr>
                  </a:p>
                  <a:p>
                    <a:pPr indent="0" lvl="0" marL="0" marR="0" rtl="0" algn="l">
                      <a:spcBef>
                        <a:spcPts val="0"/>
                      </a:spcBef>
                      <a:spcAft>
                        <a:spcPts val="0"/>
                      </a:spcAft>
                      <a:buNone/>
                    </a:pPr>
                    <a:r>
                      <a:rPr lang="en-US" sz="1000">
                        <a:solidFill>
                          <a:srgbClr val="1F45BC"/>
                        </a:solidFill>
                        <a:latin typeface="Arial"/>
                        <a:ea typeface="Arial"/>
                        <a:cs typeface="Arial"/>
                        <a:sym typeface="Arial"/>
                      </a:rPr>
                      <a:t>(user008,8)</a:t>
                    </a:r>
                    <a:endParaRPr sz="1000">
                      <a:solidFill>
                        <a:srgbClr val="1F45BC"/>
                      </a:solidFill>
                      <a:latin typeface="Arial"/>
                      <a:ea typeface="Arial"/>
                      <a:cs typeface="Arial"/>
                      <a:sym typeface="Arial"/>
                    </a:endParaRPr>
                  </a:p>
                  <a:p>
                    <a:pPr indent="0" lvl="0" marL="0" marR="0" rtl="0" algn="l">
                      <a:spcBef>
                        <a:spcPts val="0"/>
                      </a:spcBef>
                      <a:spcAft>
                        <a:spcPts val="0"/>
                      </a:spcAft>
                      <a:buNone/>
                    </a:pPr>
                    <a:r>
                      <a:rPr lang="en-US" sz="1000">
                        <a:solidFill>
                          <a:srgbClr val="1F45BC"/>
                        </a:solidFill>
                        <a:latin typeface="Arial"/>
                        <a:ea typeface="Arial"/>
                        <a:cs typeface="Arial"/>
                        <a:sym typeface="Arial"/>
                      </a:rPr>
                      <a:t>(user018,2)</a:t>
                    </a:r>
                    <a:endParaRPr sz="1000">
                      <a:solidFill>
                        <a:srgbClr val="1F45BC"/>
                      </a:solidFill>
                      <a:latin typeface="Arial"/>
                      <a:ea typeface="Arial"/>
                      <a:cs typeface="Arial"/>
                      <a:sym typeface="Arial"/>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a:t>
                    </a:r>
                    <a:endParaRPr sz="1000">
                      <a:solidFill>
                        <a:srgbClr val="1F45BC"/>
                      </a:solidFill>
                      <a:latin typeface="Arial"/>
                      <a:ea typeface="Arial"/>
                      <a:cs typeface="Arial"/>
                      <a:sym typeface="Arial"/>
                    </a:endParaRPr>
                  </a:p>
                </p:txBody>
              </p:sp>
            </p:grpSp>
          </p:grpSp>
        </p:grpSp>
        <p:sp>
          <p:nvSpPr>
            <p:cNvPr id="4186" name="Google Shape;4186;p254"/>
            <p:cNvSpPr/>
            <p:nvPr/>
          </p:nvSpPr>
          <p:spPr>
            <a:xfrm>
              <a:off x="5191898" y="4204428"/>
              <a:ext cx="133932" cy="378698"/>
            </a:xfrm>
            <a:prstGeom prst="downArrow">
              <a:avLst>
                <a:gd fmla="val 50000" name="adj1"/>
                <a:gd fmla="val 90298" name="adj2"/>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4187" name="Google Shape;4187;p254"/>
            <p:cNvSpPr/>
            <p:nvPr/>
          </p:nvSpPr>
          <p:spPr>
            <a:xfrm>
              <a:off x="6313701" y="4204428"/>
              <a:ext cx="133932" cy="378698"/>
            </a:xfrm>
            <a:prstGeom prst="downArrow">
              <a:avLst>
                <a:gd fmla="val 50000" name="adj1"/>
                <a:gd fmla="val 90298" name="adj2"/>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4188" name="Google Shape;4188;p254"/>
            <p:cNvSpPr/>
            <p:nvPr/>
          </p:nvSpPr>
          <p:spPr>
            <a:xfrm>
              <a:off x="4070095" y="4204428"/>
              <a:ext cx="133932" cy="378698"/>
            </a:xfrm>
            <a:prstGeom prst="downArrow">
              <a:avLst>
                <a:gd fmla="val 50000" name="adj1"/>
                <a:gd fmla="val 90298" name="adj2"/>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grpSp>
    </p:spTree>
  </p:cSld>
  <p:clrMapOvr>
    <a:masterClrMapping/>
  </p:clrMapOvr>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3" name="Shape 4193"/>
        <p:cNvGrpSpPr/>
        <p:nvPr/>
      </p:nvGrpSpPr>
      <p:grpSpPr>
        <a:xfrm>
          <a:off x="0" y="0"/>
          <a:ext cx="0" cy="0"/>
          <a:chOff x="0" y="0"/>
          <a:chExt cx="0" cy="0"/>
        </a:xfrm>
      </p:grpSpPr>
      <p:sp>
        <p:nvSpPr>
          <p:cNvPr id="4194" name="Google Shape;4194;p255"/>
          <p:cNvSpPr txBox="1"/>
          <p:nvPr>
            <p:ph idx="1" type="body"/>
          </p:nvPr>
        </p:nvSpPr>
        <p:spPr>
          <a:xfrm>
            <a:off x="449611" y="447879"/>
            <a:ext cx="6030701"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Làm việc với dữ liệu truyền không có cấu trúc</a:t>
            </a:r>
            <a:endParaRPr/>
          </a:p>
        </p:txBody>
      </p:sp>
      <p:sp>
        <p:nvSpPr>
          <p:cNvPr id="4195" name="Google Shape;4195;p25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có trạng thái</a:t>
            </a:r>
            <a:endParaRPr/>
          </a:p>
        </p:txBody>
      </p:sp>
      <p:sp>
        <p:nvSpPr>
          <p:cNvPr id="4196" name="Google Shape;4196;p25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197" name="Google Shape;4197;p255"/>
          <p:cNvSpPr txBox="1"/>
          <p:nvPr>
            <p:ph idx="4" type="body"/>
          </p:nvPr>
        </p:nvSpPr>
        <p:spPr>
          <a:xfrm>
            <a:off x="535872" y="2226567"/>
            <a:ext cx="8796528" cy="329959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Spark Streaming cung cấp các chuyển đổi trạng thái để bảo toàn thông tin trên các DStream</a:t>
            </a:r>
            <a:endParaRPr/>
          </a:p>
          <a:p>
            <a:pPr indent="-182563" lvl="1" marL="360363" rtl="0" algn="l">
              <a:lnSpc>
                <a:spcPct val="138461"/>
              </a:lnSpc>
              <a:spcBef>
                <a:spcPts val="500"/>
              </a:spcBef>
              <a:spcAft>
                <a:spcPts val="0"/>
              </a:spcAft>
              <a:buClr>
                <a:srgbClr val="262626"/>
              </a:buClr>
              <a:buSzPts val="1040"/>
              <a:buChar char="•"/>
            </a:pPr>
            <a:r>
              <a:rPr b="1" lang="en-US"/>
              <a:t>UpdateStateByKey </a:t>
            </a:r>
            <a:r>
              <a:rPr lang="en-US"/>
              <a:t>duy trì trạng thái trong suốt thời gian tồn tại của StreamingContext</a:t>
            </a:r>
            <a:endParaRPr/>
          </a:p>
          <a:p>
            <a:pPr indent="-182563" lvl="1" marL="360363" rtl="0" algn="l">
              <a:lnSpc>
                <a:spcPct val="138461"/>
              </a:lnSpc>
              <a:spcBef>
                <a:spcPts val="500"/>
              </a:spcBef>
              <a:spcAft>
                <a:spcPts val="0"/>
              </a:spcAft>
              <a:buClr>
                <a:srgbClr val="262626"/>
              </a:buClr>
              <a:buSzPts val="1040"/>
              <a:buChar char="•"/>
            </a:pPr>
            <a:r>
              <a:rPr lang="en-US"/>
              <a:t>Chuyển đổi cửa sổ cũng duy trì trạng thái trên các DStream, nhưng chỉ trên một cửa sổ xác định</a:t>
            </a:r>
            <a:endParaRPr/>
          </a:p>
          <a:p>
            <a:pPr indent="-177800" lvl="0" marL="177800" rtl="0" algn="l">
              <a:lnSpc>
                <a:spcPct val="128571"/>
              </a:lnSpc>
              <a:spcBef>
                <a:spcPts val="1000"/>
              </a:spcBef>
              <a:spcAft>
                <a:spcPts val="0"/>
              </a:spcAft>
              <a:buClr>
                <a:srgbClr val="262626"/>
              </a:buClr>
              <a:buSzPts val="1400"/>
              <a:buFont typeface="Arial"/>
              <a:buChar char="•"/>
            </a:pPr>
            <a:r>
              <a:rPr lang="en-US"/>
              <a:t>Vì </a:t>
            </a:r>
            <a:r>
              <a:rPr b="1" lang="en-US"/>
              <a:t>UpdateStateByKey</a:t>
            </a:r>
            <a:r>
              <a:rPr lang="en-US"/>
              <a:t> phải lưu giữ thông tin trạng thái trong suốt thời gian tồn tại của Bối cảnh truyền phát, nên hiệu suất của nó có thể bị ảnh hưởng rất nhiều</a:t>
            </a:r>
            <a:endParaRPr/>
          </a:p>
          <a:p>
            <a:pPr indent="-182563" lvl="1" marL="360363" rtl="0" algn="l">
              <a:lnSpc>
                <a:spcPct val="138461"/>
              </a:lnSpc>
              <a:spcBef>
                <a:spcPts val="500"/>
              </a:spcBef>
              <a:spcAft>
                <a:spcPts val="0"/>
              </a:spcAft>
              <a:buClr>
                <a:srgbClr val="262626"/>
              </a:buClr>
              <a:buSzPts val="1040"/>
              <a:buChar char="•"/>
            </a:pPr>
            <a:r>
              <a:rPr lang="en-US"/>
              <a:t>Cần thận trọng khi sử dụng</a:t>
            </a:r>
            <a:endParaRPr/>
          </a:p>
          <a:p>
            <a:pPr indent="-177800" lvl="0" marL="177800" rtl="0" algn="l">
              <a:lnSpc>
                <a:spcPct val="128571"/>
              </a:lnSpc>
              <a:spcBef>
                <a:spcPts val="1000"/>
              </a:spcBef>
              <a:spcAft>
                <a:spcPts val="0"/>
              </a:spcAft>
              <a:buClr>
                <a:srgbClr val="262626"/>
              </a:buClr>
              <a:buSzPts val="1400"/>
              <a:buFont typeface="Arial"/>
              <a:buChar char="•"/>
            </a:pPr>
            <a:r>
              <a:rPr lang="en-US"/>
              <a:t>Chuyển đổi cửa sổ là thay thế trong đó trạng thái được bảo toàn nhưng trong thời gian ngắn hơn</a:t>
            </a:r>
            <a:endParaRPr/>
          </a:p>
          <a:p>
            <a:pPr indent="-182563" lvl="1" marL="360363" rtl="0" algn="l">
              <a:lnSpc>
                <a:spcPct val="138461"/>
              </a:lnSpc>
              <a:spcBef>
                <a:spcPts val="500"/>
              </a:spcBef>
              <a:spcAft>
                <a:spcPts val="0"/>
              </a:spcAft>
              <a:buClr>
                <a:srgbClr val="262626"/>
              </a:buClr>
              <a:buSzPts val="1040"/>
              <a:buChar char="•"/>
            </a:pPr>
            <a:r>
              <a:rPr lang="en-US"/>
              <a:t>Rất hiếm khi trường hợp sử dụng của chúng tôi yêu cầu trạng thái đó được duy trì mãi mãi</a:t>
            </a:r>
            <a:endParaRPr/>
          </a:p>
          <a:p>
            <a:pPr indent="-209550" lvl="2" marL="574675" rtl="0" algn="l">
              <a:lnSpc>
                <a:spcPct val="90000"/>
              </a:lnSpc>
              <a:spcBef>
                <a:spcPts val="462"/>
              </a:spcBef>
              <a:spcAft>
                <a:spcPts val="0"/>
              </a:spcAft>
              <a:buClr>
                <a:srgbClr val="262626"/>
              </a:buClr>
              <a:buSzPts val="1300"/>
              <a:buChar char="•"/>
            </a:pPr>
            <a:r>
              <a:rPr lang="en-US"/>
              <a:t>Windows cho phép chúng tôi xác định một cửa sổ thời gian mà chúng tôi sẽ theo dõi trạng thái</a:t>
            </a:r>
            <a:endParaRPr/>
          </a:p>
          <a:p>
            <a:pPr indent="-177800" lvl="0" marL="177800" rtl="0" algn="l">
              <a:lnSpc>
                <a:spcPct val="128571"/>
              </a:lnSpc>
              <a:spcBef>
                <a:spcPts val="1000"/>
              </a:spcBef>
              <a:spcAft>
                <a:spcPts val="0"/>
              </a:spcAft>
              <a:buClr>
                <a:srgbClr val="262626"/>
              </a:buClr>
              <a:buSzPts val="1400"/>
              <a:buFont typeface="Arial"/>
              <a:buChar char="•"/>
            </a:pPr>
            <a:r>
              <a:rPr lang="en-US"/>
              <a:t>Cú pháp</a:t>
            </a:r>
            <a:endParaRPr/>
          </a:p>
          <a:p>
            <a:pPr indent="-182563" lvl="1" marL="360363" rtl="0" algn="l">
              <a:lnSpc>
                <a:spcPct val="138461"/>
              </a:lnSpc>
              <a:spcBef>
                <a:spcPts val="500"/>
              </a:spcBef>
              <a:spcAft>
                <a:spcPts val="0"/>
              </a:spcAft>
              <a:buClr>
                <a:srgbClr val="262626"/>
              </a:buClr>
              <a:buSzPts val="1040"/>
              <a:buChar char="•"/>
            </a:pPr>
            <a:r>
              <a:rPr lang="en-US">
                <a:latin typeface="Arial"/>
                <a:ea typeface="Arial"/>
                <a:cs typeface="Arial"/>
                <a:sym typeface="Arial"/>
              </a:rPr>
              <a:t>my_dstream.updateStateByKey(function)</a:t>
            </a:r>
            <a:endParaRPr/>
          </a:p>
          <a:p>
            <a:pPr indent="-182563" lvl="1" marL="360363" rtl="0" algn="l">
              <a:lnSpc>
                <a:spcPct val="138461"/>
              </a:lnSpc>
              <a:spcBef>
                <a:spcPts val="500"/>
              </a:spcBef>
              <a:spcAft>
                <a:spcPts val="0"/>
              </a:spcAft>
              <a:buClr>
                <a:srgbClr val="262626"/>
              </a:buClr>
              <a:buSzPts val="1040"/>
              <a:buChar char="•"/>
            </a:pPr>
            <a:r>
              <a:rPr lang="en-US">
                <a:latin typeface="Arial"/>
                <a:ea typeface="Arial"/>
                <a:cs typeface="Arial"/>
                <a:sym typeface="Arial"/>
              </a:rPr>
              <a:t>my_dstream.reduceByKeyAndWindow(function, &lt;window information&gt;)</a:t>
            </a: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p:txBody>
      </p:sp>
    </p:spTree>
  </p:cSld>
  <p:clrMapOvr>
    <a:masterClrMapping/>
  </p:clrMapOvr>
</p:sld>
</file>

<file path=ppt/slides/slide2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2" name="Shape 4202"/>
        <p:cNvGrpSpPr/>
        <p:nvPr/>
      </p:nvGrpSpPr>
      <p:grpSpPr>
        <a:xfrm>
          <a:off x="0" y="0"/>
          <a:ext cx="0" cy="0"/>
          <a:chOff x="0" y="0"/>
          <a:chExt cx="0" cy="0"/>
        </a:xfrm>
      </p:grpSpPr>
      <p:sp>
        <p:nvSpPr>
          <p:cNvPr id="4203" name="Google Shape;4203;p256"/>
          <p:cNvSpPr txBox="1"/>
          <p:nvPr>
            <p:ph idx="1" type="body"/>
          </p:nvPr>
        </p:nvSpPr>
        <p:spPr>
          <a:xfrm>
            <a:off x="449611" y="447879"/>
            <a:ext cx="6030701"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Làm việc với dữ liệu truyền không có cấu trúc</a:t>
            </a:r>
            <a:endParaRPr/>
          </a:p>
        </p:txBody>
      </p:sp>
      <p:sp>
        <p:nvSpPr>
          <p:cNvPr id="4204" name="Google Shape;4204;p25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updateStateByKey (1/3)</a:t>
            </a:r>
            <a:endParaRPr/>
          </a:p>
        </p:txBody>
      </p:sp>
      <p:sp>
        <p:nvSpPr>
          <p:cNvPr id="4205" name="Google Shape;4205;p25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206" name="Google Shape;4206;p256"/>
          <p:cNvSpPr txBox="1"/>
          <p:nvPr>
            <p:ph idx="4" type="body"/>
          </p:nvPr>
        </p:nvSpPr>
        <p:spPr>
          <a:xfrm>
            <a:off x="535872" y="2226568"/>
            <a:ext cx="8796528" cy="67727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b="1" lang="en-US">
                <a:latin typeface="Arial"/>
                <a:ea typeface="Arial"/>
                <a:cs typeface="Arial"/>
                <a:sym typeface="Arial"/>
              </a:rPr>
              <a:t>updateStateByKey</a:t>
            </a:r>
            <a:r>
              <a:rPr lang="en-US">
                <a:latin typeface="Arial"/>
                <a:ea typeface="Arial"/>
                <a:cs typeface="Arial"/>
                <a:sym typeface="Arial"/>
              </a:rPr>
              <a:t> hoạt động với DStream với Cặp RDD trong RDD tuần tự cơ bản</a:t>
            </a:r>
            <a:endParaRPr/>
          </a:p>
          <a:p>
            <a:pPr indent="-177800" lvl="0" marL="177800" rtl="0" algn="l">
              <a:lnSpc>
                <a:spcPct val="128571"/>
              </a:lnSpc>
              <a:spcBef>
                <a:spcPts val="1000"/>
              </a:spcBef>
              <a:spcAft>
                <a:spcPts val="0"/>
              </a:spcAft>
              <a:buClr>
                <a:srgbClr val="262626"/>
              </a:buClr>
              <a:buSzPts val="1400"/>
              <a:buFont typeface="Arial"/>
              <a:buChar char="•"/>
            </a:pPr>
            <a:r>
              <a:rPr lang="en-US">
                <a:latin typeface="Arial"/>
                <a:ea typeface="Arial"/>
                <a:cs typeface="Arial"/>
                <a:sym typeface="Arial"/>
              </a:rPr>
              <a:t>Để sử dụng </a:t>
            </a:r>
            <a:r>
              <a:rPr b="1" lang="en-US">
                <a:latin typeface="Arial"/>
                <a:ea typeface="Arial"/>
                <a:cs typeface="Arial"/>
                <a:sym typeface="Arial"/>
              </a:rPr>
              <a:t>updateStateByKey</a:t>
            </a:r>
            <a:r>
              <a:rPr lang="en-US">
                <a:latin typeface="Arial"/>
                <a:ea typeface="Arial"/>
                <a:cs typeface="Arial"/>
                <a:sym typeface="Arial"/>
              </a:rPr>
              <a:t> để theo dõi trạng thái liên tục, cần có hai điều</a:t>
            </a:r>
            <a:endParaRPr>
              <a:latin typeface="Arial"/>
              <a:ea typeface="Arial"/>
              <a:cs typeface="Arial"/>
              <a:sym typeface="Arial"/>
            </a:endParaRPr>
          </a:p>
          <a:p>
            <a:pPr indent="-182563" lvl="1" marL="360363" rtl="0" algn="l">
              <a:lnSpc>
                <a:spcPct val="138461"/>
              </a:lnSpc>
              <a:spcBef>
                <a:spcPts val="500"/>
              </a:spcBef>
              <a:spcAft>
                <a:spcPts val="0"/>
              </a:spcAft>
              <a:buClr>
                <a:srgbClr val="262626"/>
              </a:buClr>
              <a:buSzPts val="1040"/>
              <a:buChar char="•"/>
            </a:pPr>
            <a:r>
              <a:rPr lang="en-US"/>
              <a:t>Trạng thái của kiểu dữ liệu tùy ý để theo dõi trạng thái hiện tại</a:t>
            </a:r>
            <a:endParaRPr/>
          </a:p>
          <a:p>
            <a:pPr indent="-182563" lvl="1" marL="360363" rtl="0" algn="l">
              <a:lnSpc>
                <a:spcPct val="138461"/>
              </a:lnSpc>
              <a:spcBef>
                <a:spcPts val="500"/>
              </a:spcBef>
              <a:spcAft>
                <a:spcPts val="0"/>
              </a:spcAft>
              <a:buClr>
                <a:srgbClr val="262626"/>
              </a:buClr>
              <a:buSzPts val="1040"/>
              <a:buChar char="•"/>
            </a:pPr>
            <a:r>
              <a:rPr lang="en-US"/>
              <a:t>Một chức năng được xác định để cập nhật trạng thái</a:t>
            </a:r>
            <a:endParaRPr/>
          </a:p>
        </p:txBody>
      </p:sp>
      <p:sp>
        <p:nvSpPr>
          <p:cNvPr id="4207" name="Google Shape;4207;p256"/>
          <p:cNvSpPr txBox="1"/>
          <p:nvPr/>
        </p:nvSpPr>
        <p:spPr>
          <a:xfrm>
            <a:off x="713168" y="3591341"/>
            <a:ext cx="7812000" cy="122852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def updateFunction(newValues, runningCount):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if runningCount is None: return sum(newValues)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else: return sum(newValues) + runningCount</a:t>
            </a:r>
            <a:endParaRPr/>
          </a:p>
        </p:txBody>
      </p:sp>
      <p:sp>
        <p:nvSpPr>
          <p:cNvPr id="4208" name="Google Shape;4208;p256"/>
          <p:cNvSpPr txBox="1"/>
          <p:nvPr/>
        </p:nvSpPr>
        <p:spPr>
          <a:xfrm>
            <a:off x="7877168" y="359134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2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3" name="Shape 4213"/>
        <p:cNvGrpSpPr/>
        <p:nvPr/>
      </p:nvGrpSpPr>
      <p:grpSpPr>
        <a:xfrm>
          <a:off x="0" y="0"/>
          <a:ext cx="0" cy="0"/>
          <a:chOff x="0" y="0"/>
          <a:chExt cx="0" cy="0"/>
        </a:xfrm>
      </p:grpSpPr>
      <p:sp>
        <p:nvSpPr>
          <p:cNvPr id="4214" name="Google Shape;4214;p257"/>
          <p:cNvSpPr txBox="1"/>
          <p:nvPr>
            <p:ph idx="1" type="body"/>
          </p:nvPr>
        </p:nvSpPr>
        <p:spPr>
          <a:xfrm>
            <a:off x="449611" y="447879"/>
            <a:ext cx="6030701"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Làm việc với dữ liệu truyền không có cấu trúc</a:t>
            </a:r>
            <a:endParaRPr/>
          </a:p>
        </p:txBody>
      </p:sp>
      <p:sp>
        <p:nvSpPr>
          <p:cNvPr id="4215" name="Google Shape;4215;p25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updateStateByKey (2/3)</a:t>
            </a:r>
            <a:endParaRPr/>
          </a:p>
        </p:txBody>
      </p:sp>
      <p:sp>
        <p:nvSpPr>
          <p:cNvPr id="4216" name="Google Shape;4216;p25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217" name="Google Shape;4217;p257"/>
          <p:cNvSpPr txBox="1"/>
          <p:nvPr>
            <p:ph idx="4" type="body"/>
          </p:nvPr>
        </p:nvSpPr>
        <p:spPr>
          <a:xfrm>
            <a:off x="535872" y="2226568"/>
            <a:ext cx="8796528" cy="67727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Spark Streaming sẽ gọi chức năng cập nhật cho tất cả các khóa hiện có</a:t>
            </a:r>
            <a:endParaRPr/>
          </a:p>
          <a:p>
            <a:pPr indent="-182563" lvl="1" marL="360363" rtl="0" algn="l">
              <a:lnSpc>
                <a:spcPct val="138461"/>
              </a:lnSpc>
              <a:spcBef>
                <a:spcPts val="500"/>
              </a:spcBef>
              <a:spcAft>
                <a:spcPts val="0"/>
              </a:spcAft>
              <a:buClr>
                <a:srgbClr val="262626"/>
              </a:buClr>
              <a:buSzPts val="1040"/>
              <a:buChar char="•"/>
            </a:pPr>
            <a:r>
              <a:rPr lang="en-US"/>
              <a:t>Hàm được gọi ngay cả khi DStream hiện tại không có dữ liệu mới cho khóa đó</a:t>
            </a:r>
            <a:endParaRPr/>
          </a:p>
          <a:p>
            <a:pPr indent="-182563" lvl="1" marL="360363" rtl="0" algn="l">
              <a:lnSpc>
                <a:spcPct val="138461"/>
              </a:lnSpc>
              <a:spcBef>
                <a:spcPts val="500"/>
              </a:spcBef>
              <a:spcAft>
                <a:spcPts val="0"/>
              </a:spcAft>
              <a:buClr>
                <a:srgbClr val="262626"/>
              </a:buClr>
              <a:buSzPts val="1040"/>
              <a:buChar char="•"/>
            </a:pPr>
            <a:r>
              <a:rPr lang="en-US"/>
              <a:t>Điều này có nghĩa là khi số lượng khóa tăng lên trong suốt thời gian tồn tại của ứng dụng phát trực tuyến, mỗi đợt tiếp theo hoặc DStream sẽ phải lặp lại số lượng khóa ngày càng tăng</a:t>
            </a:r>
            <a:endParaRPr/>
          </a:p>
          <a:p>
            <a:pPr indent="-177800" lvl="0" marL="177800" rtl="0" algn="l">
              <a:lnSpc>
                <a:spcPct val="128571"/>
              </a:lnSpc>
              <a:spcBef>
                <a:spcPts val="1000"/>
              </a:spcBef>
              <a:spcAft>
                <a:spcPts val="0"/>
              </a:spcAft>
              <a:buClr>
                <a:srgbClr val="262626"/>
              </a:buClr>
              <a:buSzPts val="1400"/>
              <a:buFont typeface="Arial"/>
              <a:buChar char="•"/>
            </a:pPr>
            <a:r>
              <a:rPr lang="en-US"/>
              <a:t>Để chống lỗi, Spark cần lưu trạng thái vào kho bền định kỳ</a:t>
            </a:r>
            <a:endParaRPr/>
          </a:p>
          <a:p>
            <a:pPr indent="-182563" lvl="1" marL="360363" rtl="0" algn="l">
              <a:lnSpc>
                <a:spcPct val="138461"/>
              </a:lnSpc>
              <a:spcBef>
                <a:spcPts val="500"/>
              </a:spcBef>
              <a:spcAft>
                <a:spcPts val="0"/>
              </a:spcAft>
              <a:buClr>
                <a:srgbClr val="262626"/>
              </a:buClr>
              <a:buSzPts val="1040"/>
              <a:buChar char="•"/>
            </a:pPr>
            <a:r>
              <a:rPr lang="en-US"/>
              <a:t>Sử dụng </a:t>
            </a:r>
            <a:r>
              <a:rPr lang="en-US">
                <a:latin typeface="Arial"/>
                <a:ea typeface="Arial"/>
                <a:cs typeface="Arial"/>
                <a:sym typeface="Arial"/>
              </a:rPr>
              <a:t>StreamingContext.checkpoint(&lt;checkpoint directory&gt;)</a:t>
            </a:r>
            <a:endParaRPr/>
          </a:p>
          <a:p>
            <a:pPr indent="-182563" lvl="1" marL="360363" rtl="0" algn="l">
              <a:lnSpc>
                <a:spcPct val="138461"/>
              </a:lnSpc>
              <a:spcBef>
                <a:spcPts val="500"/>
              </a:spcBef>
              <a:spcAft>
                <a:spcPts val="0"/>
              </a:spcAft>
              <a:buClr>
                <a:srgbClr val="262626"/>
              </a:buClr>
              <a:buSzPts val="1040"/>
              <a:buChar char="•"/>
            </a:pPr>
            <a:r>
              <a:rPr lang="en-US"/>
              <a:t>Đây là một thư mục HDFS</a:t>
            </a:r>
            <a:endParaRPr/>
          </a:p>
        </p:txBody>
      </p:sp>
      <p:sp>
        <p:nvSpPr>
          <p:cNvPr id="4218" name="Google Shape;4218;p257"/>
          <p:cNvSpPr txBox="1"/>
          <p:nvPr/>
        </p:nvSpPr>
        <p:spPr>
          <a:xfrm>
            <a:off x="713168" y="4222679"/>
            <a:ext cx="7812000" cy="201516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from pyspark.streaming import StreamingContext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ssc = StreamingContext(sc, 1)</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FF0000"/>
                </a:solidFill>
                <a:latin typeface="Courier New"/>
                <a:ea typeface="Courier New"/>
                <a:cs typeface="Courier New"/>
                <a:sym typeface="Courier New"/>
              </a:rPr>
              <a:t>ssc.checkpoint("checkpoint")</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read streaming data from socket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hostname = "localhost"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port = 44444</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lines = ssc.socketTextStream(hostname,port)</a:t>
            </a:r>
            <a:endParaRPr/>
          </a:p>
        </p:txBody>
      </p:sp>
      <p:sp>
        <p:nvSpPr>
          <p:cNvPr id="4219" name="Google Shape;4219;p257"/>
          <p:cNvSpPr txBox="1"/>
          <p:nvPr/>
        </p:nvSpPr>
        <p:spPr>
          <a:xfrm>
            <a:off x="7877168" y="422267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2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4" name="Shape 4224"/>
        <p:cNvGrpSpPr/>
        <p:nvPr/>
      </p:nvGrpSpPr>
      <p:grpSpPr>
        <a:xfrm>
          <a:off x="0" y="0"/>
          <a:ext cx="0" cy="0"/>
          <a:chOff x="0" y="0"/>
          <a:chExt cx="0" cy="0"/>
        </a:xfrm>
      </p:grpSpPr>
      <p:sp>
        <p:nvSpPr>
          <p:cNvPr id="4225" name="Google Shape;4225;p258"/>
          <p:cNvSpPr txBox="1"/>
          <p:nvPr>
            <p:ph idx="1" type="body"/>
          </p:nvPr>
        </p:nvSpPr>
        <p:spPr>
          <a:xfrm>
            <a:off x="449611" y="447879"/>
            <a:ext cx="6030701"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Làm việc với dữ liệu truyền không có cấu trúc</a:t>
            </a:r>
            <a:endParaRPr/>
          </a:p>
        </p:txBody>
      </p:sp>
      <p:sp>
        <p:nvSpPr>
          <p:cNvPr id="4226" name="Google Shape;4226;p25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updateStateByKey (3/3)</a:t>
            </a:r>
            <a:endParaRPr/>
          </a:p>
        </p:txBody>
      </p:sp>
      <p:sp>
        <p:nvSpPr>
          <p:cNvPr id="4227" name="Google Shape;4227;p25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228" name="Google Shape;4228;p258"/>
          <p:cNvSpPr txBox="1"/>
          <p:nvPr>
            <p:ph idx="4" type="body"/>
          </p:nvPr>
        </p:nvSpPr>
        <p:spPr>
          <a:xfrm>
            <a:off x="535872" y="2226568"/>
            <a:ext cx="8796528" cy="1202432"/>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Tương tự như các phép biến đổi tập hợp Pair RDD khác, trước tiên, </a:t>
            </a:r>
            <a:r>
              <a:rPr b="1" lang="en-US"/>
              <a:t>updateStateByKey</a:t>
            </a:r>
            <a:r>
              <a:rPr lang="en-US"/>
              <a:t> nhóm các RDD bên dưới theo cùng một khóa</a:t>
            </a:r>
            <a:endParaRPr/>
          </a:p>
          <a:p>
            <a:pPr indent="-177800" lvl="0" marL="177800" rtl="0" algn="l">
              <a:lnSpc>
                <a:spcPct val="128571"/>
              </a:lnSpc>
              <a:spcBef>
                <a:spcPts val="1000"/>
              </a:spcBef>
              <a:spcAft>
                <a:spcPts val="0"/>
              </a:spcAft>
              <a:buClr>
                <a:srgbClr val="262626"/>
              </a:buClr>
              <a:buSzPts val="1400"/>
              <a:buFont typeface="Arial"/>
              <a:buChar char="•"/>
            </a:pPr>
            <a:r>
              <a:rPr lang="en-US"/>
              <a:t>Các giá trị của các khóa phù hợp được thu thập và chuyển đến updateFunction</a:t>
            </a:r>
            <a:endParaRPr/>
          </a:p>
          <a:p>
            <a:pPr indent="-177800" lvl="0" marL="177800" rtl="0" algn="l">
              <a:lnSpc>
                <a:spcPct val="128571"/>
              </a:lnSpc>
              <a:spcBef>
                <a:spcPts val="1000"/>
              </a:spcBef>
              <a:spcAft>
                <a:spcPts val="0"/>
              </a:spcAft>
              <a:buClr>
                <a:srgbClr val="262626"/>
              </a:buClr>
              <a:buSzPts val="1400"/>
              <a:buFont typeface="Arial"/>
              <a:buChar char="•"/>
            </a:pPr>
            <a:r>
              <a:rPr lang="en-US"/>
              <a:t>Khóa được sử dụng để truy xuất bất kỳ giá trị trạng thái trước đó nào</a:t>
            </a:r>
            <a:endParaRPr/>
          </a:p>
          <a:p>
            <a:pPr indent="-182563" lvl="1" marL="360363" rtl="0" algn="l">
              <a:lnSpc>
                <a:spcPct val="138461"/>
              </a:lnSpc>
              <a:spcBef>
                <a:spcPts val="500"/>
              </a:spcBef>
              <a:spcAft>
                <a:spcPts val="0"/>
              </a:spcAft>
              <a:buClr>
                <a:srgbClr val="262626"/>
              </a:buClr>
              <a:buSzPts val="1040"/>
              <a:buChar char="•"/>
            </a:pPr>
            <a:r>
              <a:rPr lang="en-US"/>
              <a:t>Nếu không tìm thấy khóa trong lịch sử trạng thái, thay vào đó, Không có gì được chuyển đến updateFunction</a:t>
            </a:r>
            <a:endParaRPr/>
          </a:p>
        </p:txBody>
      </p:sp>
      <p:sp>
        <p:nvSpPr>
          <p:cNvPr id="4229" name="Google Shape;4229;p258"/>
          <p:cNvSpPr txBox="1"/>
          <p:nvPr/>
        </p:nvSpPr>
        <p:spPr>
          <a:xfrm>
            <a:off x="702926" y="3773421"/>
            <a:ext cx="7812000" cy="252049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lines = ssc.socketTextStream(hostname,port)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running_wc = lines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.flatMap(lambda line: line.split(" "))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.map(lambda word: (word, 1)) \</a:t>
            </a:r>
            <a:endParaRPr/>
          </a:p>
          <a:p>
            <a:pPr indent="0" lvl="0" marL="182563" marR="0" rtl="0" algn="l">
              <a:spcBef>
                <a:spcPts val="0"/>
              </a:spcBef>
              <a:spcAft>
                <a:spcPts val="0"/>
              </a:spcAft>
              <a:buNone/>
            </a:pPr>
            <a:r>
              <a:rPr lang="en-US" sz="1200">
                <a:solidFill>
                  <a:srgbClr val="FF0000"/>
                </a:solidFill>
                <a:latin typeface="Courier New"/>
                <a:ea typeface="Courier New"/>
                <a:cs typeface="Courier New"/>
                <a:sym typeface="Courier New"/>
              </a:rPr>
              <a:t>    .updateStateByKey(updateFunction)</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running_wc.pprint()</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ssc.start()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ssc.awaitTermination()</a:t>
            </a:r>
            <a:endParaRPr/>
          </a:p>
        </p:txBody>
      </p:sp>
      <p:sp>
        <p:nvSpPr>
          <p:cNvPr id="4230" name="Google Shape;4230;p258"/>
          <p:cNvSpPr txBox="1"/>
          <p:nvPr/>
        </p:nvSpPr>
        <p:spPr>
          <a:xfrm>
            <a:off x="7866926" y="377342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2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5" name="Shape 4235"/>
        <p:cNvGrpSpPr/>
        <p:nvPr/>
      </p:nvGrpSpPr>
      <p:grpSpPr>
        <a:xfrm>
          <a:off x="0" y="0"/>
          <a:ext cx="0" cy="0"/>
          <a:chOff x="0" y="0"/>
          <a:chExt cx="0" cy="0"/>
        </a:xfrm>
      </p:grpSpPr>
      <p:sp>
        <p:nvSpPr>
          <p:cNvPr id="4236" name="Google Shape;4236;p259"/>
          <p:cNvSpPr txBox="1"/>
          <p:nvPr>
            <p:ph idx="1" type="body"/>
          </p:nvPr>
        </p:nvSpPr>
        <p:spPr>
          <a:xfrm>
            <a:off x="449611" y="447879"/>
            <a:ext cx="6030701"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Làm việc với dữ liệu truyền không có cấu trúc</a:t>
            </a:r>
            <a:endParaRPr/>
          </a:p>
        </p:txBody>
      </p:sp>
      <p:sp>
        <p:nvSpPr>
          <p:cNvPr id="4237" name="Google Shape;4237;p25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Xem kỹ hơn phần Checkpointing</a:t>
            </a:r>
            <a:endParaRPr/>
          </a:p>
        </p:txBody>
      </p:sp>
      <p:sp>
        <p:nvSpPr>
          <p:cNvPr id="4238" name="Google Shape;4238;p25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239" name="Google Shape;4239;p259"/>
          <p:cNvSpPr txBox="1"/>
          <p:nvPr>
            <p:ph idx="4" type="body"/>
          </p:nvPr>
        </p:nvSpPr>
        <p:spPr>
          <a:xfrm>
            <a:off x="535872" y="2226568"/>
            <a:ext cx="8796528" cy="67727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Spark giữ một biểu đồ theo chu kỳ có hướng của các mối quan hệ phụ thuộc giữa tất cả các RDD bất biến</a:t>
            </a:r>
            <a:endParaRPr/>
          </a:p>
          <a:p>
            <a:pPr indent="-182563" lvl="1" marL="360363" rtl="0" algn="l">
              <a:lnSpc>
                <a:spcPct val="138461"/>
              </a:lnSpc>
              <a:spcBef>
                <a:spcPts val="500"/>
              </a:spcBef>
              <a:spcAft>
                <a:spcPts val="0"/>
              </a:spcAft>
              <a:buClr>
                <a:srgbClr val="262626"/>
              </a:buClr>
              <a:buSzPts val="1040"/>
              <a:buChar char="•"/>
            </a:pPr>
            <a:r>
              <a:rPr lang="en-US"/>
              <a:t>Đây là thông tin dòng dõi cho mỗi RDD</a:t>
            </a:r>
            <a:endParaRPr/>
          </a:p>
          <a:p>
            <a:pPr indent="-177800" lvl="0" marL="177800" rtl="0" algn="l">
              <a:lnSpc>
                <a:spcPct val="128571"/>
              </a:lnSpc>
              <a:spcBef>
                <a:spcPts val="1000"/>
              </a:spcBef>
              <a:spcAft>
                <a:spcPts val="0"/>
              </a:spcAft>
              <a:buClr>
                <a:srgbClr val="262626"/>
              </a:buClr>
              <a:buSzPts val="1400"/>
              <a:buFont typeface="Arial"/>
              <a:buChar char="•"/>
            </a:pPr>
            <a:r>
              <a:rPr lang="en-US"/>
              <a:t>Spark giữ và lưu trữ thông tin dòng dõi cho tất cả các RDD cho đến khi không còn cần thiết</a:t>
            </a:r>
            <a:endParaRPr/>
          </a:p>
          <a:p>
            <a:pPr indent="-182563" lvl="1" marL="360363" rtl="0" algn="l">
              <a:lnSpc>
                <a:spcPct val="138461"/>
              </a:lnSpc>
              <a:spcBef>
                <a:spcPts val="500"/>
              </a:spcBef>
              <a:spcAft>
                <a:spcPts val="0"/>
              </a:spcAft>
              <a:buClr>
                <a:srgbClr val="262626"/>
              </a:buClr>
              <a:buSzPts val="1040"/>
              <a:buChar char="•"/>
            </a:pPr>
            <a:r>
              <a:rPr lang="en-US"/>
              <a:t>Nó không còn cần thiết nếu không còn phụ thuộc vào RDD đó nữa</a:t>
            </a:r>
            <a:endParaRPr/>
          </a:p>
          <a:p>
            <a:pPr indent="-177800" lvl="0" marL="177800" rtl="0" algn="l">
              <a:lnSpc>
                <a:spcPct val="128571"/>
              </a:lnSpc>
              <a:spcBef>
                <a:spcPts val="1000"/>
              </a:spcBef>
              <a:spcAft>
                <a:spcPts val="0"/>
              </a:spcAft>
              <a:buClr>
                <a:srgbClr val="262626"/>
              </a:buClr>
              <a:buSzPts val="1400"/>
              <a:buFont typeface="Arial"/>
              <a:buChar char="•"/>
            </a:pPr>
            <a:r>
              <a:rPr lang="en-US"/>
              <a:t>Thông thường trong Spark Streaming, mỗi lô DStream được xử lý và bị lãng quên</a:t>
            </a:r>
            <a:endParaRPr/>
          </a:p>
          <a:p>
            <a:pPr indent="-182563" lvl="1" marL="360363" rtl="0" algn="l">
              <a:lnSpc>
                <a:spcPct val="138461"/>
              </a:lnSpc>
              <a:spcBef>
                <a:spcPts val="500"/>
              </a:spcBef>
              <a:spcAft>
                <a:spcPts val="0"/>
              </a:spcAft>
              <a:buClr>
                <a:srgbClr val="262626"/>
              </a:buClr>
              <a:buSzPts val="1040"/>
              <a:buChar char="•"/>
            </a:pPr>
            <a:r>
              <a:rPr lang="en-US"/>
              <a:t>Chúng tôi có thể xóa dòng cho tất cả các RDD trong DStream đã được xử lý</a:t>
            </a:r>
            <a:endParaRPr/>
          </a:p>
        </p:txBody>
      </p:sp>
      <p:sp>
        <p:nvSpPr>
          <p:cNvPr id="4240" name="Google Shape;4240;p259"/>
          <p:cNvSpPr/>
          <p:nvPr/>
        </p:nvSpPr>
        <p:spPr>
          <a:xfrm>
            <a:off x="554736" y="4288052"/>
            <a:ext cx="8796528"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EBE9E9"/>
                </a:solidFill>
                <a:latin typeface="Arial"/>
                <a:ea typeface="Arial"/>
                <a:cs typeface="Arial"/>
                <a:sym typeface="Arial"/>
              </a:rPr>
              <a:t>Điều gì xảy ra khi chúng ta gọi updateStateByKey ?</a:t>
            </a:r>
            <a:endParaRPr b="1" sz="5400" cap="none">
              <a:solidFill>
                <a:srgbClr val="EBE9E9"/>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2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486" name="Google Shape;486;p2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Kiểu dữ liệu Boolean trong Python</a:t>
            </a:r>
            <a:endParaRPr/>
          </a:p>
        </p:txBody>
      </p:sp>
      <p:sp>
        <p:nvSpPr>
          <p:cNvPr id="487" name="Google Shape;487;p2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488" name="Google Shape;488;p2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Char char="•"/>
            </a:pPr>
            <a:r>
              <a:rPr lang="en-US"/>
              <a:t>Kiểu dữ liệu Boolean</a:t>
            </a:r>
            <a:endParaRPr/>
          </a:p>
          <a:p>
            <a:pPr indent="-182563" lvl="1" marL="360363" rtl="0" algn="l">
              <a:lnSpc>
                <a:spcPct val="138461"/>
              </a:lnSpc>
              <a:spcBef>
                <a:spcPts val="500"/>
              </a:spcBef>
              <a:spcAft>
                <a:spcPts val="0"/>
              </a:spcAft>
              <a:buClr>
                <a:srgbClr val="262626"/>
              </a:buClr>
              <a:buSzPts val="1040"/>
              <a:buChar char="•"/>
            </a:pPr>
            <a:r>
              <a:rPr lang="en-US"/>
              <a:t>Được gọi là "bool" trong Python</a:t>
            </a:r>
            <a:endParaRPr/>
          </a:p>
          <a:p>
            <a:pPr indent="-182563" lvl="1" marL="360363" rtl="0" algn="l">
              <a:lnSpc>
                <a:spcPct val="138461"/>
              </a:lnSpc>
              <a:spcBef>
                <a:spcPts val="500"/>
              </a:spcBef>
              <a:spcAft>
                <a:spcPts val="0"/>
              </a:spcAft>
              <a:buClr>
                <a:srgbClr val="262626"/>
              </a:buClr>
              <a:buSzPts val="1040"/>
              <a:buChar char="•"/>
            </a:pPr>
            <a:r>
              <a:rPr lang="en-US"/>
              <a:t>Các kiểu Boolean có thể là True hoặc False</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
        <p:nvSpPr>
          <p:cNvPr id="489" name="Google Shape;489;p26"/>
          <p:cNvSpPr txBox="1"/>
          <p:nvPr/>
        </p:nvSpPr>
        <p:spPr>
          <a:xfrm>
            <a:off x="704850" y="3140968"/>
            <a:ext cx="7812000" cy="726346"/>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is_male = False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is_student = True</a:t>
            </a:r>
            <a:endParaRPr/>
          </a:p>
        </p:txBody>
      </p:sp>
    </p:spTree>
  </p:cSld>
  <p:clrMapOvr>
    <a:masterClrMapping/>
  </p:clrMapOvr>
</p:sld>
</file>

<file path=ppt/slides/slide2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5" name="Shape 4245"/>
        <p:cNvGrpSpPr/>
        <p:nvPr/>
      </p:nvGrpSpPr>
      <p:grpSpPr>
        <a:xfrm>
          <a:off x="0" y="0"/>
          <a:ext cx="0" cy="0"/>
          <a:chOff x="0" y="0"/>
          <a:chExt cx="0" cy="0"/>
        </a:xfrm>
      </p:grpSpPr>
      <p:sp>
        <p:nvSpPr>
          <p:cNvPr id="4246" name="Google Shape;4246;p260"/>
          <p:cNvSpPr txBox="1"/>
          <p:nvPr>
            <p:ph idx="1" type="body"/>
          </p:nvPr>
        </p:nvSpPr>
        <p:spPr>
          <a:xfrm>
            <a:off x="449611" y="447879"/>
            <a:ext cx="6030701"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Làm việc với dữ liệu truyền không có cấu trúc</a:t>
            </a:r>
            <a:endParaRPr/>
          </a:p>
        </p:txBody>
      </p:sp>
      <p:sp>
        <p:nvSpPr>
          <p:cNvPr id="4247" name="Google Shape;4247;p260"/>
          <p:cNvSpPr txBox="1"/>
          <p:nvPr>
            <p:ph idx="2" type="body"/>
          </p:nvPr>
        </p:nvSpPr>
        <p:spPr>
          <a:xfrm>
            <a:off x="554736" y="1336939"/>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Điểm kiểm tra để tránh dòng truyền </a:t>
            </a:r>
            <a:endParaRPr/>
          </a:p>
          <a:p>
            <a:pPr indent="0" lvl="0" marL="0" rtl="0" algn="l">
              <a:lnSpc>
                <a:spcPct val="100000"/>
              </a:lnSpc>
              <a:spcBef>
                <a:spcPts val="0"/>
              </a:spcBef>
              <a:spcAft>
                <a:spcPts val="0"/>
              </a:spcAft>
              <a:buClr>
                <a:srgbClr val="131313"/>
              </a:buClr>
              <a:buSzPts val="3200"/>
              <a:buNone/>
            </a:pPr>
            <a:r>
              <a:rPr lang="en-US"/>
              <a:t>thừa vô tận</a:t>
            </a:r>
            <a:endParaRPr/>
          </a:p>
        </p:txBody>
      </p:sp>
      <p:sp>
        <p:nvSpPr>
          <p:cNvPr id="4248" name="Google Shape;4248;p26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249" name="Google Shape;4249;p260"/>
          <p:cNvSpPr txBox="1"/>
          <p:nvPr>
            <p:ph idx="4" type="body"/>
          </p:nvPr>
        </p:nvSpPr>
        <p:spPr>
          <a:xfrm>
            <a:off x="535872" y="2226567"/>
            <a:ext cx="3949631" cy="3852957"/>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Dòng dõi được giữ chừng nào còn phụ thuộc</a:t>
            </a:r>
            <a:endParaRPr/>
          </a:p>
          <a:p>
            <a:pPr indent="-177800" lvl="0" marL="177800" rtl="0" algn="l">
              <a:lnSpc>
                <a:spcPct val="128571"/>
              </a:lnSpc>
              <a:spcBef>
                <a:spcPts val="1000"/>
              </a:spcBef>
              <a:spcAft>
                <a:spcPts val="0"/>
              </a:spcAft>
              <a:buClr>
                <a:srgbClr val="262626"/>
              </a:buClr>
              <a:buSzPts val="1400"/>
              <a:buFont typeface="Arial"/>
              <a:buChar char="•"/>
            </a:pPr>
            <a:r>
              <a:rPr b="1" lang="en-US"/>
              <a:t>updateStateByKey</a:t>
            </a:r>
            <a:r>
              <a:rPr lang="en-US"/>
              <a:t> tạo và sự phụ thuộc không bao giờ kết thúc trong suốt quá trình quay trở lại RDD đầu tiên trong DStream đầu tiên được xử lý bởi ứng dụng Truyền phát</a:t>
            </a:r>
            <a:endParaRPr/>
          </a:p>
          <a:p>
            <a:pPr indent="-182563" lvl="1" marL="360363" rtl="0" algn="l">
              <a:lnSpc>
                <a:spcPct val="138461"/>
              </a:lnSpc>
              <a:spcBef>
                <a:spcPts val="500"/>
              </a:spcBef>
              <a:spcAft>
                <a:spcPts val="0"/>
              </a:spcAft>
              <a:buClr>
                <a:srgbClr val="262626"/>
              </a:buClr>
              <a:buSzPts val="1040"/>
              <a:buChar char="•"/>
            </a:pPr>
            <a:r>
              <a:rPr lang="en-US"/>
              <a:t>Điều này được gọi là dòng truyền thừa vô hạn</a:t>
            </a:r>
            <a:endParaRPr/>
          </a:p>
          <a:p>
            <a:pPr indent="-177800" lvl="0" marL="177800" rtl="0" algn="l">
              <a:lnSpc>
                <a:spcPct val="128571"/>
              </a:lnSpc>
              <a:spcBef>
                <a:spcPts val="1000"/>
              </a:spcBef>
              <a:spcAft>
                <a:spcPts val="0"/>
              </a:spcAft>
              <a:buClr>
                <a:srgbClr val="262626"/>
              </a:buClr>
              <a:buSzPts val="1400"/>
              <a:buFont typeface="Arial"/>
              <a:buChar char="•"/>
            </a:pPr>
            <a:r>
              <a:rPr lang="en-US"/>
              <a:t>Điểm kiểm tra định kỳ lưu trạng thái chạy bền vào HDFS</a:t>
            </a:r>
            <a:endParaRPr/>
          </a:p>
          <a:p>
            <a:pPr indent="-182563" lvl="1" marL="360363" rtl="0" algn="l">
              <a:lnSpc>
                <a:spcPct val="138461"/>
              </a:lnSpc>
              <a:spcBef>
                <a:spcPts val="500"/>
              </a:spcBef>
              <a:spcAft>
                <a:spcPts val="0"/>
              </a:spcAft>
              <a:buClr>
                <a:srgbClr val="262626"/>
              </a:buClr>
              <a:buSzPts val="1040"/>
              <a:buChar char="•"/>
            </a:pPr>
            <a:r>
              <a:rPr lang="en-US"/>
              <a:t>Điều này cho phép xóa bất kỳ dòng nào được lưu giữ trước điểm kiểm tra</a:t>
            </a:r>
            <a:endParaRPr/>
          </a:p>
        </p:txBody>
      </p:sp>
      <p:sp>
        <p:nvSpPr>
          <p:cNvPr id="4250" name="Google Shape;4250;p260"/>
          <p:cNvSpPr/>
          <p:nvPr/>
        </p:nvSpPr>
        <p:spPr>
          <a:xfrm>
            <a:off x="7696428" y="4132108"/>
            <a:ext cx="1477843" cy="489810"/>
          </a:xfrm>
          <a:prstGeom prst="leftArrow">
            <a:avLst>
              <a:gd fmla="val 68857" name="adj1"/>
              <a:gd fmla="val 50000" name="adj2"/>
            </a:avLst>
          </a:prstGeom>
          <a:solidFill>
            <a:srgbClr val="1F45B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Checkpoint</a:t>
            </a:r>
            <a:endParaRPr/>
          </a:p>
        </p:txBody>
      </p:sp>
      <p:sp>
        <p:nvSpPr>
          <p:cNvPr id="4251" name="Google Shape;4251;p260"/>
          <p:cNvSpPr/>
          <p:nvPr/>
        </p:nvSpPr>
        <p:spPr>
          <a:xfrm>
            <a:off x="8112903" y="3460044"/>
            <a:ext cx="756138" cy="594457"/>
          </a:xfrm>
          <a:prstGeom prst="can">
            <a:avLst>
              <a:gd fmla="val 15678"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HDFS</a:t>
            </a:r>
            <a:endParaRPr/>
          </a:p>
        </p:txBody>
      </p:sp>
      <p:sp>
        <p:nvSpPr>
          <p:cNvPr id="4252" name="Google Shape;4252;p260"/>
          <p:cNvSpPr/>
          <p:nvPr/>
        </p:nvSpPr>
        <p:spPr>
          <a:xfrm>
            <a:off x="4953000" y="2226567"/>
            <a:ext cx="790833" cy="489811"/>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RDD</a:t>
            </a:r>
            <a:endParaRPr/>
          </a:p>
        </p:txBody>
      </p:sp>
      <p:sp>
        <p:nvSpPr>
          <p:cNvPr id="4253" name="Google Shape;4253;p260"/>
          <p:cNvSpPr/>
          <p:nvPr/>
        </p:nvSpPr>
        <p:spPr>
          <a:xfrm>
            <a:off x="5153443" y="2462522"/>
            <a:ext cx="790833" cy="489811"/>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RDD</a:t>
            </a:r>
            <a:endParaRPr/>
          </a:p>
        </p:txBody>
      </p:sp>
      <p:sp>
        <p:nvSpPr>
          <p:cNvPr id="4254" name="Google Shape;4254;p260"/>
          <p:cNvSpPr/>
          <p:nvPr/>
        </p:nvSpPr>
        <p:spPr>
          <a:xfrm>
            <a:off x="5353886" y="2698477"/>
            <a:ext cx="790833" cy="489811"/>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RDD</a:t>
            </a:r>
            <a:endParaRPr/>
          </a:p>
        </p:txBody>
      </p:sp>
      <p:sp>
        <p:nvSpPr>
          <p:cNvPr id="4255" name="Google Shape;4255;p260"/>
          <p:cNvSpPr/>
          <p:nvPr/>
        </p:nvSpPr>
        <p:spPr>
          <a:xfrm>
            <a:off x="5554329" y="2934432"/>
            <a:ext cx="790833" cy="489811"/>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RDD</a:t>
            </a:r>
            <a:endParaRPr/>
          </a:p>
        </p:txBody>
      </p:sp>
      <p:sp>
        <p:nvSpPr>
          <p:cNvPr id="4256" name="Google Shape;4256;p260"/>
          <p:cNvSpPr/>
          <p:nvPr/>
        </p:nvSpPr>
        <p:spPr>
          <a:xfrm>
            <a:off x="5754772" y="3170387"/>
            <a:ext cx="790833" cy="489811"/>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RDD</a:t>
            </a:r>
            <a:endParaRPr/>
          </a:p>
        </p:txBody>
      </p:sp>
      <p:sp>
        <p:nvSpPr>
          <p:cNvPr id="4257" name="Google Shape;4257;p260"/>
          <p:cNvSpPr/>
          <p:nvPr/>
        </p:nvSpPr>
        <p:spPr>
          <a:xfrm>
            <a:off x="5955215" y="3406342"/>
            <a:ext cx="790833" cy="489811"/>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RDD</a:t>
            </a:r>
            <a:endParaRPr/>
          </a:p>
        </p:txBody>
      </p:sp>
      <p:sp>
        <p:nvSpPr>
          <p:cNvPr id="4258" name="Google Shape;4258;p260"/>
          <p:cNvSpPr/>
          <p:nvPr/>
        </p:nvSpPr>
        <p:spPr>
          <a:xfrm>
            <a:off x="6155658" y="3642297"/>
            <a:ext cx="790833" cy="489811"/>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RDD</a:t>
            </a:r>
            <a:endParaRPr/>
          </a:p>
        </p:txBody>
      </p:sp>
      <p:sp>
        <p:nvSpPr>
          <p:cNvPr id="4259" name="Google Shape;4259;p260"/>
          <p:cNvSpPr/>
          <p:nvPr/>
        </p:nvSpPr>
        <p:spPr>
          <a:xfrm>
            <a:off x="6356101" y="3878252"/>
            <a:ext cx="790833" cy="489811"/>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RDD</a:t>
            </a:r>
            <a:endParaRPr/>
          </a:p>
        </p:txBody>
      </p:sp>
      <p:sp>
        <p:nvSpPr>
          <p:cNvPr id="4260" name="Google Shape;4260;p260"/>
          <p:cNvSpPr/>
          <p:nvPr/>
        </p:nvSpPr>
        <p:spPr>
          <a:xfrm>
            <a:off x="6556544" y="4114207"/>
            <a:ext cx="790833" cy="489811"/>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RDD</a:t>
            </a:r>
            <a:endParaRPr/>
          </a:p>
        </p:txBody>
      </p:sp>
      <p:sp>
        <p:nvSpPr>
          <p:cNvPr id="4261" name="Google Shape;4261;p260"/>
          <p:cNvSpPr/>
          <p:nvPr/>
        </p:nvSpPr>
        <p:spPr>
          <a:xfrm>
            <a:off x="6756987" y="4350162"/>
            <a:ext cx="790833" cy="489811"/>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RDD</a:t>
            </a:r>
            <a:endParaRPr/>
          </a:p>
        </p:txBody>
      </p:sp>
      <p:sp>
        <p:nvSpPr>
          <p:cNvPr id="4262" name="Google Shape;4262;p260"/>
          <p:cNvSpPr/>
          <p:nvPr/>
        </p:nvSpPr>
        <p:spPr>
          <a:xfrm>
            <a:off x="6957430" y="4586117"/>
            <a:ext cx="790833" cy="489811"/>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RDD</a:t>
            </a:r>
            <a:endParaRPr/>
          </a:p>
        </p:txBody>
      </p:sp>
      <p:sp>
        <p:nvSpPr>
          <p:cNvPr id="4263" name="Google Shape;4263;p260"/>
          <p:cNvSpPr/>
          <p:nvPr/>
        </p:nvSpPr>
        <p:spPr>
          <a:xfrm>
            <a:off x="7157873" y="4822072"/>
            <a:ext cx="790833" cy="489811"/>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RDD</a:t>
            </a:r>
            <a:endParaRPr/>
          </a:p>
        </p:txBody>
      </p:sp>
      <p:sp>
        <p:nvSpPr>
          <p:cNvPr id="4264" name="Google Shape;4264;p260"/>
          <p:cNvSpPr/>
          <p:nvPr/>
        </p:nvSpPr>
        <p:spPr>
          <a:xfrm>
            <a:off x="7358316" y="5058027"/>
            <a:ext cx="790833" cy="489811"/>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RDD</a:t>
            </a:r>
            <a:endParaRPr/>
          </a:p>
        </p:txBody>
      </p:sp>
      <p:sp>
        <p:nvSpPr>
          <p:cNvPr id="4265" name="Google Shape;4265;p260"/>
          <p:cNvSpPr/>
          <p:nvPr/>
        </p:nvSpPr>
        <p:spPr>
          <a:xfrm>
            <a:off x="7558759" y="5293982"/>
            <a:ext cx="790833" cy="489811"/>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RDD</a:t>
            </a:r>
            <a:endParaRPr/>
          </a:p>
        </p:txBody>
      </p:sp>
      <p:sp>
        <p:nvSpPr>
          <p:cNvPr id="4266" name="Google Shape;4266;p260"/>
          <p:cNvSpPr/>
          <p:nvPr/>
        </p:nvSpPr>
        <p:spPr>
          <a:xfrm>
            <a:off x="7759195" y="5529939"/>
            <a:ext cx="790833" cy="489811"/>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RDD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2"/>
                                        </p:tgtEl>
                                        <p:attrNameLst>
                                          <p:attrName>style.visibility</p:attrName>
                                        </p:attrNameLst>
                                      </p:cBhvr>
                                      <p:to>
                                        <p:strVal val="visible"/>
                                      </p:to>
                                    </p:set>
                                  </p:childTnLst>
                                </p:cTn>
                              </p:par>
                              <p:par>
                                <p:cTn fill="hold" nodeType="withEffect" presetClass="entr" presetID="1" presetSubtype="0">
                                  <p:stCondLst>
                                    <p:cond delay="500"/>
                                  </p:stCondLst>
                                  <p:childTnLst>
                                    <p:set>
                                      <p:cBhvr>
                                        <p:cTn dur="1" fill="hold">
                                          <p:stCondLst>
                                            <p:cond delay="0"/>
                                          </p:stCondLst>
                                        </p:cTn>
                                        <p:tgtEl>
                                          <p:spTgt spid="425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500"/>
                                  </p:stCondLst>
                                  <p:childTnLst>
                                    <p:set>
                                      <p:cBhvr>
                                        <p:cTn dur="1" fill="hold">
                                          <p:stCondLst>
                                            <p:cond delay="0"/>
                                          </p:stCondLst>
                                        </p:cTn>
                                        <p:tgtEl>
                                          <p:spTgt spid="4254"/>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500"/>
                                  </p:stCondLst>
                                  <p:childTnLst>
                                    <p:set>
                                      <p:cBhvr>
                                        <p:cTn dur="1" fill="hold">
                                          <p:stCondLst>
                                            <p:cond delay="0"/>
                                          </p:stCondLst>
                                        </p:cTn>
                                        <p:tgtEl>
                                          <p:spTgt spid="4255"/>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500"/>
                                  </p:stCondLst>
                                  <p:childTnLst>
                                    <p:set>
                                      <p:cBhvr>
                                        <p:cTn dur="1" fill="hold">
                                          <p:stCondLst>
                                            <p:cond delay="0"/>
                                          </p:stCondLst>
                                        </p:cTn>
                                        <p:tgtEl>
                                          <p:spTgt spid="4256"/>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500"/>
                                  </p:stCondLst>
                                  <p:childTnLst>
                                    <p:set>
                                      <p:cBhvr>
                                        <p:cTn dur="1" fill="hold">
                                          <p:stCondLst>
                                            <p:cond delay="0"/>
                                          </p:stCondLst>
                                        </p:cTn>
                                        <p:tgtEl>
                                          <p:spTgt spid="4257"/>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500"/>
                                  </p:stCondLst>
                                  <p:childTnLst>
                                    <p:set>
                                      <p:cBhvr>
                                        <p:cTn dur="1" fill="hold">
                                          <p:stCondLst>
                                            <p:cond delay="0"/>
                                          </p:stCondLst>
                                        </p:cTn>
                                        <p:tgtEl>
                                          <p:spTgt spid="4258"/>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500"/>
                                  </p:stCondLst>
                                  <p:childTnLst>
                                    <p:set>
                                      <p:cBhvr>
                                        <p:cTn dur="1" fill="hold">
                                          <p:stCondLst>
                                            <p:cond delay="0"/>
                                          </p:stCondLst>
                                        </p:cTn>
                                        <p:tgtEl>
                                          <p:spTgt spid="4259"/>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500"/>
                                  </p:stCondLst>
                                  <p:childTnLst>
                                    <p:set>
                                      <p:cBhvr>
                                        <p:cTn dur="1" fill="hold">
                                          <p:stCondLst>
                                            <p:cond delay="0"/>
                                          </p:stCondLst>
                                        </p:cTn>
                                        <p:tgtEl>
                                          <p:spTgt spid="4260"/>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500"/>
                                  </p:stCondLst>
                                  <p:childTnLst>
                                    <p:set>
                                      <p:cBhvr>
                                        <p:cTn dur="1" fill="hold">
                                          <p:stCondLst>
                                            <p:cond delay="0"/>
                                          </p:stCondLst>
                                        </p:cTn>
                                        <p:tgtEl>
                                          <p:spTgt spid="4261"/>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500"/>
                                  </p:stCondLst>
                                  <p:childTnLst>
                                    <p:set>
                                      <p:cBhvr>
                                        <p:cTn dur="1" fill="hold">
                                          <p:stCondLst>
                                            <p:cond delay="0"/>
                                          </p:stCondLst>
                                        </p:cTn>
                                        <p:tgtEl>
                                          <p:spTgt spid="4262"/>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500"/>
                                  </p:stCondLst>
                                  <p:childTnLst>
                                    <p:set>
                                      <p:cBhvr>
                                        <p:cTn dur="1" fill="hold">
                                          <p:stCondLst>
                                            <p:cond delay="0"/>
                                          </p:stCondLst>
                                        </p:cTn>
                                        <p:tgtEl>
                                          <p:spTgt spid="4263"/>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500"/>
                                  </p:stCondLst>
                                  <p:childTnLst>
                                    <p:set>
                                      <p:cBhvr>
                                        <p:cTn dur="1" fill="hold">
                                          <p:stCondLst>
                                            <p:cond delay="0"/>
                                          </p:stCondLst>
                                        </p:cTn>
                                        <p:tgtEl>
                                          <p:spTgt spid="4264"/>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500"/>
                                  </p:stCondLst>
                                  <p:childTnLst>
                                    <p:set>
                                      <p:cBhvr>
                                        <p:cTn dur="1" fill="hold">
                                          <p:stCondLst>
                                            <p:cond delay="0"/>
                                          </p:stCondLst>
                                        </p:cTn>
                                        <p:tgtEl>
                                          <p:spTgt spid="4265"/>
                                        </p:tgtEl>
                                        <p:attrNameLst>
                                          <p:attrName>style.visibility</p:attrName>
                                        </p:attrNameLst>
                                      </p:cBhvr>
                                      <p:to>
                                        <p:strVal val="visible"/>
                                      </p:to>
                                    </p:set>
                                  </p:childTnLst>
                                </p:cTn>
                              </p:par>
                            </p:childTnLst>
                          </p:cTn>
                        </p:par>
                        <p:par>
                          <p:cTn fill="hold">
                            <p:stCondLst>
                              <p:cond delay="13"/>
                            </p:stCondLst>
                            <p:childTnLst>
                              <p:par>
                                <p:cTn fill="hold" nodeType="afterEffect" presetClass="entr" presetID="1" presetSubtype="0">
                                  <p:stCondLst>
                                    <p:cond delay="500"/>
                                  </p:stCondLst>
                                  <p:childTnLst>
                                    <p:set>
                                      <p:cBhvr>
                                        <p:cTn dur="1" fill="hold">
                                          <p:stCondLst>
                                            <p:cond delay="0"/>
                                          </p:stCondLst>
                                        </p:cTn>
                                        <p:tgtEl>
                                          <p:spTgt spid="42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250"/>
                                        </p:tgtEl>
                                        <p:attrNameLst>
                                          <p:attrName>style.visibility</p:attrName>
                                        </p:attrNameLst>
                                      </p:cBhvr>
                                      <p:to>
                                        <p:strVal val="visible"/>
                                      </p:to>
                                    </p:set>
                                    <p:anim calcmode="lin" valueType="num">
                                      <p:cBhvr additive="base">
                                        <p:cTn dur="500"/>
                                        <p:tgtEl>
                                          <p:spTgt spid="425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260"/>
                                        </p:tgtEl>
                                      </p:cBhvr>
                                    </p:animEffect>
                                    <p:set>
                                      <p:cBhvr>
                                        <p:cTn dur="1" fill="hold">
                                          <p:stCondLst>
                                            <p:cond delay="1000"/>
                                          </p:stCondLst>
                                        </p:cTn>
                                        <p:tgtEl>
                                          <p:spTgt spid="426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259"/>
                                        </p:tgtEl>
                                      </p:cBhvr>
                                    </p:animEffect>
                                    <p:set>
                                      <p:cBhvr>
                                        <p:cTn dur="1" fill="hold">
                                          <p:stCondLst>
                                            <p:cond delay="1000"/>
                                          </p:stCondLst>
                                        </p:cTn>
                                        <p:tgtEl>
                                          <p:spTgt spid="425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258"/>
                                        </p:tgtEl>
                                      </p:cBhvr>
                                    </p:animEffect>
                                    <p:set>
                                      <p:cBhvr>
                                        <p:cTn dur="1" fill="hold">
                                          <p:stCondLst>
                                            <p:cond delay="1000"/>
                                          </p:stCondLst>
                                        </p:cTn>
                                        <p:tgtEl>
                                          <p:spTgt spid="42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257"/>
                                        </p:tgtEl>
                                      </p:cBhvr>
                                    </p:animEffect>
                                    <p:set>
                                      <p:cBhvr>
                                        <p:cTn dur="1" fill="hold">
                                          <p:stCondLst>
                                            <p:cond delay="1000"/>
                                          </p:stCondLst>
                                        </p:cTn>
                                        <p:tgtEl>
                                          <p:spTgt spid="425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256"/>
                                        </p:tgtEl>
                                      </p:cBhvr>
                                    </p:animEffect>
                                    <p:set>
                                      <p:cBhvr>
                                        <p:cTn dur="1" fill="hold">
                                          <p:stCondLst>
                                            <p:cond delay="1000"/>
                                          </p:stCondLst>
                                        </p:cTn>
                                        <p:tgtEl>
                                          <p:spTgt spid="42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255"/>
                                        </p:tgtEl>
                                      </p:cBhvr>
                                    </p:animEffect>
                                    <p:set>
                                      <p:cBhvr>
                                        <p:cTn dur="1" fill="hold">
                                          <p:stCondLst>
                                            <p:cond delay="1000"/>
                                          </p:stCondLst>
                                        </p:cTn>
                                        <p:tgtEl>
                                          <p:spTgt spid="425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254"/>
                                        </p:tgtEl>
                                      </p:cBhvr>
                                    </p:animEffect>
                                    <p:set>
                                      <p:cBhvr>
                                        <p:cTn dur="1" fill="hold">
                                          <p:stCondLst>
                                            <p:cond delay="1000"/>
                                          </p:stCondLst>
                                        </p:cTn>
                                        <p:tgtEl>
                                          <p:spTgt spid="42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253"/>
                                        </p:tgtEl>
                                      </p:cBhvr>
                                    </p:animEffect>
                                    <p:set>
                                      <p:cBhvr>
                                        <p:cTn dur="1" fill="hold">
                                          <p:stCondLst>
                                            <p:cond delay="1000"/>
                                          </p:stCondLst>
                                        </p:cTn>
                                        <p:tgtEl>
                                          <p:spTgt spid="425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252"/>
                                        </p:tgtEl>
                                      </p:cBhvr>
                                    </p:animEffect>
                                    <p:set>
                                      <p:cBhvr>
                                        <p:cTn dur="1" fill="hold">
                                          <p:stCondLst>
                                            <p:cond delay="1000"/>
                                          </p:stCondLst>
                                        </p:cTn>
                                        <p:tgtEl>
                                          <p:spTgt spid="425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251"/>
                                        </p:tgtEl>
                                        <p:attrNameLst>
                                          <p:attrName>style.visibility</p:attrName>
                                        </p:attrNameLst>
                                      </p:cBhvr>
                                      <p:to>
                                        <p:strVal val="visible"/>
                                      </p:to>
                                    </p:set>
                                    <p:animEffect filter="fade" transition="in">
                                      <p:cBhvr>
                                        <p:cTn dur="500"/>
                                        <p:tgtEl>
                                          <p:spTgt spid="4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1" name="Shape 4271"/>
        <p:cNvGrpSpPr/>
        <p:nvPr/>
      </p:nvGrpSpPr>
      <p:grpSpPr>
        <a:xfrm>
          <a:off x="0" y="0"/>
          <a:ext cx="0" cy="0"/>
          <a:chOff x="0" y="0"/>
          <a:chExt cx="0" cy="0"/>
        </a:xfrm>
      </p:grpSpPr>
      <p:sp>
        <p:nvSpPr>
          <p:cNvPr id="4272" name="Google Shape;4272;p261"/>
          <p:cNvSpPr txBox="1"/>
          <p:nvPr>
            <p:ph idx="1" type="body"/>
          </p:nvPr>
        </p:nvSpPr>
        <p:spPr>
          <a:xfrm>
            <a:off x="449611" y="447879"/>
            <a:ext cx="6030701"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Làm việc với dữ liệu truyền không có cấu trúc</a:t>
            </a:r>
            <a:endParaRPr/>
          </a:p>
        </p:txBody>
      </p:sp>
      <p:sp>
        <p:nvSpPr>
          <p:cNvPr id="4273" name="Google Shape;4273;p26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Thao tác trên cửa sổ</a:t>
            </a:r>
            <a:endParaRPr/>
          </a:p>
        </p:txBody>
      </p:sp>
      <p:sp>
        <p:nvSpPr>
          <p:cNvPr id="4274" name="Google Shape;4274;p26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275" name="Google Shape;4275;p261"/>
          <p:cNvSpPr txBox="1"/>
          <p:nvPr>
            <p:ph idx="4" type="body"/>
          </p:nvPr>
        </p:nvSpPr>
        <p:spPr>
          <a:xfrm>
            <a:off x="535872" y="2226567"/>
            <a:ext cx="8796528" cy="1727595"/>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Thao tác cửa sổ cho phép áp dụng các phép biến đổi trên cửa sổ trượt</a:t>
            </a:r>
            <a:endParaRPr/>
          </a:p>
          <a:p>
            <a:pPr indent="-182563" lvl="1" marL="360363" rtl="0" algn="l">
              <a:lnSpc>
                <a:spcPct val="138461"/>
              </a:lnSpc>
              <a:spcBef>
                <a:spcPts val="500"/>
              </a:spcBef>
              <a:spcAft>
                <a:spcPts val="0"/>
              </a:spcAft>
              <a:buClr>
                <a:srgbClr val="262626"/>
              </a:buClr>
              <a:buSzPts val="1040"/>
              <a:buChar char="•"/>
            </a:pPr>
            <a:r>
              <a:rPr lang="en-US"/>
              <a:t>Tất cả các lô DStream nằm trong cửa sổ sẽ được xử lý</a:t>
            </a:r>
            <a:endParaRPr/>
          </a:p>
          <a:p>
            <a:pPr indent="-177800" lvl="0" marL="177800" rtl="0" algn="l">
              <a:lnSpc>
                <a:spcPct val="128571"/>
              </a:lnSpc>
              <a:spcBef>
                <a:spcPts val="1000"/>
              </a:spcBef>
              <a:spcAft>
                <a:spcPts val="0"/>
              </a:spcAft>
              <a:buClr>
                <a:srgbClr val="262626"/>
              </a:buClr>
              <a:buSzPts val="1400"/>
              <a:buFont typeface="Arial"/>
              <a:buChar char="•"/>
            </a:pPr>
            <a:r>
              <a:rPr lang="en-US"/>
              <a:t>Độ dài của cửa sổ kiểm soát số lô rơi vào bên trong cửa sổ</a:t>
            </a:r>
            <a:endParaRPr/>
          </a:p>
          <a:p>
            <a:pPr indent="-177800" lvl="0" marL="177800" rtl="0" algn="l">
              <a:lnSpc>
                <a:spcPct val="128571"/>
              </a:lnSpc>
              <a:spcBef>
                <a:spcPts val="1000"/>
              </a:spcBef>
              <a:spcAft>
                <a:spcPts val="0"/>
              </a:spcAft>
              <a:buClr>
                <a:srgbClr val="262626"/>
              </a:buClr>
              <a:buSzPts val="1400"/>
              <a:buFont typeface="Arial"/>
              <a:buChar char="•"/>
            </a:pPr>
            <a:r>
              <a:rPr lang="en-US"/>
              <a:t>Khoảng thời gian trượt kiểm soát tần suất thực hiện thao tác cửa sổ mới</a:t>
            </a:r>
            <a:endParaRPr/>
          </a:p>
          <a:p>
            <a:pPr indent="-177800" lvl="0" marL="177800" rtl="0" algn="l">
              <a:lnSpc>
                <a:spcPct val="128571"/>
              </a:lnSpc>
              <a:spcBef>
                <a:spcPts val="1000"/>
              </a:spcBef>
              <a:spcAft>
                <a:spcPts val="0"/>
              </a:spcAft>
              <a:buClr>
                <a:srgbClr val="262626"/>
              </a:buClr>
              <a:buSzPts val="1400"/>
              <a:buFont typeface="Arial"/>
              <a:buChar char="•"/>
            </a:pPr>
            <a:r>
              <a:rPr lang="en-US"/>
              <a:t>Cả hai tham số phải là bội số của thời lượng micro-batch</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grpSp>
        <p:nvGrpSpPr>
          <p:cNvPr id="4276" name="Google Shape;4276;p261"/>
          <p:cNvGrpSpPr/>
          <p:nvPr/>
        </p:nvGrpSpPr>
        <p:grpSpPr>
          <a:xfrm>
            <a:off x="1592906" y="3954162"/>
            <a:ext cx="6682459" cy="2119330"/>
            <a:chOff x="1318541" y="4011886"/>
            <a:chExt cx="6682459" cy="2119330"/>
          </a:xfrm>
        </p:grpSpPr>
        <p:cxnSp>
          <p:nvCxnSpPr>
            <p:cNvPr id="4277" name="Google Shape;4277;p261"/>
            <p:cNvCxnSpPr/>
            <p:nvPr/>
          </p:nvCxnSpPr>
          <p:spPr>
            <a:xfrm>
              <a:off x="2505649" y="5537820"/>
              <a:ext cx="5495351" cy="0"/>
            </a:xfrm>
            <a:prstGeom prst="straightConnector1">
              <a:avLst/>
            </a:prstGeom>
            <a:noFill/>
            <a:ln cap="flat" cmpd="sng" w="76200">
              <a:solidFill>
                <a:srgbClr val="D0CECE"/>
              </a:solidFill>
              <a:prstDash val="dot"/>
              <a:miter lim="800000"/>
              <a:headEnd len="sm" w="sm" type="none"/>
              <a:tailEnd len="med" w="med" type="triangle"/>
            </a:ln>
          </p:spPr>
        </p:cxnSp>
        <p:cxnSp>
          <p:nvCxnSpPr>
            <p:cNvPr id="4278" name="Google Shape;4278;p261"/>
            <p:cNvCxnSpPr/>
            <p:nvPr/>
          </p:nvCxnSpPr>
          <p:spPr>
            <a:xfrm>
              <a:off x="2505649" y="4574955"/>
              <a:ext cx="5495351" cy="0"/>
            </a:xfrm>
            <a:prstGeom prst="straightConnector1">
              <a:avLst/>
            </a:prstGeom>
            <a:noFill/>
            <a:ln cap="flat" cmpd="sng" w="76200">
              <a:solidFill>
                <a:srgbClr val="D0CECE"/>
              </a:solidFill>
              <a:prstDash val="dot"/>
              <a:miter lim="800000"/>
              <a:headEnd len="sm" w="sm" type="none"/>
              <a:tailEnd len="med" w="med" type="triangle"/>
            </a:ln>
          </p:spPr>
        </p:cxnSp>
        <p:grpSp>
          <p:nvGrpSpPr>
            <p:cNvPr id="4279" name="Google Shape;4279;p261"/>
            <p:cNvGrpSpPr/>
            <p:nvPr/>
          </p:nvGrpSpPr>
          <p:grpSpPr>
            <a:xfrm>
              <a:off x="3286229" y="4446114"/>
              <a:ext cx="3888352" cy="238632"/>
              <a:chOff x="3286229" y="4503264"/>
              <a:chExt cx="3888352" cy="238632"/>
            </a:xfrm>
          </p:grpSpPr>
          <p:sp>
            <p:nvSpPr>
              <p:cNvPr id="4280" name="Google Shape;4280;p261"/>
              <p:cNvSpPr/>
              <p:nvPr/>
            </p:nvSpPr>
            <p:spPr>
              <a:xfrm>
                <a:off x="3286229" y="4503264"/>
                <a:ext cx="238632" cy="238632"/>
              </a:xfrm>
              <a:prstGeom prst="ellipse">
                <a:avLst/>
              </a:prstGeom>
              <a:solidFill>
                <a:schemeClr val="lt1"/>
              </a:solidFill>
              <a:ln cap="flat" cmpd="sng" w="3810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81" name="Google Shape;4281;p261"/>
              <p:cNvSpPr/>
              <p:nvPr/>
            </p:nvSpPr>
            <p:spPr>
              <a:xfrm>
                <a:off x="4198659" y="4503264"/>
                <a:ext cx="238632" cy="238632"/>
              </a:xfrm>
              <a:prstGeom prst="ellipse">
                <a:avLst/>
              </a:prstGeom>
              <a:solidFill>
                <a:schemeClr val="lt1"/>
              </a:solidFill>
              <a:ln cap="flat" cmpd="sng" w="3810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82" name="Google Shape;4282;p261"/>
              <p:cNvSpPr/>
              <p:nvPr/>
            </p:nvSpPr>
            <p:spPr>
              <a:xfrm>
                <a:off x="5111089" y="4503264"/>
                <a:ext cx="238632" cy="238632"/>
              </a:xfrm>
              <a:prstGeom prst="ellipse">
                <a:avLst/>
              </a:prstGeom>
              <a:solidFill>
                <a:schemeClr val="lt1"/>
              </a:solidFill>
              <a:ln cap="flat" cmpd="sng" w="3810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83" name="Google Shape;4283;p261"/>
              <p:cNvSpPr/>
              <p:nvPr/>
            </p:nvSpPr>
            <p:spPr>
              <a:xfrm>
                <a:off x="6023519" y="4503264"/>
                <a:ext cx="238632" cy="238632"/>
              </a:xfrm>
              <a:prstGeom prst="ellipse">
                <a:avLst/>
              </a:prstGeom>
              <a:solidFill>
                <a:schemeClr val="lt1"/>
              </a:solidFill>
              <a:ln cap="flat" cmpd="sng" w="3810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84" name="Google Shape;4284;p261"/>
              <p:cNvSpPr/>
              <p:nvPr/>
            </p:nvSpPr>
            <p:spPr>
              <a:xfrm>
                <a:off x="6935949" y="4503264"/>
                <a:ext cx="238632" cy="238632"/>
              </a:xfrm>
              <a:prstGeom prst="ellipse">
                <a:avLst/>
              </a:prstGeom>
              <a:solidFill>
                <a:schemeClr val="lt1"/>
              </a:solidFill>
              <a:ln cap="flat" cmpd="sng" w="3810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285" name="Google Shape;4285;p261"/>
            <p:cNvGrpSpPr/>
            <p:nvPr/>
          </p:nvGrpSpPr>
          <p:grpSpPr>
            <a:xfrm>
              <a:off x="3286229" y="5418504"/>
              <a:ext cx="3888352" cy="238632"/>
              <a:chOff x="3286229" y="5485179"/>
              <a:chExt cx="3888352" cy="238632"/>
            </a:xfrm>
          </p:grpSpPr>
          <p:sp>
            <p:nvSpPr>
              <p:cNvPr id="4286" name="Google Shape;4286;p261"/>
              <p:cNvSpPr/>
              <p:nvPr/>
            </p:nvSpPr>
            <p:spPr>
              <a:xfrm>
                <a:off x="6935949" y="5485179"/>
                <a:ext cx="238632" cy="238632"/>
              </a:xfrm>
              <a:prstGeom prst="ellipse">
                <a:avLst/>
              </a:prstGeom>
              <a:solidFill>
                <a:schemeClr val="lt1"/>
              </a:solidFill>
              <a:ln cap="flat" cmpd="sng" w="38100">
                <a:solidFill>
                  <a:srgbClr val="66A1F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87" name="Google Shape;4287;p261"/>
              <p:cNvSpPr/>
              <p:nvPr/>
            </p:nvSpPr>
            <p:spPr>
              <a:xfrm>
                <a:off x="5111504" y="5485179"/>
                <a:ext cx="238632" cy="238632"/>
              </a:xfrm>
              <a:prstGeom prst="ellipse">
                <a:avLst/>
              </a:prstGeom>
              <a:solidFill>
                <a:schemeClr val="lt1"/>
              </a:solidFill>
              <a:ln cap="flat" cmpd="sng" w="38100">
                <a:solidFill>
                  <a:srgbClr val="FEE5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88" name="Google Shape;4288;p261"/>
              <p:cNvSpPr/>
              <p:nvPr/>
            </p:nvSpPr>
            <p:spPr>
              <a:xfrm>
                <a:off x="3286229" y="5485179"/>
                <a:ext cx="238632" cy="238632"/>
              </a:xfrm>
              <a:prstGeom prst="ellipse">
                <a:avLst/>
              </a:prstGeom>
              <a:solidFill>
                <a:schemeClr val="lt1"/>
              </a:solidFill>
              <a:ln cap="flat" cmpd="sng" w="38100">
                <a:solidFill>
                  <a:srgbClr val="FEE5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289" name="Google Shape;4289;p261"/>
            <p:cNvSpPr/>
            <p:nvPr/>
          </p:nvSpPr>
          <p:spPr>
            <a:xfrm>
              <a:off x="3116029" y="4305233"/>
              <a:ext cx="2351157" cy="527690"/>
            </a:xfrm>
            <a:prstGeom prst="roundRect">
              <a:avLst>
                <a:gd fmla="val 50000" name="adj"/>
              </a:avLst>
            </a:prstGeom>
            <a:noFill/>
            <a:ln cap="flat" cmpd="sng" w="38100">
              <a:solidFill>
                <a:srgbClr val="FEE599"/>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90" name="Google Shape;4290;p261"/>
            <p:cNvSpPr/>
            <p:nvPr/>
          </p:nvSpPr>
          <p:spPr>
            <a:xfrm>
              <a:off x="4958322" y="4329686"/>
              <a:ext cx="2351157" cy="471488"/>
            </a:xfrm>
            <a:prstGeom prst="roundRect">
              <a:avLst>
                <a:gd fmla="val 50000" name="adj"/>
              </a:avLst>
            </a:prstGeom>
            <a:noFill/>
            <a:ln cap="flat" cmpd="sng" w="38100">
              <a:solidFill>
                <a:srgbClr val="66A1F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4291" name="Google Shape;4291;p261"/>
            <p:cNvCxnSpPr>
              <a:endCxn id="4287" idx="0"/>
            </p:cNvCxnSpPr>
            <p:nvPr/>
          </p:nvCxnSpPr>
          <p:spPr>
            <a:xfrm>
              <a:off x="5230520" y="4823304"/>
              <a:ext cx="300" cy="595200"/>
            </a:xfrm>
            <a:prstGeom prst="straightConnector1">
              <a:avLst/>
            </a:prstGeom>
            <a:noFill/>
            <a:ln cap="flat" cmpd="sng" w="38100">
              <a:solidFill>
                <a:srgbClr val="FEE599"/>
              </a:solidFill>
              <a:prstDash val="solid"/>
              <a:miter lim="800000"/>
              <a:headEnd len="sm" w="sm" type="none"/>
              <a:tailEnd len="med" w="med" type="triangle"/>
            </a:ln>
          </p:spPr>
        </p:cxnSp>
        <p:cxnSp>
          <p:nvCxnSpPr>
            <p:cNvPr id="4292" name="Google Shape;4292;p261"/>
            <p:cNvCxnSpPr>
              <a:endCxn id="4286" idx="0"/>
            </p:cNvCxnSpPr>
            <p:nvPr/>
          </p:nvCxnSpPr>
          <p:spPr>
            <a:xfrm>
              <a:off x="7055265" y="4801104"/>
              <a:ext cx="0" cy="617400"/>
            </a:xfrm>
            <a:prstGeom prst="straightConnector1">
              <a:avLst/>
            </a:prstGeom>
            <a:noFill/>
            <a:ln cap="flat" cmpd="sng" w="38100">
              <a:solidFill>
                <a:srgbClr val="66A1FE"/>
              </a:solidFill>
              <a:prstDash val="solid"/>
              <a:miter lim="800000"/>
              <a:headEnd len="sm" w="sm" type="none"/>
              <a:tailEnd len="med" w="med" type="triangle"/>
            </a:ln>
          </p:spPr>
        </p:cxnSp>
        <p:grpSp>
          <p:nvGrpSpPr>
            <p:cNvPr id="4293" name="Google Shape;4293;p261"/>
            <p:cNvGrpSpPr/>
            <p:nvPr/>
          </p:nvGrpSpPr>
          <p:grpSpPr>
            <a:xfrm>
              <a:off x="3064162" y="4011886"/>
              <a:ext cx="4336065" cy="268050"/>
              <a:chOff x="3064162" y="4011886"/>
              <a:chExt cx="4336065" cy="268050"/>
            </a:xfrm>
          </p:grpSpPr>
          <p:sp>
            <p:nvSpPr>
              <p:cNvPr id="4294" name="Google Shape;4294;p261"/>
              <p:cNvSpPr/>
              <p:nvPr/>
            </p:nvSpPr>
            <p:spPr>
              <a:xfrm>
                <a:off x="3064162" y="4011886"/>
                <a:ext cx="682766" cy="26805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Lần 1</a:t>
                </a:r>
                <a:endParaRPr sz="1400">
                  <a:solidFill>
                    <a:srgbClr val="1F45BC"/>
                  </a:solidFill>
                  <a:latin typeface="Arial"/>
                  <a:ea typeface="Arial"/>
                  <a:cs typeface="Arial"/>
                  <a:sym typeface="Arial"/>
                </a:endParaRPr>
              </a:p>
            </p:txBody>
          </p:sp>
          <p:sp>
            <p:nvSpPr>
              <p:cNvPr id="4295" name="Google Shape;4295;p261"/>
              <p:cNvSpPr/>
              <p:nvPr/>
            </p:nvSpPr>
            <p:spPr>
              <a:xfrm>
                <a:off x="3976592" y="4011886"/>
                <a:ext cx="682766" cy="26805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Lần 2</a:t>
                </a:r>
                <a:endParaRPr sz="1400">
                  <a:solidFill>
                    <a:srgbClr val="1F45BC"/>
                  </a:solidFill>
                  <a:latin typeface="Arial"/>
                  <a:ea typeface="Arial"/>
                  <a:cs typeface="Arial"/>
                  <a:sym typeface="Arial"/>
                </a:endParaRPr>
              </a:p>
            </p:txBody>
          </p:sp>
          <p:sp>
            <p:nvSpPr>
              <p:cNvPr id="4296" name="Google Shape;4296;p261"/>
              <p:cNvSpPr/>
              <p:nvPr/>
            </p:nvSpPr>
            <p:spPr>
              <a:xfrm>
                <a:off x="4887663" y="4011886"/>
                <a:ext cx="682766" cy="26805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Lần 3</a:t>
                </a:r>
                <a:endParaRPr sz="1400">
                  <a:solidFill>
                    <a:srgbClr val="1F45BC"/>
                  </a:solidFill>
                  <a:latin typeface="Arial"/>
                  <a:ea typeface="Arial"/>
                  <a:cs typeface="Arial"/>
                  <a:sym typeface="Arial"/>
                </a:endParaRPr>
              </a:p>
            </p:txBody>
          </p:sp>
          <p:sp>
            <p:nvSpPr>
              <p:cNvPr id="4297" name="Google Shape;4297;p261"/>
              <p:cNvSpPr/>
              <p:nvPr/>
            </p:nvSpPr>
            <p:spPr>
              <a:xfrm>
                <a:off x="5804930" y="4011886"/>
                <a:ext cx="682766" cy="26805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Lần 4</a:t>
                </a:r>
                <a:endParaRPr sz="1400">
                  <a:solidFill>
                    <a:srgbClr val="1F45BC"/>
                  </a:solidFill>
                  <a:latin typeface="Arial"/>
                  <a:ea typeface="Arial"/>
                  <a:cs typeface="Arial"/>
                  <a:sym typeface="Arial"/>
                </a:endParaRPr>
              </a:p>
            </p:txBody>
          </p:sp>
          <p:sp>
            <p:nvSpPr>
              <p:cNvPr id="4298" name="Google Shape;4298;p261"/>
              <p:cNvSpPr/>
              <p:nvPr/>
            </p:nvSpPr>
            <p:spPr>
              <a:xfrm>
                <a:off x="6717461" y="4011886"/>
                <a:ext cx="682766" cy="26805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Lần 5</a:t>
                </a:r>
                <a:endParaRPr sz="1400">
                  <a:solidFill>
                    <a:srgbClr val="1F45BC"/>
                  </a:solidFill>
                  <a:latin typeface="Arial"/>
                  <a:ea typeface="Arial"/>
                  <a:cs typeface="Arial"/>
                  <a:sym typeface="Arial"/>
                </a:endParaRPr>
              </a:p>
            </p:txBody>
          </p:sp>
        </p:grpSp>
        <p:sp>
          <p:nvSpPr>
            <p:cNvPr id="4299" name="Google Shape;4299;p261"/>
            <p:cNvSpPr/>
            <p:nvPr/>
          </p:nvSpPr>
          <p:spPr>
            <a:xfrm>
              <a:off x="2842095" y="5863166"/>
              <a:ext cx="1134497" cy="26805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Cửa sổ tại thời điểm 1</a:t>
              </a:r>
              <a:endParaRPr sz="1400">
                <a:solidFill>
                  <a:srgbClr val="1F45BC"/>
                </a:solidFill>
                <a:latin typeface="Arial"/>
                <a:ea typeface="Arial"/>
                <a:cs typeface="Arial"/>
                <a:sym typeface="Arial"/>
              </a:endParaRPr>
            </a:p>
          </p:txBody>
        </p:sp>
        <p:sp>
          <p:nvSpPr>
            <p:cNvPr id="4300" name="Google Shape;4300;p261"/>
            <p:cNvSpPr/>
            <p:nvPr/>
          </p:nvSpPr>
          <p:spPr>
            <a:xfrm>
              <a:off x="4667025" y="5863166"/>
              <a:ext cx="1134497" cy="26805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Cửa sổ tại thời điểm 3</a:t>
              </a:r>
              <a:endParaRPr sz="1400">
                <a:solidFill>
                  <a:srgbClr val="1F45BC"/>
                </a:solidFill>
                <a:latin typeface="Arial"/>
                <a:ea typeface="Arial"/>
                <a:cs typeface="Arial"/>
                <a:sym typeface="Arial"/>
              </a:endParaRPr>
            </a:p>
          </p:txBody>
        </p:sp>
        <p:sp>
          <p:nvSpPr>
            <p:cNvPr id="4301" name="Google Shape;4301;p261"/>
            <p:cNvSpPr/>
            <p:nvPr/>
          </p:nvSpPr>
          <p:spPr>
            <a:xfrm>
              <a:off x="6493679" y="5863166"/>
              <a:ext cx="1134497" cy="26805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Cửa sổ tại thời điểm 5</a:t>
              </a:r>
              <a:endParaRPr sz="1400">
                <a:solidFill>
                  <a:srgbClr val="1F45BC"/>
                </a:solidFill>
                <a:latin typeface="Arial"/>
                <a:ea typeface="Arial"/>
                <a:cs typeface="Arial"/>
                <a:sym typeface="Arial"/>
              </a:endParaRPr>
            </a:p>
          </p:txBody>
        </p:sp>
        <p:sp>
          <p:nvSpPr>
            <p:cNvPr id="4302" name="Google Shape;4302;p261"/>
            <p:cNvSpPr/>
            <p:nvPr/>
          </p:nvSpPr>
          <p:spPr>
            <a:xfrm>
              <a:off x="5437739" y="4959239"/>
              <a:ext cx="1345711" cy="26805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Window-based</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operation</a:t>
              </a:r>
              <a:endParaRPr/>
            </a:p>
          </p:txBody>
        </p:sp>
        <p:sp>
          <p:nvSpPr>
            <p:cNvPr id="4303" name="Google Shape;4303;p261"/>
            <p:cNvSpPr/>
            <p:nvPr/>
          </p:nvSpPr>
          <p:spPr>
            <a:xfrm>
              <a:off x="1318541" y="4351623"/>
              <a:ext cx="1223962" cy="394368"/>
            </a:xfrm>
            <a:prstGeom prst="roundRect">
              <a:avLst>
                <a:gd fmla="val 20724"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DStream gốc</a:t>
              </a:r>
              <a:endParaRPr sz="1400">
                <a:solidFill>
                  <a:srgbClr val="1F45BC"/>
                </a:solidFill>
                <a:latin typeface="Arial"/>
                <a:ea typeface="Arial"/>
                <a:cs typeface="Arial"/>
                <a:sym typeface="Arial"/>
              </a:endParaRPr>
            </a:p>
          </p:txBody>
        </p:sp>
        <p:sp>
          <p:nvSpPr>
            <p:cNvPr id="4304" name="Google Shape;4304;p261"/>
            <p:cNvSpPr/>
            <p:nvPr/>
          </p:nvSpPr>
          <p:spPr>
            <a:xfrm>
              <a:off x="1318541" y="5340636"/>
              <a:ext cx="1223962" cy="394368"/>
            </a:xfrm>
            <a:prstGeom prst="roundRect">
              <a:avLst>
                <a:gd fmla="val 20724"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cửa sổ DStream</a:t>
              </a:r>
              <a:endParaRPr sz="1400">
                <a:solidFill>
                  <a:srgbClr val="1F45BC"/>
                </a:solidFill>
                <a:latin typeface="Arial"/>
                <a:ea typeface="Arial"/>
                <a:cs typeface="Arial"/>
                <a:sym typeface="Arial"/>
              </a:endParaRPr>
            </a:p>
          </p:txBody>
        </p:sp>
      </p:grpSp>
    </p:spTree>
  </p:cSld>
  <p:clrMapOvr>
    <a:masterClrMapping/>
  </p:clrMapOvr>
</p:sld>
</file>

<file path=ppt/slides/slide2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9" name="Shape 4309"/>
        <p:cNvGrpSpPr/>
        <p:nvPr/>
      </p:nvGrpSpPr>
      <p:grpSpPr>
        <a:xfrm>
          <a:off x="0" y="0"/>
          <a:ext cx="0" cy="0"/>
          <a:chOff x="0" y="0"/>
          <a:chExt cx="0" cy="0"/>
        </a:xfrm>
      </p:grpSpPr>
      <p:sp>
        <p:nvSpPr>
          <p:cNvPr id="4310" name="Google Shape;4310;p262"/>
          <p:cNvSpPr txBox="1"/>
          <p:nvPr>
            <p:ph idx="1" type="body"/>
          </p:nvPr>
        </p:nvSpPr>
        <p:spPr>
          <a:xfrm>
            <a:off x="449611" y="447879"/>
            <a:ext cx="6030701"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Làm việc với dữ liệu truyền không có cấu trúc</a:t>
            </a:r>
            <a:endParaRPr/>
          </a:p>
        </p:txBody>
      </p:sp>
      <p:sp>
        <p:nvSpPr>
          <p:cNvPr id="4311" name="Google Shape;4311;p26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cửa sổ (1/2)</a:t>
            </a:r>
            <a:endParaRPr/>
          </a:p>
        </p:txBody>
      </p:sp>
      <p:sp>
        <p:nvSpPr>
          <p:cNvPr id="4312" name="Google Shape;4312;p26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313" name="Google Shape;4313;p262"/>
          <p:cNvSpPr txBox="1"/>
          <p:nvPr>
            <p:ph idx="4" type="body"/>
          </p:nvPr>
        </p:nvSpPr>
        <p:spPr>
          <a:xfrm>
            <a:off x="535872" y="2226568"/>
            <a:ext cx="8796528" cy="67727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phép biến đổi Cửa sổ này xử lý DStream có chứa Cặp RDD</a:t>
            </a:r>
            <a:endParaRPr/>
          </a:p>
          <a:p>
            <a:pPr indent="-177800" lvl="0" marL="177800" rtl="0" algn="l">
              <a:lnSpc>
                <a:spcPct val="128571"/>
              </a:lnSpc>
              <a:spcBef>
                <a:spcPts val="1000"/>
              </a:spcBef>
              <a:spcAft>
                <a:spcPts val="0"/>
              </a:spcAft>
              <a:buClr>
                <a:srgbClr val="262626"/>
              </a:buClr>
              <a:buSzPts val="1400"/>
              <a:buFont typeface="Arial"/>
              <a:buChar char="•"/>
            </a:pPr>
            <a:r>
              <a:rPr lang="en-US"/>
              <a:t>Tạo kết quả tổng hợp trên các hàng được nhóm với các khóa bằng nhau</a:t>
            </a:r>
            <a:endParaRPr/>
          </a:p>
        </p:txBody>
      </p:sp>
      <p:graphicFrame>
        <p:nvGraphicFramePr>
          <p:cNvPr id="4314" name="Google Shape;4314;p262"/>
          <p:cNvGraphicFramePr/>
          <p:nvPr/>
        </p:nvGraphicFramePr>
        <p:xfrm>
          <a:off x="535872" y="2904887"/>
          <a:ext cx="3000000" cy="3000000"/>
        </p:xfrm>
        <a:graphic>
          <a:graphicData uri="http://schemas.openxmlformats.org/drawingml/2006/table">
            <a:tbl>
              <a:tblPr bandRow="1" firstRow="1">
                <a:noFill/>
                <a:tableStyleId>{AC961190-77FA-4AE8-A9A6-E3E42C7C3913}</a:tableStyleId>
              </a:tblPr>
              <a:tblGrid>
                <a:gridCol w="3028975"/>
                <a:gridCol w="5767575"/>
              </a:tblGrid>
              <a:tr h="279100">
                <a:tc>
                  <a:txBody>
                    <a:bodyPr/>
                    <a:lstStyle/>
                    <a:p>
                      <a:pPr indent="0" lvl="0" marL="0" marR="0" rtl="0" algn="ctr">
                        <a:lnSpc>
                          <a:spcPct val="100000"/>
                        </a:lnSpc>
                        <a:spcBef>
                          <a:spcPts val="0"/>
                        </a:spcBef>
                        <a:spcAft>
                          <a:spcPts val="0"/>
                        </a:spcAft>
                        <a:buClr>
                          <a:schemeClr val="dk1"/>
                        </a:buClr>
                        <a:buSzPts val="1400"/>
                        <a:buFont typeface="Arial"/>
                        <a:buNone/>
                      </a:pPr>
                      <a:r>
                        <a:rPr b="0" lang="en-US" sz="1400">
                          <a:solidFill>
                            <a:schemeClr val="dk1"/>
                          </a:solidFill>
                          <a:latin typeface="Arial"/>
                          <a:ea typeface="Arial"/>
                          <a:cs typeface="Arial"/>
                          <a:sym typeface="Arial"/>
                        </a:rPr>
                        <a:t>Chuyển</a:t>
                      </a:r>
                      <a:r>
                        <a:rPr b="0" lang="en-US" sz="1400">
                          <a:solidFill>
                            <a:schemeClr val="dk1"/>
                          </a:solidFill>
                          <a:latin typeface="Arial"/>
                          <a:ea typeface="Arial"/>
                          <a:cs typeface="Arial"/>
                          <a:sym typeface="Arial"/>
                        </a:rPr>
                        <a:t> đổi</a:t>
                      </a:r>
                      <a:endParaRPr b="0"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a:solidFill>
                            <a:schemeClr val="dk1"/>
                          </a:solidFill>
                          <a:latin typeface="Arial"/>
                          <a:ea typeface="Arial"/>
                          <a:cs typeface="Arial"/>
                          <a:sym typeface="Arial"/>
                        </a:rPr>
                        <a:t>Ý</a:t>
                      </a:r>
                      <a:r>
                        <a:rPr b="0" lang="en-US" sz="1400">
                          <a:solidFill>
                            <a:schemeClr val="dk1"/>
                          </a:solidFill>
                          <a:latin typeface="Arial"/>
                          <a:ea typeface="Arial"/>
                          <a:cs typeface="Arial"/>
                          <a:sym typeface="Arial"/>
                        </a:rPr>
                        <a:t> nghĩa</a:t>
                      </a:r>
                      <a:endParaRPr b="0" sz="1400">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265150">
                <a:tc>
                  <a:txBody>
                    <a:bodyPr/>
                    <a:lstStyle/>
                    <a:p>
                      <a:pPr indent="0" lvl="0" marL="0" marR="0" rtl="0" algn="ctr">
                        <a:lnSpc>
                          <a:spcPct val="100000"/>
                        </a:lnSpc>
                        <a:spcBef>
                          <a:spcPts val="0"/>
                        </a:spcBef>
                        <a:spcAft>
                          <a:spcPts val="0"/>
                        </a:spcAft>
                        <a:buNone/>
                      </a:pPr>
                      <a:r>
                        <a:rPr b="1" lang="en-US" sz="1300">
                          <a:solidFill>
                            <a:srgbClr val="262626"/>
                          </a:solidFill>
                          <a:latin typeface="Arial"/>
                          <a:ea typeface="Arial"/>
                          <a:cs typeface="Arial"/>
                          <a:sym typeface="Arial"/>
                        </a:rPr>
                        <a:t>reduceByKeyAndWindow</a:t>
                      </a:r>
                      <a:endParaRPr/>
                    </a:p>
                    <a:p>
                      <a:pPr indent="0" lvl="0" marL="0" marR="0" rtl="0" algn="ctr">
                        <a:lnSpc>
                          <a:spcPct val="100000"/>
                        </a:lnSpc>
                        <a:spcBef>
                          <a:spcPts val="0"/>
                        </a:spcBef>
                        <a:spcAft>
                          <a:spcPts val="0"/>
                        </a:spcAft>
                        <a:buNone/>
                      </a:pPr>
                      <a:r>
                        <a:rPr b="1" lang="en-US" sz="1300">
                          <a:solidFill>
                            <a:srgbClr val="262626"/>
                          </a:solidFill>
                          <a:latin typeface="Arial"/>
                          <a:ea typeface="Arial"/>
                          <a:cs typeface="Arial"/>
                          <a:sym typeface="Arial"/>
                        </a:rPr>
                        <a:t>(func, windowLength, slideInterval, </a:t>
                      </a:r>
                      <a:endParaRPr/>
                    </a:p>
                    <a:p>
                      <a:pPr indent="0" lvl="0" marL="0" marR="0" rtl="0" algn="ctr">
                        <a:lnSpc>
                          <a:spcPct val="100000"/>
                        </a:lnSpc>
                        <a:spcBef>
                          <a:spcPts val="0"/>
                        </a:spcBef>
                        <a:spcAft>
                          <a:spcPts val="0"/>
                        </a:spcAft>
                        <a:buNone/>
                      </a:pPr>
                      <a:r>
                        <a:rPr b="1" lang="en-US" sz="1300">
                          <a:solidFill>
                            <a:srgbClr val="262626"/>
                          </a:solidFill>
                          <a:latin typeface="Arial"/>
                          <a:ea typeface="Arial"/>
                          <a:cs typeface="Arial"/>
                          <a:sym typeface="Arial"/>
                        </a:rPr>
                        <a:t>[numTasks])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a:solidFill>
                            <a:srgbClr val="262626"/>
                          </a:solidFill>
                          <a:latin typeface="Arial"/>
                          <a:ea typeface="Arial"/>
                          <a:cs typeface="Arial"/>
                          <a:sym typeface="Arial"/>
                        </a:rPr>
                        <a:t>Gọi trên DStream bao gồm các bộ giá trị Key:Value. Tương tự như reduceByKey chung, tuy nhiên, quá trình giảm được thực hiện trên một cửa sổ có thời lượng windowLength được tạo mỗi slideInterval.</a:t>
                      </a:r>
                      <a:endParaRPr b="0" sz="1300">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65150">
                <a:tc>
                  <a:txBody>
                    <a:bodyPr/>
                    <a:lstStyle/>
                    <a:p>
                      <a:pPr indent="0" lvl="0" marL="0" marR="0" rtl="0" algn="ctr">
                        <a:lnSpc>
                          <a:spcPct val="100000"/>
                        </a:lnSpc>
                        <a:spcBef>
                          <a:spcPts val="0"/>
                        </a:spcBef>
                        <a:spcAft>
                          <a:spcPts val="0"/>
                        </a:spcAft>
                        <a:buNone/>
                      </a:pPr>
                      <a:r>
                        <a:rPr b="1" lang="en-US" sz="1300">
                          <a:solidFill>
                            <a:srgbClr val="262626"/>
                          </a:solidFill>
                          <a:latin typeface="Arial"/>
                          <a:ea typeface="Arial"/>
                          <a:cs typeface="Arial"/>
                          <a:sym typeface="Arial"/>
                        </a:rPr>
                        <a:t>countByValueAndWindow</a:t>
                      </a:r>
                      <a:endParaRPr/>
                    </a:p>
                    <a:p>
                      <a:pPr indent="0" lvl="0" marL="0" marR="0" rtl="0" algn="ctr">
                        <a:lnSpc>
                          <a:spcPct val="100000"/>
                        </a:lnSpc>
                        <a:spcBef>
                          <a:spcPts val="0"/>
                        </a:spcBef>
                        <a:spcAft>
                          <a:spcPts val="0"/>
                        </a:spcAft>
                        <a:buNone/>
                      </a:pPr>
                      <a:r>
                        <a:rPr b="1" lang="en-US" sz="1300">
                          <a:solidFill>
                            <a:srgbClr val="262626"/>
                          </a:solidFill>
                          <a:latin typeface="Arial"/>
                          <a:ea typeface="Arial"/>
                          <a:cs typeface="Arial"/>
                          <a:sym typeface="Arial"/>
                        </a:rPr>
                        <a:t>(windowLength, slideInterval, </a:t>
                      </a:r>
                      <a:endParaRPr/>
                    </a:p>
                    <a:p>
                      <a:pPr indent="0" lvl="0" marL="0" marR="0" rtl="0" algn="ctr">
                        <a:lnSpc>
                          <a:spcPct val="100000"/>
                        </a:lnSpc>
                        <a:spcBef>
                          <a:spcPts val="0"/>
                        </a:spcBef>
                        <a:spcAft>
                          <a:spcPts val="0"/>
                        </a:spcAft>
                        <a:buNone/>
                      </a:pPr>
                      <a:r>
                        <a:rPr b="1" lang="en-US" sz="1300">
                          <a:solidFill>
                            <a:srgbClr val="262626"/>
                          </a:solidFill>
                          <a:latin typeface="Arial"/>
                          <a:ea typeface="Arial"/>
                          <a:cs typeface="Arial"/>
                          <a:sym typeface="Arial"/>
                        </a:rPr>
                        <a:t>[numTasks])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a:solidFill>
                            <a:srgbClr val="262626"/>
                          </a:solidFill>
                          <a:latin typeface="Arial"/>
                          <a:ea typeface="Arial"/>
                          <a:cs typeface="Arial"/>
                          <a:sym typeface="Arial"/>
                        </a:rPr>
                        <a:t>Gọi trên DStream bao gồm các bộ giá trị Key:Value. Trả về một DStream của Bộ khóa: Giá trị, trong đó Giá trị là số lượng tần suất của Khóa trên một cửa sổ có thời lượng windowLength được tạo mỗi slideInterval.</a:t>
                      </a:r>
                      <a:endParaRPr b="0" sz="1300">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2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9" name="Shape 4319"/>
        <p:cNvGrpSpPr/>
        <p:nvPr/>
      </p:nvGrpSpPr>
      <p:grpSpPr>
        <a:xfrm>
          <a:off x="0" y="0"/>
          <a:ext cx="0" cy="0"/>
          <a:chOff x="0" y="0"/>
          <a:chExt cx="0" cy="0"/>
        </a:xfrm>
      </p:grpSpPr>
      <p:sp>
        <p:nvSpPr>
          <p:cNvPr id="4320" name="Google Shape;4320;p263"/>
          <p:cNvSpPr txBox="1"/>
          <p:nvPr>
            <p:ph idx="1" type="body"/>
          </p:nvPr>
        </p:nvSpPr>
        <p:spPr>
          <a:xfrm>
            <a:off x="449611" y="447879"/>
            <a:ext cx="6030701"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Làm việc với dữ liệu truyền không có cấu trúc</a:t>
            </a:r>
            <a:endParaRPr/>
          </a:p>
        </p:txBody>
      </p:sp>
      <p:sp>
        <p:nvSpPr>
          <p:cNvPr id="4321" name="Google Shape;4321;p26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cửa sổ (2/2)</a:t>
            </a:r>
            <a:endParaRPr/>
          </a:p>
        </p:txBody>
      </p:sp>
      <p:sp>
        <p:nvSpPr>
          <p:cNvPr id="4322" name="Google Shape;4322;p26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323" name="Google Shape;4323;p263"/>
          <p:cNvSpPr txBox="1"/>
          <p:nvPr>
            <p:ph idx="4" type="body"/>
          </p:nvPr>
        </p:nvSpPr>
        <p:spPr>
          <a:xfrm>
            <a:off x="535872" y="2226568"/>
            <a:ext cx="8796528" cy="67727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biến đổi Cửa sổ này xử lý DStream có chứa RDD thông thường</a:t>
            </a:r>
            <a:endParaRPr/>
          </a:p>
          <a:p>
            <a:pPr indent="-177800" lvl="0" marL="177800" rtl="0" algn="l">
              <a:lnSpc>
                <a:spcPct val="128571"/>
              </a:lnSpc>
              <a:spcBef>
                <a:spcPts val="1000"/>
              </a:spcBef>
              <a:spcAft>
                <a:spcPts val="0"/>
              </a:spcAft>
              <a:buClr>
                <a:srgbClr val="262626"/>
              </a:buClr>
              <a:buSzPts val="1400"/>
              <a:buFont typeface="Arial"/>
              <a:buChar char="•"/>
            </a:pPr>
            <a:r>
              <a:rPr lang="en-US"/>
              <a:t>Tạo kết quả trên tất cả các hàng trong DStream</a:t>
            </a:r>
            <a:endParaRPr/>
          </a:p>
        </p:txBody>
      </p:sp>
      <p:graphicFrame>
        <p:nvGraphicFramePr>
          <p:cNvPr id="4324" name="Google Shape;4324;p263"/>
          <p:cNvGraphicFramePr/>
          <p:nvPr/>
        </p:nvGraphicFramePr>
        <p:xfrm>
          <a:off x="535872" y="2904887"/>
          <a:ext cx="3000000" cy="3000000"/>
        </p:xfrm>
        <a:graphic>
          <a:graphicData uri="http://schemas.openxmlformats.org/drawingml/2006/table">
            <a:tbl>
              <a:tblPr bandRow="1" firstRow="1">
                <a:noFill/>
                <a:tableStyleId>{AC961190-77FA-4AE8-A9A6-E3E42C7C3913}</a:tableStyleId>
              </a:tblPr>
              <a:tblGrid>
                <a:gridCol w="2863425"/>
                <a:gridCol w="5933100"/>
              </a:tblGrid>
              <a:tr h="279100">
                <a:tc>
                  <a:txBody>
                    <a:bodyPr/>
                    <a:lstStyle/>
                    <a:p>
                      <a:pPr indent="0" lvl="0" marL="0" marR="0" rtl="0" algn="ctr">
                        <a:lnSpc>
                          <a:spcPct val="100000"/>
                        </a:lnSpc>
                        <a:spcBef>
                          <a:spcPts val="0"/>
                        </a:spcBef>
                        <a:spcAft>
                          <a:spcPts val="0"/>
                        </a:spcAft>
                        <a:buClr>
                          <a:schemeClr val="dk1"/>
                        </a:buClr>
                        <a:buSzPts val="1400"/>
                        <a:buFont typeface="Arial"/>
                        <a:buNone/>
                      </a:pPr>
                      <a:r>
                        <a:rPr b="0" lang="en-US" sz="1400">
                          <a:solidFill>
                            <a:schemeClr val="dk1"/>
                          </a:solidFill>
                          <a:latin typeface="Arial"/>
                          <a:ea typeface="Arial"/>
                          <a:cs typeface="Arial"/>
                          <a:sym typeface="Arial"/>
                        </a:rPr>
                        <a:t>Chuyển</a:t>
                      </a:r>
                      <a:r>
                        <a:rPr b="0" lang="en-US" sz="1400">
                          <a:solidFill>
                            <a:schemeClr val="dk1"/>
                          </a:solidFill>
                          <a:latin typeface="Arial"/>
                          <a:ea typeface="Arial"/>
                          <a:cs typeface="Arial"/>
                          <a:sym typeface="Arial"/>
                        </a:rPr>
                        <a:t> đổi</a:t>
                      </a:r>
                      <a:endParaRPr b="0"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a:solidFill>
                            <a:schemeClr val="dk1"/>
                          </a:solidFill>
                          <a:latin typeface="Arial"/>
                          <a:ea typeface="Arial"/>
                          <a:cs typeface="Arial"/>
                          <a:sym typeface="Arial"/>
                        </a:rPr>
                        <a:t>Ý</a:t>
                      </a:r>
                      <a:r>
                        <a:rPr b="0" lang="en-US" sz="1400">
                          <a:solidFill>
                            <a:schemeClr val="dk1"/>
                          </a:solidFill>
                          <a:latin typeface="Arial"/>
                          <a:ea typeface="Arial"/>
                          <a:cs typeface="Arial"/>
                          <a:sym typeface="Arial"/>
                        </a:rPr>
                        <a:t> nghĩa</a:t>
                      </a:r>
                      <a:endParaRPr b="0" sz="1400">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265150">
                <a:tc>
                  <a:txBody>
                    <a:bodyPr/>
                    <a:lstStyle/>
                    <a:p>
                      <a:pPr indent="0" lvl="0" marL="0" marR="0" rtl="0" algn="ctr">
                        <a:lnSpc>
                          <a:spcPct val="100000"/>
                        </a:lnSpc>
                        <a:spcBef>
                          <a:spcPts val="0"/>
                        </a:spcBef>
                        <a:spcAft>
                          <a:spcPts val="0"/>
                        </a:spcAft>
                        <a:buNone/>
                      </a:pPr>
                      <a:r>
                        <a:rPr b="1" lang="en-US" sz="1300">
                          <a:solidFill>
                            <a:srgbClr val="262626"/>
                          </a:solidFill>
                          <a:latin typeface="Arial"/>
                          <a:ea typeface="Arial"/>
                          <a:cs typeface="Arial"/>
                          <a:sym typeface="Arial"/>
                        </a:rPr>
                        <a:t>window</a:t>
                      </a:r>
                      <a:endParaRPr/>
                    </a:p>
                    <a:p>
                      <a:pPr indent="0" lvl="0" marL="0" marR="0" rtl="0" algn="ctr">
                        <a:lnSpc>
                          <a:spcPct val="100000"/>
                        </a:lnSpc>
                        <a:spcBef>
                          <a:spcPts val="0"/>
                        </a:spcBef>
                        <a:spcAft>
                          <a:spcPts val="0"/>
                        </a:spcAft>
                        <a:buNone/>
                      </a:pPr>
                      <a:r>
                        <a:rPr b="1" lang="en-US" sz="1300">
                          <a:solidFill>
                            <a:srgbClr val="262626"/>
                          </a:solidFill>
                          <a:latin typeface="Arial"/>
                          <a:ea typeface="Arial"/>
                          <a:cs typeface="Arial"/>
                          <a:sym typeface="Arial"/>
                        </a:rPr>
                        <a:t>(windowLength, slideInterval)</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a:solidFill>
                            <a:srgbClr val="262626"/>
                          </a:solidFill>
                          <a:latin typeface="Arial"/>
                          <a:ea typeface="Arial"/>
                          <a:cs typeface="Arial"/>
                          <a:sym typeface="Arial"/>
                        </a:rPr>
                        <a:t>Trả về một DStream mới được tính toán dựa trên các đợt có cửa sổ của DStream nguồn.</a:t>
                      </a:r>
                      <a:endParaRPr b="0" sz="1300">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65150">
                <a:tc>
                  <a:txBody>
                    <a:bodyPr/>
                    <a:lstStyle/>
                    <a:p>
                      <a:pPr indent="0" lvl="0" marL="0" marR="0" rtl="0" algn="ctr">
                        <a:lnSpc>
                          <a:spcPct val="100000"/>
                        </a:lnSpc>
                        <a:spcBef>
                          <a:spcPts val="0"/>
                        </a:spcBef>
                        <a:spcAft>
                          <a:spcPts val="0"/>
                        </a:spcAft>
                        <a:buNone/>
                      </a:pPr>
                      <a:r>
                        <a:rPr b="1" lang="en-US" sz="1300">
                          <a:solidFill>
                            <a:srgbClr val="262626"/>
                          </a:solidFill>
                          <a:latin typeface="Arial"/>
                          <a:ea typeface="Arial"/>
                          <a:cs typeface="Arial"/>
                          <a:sym typeface="Arial"/>
                        </a:rPr>
                        <a:t>countByWindow</a:t>
                      </a:r>
                      <a:endParaRPr/>
                    </a:p>
                    <a:p>
                      <a:pPr indent="0" lvl="0" marL="0" marR="0" rtl="0" algn="ctr">
                        <a:lnSpc>
                          <a:spcPct val="100000"/>
                        </a:lnSpc>
                        <a:spcBef>
                          <a:spcPts val="0"/>
                        </a:spcBef>
                        <a:spcAft>
                          <a:spcPts val="0"/>
                        </a:spcAft>
                        <a:buNone/>
                      </a:pPr>
                      <a:r>
                        <a:rPr b="1" lang="en-US" sz="1300">
                          <a:solidFill>
                            <a:srgbClr val="262626"/>
                          </a:solidFill>
                          <a:latin typeface="Arial"/>
                          <a:ea typeface="Arial"/>
                          <a:cs typeface="Arial"/>
                          <a:sym typeface="Arial"/>
                        </a:rPr>
                        <a:t>(windowLength, slideInterval)</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a:solidFill>
                            <a:srgbClr val="262626"/>
                          </a:solidFill>
                          <a:latin typeface="Arial"/>
                          <a:ea typeface="Arial"/>
                          <a:cs typeface="Arial"/>
                          <a:sym typeface="Arial"/>
                        </a:rPr>
                        <a:t>Trả về số lượng phần tử cửa sổ trượt trong luồng.</a:t>
                      </a:r>
                      <a:endParaRPr b="0" sz="1300">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65150">
                <a:tc>
                  <a:txBody>
                    <a:bodyPr/>
                    <a:lstStyle/>
                    <a:p>
                      <a:pPr indent="0" lvl="0" marL="0" marR="0" rtl="0" algn="ctr">
                        <a:lnSpc>
                          <a:spcPct val="100000"/>
                        </a:lnSpc>
                        <a:spcBef>
                          <a:spcPts val="0"/>
                        </a:spcBef>
                        <a:spcAft>
                          <a:spcPts val="0"/>
                        </a:spcAft>
                        <a:buNone/>
                      </a:pPr>
                      <a:r>
                        <a:rPr b="1" lang="en-US" sz="1300">
                          <a:solidFill>
                            <a:srgbClr val="262626"/>
                          </a:solidFill>
                          <a:latin typeface="Arial"/>
                          <a:ea typeface="Arial"/>
                          <a:cs typeface="Arial"/>
                          <a:sym typeface="Arial"/>
                        </a:rPr>
                        <a:t>reduceByWindow(</a:t>
                      </a:r>
                      <a:endParaRPr/>
                    </a:p>
                    <a:p>
                      <a:pPr indent="0" lvl="0" marL="0" marR="0" rtl="0" algn="ctr">
                        <a:lnSpc>
                          <a:spcPct val="100000"/>
                        </a:lnSpc>
                        <a:spcBef>
                          <a:spcPts val="0"/>
                        </a:spcBef>
                        <a:spcAft>
                          <a:spcPts val="0"/>
                        </a:spcAft>
                        <a:buNone/>
                      </a:pPr>
                      <a:r>
                        <a:rPr b="1" lang="en-US" sz="1300">
                          <a:solidFill>
                            <a:srgbClr val="262626"/>
                          </a:solidFill>
                          <a:latin typeface="Arial"/>
                          <a:ea typeface="Arial"/>
                          <a:cs typeface="Arial"/>
                          <a:sym typeface="Arial"/>
                        </a:rPr>
                        <a:t>func, windowLength, slideInterval)</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a:solidFill>
                            <a:srgbClr val="262626"/>
                          </a:solidFill>
                          <a:latin typeface="Arial"/>
                          <a:ea typeface="Arial"/>
                          <a:cs typeface="Arial"/>
                          <a:sym typeface="Arial"/>
                        </a:rPr>
                        <a:t>Trả về luồng một phần tử mới, được tạo bằng cách tổng hợp các phần tử trong </a:t>
                      </a:r>
                      <a:endParaRPr b="0" sz="1300">
                        <a:solidFill>
                          <a:srgbClr val="262626"/>
                        </a:solidFill>
                        <a:latin typeface="Arial"/>
                        <a:ea typeface="Arial"/>
                        <a:cs typeface="Arial"/>
                        <a:sym typeface="Arial"/>
                      </a:endParaRPr>
                    </a:p>
                    <a:p>
                      <a:pPr indent="0" lvl="0" marL="0" marR="0" rtl="0" algn="l">
                        <a:lnSpc>
                          <a:spcPct val="100000"/>
                        </a:lnSpc>
                        <a:spcBef>
                          <a:spcPts val="0"/>
                        </a:spcBef>
                        <a:spcAft>
                          <a:spcPts val="0"/>
                        </a:spcAft>
                        <a:buNone/>
                      </a:pPr>
                      <a:r>
                        <a:rPr b="0" lang="en-US" sz="1300">
                          <a:solidFill>
                            <a:srgbClr val="262626"/>
                          </a:solidFill>
                          <a:latin typeface="Arial"/>
                          <a:ea typeface="Arial"/>
                          <a:cs typeface="Arial"/>
                          <a:sym typeface="Arial"/>
                        </a:rPr>
                        <a:t>luồng qua một khoảng thời gian trượt bằng func. Hàm phải có tính kết hợp và </a:t>
                      </a:r>
                      <a:endParaRPr b="0" sz="1300">
                        <a:solidFill>
                          <a:srgbClr val="262626"/>
                        </a:solidFill>
                        <a:latin typeface="Arial"/>
                        <a:ea typeface="Arial"/>
                        <a:cs typeface="Arial"/>
                        <a:sym typeface="Arial"/>
                      </a:endParaRPr>
                    </a:p>
                    <a:p>
                      <a:pPr indent="0" lvl="0" marL="0" marR="0" rtl="0" algn="l">
                        <a:lnSpc>
                          <a:spcPct val="100000"/>
                        </a:lnSpc>
                        <a:spcBef>
                          <a:spcPts val="0"/>
                        </a:spcBef>
                        <a:spcAft>
                          <a:spcPts val="0"/>
                        </a:spcAft>
                        <a:buNone/>
                      </a:pPr>
                      <a:r>
                        <a:rPr b="0" lang="en-US" sz="1300">
                          <a:solidFill>
                            <a:srgbClr val="262626"/>
                          </a:solidFill>
                          <a:latin typeface="Arial"/>
                          <a:ea typeface="Arial"/>
                          <a:cs typeface="Arial"/>
                          <a:sym typeface="Arial"/>
                        </a:rPr>
                        <a:t>giao hoán để nó có thể được tính toán song song một cách chính xác.</a:t>
                      </a:r>
                      <a:endParaRPr b="0" sz="1300">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2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9" name="Shape 4329"/>
        <p:cNvGrpSpPr/>
        <p:nvPr/>
      </p:nvGrpSpPr>
      <p:grpSpPr>
        <a:xfrm>
          <a:off x="0" y="0"/>
          <a:ext cx="0" cy="0"/>
          <a:chOff x="0" y="0"/>
          <a:chExt cx="0" cy="0"/>
        </a:xfrm>
      </p:grpSpPr>
      <p:sp>
        <p:nvSpPr>
          <p:cNvPr id="4330" name="Google Shape;4330;p264"/>
          <p:cNvSpPr txBox="1"/>
          <p:nvPr>
            <p:ph idx="1" type="body"/>
          </p:nvPr>
        </p:nvSpPr>
        <p:spPr>
          <a:xfrm>
            <a:off x="449612" y="447880"/>
            <a:ext cx="5599496" cy="2448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Làm việc với dữ liệu truyền không có cấu trúc</a:t>
            </a:r>
            <a:endParaRPr/>
          </a:p>
        </p:txBody>
      </p:sp>
      <p:sp>
        <p:nvSpPr>
          <p:cNvPr id="4331" name="Google Shape;4331;p26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000"/>
              <a:buNone/>
            </a:pPr>
            <a:r>
              <a:rPr lang="en-US" sz="3000"/>
              <a:t>Chuyển đổi reduceByKeyAndWindow()</a:t>
            </a:r>
            <a:endParaRPr/>
          </a:p>
        </p:txBody>
      </p:sp>
      <p:sp>
        <p:nvSpPr>
          <p:cNvPr id="4332" name="Google Shape;4332;p26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333" name="Google Shape;4333;p26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Về bản chất, phép biến đổi này hoạt động giống như phép reduceByKey(func) bình thường</a:t>
            </a:r>
            <a:endParaRPr/>
          </a:p>
          <a:p>
            <a:pPr indent="-177800" lvl="0" marL="177800" rtl="0" algn="l">
              <a:lnSpc>
                <a:spcPct val="128571"/>
              </a:lnSpc>
              <a:spcBef>
                <a:spcPts val="1000"/>
              </a:spcBef>
              <a:spcAft>
                <a:spcPts val="0"/>
              </a:spcAft>
              <a:buClr>
                <a:srgbClr val="262626"/>
              </a:buClr>
              <a:buSzPts val="1400"/>
              <a:buFont typeface="Arial"/>
              <a:buChar char="•"/>
            </a:pPr>
            <a:r>
              <a:rPr lang="en-US"/>
              <a:t>Sự khác biệt chính là dữ liệu mà nó tổng hợp chức năng được cung cấp</a:t>
            </a:r>
            <a:endParaRPr/>
          </a:p>
          <a:p>
            <a:pPr indent="-177800" lvl="0" marL="177800" rtl="0" algn="l">
              <a:lnSpc>
                <a:spcPct val="128571"/>
              </a:lnSpc>
              <a:spcBef>
                <a:spcPts val="1000"/>
              </a:spcBef>
              <a:spcAft>
                <a:spcPts val="0"/>
              </a:spcAft>
              <a:buClr>
                <a:srgbClr val="262626"/>
              </a:buClr>
              <a:buSzPts val="1400"/>
              <a:buFont typeface="Arial"/>
              <a:buChar char="•"/>
            </a:pPr>
            <a:r>
              <a:rPr lang="en-US">
                <a:latin typeface="Arial"/>
                <a:ea typeface="Arial"/>
                <a:cs typeface="Arial"/>
                <a:sym typeface="Arial"/>
              </a:rPr>
              <a:t>reduceByKeyAndWindow(&lt;func&gt;,windowLength=&lt;integer in seconds&gt;, slideInterval=&lt;integer in seconds&gt;)</a:t>
            </a:r>
            <a:endParaRPr/>
          </a:p>
          <a:p>
            <a:pPr indent="-182563" lvl="1" marL="360363" rtl="0" algn="l">
              <a:lnSpc>
                <a:spcPct val="138461"/>
              </a:lnSpc>
              <a:spcBef>
                <a:spcPts val="500"/>
              </a:spcBef>
              <a:spcAft>
                <a:spcPts val="0"/>
              </a:spcAft>
              <a:buClr>
                <a:srgbClr val="262626"/>
              </a:buClr>
              <a:buSzPts val="1040"/>
              <a:buChar char="•"/>
            </a:pPr>
            <a:r>
              <a:rPr lang="en-US"/>
              <a:t>Áp dụng </a:t>
            </a:r>
            <a:r>
              <a:rPr b="1" lang="en-US"/>
              <a:t>func</a:t>
            </a:r>
            <a:r>
              <a:rPr lang="en-US"/>
              <a:t> để tổng hợp Cặp RDD có cùng khóa trên </a:t>
            </a:r>
            <a:r>
              <a:rPr b="1" lang="en-US"/>
              <a:t>windowLength</a:t>
            </a:r>
            <a:r>
              <a:rPr lang="en-US"/>
              <a:t> giây,</a:t>
            </a:r>
            <a:endParaRPr/>
          </a:p>
          <a:p>
            <a:pPr indent="-182563" lvl="1" marL="360363" rtl="0" algn="l">
              <a:lnSpc>
                <a:spcPct val="138461"/>
              </a:lnSpc>
              <a:spcBef>
                <a:spcPts val="500"/>
              </a:spcBef>
              <a:spcAft>
                <a:spcPts val="0"/>
              </a:spcAft>
              <a:buClr>
                <a:srgbClr val="262626"/>
              </a:buClr>
              <a:buSzPts val="1040"/>
              <a:buChar char="•"/>
            </a:pPr>
            <a:r>
              <a:rPr lang="en-US"/>
              <a:t>Tạo báo cáo này mỗi </a:t>
            </a:r>
            <a:r>
              <a:rPr b="1" lang="en-US"/>
              <a:t>slideInterval</a:t>
            </a:r>
            <a:r>
              <a:rPr lang="en-US"/>
              <a:t> giây</a:t>
            </a:r>
            <a:endParaRPr/>
          </a:p>
        </p:txBody>
      </p:sp>
      <p:sp>
        <p:nvSpPr>
          <p:cNvPr id="4334" name="Google Shape;4334;p264"/>
          <p:cNvSpPr txBox="1"/>
          <p:nvPr/>
        </p:nvSpPr>
        <p:spPr>
          <a:xfrm>
            <a:off x="686185" y="3817731"/>
            <a:ext cx="7812000" cy="245606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i="1" lang="en-US" sz="1200">
                <a:solidFill>
                  <a:srgbClr val="00B0F0"/>
                </a:solidFill>
                <a:latin typeface="Courier New"/>
                <a:ea typeface="Courier New"/>
                <a:cs typeface="Courier New"/>
                <a:sym typeface="Courier New"/>
              </a:rPr>
              <a:t># Code to instantiate Streaming context and create checkpoint directory</a:t>
            </a:r>
            <a:endParaRPr/>
          </a:p>
          <a:p>
            <a:pPr indent="0" lvl="0" marL="182563" marR="0" rtl="0" algn="l">
              <a:spcBef>
                <a:spcPts val="0"/>
              </a:spcBef>
              <a:spcAft>
                <a:spcPts val="0"/>
              </a:spcAft>
              <a:buNone/>
            </a:pPr>
            <a:r>
              <a:t/>
            </a:r>
            <a:endParaRPr sz="1200">
              <a:solidFill>
                <a:srgbClr val="00B0F0"/>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window_wc =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ssc.socketTextStream(hostname,port)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.flatMap(lambda line: line.split(" "))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.map(lambda word: (word, 1))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t>
            </a:r>
            <a:r>
              <a:rPr lang="en-US" sz="1200">
                <a:solidFill>
                  <a:srgbClr val="FF0000"/>
                </a:solidFill>
                <a:latin typeface="Courier New"/>
                <a:ea typeface="Courier New"/>
                <a:cs typeface="Courier New"/>
                <a:sym typeface="Courier New"/>
              </a:rPr>
              <a:t>.reduceByKeyAndWindow(lambda v1, v2: v1+v2, 5, 2)</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pprint(window_wc)</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i="1" lang="en-US" sz="1200">
                <a:solidFill>
                  <a:srgbClr val="00B0F0"/>
                </a:solidFill>
                <a:latin typeface="Courier New"/>
                <a:ea typeface="Courier New"/>
                <a:cs typeface="Courier New"/>
                <a:sym typeface="Courier New"/>
              </a:rPr>
              <a:t># Code to start streaming context and await termination </a:t>
            </a:r>
            <a:endParaRPr/>
          </a:p>
        </p:txBody>
      </p:sp>
      <p:sp>
        <p:nvSpPr>
          <p:cNvPr id="4335" name="Google Shape;4335;p264"/>
          <p:cNvSpPr txBox="1"/>
          <p:nvPr/>
        </p:nvSpPr>
        <p:spPr>
          <a:xfrm>
            <a:off x="7868006" y="381066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2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0" name="Shape 4340"/>
        <p:cNvGrpSpPr/>
        <p:nvPr/>
      </p:nvGrpSpPr>
      <p:grpSpPr>
        <a:xfrm>
          <a:off x="0" y="0"/>
          <a:ext cx="0" cy="0"/>
          <a:chOff x="0" y="0"/>
          <a:chExt cx="0" cy="0"/>
        </a:xfrm>
      </p:grpSpPr>
      <p:sp>
        <p:nvSpPr>
          <p:cNvPr id="4341" name="Google Shape;4341;p265"/>
          <p:cNvSpPr txBox="1"/>
          <p:nvPr/>
        </p:nvSpPr>
        <p:spPr>
          <a:xfrm>
            <a:off x="6183604" y="2961772"/>
            <a:ext cx="3068113" cy="3312028"/>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Time : 2021-09-04  14:27:58</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12</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Time : 2021-09-04  14:28:00</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41</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Time : 2021-09-04  14:28:02</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p:txBody>
      </p:sp>
      <p:sp>
        <p:nvSpPr>
          <p:cNvPr id="4342" name="Google Shape;4342;p265"/>
          <p:cNvSpPr txBox="1"/>
          <p:nvPr>
            <p:ph idx="1" type="body"/>
          </p:nvPr>
        </p:nvSpPr>
        <p:spPr>
          <a:xfrm>
            <a:off x="449611" y="447879"/>
            <a:ext cx="6030701"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Làm việc với dữ liệu truyền không có cấu trúc</a:t>
            </a:r>
            <a:endParaRPr/>
          </a:p>
        </p:txBody>
      </p:sp>
      <p:sp>
        <p:nvSpPr>
          <p:cNvPr id="4343" name="Google Shape;4343;p26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countByWindow</a:t>
            </a:r>
            <a:endParaRPr/>
          </a:p>
        </p:txBody>
      </p:sp>
      <p:sp>
        <p:nvSpPr>
          <p:cNvPr id="4344" name="Google Shape;4344;p26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345" name="Google Shape;4345;p265"/>
          <p:cNvSpPr txBox="1"/>
          <p:nvPr>
            <p:ph idx="4" type="body"/>
          </p:nvPr>
        </p:nvSpPr>
        <p:spPr>
          <a:xfrm>
            <a:off x="535872" y="2226568"/>
            <a:ext cx="8796528" cy="67727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Đếm số hàng trong Window</a:t>
            </a:r>
            <a:endParaRPr/>
          </a:p>
          <a:p>
            <a:pPr indent="-177800" lvl="0" marL="177800" rtl="0" algn="l">
              <a:lnSpc>
                <a:spcPct val="128571"/>
              </a:lnSpc>
              <a:spcBef>
                <a:spcPts val="1000"/>
              </a:spcBef>
              <a:spcAft>
                <a:spcPts val="0"/>
              </a:spcAft>
              <a:buClr>
                <a:srgbClr val="262626"/>
              </a:buClr>
              <a:buSzPts val="1400"/>
              <a:buFont typeface="Arial"/>
              <a:buChar char="•"/>
            </a:pPr>
            <a:r>
              <a:rPr lang="en-US"/>
              <a:t>Màn hình đầu ra hiển thị một phép tính mới cứ sau 2 giây</a:t>
            </a:r>
            <a:endParaRPr/>
          </a:p>
        </p:txBody>
      </p:sp>
      <p:sp>
        <p:nvSpPr>
          <p:cNvPr id="4346" name="Google Shape;4346;p265"/>
          <p:cNvSpPr txBox="1"/>
          <p:nvPr/>
        </p:nvSpPr>
        <p:spPr>
          <a:xfrm>
            <a:off x="714982" y="2961772"/>
            <a:ext cx="5025684" cy="329654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Create streaming context with batch duration of 1 second</a:t>
            </a:r>
            <a:endParaRPr/>
          </a:p>
          <a:p>
            <a:pPr indent="0" lvl="0" marL="182563" marR="0" rtl="0" algn="l">
              <a:spcBef>
                <a:spcPts val="0"/>
              </a:spcBef>
              <a:spcAft>
                <a:spcPts val="0"/>
              </a:spcAft>
              <a:buNone/>
            </a:pPr>
            <a:r>
              <a:t/>
            </a:r>
            <a:endParaRPr sz="1200">
              <a:solidFill>
                <a:srgbClr val="00B0F0"/>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filter lines with Alice and count in </a:t>
            </a:r>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Window size of 5 sec, every 2 sec</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alice_window = lines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.map(lambda line: line.upper())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.filter(lambda line: "ALICE" in line)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.countByWindow(5, 2)</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alice_window.pprint()</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ssc.start()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ssc.awaitTermination()</a:t>
            </a:r>
            <a:endParaRPr/>
          </a:p>
        </p:txBody>
      </p:sp>
      <p:sp>
        <p:nvSpPr>
          <p:cNvPr id="4347" name="Google Shape;4347;p265"/>
          <p:cNvSpPr/>
          <p:nvPr/>
        </p:nvSpPr>
        <p:spPr>
          <a:xfrm>
            <a:off x="6410227" y="3855563"/>
            <a:ext cx="2588493" cy="205579"/>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48" name="Google Shape;4348;p265"/>
          <p:cNvSpPr txBox="1"/>
          <p:nvPr/>
        </p:nvSpPr>
        <p:spPr>
          <a:xfrm>
            <a:off x="5102613" y="2961772"/>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4349" name="Google Shape;4349;p265"/>
          <p:cNvSpPr txBox="1"/>
          <p:nvPr/>
        </p:nvSpPr>
        <p:spPr>
          <a:xfrm>
            <a:off x="8612735" y="296564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
        <p:nvSpPr>
          <p:cNvPr id="4350" name="Google Shape;4350;p265"/>
          <p:cNvSpPr/>
          <p:nvPr/>
        </p:nvSpPr>
        <p:spPr>
          <a:xfrm>
            <a:off x="6410227" y="4418209"/>
            <a:ext cx="2588493" cy="205579"/>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51" name="Google Shape;4351;p265"/>
          <p:cNvSpPr/>
          <p:nvPr/>
        </p:nvSpPr>
        <p:spPr>
          <a:xfrm>
            <a:off x="6408804" y="4954933"/>
            <a:ext cx="2588493" cy="205579"/>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6" name="Shape 4356"/>
        <p:cNvGrpSpPr/>
        <p:nvPr/>
      </p:nvGrpSpPr>
      <p:grpSpPr>
        <a:xfrm>
          <a:off x="0" y="0"/>
          <a:ext cx="0" cy="0"/>
          <a:chOff x="0" y="0"/>
          <a:chExt cx="0" cy="0"/>
        </a:xfrm>
      </p:grpSpPr>
      <p:sp>
        <p:nvSpPr>
          <p:cNvPr id="4357" name="Google Shape;4357;p266"/>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t>Xử lý dữ liệu truyền phát</a:t>
            </a:r>
            <a:endParaRPr/>
          </a:p>
        </p:txBody>
      </p:sp>
      <p:sp>
        <p:nvSpPr>
          <p:cNvPr id="4358" name="Google Shape;4358;p266"/>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3</a:t>
            </a:r>
            <a:endParaRPr/>
          </a:p>
        </p:txBody>
      </p:sp>
      <p:sp>
        <p:nvSpPr>
          <p:cNvPr id="4359" name="Google Shape;4359;p266"/>
          <p:cNvSpPr/>
          <p:nvPr/>
        </p:nvSpPr>
        <p:spPr>
          <a:xfrm>
            <a:off x="1234524" y="406641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3.1. Giới thiệu về Spark Streaming</a:t>
            </a:r>
            <a:endParaRPr/>
          </a:p>
        </p:txBody>
      </p:sp>
      <p:sp>
        <p:nvSpPr>
          <p:cNvPr id="4360" name="Google Shape;4360;p266"/>
          <p:cNvSpPr/>
          <p:nvPr/>
        </p:nvSpPr>
        <p:spPr>
          <a:xfrm>
            <a:off x="1051644" y="4065237"/>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sp>
        <p:nvSpPr>
          <p:cNvPr id="4361" name="Google Shape;4361;p266"/>
          <p:cNvSpPr/>
          <p:nvPr/>
        </p:nvSpPr>
        <p:spPr>
          <a:xfrm>
            <a:off x="1234524" y="449624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3.2. Làm việc với dữ liệu truyền không có cấu trúc</a:t>
            </a:r>
            <a:endParaRPr sz="1800">
              <a:solidFill>
                <a:srgbClr val="A5A5A5"/>
              </a:solidFill>
              <a:latin typeface="Arial"/>
              <a:ea typeface="Arial"/>
              <a:cs typeface="Arial"/>
              <a:sym typeface="Arial"/>
            </a:endParaRPr>
          </a:p>
        </p:txBody>
      </p:sp>
      <p:sp>
        <p:nvSpPr>
          <p:cNvPr id="4362" name="Google Shape;4362;p266"/>
          <p:cNvSpPr/>
          <p:nvPr/>
        </p:nvSpPr>
        <p:spPr>
          <a:xfrm>
            <a:off x="1051644" y="4495071"/>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sp>
        <p:nvSpPr>
          <p:cNvPr id="4363" name="Google Shape;4363;p266"/>
          <p:cNvSpPr/>
          <p:nvPr/>
        </p:nvSpPr>
        <p:spPr>
          <a:xfrm>
            <a:off x="1234524" y="4926078"/>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3.3. Làm việc với dữ liệu truyền có cấu trúc</a:t>
            </a:r>
            <a:endParaRPr sz="1800">
              <a:solidFill>
                <a:srgbClr val="3F3F3F"/>
              </a:solidFill>
              <a:latin typeface="Arial"/>
              <a:ea typeface="Arial"/>
              <a:cs typeface="Arial"/>
              <a:sym typeface="Arial"/>
            </a:endParaRPr>
          </a:p>
        </p:txBody>
      </p:sp>
      <p:sp>
        <p:nvSpPr>
          <p:cNvPr id="4364" name="Google Shape;4364;p266"/>
          <p:cNvSpPr/>
          <p:nvPr/>
        </p:nvSpPr>
        <p:spPr>
          <a:xfrm>
            <a:off x="1051644" y="4924905"/>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spTree>
  </p:cSld>
  <p:clrMapOvr>
    <a:masterClrMapping/>
  </p:clrMapOvr>
</p:sld>
</file>

<file path=ppt/slides/slide2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9" name="Shape 4369"/>
        <p:cNvGrpSpPr/>
        <p:nvPr/>
      </p:nvGrpSpPr>
      <p:grpSpPr>
        <a:xfrm>
          <a:off x="0" y="0"/>
          <a:ext cx="0" cy="0"/>
          <a:chOff x="0" y="0"/>
          <a:chExt cx="0" cy="0"/>
        </a:xfrm>
      </p:grpSpPr>
      <p:sp>
        <p:nvSpPr>
          <p:cNvPr id="4370" name="Google Shape;4370;p26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3.3. Làm việc với dữ liệu truyền có cấu trúc</a:t>
            </a:r>
            <a:endParaRPr/>
          </a:p>
        </p:txBody>
      </p:sp>
      <p:sp>
        <p:nvSpPr>
          <p:cNvPr id="4371" name="Google Shape;4371;p26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Spark Streaming có cấu trúc</a:t>
            </a:r>
            <a:endParaRPr/>
          </a:p>
        </p:txBody>
      </p:sp>
      <p:sp>
        <p:nvSpPr>
          <p:cNvPr id="4372" name="Google Shape;4372;p26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373" name="Google Shape;4373;p267"/>
          <p:cNvSpPr txBox="1"/>
          <p:nvPr>
            <p:ph idx="4" type="body"/>
          </p:nvPr>
        </p:nvSpPr>
        <p:spPr>
          <a:xfrm>
            <a:off x="535872" y="2226567"/>
            <a:ext cx="9043026" cy="162874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Spark's Structured Streaming sử dụng cùng một công cụ Spark SQL</a:t>
            </a:r>
            <a:endParaRPr/>
          </a:p>
          <a:p>
            <a:pPr indent="-182563" lvl="1" marL="360363" rtl="0" algn="l">
              <a:lnSpc>
                <a:spcPct val="138461"/>
              </a:lnSpc>
              <a:spcBef>
                <a:spcPts val="500"/>
              </a:spcBef>
              <a:spcAft>
                <a:spcPts val="0"/>
              </a:spcAft>
              <a:buClr>
                <a:srgbClr val="262626"/>
              </a:buClr>
              <a:buSzPts val="1040"/>
              <a:buChar char="•"/>
            </a:pPr>
            <a:r>
              <a:rPr lang="en-US"/>
              <a:t>Cho phép các lập trình viên và tạo các truy vấn và ứng dụng phát trực tuyến như thể trên dữ liệu tĩnh</a:t>
            </a:r>
            <a:endParaRPr/>
          </a:p>
          <a:p>
            <a:pPr indent="-182563" lvl="1" marL="360363" rtl="0" algn="l">
              <a:lnSpc>
                <a:spcPct val="138461"/>
              </a:lnSpc>
              <a:spcBef>
                <a:spcPts val="500"/>
              </a:spcBef>
              <a:spcAft>
                <a:spcPts val="0"/>
              </a:spcAft>
              <a:buClr>
                <a:srgbClr val="262626"/>
              </a:buClr>
              <a:buSzPts val="1040"/>
              <a:buChar char="•"/>
            </a:pPr>
            <a:r>
              <a:rPr lang="en-US"/>
              <a:t>Truyền có cấu trúc đảm nhiệm việc chạy lại logic tăng dần trên dữ liệu mới khi chúng đến để cập nhật kết quả cuối cùng</a:t>
            </a:r>
            <a:endParaRPr/>
          </a:p>
          <a:p>
            <a:pPr indent="-182563" lvl="1" marL="360363" rtl="0" algn="l">
              <a:lnSpc>
                <a:spcPct val="138461"/>
              </a:lnSpc>
              <a:spcBef>
                <a:spcPts val="500"/>
              </a:spcBef>
              <a:spcAft>
                <a:spcPts val="0"/>
              </a:spcAft>
              <a:buClr>
                <a:srgbClr val="262626"/>
              </a:buClr>
              <a:buSzPts val="1040"/>
              <a:buChar char="•"/>
            </a:pPr>
            <a:r>
              <a:rPr lang="en-US"/>
              <a:t>Vì công cụ cơ bản là cùng một công cụ Spark SQL, nên các nhà phát triển có thể sử dụng cùng một API DataFrame</a:t>
            </a:r>
            <a:endParaRPr/>
          </a:p>
          <a:p>
            <a:pPr indent="-182563" lvl="1" marL="360363" rtl="0" algn="l">
              <a:lnSpc>
                <a:spcPct val="138461"/>
              </a:lnSpc>
              <a:spcBef>
                <a:spcPts val="500"/>
              </a:spcBef>
              <a:spcAft>
                <a:spcPts val="0"/>
              </a:spcAft>
              <a:buClr>
                <a:srgbClr val="262626"/>
              </a:buClr>
              <a:buSzPts val="1040"/>
              <a:buChar char="•"/>
            </a:pPr>
            <a:r>
              <a:rPr lang="en-US"/>
              <a:t>Sử dụng cùng một đối tượng SparkSession và các phương thức cũng như toán tử của nó</a:t>
            </a:r>
            <a:endParaRPr/>
          </a:p>
          <a:p>
            <a:pPr indent="-177800" lvl="0" marL="177800" rtl="0" algn="l">
              <a:lnSpc>
                <a:spcPct val="128571"/>
              </a:lnSpc>
              <a:spcBef>
                <a:spcPts val="1000"/>
              </a:spcBef>
              <a:spcAft>
                <a:spcPts val="0"/>
              </a:spcAft>
              <a:buClr>
                <a:srgbClr val="262626"/>
              </a:buClr>
              <a:buSzPts val="1400"/>
              <a:buFont typeface="Arial"/>
              <a:buChar char="•"/>
            </a:pPr>
            <a:r>
              <a:rPr lang="en-US"/>
              <a:t>Ngoài API DataFrame cơ bản, Truyền có cấu trúc cung cấp chức năng bổ sung hướng đến việc xử lý dữ liệu truyền trực tuyến</a:t>
            </a:r>
            <a:endParaRPr/>
          </a:p>
          <a:p>
            <a:pPr indent="-182563" lvl="1" marL="360363" rtl="0" algn="l">
              <a:lnSpc>
                <a:spcPct val="138461"/>
              </a:lnSpc>
              <a:spcBef>
                <a:spcPts val="500"/>
              </a:spcBef>
              <a:spcAft>
                <a:spcPts val="0"/>
              </a:spcAft>
              <a:buClr>
                <a:srgbClr val="262626"/>
              </a:buClr>
              <a:buSzPts val="1040"/>
              <a:buChar char="•"/>
            </a:pPr>
            <a:r>
              <a:rPr lang="en-US"/>
              <a:t>Cửa sổ sự kiện và hình mờ để xử lý dữ liệu đến muộn</a:t>
            </a:r>
            <a:endParaRPr/>
          </a:p>
          <a:p>
            <a:pPr indent="-182563" lvl="1" marL="360363" rtl="0" algn="l">
              <a:lnSpc>
                <a:spcPct val="138461"/>
              </a:lnSpc>
              <a:spcBef>
                <a:spcPts val="500"/>
              </a:spcBef>
              <a:spcAft>
                <a:spcPts val="0"/>
              </a:spcAft>
              <a:buClr>
                <a:srgbClr val="262626"/>
              </a:buClr>
              <a:buSzPts val="1040"/>
              <a:buChar char="•"/>
            </a:pPr>
            <a:r>
              <a:rPr lang="en-US"/>
              <a:t>Kết hợp dữ liệu tĩnh và truyền trực tuyến - Kiến trúc Lambda tích hợp hiệu quả</a:t>
            </a:r>
            <a:endParaRPr/>
          </a:p>
        </p:txBody>
      </p:sp>
    </p:spTree>
  </p:cSld>
  <p:clrMapOvr>
    <a:masterClrMapping/>
  </p:clrMapOvr>
</p:sld>
</file>

<file path=ppt/slides/slide2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8" name="Shape 4378"/>
        <p:cNvGrpSpPr/>
        <p:nvPr/>
      </p:nvGrpSpPr>
      <p:grpSpPr>
        <a:xfrm>
          <a:off x="0" y="0"/>
          <a:ext cx="0" cy="0"/>
          <a:chOff x="0" y="0"/>
          <a:chExt cx="0" cy="0"/>
        </a:xfrm>
      </p:grpSpPr>
      <p:sp>
        <p:nvSpPr>
          <p:cNvPr id="4379" name="Google Shape;4379;p26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3.3. Làm việc với dữ liệu truyền có cấu trúc</a:t>
            </a:r>
            <a:endParaRPr/>
          </a:p>
        </p:txBody>
      </p:sp>
      <p:sp>
        <p:nvSpPr>
          <p:cNvPr id="4380" name="Google Shape;4380;p26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Hãy làm quen với một ví dụ (1/4)</a:t>
            </a:r>
            <a:endParaRPr/>
          </a:p>
        </p:txBody>
      </p:sp>
      <p:sp>
        <p:nvSpPr>
          <p:cNvPr id="4381" name="Google Shape;4381;p26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382" name="Google Shape;4382;p268"/>
          <p:cNvSpPr txBox="1"/>
          <p:nvPr>
            <p:ph idx="4" type="body"/>
          </p:nvPr>
        </p:nvSpPr>
        <p:spPr>
          <a:xfrm>
            <a:off x="535872" y="2226567"/>
            <a:ext cx="8796528" cy="162874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Đọc dữ liệu truyền phát bằng phương thức </a:t>
            </a:r>
            <a:r>
              <a:rPr b="1" lang="en-US"/>
              <a:t>readStream</a:t>
            </a:r>
            <a:r>
              <a:rPr lang="en-US"/>
              <a:t>()</a:t>
            </a:r>
            <a:endParaRPr/>
          </a:p>
          <a:p>
            <a:pPr indent="-182563" lvl="1" marL="360363" rtl="0" algn="l">
              <a:lnSpc>
                <a:spcPct val="138461"/>
              </a:lnSpc>
              <a:spcBef>
                <a:spcPts val="500"/>
              </a:spcBef>
              <a:spcAft>
                <a:spcPts val="0"/>
              </a:spcAft>
              <a:buClr>
                <a:srgbClr val="262626"/>
              </a:buClr>
              <a:buSzPts val="1040"/>
              <a:buChar char="•"/>
            </a:pPr>
            <a:r>
              <a:rPr lang="en-US"/>
              <a:t>Tương tự như phương thức </a:t>
            </a:r>
            <a:r>
              <a:rPr b="1" lang="en-US"/>
              <a:t>read</a:t>
            </a:r>
            <a:r>
              <a:rPr lang="en-US"/>
              <a:t>() của SparkSession</a:t>
            </a:r>
            <a:endParaRPr/>
          </a:p>
          <a:p>
            <a:pPr indent="-182563" lvl="1" marL="360363" rtl="0" algn="l">
              <a:lnSpc>
                <a:spcPct val="138461"/>
              </a:lnSpc>
              <a:spcBef>
                <a:spcPts val="500"/>
              </a:spcBef>
              <a:spcAft>
                <a:spcPts val="0"/>
              </a:spcAft>
              <a:buClr>
                <a:srgbClr val="262626"/>
              </a:buClr>
              <a:buSzPts val="1040"/>
              <a:buChar char="•"/>
            </a:pPr>
            <a:r>
              <a:rPr lang="en-US"/>
              <a:t>Sử dụng </a:t>
            </a:r>
            <a:r>
              <a:rPr b="1" lang="en-US"/>
              <a:t>format</a:t>
            </a:r>
            <a:r>
              <a:rPr lang="en-US"/>
              <a:t>() để chỉ định loại nguồn</a:t>
            </a:r>
            <a:endParaRPr/>
          </a:p>
          <a:p>
            <a:pPr indent="-182563" lvl="1" marL="360363" rtl="0" algn="l">
              <a:lnSpc>
                <a:spcPct val="138461"/>
              </a:lnSpc>
              <a:spcBef>
                <a:spcPts val="500"/>
              </a:spcBef>
              <a:spcAft>
                <a:spcPts val="0"/>
              </a:spcAft>
              <a:buClr>
                <a:srgbClr val="262626"/>
              </a:buClr>
              <a:buSzPts val="1040"/>
              <a:buChar char="•"/>
            </a:pPr>
            <a:r>
              <a:rPr lang="en-US"/>
              <a:t>Sử dụng </a:t>
            </a:r>
            <a:r>
              <a:rPr b="1" lang="en-US"/>
              <a:t>option</a:t>
            </a:r>
            <a:r>
              <a:rPr lang="en-US"/>
              <a:t>() để đặt tùy chọn cho loại nguồn đã chọn</a:t>
            </a:r>
            <a:endParaRPr/>
          </a:p>
        </p:txBody>
      </p:sp>
      <p:sp>
        <p:nvSpPr>
          <p:cNvPr id="4383" name="Google Shape;4383;p268"/>
          <p:cNvSpPr txBox="1"/>
          <p:nvPr/>
        </p:nvSpPr>
        <p:spPr>
          <a:xfrm>
            <a:off x="691478" y="3429349"/>
            <a:ext cx="7812000" cy="209515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Create DataFrame representing the stream of input lines from </a:t>
            </a:r>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Socket connection to localhost at port 44444</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lines = spark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.readStream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.format("socket")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.option("host", "localhost")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.option("port", 44444)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.load()</a:t>
            </a:r>
            <a:endParaRPr/>
          </a:p>
        </p:txBody>
      </p:sp>
      <p:sp>
        <p:nvSpPr>
          <p:cNvPr id="4384" name="Google Shape;4384;p268"/>
          <p:cNvSpPr txBox="1"/>
          <p:nvPr/>
        </p:nvSpPr>
        <p:spPr>
          <a:xfrm>
            <a:off x="7855478" y="342865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2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9" name="Shape 4389"/>
        <p:cNvGrpSpPr/>
        <p:nvPr/>
      </p:nvGrpSpPr>
      <p:grpSpPr>
        <a:xfrm>
          <a:off x="0" y="0"/>
          <a:ext cx="0" cy="0"/>
          <a:chOff x="0" y="0"/>
          <a:chExt cx="0" cy="0"/>
        </a:xfrm>
      </p:grpSpPr>
      <p:sp>
        <p:nvSpPr>
          <p:cNvPr id="4390" name="Google Shape;4390;p26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3.3. Làm việc với dữ liệu truyền có cấu trúc</a:t>
            </a:r>
            <a:endParaRPr/>
          </a:p>
        </p:txBody>
      </p:sp>
      <p:sp>
        <p:nvSpPr>
          <p:cNvPr id="4391" name="Google Shape;4391;p26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Hãy làm quen với một ví dụ (2/4)</a:t>
            </a:r>
            <a:endParaRPr/>
          </a:p>
        </p:txBody>
      </p:sp>
      <p:sp>
        <p:nvSpPr>
          <p:cNvPr id="4392" name="Google Shape;4392;p26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393" name="Google Shape;4393;p269"/>
          <p:cNvSpPr txBox="1"/>
          <p:nvPr>
            <p:ph idx="4" type="body"/>
          </p:nvPr>
        </p:nvSpPr>
        <p:spPr>
          <a:xfrm>
            <a:off x="535872" y="2226567"/>
            <a:ext cx="8796528" cy="162874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Tạo logic ứng dụng bằng cách sử dụng các phép biến đổi và truy vấn</a:t>
            </a:r>
            <a:endParaRPr/>
          </a:p>
          <a:p>
            <a:pPr indent="-177800" lvl="0" marL="177800" rtl="0" algn="l">
              <a:lnSpc>
                <a:spcPct val="128571"/>
              </a:lnSpc>
              <a:spcBef>
                <a:spcPts val="1000"/>
              </a:spcBef>
              <a:spcAft>
                <a:spcPts val="0"/>
              </a:spcAft>
              <a:buClr>
                <a:srgbClr val="262626"/>
              </a:buClr>
              <a:buSzPts val="1400"/>
              <a:buFont typeface="Arial"/>
              <a:buChar char="•"/>
            </a:pPr>
            <a:r>
              <a:rPr lang="en-US"/>
              <a:t>Đặt hành động để kích hoạt logic chuyển đổi</a:t>
            </a:r>
            <a:endParaRPr/>
          </a:p>
        </p:txBody>
      </p:sp>
      <p:sp>
        <p:nvSpPr>
          <p:cNvPr id="4394" name="Google Shape;4394;p269"/>
          <p:cNvSpPr txBox="1"/>
          <p:nvPr/>
        </p:nvSpPr>
        <p:spPr>
          <a:xfrm>
            <a:off x="691478" y="2876985"/>
            <a:ext cx="7812000" cy="277451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import the spark.sql functions to create column expression</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from pyspark.sql.functions import *</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Split the lines into words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words = lines.select(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explode(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split(lines.value, "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).alias("word")</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Generate running word count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wordCounts = words.groupBy("word").count()</a:t>
            </a:r>
            <a:endParaRPr/>
          </a:p>
        </p:txBody>
      </p:sp>
      <p:sp>
        <p:nvSpPr>
          <p:cNvPr id="4395" name="Google Shape;4395;p269"/>
          <p:cNvSpPr txBox="1"/>
          <p:nvPr/>
        </p:nvSpPr>
        <p:spPr>
          <a:xfrm>
            <a:off x="7855478" y="287698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2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496" name="Google Shape;496;p2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000"/>
              <a:buNone/>
            </a:pPr>
            <a:r>
              <a:rPr lang="en-US" sz="3000"/>
              <a:t>Các kiểu dữ liệu tập hợp trong Python (1/3)</a:t>
            </a:r>
            <a:endParaRPr sz="3000"/>
          </a:p>
        </p:txBody>
      </p:sp>
      <p:sp>
        <p:nvSpPr>
          <p:cNvPr id="497" name="Google Shape;497;p2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498" name="Google Shape;498;p2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Loại bộ sưu tập mô tả chức năng</a:t>
            </a:r>
            <a:endParaRPr/>
          </a:p>
        </p:txBody>
      </p:sp>
      <p:graphicFrame>
        <p:nvGraphicFramePr>
          <p:cNvPr id="499" name="Google Shape;499;p27"/>
          <p:cNvGraphicFramePr/>
          <p:nvPr/>
        </p:nvGraphicFramePr>
        <p:xfrm>
          <a:off x="535872" y="2717257"/>
          <a:ext cx="3000000" cy="3000000"/>
        </p:xfrm>
        <a:graphic>
          <a:graphicData uri="http://schemas.openxmlformats.org/drawingml/2006/table">
            <a:tbl>
              <a:tblPr bandRow="1" firstRow="1">
                <a:noFill/>
                <a:tableStyleId>{AC961190-77FA-4AE8-A9A6-E3E42C7C3913}</a:tableStyleId>
              </a:tblPr>
              <a:tblGrid>
                <a:gridCol w="1093750"/>
                <a:gridCol w="4988450"/>
                <a:gridCol w="2733475"/>
              </a:tblGrid>
              <a:tr h="432000">
                <a:tc>
                  <a:txBody>
                    <a:bodyPr/>
                    <a:lstStyle/>
                    <a:p>
                      <a:pPr indent="0" lvl="0" marL="0" marR="0" rtl="0" algn="ctr">
                        <a:lnSpc>
                          <a:spcPct val="100000"/>
                        </a:lnSpc>
                        <a:spcBef>
                          <a:spcPts val="0"/>
                        </a:spcBef>
                        <a:spcAft>
                          <a:spcPts val="0"/>
                        </a:spcAft>
                        <a:buClr>
                          <a:schemeClr val="dk1"/>
                        </a:buClr>
                        <a:buSzPts val="1400"/>
                        <a:buFont typeface="Arial"/>
                        <a:buNone/>
                      </a:pPr>
                      <a:r>
                        <a:rPr b="0" lang="en-US" sz="1400" u="none" cap="none" strike="noStrike">
                          <a:solidFill>
                            <a:schemeClr val="dk1"/>
                          </a:solidFill>
                          <a:latin typeface="Arial"/>
                          <a:ea typeface="Arial"/>
                          <a:cs typeface="Arial"/>
                          <a:sym typeface="Arial"/>
                        </a:rPr>
                        <a:t>Kiểu dữ liệu</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Mô tả</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Ví dụ</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645225">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List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Chuỗi các đối tượng kiểu dữ liệu khác nhau có thể được cập nhật</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[1, ’abc’, [1,2]]</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645225">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Tuple</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Chuỗi các đối tượng kiểu dữ liệu khác nhau không thể cập nhật</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(‘abc’, 142)</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645225">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Set</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Bộ sưu tập không có thứ tự của các đối tượng riêng biệt</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{1,5,2}</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645225">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Dictionary</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Bao gồm nhiều cặp Khóa-Giá trị với các khóa duy nhất</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{‘fname’ : ‘Student’, ‘lname’ : ‘Good’}</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2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0" name="Shape 4400"/>
        <p:cNvGrpSpPr/>
        <p:nvPr/>
      </p:nvGrpSpPr>
      <p:grpSpPr>
        <a:xfrm>
          <a:off x="0" y="0"/>
          <a:ext cx="0" cy="0"/>
          <a:chOff x="0" y="0"/>
          <a:chExt cx="0" cy="0"/>
        </a:xfrm>
      </p:grpSpPr>
      <p:sp>
        <p:nvSpPr>
          <p:cNvPr id="4401" name="Google Shape;4401;p27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3.3. Làm việc với dữ liệu truyền có cấu trúc</a:t>
            </a:r>
            <a:endParaRPr/>
          </a:p>
        </p:txBody>
      </p:sp>
      <p:sp>
        <p:nvSpPr>
          <p:cNvPr id="4402" name="Google Shape;4402;p27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Hãy làm quen với một ví dụ (3/4)</a:t>
            </a:r>
            <a:endParaRPr/>
          </a:p>
        </p:txBody>
      </p:sp>
      <p:sp>
        <p:nvSpPr>
          <p:cNvPr id="4403" name="Google Shape;4403;p27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404" name="Google Shape;4404;p270"/>
          <p:cNvSpPr txBox="1"/>
          <p:nvPr>
            <p:ph idx="4" type="body"/>
          </p:nvPr>
        </p:nvSpPr>
        <p:spPr>
          <a:xfrm>
            <a:off x="535872" y="2226567"/>
            <a:ext cx="8796528" cy="162874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b="1" lang="en-US"/>
              <a:t>writeStream</a:t>
            </a:r>
            <a:r>
              <a:rPr lang="en-US"/>
              <a:t>() là bộ đếm Truyền có cấu trúc đối với phương thức </a:t>
            </a:r>
            <a:r>
              <a:rPr b="1" lang="en-US"/>
              <a:t>readstream</a:t>
            </a:r>
            <a:r>
              <a:rPr lang="en-US"/>
              <a:t>()</a:t>
            </a:r>
            <a:endParaRPr/>
          </a:p>
          <a:p>
            <a:pPr indent="-182563" lvl="1" marL="360363" rtl="0" algn="l">
              <a:lnSpc>
                <a:spcPct val="138461"/>
              </a:lnSpc>
              <a:spcBef>
                <a:spcPts val="500"/>
              </a:spcBef>
              <a:spcAft>
                <a:spcPts val="0"/>
              </a:spcAft>
              <a:buClr>
                <a:srgbClr val="262626"/>
              </a:buClr>
              <a:buSzPts val="1040"/>
              <a:buChar char="•"/>
            </a:pPr>
            <a:r>
              <a:rPr lang="en-US"/>
              <a:t>Trong SparkSession, chúng tôi đã có spark.</a:t>
            </a:r>
            <a:r>
              <a:rPr b="1" lang="en-US"/>
              <a:t>read</a:t>
            </a:r>
            <a:r>
              <a:rPr lang="en-US"/>
              <a:t>() và spark.write</a:t>
            </a:r>
            <a:endParaRPr/>
          </a:p>
          <a:p>
            <a:pPr indent="-182563" lvl="1" marL="360363" rtl="0" algn="l">
              <a:lnSpc>
                <a:spcPct val="138461"/>
              </a:lnSpc>
              <a:spcBef>
                <a:spcPts val="500"/>
              </a:spcBef>
              <a:spcAft>
                <a:spcPts val="0"/>
              </a:spcAft>
              <a:buClr>
                <a:srgbClr val="262626"/>
              </a:buClr>
              <a:buSzPts val="1040"/>
              <a:buChar char="•"/>
            </a:pPr>
            <a:r>
              <a:rPr lang="en-US"/>
              <a:t>Chúng tôi đặt chế độ đầu ra để tạo đầu ra cho toàn bộ luồng dữ liệu cho đến nay</a:t>
            </a:r>
            <a:endParaRPr/>
          </a:p>
          <a:p>
            <a:pPr indent="-182563" lvl="1" marL="360363" rtl="0" algn="l">
              <a:lnSpc>
                <a:spcPct val="138461"/>
              </a:lnSpc>
              <a:spcBef>
                <a:spcPts val="500"/>
              </a:spcBef>
              <a:spcAft>
                <a:spcPts val="0"/>
              </a:spcAft>
              <a:buClr>
                <a:srgbClr val="262626"/>
              </a:buClr>
              <a:buSzPts val="1040"/>
              <a:buChar char="•"/>
            </a:pPr>
            <a:r>
              <a:rPr lang="en-US"/>
              <a:t>Chọn và xuất định dạng - ở đây chúng tôi đang gửi đến bảng điều khiển</a:t>
            </a:r>
            <a:endParaRPr/>
          </a:p>
          <a:p>
            <a:pPr indent="-182563" lvl="1" marL="360363" rtl="0" algn="l">
              <a:lnSpc>
                <a:spcPct val="138461"/>
              </a:lnSpc>
              <a:spcBef>
                <a:spcPts val="500"/>
              </a:spcBef>
              <a:spcAft>
                <a:spcPts val="0"/>
              </a:spcAft>
              <a:buClr>
                <a:srgbClr val="262626"/>
              </a:buClr>
              <a:buSzPts val="1040"/>
              <a:buChar char="•"/>
            </a:pPr>
            <a:r>
              <a:rPr lang="en-US"/>
              <a:t>Như chúng tôi đã làm trong Spark Streaming, hãy khởi động công cụ Truyền phát và chờ kết thúc</a:t>
            </a:r>
            <a:endParaRPr/>
          </a:p>
        </p:txBody>
      </p:sp>
      <p:sp>
        <p:nvSpPr>
          <p:cNvPr id="4405" name="Google Shape;4405;p270"/>
          <p:cNvSpPr txBox="1"/>
          <p:nvPr/>
        </p:nvSpPr>
        <p:spPr>
          <a:xfrm>
            <a:off x="691478" y="3684047"/>
            <a:ext cx="7812000" cy="196658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Start running the query that prints the running counts to the console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query = wordCounts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.writeStream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.outputMode("complete")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.format("console")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.start()</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query.awaitTermination()</a:t>
            </a:r>
            <a:endParaRPr/>
          </a:p>
        </p:txBody>
      </p:sp>
      <p:sp>
        <p:nvSpPr>
          <p:cNvPr id="4406" name="Google Shape;4406;p270"/>
          <p:cNvSpPr txBox="1"/>
          <p:nvPr/>
        </p:nvSpPr>
        <p:spPr>
          <a:xfrm>
            <a:off x="7855478" y="3684047"/>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2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1" name="Shape 4411"/>
        <p:cNvGrpSpPr/>
        <p:nvPr/>
      </p:nvGrpSpPr>
      <p:grpSpPr>
        <a:xfrm>
          <a:off x="0" y="0"/>
          <a:ext cx="0" cy="0"/>
          <a:chOff x="0" y="0"/>
          <a:chExt cx="0" cy="0"/>
        </a:xfrm>
      </p:grpSpPr>
      <p:sp>
        <p:nvSpPr>
          <p:cNvPr id="4412" name="Google Shape;4412;p27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3.3. Làm việc với dữ liệu truyền có cấu trúc</a:t>
            </a:r>
            <a:endParaRPr/>
          </a:p>
        </p:txBody>
      </p:sp>
      <p:sp>
        <p:nvSpPr>
          <p:cNvPr id="4413" name="Google Shape;4413;p27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Hãy làm quen với một ví dụ (4/4)</a:t>
            </a:r>
            <a:endParaRPr/>
          </a:p>
        </p:txBody>
      </p:sp>
      <p:sp>
        <p:nvSpPr>
          <p:cNvPr id="4414" name="Google Shape;4414;p27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415" name="Google Shape;4415;p271"/>
          <p:cNvSpPr txBox="1"/>
          <p:nvPr>
            <p:ph idx="4" type="body"/>
          </p:nvPr>
        </p:nvSpPr>
        <p:spPr>
          <a:xfrm>
            <a:off x="535873" y="2226567"/>
            <a:ext cx="5338834" cy="4061499"/>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Quan sát đầu ra cho chúng tôi cái nhìn sâu sắc về cách hoạt động của các micro-batch Truyền có cấu trúc (Structed Streaming)</a:t>
            </a:r>
            <a:endParaRPr/>
          </a:p>
          <a:p>
            <a:pPr indent="-177800" lvl="0" marL="177800" rtl="0" algn="l">
              <a:lnSpc>
                <a:spcPct val="128571"/>
              </a:lnSpc>
              <a:spcBef>
                <a:spcPts val="1000"/>
              </a:spcBef>
              <a:spcAft>
                <a:spcPts val="0"/>
              </a:spcAft>
              <a:buClr>
                <a:srgbClr val="262626"/>
              </a:buClr>
              <a:buSzPts val="1400"/>
              <a:buFont typeface="Arial"/>
              <a:buChar char="•"/>
            </a:pPr>
            <a:r>
              <a:rPr lang="en-US"/>
              <a:t>Như trong Spark Streaming, Structured Streaming cũng xử lý dữ liệu theo micro-batch</a:t>
            </a:r>
            <a:endParaRPr/>
          </a:p>
          <a:p>
            <a:pPr indent="-182563" lvl="1" marL="360363" rtl="0" algn="l">
              <a:lnSpc>
                <a:spcPct val="138461"/>
              </a:lnSpc>
              <a:spcBef>
                <a:spcPts val="500"/>
              </a:spcBef>
              <a:spcAft>
                <a:spcPts val="0"/>
              </a:spcAft>
              <a:buClr>
                <a:srgbClr val="262626"/>
              </a:buClr>
              <a:buSzPts val="1040"/>
              <a:buChar char="•"/>
            </a:pPr>
            <a:r>
              <a:rPr lang="en-US"/>
              <a:t>Spark Streaming đặt khoảng thời gian cho mỗi đợt</a:t>
            </a:r>
            <a:endParaRPr/>
          </a:p>
          <a:p>
            <a:pPr indent="-182563" lvl="1" marL="360363" rtl="0" algn="l">
              <a:lnSpc>
                <a:spcPct val="138461"/>
              </a:lnSpc>
              <a:spcBef>
                <a:spcPts val="500"/>
              </a:spcBef>
              <a:spcAft>
                <a:spcPts val="0"/>
              </a:spcAft>
              <a:buClr>
                <a:srgbClr val="262626"/>
              </a:buClr>
              <a:buSzPts val="1040"/>
              <a:buChar char="•"/>
            </a:pPr>
            <a:r>
              <a:rPr lang="en-US"/>
              <a:t>Có thể đặt khoảng thời gian bằng phương thức </a:t>
            </a:r>
            <a:r>
              <a:rPr b="1" lang="en-US"/>
              <a:t>trigger</a:t>
            </a:r>
            <a:r>
              <a:rPr lang="en-US"/>
              <a:t>()</a:t>
            </a:r>
            <a:endParaRPr/>
          </a:p>
          <a:p>
            <a:pPr indent="-182563" lvl="1" marL="360363" rtl="0" algn="l">
              <a:lnSpc>
                <a:spcPct val="138461"/>
              </a:lnSpc>
              <a:spcBef>
                <a:spcPts val="500"/>
              </a:spcBef>
              <a:spcAft>
                <a:spcPts val="0"/>
              </a:spcAft>
              <a:buClr>
                <a:srgbClr val="262626"/>
              </a:buClr>
              <a:buSzPts val="1040"/>
              <a:buChar char="•"/>
            </a:pPr>
            <a:r>
              <a:rPr lang="en-US"/>
              <a:t>Trong phương pháp mặc định, một lô mới bao gồm tất cả các hàng đã đến và được tích lũy kể từ khi xử lý lô cuối cùng</a:t>
            </a:r>
            <a:endParaRPr/>
          </a:p>
          <a:p>
            <a:pPr indent="-177800" lvl="0" marL="177800" rtl="0" algn="l">
              <a:lnSpc>
                <a:spcPct val="128571"/>
              </a:lnSpc>
              <a:spcBef>
                <a:spcPts val="1000"/>
              </a:spcBef>
              <a:spcAft>
                <a:spcPts val="0"/>
              </a:spcAft>
              <a:buClr>
                <a:srgbClr val="262626"/>
              </a:buClr>
              <a:buSzPts val="1400"/>
              <a:buFont typeface="Arial"/>
              <a:buChar char="•"/>
            </a:pPr>
            <a:r>
              <a:rPr lang="en-US"/>
              <a:t>Trong Batch 0, thường không có đầu ra</a:t>
            </a:r>
            <a:endParaRPr/>
          </a:p>
          <a:p>
            <a:pPr indent="-182563" lvl="1" marL="360363" rtl="0" algn="l">
              <a:lnSpc>
                <a:spcPct val="138461"/>
              </a:lnSpc>
              <a:spcBef>
                <a:spcPts val="500"/>
              </a:spcBef>
              <a:spcAft>
                <a:spcPts val="0"/>
              </a:spcAft>
              <a:buClr>
                <a:srgbClr val="262626"/>
              </a:buClr>
              <a:buSzPts val="1040"/>
              <a:buChar char="•"/>
            </a:pPr>
            <a:r>
              <a:rPr lang="en-US"/>
              <a:t>Chưa có bất kỳ dữ liệu tích lũy nào kể từ khi chúng tôi mới bắt đầu</a:t>
            </a:r>
            <a:endParaRPr/>
          </a:p>
          <a:p>
            <a:pPr indent="-177800" lvl="0" marL="177800" rtl="0" algn="l">
              <a:lnSpc>
                <a:spcPct val="128571"/>
              </a:lnSpc>
              <a:spcBef>
                <a:spcPts val="1000"/>
              </a:spcBef>
              <a:spcAft>
                <a:spcPts val="0"/>
              </a:spcAft>
              <a:buClr>
                <a:srgbClr val="262626"/>
              </a:buClr>
              <a:buSzPts val="1400"/>
              <a:buFont typeface="Arial"/>
              <a:buChar char="•"/>
            </a:pPr>
            <a:r>
              <a:rPr lang="en-US"/>
              <a:t>Trong Batch 1, chúng ta thấy kết quả đầu ra</a:t>
            </a:r>
            <a:endParaRPr/>
          </a:p>
          <a:p>
            <a:pPr indent="-182563" lvl="1" marL="360363" rtl="0" algn="l">
              <a:lnSpc>
                <a:spcPct val="138461"/>
              </a:lnSpc>
              <a:spcBef>
                <a:spcPts val="500"/>
              </a:spcBef>
              <a:spcAft>
                <a:spcPts val="0"/>
              </a:spcAft>
              <a:buClr>
                <a:srgbClr val="262626"/>
              </a:buClr>
              <a:buSzPts val="1040"/>
              <a:buChar char="•"/>
            </a:pPr>
            <a:r>
              <a:rPr lang="en-US"/>
              <a:t>Điều này dựa trên các hàng mới nhận được và tích lũy kể từ khi "kết thúc" Đợt 0</a:t>
            </a:r>
            <a:endParaRPr/>
          </a:p>
        </p:txBody>
      </p:sp>
      <p:grpSp>
        <p:nvGrpSpPr>
          <p:cNvPr id="4416" name="Google Shape;4416;p271"/>
          <p:cNvGrpSpPr/>
          <p:nvPr/>
        </p:nvGrpSpPr>
        <p:grpSpPr>
          <a:xfrm>
            <a:off x="7074459" y="2342580"/>
            <a:ext cx="2198912" cy="3758839"/>
            <a:chOff x="7074459" y="2342580"/>
            <a:chExt cx="2198912" cy="3758839"/>
          </a:xfrm>
        </p:grpSpPr>
        <p:pic>
          <p:nvPicPr>
            <p:cNvPr id="4417" name="Google Shape;4417;p271"/>
            <p:cNvPicPr preferRelativeResize="0"/>
            <p:nvPr/>
          </p:nvPicPr>
          <p:blipFill rotWithShape="1">
            <a:blip r:embed="rId3">
              <a:alphaModFix/>
            </a:blip>
            <a:srcRect b="0" l="0" r="0" t="0"/>
            <a:stretch/>
          </p:blipFill>
          <p:spPr>
            <a:xfrm>
              <a:off x="7074459" y="2342580"/>
              <a:ext cx="1016888" cy="1086419"/>
            </a:xfrm>
            <a:prstGeom prst="rect">
              <a:avLst/>
            </a:prstGeom>
            <a:noFill/>
            <a:ln>
              <a:noFill/>
            </a:ln>
          </p:spPr>
        </p:pic>
        <p:pic>
          <p:nvPicPr>
            <p:cNvPr id="4418" name="Google Shape;4418;p271"/>
            <p:cNvPicPr preferRelativeResize="0"/>
            <p:nvPr/>
          </p:nvPicPr>
          <p:blipFill rotWithShape="1">
            <a:blip r:embed="rId4">
              <a:alphaModFix/>
            </a:blip>
            <a:srcRect b="0" l="0" r="0" t="0"/>
            <a:stretch/>
          </p:blipFill>
          <p:spPr>
            <a:xfrm>
              <a:off x="7074459" y="3580927"/>
              <a:ext cx="2198912" cy="2520492"/>
            </a:xfrm>
            <a:prstGeom prst="rect">
              <a:avLst/>
            </a:prstGeom>
            <a:noFill/>
            <a:ln>
              <a:noFill/>
            </a:ln>
          </p:spPr>
        </p:pic>
      </p:grpSp>
    </p:spTree>
  </p:cSld>
  <p:clrMapOvr>
    <a:masterClrMapping/>
  </p:clrMapOvr>
</p:sld>
</file>

<file path=ppt/slides/slide2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3" name="Shape 4423"/>
        <p:cNvGrpSpPr/>
        <p:nvPr/>
      </p:nvGrpSpPr>
      <p:grpSpPr>
        <a:xfrm>
          <a:off x="0" y="0"/>
          <a:ext cx="0" cy="0"/>
          <a:chOff x="0" y="0"/>
          <a:chExt cx="0" cy="0"/>
        </a:xfrm>
      </p:grpSpPr>
      <p:sp>
        <p:nvSpPr>
          <p:cNvPr id="4424" name="Google Shape;4424;p27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3.3. Làm việc với dữ liệu truyền có cấu trúc</a:t>
            </a:r>
            <a:endParaRPr/>
          </a:p>
        </p:txBody>
      </p:sp>
      <p:sp>
        <p:nvSpPr>
          <p:cNvPr id="4425" name="Google Shape;4425;p27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Cấu tạo dữ liệu truyền trực tuyến có cấu trúc</a:t>
            </a:r>
            <a:endParaRPr sz="2800"/>
          </a:p>
        </p:txBody>
      </p:sp>
      <p:sp>
        <p:nvSpPr>
          <p:cNvPr id="4426" name="Google Shape;4426;p27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427" name="Google Shape;4427;p27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Truyền có cấu trúc sắp xếp dữ liệu dưới dạng bảng không giới hạn</a:t>
            </a:r>
            <a:endParaRPr/>
          </a:p>
          <a:p>
            <a:pPr indent="-182563" lvl="1" marL="360363" rtl="0" algn="l">
              <a:lnSpc>
                <a:spcPct val="138461"/>
              </a:lnSpc>
              <a:spcBef>
                <a:spcPts val="500"/>
              </a:spcBef>
              <a:spcAft>
                <a:spcPts val="0"/>
              </a:spcAft>
              <a:buClr>
                <a:srgbClr val="262626"/>
              </a:buClr>
              <a:buSzPts val="1040"/>
              <a:buChar char="•"/>
            </a:pPr>
            <a:r>
              <a:rPr lang="en-US"/>
              <a:t>Dữ liệu liên tục tích lũy và được thêm vào bảng</a:t>
            </a:r>
            <a:endParaRPr/>
          </a:p>
          <a:p>
            <a:pPr indent="-177800" lvl="0" marL="177800" rtl="0" algn="l">
              <a:lnSpc>
                <a:spcPct val="128571"/>
              </a:lnSpc>
              <a:spcBef>
                <a:spcPts val="1000"/>
              </a:spcBef>
              <a:spcAft>
                <a:spcPts val="0"/>
              </a:spcAft>
              <a:buClr>
                <a:srgbClr val="262626"/>
              </a:buClr>
              <a:buSzPts val="1400"/>
              <a:buFont typeface="Arial"/>
              <a:buChar char="•"/>
            </a:pPr>
            <a:r>
              <a:rPr lang="en-US"/>
              <a:t>Trong API DataFrame, mỗi khung dữ liệu được xem dưới dạng bảng giới hạn</a:t>
            </a:r>
            <a:endParaRPr/>
          </a:p>
        </p:txBody>
      </p:sp>
      <p:grpSp>
        <p:nvGrpSpPr>
          <p:cNvPr id="4428" name="Google Shape;4428;p272"/>
          <p:cNvGrpSpPr/>
          <p:nvPr/>
        </p:nvGrpSpPr>
        <p:grpSpPr>
          <a:xfrm>
            <a:off x="2016345" y="3675573"/>
            <a:ext cx="1610711" cy="762796"/>
            <a:chOff x="1744470" y="3674267"/>
            <a:chExt cx="1610711" cy="762796"/>
          </a:xfrm>
        </p:grpSpPr>
        <p:sp>
          <p:nvSpPr>
            <p:cNvPr id="4429" name="Google Shape;4429;p272"/>
            <p:cNvSpPr/>
            <p:nvPr/>
          </p:nvSpPr>
          <p:spPr>
            <a:xfrm>
              <a:off x="1744470" y="3853259"/>
              <a:ext cx="155768" cy="404813"/>
            </a:xfrm>
            <a:prstGeom prst="rect">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30" name="Google Shape;4430;p272"/>
            <p:cNvSpPr/>
            <p:nvPr/>
          </p:nvSpPr>
          <p:spPr>
            <a:xfrm>
              <a:off x="1939733" y="3853259"/>
              <a:ext cx="155768" cy="404813"/>
            </a:xfrm>
            <a:prstGeom prst="rect">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31" name="Google Shape;4431;p272"/>
            <p:cNvSpPr/>
            <p:nvPr/>
          </p:nvSpPr>
          <p:spPr>
            <a:xfrm>
              <a:off x="2134996" y="3853259"/>
              <a:ext cx="155768" cy="404813"/>
            </a:xfrm>
            <a:prstGeom prst="rect">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32" name="Google Shape;4432;p272"/>
            <p:cNvSpPr/>
            <p:nvPr/>
          </p:nvSpPr>
          <p:spPr>
            <a:xfrm>
              <a:off x="2330259" y="3853259"/>
              <a:ext cx="155768" cy="404813"/>
            </a:xfrm>
            <a:prstGeom prst="rect">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33" name="Google Shape;4433;p272"/>
            <p:cNvSpPr/>
            <p:nvPr/>
          </p:nvSpPr>
          <p:spPr>
            <a:xfrm>
              <a:off x="2525522" y="3674267"/>
              <a:ext cx="829659" cy="762796"/>
            </a:xfrm>
            <a:prstGeom prst="rightArrow">
              <a:avLst>
                <a:gd fmla="val 53746" name="adj1"/>
                <a:gd fmla="val 70291" name="adj2"/>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aphicFrame>
        <p:nvGraphicFramePr>
          <p:cNvPr id="4434" name="Google Shape;4434;p272"/>
          <p:cNvGraphicFramePr/>
          <p:nvPr/>
        </p:nvGraphicFramePr>
        <p:xfrm>
          <a:off x="4323773" y="3800990"/>
          <a:ext cx="3000000" cy="3000000"/>
        </p:xfrm>
        <a:graphic>
          <a:graphicData uri="http://schemas.openxmlformats.org/drawingml/2006/table">
            <a:tbl>
              <a:tblPr>
                <a:noFill/>
                <a:tableStyleId>{259961FD-F8DF-4B65-9C1A-AF174C7564FE}</a:tableStyleId>
              </a:tblPr>
              <a:tblGrid>
                <a:gridCol w="549600"/>
                <a:gridCol w="549600"/>
                <a:gridCol w="549600"/>
              </a:tblGrid>
              <a:tr h="159350">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F2F2F2"/>
                    </a:solidFill>
                  </a:tcPr>
                </a:tc>
              </a:tr>
              <a:tr h="159350">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E6E6E6"/>
                    </a:solidFill>
                  </a:tcPr>
                </a:tc>
              </a:tr>
              <a:tr h="159350">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F2F2F2"/>
                    </a:solidFill>
                  </a:tcPr>
                </a:tc>
              </a:tr>
              <a:tr h="159350">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E6E6E6"/>
                    </a:solidFill>
                  </a:tcPr>
                </a:tc>
              </a:tr>
            </a:tbl>
          </a:graphicData>
        </a:graphic>
      </p:graphicFrame>
      <p:graphicFrame>
        <p:nvGraphicFramePr>
          <p:cNvPr id="4435" name="Google Shape;4435;p272"/>
          <p:cNvGraphicFramePr/>
          <p:nvPr/>
        </p:nvGraphicFramePr>
        <p:xfrm>
          <a:off x="4323772" y="4678766"/>
          <a:ext cx="3000000" cy="3000000"/>
        </p:xfrm>
        <a:graphic>
          <a:graphicData uri="http://schemas.openxmlformats.org/drawingml/2006/table">
            <a:tbl>
              <a:tblPr>
                <a:noFill/>
                <a:tableStyleId>{259961FD-F8DF-4B65-9C1A-AF174C7564FE}</a:tableStyleId>
              </a:tblPr>
              <a:tblGrid>
                <a:gridCol w="549600"/>
                <a:gridCol w="549600"/>
                <a:gridCol w="549600"/>
              </a:tblGrid>
              <a:tr h="159350">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F2F2F2"/>
                    </a:solidFill>
                  </a:tcPr>
                </a:tc>
              </a:tr>
            </a:tbl>
          </a:graphicData>
        </a:graphic>
      </p:graphicFrame>
      <p:graphicFrame>
        <p:nvGraphicFramePr>
          <p:cNvPr id="4436" name="Google Shape;4436;p272"/>
          <p:cNvGraphicFramePr/>
          <p:nvPr/>
        </p:nvGraphicFramePr>
        <p:xfrm>
          <a:off x="4323771" y="4961403"/>
          <a:ext cx="3000000" cy="3000000"/>
        </p:xfrm>
        <a:graphic>
          <a:graphicData uri="http://schemas.openxmlformats.org/drawingml/2006/table">
            <a:tbl>
              <a:tblPr>
                <a:noFill/>
                <a:tableStyleId>{259961FD-F8DF-4B65-9C1A-AF174C7564FE}</a:tableStyleId>
              </a:tblPr>
              <a:tblGrid>
                <a:gridCol w="549600"/>
                <a:gridCol w="549600"/>
                <a:gridCol w="549600"/>
              </a:tblGrid>
              <a:tr h="159350">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E6E6E6"/>
                    </a:solidFill>
                  </a:tcPr>
                </a:tc>
              </a:tr>
            </a:tbl>
          </a:graphicData>
        </a:graphic>
      </p:graphicFrame>
      <p:graphicFrame>
        <p:nvGraphicFramePr>
          <p:cNvPr id="4437" name="Google Shape;4437;p272"/>
          <p:cNvGraphicFramePr/>
          <p:nvPr/>
        </p:nvGraphicFramePr>
        <p:xfrm>
          <a:off x="4323771" y="5240367"/>
          <a:ext cx="3000000" cy="3000000"/>
        </p:xfrm>
        <a:graphic>
          <a:graphicData uri="http://schemas.openxmlformats.org/drawingml/2006/table">
            <a:tbl>
              <a:tblPr>
                <a:noFill/>
                <a:tableStyleId>{259961FD-F8DF-4B65-9C1A-AF174C7564FE}</a:tableStyleId>
              </a:tblPr>
              <a:tblGrid>
                <a:gridCol w="549600"/>
                <a:gridCol w="549600"/>
                <a:gridCol w="549600"/>
              </a:tblGrid>
              <a:tr h="159350">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F2F2F2"/>
                    </a:solidFill>
                  </a:tcPr>
                </a:tc>
              </a:tr>
            </a:tbl>
          </a:graphicData>
        </a:graphic>
      </p:graphicFrame>
      <p:graphicFrame>
        <p:nvGraphicFramePr>
          <p:cNvPr id="4438" name="Google Shape;4438;p272"/>
          <p:cNvGraphicFramePr/>
          <p:nvPr/>
        </p:nvGraphicFramePr>
        <p:xfrm>
          <a:off x="4323771" y="5524899"/>
          <a:ext cx="3000000" cy="3000000"/>
        </p:xfrm>
        <a:graphic>
          <a:graphicData uri="http://schemas.openxmlformats.org/drawingml/2006/table">
            <a:tbl>
              <a:tblPr>
                <a:noFill/>
                <a:tableStyleId>{259961FD-F8DF-4B65-9C1A-AF174C7564FE}</a:tableStyleId>
              </a:tblPr>
              <a:tblGrid>
                <a:gridCol w="549600"/>
                <a:gridCol w="549600"/>
                <a:gridCol w="549600"/>
              </a:tblGrid>
              <a:tr h="159350">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E6E6E6"/>
                    </a:solidFill>
                  </a:tcPr>
                </a:tc>
                <a:tc>
                  <a:txBody>
                    <a:bodyPr/>
                    <a:lstStyle/>
                    <a:p>
                      <a:pPr indent="0" lvl="0" marL="0" marR="0" rtl="0" algn="l">
                        <a:spcBef>
                          <a:spcPts val="0"/>
                        </a:spcBef>
                        <a:spcAft>
                          <a:spcPts val="0"/>
                        </a:spcAft>
                        <a:buNone/>
                      </a:pPr>
                      <a:r>
                        <a:t/>
                      </a:r>
                      <a:endParaRPr sz="900">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E6E6E6"/>
                    </a:solidFill>
                  </a:tcPr>
                </a:tc>
              </a:tr>
            </a:tbl>
          </a:graphicData>
        </a:graphic>
      </p:graphicFrame>
      <p:cxnSp>
        <p:nvCxnSpPr>
          <p:cNvPr id="4439" name="Google Shape;4439;p272"/>
          <p:cNvCxnSpPr>
            <a:stCxn id="4432" idx="2"/>
          </p:cNvCxnSpPr>
          <p:nvPr/>
        </p:nvCxnSpPr>
        <p:spPr>
          <a:xfrm flipH="1" rot="-5400000">
            <a:off x="3252268" y="3687128"/>
            <a:ext cx="499200" cy="1643700"/>
          </a:xfrm>
          <a:prstGeom prst="bentConnector2">
            <a:avLst/>
          </a:prstGeom>
          <a:noFill/>
          <a:ln cap="flat" cmpd="sng" w="12700">
            <a:solidFill>
              <a:srgbClr val="1F45BC"/>
            </a:solidFill>
            <a:prstDash val="solid"/>
            <a:miter lim="800000"/>
            <a:headEnd len="sm" w="sm" type="none"/>
            <a:tailEnd len="med" w="med" type="triangle"/>
          </a:ln>
        </p:spPr>
      </p:cxnSp>
      <p:cxnSp>
        <p:nvCxnSpPr>
          <p:cNvPr id="4440" name="Google Shape;4440;p272"/>
          <p:cNvCxnSpPr>
            <a:stCxn id="4431" idx="2"/>
          </p:cNvCxnSpPr>
          <p:nvPr/>
        </p:nvCxnSpPr>
        <p:spPr>
          <a:xfrm flipH="1" rot="-5400000">
            <a:off x="3013355" y="3730778"/>
            <a:ext cx="781800" cy="1839000"/>
          </a:xfrm>
          <a:prstGeom prst="bentConnector2">
            <a:avLst/>
          </a:prstGeom>
          <a:noFill/>
          <a:ln cap="flat" cmpd="sng" w="12700">
            <a:solidFill>
              <a:srgbClr val="1F45BC"/>
            </a:solidFill>
            <a:prstDash val="solid"/>
            <a:miter lim="800000"/>
            <a:headEnd len="sm" w="sm" type="none"/>
            <a:tailEnd len="med" w="med" type="triangle"/>
          </a:ln>
        </p:spPr>
      </p:cxnSp>
      <p:cxnSp>
        <p:nvCxnSpPr>
          <p:cNvPr id="4441" name="Google Shape;4441;p272"/>
          <p:cNvCxnSpPr>
            <a:stCxn id="4430" idx="2"/>
          </p:cNvCxnSpPr>
          <p:nvPr/>
        </p:nvCxnSpPr>
        <p:spPr>
          <a:xfrm flipH="1" rot="-5400000">
            <a:off x="2776242" y="3772628"/>
            <a:ext cx="1060800" cy="2034300"/>
          </a:xfrm>
          <a:prstGeom prst="bentConnector2">
            <a:avLst/>
          </a:prstGeom>
          <a:noFill/>
          <a:ln cap="flat" cmpd="sng" w="12700">
            <a:solidFill>
              <a:srgbClr val="1F45BC"/>
            </a:solidFill>
            <a:prstDash val="solid"/>
            <a:miter lim="800000"/>
            <a:headEnd len="sm" w="sm" type="none"/>
            <a:tailEnd len="med" w="med" type="triangle"/>
          </a:ln>
        </p:spPr>
      </p:cxnSp>
      <p:cxnSp>
        <p:nvCxnSpPr>
          <p:cNvPr id="4442" name="Google Shape;4442;p272"/>
          <p:cNvCxnSpPr>
            <a:stCxn id="4429" idx="2"/>
          </p:cNvCxnSpPr>
          <p:nvPr/>
        </p:nvCxnSpPr>
        <p:spPr>
          <a:xfrm flipH="1" rot="-5400000">
            <a:off x="2536429" y="3817178"/>
            <a:ext cx="1345200" cy="2229600"/>
          </a:xfrm>
          <a:prstGeom prst="bentConnector2">
            <a:avLst/>
          </a:prstGeom>
          <a:noFill/>
          <a:ln cap="flat" cmpd="sng" w="12700">
            <a:solidFill>
              <a:srgbClr val="1F45BC"/>
            </a:solidFill>
            <a:prstDash val="solid"/>
            <a:miter lim="800000"/>
            <a:headEnd len="sm" w="sm" type="none"/>
            <a:tailEnd len="med" w="med" type="triangle"/>
          </a:ln>
        </p:spPr>
      </p:cxnSp>
      <p:sp>
        <p:nvSpPr>
          <p:cNvPr id="4443" name="Google Shape;4443;p272"/>
          <p:cNvSpPr/>
          <p:nvPr/>
        </p:nvSpPr>
        <p:spPr>
          <a:xfrm>
            <a:off x="1889783" y="3432508"/>
            <a:ext cx="1345711" cy="26805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Luồng dữ liệu</a:t>
            </a:r>
            <a:endParaRPr sz="1400">
              <a:solidFill>
                <a:srgbClr val="1F45BC"/>
              </a:solidFill>
              <a:latin typeface="Arial"/>
              <a:ea typeface="Arial"/>
              <a:cs typeface="Arial"/>
              <a:sym typeface="Arial"/>
            </a:endParaRPr>
          </a:p>
        </p:txBody>
      </p:sp>
      <p:sp>
        <p:nvSpPr>
          <p:cNvPr id="4444" name="Google Shape;4444;p272"/>
          <p:cNvSpPr/>
          <p:nvPr/>
        </p:nvSpPr>
        <p:spPr>
          <a:xfrm>
            <a:off x="4252340" y="3443837"/>
            <a:ext cx="1795561" cy="303466"/>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Bảng không giới hạn</a:t>
            </a:r>
            <a:endParaRPr sz="1400">
              <a:solidFill>
                <a:srgbClr val="1F45BC"/>
              </a:solidFill>
              <a:latin typeface="Arial"/>
              <a:ea typeface="Arial"/>
              <a:cs typeface="Arial"/>
              <a:sym typeface="Arial"/>
            </a:endParaRPr>
          </a:p>
        </p:txBody>
      </p:sp>
      <p:sp>
        <p:nvSpPr>
          <p:cNvPr id="4445" name="Google Shape;4445;p272"/>
          <p:cNvSpPr/>
          <p:nvPr/>
        </p:nvSpPr>
        <p:spPr>
          <a:xfrm>
            <a:off x="6104166" y="4114486"/>
            <a:ext cx="1846391" cy="1205552"/>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Dữ liệu mới trong luồng Dữ liệu</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Các hàng mới được thêm vào một bảng không giới hạn</a:t>
            </a:r>
            <a:endParaRPr sz="1400">
              <a:solidFill>
                <a:srgbClr val="1F45BC"/>
              </a:solidFill>
              <a:latin typeface="Arial"/>
              <a:ea typeface="Arial"/>
              <a:cs typeface="Arial"/>
              <a:sym typeface="Arial"/>
            </a:endParaRPr>
          </a:p>
        </p:txBody>
      </p:sp>
      <p:sp>
        <p:nvSpPr>
          <p:cNvPr id="4446" name="Google Shape;4446;p272"/>
          <p:cNvSpPr/>
          <p:nvPr/>
        </p:nvSpPr>
        <p:spPr>
          <a:xfrm>
            <a:off x="3542543" y="5867391"/>
            <a:ext cx="3211268" cy="26805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Luồng dữ liệu dưới dạng bảng không giới hạn</a:t>
            </a:r>
            <a:endParaRPr sz="1400">
              <a:solidFill>
                <a:srgbClr val="1F45BC"/>
              </a:solidFill>
              <a:latin typeface="Arial"/>
              <a:ea typeface="Arial"/>
              <a:cs typeface="Arial"/>
              <a:sym typeface="Arial"/>
            </a:endParaRPr>
          </a:p>
        </p:txBody>
      </p:sp>
    </p:spTree>
  </p:cSld>
  <p:clrMapOvr>
    <a:masterClrMapping/>
  </p:clrMapOvr>
</p:sld>
</file>

<file path=ppt/slides/slide2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1" name="Shape 4451"/>
        <p:cNvGrpSpPr/>
        <p:nvPr/>
      </p:nvGrpSpPr>
      <p:grpSpPr>
        <a:xfrm>
          <a:off x="0" y="0"/>
          <a:ext cx="0" cy="0"/>
          <a:chOff x="0" y="0"/>
          <a:chExt cx="0" cy="0"/>
        </a:xfrm>
      </p:grpSpPr>
      <p:sp>
        <p:nvSpPr>
          <p:cNvPr id="4452" name="Google Shape;4452;p27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3.3. Làm việc với dữ liệu truyền có cấu trúc</a:t>
            </a:r>
            <a:endParaRPr/>
          </a:p>
        </p:txBody>
      </p:sp>
      <p:sp>
        <p:nvSpPr>
          <p:cNvPr id="4453" name="Google Shape;4453;p27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Mô hình lập trình</a:t>
            </a:r>
            <a:endParaRPr/>
          </a:p>
        </p:txBody>
      </p:sp>
      <p:sp>
        <p:nvSpPr>
          <p:cNvPr id="4454" name="Google Shape;4454;p27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455" name="Google Shape;4455;p273"/>
          <p:cNvSpPr txBox="1"/>
          <p:nvPr>
            <p:ph idx="4" type="body"/>
          </p:nvPr>
        </p:nvSpPr>
        <p:spPr>
          <a:xfrm>
            <a:off x="535872" y="2226567"/>
            <a:ext cx="3845317" cy="4183553"/>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Như trong Spark Streaming, Structured Streaming cũng xử lý dữ liệu theo micro-batch</a:t>
            </a:r>
            <a:endParaRPr/>
          </a:p>
          <a:p>
            <a:pPr indent="-182563" lvl="1" marL="360363" rtl="0" algn="l">
              <a:lnSpc>
                <a:spcPct val="138461"/>
              </a:lnSpc>
              <a:spcBef>
                <a:spcPts val="500"/>
              </a:spcBef>
              <a:spcAft>
                <a:spcPts val="0"/>
              </a:spcAft>
              <a:buClr>
                <a:srgbClr val="262626"/>
              </a:buClr>
              <a:buSzPts val="1040"/>
              <a:buChar char="•"/>
            </a:pPr>
            <a:r>
              <a:rPr lang="en-US"/>
              <a:t>Như chúng ta đã thấy trong mã ví dụ, chế độ hàng loạt mặc định là xử lý tất cả các hàng được tích lũy kể từ khi bắt đầu đợt trước</a:t>
            </a:r>
            <a:endParaRPr/>
          </a:p>
          <a:p>
            <a:pPr indent="-182563" lvl="1" marL="360363" rtl="0" algn="l">
              <a:lnSpc>
                <a:spcPct val="138461"/>
              </a:lnSpc>
              <a:spcBef>
                <a:spcPts val="500"/>
              </a:spcBef>
              <a:spcAft>
                <a:spcPts val="0"/>
              </a:spcAft>
              <a:buClr>
                <a:srgbClr val="262626"/>
              </a:buClr>
              <a:buSzPts val="1040"/>
              <a:buChar char="•"/>
            </a:pPr>
            <a:r>
              <a:rPr lang="en-US"/>
              <a:t>Spark Streaming cũng cho phép đặt khoảng thời gian cho từng đợt</a:t>
            </a:r>
            <a:endParaRPr/>
          </a:p>
          <a:p>
            <a:pPr indent="-182563" lvl="1" marL="360363" rtl="0" algn="l">
              <a:lnSpc>
                <a:spcPct val="138461"/>
              </a:lnSpc>
              <a:spcBef>
                <a:spcPts val="500"/>
              </a:spcBef>
              <a:spcAft>
                <a:spcPts val="0"/>
              </a:spcAft>
              <a:buClr>
                <a:srgbClr val="262626"/>
              </a:buClr>
              <a:buSzPts val="1040"/>
              <a:buChar char="•"/>
            </a:pPr>
            <a:r>
              <a:rPr lang="en-US"/>
              <a:t>Có thể đặt khoảng thời gian bằng cách sử dụng phương thức </a:t>
            </a:r>
            <a:r>
              <a:rPr b="1" lang="en-US"/>
              <a:t>trigger</a:t>
            </a:r>
            <a:r>
              <a:rPr lang="en-US"/>
              <a:t>()</a:t>
            </a:r>
            <a:endParaRPr/>
          </a:p>
        </p:txBody>
      </p:sp>
      <p:sp>
        <p:nvSpPr>
          <p:cNvPr id="4456" name="Google Shape;4456;p273"/>
          <p:cNvSpPr txBox="1"/>
          <p:nvPr/>
        </p:nvSpPr>
        <p:spPr>
          <a:xfrm>
            <a:off x="766634" y="6587259"/>
            <a:ext cx="7812000" cy="35465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4457" name="Google Shape;4457;p273"/>
          <p:cNvGrpSpPr/>
          <p:nvPr/>
        </p:nvGrpSpPr>
        <p:grpSpPr>
          <a:xfrm>
            <a:off x="4286488" y="2769086"/>
            <a:ext cx="4981778" cy="3317103"/>
            <a:chOff x="4813432" y="2185269"/>
            <a:chExt cx="4558202" cy="3540072"/>
          </a:xfrm>
        </p:grpSpPr>
        <p:sp>
          <p:nvSpPr>
            <p:cNvPr id="4458" name="Google Shape;4458;p273"/>
            <p:cNvSpPr/>
            <p:nvPr/>
          </p:nvSpPr>
          <p:spPr>
            <a:xfrm>
              <a:off x="6118894" y="3067050"/>
              <a:ext cx="419100" cy="427911"/>
            </a:xfrm>
            <a:prstGeom prst="round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59" name="Google Shape;4459;p273"/>
            <p:cNvSpPr/>
            <p:nvPr/>
          </p:nvSpPr>
          <p:spPr>
            <a:xfrm>
              <a:off x="6118894" y="4294749"/>
              <a:ext cx="419100" cy="427911"/>
            </a:xfrm>
            <a:prstGeom prst="roundRect">
              <a:avLst>
                <a:gd fmla="val 16667"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60" name="Google Shape;4460;p273"/>
            <p:cNvSpPr/>
            <p:nvPr/>
          </p:nvSpPr>
          <p:spPr>
            <a:xfrm>
              <a:off x="7233498" y="3067050"/>
              <a:ext cx="419100" cy="619443"/>
            </a:xfrm>
            <a:prstGeom prst="round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61" name="Google Shape;4461;p273"/>
            <p:cNvSpPr/>
            <p:nvPr/>
          </p:nvSpPr>
          <p:spPr>
            <a:xfrm>
              <a:off x="8339357" y="3067051"/>
              <a:ext cx="419100" cy="898316"/>
            </a:xfrm>
            <a:prstGeom prst="round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62" name="Google Shape;4462;p273"/>
            <p:cNvSpPr/>
            <p:nvPr/>
          </p:nvSpPr>
          <p:spPr>
            <a:xfrm>
              <a:off x="7233498" y="4294750"/>
              <a:ext cx="419100" cy="607514"/>
            </a:xfrm>
            <a:prstGeom prst="roundRect">
              <a:avLst>
                <a:gd fmla="val 16667"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63" name="Google Shape;4463;p273"/>
            <p:cNvSpPr/>
            <p:nvPr/>
          </p:nvSpPr>
          <p:spPr>
            <a:xfrm>
              <a:off x="8339357" y="4294749"/>
              <a:ext cx="419100" cy="607515"/>
            </a:xfrm>
            <a:prstGeom prst="roundRect">
              <a:avLst>
                <a:gd fmla="val 16667"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64" name="Google Shape;4464;p273"/>
            <p:cNvSpPr/>
            <p:nvPr/>
          </p:nvSpPr>
          <p:spPr>
            <a:xfrm>
              <a:off x="6118894" y="5297430"/>
              <a:ext cx="419100" cy="427911"/>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465" name="Google Shape;4465;p273"/>
            <p:cNvSpPr/>
            <p:nvPr/>
          </p:nvSpPr>
          <p:spPr>
            <a:xfrm>
              <a:off x="7233498" y="5297430"/>
              <a:ext cx="419100" cy="427911"/>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Arial"/>
                <a:ea typeface="Arial"/>
                <a:cs typeface="Arial"/>
                <a:sym typeface="Arial"/>
              </a:endParaRPr>
            </a:p>
          </p:txBody>
        </p:sp>
        <p:sp>
          <p:nvSpPr>
            <p:cNvPr id="4466" name="Google Shape;4466;p273"/>
            <p:cNvSpPr/>
            <p:nvPr/>
          </p:nvSpPr>
          <p:spPr>
            <a:xfrm>
              <a:off x="8339357" y="5297430"/>
              <a:ext cx="419100" cy="427911"/>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Arial"/>
                <a:ea typeface="Arial"/>
                <a:cs typeface="Arial"/>
                <a:sym typeface="Arial"/>
              </a:endParaRPr>
            </a:p>
          </p:txBody>
        </p:sp>
        <p:sp>
          <p:nvSpPr>
            <p:cNvPr id="4467" name="Google Shape;4467;p273"/>
            <p:cNvSpPr/>
            <p:nvPr/>
          </p:nvSpPr>
          <p:spPr>
            <a:xfrm>
              <a:off x="5648482" y="2641776"/>
              <a:ext cx="3581400" cy="160020"/>
            </a:xfrm>
            <a:prstGeom prst="rightArrow">
              <a:avLst>
                <a:gd fmla="val 50000" name="adj1"/>
                <a:gd fmla="val 100595" name="adj2"/>
              </a:avLst>
            </a:prstGeom>
            <a:solidFill>
              <a:srgbClr val="1F45B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68" name="Google Shape;4468;p273"/>
            <p:cNvSpPr/>
            <p:nvPr/>
          </p:nvSpPr>
          <p:spPr>
            <a:xfrm>
              <a:off x="6118894" y="2466473"/>
              <a:ext cx="419100" cy="205769"/>
            </a:xfrm>
            <a:prstGeom prst="roundRect">
              <a:avLst>
                <a:gd fmla="val 50000"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1</a:t>
              </a:r>
              <a:endParaRPr sz="1400">
                <a:solidFill>
                  <a:srgbClr val="1F45BC"/>
                </a:solidFill>
                <a:latin typeface="Arial"/>
                <a:ea typeface="Arial"/>
                <a:cs typeface="Arial"/>
                <a:sym typeface="Arial"/>
              </a:endParaRPr>
            </a:p>
          </p:txBody>
        </p:sp>
        <p:sp>
          <p:nvSpPr>
            <p:cNvPr id="4469" name="Google Shape;4469;p273"/>
            <p:cNvSpPr/>
            <p:nvPr/>
          </p:nvSpPr>
          <p:spPr>
            <a:xfrm>
              <a:off x="7233498" y="2466473"/>
              <a:ext cx="419100" cy="205769"/>
            </a:xfrm>
            <a:prstGeom prst="roundRect">
              <a:avLst>
                <a:gd fmla="val 50000"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2</a:t>
              </a:r>
              <a:endParaRPr sz="1400">
                <a:solidFill>
                  <a:srgbClr val="1F45BC"/>
                </a:solidFill>
                <a:latin typeface="Arial"/>
                <a:ea typeface="Arial"/>
                <a:cs typeface="Arial"/>
                <a:sym typeface="Arial"/>
              </a:endParaRPr>
            </a:p>
          </p:txBody>
        </p:sp>
        <p:sp>
          <p:nvSpPr>
            <p:cNvPr id="4470" name="Google Shape;4470;p273"/>
            <p:cNvSpPr/>
            <p:nvPr/>
          </p:nvSpPr>
          <p:spPr>
            <a:xfrm>
              <a:off x="8339357" y="2466473"/>
              <a:ext cx="419100" cy="205769"/>
            </a:xfrm>
            <a:prstGeom prst="roundRect">
              <a:avLst>
                <a:gd fmla="val 50000"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3</a:t>
              </a:r>
              <a:endParaRPr sz="1400">
                <a:solidFill>
                  <a:srgbClr val="1F45BC"/>
                </a:solidFill>
                <a:latin typeface="Arial"/>
                <a:ea typeface="Arial"/>
                <a:cs typeface="Arial"/>
                <a:sym typeface="Arial"/>
              </a:endParaRPr>
            </a:p>
          </p:txBody>
        </p:sp>
        <p:cxnSp>
          <p:nvCxnSpPr>
            <p:cNvPr id="4471" name="Google Shape;4471;p273"/>
            <p:cNvCxnSpPr>
              <a:stCxn id="4468" idx="2"/>
              <a:endCxn id="4458" idx="0"/>
            </p:cNvCxnSpPr>
            <p:nvPr/>
          </p:nvCxnSpPr>
          <p:spPr>
            <a:xfrm>
              <a:off x="6328444" y="2672242"/>
              <a:ext cx="0" cy="394800"/>
            </a:xfrm>
            <a:prstGeom prst="straightConnector1">
              <a:avLst/>
            </a:prstGeom>
            <a:noFill/>
            <a:ln cap="flat" cmpd="sng" w="28575">
              <a:solidFill>
                <a:srgbClr val="1F45BC"/>
              </a:solidFill>
              <a:prstDash val="solid"/>
              <a:miter lim="800000"/>
              <a:headEnd len="sm" w="sm" type="none"/>
              <a:tailEnd len="med" w="med" type="triangle"/>
            </a:ln>
          </p:spPr>
        </p:cxnSp>
        <p:cxnSp>
          <p:nvCxnSpPr>
            <p:cNvPr id="4472" name="Google Shape;4472;p273"/>
            <p:cNvCxnSpPr>
              <a:stCxn id="4458" idx="2"/>
              <a:endCxn id="4459" idx="0"/>
            </p:cNvCxnSpPr>
            <p:nvPr/>
          </p:nvCxnSpPr>
          <p:spPr>
            <a:xfrm>
              <a:off x="6328444" y="3494961"/>
              <a:ext cx="0" cy="799800"/>
            </a:xfrm>
            <a:prstGeom prst="straightConnector1">
              <a:avLst/>
            </a:prstGeom>
            <a:noFill/>
            <a:ln cap="flat" cmpd="sng" w="28575">
              <a:solidFill>
                <a:srgbClr val="1F45BC"/>
              </a:solidFill>
              <a:prstDash val="solid"/>
              <a:miter lim="800000"/>
              <a:headEnd len="sm" w="sm" type="none"/>
              <a:tailEnd len="med" w="med" type="triangle"/>
            </a:ln>
          </p:spPr>
        </p:cxnSp>
        <p:cxnSp>
          <p:nvCxnSpPr>
            <p:cNvPr id="4473" name="Google Shape;4473;p273"/>
            <p:cNvCxnSpPr>
              <a:stCxn id="4459" idx="2"/>
              <a:endCxn id="4464" idx="0"/>
            </p:cNvCxnSpPr>
            <p:nvPr/>
          </p:nvCxnSpPr>
          <p:spPr>
            <a:xfrm>
              <a:off x="6328444" y="4722660"/>
              <a:ext cx="0" cy="574800"/>
            </a:xfrm>
            <a:prstGeom prst="straightConnector1">
              <a:avLst/>
            </a:prstGeom>
            <a:noFill/>
            <a:ln cap="flat" cmpd="sng" w="28575">
              <a:solidFill>
                <a:srgbClr val="1F45BC"/>
              </a:solidFill>
              <a:prstDash val="solid"/>
              <a:miter lim="800000"/>
              <a:headEnd len="sm" w="sm" type="none"/>
              <a:tailEnd len="med" w="med" type="triangle"/>
            </a:ln>
          </p:spPr>
        </p:cxnSp>
        <p:cxnSp>
          <p:nvCxnSpPr>
            <p:cNvPr id="4474" name="Google Shape;4474;p273"/>
            <p:cNvCxnSpPr/>
            <p:nvPr/>
          </p:nvCxnSpPr>
          <p:spPr>
            <a:xfrm>
              <a:off x="7443048" y="2672243"/>
              <a:ext cx="0" cy="394808"/>
            </a:xfrm>
            <a:prstGeom prst="straightConnector1">
              <a:avLst/>
            </a:prstGeom>
            <a:noFill/>
            <a:ln cap="flat" cmpd="sng" w="28575">
              <a:solidFill>
                <a:srgbClr val="1F45BC"/>
              </a:solidFill>
              <a:prstDash val="solid"/>
              <a:miter lim="800000"/>
              <a:headEnd len="sm" w="sm" type="none"/>
              <a:tailEnd len="med" w="med" type="triangle"/>
            </a:ln>
          </p:spPr>
        </p:cxnSp>
        <p:cxnSp>
          <p:nvCxnSpPr>
            <p:cNvPr id="4475" name="Google Shape;4475;p273"/>
            <p:cNvCxnSpPr>
              <a:stCxn id="4460" idx="2"/>
              <a:endCxn id="4462" idx="0"/>
            </p:cNvCxnSpPr>
            <p:nvPr/>
          </p:nvCxnSpPr>
          <p:spPr>
            <a:xfrm>
              <a:off x="7443048" y="3686493"/>
              <a:ext cx="0" cy="608400"/>
            </a:xfrm>
            <a:prstGeom prst="straightConnector1">
              <a:avLst/>
            </a:prstGeom>
            <a:noFill/>
            <a:ln cap="flat" cmpd="sng" w="28575">
              <a:solidFill>
                <a:srgbClr val="1F45BC"/>
              </a:solidFill>
              <a:prstDash val="solid"/>
              <a:miter lim="800000"/>
              <a:headEnd len="sm" w="sm" type="none"/>
              <a:tailEnd len="med" w="med" type="triangle"/>
            </a:ln>
          </p:spPr>
        </p:cxnSp>
        <p:cxnSp>
          <p:nvCxnSpPr>
            <p:cNvPr id="4476" name="Google Shape;4476;p273"/>
            <p:cNvCxnSpPr>
              <a:stCxn id="4462" idx="2"/>
            </p:cNvCxnSpPr>
            <p:nvPr/>
          </p:nvCxnSpPr>
          <p:spPr>
            <a:xfrm>
              <a:off x="7443048" y="4902264"/>
              <a:ext cx="0" cy="395100"/>
            </a:xfrm>
            <a:prstGeom prst="straightConnector1">
              <a:avLst/>
            </a:prstGeom>
            <a:noFill/>
            <a:ln cap="flat" cmpd="sng" w="28575">
              <a:solidFill>
                <a:srgbClr val="1F45BC"/>
              </a:solidFill>
              <a:prstDash val="solid"/>
              <a:miter lim="800000"/>
              <a:headEnd len="sm" w="sm" type="none"/>
              <a:tailEnd len="med" w="med" type="triangle"/>
            </a:ln>
          </p:spPr>
        </p:cxnSp>
        <p:cxnSp>
          <p:nvCxnSpPr>
            <p:cNvPr id="4477" name="Google Shape;4477;p273"/>
            <p:cNvCxnSpPr>
              <a:stCxn id="4470" idx="2"/>
            </p:cNvCxnSpPr>
            <p:nvPr/>
          </p:nvCxnSpPr>
          <p:spPr>
            <a:xfrm>
              <a:off x="8548907" y="2672242"/>
              <a:ext cx="0" cy="394800"/>
            </a:xfrm>
            <a:prstGeom prst="straightConnector1">
              <a:avLst/>
            </a:prstGeom>
            <a:noFill/>
            <a:ln cap="flat" cmpd="sng" w="28575">
              <a:solidFill>
                <a:srgbClr val="1F45BC"/>
              </a:solidFill>
              <a:prstDash val="solid"/>
              <a:miter lim="800000"/>
              <a:headEnd len="sm" w="sm" type="none"/>
              <a:tailEnd len="med" w="med" type="triangle"/>
            </a:ln>
          </p:spPr>
        </p:cxnSp>
        <p:cxnSp>
          <p:nvCxnSpPr>
            <p:cNvPr id="4478" name="Google Shape;4478;p273"/>
            <p:cNvCxnSpPr>
              <a:stCxn id="4461" idx="2"/>
              <a:endCxn id="4463" idx="0"/>
            </p:cNvCxnSpPr>
            <p:nvPr/>
          </p:nvCxnSpPr>
          <p:spPr>
            <a:xfrm>
              <a:off x="8548907" y="3965367"/>
              <a:ext cx="0" cy="329400"/>
            </a:xfrm>
            <a:prstGeom prst="straightConnector1">
              <a:avLst/>
            </a:prstGeom>
            <a:noFill/>
            <a:ln cap="flat" cmpd="sng" w="28575">
              <a:solidFill>
                <a:srgbClr val="1F45BC"/>
              </a:solidFill>
              <a:prstDash val="solid"/>
              <a:miter lim="800000"/>
              <a:headEnd len="sm" w="sm" type="none"/>
              <a:tailEnd len="med" w="med" type="triangle"/>
            </a:ln>
          </p:spPr>
        </p:cxnSp>
        <p:cxnSp>
          <p:nvCxnSpPr>
            <p:cNvPr id="4479" name="Google Shape;4479;p273"/>
            <p:cNvCxnSpPr>
              <a:stCxn id="4463" idx="2"/>
            </p:cNvCxnSpPr>
            <p:nvPr/>
          </p:nvCxnSpPr>
          <p:spPr>
            <a:xfrm>
              <a:off x="8548907" y="4902264"/>
              <a:ext cx="0" cy="395100"/>
            </a:xfrm>
            <a:prstGeom prst="straightConnector1">
              <a:avLst/>
            </a:prstGeom>
            <a:noFill/>
            <a:ln cap="flat" cmpd="sng" w="28575">
              <a:solidFill>
                <a:srgbClr val="1F45BC"/>
              </a:solidFill>
              <a:prstDash val="solid"/>
              <a:miter lim="800000"/>
              <a:headEnd len="sm" w="sm" type="none"/>
              <a:tailEnd len="med" w="med" type="triangle"/>
            </a:ln>
          </p:spPr>
        </p:cxnSp>
        <p:sp>
          <p:nvSpPr>
            <p:cNvPr id="4480" name="Google Shape;4480;p273"/>
            <p:cNvSpPr/>
            <p:nvPr/>
          </p:nvSpPr>
          <p:spPr>
            <a:xfrm>
              <a:off x="5029679" y="2570864"/>
              <a:ext cx="689748" cy="26805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Thời gian</a:t>
              </a:r>
              <a:endParaRPr sz="1400">
                <a:solidFill>
                  <a:srgbClr val="1F45BC"/>
                </a:solidFill>
                <a:latin typeface="Arial"/>
                <a:ea typeface="Arial"/>
                <a:cs typeface="Arial"/>
                <a:sym typeface="Arial"/>
              </a:endParaRPr>
            </a:p>
          </p:txBody>
        </p:sp>
        <p:sp>
          <p:nvSpPr>
            <p:cNvPr id="4481" name="Google Shape;4481;p273"/>
            <p:cNvSpPr/>
            <p:nvPr/>
          </p:nvSpPr>
          <p:spPr>
            <a:xfrm>
              <a:off x="5029679" y="3146980"/>
              <a:ext cx="689748" cy="26805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Dữ liệu nhập</a:t>
              </a:r>
              <a:endParaRPr sz="1400">
                <a:solidFill>
                  <a:srgbClr val="1F45BC"/>
                </a:solidFill>
                <a:latin typeface="Arial"/>
                <a:ea typeface="Arial"/>
                <a:cs typeface="Arial"/>
                <a:sym typeface="Arial"/>
              </a:endParaRPr>
            </a:p>
          </p:txBody>
        </p:sp>
        <p:sp>
          <p:nvSpPr>
            <p:cNvPr id="4482" name="Google Shape;4482;p273"/>
            <p:cNvSpPr/>
            <p:nvPr/>
          </p:nvSpPr>
          <p:spPr>
            <a:xfrm>
              <a:off x="4936421" y="4539897"/>
              <a:ext cx="876260" cy="245145"/>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Kết quả</a:t>
              </a:r>
              <a:endParaRPr sz="1400">
                <a:solidFill>
                  <a:srgbClr val="1F45BC"/>
                </a:solidFill>
                <a:latin typeface="Arial"/>
                <a:ea typeface="Arial"/>
                <a:cs typeface="Arial"/>
                <a:sym typeface="Arial"/>
              </a:endParaRPr>
            </a:p>
          </p:txBody>
        </p:sp>
        <p:sp>
          <p:nvSpPr>
            <p:cNvPr id="4483" name="Google Shape;4483;p273"/>
            <p:cNvSpPr/>
            <p:nvPr/>
          </p:nvSpPr>
          <p:spPr>
            <a:xfrm>
              <a:off x="4813432" y="5377360"/>
              <a:ext cx="1122242" cy="26805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Dữ liệu xuất</a:t>
              </a:r>
              <a:endParaRPr sz="1400">
                <a:solidFill>
                  <a:srgbClr val="1F45BC"/>
                </a:solidFill>
                <a:latin typeface="Arial"/>
                <a:ea typeface="Arial"/>
                <a:cs typeface="Arial"/>
                <a:sym typeface="Arial"/>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Chế độ hoàn chỉnh</a:t>
              </a:r>
              <a:endParaRPr sz="1000">
                <a:solidFill>
                  <a:srgbClr val="1F45BC"/>
                </a:solidFill>
                <a:latin typeface="Arial"/>
                <a:ea typeface="Arial"/>
                <a:cs typeface="Arial"/>
                <a:sym typeface="Arial"/>
              </a:endParaRPr>
            </a:p>
          </p:txBody>
        </p:sp>
        <p:sp>
          <p:nvSpPr>
            <p:cNvPr id="4484" name="Google Shape;4484;p273"/>
            <p:cNvSpPr/>
            <p:nvPr/>
          </p:nvSpPr>
          <p:spPr>
            <a:xfrm>
              <a:off x="5391013" y="2185269"/>
              <a:ext cx="1874862" cy="26805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Kích hoạt: cứ sau 1 giây</a:t>
              </a:r>
              <a:endParaRPr sz="1100">
                <a:solidFill>
                  <a:srgbClr val="1F45BC"/>
                </a:solidFill>
                <a:latin typeface="Arial"/>
                <a:ea typeface="Arial"/>
                <a:cs typeface="Arial"/>
                <a:sym typeface="Arial"/>
              </a:endParaRPr>
            </a:p>
          </p:txBody>
        </p:sp>
        <p:sp>
          <p:nvSpPr>
            <p:cNvPr id="4485" name="Google Shape;4485;p273"/>
            <p:cNvSpPr/>
            <p:nvPr/>
          </p:nvSpPr>
          <p:spPr>
            <a:xfrm rot="-5400000">
              <a:off x="5407083" y="3731843"/>
              <a:ext cx="996908" cy="297553"/>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Truy vấn</a:t>
              </a:r>
              <a:endParaRPr sz="1400">
                <a:solidFill>
                  <a:srgbClr val="1F45BC"/>
                </a:solidFill>
                <a:latin typeface="Arial"/>
                <a:ea typeface="Arial"/>
                <a:cs typeface="Arial"/>
                <a:sym typeface="Arial"/>
              </a:endParaRPr>
            </a:p>
          </p:txBody>
        </p:sp>
        <p:sp>
          <p:nvSpPr>
            <p:cNvPr id="4486" name="Google Shape;4486;p273"/>
            <p:cNvSpPr/>
            <p:nvPr/>
          </p:nvSpPr>
          <p:spPr>
            <a:xfrm>
              <a:off x="6464900" y="3168047"/>
              <a:ext cx="679852" cy="269396"/>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dữ liệu lên đến t=1</a:t>
              </a:r>
              <a:endParaRPr/>
            </a:p>
          </p:txBody>
        </p:sp>
        <p:sp>
          <p:nvSpPr>
            <p:cNvPr id="4487" name="Google Shape;4487;p273"/>
            <p:cNvSpPr/>
            <p:nvPr/>
          </p:nvSpPr>
          <p:spPr>
            <a:xfrm>
              <a:off x="7577829" y="3168047"/>
              <a:ext cx="679852" cy="269396"/>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dữ liệu lên đến t=2</a:t>
              </a:r>
              <a:endParaRPr/>
            </a:p>
          </p:txBody>
        </p:sp>
        <p:sp>
          <p:nvSpPr>
            <p:cNvPr id="4488" name="Google Shape;4488;p273"/>
            <p:cNvSpPr/>
            <p:nvPr/>
          </p:nvSpPr>
          <p:spPr>
            <a:xfrm>
              <a:off x="8691782" y="3168047"/>
              <a:ext cx="679852" cy="269396"/>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dữ liệu lên đến t=3</a:t>
              </a:r>
              <a:endParaRPr/>
            </a:p>
          </p:txBody>
        </p:sp>
        <p:sp>
          <p:nvSpPr>
            <p:cNvPr id="4489" name="Google Shape;4489;p273"/>
            <p:cNvSpPr/>
            <p:nvPr/>
          </p:nvSpPr>
          <p:spPr>
            <a:xfrm>
              <a:off x="6464900" y="4539897"/>
              <a:ext cx="679852" cy="269396"/>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kết quả lên tới t=1</a:t>
              </a:r>
              <a:endParaRPr sz="1100">
                <a:solidFill>
                  <a:srgbClr val="1F45BC"/>
                </a:solidFill>
                <a:latin typeface="Arial"/>
                <a:ea typeface="Arial"/>
                <a:cs typeface="Arial"/>
                <a:sym typeface="Arial"/>
              </a:endParaRPr>
            </a:p>
          </p:txBody>
        </p:sp>
        <p:sp>
          <p:nvSpPr>
            <p:cNvPr id="4490" name="Google Shape;4490;p273"/>
            <p:cNvSpPr/>
            <p:nvPr/>
          </p:nvSpPr>
          <p:spPr>
            <a:xfrm>
              <a:off x="7577829" y="4539897"/>
              <a:ext cx="679852" cy="269396"/>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kết quả lên tới t=2</a:t>
              </a:r>
              <a:endParaRPr sz="1100">
                <a:solidFill>
                  <a:srgbClr val="1F45BC"/>
                </a:solidFill>
                <a:latin typeface="Arial"/>
                <a:ea typeface="Arial"/>
                <a:cs typeface="Arial"/>
                <a:sym typeface="Arial"/>
              </a:endParaRPr>
            </a:p>
          </p:txBody>
        </p:sp>
        <p:sp>
          <p:nvSpPr>
            <p:cNvPr id="4491" name="Google Shape;4491;p273"/>
            <p:cNvSpPr/>
            <p:nvPr/>
          </p:nvSpPr>
          <p:spPr>
            <a:xfrm>
              <a:off x="8691782" y="4539897"/>
              <a:ext cx="679852" cy="269396"/>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kết quả lên tới t=3</a:t>
              </a:r>
              <a:endParaRPr sz="1100">
                <a:solidFill>
                  <a:srgbClr val="1F45BC"/>
                </a:solidFill>
                <a:latin typeface="Arial"/>
                <a:ea typeface="Arial"/>
                <a:cs typeface="Arial"/>
                <a:sym typeface="Arial"/>
              </a:endParaRPr>
            </a:p>
          </p:txBody>
        </p:sp>
      </p:grpSp>
    </p:spTree>
  </p:cSld>
  <p:clrMapOvr>
    <a:masterClrMapping/>
  </p:clrMapOvr>
</p:sld>
</file>

<file path=ppt/slides/slide2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6" name="Shape 4496"/>
        <p:cNvGrpSpPr/>
        <p:nvPr/>
      </p:nvGrpSpPr>
      <p:grpSpPr>
        <a:xfrm>
          <a:off x="0" y="0"/>
          <a:ext cx="0" cy="0"/>
          <a:chOff x="0" y="0"/>
          <a:chExt cx="0" cy="0"/>
        </a:xfrm>
      </p:grpSpPr>
      <p:sp>
        <p:nvSpPr>
          <p:cNvPr id="4497" name="Google Shape;4497;p27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3.3. Làm việc với dữ liệu truyền có cấu trúc</a:t>
            </a:r>
            <a:endParaRPr/>
          </a:p>
        </p:txBody>
      </p:sp>
      <p:sp>
        <p:nvSpPr>
          <p:cNvPr id="4498" name="Google Shape;4498;p27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Chế độ đầu ra</a:t>
            </a:r>
            <a:endParaRPr/>
          </a:p>
        </p:txBody>
      </p:sp>
      <p:sp>
        <p:nvSpPr>
          <p:cNvPr id="4499" name="Google Shape;4499;p27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500" name="Google Shape;4500;p27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Đầu ra được định nghĩa là những gì được lưu trữ vào bộ nhớ ngoài</a:t>
            </a:r>
            <a:endParaRPr/>
          </a:p>
          <a:p>
            <a:pPr indent="-182563" lvl="1" marL="360363" rtl="0" algn="l">
              <a:lnSpc>
                <a:spcPct val="138461"/>
              </a:lnSpc>
              <a:spcBef>
                <a:spcPts val="500"/>
              </a:spcBef>
              <a:spcAft>
                <a:spcPts val="0"/>
              </a:spcAft>
              <a:buClr>
                <a:srgbClr val="262626"/>
              </a:buClr>
              <a:buSzPts val="1040"/>
              <a:buChar char="•"/>
            </a:pPr>
            <a:r>
              <a:rPr lang="en-US"/>
              <a:t>Chế độ đầu ra mặc định là chế độ Append</a:t>
            </a:r>
            <a:endParaRPr/>
          </a:p>
        </p:txBody>
      </p:sp>
      <p:graphicFrame>
        <p:nvGraphicFramePr>
          <p:cNvPr id="4501" name="Google Shape;4501;p274"/>
          <p:cNvGraphicFramePr/>
          <p:nvPr/>
        </p:nvGraphicFramePr>
        <p:xfrm>
          <a:off x="535872" y="2776551"/>
          <a:ext cx="3000000" cy="3000000"/>
        </p:xfrm>
        <a:graphic>
          <a:graphicData uri="http://schemas.openxmlformats.org/drawingml/2006/table">
            <a:tbl>
              <a:tblPr bandRow="1" firstRow="1">
                <a:noFill/>
                <a:tableStyleId>{AC961190-77FA-4AE8-A9A6-E3E42C7C3913}</a:tableStyleId>
              </a:tblPr>
              <a:tblGrid>
                <a:gridCol w="1357325"/>
                <a:gridCol w="7439200"/>
              </a:tblGrid>
              <a:tr h="279100">
                <a:tc>
                  <a:txBody>
                    <a:bodyPr/>
                    <a:lstStyle/>
                    <a:p>
                      <a:pPr indent="0" lvl="0" marL="0" marR="0" rtl="0" algn="ctr">
                        <a:lnSpc>
                          <a:spcPct val="100000"/>
                        </a:lnSpc>
                        <a:spcBef>
                          <a:spcPts val="0"/>
                        </a:spcBef>
                        <a:spcAft>
                          <a:spcPts val="0"/>
                        </a:spcAft>
                        <a:buClr>
                          <a:schemeClr val="dk1"/>
                        </a:buClr>
                        <a:buSzPts val="1400"/>
                        <a:buFont typeface="Arial"/>
                        <a:buNone/>
                      </a:pPr>
                      <a:r>
                        <a:rPr b="0" lang="en-US" sz="1400">
                          <a:solidFill>
                            <a:schemeClr val="dk1"/>
                          </a:solidFill>
                          <a:latin typeface="Arial"/>
                          <a:ea typeface="Arial"/>
                          <a:cs typeface="Arial"/>
                          <a:sym typeface="Arial"/>
                        </a:rPr>
                        <a:t>Chế</a:t>
                      </a:r>
                      <a:r>
                        <a:rPr b="0" lang="en-US" sz="1400">
                          <a:solidFill>
                            <a:schemeClr val="dk1"/>
                          </a:solidFill>
                          <a:latin typeface="Arial"/>
                          <a:ea typeface="Arial"/>
                          <a:cs typeface="Arial"/>
                          <a:sym typeface="Arial"/>
                        </a:rPr>
                        <a:t> độ đầu ra</a:t>
                      </a:r>
                      <a:endParaRPr b="0"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a:solidFill>
                            <a:schemeClr val="dk1"/>
                          </a:solidFill>
                          <a:latin typeface="Arial"/>
                          <a:ea typeface="Arial"/>
                          <a:cs typeface="Arial"/>
                          <a:sym typeface="Arial"/>
                        </a:rPr>
                        <a:t>Ý</a:t>
                      </a:r>
                      <a:r>
                        <a:rPr b="0" lang="en-US" sz="1400">
                          <a:solidFill>
                            <a:schemeClr val="dk1"/>
                          </a:solidFill>
                          <a:latin typeface="Arial"/>
                          <a:ea typeface="Arial"/>
                          <a:cs typeface="Arial"/>
                          <a:sym typeface="Arial"/>
                        </a:rPr>
                        <a:t> nghĩa</a:t>
                      </a:r>
                      <a:endParaRPr b="0" sz="1400">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265150">
                <a:tc>
                  <a:txBody>
                    <a:bodyPr/>
                    <a:lstStyle/>
                    <a:p>
                      <a:pPr indent="0" lvl="0" marL="0" marR="0" rtl="0" algn="ctr">
                        <a:lnSpc>
                          <a:spcPct val="100000"/>
                        </a:lnSpc>
                        <a:spcBef>
                          <a:spcPts val="0"/>
                        </a:spcBef>
                        <a:spcAft>
                          <a:spcPts val="0"/>
                        </a:spcAft>
                        <a:buNone/>
                      </a:pPr>
                      <a:r>
                        <a:rPr b="1" lang="en-US" sz="1300">
                          <a:solidFill>
                            <a:srgbClr val="262626"/>
                          </a:solidFill>
                          <a:latin typeface="Arial"/>
                          <a:ea typeface="Arial"/>
                          <a:cs typeface="Arial"/>
                          <a:sym typeface="Arial"/>
                        </a:rPr>
                        <a:t>Complete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a:solidFill>
                            <a:srgbClr val="262626"/>
                          </a:solidFill>
                          <a:latin typeface="Arial"/>
                          <a:ea typeface="Arial"/>
                          <a:cs typeface="Arial"/>
                          <a:sym typeface="Arial"/>
                        </a:rPr>
                        <a:t>Toàn bộ kết quả được lưu vào bộ nhớ ngoài</a:t>
                      </a:r>
                      <a:endParaRPr b="0" sz="1300">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65150">
                <a:tc>
                  <a:txBody>
                    <a:bodyPr/>
                    <a:lstStyle/>
                    <a:p>
                      <a:pPr indent="0" lvl="0" marL="0" marR="0" rtl="0" algn="ctr">
                        <a:lnSpc>
                          <a:spcPct val="100000"/>
                        </a:lnSpc>
                        <a:spcBef>
                          <a:spcPts val="0"/>
                        </a:spcBef>
                        <a:spcAft>
                          <a:spcPts val="0"/>
                        </a:spcAft>
                        <a:buNone/>
                      </a:pPr>
                      <a:r>
                        <a:rPr b="1" lang="en-US" sz="1300">
                          <a:solidFill>
                            <a:srgbClr val="262626"/>
                          </a:solidFill>
                          <a:latin typeface="Arial"/>
                          <a:ea typeface="Arial"/>
                          <a:cs typeface="Arial"/>
                          <a:sym typeface="Arial"/>
                        </a:rPr>
                        <a:t>Append</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a:solidFill>
                            <a:srgbClr val="262626"/>
                          </a:solidFill>
                          <a:latin typeface="Arial"/>
                          <a:ea typeface="Arial"/>
                          <a:cs typeface="Arial"/>
                          <a:sym typeface="Arial"/>
                        </a:rPr>
                        <a:t>Chỉ các hàng mới được thêm vào kết quả kể từ micro-batch cuối cùng được lưu trữ vào bộ nhớ ngoài. Chế độ này chỉ có thể được sử dụng khi các hàng hiện tại không được phép thay đổi</a:t>
                      </a:r>
                      <a:endParaRPr b="0" sz="1300">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65150">
                <a:tc>
                  <a:txBody>
                    <a:bodyPr/>
                    <a:lstStyle/>
                    <a:p>
                      <a:pPr indent="0" lvl="0" marL="0" marR="0" rtl="0" algn="ctr">
                        <a:lnSpc>
                          <a:spcPct val="100000"/>
                        </a:lnSpc>
                        <a:spcBef>
                          <a:spcPts val="0"/>
                        </a:spcBef>
                        <a:spcAft>
                          <a:spcPts val="0"/>
                        </a:spcAft>
                        <a:buNone/>
                      </a:pPr>
                      <a:r>
                        <a:rPr b="1" lang="en-US" sz="1300">
                          <a:solidFill>
                            <a:srgbClr val="262626"/>
                          </a:solidFill>
                          <a:latin typeface="Arial"/>
                          <a:ea typeface="Arial"/>
                          <a:cs typeface="Arial"/>
                          <a:sym typeface="Arial"/>
                        </a:rPr>
                        <a:t>Update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a:solidFill>
                            <a:srgbClr val="262626"/>
                          </a:solidFill>
                          <a:latin typeface="Arial"/>
                          <a:ea typeface="Arial"/>
                          <a:cs typeface="Arial"/>
                          <a:sym typeface="Arial"/>
                        </a:rPr>
                        <a:t>Chỉ những hàng đã được cập nhật hoặc nối thêm kể từ micro-batch cuối cùng mới được lưu trữ vào bộ nhớ ngoài.</a:t>
                      </a:r>
                      <a:endParaRPr b="0" sz="1300">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2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6" name="Shape 4506"/>
        <p:cNvGrpSpPr/>
        <p:nvPr/>
      </p:nvGrpSpPr>
      <p:grpSpPr>
        <a:xfrm>
          <a:off x="0" y="0"/>
          <a:ext cx="0" cy="0"/>
          <a:chOff x="0" y="0"/>
          <a:chExt cx="0" cy="0"/>
        </a:xfrm>
      </p:grpSpPr>
      <p:sp>
        <p:nvSpPr>
          <p:cNvPr id="4507" name="Google Shape;4507;p27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3.3. Làm việc với dữ liệu truyền có cấu trúc</a:t>
            </a:r>
            <a:endParaRPr/>
          </a:p>
        </p:txBody>
      </p:sp>
      <p:sp>
        <p:nvSpPr>
          <p:cNvPr id="4508" name="Google Shape;4508;p27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Minh họa Mô hình lập trình (1/2)</a:t>
            </a:r>
            <a:endParaRPr/>
          </a:p>
        </p:txBody>
      </p:sp>
      <p:sp>
        <p:nvSpPr>
          <p:cNvPr id="4509" name="Google Shape;4509;p27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510" name="Google Shape;4510;p275"/>
          <p:cNvSpPr txBox="1"/>
          <p:nvPr>
            <p:ph idx="4" type="body"/>
          </p:nvPr>
        </p:nvSpPr>
        <p:spPr>
          <a:xfrm>
            <a:off x="535872" y="2226567"/>
            <a:ext cx="8796528" cy="162874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Trong mã ví dụ của chúng tôi, chúng tôi tạo các dòng DataFrame bằng cách đọc bảng đầu vào, chuyển đổi nó thành các từ và tạo bảng kết quả trong wordCounts thông qua hành động </a:t>
            </a:r>
            <a:r>
              <a:rPr b="1" lang="en-US"/>
              <a:t>count</a:t>
            </a:r>
            <a:r>
              <a:rPr lang="en-US"/>
              <a:t>()</a:t>
            </a:r>
            <a:endParaRPr/>
          </a:p>
          <a:p>
            <a:pPr indent="-177800" lvl="0" marL="177800" rtl="0" algn="l">
              <a:lnSpc>
                <a:spcPct val="128571"/>
              </a:lnSpc>
              <a:spcBef>
                <a:spcPts val="1000"/>
              </a:spcBef>
              <a:spcAft>
                <a:spcPts val="0"/>
              </a:spcAft>
              <a:buClr>
                <a:srgbClr val="262626"/>
              </a:buClr>
              <a:buSzPts val="1400"/>
              <a:buFont typeface="Arial"/>
              <a:buChar char="•"/>
            </a:pPr>
            <a:r>
              <a:rPr lang="en-US"/>
              <a:t>Các tập hợp hoạt động này giống như khi được thực hiện trên một bảng tĩnh</a:t>
            </a:r>
            <a:endParaRPr/>
          </a:p>
          <a:p>
            <a:pPr indent="-182563" lvl="1" marL="360363" rtl="0" algn="l">
              <a:lnSpc>
                <a:spcPct val="138461"/>
              </a:lnSpc>
              <a:spcBef>
                <a:spcPts val="500"/>
              </a:spcBef>
              <a:spcAft>
                <a:spcPts val="0"/>
              </a:spcAft>
              <a:buClr>
                <a:srgbClr val="262626"/>
              </a:buClr>
              <a:buSzPts val="1040"/>
              <a:buChar char="•"/>
            </a:pPr>
            <a:r>
              <a:rPr lang="en-US"/>
              <a:t>Trên thực tế, chúng ta có thể xem dữ liệu trong micro-batch hiện tại của mình dưới dạng bảng tĩnh</a:t>
            </a:r>
            <a:endParaRPr/>
          </a:p>
        </p:txBody>
      </p:sp>
      <p:sp>
        <p:nvSpPr>
          <p:cNvPr id="4511" name="Google Shape;4511;p275"/>
          <p:cNvSpPr txBox="1"/>
          <p:nvPr/>
        </p:nvSpPr>
        <p:spPr>
          <a:xfrm>
            <a:off x="714688" y="3429000"/>
            <a:ext cx="7812000" cy="194153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Read the input table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lines = spark.readStream  . . . . . . . .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t>
            </a:r>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Split the lines into words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words = . . . . . . . .</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Generate running word count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wordCounts = words.groupBy("word").count()</a:t>
            </a:r>
            <a:endParaRPr/>
          </a:p>
        </p:txBody>
      </p:sp>
      <p:sp>
        <p:nvSpPr>
          <p:cNvPr id="4512" name="Google Shape;4512;p275"/>
          <p:cNvSpPr txBox="1"/>
          <p:nvPr/>
        </p:nvSpPr>
        <p:spPr>
          <a:xfrm>
            <a:off x="7878688" y="342900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2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7" name="Shape 4517"/>
        <p:cNvGrpSpPr/>
        <p:nvPr/>
      </p:nvGrpSpPr>
      <p:grpSpPr>
        <a:xfrm>
          <a:off x="0" y="0"/>
          <a:ext cx="0" cy="0"/>
          <a:chOff x="0" y="0"/>
          <a:chExt cx="0" cy="0"/>
        </a:xfrm>
      </p:grpSpPr>
      <p:sp>
        <p:nvSpPr>
          <p:cNvPr id="4518" name="Google Shape;4518;p27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3.3. Làm việc với dữ liệu truyền có cấu trúc</a:t>
            </a:r>
            <a:endParaRPr/>
          </a:p>
        </p:txBody>
      </p:sp>
      <p:sp>
        <p:nvSpPr>
          <p:cNvPr id="4519" name="Google Shape;4519;p27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Minh họa Mô hình lập trình (2/2)</a:t>
            </a:r>
            <a:endParaRPr/>
          </a:p>
        </p:txBody>
      </p:sp>
      <p:sp>
        <p:nvSpPr>
          <p:cNvPr id="4520" name="Google Shape;4520;p27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521" name="Google Shape;4521;p276"/>
          <p:cNvSpPr txBox="1"/>
          <p:nvPr>
            <p:ph idx="4" type="body"/>
          </p:nvPr>
        </p:nvSpPr>
        <p:spPr>
          <a:xfrm>
            <a:off x="535872" y="2226567"/>
            <a:ext cx="3156734" cy="3685718"/>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Điểm khác biệt của Truyền có cấu trúc là nó tiếp tục kiểm tra các hàng mới trong bảng đầu vào SAU KHI bắt đầu truy vấn</a:t>
            </a:r>
            <a:endParaRPr/>
          </a:p>
          <a:p>
            <a:pPr indent="-177800" lvl="0" marL="177800" rtl="0" algn="l">
              <a:lnSpc>
                <a:spcPct val="128571"/>
              </a:lnSpc>
              <a:spcBef>
                <a:spcPts val="1000"/>
              </a:spcBef>
              <a:spcAft>
                <a:spcPts val="0"/>
              </a:spcAft>
              <a:buClr>
                <a:srgbClr val="262626"/>
              </a:buClr>
              <a:buSzPts val="1400"/>
              <a:buFont typeface="Arial"/>
              <a:buChar char="•"/>
            </a:pPr>
            <a:r>
              <a:rPr lang="en-US"/>
              <a:t>Truyền trực tuyến cấu trúc chạy một truy vấn gia tăng và kết hợp với bảng kết quả trước đó</a:t>
            </a:r>
            <a:endParaRPr/>
          </a:p>
          <a:p>
            <a:pPr indent="-177800" lvl="0" marL="177800" rtl="0" algn="l">
              <a:lnSpc>
                <a:spcPct val="128571"/>
              </a:lnSpc>
              <a:spcBef>
                <a:spcPts val="1000"/>
              </a:spcBef>
              <a:spcAft>
                <a:spcPts val="0"/>
              </a:spcAft>
              <a:buClr>
                <a:srgbClr val="262626"/>
              </a:buClr>
              <a:buSzPts val="1400"/>
              <a:buFont typeface="Arial"/>
              <a:buChar char="•"/>
            </a:pPr>
            <a:r>
              <a:rPr lang="en-US"/>
              <a:t>Spark không lưu trong bộ nhớ toàn bộ bảng đầu vào</a:t>
            </a:r>
            <a:endParaRPr/>
          </a:p>
          <a:p>
            <a:pPr indent="-182563" lvl="1" marL="360363" rtl="0" algn="l">
              <a:lnSpc>
                <a:spcPct val="138461"/>
              </a:lnSpc>
              <a:spcBef>
                <a:spcPts val="500"/>
              </a:spcBef>
              <a:spcAft>
                <a:spcPts val="0"/>
              </a:spcAft>
              <a:buClr>
                <a:srgbClr val="262626"/>
              </a:buClr>
              <a:buSzPts val="1040"/>
              <a:buChar char="•"/>
            </a:pPr>
            <a:r>
              <a:rPr lang="en-US"/>
              <a:t>Nó xử lý từng đợt tăng dần và xóa mọi dữ liệu không cần thiết</a:t>
            </a:r>
            <a:endParaRPr/>
          </a:p>
          <a:p>
            <a:pPr indent="-182563" lvl="1" marL="360363" rtl="0" algn="l">
              <a:lnSpc>
                <a:spcPct val="138461"/>
              </a:lnSpc>
              <a:spcBef>
                <a:spcPts val="500"/>
              </a:spcBef>
              <a:spcAft>
                <a:spcPts val="0"/>
              </a:spcAft>
              <a:buClr>
                <a:srgbClr val="262626"/>
              </a:buClr>
              <a:buSzPts val="1040"/>
              <a:buChar char="•"/>
            </a:pPr>
            <a:r>
              <a:rPr lang="en-US"/>
              <a:t>Chỉ giữ nhiều trạng thái khi cần thiết</a:t>
            </a:r>
            <a:endParaRPr/>
          </a:p>
          <a:p>
            <a:pPr indent="-177800" lvl="0" marL="177800" rtl="0" algn="l">
              <a:lnSpc>
                <a:spcPct val="128571"/>
              </a:lnSpc>
              <a:spcBef>
                <a:spcPts val="1000"/>
              </a:spcBef>
              <a:spcAft>
                <a:spcPts val="0"/>
              </a:spcAft>
              <a:buClr>
                <a:srgbClr val="262626"/>
              </a:buClr>
              <a:buSzPts val="1400"/>
              <a:buFont typeface="Arial"/>
              <a:buChar char="•"/>
            </a:pPr>
            <a:r>
              <a:rPr lang="en-US"/>
              <a:t>Tuy nhiên, nhà phát triển không cần theo dõi bất kỳ điều gì trong số này</a:t>
            </a:r>
            <a:endParaRPr/>
          </a:p>
        </p:txBody>
      </p:sp>
      <p:sp>
        <p:nvSpPr>
          <p:cNvPr id="4522" name="Google Shape;4522;p276"/>
          <p:cNvSpPr/>
          <p:nvPr/>
        </p:nvSpPr>
        <p:spPr>
          <a:xfrm>
            <a:off x="5199136" y="2528887"/>
            <a:ext cx="3933766" cy="190603"/>
          </a:xfrm>
          <a:prstGeom prst="rightArrow">
            <a:avLst>
              <a:gd fmla="val 50000" name="adj1"/>
              <a:gd fmla="val 100595"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523" name="Google Shape;4523;p276"/>
          <p:cNvGrpSpPr/>
          <p:nvPr/>
        </p:nvGrpSpPr>
        <p:grpSpPr>
          <a:xfrm>
            <a:off x="4286488" y="3032578"/>
            <a:ext cx="4981778" cy="3053610"/>
            <a:chOff x="4813432" y="2466473"/>
            <a:chExt cx="4558202" cy="3258868"/>
          </a:xfrm>
        </p:grpSpPr>
        <p:sp>
          <p:nvSpPr>
            <p:cNvPr id="4524" name="Google Shape;4524;p276"/>
            <p:cNvSpPr/>
            <p:nvPr/>
          </p:nvSpPr>
          <p:spPr>
            <a:xfrm>
              <a:off x="6118894" y="3067050"/>
              <a:ext cx="419100" cy="427911"/>
            </a:xfrm>
            <a:prstGeom prst="round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25" name="Google Shape;4525;p276"/>
            <p:cNvSpPr/>
            <p:nvPr/>
          </p:nvSpPr>
          <p:spPr>
            <a:xfrm>
              <a:off x="6118894" y="4294749"/>
              <a:ext cx="419100" cy="427911"/>
            </a:xfrm>
            <a:prstGeom prst="roundRect">
              <a:avLst>
                <a:gd fmla="val 16667"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26" name="Google Shape;4526;p276"/>
            <p:cNvSpPr/>
            <p:nvPr/>
          </p:nvSpPr>
          <p:spPr>
            <a:xfrm>
              <a:off x="7233498" y="3067050"/>
              <a:ext cx="419100" cy="619443"/>
            </a:xfrm>
            <a:prstGeom prst="round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27" name="Google Shape;4527;p276"/>
            <p:cNvSpPr/>
            <p:nvPr/>
          </p:nvSpPr>
          <p:spPr>
            <a:xfrm>
              <a:off x="8339357" y="3067051"/>
              <a:ext cx="419100" cy="898316"/>
            </a:xfrm>
            <a:prstGeom prst="round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28" name="Google Shape;4528;p276"/>
            <p:cNvSpPr/>
            <p:nvPr/>
          </p:nvSpPr>
          <p:spPr>
            <a:xfrm>
              <a:off x="7233498" y="4294750"/>
              <a:ext cx="419100" cy="607514"/>
            </a:xfrm>
            <a:prstGeom prst="roundRect">
              <a:avLst>
                <a:gd fmla="val 16667"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29" name="Google Shape;4529;p276"/>
            <p:cNvSpPr/>
            <p:nvPr/>
          </p:nvSpPr>
          <p:spPr>
            <a:xfrm>
              <a:off x="8339357" y="4294749"/>
              <a:ext cx="419100" cy="607515"/>
            </a:xfrm>
            <a:prstGeom prst="roundRect">
              <a:avLst>
                <a:gd fmla="val 16667"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30" name="Google Shape;4530;p276"/>
            <p:cNvSpPr/>
            <p:nvPr/>
          </p:nvSpPr>
          <p:spPr>
            <a:xfrm>
              <a:off x="6118894" y="5297430"/>
              <a:ext cx="419100" cy="427911"/>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&gt;_</a:t>
              </a:r>
              <a:endParaRPr sz="1800">
                <a:solidFill>
                  <a:schemeClr val="lt1"/>
                </a:solidFill>
                <a:latin typeface="Arial"/>
                <a:ea typeface="Arial"/>
                <a:cs typeface="Arial"/>
                <a:sym typeface="Arial"/>
              </a:endParaRPr>
            </a:p>
          </p:txBody>
        </p:sp>
        <p:sp>
          <p:nvSpPr>
            <p:cNvPr id="4531" name="Google Shape;4531;p276"/>
            <p:cNvSpPr/>
            <p:nvPr/>
          </p:nvSpPr>
          <p:spPr>
            <a:xfrm>
              <a:off x="7233498" y="5297430"/>
              <a:ext cx="419100" cy="427911"/>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&gt;_</a:t>
              </a:r>
              <a:endParaRPr sz="1200">
                <a:solidFill>
                  <a:schemeClr val="lt1"/>
                </a:solidFill>
                <a:latin typeface="Arial"/>
                <a:ea typeface="Arial"/>
                <a:cs typeface="Arial"/>
                <a:sym typeface="Arial"/>
              </a:endParaRPr>
            </a:p>
          </p:txBody>
        </p:sp>
        <p:sp>
          <p:nvSpPr>
            <p:cNvPr id="4532" name="Google Shape;4532;p276"/>
            <p:cNvSpPr/>
            <p:nvPr/>
          </p:nvSpPr>
          <p:spPr>
            <a:xfrm>
              <a:off x="8339357" y="5297430"/>
              <a:ext cx="419100" cy="427911"/>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&gt;_</a:t>
              </a:r>
              <a:endParaRPr sz="1200">
                <a:solidFill>
                  <a:schemeClr val="lt1"/>
                </a:solidFill>
                <a:latin typeface="Arial"/>
                <a:ea typeface="Arial"/>
                <a:cs typeface="Arial"/>
                <a:sym typeface="Arial"/>
              </a:endParaRPr>
            </a:p>
          </p:txBody>
        </p:sp>
        <p:sp>
          <p:nvSpPr>
            <p:cNvPr id="4533" name="Google Shape;4533;p276"/>
            <p:cNvSpPr/>
            <p:nvPr/>
          </p:nvSpPr>
          <p:spPr>
            <a:xfrm>
              <a:off x="5648482" y="2641776"/>
              <a:ext cx="3581400" cy="160020"/>
            </a:xfrm>
            <a:prstGeom prst="rightArrow">
              <a:avLst>
                <a:gd fmla="val 50000" name="adj1"/>
                <a:gd fmla="val 100595" name="adj2"/>
              </a:avLst>
            </a:prstGeom>
            <a:solidFill>
              <a:srgbClr val="1F45B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34" name="Google Shape;4534;p276"/>
            <p:cNvSpPr/>
            <p:nvPr/>
          </p:nvSpPr>
          <p:spPr>
            <a:xfrm>
              <a:off x="6118894" y="2466473"/>
              <a:ext cx="419100" cy="205769"/>
            </a:xfrm>
            <a:prstGeom prst="roundRect">
              <a:avLst>
                <a:gd fmla="val 50000"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1</a:t>
              </a:r>
              <a:endParaRPr sz="1400">
                <a:solidFill>
                  <a:srgbClr val="1F45BC"/>
                </a:solidFill>
                <a:latin typeface="Arial"/>
                <a:ea typeface="Arial"/>
                <a:cs typeface="Arial"/>
                <a:sym typeface="Arial"/>
              </a:endParaRPr>
            </a:p>
          </p:txBody>
        </p:sp>
        <p:sp>
          <p:nvSpPr>
            <p:cNvPr id="4535" name="Google Shape;4535;p276"/>
            <p:cNvSpPr/>
            <p:nvPr/>
          </p:nvSpPr>
          <p:spPr>
            <a:xfrm>
              <a:off x="7233498" y="2466473"/>
              <a:ext cx="419100" cy="205769"/>
            </a:xfrm>
            <a:prstGeom prst="roundRect">
              <a:avLst>
                <a:gd fmla="val 50000"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2</a:t>
              </a:r>
              <a:endParaRPr sz="1400">
                <a:solidFill>
                  <a:srgbClr val="1F45BC"/>
                </a:solidFill>
                <a:latin typeface="Arial"/>
                <a:ea typeface="Arial"/>
                <a:cs typeface="Arial"/>
                <a:sym typeface="Arial"/>
              </a:endParaRPr>
            </a:p>
          </p:txBody>
        </p:sp>
        <p:sp>
          <p:nvSpPr>
            <p:cNvPr id="4536" name="Google Shape;4536;p276"/>
            <p:cNvSpPr/>
            <p:nvPr/>
          </p:nvSpPr>
          <p:spPr>
            <a:xfrm>
              <a:off x="8339357" y="2466473"/>
              <a:ext cx="419100" cy="205769"/>
            </a:xfrm>
            <a:prstGeom prst="roundRect">
              <a:avLst>
                <a:gd fmla="val 50000"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3</a:t>
              </a:r>
              <a:endParaRPr sz="1400">
                <a:solidFill>
                  <a:srgbClr val="1F45BC"/>
                </a:solidFill>
                <a:latin typeface="Arial"/>
                <a:ea typeface="Arial"/>
                <a:cs typeface="Arial"/>
                <a:sym typeface="Arial"/>
              </a:endParaRPr>
            </a:p>
          </p:txBody>
        </p:sp>
        <p:cxnSp>
          <p:nvCxnSpPr>
            <p:cNvPr id="4537" name="Google Shape;4537;p276"/>
            <p:cNvCxnSpPr>
              <a:stCxn id="4534" idx="2"/>
              <a:endCxn id="4524" idx="0"/>
            </p:cNvCxnSpPr>
            <p:nvPr/>
          </p:nvCxnSpPr>
          <p:spPr>
            <a:xfrm>
              <a:off x="6328444" y="2672242"/>
              <a:ext cx="0" cy="394800"/>
            </a:xfrm>
            <a:prstGeom prst="straightConnector1">
              <a:avLst/>
            </a:prstGeom>
            <a:noFill/>
            <a:ln cap="flat" cmpd="sng" w="28575">
              <a:solidFill>
                <a:srgbClr val="1F45BC"/>
              </a:solidFill>
              <a:prstDash val="solid"/>
              <a:miter lim="800000"/>
              <a:headEnd len="sm" w="sm" type="none"/>
              <a:tailEnd len="med" w="med" type="triangle"/>
            </a:ln>
          </p:spPr>
        </p:cxnSp>
        <p:cxnSp>
          <p:nvCxnSpPr>
            <p:cNvPr id="4538" name="Google Shape;4538;p276"/>
            <p:cNvCxnSpPr>
              <a:stCxn id="4524" idx="2"/>
              <a:endCxn id="4525" idx="0"/>
            </p:cNvCxnSpPr>
            <p:nvPr/>
          </p:nvCxnSpPr>
          <p:spPr>
            <a:xfrm>
              <a:off x="6328444" y="3494961"/>
              <a:ext cx="0" cy="799800"/>
            </a:xfrm>
            <a:prstGeom prst="straightConnector1">
              <a:avLst/>
            </a:prstGeom>
            <a:noFill/>
            <a:ln cap="flat" cmpd="sng" w="28575">
              <a:solidFill>
                <a:srgbClr val="1F45BC"/>
              </a:solidFill>
              <a:prstDash val="solid"/>
              <a:miter lim="800000"/>
              <a:headEnd len="sm" w="sm" type="none"/>
              <a:tailEnd len="med" w="med" type="triangle"/>
            </a:ln>
          </p:spPr>
        </p:cxnSp>
        <p:cxnSp>
          <p:nvCxnSpPr>
            <p:cNvPr id="4539" name="Google Shape;4539;p276"/>
            <p:cNvCxnSpPr>
              <a:stCxn id="4525" idx="2"/>
              <a:endCxn id="4530" idx="0"/>
            </p:cNvCxnSpPr>
            <p:nvPr/>
          </p:nvCxnSpPr>
          <p:spPr>
            <a:xfrm>
              <a:off x="6328444" y="4722660"/>
              <a:ext cx="0" cy="574800"/>
            </a:xfrm>
            <a:prstGeom prst="straightConnector1">
              <a:avLst/>
            </a:prstGeom>
            <a:noFill/>
            <a:ln cap="flat" cmpd="sng" w="28575">
              <a:solidFill>
                <a:srgbClr val="1F45BC"/>
              </a:solidFill>
              <a:prstDash val="solid"/>
              <a:miter lim="800000"/>
              <a:headEnd len="sm" w="sm" type="none"/>
              <a:tailEnd len="med" w="med" type="triangle"/>
            </a:ln>
          </p:spPr>
        </p:cxnSp>
        <p:cxnSp>
          <p:nvCxnSpPr>
            <p:cNvPr id="4540" name="Google Shape;4540;p276"/>
            <p:cNvCxnSpPr/>
            <p:nvPr/>
          </p:nvCxnSpPr>
          <p:spPr>
            <a:xfrm>
              <a:off x="7443048" y="2672243"/>
              <a:ext cx="0" cy="394808"/>
            </a:xfrm>
            <a:prstGeom prst="straightConnector1">
              <a:avLst/>
            </a:prstGeom>
            <a:noFill/>
            <a:ln cap="flat" cmpd="sng" w="28575">
              <a:solidFill>
                <a:srgbClr val="1F45BC"/>
              </a:solidFill>
              <a:prstDash val="solid"/>
              <a:miter lim="800000"/>
              <a:headEnd len="sm" w="sm" type="none"/>
              <a:tailEnd len="med" w="med" type="triangle"/>
            </a:ln>
          </p:spPr>
        </p:cxnSp>
        <p:cxnSp>
          <p:nvCxnSpPr>
            <p:cNvPr id="4541" name="Google Shape;4541;p276"/>
            <p:cNvCxnSpPr>
              <a:stCxn id="4526" idx="2"/>
              <a:endCxn id="4528" idx="0"/>
            </p:cNvCxnSpPr>
            <p:nvPr/>
          </p:nvCxnSpPr>
          <p:spPr>
            <a:xfrm>
              <a:off x="7443048" y="3686493"/>
              <a:ext cx="0" cy="608400"/>
            </a:xfrm>
            <a:prstGeom prst="straightConnector1">
              <a:avLst/>
            </a:prstGeom>
            <a:noFill/>
            <a:ln cap="flat" cmpd="sng" w="28575">
              <a:solidFill>
                <a:srgbClr val="1F45BC"/>
              </a:solidFill>
              <a:prstDash val="solid"/>
              <a:miter lim="800000"/>
              <a:headEnd len="sm" w="sm" type="none"/>
              <a:tailEnd len="med" w="med" type="triangle"/>
            </a:ln>
          </p:spPr>
        </p:cxnSp>
        <p:cxnSp>
          <p:nvCxnSpPr>
            <p:cNvPr id="4542" name="Google Shape;4542;p276"/>
            <p:cNvCxnSpPr>
              <a:stCxn id="4528" idx="2"/>
            </p:cNvCxnSpPr>
            <p:nvPr/>
          </p:nvCxnSpPr>
          <p:spPr>
            <a:xfrm>
              <a:off x="7443048" y="4902264"/>
              <a:ext cx="0" cy="395100"/>
            </a:xfrm>
            <a:prstGeom prst="straightConnector1">
              <a:avLst/>
            </a:prstGeom>
            <a:noFill/>
            <a:ln cap="flat" cmpd="sng" w="28575">
              <a:solidFill>
                <a:srgbClr val="1F45BC"/>
              </a:solidFill>
              <a:prstDash val="solid"/>
              <a:miter lim="800000"/>
              <a:headEnd len="sm" w="sm" type="none"/>
              <a:tailEnd len="med" w="med" type="triangle"/>
            </a:ln>
          </p:spPr>
        </p:cxnSp>
        <p:cxnSp>
          <p:nvCxnSpPr>
            <p:cNvPr id="4543" name="Google Shape;4543;p276"/>
            <p:cNvCxnSpPr>
              <a:stCxn id="4536" idx="2"/>
            </p:cNvCxnSpPr>
            <p:nvPr/>
          </p:nvCxnSpPr>
          <p:spPr>
            <a:xfrm>
              <a:off x="8548907" y="2672242"/>
              <a:ext cx="0" cy="394800"/>
            </a:xfrm>
            <a:prstGeom prst="straightConnector1">
              <a:avLst/>
            </a:prstGeom>
            <a:noFill/>
            <a:ln cap="flat" cmpd="sng" w="28575">
              <a:solidFill>
                <a:srgbClr val="1F45BC"/>
              </a:solidFill>
              <a:prstDash val="solid"/>
              <a:miter lim="800000"/>
              <a:headEnd len="sm" w="sm" type="none"/>
              <a:tailEnd len="med" w="med" type="triangle"/>
            </a:ln>
          </p:spPr>
        </p:cxnSp>
        <p:cxnSp>
          <p:nvCxnSpPr>
            <p:cNvPr id="4544" name="Google Shape;4544;p276"/>
            <p:cNvCxnSpPr>
              <a:stCxn id="4527" idx="2"/>
              <a:endCxn id="4529" idx="0"/>
            </p:cNvCxnSpPr>
            <p:nvPr/>
          </p:nvCxnSpPr>
          <p:spPr>
            <a:xfrm>
              <a:off x="8548907" y="3965367"/>
              <a:ext cx="0" cy="329400"/>
            </a:xfrm>
            <a:prstGeom prst="straightConnector1">
              <a:avLst/>
            </a:prstGeom>
            <a:noFill/>
            <a:ln cap="flat" cmpd="sng" w="28575">
              <a:solidFill>
                <a:srgbClr val="1F45BC"/>
              </a:solidFill>
              <a:prstDash val="solid"/>
              <a:miter lim="800000"/>
              <a:headEnd len="sm" w="sm" type="none"/>
              <a:tailEnd len="med" w="med" type="triangle"/>
            </a:ln>
          </p:spPr>
        </p:cxnSp>
        <p:cxnSp>
          <p:nvCxnSpPr>
            <p:cNvPr id="4545" name="Google Shape;4545;p276"/>
            <p:cNvCxnSpPr>
              <a:stCxn id="4529" idx="2"/>
            </p:cNvCxnSpPr>
            <p:nvPr/>
          </p:nvCxnSpPr>
          <p:spPr>
            <a:xfrm>
              <a:off x="8548907" y="4902264"/>
              <a:ext cx="0" cy="395100"/>
            </a:xfrm>
            <a:prstGeom prst="straightConnector1">
              <a:avLst/>
            </a:prstGeom>
            <a:noFill/>
            <a:ln cap="flat" cmpd="sng" w="28575">
              <a:solidFill>
                <a:srgbClr val="1F45BC"/>
              </a:solidFill>
              <a:prstDash val="solid"/>
              <a:miter lim="800000"/>
              <a:headEnd len="sm" w="sm" type="none"/>
              <a:tailEnd len="med" w="med" type="triangle"/>
            </a:ln>
          </p:spPr>
        </p:cxnSp>
        <p:sp>
          <p:nvSpPr>
            <p:cNvPr id="4546" name="Google Shape;4546;p276"/>
            <p:cNvSpPr/>
            <p:nvPr/>
          </p:nvSpPr>
          <p:spPr>
            <a:xfrm>
              <a:off x="5029679" y="2570864"/>
              <a:ext cx="689748" cy="26805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Thời gian</a:t>
              </a:r>
              <a:endParaRPr sz="1400">
                <a:solidFill>
                  <a:srgbClr val="1F45BC"/>
                </a:solidFill>
                <a:latin typeface="Arial"/>
                <a:ea typeface="Arial"/>
                <a:cs typeface="Arial"/>
                <a:sym typeface="Arial"/>
              </a:endParaRPr>
            </a:p>
          </p:txBody>
        </p:sp>
        <p:sp>
          <p:nvSpPr>
            <p:cNvPr id="4547" name="Google Shape;4547;p276"/>
            <p:cNvSpPr/>
            <p:nvPr/>
          </p:nvSpPr>
          <p:spPr>
            <a:xfrm>
              <a:off x="5029679" y="3146980"/>
              <a:ext cx="689748" cy="26805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Dữ liệu nhập</a:t>
              </a:r>
              <a:endParaRPr sz="1400">
                <a:solidFill>
                  <a:srgbClr val="1F45BC"/>
                </a:solidFill>
                <a:latin typeface="Arial"/>
                <a:ea typeface="Arial"/>
                <a:cs typeface="Arial"/>
                <a:sym typeface="Arial"/>
              </a:endParaRPr>
            </a:p>
          </p:txBody>
        </p:sp>
        <p:sp>
          <p:nvSpPr>
            <p:cNvPr id="4548" name="Google Shape;4548;p276"/>
            <p:cNvSpPr/>
            <p:nvPr/>
          </p:nvSpPr>
          <p:spPr>
            <a:xfrm>
              <a:off x="4936421" y="4539897"/>
              <a:ext cx="876260" cy="245145"/>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Kết quả</a:t>
              </a:r>
              <a:endParaRPr sz="1400">
                <a:solidFill>
                  <a:srgbClr val="1F45BC"/>
                </a:solidFill>
                <a:latin typeface="Arial"/>
                <a:ea typeface="Arial"/>
                <a:cs typeface="Arial"/>
                <a:sym typeface="Arial"/>
              </a:endParaRPr>
            </a:p>
          </p:txBody>
        </p:sp>
        <p:sp>
          <p:nvSpPr>
            <p:cNvPr id="4549" name="Google Shape;4549;p276"/>
            <p:cNvSpPr/>
            <p:nvPr/>
          </p:nvSpPr>
          <p:spPr>
            <a:xfrm>
              <a:off x="4813432" y="5377360"/>
              <a:ext cx="1122242" cy="26805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Dữ liệu xuất</a:t>
              </a:r>
              <a:endParaRPr sz="1400">
                <a:solidFill>
                  <a:srgbClr val="1F45BC"/>
                </a:solidFill>
                <a:latin typeface="Arial"/>
                <a:ea typeface="Arial"/>
                <a:cs typeface="Arial"/>
                <a:sym typeface="Arial"/>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Chế độ hoàn chỉnh</a:t>
              </a:r>
              <a:endParaRPr sz="1000">
                <a:solidFill>
                  <a:srgbClr val="1F45BC"/>
                </a:solidFill>
                <a:latin typeface="Arial"/>
                <a:ea typeface="Arial"/>
                <a:cs typeface="Arial"/>
                <a:sym typeface="Arial"/>
              </a:endParaRPr>
            </a:p>
          </p:txBody>
        </p:sp>
        <p:sp>
          <p:nvSpPr>
            <p:cNvPr id="4550" name="Google Shape;4550;p276"/>
            <p:cNvSpPr/>
            <p:nvPr/>
          </p:nvSpPr>
          <p:spPr>
            <a:xfrm rot="-5400000">
              <a:off x="5533921" y="3686055"/>
              <a:ext cx="689748" cy="26805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Query</a:t>
              </a:r>
              <a:endParaRPr/>
            </a:p>
          </p:txBody>
        </p:sp>
        <p:sp>
          <p:nvSpPr>
            <p:cNvPr id="4551" name="Google Shape;4551;p276"/>
            <p:cNvSpPr/>
            <p:nvPr/>
          </p:nvSpPr>
          <p:spPr>
            <a:xfrm>
              <a:off x="6464900" y="3168047"/>
              <a:ext cx="679852" cy="269396"/>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dữ liệu lên đến t=1</a:t>
              </a:r>
              <a:endParaRPr/>
            </a:p>
          </p:txBody>
        </p:sp>
        <p:sp>
          <p:nvSpPr>
            <p:cNvPr id="4552" name="Google Shape;4552;p276"/>
            <p:cNvSpPr/>
            <p:nvPr/>
          </p:nvSpPr>
          <p:spPr>
            <a:xfrm>
              <a:off x="7577829" y="3168047"/>
              <a:ext cx="679852" cy="269396"/>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dữ liệu lên đến t=2</a:t>
              </a:r>
              <a:endParaRPr/>
            </a:p>
          </p:txBody>
        </p:sp>
        <p:sp>
          <p:nvSpPr>
            <p:cNvPr id="4553" name="Google Shape;4553;p276"/>
            <p:cNvSpPr/>
            <p:nvPr/>
          </p:nvSpPr>
          <p:spPr>
            <a:xfrm>
              <a:off x="8691782" y="3168047"/>
              <a:ext cx="679852" cy="269396"/>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dữ liệu lên đến t=3</a:t>
              </a:r>
              <a:endParaRPr/>
            </a:p>
          </p:txBody>
        </p:sp>
        <p:sp>
          <p:nvSpPr>
            <p:cNvPr id="4554" name="Google Shape;4554;p276"/>
            <p:cNvSpPr/>
            <p:nvPr/>
          </p:nvSpPr>
          <p:spPr>
            <a:xfrm>
              <a:off x="6464900" y="4539897"/>
              <a:ext cx="679852" cy="269396"/>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kết quả lên tới t=1</a:t>
              </a:r>
              <a:endParaRPr sz="1100">
                <a:solidFill>
                  <a:srgbClr val="1F45BC"/>
                </a:solidFill>
                <a:latin typeface="Arial"/>
                <a:ea typeface="Arial"/>
                <a:cs typeface="Arial"/>
                <a:sym typeface="Arial"/>
              </a:endParaRPr>
            </a:p>
          </p:txBody>
        </p:sp>
        <p:sp>
          <p:nvSpPr>
            <p:cNvPr id="4555" name="Google Shape;4555;p276"/>
            <p:cNvSpPr/>
            <p:nvPr/>
          </p:nvSpPr>
          <p:spPr>
            <a:xfrm>
              <a:off x="7577829" y="4539897"/>
              <a:ext cx="679852" cy="269396"/>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kết quả lên tới t=2</a:t>
              </a:r>
              <a:endParaRPr sz="1100">
                <a:solidFill>
                  <a:srgbClr val="1F45BC"/>
                </a:solidFill>
                <a:latin typeface="Arial"/>
                <a:ea typeface="Arial"/>
                <a:cs typeface="Arial"/>
                <a:sym typeface="Arial"/>
              </a:endParaRPr>
            </a:p>
          </p:txBody>
        </p:sp>
        <p:sp>
          <p:nvSpPr>
            <p:cNvPr id="4556" name="Google Shape;4556;p276"/>
            <p:cNvSpPr/>
            <p:nvPr/>
          </p:nvSpPr>
          <p:spPr>
            <a:xfrm>
              <a:off x="8691782" y="4539897"/>
              <a:ext cx="679852" cy="269396"/>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kết quả lên tới t=3</a:t>
              </a:r>
              <a:endParaRPr sz="1100">
                <a:solidFill>
                  <a:srgbClr val="1F45BC"/>
                </a:solidFill>
                <a:latin typeface="Arial"/>
                <a:ea typeface="Arial"/>
                <a:cs typeface="Arial"/>
                <a:sym typeface="Arial"/>
              </a:endParaRPr>
            </a:p>
          </p:txBody>
        </p:sp>
      </p:grpSp>
      <p:graphicFrame>
        <p:nvGraphicFramePr>
          <p:cNvPr id="4557" name="Google Shape;4557;p276"/>
          <p:cNvGraphicFramePr/>
          <p:nvPr/>
        </p:nvGraphicFramePr>
        <p:xfrm>
          <a:off x="5715645" y="3665515"/>
          <a:ext cx="3000000" cy="3000000"/>
        </p:xfrm>
        <a:graphic>
          <a:graphicData uri="http://schemas.openxmlformats.org/drawingml/2006/table">
            <a:tbl>
              <a:tblPr>
                <a:noFill/>
                <a:tableStyleId>{259961FD-F8DF-4B65-9C1A-AF174C7564FE}</a:tableStyleId>
              </a:tblPr>
              <a:tblGrid>
                <a:gridCol w="453275"/>
              </a:tblGrid>
              <a:tr h="1062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Cat</a:t>
                      </a:r>
                      <a:r>
                        <a:rPr lang="en-US" sz="800">
                          <a:solidFill>
                            <a:srgbClr val="1F45BC"/>
                          </a:solidFill>
                          <a:latin typeface="Arial"/>
                          <a:ea typeface="Arial"/>
                          <a:cs typeface="Arial"/>
                          <a:sym typeface="Arial"/>
                        </a:rPr>
                        <a:t> dog</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062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Dog dog</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aphicFrame>
        <p:nvGraphicFramePr>
          <p:cNvPr id="4558" name="Google Shape;4558;p276"/>
          <p:cNvGraphicFramePr/>
          <p:nvPr/>
        </p:nvGraphicFramePr>
        <p:xfrm>
          <a:off x="6933034" y="3678574"/>
          <a:ext cx="3000000" cy="3000000"/>
        </p:xfrm>
        <a:graphic>
          <a:graphicData uri="http://schemas.openxmlformats.org/drawingml/2006/table">
            <a:tbl>
              <a:tblPr>
                <a:noFill/>
                <a:tableStyleId>{259961FD-F8DF-4B65-9C1A-AF174C7564FE}</a:tableStyleId>
              </a:tblPr>
              <a:tblGrid>
                <a:gridCol w="453275"/>
              </a:tblGrid>
              <a:tr h="1062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Cat</a:t>
                      </a:r>
                      <a:r>
                        <a:rPr lang="en-US" sz="800">
                          <a:solidFill>
                            <a:srgbClr val="1F45BC"/>
                          </a:solidFill>
                          <a:latin typeface="Arial"/>
                          <a:ea typeface="Arial"/>
                          <a:cs typeface="Arial"/>
                          <a:sym typeface="Arial"/>
                        </a:rPr>
                        <a:t> dog</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06250">
                <a:tc>
                  <a:txBody>
                    <a:bodyPr/>
                    <a:lstStyle/>
                    <a:p>
                      <a:pPr indent="0" lvl="0" marL="0" marR="0" rtl="0" algn="ctr">
                        <a:lnSpc>
                          <a:spcPct val="100000"/>
                        </a:lnSpc>
                        <a:spcBef>
                          <a:spcPts val="0"/>
                        </a:spcBef>
                        <a:spcAft>
                          <a:spcPts val="0"/>
                        </a:spcAft>
                        <a:buClr>
                          <a:srgbClr val="1F45BC"/>
                        </a:buClr>
                        <a:buSzPts val="800"/>
                        <a:buFont typeface="Arial"/>
                        <a:buNone/>
                      </a:pPr>
                      <a:r>
                        <a:rPr lang="en-US" sz="800">
                          <a:solidFill>
                            <a:srgbClr val="1F45BC"/>
                          </a:solidFill>
                          <a:latin typeface="Arial"/>
                          <a:ea typeface="Arial"/>
                          <a:cs typeface="Arial"/>
                          <a:sym typeface="Arial"/>
                        </a:rPr>
                        <a:t>Dog dog</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062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Owl cat</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aphicFrame>
        <p:nvGraphicFramePr>
          <p:cNvPr id="4559" name="Google Shape;4559;p276"/>
          <p:cNvGraphicFramePr/>
          <p:nvPr/>
        </p:nvGraphicFramePr>
        <p:xfrm>
          <a:off x="8141657" y="3684657"/>
          <a:ext cx="3000000" cy="3000000"/>
        </p:xfrm>
        <a:graphic>
          <a:graphicData uri="http://schemas.openxmlformats.org/drawingml/2006/table">
            <a:tbl>
              <a:tblPr>
                <a:noFill/>
                <a:tableStyleId>{259961FD-F8DF-4B65-9C1A-AF174C7564FE}</a:tableStyleId>
              </a:tblPr>
              <a:tblGrid>
                <a:gridCol w="453275"/>
              </a:tblGrid>
              <a:tr h="1062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Cat</a:t>
                      </a:r>
                      <a:r>
                        <a:rPr lang="en-US" sz="800">
                          <a:solidFill>
                            <a:srgbClr val="1F45BC"/>
                          </a:solidFill>
                          <a:latin typeface="Arial"/>
                          <a:ea typeface="Arial"/>
                          <a:cs typeface="Arial"/>
                          <a:sym typeface="Arial"/>
                        </a:rPr>
                        <a:t> dog</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06250">
                <a:tc>
                  <a:txBody>
                    <a:bodyPr/>
                    <a:lstStyle/>
                    <a:p>
                      <a:pPr indent="0" lvl="0" marL="0" marR="0" rtl="0" algn="ctr">
                        <a:lnSpc>
                          <a:spcPct val="100000"/>
                        </a:lnSpc>
                        <a:spcBef>
                          <a:spcPts val="0"/>
                        </a:spcBef>
                        <a:spcAft>
                          <a:spcPts val="0"/>
                        </a:spcAft>
                        <a:buClr>
                          <a:srgbClr val="1F45BC"/>
                        </a:buClr>
                        <a:buSzPts val="800"/>
                        <a:buFont typeface="Arial"/>
                        <a:buNone/>
                      </a:pPr>
                      <a:r>
                        <a:rPr lang="en-US" sz="800">
                          <a:solidFill>
                            <a:srgbClr val="1F45BC"/>
                          </a:solidFill>
                          <a:latin typeface="Arial"/>
                          <a:ea typeface="Arial"/>
                          <a:cs typeface="Arial"/>
                          <a:sym typeface="Arial"/>
                        </a:rPr>
                        <a:t>Dog dog</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062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Owl cat</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062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Dog</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062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Owl</a:t>
                      </a:r>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aphicFrame>
        <p:nvGraphicFramePr>
          <p:cNvPr id="4560" name="Google Shape;4560;p276"/>
          <p:cNvGraphicFramePr/>
          <p:nvPr/>
        </p:nvGraphicFramePr>
        <p:xfrm>
          <a:off x="5715643" y="4813333"/>
          <a:ext cx="3000000" cy="3000000"/>
        </p:xfrm>
        <a:graphic>
          <a:graphicData uri="http://schemas.openxmlformats.org/drawingml/2006/table">
            <a:tbl>
              <a:tblPr>
                <a:noFill/>
                <a:tableStyleId>{259961FD-F8DF-4B65-9C1A-AF174C7564FE}</a:tableStyleId>
              </a:tblPr>
              <a:tblGrid>
                <a:gridCol w="310500"/>
                <a:gridCol w="142775"/>
              </a:tblGrid>
              <a:tr h="755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Cat</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1</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11725">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Dog</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3</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aphicFrame>
        <p:nvGraphicFramePr>
          <p:cNvPr id="4561" name="Google Shape;4561;p276"/>
          <p:cNvGraphicFramePr/>
          <p:nvPr/>
        </p:nvGraphicFramePr>
        <p:xfrm>
          <a:off x="6932230" y="4832383"/>
          <a:ext cx="3000000" cy="3000000"/>
        </p:xfrm>
        <a:graphic>
          <a:graphicData uri="http://schemas.openxmlformats.org/drawingml/2006/table">
            <a:tbl>
              <a:tblPr>
                <a:noFill/>
                <a:tableStyleId>{259961FD-F8DF-4B65-9C1A-AF174C7564FE}</a:tableStyleId>
              </a:tblPr>
              <a:tblGrid>
                <a:gridCol w="310500"/>
                <a:gridCol w="142775"/>
              </a:tblGrid>
              <a:tr h="755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Cat</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2</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11725">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Dog</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3</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11725">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Owl </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1</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aphicFrame>
        <p:nvGraphicFramePr>
          <p:cNvPr id="4562" name="Google Shape;4562;p276"/>
          <p:cNvGraphicFramePr/>
          <p:nvPr/>
        </p:nvGraphicFramePr>
        <p:xfrm>
          <a:off x="8141656" y="4838455"/>
          <a:ext cx="3000000" cy="3000000"/>
        </p:xfrm>
        <a:graphic>
          <a:graphicData uri="http://schemas.openxmlformats.org/drawingml/2006/table">
            <a:tbl>
              <a:tblPr>
                <a:noFill/>
                <a:tableStyleId>{259961FD-F8DF-4B65-9C1A-AF174C7564FE}</a:tableStyleId>
              </a:tblPr>
              <a:tblGrid>
                <a:gridCol w="310500"/>
                <a:gridCol w="142775"/>
              </a:tblGrid>
              <a:tr h="755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Cat</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2</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11725">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Dog</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4</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11725">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Owl </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2</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sp>
        <p:nvSpPr>
          <p:cNvPr id="4563" name="Google Shape;4563;p276"/>
          <p:cNvSpPr/>
          <p:nvPr/>
        </p:nvSpPr>
        <p:spPr>
          <a:xfrm>
            <a:off x="4505517" y="2474866"/>
            <a:ext cx="73129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Socket</a:t>
            </a:r>
            <a:endParaRPr/>
          </a:p>
        </p:txBody>
      </p:sp>
      <p:graphicFrame>
        <p:nvGraphicFramePr>
          <p:cNvPr id="4564" name="Google Shape;4564;p276"/>
          <p:cNvGraphicFramePr/>
          <p:nvPr/>
        </p:nvGraphicFramePr>
        <p:xfrm>
          <a:off x="5715644" y="2474803"/>
          <a:ext cx="3000000" cy="3000000"/>
        </p:xfrm>
        <a:graphic>
          <a:graphicData uri="http://schemas.openxmlformats.org/drawingml/2006/table">
            <a:tbl>
              <a:tblPr>
                <a:noFill/>
                <a:tableStyleId>{259961FD-F8DF-4B65-9C1A-AF174C7564FE}</a:tableStyleId>
              </a:tblPr>
              <a:tblGrid>
                <a:gridCol w="453275"/>
              </a:tblGrid>
              <a:tr h="1062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Cat</a:t>
                      </a:r>
                      <a:r>
                        <a:rPr lang="en-US" sz="800">
                          <a:solidFill>
                            <a:srgbClr val="1F45BC"/>
                          </a:solidFill>
                          <a:latin typeface="Arial"/>
                          <a:ea typeface="Arial"/>
                          <a:cs typeface="Arial"/>
                          <a:sym typeface="Arial"/>
                        </a:rPr>
                        <a:t> dog</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062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Dog dog</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aphicFrame>
        <p:nvGraphicFramePr>
          <p:cNvPr id="4565" name="Google Shape;4565;p276"/>
          <p:cNvGraphicFramePr/>
          <p:nvPr/>
        </p:nvGraphicFramePr>
        <p:xfrm>
          <a:off x="8134369" y="2484676"/>
          <a:ext cx="3000000" cy="3000000"/>
        </p:xfrm>
        <a:graphic>
          <a:graphicData uri="http://schemas.openxmlformats.org/drawingml/2006/table">
            <a:tbl>
              <a:tblPr>
                <a:noFill/>
                <a:tableStyleId>{259961FD-F8DF-4B65-9C1A-AF174C7564FE}</a:tableStyleId>
              </a:tblPr>
              <a:tblGrid>
                <a:gridCol w="453275"/>
              </a:tblGrid>
              <a:tr h="1062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Dog </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062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Owl</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aphicFrame>
        <p:nvGraphicFramePr>
          <p:cNvPr id="4566" name="Google Shape;4566;p276"/>
          <p:cNvGraphicFramePr/>
          <p:nvPr/>
        </p:nvGraphicFramePr>
        <p:xfrm>
          <a:off x="6932231" y="2552023"/>
          <a:ext cx="3000000" cy="3000000"/>
        </p:xfrm>
        <a:graphic>
          <a:graphicData uri="http://schemas.openxmlformats.org/drawingml/2006/table">
            <a:tbl>
              <a:tblPr>
                <a:noFill/>
                <a:tableStyleId>{259961FD-F8DF-4B65-9C1A-AF174C7564FE}</a:tableStyleId>
              </a:tblPr>
              <a:tblGrid>
                <a:gridCol w="453275"/>
              </a:tblGrid>
              <a:tr h="1062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Owl cat</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aphicFrame>
        <p:nvGraphicFramePr>
          <p:cNvPr id="4567" name="Google Shape;4567;p276"/>
          <p:cNvGraphicFramePr/>
          <p:nvPr/>
        </p:nvGraphicFramePr>
        <p:xfrm>
          <a:off x="6603265" y="4328897"/>
          <a:ext cx="3000000" cy="3000000"/>
        </p:xfrm>
        <a:graphic>
          <a:graphicData uri="http://schemas.openxmlformats.org/drawingml/2006/table">
            <a:tbl>
              <a:tblPr>
                <a:noFill/>
                <a:tableStyleId>{259961FD-F8DF-4B65-9C1A-AF174C7564FE}</a:tableStyleId>
              </a:tblPr>
              <a:tblGrid>
                <a:gridCol w="1095275"/>
              </a:tblGrid>
              <a:tr h="171050">
                <a:tc>
                  <a:txBody>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Truy vấn đếm từ</a:t>
                      </a:r>
                      <a:endParaRPr sz="10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2" name="Shape 4572"/>
        <p:cNvGrpSpPr/>
        <p:nvPr/>
      </p:nvGrpSpPr>
      <p:grpSpPr>
        <a:xfrm>
          <a:off x="0" y="0"/>
          <a:ext cx="0" cy="0"/>
          <a:chOff x="0" y="0"/>
          <a:chExt cx="0" cy="0"/>
        </a:xfrm>
      </p:grpSpPr>
      <p:sp>
        <p:nvSpPr>
          <p:cNvPr id="4573" name="Google Shape;4573;p27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3.3. Làm việc với dữ liệu truyền có cấu trúc</a:t>
            </a:r>
            <a:endParaRPr/>
          </a:p>
        </p:txBody>
      </p:sp>
      <p:sp>
        <p:nvSpPr>
          <p:cNvPr id="4574" name="Google Shape;4574;p27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Nguồn dữ liệu truyền phát có cấu trúc</a:t>
            </a:r>
            <a:endParaRPr/>
          </a:p>
        </p:txBody>
      </p:sp>
      <p:sp>
        <p:nvSpPr>
          <p:cNvPr id="4575" name="Google Shape;4575;p27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576" name="Google Shape;4576;p277"/>
          <p:cNvSpPr txBox="1"/>
          <p:nvPr>
            <p:ph idx="4" type="body"/>
          </p:nvPr>
        </p:nvSpPr>
        <p:spPr>
          <a:xfrm>
            <a:off x="535872" y="2226567"/>
            <a:ext cx="8796528" cy="3685718"/>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Nguồn dữ liệu tích hợp</a:t>
            </a:r>
            <a:endParaRPr/>
          </a:p>
          <a:p>
            <a:pPr indent="-177800" lvl="0" marL="177800" rtl="0" algn="l">
              <a:lnSpc>
                <a:spcPct val="128571"/>
              </a:lnSpc>
              <a:spcBef>
                <a:spcPts val="1000"/>
              </a:spcBef>
              <a:spcAft>
                <a:spcPts val="0"/>
              </a:spcAft>
              <a:buClr>
                <a:srgbClr val="262626"/>
              </a:buClr>
              <a:buSzPts val="1400"/>
              <a:buFont typeface="Arial"/>
              <a:buChar char="•"/>
            </a:pPr>
            <a:r>
              <a:rPr lang="en-US"/>
              <a:t>Nguồn tệp</a:t>
            </a:r>
            <a:endParaRPr/>
          </a:p>
          <a:p>
            <a:pPr indent="-182563" lvl="1" marL="360363" rtl="0" algn="l">
              <a:lnSpc>
                <a:spcPct val="138461"/>
              </a:lnSpc>
              <a:spcBef>
                <a:spcPts val="500"/>
              </a:spcBef>
              <a:spcAft>
                <a:spcPts val="0"/>
              </a:spcAft>
              <a:buClr>
                <a:srgbClr val="262626"/>
              </a:buClr>
              <a:buSzPts val="1040"/>
              <a:buChar char="•"/>
            </a:pPr>
            <a:r>
              <a:rPr lang="en-US"/>
              <a:t>Đọc tệp từ một hệ thống tệp trong một đường dẫn được chỉ định</a:t>
            </a:r>
            <a:endParaRPr/>
          </a:p>
          <a:p>
            <a:pPr indent="-182563" lvl="1" marL="360363" rtl="0" algn="l">
              <a:lnSpc>
                <a:spcPct val="138461"/>
              </a:lnSpc>
              <a:spcBef>
                <a:spcPts val="500"/>
              </a:spcBef>
              <a:spcAft>
                <a:spcPts val="0"/>
              </a:spcAft>
              <a:buClr>
                <a:srgbClr val="262626"/>
              </a:buClr>
              <a:buSzPts val="1040"/>
              <a:buChar char="•"/>
            </a:pPr>
            <a:r>
              <a:rPr lang="en-US"/>
              <a:t>Các định dạng được hỗ trợ là văn bản thuần túy, CSV, JSON, ORC và Parquet</a:t>
            </a:r>
            <a:endParaRPr/>
          </a:p>
          <a:p>
            <a:pPr indent="-177800" lvl="0" marL="177800" rtl="0" algn="l">
              <a:lnSpc>
                <a:spcPct val="128571"/>
              </a:lnSpc>
              <a:spcBef>
                <a:spcPts val="1000"/>
              </a:spcBef>
              <a:spcAft>
                <a:spcPts val="0"/>
              </a:spcAft>
              <a:buClr>
                <a:srgbClr val="262626"/>
              </a:buClr>
              <a:buSzPts val="1400"/>
              <a:buFont typeface="Arial"/>
              <a:buChar char="•"/>
            </a:pPr>
            <a:r>
              <a:rPr lang="en-US"/>
              <a:t>Nguồn Kafka</a:t>
            </a:r>
            <a:endParaRPr/>
          </a:p>
          <a:p>
            <a:pPr indent="-182563" lvl="1" marL="360363" rtl="0" algn="l">
              <a:lnSpc>
                <a:spcPct val="138461"/>
              </a:lnSpc>
              <a:spcBef>
                <a:spcPts val="500"/>
              </a:spcBef>
              <a:spcAft>
                <a:spcPts val="0"/>
              </a:spcAft>
              <a:buClr>
                <a:srgbClr val="262626"/>
              </a:buClr>
              <a:buSzPts val="1040"/>
              <a:buChar char="•"/>
            </a:pPr>
            <a:r>
              <a:rPr lang="en-US"/>
              <a:t>Nhận tin nhắn từ chủ đề Kafka</a:t>
            </a:r>
            <a:endParaRPr/>
          </a:p>
          <a:p>
            <a:pPr indent="-182563" lvl="1" marL="360363" rtl="0" algn="l">
              <a:lnSpc>
                <a:spcPct val="138461"/>
              </a:lnSpc>
              <a:spcBef>
                <a:spcPts val="500"/>
              </a:spcBef>
              <a:spcAft>
                <a:spcPts val="0"/>
              </a:spcAft>
              <a:buClr>
                <a:srgbClr val="262626"/>
              </a:buClr>
              <a:buSzPts val="1040"/>
              <a:buChar char="•"/>
            </a:pPr>
            <a:r>
              <a:rPr lang="en-US"/>
              <a:t>Chỉ được hỗ trợ trong Scala và Java trong Spark 3.x</a:t>
            </a:r>
            <a:endParaRPr/>
          </a:p>
          <a:p>
            <a:pPr indent="-177800" lvl="0" marL="177800" rtl="0" algn="l">
              <a:lnSpc>
                <a:spcPct val="128571"/>
              </a:lnSpc>
              <a:spcBef>
                <a:spcPts val="1000"/>
              </a:spcBef>
              <a:spcAft>
                <a:spcPts val="0"/>
              </a:spcAft>
              <a:buClr>
                <a:srgbClr val="262626"/>
              </a:buClr>
              <a:buSzPts val="1400"/>
              <a:buFont typeface="Arial"/>
              <a:buChar char="•"/>
            </a:pPr>
            <a:r>
              <a:rPr lang="en-US"/>
              <a:t>Nguồn socket - chủ yếu để thử nghiệm</a:t>
            </a:r>
            <a:endParaRPr/>
          </a:p>
          <a:p>
            <a:pPr indent="-182563" lvl="1" marL="360363" rtl="0" algn="l">
              <a:lnSpc>
                <a:spcPct val="138461"/>
              </a:lnSpc>
              <a:spcBef>
                <a:spcPts val="500"/>
              </a:spcBef>
              <a:spcAft>
                <a:spcPts val="0"/>
              </a:spcAft>
              <a:buClr>
                <a:srgbClr val="262626"/>
              </a:buClr>
              <a:buSzPts val="1040"/>
              <a:buChar char="•"/>
            </a:pPr>
            <a:r>
              <a:rPr lang="en-US"/>
              <a:t>Đọc văn bản được mã hóa UTF-8 từ ổ cắm Linux tại Cổng được chỉ định</a:t>
            </a:r>
            <a:endParaRPr/>
          </a:p>
          <a:p>
            <a:pPr indent="-177800" lvl="0" marL="177800" rtl="0" algn="l">
              <a:lnSpc>
                <a:spcPct val="128571"/>
              </a:lnSpc>
              <a:spcBef>
                <a:spcPts val="1000"/>
              </a:spcBef>
              <a:spcAft>
                <a:spcPts val="0"/>
              </a:spcAft>
              <a:buClr>
                <a:srgbClr val="262626"/>
              </a:buClr>
              <a:buSzPts val="1400"/>
              <a:buFont typeface="Arial"/>
              <a:buChar char="•"/>
            </a:pPr>
            <a:r>
              <a:rPr lang="en-US"/>
              <a:t>Nguồn tỷ lệ - chủ yếu để thử nghiệm</a:t>
            </a:r>
            <a:endParaRPr/>
          </a:p>
          <a:p>
            <a:pPr indent="-182563" lvl="1" marL="360363" rtl="0" algn="l">
              <a:lnSpc>
                <a:spcPct val="138461"/>
              </a:lnSpc>
              <a:spcBef>
                <a:spcPts val="500"/>
              </a:spcBef>
              <a:spcAft>
                <a:spcPts val="0"/>
              </a:spcAft>
              <a:buClr>
                <a:srgbClr val="262626"/>
              </a:buClr>
              <a:buSzPts val="1040"/>
              <a:buChar char="•"/>
            </a:pPr>
            <a:r>
              <a:rPr lang="en-US"/>
              <a:t>Tạo dữ liệu ở một hàng được chỉ định trên mỗi giây</a:t>
            </a:r>
            <a:endParaRPr/>
          </a:p>
          <a:p>
            <a:pPr indent="-182563" lvl="1" marL="360363" rtl="0" algn="l">
              <a:lnSpc>
                <a:spcPct val="138461"/>
              </a:lnSpc>
              <a:spcBef>
                <a:spcPts val="500"/>
              </a:spcBef>
              <a:spcAft>
                <a:spcPts val="0"/>
              </a:spcAft>
              <a:buClr>
                <a:srgbClr val="262626"/>
              </a:buClr>
              <a:buSzPts val="1040"/>
              <a:buChar char="•"/>
            </a:pPr>
            <a:r>
              <a:rPr lang="en-US"/>
              <a:t>Mỗi hàng chứa dấu thời gian và giá trị của kiểu dữ liệu dài</a:t>
            </a:r>
            <a:endParaRPr/>
          </a:p>
        </p:txBody>
      </p:sp>
      <p:grpSp>
        <p:nvGrpSpPr>
          <p:cNvPr id="4577" name="Google Shape;4577;p277"/>
          <p:cNvGrpSpPr/>
          <p:nvPr/>
        </p:nvGrpSpPr>
        <p:grpSpPr>
          <a:xfrm>
            <a:off x="5912682" y="2523612"/>
            <a:ext cx="3367391" cy="3665127"/>
            <a:chOff x="5912682" y="2523612"/>
            <a:chExt cx="3367391" cy="3665127"/>
          </a:xfrm>
        </p:grpSpPr>
        <p:sp>
          <p:nvSpPr>
            <p:cNvPr id="4578" name="Google Shape;4578;p277"/>
            <p:cNvSpPr/>
            <p:nvPr/>
          </p:nvSpPr>
          <p:spPr>
            <a:xfrm>
              <a:off x="5912682" y="2523612"/>
              <a:ext cx="3367391" cy="1707597"/>
            </a:xfrm>
            <a:prstGeom prst="roundRect">
              <a:avLst>
                <a:gd fmla="val 1561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p:txBody>
        </p:sp>
        <p:pic>
          <p:nvPicPr>
            <p:cNvPr id="4579" name="Google Shape;4579;p277"/>
            <p:cNvPicPr preferRelativeResize="0"/>
            <p:nvPr/>
          </p:nvPicPr>
          <p:blipFill rotWithShape="1">
            <a:blip r:embed="rId3">
              <a:alphaModFix/>
            </a:blip>
            <a:srcRect b="0" l="871" r="1125" t="0"/>
            <a:stretch/>
          </p:blipFill>
          <p:spPr>
            <a:xfrm>
              <a:off x="6702218" y="4840727"/>
              <a:ext cx="1788318" cy="1348012"/>
            </a:xfrm>
            <a:prstGeom prst="rect">
              <a:avLst/>
            </a:prstGeom>
            <a:noFill/>
            <a:ln>
              <a:noFill/>
            </a:ln>
          </p:spPr>
        </p:pic>
        <p:sp>
          <p:nvSpPr>
            <p:cNvPr id="4580" name="Google Shape;4580;p277"/>
            <p:cNvSpPr/>
            <p:nvPr/>
          </p:nvSpPr>
          <p:spPr>
            <a:xfrm>
              <a:off x="7283582" y="4333942"/>
              <a:ext cx="625590" cy="677270"/>
            </a:xfrm>
            <a:prstGeom prst="downArrow">
              <a:avLst>
                <a:gd fmla="val 70011" name="adj1"/>
                <a:gd fmla="val 45490"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581" name="Google Shape;4581;p277"/>
          <p:cNvSpPr txBox="1"/>
          <p:nvPr/>
        </p:nvSpPr>
        <p:spPr>
          <a:xfrm>
            <a:off x="6087545" y="2672700"/>
            <a:ext cx="126527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Nguồn tệp</a:t>
            </a:r>
            <a:endParaRPr sz="1800">
              <a:solidFill>
                <a:srgbClr val="1F45BC"/>
              </a:solidFill>
              <a:latin typeface="Arial"/>
              <a:ea typeface="Arial"/>
              <a:cs typeface="Arial"/>
              <a:sym typeface="Arial"/>
            </a:endParaRPr>
          </a:p>
        </p:txBody>
      </p:sp>
      <p:sp>
        <p:nvSpPr>
          <p:cNvPr id="4582" name="Google Shape;4582;p277"/>
          <p:cNvSpPr txBox="1"/>
          <p:nvPr/>
        </p:nvSpPr>
        <p:spPr>
          <a:xfrm>
            <a:off x="7527682" y="2672700"/>
            <a:ext cx="150422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Nguồn Kafka</a:t>
            </a:r>
            <a:endParaRPr sz="1800">
              <a:solidFill>
                <a:srgbClr val="1F45BC"/>
              </a:solidFill>
              <a:latin typeface="Arial"/>
              <a:ea typeface="Arial"/>
              <a:cs typeface="Arial"/>
              <a:sym typeface="Arial"/>
            </a:endParaRPr>
          </a:p>
        </p:txBody>
      </p:sp>
      <p:sp>
        <p:nvSpPr>
          <p:cNvPr id="4583" name="Google Shape;4583;p277"/>
          <p:cNvSpPr txBox="1"/>
          <p:nvPr/>
        </p:nvSpPr>
        <p:spPr>
          <a:xfrm>
            <a:off x="6836827" y="3191120"/>
            <a:ext cx="164627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Nguồn Socket</a:t>
            </a:r>
            <a:endParaRPr sz="1800">
              <a:solidFill>
                <a:srgbClr val="1F45BC"/>
              </a:solidFill>
              <a:latin typeface="Arial"/>
              <a:ea typeface="Arial"/>
              <a:cs typeface="Arial"/>
              <a:sym typeface="Arial"/>
            </a:endParaRPr>
          </a:p>
        </p:txBody>
      </p:sp>
      <p:sp>
        <p:nvSpPr>
          <p:cNvPr id="4584" name="Google Shape;4584;p277"/>
          <p:cNvSpPr txBox="1"/>
          <p:nvPr/>
        </p:nvSpPr>
        <p:spPr>
          <a:xfrm>
            <a:off x="6844263" y="3621650"/>
            <a:ext cx="150422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F45BC"/>
                </a:solidFill>
                <a:latin typeface="Arial"/>
                <a:ea typeface="Arial"/>
                <a:cs typeface="Arial"/>
                <a:sym typeface="Arial"/>
              </a:rPr>
              <a:t>Nguồn tỷ lệ</a:t>
            </a:r>
            <a:endParaRPr sz="1800">
              <a:solidFill>
                <a:srgbClr val="1F45BC"/>
              </a:solidFill>
              <a:latin typeface="Arial"/>
              <a:ea typeface="Arial"/>
              <a:cs typeface="Arial"/>
              <a:sym typeface="Arial"/>
            </a:endParaRPr>
          </a:p>
        </p:txBody>
      </p:sp>
    </p:spTree>
  </p:cSld>
  <p:clrMapOvr>
    <a:masterClrMapping/>
  </p:clrMapOvr>
</p:sld>
</file>

<file path=ppt/slides/slide2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9" name="Shape 4589"/>
        <p:cNvGrpSpPr/>
        <p:nvPr/>
      </p:nvGrpSpPr>
      <p:grpSpPr>
        <a:xfrm>
          <a:off x="0" y="0"/>
          <a:ext cx="0" cy="0"/>
          <a:chOff x="0" y="0"/>
          <a:chExt cx="0" cy="0"/>
        </a:xfrm>
      </p:grpSpPr>
      <p:sp>
        <p:nvSpPr>
          <p:cNvPr id="4590" name="Google Shape;4590;p27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3.3. Làm việc với dữ liệu truyền có cấu trúc</a:t>
            </a:r>
            <a:endParaRPr/>
          </a:p>
        </p:txBody>
      </p:sp>
      <p:sp>
        <p:nvSpPr>
          <p:cNvPr id="4591" name="Google Shape;4591;p27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000"/>
              <a:buNone/>
            </a:pPr>
            <a:r>
              <a:rPr lang="en-US" sz="3000"/>
              <a:t>Lược đồ cho dữ liệu được truyền phát (1/2)</a:t>
            </a:r>
            <a:endParaRPr sz="3000"/>
          </a:p>
        </p:txBody>
      </p:sp>
      <p:sp>
        <p:nvSpPr>
          <p:cNvPr id="4592" name="Google Shape;4592;p27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593" name="Google Shape;4593;p278"/>
          <p:cNvSpPr txBox="1"/>
          <p:nvPr>
            <p:ph idx="4" type="body"/>
          </p:nvPr>
        </p:nvSpPr>
        <p:spPr>
          <a:xfrm>
            <a:off x="535872" y="2226567"/>
            <a:ext cx="8796528" cy="3848556"/>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Trong API DataFrame, đảm bảo rằng chúng tôi có lược đồ chính xác cho DataFrame là một phần quan trọng trong quá trình phát triển</a:t>
            </a:r>
            <a:endParaRPr/>
          </a:p>
          <a:p>
            <a:pPr indent="-182563" lvl="1" marL="360363" rtl="0" algn="l">
              <a:lnSpc>
                <a:spcPct val="138461"/>
              </a:lnSpc>
              <a:spcBef>
                <a:spcPts val="500"/>
              </a:spcBef>
              <a:spcAft>
                <a:spcPts val="0"/>
              </a:spcAft>
              <a:buClr>
                <a:srgbClr val="262626"/>
              </a:buClr>
              <a:buSzPts val="1040"/>
              <a:buChar char="•"/>
            </a:pPr>
            <a:r>
              <a:rPr lang="en-US"/>
              <a:t>Trong những tình huống nhất định, lược đồ có thể được suy ra</a:t>
            </a:r>
            <a:endParaRPr/>
          </a:p>
          <a:p>
            <a:pPr indent="-177800" lvl="0" marL="177800" rtl="0" algn="l">
              <a:lnSpc>
                <a:spcPct val="128571"/>
              </a:lnSpc>
              <a:spcBef>
                <a:spcPts val="1000"/>
              </a:spcBef>
              <a:spcAft>
                <a:spcPts val="0"/>
              </a:spcAft>
              <a:buClr>
                <a:srgbClr val="262626"/>
              </a:buClr>
              <a:buSzPts val="1400"/>
              <a:buFont typeface="Arial"/>
              <a:buChar char="•"/>
            </a:pPr>
            <a:r>
              <a:rPr lang="en-US"/>
              <a:t>Trong Truyền phát có cấu trúc, lược đồ phải được cung cấp cho tất cả các nguồn dữ liệu dựa trên tệp</a:t>
            </a:r>
            <a:endParaRPr/>
          </a:p>
          <a:p>
            <a:pPr indent="-182563" lvl="1" marL="360363" rtl="0" algn="l">
              <a:lnSpc>
                <a:spcPct val="138461"/>
              </a:lnSpc>
              <a:spcBef>
                <a:spcPts val="500"/>
              </a:spcBef>
              <a:spcAft>
                <a:spcPts val="0"/>
              </a:spcAft>
              <a:buClr>
                <a:srgbClr val="262626"/>
              </a:buClr>
              <a:buSzPts val="1040"/>
              <a:buChar char="•"/>
            </a:pPr>
            <a:r>
              <a:rPr lang="en-US"/>
              <a:t>Lược đồ phải được chỉ định cho các nguồn dữ liệu có cấu trúc như ORC, Parquet, CSV và JSON</a:t>
            </a:r>
            <a:endParaRPr/>
          </a:p>
          <a:p>
            <a:pPr indent="-182563" lvl="1" marL="360363" rtl="0" algn="l">
              <a:lnSpc>
                <a:spcPct val="138461"/>
              </a:lnSpc>
              <a:spcBef>
                <a:spcPts val="500"/>
              </a:spcBef>
              <a:spcAft>
                <a:spcPts val="0"/>
              </a:spcAft>
              <a:buClr>
                <a:srgbClr val="262626"/>
              </a:buClr>
              <a:buSzPts val="1040"/>
              <a:buChar char="•"/>
            </a:pPr>
            <a:r>
              <a:rPr lang="en-US"/>
              <a:t>Các tệp văn bản thuần túy được đọc dưới dạng một cột và mỗi dòng mới phân định một bản ghi</a:t>
            </a:r>
            <a:endParaRPr/>
          </a:p>
        </p:txBody>
      </p:sp>
      <p:sp>
        <p:nvSpPr>
          <p:cNvPr id="4594" name="Google Shape;4594;p278"/>
          <p:cNvSpPr txBox="1"/>
          <p:nvPr/>
        </p:nvSpPr>
        <p:spPr>
          <a:xfrm>
            <a:off x="710332" y="4038287"/>
            <a:ext cx="7812000" cy="224657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from pyspark.sql.types import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from pyspark.sql.functions import *</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inputPath = "src-path/my.json"</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Define the schema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mySchema = StructType([ StructField("time", TimestampType(), True),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StructField("action", StringType(), True) ])</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streamingDF =   spark.readStream.schema(mySchema).json(inputPath)</a:t>
            </a:r>
            <a:endParaRPr/>
          </a:p>
        </p:txBody>
      </p:sp>
      <p:sp>
        <p:nvSpPr>
          <p:cNvPr id="4595" name="Google Shape;4595;p278"/>
          <p:cNvSpPr txBox="1"/>
          <p:nvPr/>
        </p:nvSpPr>
        <p:spPr>
          <a:xfrm>
            <a:off x="7874332" y="4038287"/>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2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0" name="Shape 4600"/>
        <p:cNvGrpSpPr/>
        <p:nvPr/>
      </p:nvGrpSpPr>
      <p:grpSpPr>
        <a:xfrm>
          <a:off x="0" y="0"/>
          <a:ext cx="0" cy="0"/>
          <a:chOff x="0" y="0"/>
          <a:chExt cx="0" cy="0"/>
        </a:xfrm>
      </p:grpSpPr>
      <p:sp>
        <p:nvSpPr>
          <p:cNvPr id="4601" name="Google Shape;4601;p27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3.3. Làm việc với dữ liệu truyền có cấu trúc</a:t>
            </a:r>
            <a:endParaRPr/>
          </a:p>
        </p:txBody>
      </p:sp>
      <p:sp>
        <p:nvSpPr>
          <p:cNvPr id="4602" name="Google Shape;4602;p279"/>
          <p:cNvSpPr txBox="1"/>
          <p:nvPr>
            <p:ph idx="2" type="body"/>
          </p:nvPr>
        </p:nvSpPr>
        <p:spPr>
          <a:xfrm>
            <a:off x="535872" y="1523052"/>
            <a:ext cx="89321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000"/>
              <a:buNone/>
            </a:pPr>
            <a:r>
              <a:rPr lang="en-US" sz="3000"/>
              <a:t>Lược đồ cho dữ liệu được truyền phát (2/2)</a:t>
            </a:r>
            <a:endParaRPr sz="3000"/>
          </a:p>
        </p:txBody>
      </p:sp>
      <p:sp>
        <p:nvSpPr>
          <p:cNvPr id="4603" name="Google Shape;4603;p27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604" name="Google Shape;4604;p279"/>
          <p:cNvSpPr txBox="1"/>
          <p:nvPr>
            <p:ph idx="4" type="body"/>
          </p:nvPr>
        </p:nvSpPr>
        <p:spPr>
          <a:xfrm>
            <a:off x="535872" y="2226567"/>
            <a:ext cx="8796528" cy="3848556"/>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Kafka có một lược đồ cố định</a:t>
            </a:r>
            <a:endParaRPr/>
          </a:p>
          <a:p>
            <a:pPr indent="-182563" lvl="1" marL="360363" rtl="0" algn="l">
              <a:lnSpc>
                <a:spcPct val="138461"/>
              </a:lnSpc>
              <a:spcBef>
                <a:spcPts val="500"/>
              </a:spcBef>
              <a:spcAft>
                <a:spcPts val="0"/>
              </a:spcAft>
              <a:buClr>
                <a:srgbClr val="262626"/>
              </a:buClr>
              <a:buSzPts val="1040"/>
              <a:buChar char="•"/>
            </a:pPr>
            <a:r>
              <a:rPr lang="en-US"/>
              <a:t>Khóa / nhị phân - Trường hợp một số nhà sản xuất tùy chỉnh chèn thông tin bổ sung</a:t>
            </a:r>
            <a:endParaRPr/>
          </a:p>
          <a:p>
            <a:pPr indent="-182563" lvl="1" marL="360363" rtl="0" algn="l">
              <a:lnSpc>
                <a:spcPct val="138461"/>
              </a:lnSpc>
              <a:spcBef>
                <a:spcPts val="500"/>
              </a:spcBef>
              <a:spcAft>
                <a:spcPts val="0"/>
              </a:spcAft>
              <a:buClr>
                <a:srgbClr val="262626"/>
              </a:buClr>
              <a:buSzPts val="1040"/>
              <a:buChar char="•"/>
            </a:pPr>
            <a:r>
              <a:rPr lang="en-US"/>
              <a:t>Giá trị/nhị phân - Nội dung thực tế của thông báo Kafka</a:t>
            </a:r>
            <a:endParaRPr/>
          </a:p>
          <a:p>
            <a:pPr indent="-182563" lvl="1" marL="360363" rtl="0" algn="l">
              <a:lnSpc>
                <a:spcPct val="138461"/>
              </a:lnSpc>
              <a:spcBef>
                <a:spcPts val="500"/>
              </a:spcBef>
              <a:spcAft>
                <a:spcPts val="0"/>
              </a:spcAft>
              <a:buClr>
                <a:srgbClr val="262626"/>
              </a:buClr>
              <a:buSzPts val="1040"/>
              <a:buChar char="•"/>
            </a:pPr>
            <a:r>
              <a:rPr lang="en-US"/>
              <a:t>Chủ đề/chuỗi - Chủ đề Kafka</a:t>
            </a:r>
            <a:endParaRPr/>
          </a:p>
          <a:p>
            <a:pPr indent="-182563" lvl="1" marL="360363" rtl="0" algn="l">
              <a:lnSpc>
                <a:spcPct val="138461"/>
              </a:lnSpc>
              <a:spcBef>
                <a:spcPts val="500"/>
              </a:spcBef>
              <a:spcAft>
                <a:spcPts val="0"/>
              </a:spcAft>
              <a:buClr>
                <a:srgbClr val="262626"/>
              </a:buClr>
              <a:buSzPts val="1040"/>
              <a:buChar char="•"/>
            </a:pPr>
            <a:r>
              <a:rPr lang="en-US"/>
              <a:t>Phân vùng / số nguyên - Số phân vùng Kafka khi một chủ đề có phân vùng</a:t>
            </a:r>
            <a:endParaRPr/>
          </a:p>
        </p:txBody>
      </p:sp>
      <p:sp>
        <p:nvSpPr>
          <p:cNvPr id="4605" name="Google Shape;4605;p279"/>
          <p:cNvSpPr txBox="1"/>
          <p:nvPr/>
        </p:nvSpPr>
        <p:spPr>
          <a:xfrm>
            <a:off x="704850" y="3862845"/>
            <a:ext cx="7812000" cy="232002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100">
                <a:solidFill>
                  <a:srgbClr val="00B0F0"/>
                </a:solidFill>
                <a:latin typeface="Courier New"/>
                <a:ea typeface="Courier New"/>
                <a:cs typeface="Courier New"/>
                <a:sym typeface="Courier New"/>
              </a:rPr>
              <a:t># Create a Kafka streaming dataframe</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kafkaDF = spark.readStream.format("kafka"). \</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option("kafka.bootstrap.servers", "localhost:9092").option("subscribe", "mytopic").load()</a:t>
            </a:r>
            <a:endParaRPr/>
          </a:p>
          <a:p>
            <a:pPr indent="0" lvl="0" marL="182563" marR="0" rtl="0" algn="l">
              <a:spcBef>
                <a:spcPts val="0"/>
              </a:spcBef>
              <a:spcAft>
                <a:spcPts val="0"/>
              </a:spcAft>
              <a:buNone/>
            </a:pPr>
            <a:r>
              <a:t/>
            </a:r>
            <a:endParaRPr sz="1100">
              <a:solidFill>
                <a:srgbClr val="00B0F0"/>
              </a:solidFill>
              <a:latin typeface="Courier New"/>
              <a:ea typeface="Courier New"/>
              <a:cs typeface="Courier New"/>
              <a:sym typeface="Courier New"/>
            </a:endParaRPr>
          </a:p>
          <a:p>
            <a:pPr indent="0" lvl="0" marL="182563" marR="0" rtl="0" algn="l">
              <a:spcBef>
                <a:spcPts val="0"/>
              </a:spcBef>
              <a:spcAft>
                <a:spcPts val="0"/>
              </a:spcAft>
              <a:buNone/>
            </a:pPr>
            <a:r>
              <a:rPr lang="en-US" sz="1100">
                <a:solidFill>
                  <a:srgbClr val="00B0F0"/>
                </a:solidFill>
                <a:latin typeface="Courier New"/>
                <a:ea typeface="Courier New"/>
                <a:cs typeface="Courier New"/>
                <a:sym typeface="Courier New"/>
              </a:rPr>
              <a:t># Kafka datasources have a fixed schema that includes key and value columns as binary</a:t>
            </a:r>
            <a:endParaRPr/>
          </a:p>
          <a:p>
            <a:pPr indent="0" lvl="0" marL="182563" marR="0" rtl="0" algn="l">
              <a:spcBef>
                <a:spcPts val="0"/>
              </a:spcBef>
              <a:spcAft>
                <a:spcPts val="0"/>
              </a:spcAft>
              <a:buNone/>
            </a:pPr>
            <a:r>
              <a:rPr lang="en-US" sz="1100">
                <a:solidFill>
                  <a:srgbClr val="00B0F0"/>
                </a:solidFill>
                <a:latin typeface="Courier New"/>
                <a:ea typeface="Courier New"/>
                <a:cs typeface="Courier New"/>
                <a:sym typeface="Courier New"/>
              </a:rPr>
              <a:t># Use selectExpr() to execute SQL expressions without creating a temporary view</a:t>
            </a:r>
            <a:endParaRPr/>
          </a:p>
          <a:p>
            <a:pPr indent="0" lvl="0" marL="182563" marR="0" rtl="0" algn="l">
              <a:spcBef>
                <a:spcPts val="0"/>
              </a:spcBef>
              <a:spcAft>
                <a:spcPts val="0"/>
              </a:spcAft>
              <a:buNone/>
            </a:pPr>
            <a:r>
              <a:rPr lang="en-US" sz="1100">
                <a:solidFill>
                  <a:srgbClr val="00B0F0"/>
                </a:solidFill>
                <a:latin typeface="Courier New"/>
                <a:ea typeface="Courier New"/>
                <a:cs typeface="Courier New"/>
                <a:sym typeface="Courier New"/>
              </a:rPr>
              <a:t># Cast the key and value column to String type</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kafkaDF.selectExpr("CAST(key AS STRING)", "CAST(value AS STRING)")</a:t>
            </a:r>
            <a:endParaRPr/>
          </a:p>
        </p:txBody>
      </p:sp>
      <p:sp>
        <p:nvSpPr>
          <p:cNvPr id="4606" name="Google Shape;4606;p279"/>
          <p:cNvSpPr txBox="1"/>
          <p:nvPr/>
        </p:nvSpPr>
        <p:spPr>
          <a:xfrm>
            <a:off x="7883499" y="386284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506" name="Google Shape;506;p28"/>
          <p:cNvSpPr txBox="1"/>
          <p:nvPr>
            <p:ph idx="2" type="body"/>
          </p:nvPr>
        </p:nvSpPr>
        <p:spPr>
          <a:xfrm>
            <a:off x="535872" y="1523052"/>
            <a:ext cx="89321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000"/>
              <a:buNone/>
            </a:pPr>
            <a:r>
              <a:rPr lang="en-US" sz="3000"/>
              <a:t>Các kiểu dữ liệu tập hợp trong Python (2/3)</a:t>
            </a:r>
            <a:endParaRPr sz="3000"/>
          </a:p>
        </p:txBody>
      </p:sp>
      <p:sp>
        <p:nvSpPr>
          <p:cNvPr id="507" name="Google Shape;507;p2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508" name="Google Shape;508;p28"/>
          <p:cNvSpPr txBox="1"/>
          <p:nvPr>
            <p:ph idx="4" type="body"/>
          </p:nvPr>
        </p:nvSpPr>
        <p:spPr>
          <a:xfrm>
            <a:off x="535872" y="2226568"/>
            <a:ext cx="7232334"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loại bộ sưu tập cơ bản được phân biệt bởi các đặc điểm sau</a:t>
            </a:r>
            <a:endParaRPr/>
          </a:p>
          <a:p>
            <a:pPr indent="-182563" lvl="1" marL="360363" rtl="0" algn="l">
              <a:lnSpc>
                <a:spcPct val="138461"/>
              </a:lnSpc>
              <a:spcBef>
                <a:spcPts val="500"/>
              </a:spcBef>
              <a:spcAft>
                <a:spcPts val="0"/>
              </a:spcAft>
              <a:buClr>
                <a:srgbClr val="262626"/>
              </a:buClr>
              <a:buSzPts val="1040"/>
              <a:buChar char="•"/>
            </a:pPr>
            <a:r>
              <a:rPr lang="en-US"/>
              <a:t>Đã sắp xếp - Danh sách có thể sắp xếp được không?</a:t>
            </a:r>
            <a:endParaRPr/>
          </a:p>
          <a:p>
            <a:pPr indent="-182563" lvl="1" marL="360363" rtl="0" algn="l">
              <a:lnSpc>
                <a:spcPct val="138461"/>
              </a:lnSpc>
              <a:spcBef>
                <a:spcPts val="500"/>
              </a:spcBef>
              <a:spcAft>
                <a:spcPts val="0"/>
              </a:spcAft>
              <a:buClr>
                <a:srgbClr val="262626"/>
              </a:buClr>
              <a:buSzPts val="1040"/>
              <a:buChar char="•"/>
            </a:pPr>
            <a:r>
              <a:rPr lang="en-US"/>
              <a:t>Có thể thay đổi – Bạn có thể sửa đổi các giá trị không?</a:t>
            </a:r>
            <a:endParaRPr/>
          </a:p>
          <a:p>
            <a:pPr indent="-182563" lvl="1" marL="360363" rtl="0" algn="l">
              <a:lnSpc>
                <a:spcPct val="138461"/>
              </a:lnSpc>
              <a:spcBef>
                <a:spcPts val="500"/>
              </a:spcBef>
              <a:spcAft>
                <a:spcPts val="0"/>
              </a:spcAft>
              <a:buClr>
                <a:srgbClr val="262626"/>
              </a:buClr>
              <a:buSzPts val="1040"/>
              <a:buChar char="•"/>
            </a:pPr>
            <a:r>
              <a:rPr lang="en-US"/>
              <a:t>Cho phép trùng lặp – Có thể có các giá trị trùng lặp không?</a:t>
            </a:r>
            <a:endParaRPr/>
          </a:p>
        </p:txBody>
      </p:sp>
      <p:graphicFrame>
        <p:nvGraphicFramePr>
          <p:cNvPr id="509" name="Google Shape;509;p28"/>
          <p:cNvGraphicFramePr/>
          <p:nvPr/>
        </p:nvGraphicFramePr>
        <p:xfrm>
          <a:off x="554436" y="3471619"/>
          <a:ext cx="3000000" cy="3000000"/>
        </p:xfrm>
        <a:graphic>
          <a:graphicData uri="http://schemas.openxmlformats.org/drawingml/2006/table">
            <a:tbl>
              <a:tblPr bandRow="1" firstRow="1">
                <a:noFill/>
                <a:tableStyleId>{AC961190-77FA-4AE8-A9A6-E3E42C7C3913}</a:tableStyleId>
              </a:tblPr>
              <a:tblGrid>
                <a:gridCol w="1330400"/>
                <a:gridCol w="1468925"/>
                <a:gridCol w="1524050"/>
                <a:gridCol w="1690275"/>
              </a:tblGrid>
              <a:tr h="258600">
                <a:tc>
                  <a:txBody>
                    <a:bodyPr/>
                    <a:lstStyle/>
                    <a:p>
                      <a:pPr indent="0" lvl="0" marL="0" marR="0" rtl="0" algn="ctr">
                        <a:lnSpc>
                          <a:spcPct val="100000"/>
                        </a:lnSpc>
                        <a:spcBef>
                          <a:spcPts val="0"/>
                        </a:spcBef>
                        <a:spcAft>
                          <a:spcPts val="0"/>
                        </a:spcAft>
                        <a:buClr>
                          <a:schemeClr val="dk1"/>
                        </a:buClr>
                        <a:buSzPts val="1400"/>
                        <a:buFont typeface="Arial"/>
                        <a:buNone/>
                      </a:pPr>
                      <a:r>
                        <a:rPr b="0" lang="en-US" sz="1400" u="none" cap="none" strike="noStrike">
                          <a:solidFill>
                            <a:schemeClr val="dk1"/>
                          </a:solidFill>
                          <a:latin typeface="Arial"/>
                          <a:ea typeface="Arial"/>
                          <a:cs typeface="Arial"/>
                          <a:sym typeface="Arial"/>
                        </a:rPr>
                        <a:t>Tên</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Sắp xếp</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Có thể thay đổi</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Cho phép trùng lặp</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224750">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List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Có</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Có</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Có</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198675">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Tuple</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Có</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Không</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Có</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198675">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Set</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Không</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Cả hai</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Không</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198675">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Dictionary</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Không</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Có</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Không</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2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1" name="Shape 4611"/>
        <p:cNvGrpSpPr/>
        <p:nvPr/>
      </p:nvGrpSpPr>
      <p:grpSpPr>
        <a:xfrm>
          <a:off x="0" y="0"/>
          <a:ext cx="0" cy="0"/>
          <a:chOff x="0" y="0"/>
          <a:chExt cx="0" cy="0"/>
        </a:xfrm>
      </p:grpSpPr>
      <p:sp>
        <p:nvSpPr>
          <p:cNvPr id="4612" name="Google Shape;4612;p28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3.3. Làm việc với dữ liệu truyền có cấu trúc</a:t>
            </a:r>
            <a:endParaRPr/>
          </a:p>
        </p:txBody>
      </p:sp>
      <p:sp>
        <p:nvSpPr>
          <p:cNvPr id="4613" name="Google Shape;4613;p28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Các thao tác trên Truyền dữ liệu DataFrames</a:t>
            </a:r>
            <a:endParaRPr sz="2800"/>
          </a:p>
        </p:txBody>
      </p:sp>
      <p:sp>
        <p:nvSpPr>
          <p:cNvPr id="4614" name="Google Shape;4614;p28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615" name="Google Shape;4615;p280"/>
          <p:cNvSpPr txBox="1"/>
          <p:nvPr>
            <p:ph idx="4" type="body"/>
          </p:nvPr>
        </p:nvSpPr>
        <p:spPr>
          <a:xfrm>
            <a:off x="535872" y="2226567"/>
            <a:ext cx="8796528" cy="162874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Spark cung cấp hầu hết các chuyển đổi từ API DataFrames sang Truyền có cấu trúc</a:t>
            </a:r>
            <a:endParaRPr/>
          </a:p>
          <a:p>
            <a:pPr indent="-182563" lvl="1" marL="360363" rtl="0" algn="l">
              <a:lnSpc>
                <a:spcPct val="138461"/>
              </a:lnSpc>
              <a:spcBef>
                <a:spcPts val="500"/>
              </a:spcBef>
              <a:spcAft>
                <a:spcPts val="0"/>
              </a:spcAft>
              <a:buClr>
                <a:srgbClr val="262626"/>
              </a:buClr>
              <a:buSzPts val="1040"/>
              <a:buChar char="•"/>
            </a:pPr>
            <a:r>
              <a:rPr lang="en-US"/>
              <a:t>Các thao tác SQL chưa được gõ như </a:t>
            </a:r>
            <a:r>
              <a:rPr b="1" lang="en-US"/>
              <a:t>select</a:t>
            </a:r>
            <a:r>
              <a:rPr lang="en-US"/>
              <a:t>, </a:t>
            </a:r>
            <a:r>
              <a:rPr b="1" lang="en-US"/>
              <a:t>where</a:t>
            </a:r>
            <a:r>
              <a:rPr lang="en-US"/>
              <a:t> (filter), </a:t>
            </a:r>
            <a:r>
              <a:rPr b="1" lang="en-US"/>
              <a:t>groupBy</a:t>
            </a:r>
            <a:r>
              <a:rPr lang="en-US"/>
              <a:t>, </a:t>
            </a:r>
            <a:r>
              <a:rPr b="1" lang="en-US"/>
              <a:t>orderBy</a:t>
            </a:r>
            <a:endParaRPr/>
          </a:p>
          <a:p>
            <a:pPr indent="-182563" lvl="1" marL="360363" rtl="0" algn="l">
              <a:lnSpc>
                <a:spcPct val="138461"/>
              </a:lnSpc>
              <a:spcBef>
                <a:spcPts val="500"/>
              </a:spcBef>
              <a:spcAft>
                <a:spcPts val="0"/>
              </a:spcAft>
              <a:buClr>
                <a:srgbClr val="262626"/>
              </a:buClr>
              <a:buSzPts val="1040"/>
              <a:buChar char="•"/>
            </a:pPr>
            <a:r>
              <a:rPr lang="en-US"/>
              <a:t>RDD như các hoạt động như bản đồ, bộ lọc, bản đồ phẳng</a:t>
            </a:r>
            <a:endParaRPr/>
          </a:p>
          <a:p>
            <a:pPr indent="-182563" lvl="1" marL="360363" rtl="0" algn="l">
              <a:lnSpc>
                <a:spcPct val="138461"/>
              </a:lnSpc>
              <a:spcBef>
                <a:spcPts val="500"/>
              </a:spcBef>
              <a:spcAft>
                <a:spcPts val="0"/>
              </a:spcAft>
              <a:buClr>
                <a:srgbClr val="262626"/>
              </a:buClr>
              <a:buSzPts val="1040"/>
              <a:buChar char="•"/>
            </a:pPr>
            <a:r>
              <a:rPr lang="en-US"/>
              <a:t>Spark thực sự coi cả hai đều là DataFrames và phân biệt chúng bằng giá trị isStreaming()</a:t>
            </a:r>
            <a:endParaRPr/>
          </a:p>
          <a:p>
            <a:pPr indent="-177800" lvl="0" marL="177800" rtl="0" algn="l">
              <a:lnSpc>
                <a:spcPct val="128571"/>
              </a:lnSpc>
              <a:spcBef>
                <a:spcPts val="1000"/>
              </a:spcBef>
              <a:spcAft>
                <a:spcPts val="0"/>
              </a:spcAft>
              <a:buClr>
                <a:srgbClr val="262626"/>
              </a:buClr>
              <a:buSzPts val="1400"/>
              <a:buFont typeface="Arial"/>
              <a:buChar char="•"/>
            </a:pPr>
            <a:r>
              <a:rPr lang="en-US"/>
              <a:t>Đăng ký các khung dữ liệu phát trực tuyến và sử dụng các lệnh SQL</a:t>
            </a:r>
            <a:endParaRPr/>
          </a:p>
        </p:txBody>
      </p:sp>
      <p:sp>
        <p:nvSpPr>
          <p:cNvPr id="4616" name="Google Shape;4616;p280"/>
          <p:cNvSpPr txBox="1"/>
          <p:nvPr/>
        </p:nvSpPr>
        <p:spPr>
          <a:xfrm>
            <a:off x="718247" y="3812411"/>
            <a:ext cx="7812000" cy="246138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Create streaming DF</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streamingDF =   spark.readStream . . . . . . .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print(streamingDF.isStreaming()) </a:t>
            </a:r>
            <a:r>
              <a:rPr lang="en-US" sz="1200">
                <a:solidFill>
                  <a:srgbClr val="00B0F0"/>
                </a:solidFill>
                <a:latin typeface="Courier New"/>
                <a:ea typeface="Courier New"/>
                <a:cs typeface="Courier New"/>
                <a:sym typeface="Courier New"/>
              </a:rPr>
              <a:t># Streaming is True</a:t>
            </a:r>
            <a:endParaRPr/>
          </a:p>
          <a:p>
            <a:pPr indent="0" lvl="0" marL="182563" marR="0" rtl="0" algn="l">
              <a:spcBef>
                <a:spcPts val="0"/>
              </a:spcBef>
              <a:spcAft>
                <a:spcPts val="0"/>
              </a:spcAft>
              <a:buNone/>
            </a:pPr>
            <a:r>
              <a:t/>
            </a:r>
            <a:endParaRPr sz="1200">
              <a:solidFill>
                <a:srgbClr val="00B0F0"/>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Use DF transformations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countryDF = streamingDF.select("Country").where("BàisSold &gt;= 1000")</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Create temporary view and run SQL queries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streamingDF.createOrReplaceTempView("sales")</a:t>
            </a:r>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This creates another streaming dataframe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goodDF = spark.sql(""" SELECT Country FROM sales WHERE BàisSold &gt;= 1000 """)  </a:t>
            </a:r>
            <a:endParaRPr/>
          </a:p>
        </p:txBody>
      </p:sp>
      <p:sp>
        <p:nvSpPr>
          <p:cNvPr id="4617" name="Google Shape;4617;p280"/>
          <p:cNvSpPr txBox="1"/>
          <p:nvPr/>
        </p:nvSpPr>
        <p:spPr>
          <a:xfrm>
            <a:off x="7882247" y="381241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2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2" name="Shape 4622"/>
        <p:cNvGrpSpPr/>
        <p:nvPr/>
      </p:nvGrpSpPr>
      <p:grpSpPr>
        <a:xfrm>
          <a:off x="0" y="0"/>
          <a:ext cx="0" cy="0"/>
          <a:chOff x="0" y="0"/>
          <a:chExt cx="0" cy="0"/>
        </a:xfrm>
      </p:grpSpPr>
      <p:sp>
        <p:nvSpPr>
          <p:cNvPr id="4623" name="Google Shape;4623;p28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3.3. Làm việc với dữ liệu truyền có cấu trúc</a:t>
            </a:r>
            <a:endParaRPr/>
          </a:p>
        </p:txBody>
      </p:sp>
      <p:sp>
        <p:nvSpPr>
          <p:cNvPr id="4624" name="Google Shape;4624;p28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Ví dụ Đọc CSV từ Socket</a:t>
            </a:r>
            <a:endParaRPr/>
          </a:p>
        </p:txBody>
      </p:sp>
      <p:sp>
        <p:nvSpPr>
          <p:cNvPr id="4625" name="Google Shape;4625;p28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626" name="Google Shape;4626;p281"/>
          <p:cNvSpPr txBox="1"/>
          <p:nvPr>
            <p:ph idx="4" type="body"/>
          </p:nvPr>
        </p:nvSpPr>
        <p:spPr>
          <a:xfrm>
            <a:off x="535872" y="2226567"/>
            <a:ext cx="8796528" cy="162874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Ở đây, chúng ta trình bày cách đọc chuỗi CSV từ Linux Socket</a:t>
            </a:r>
            <a:endParaRPr/>
          </a:p>
          <a:p>
            <a:pPr indent="-182563" lvl="1" marL="360363" rtl="0" algn="l">
              <a:lnSpc>
                <a:spcPct val="138461"/>
              </a:lnSpc>
              <a:spcBef>
                <a:spcPts val="500"/>
              </a:spcBef>
              <a:spcAft>
                <a:spcPts val="0"/>
              </a:spcAft>
              <a:buClr>
                <a:srgbClr val="262626"/>
              </a:buClr>
              <a:buSzPts val="1040"/>
              <a:buChar char="•"/>
            </a:pPr>
            <a:r>
              <a:rPr lang="en-US"/>
              <a:t>Vì Socket trả về một cột duy nhất nên chúng ta phải chuyển đổi nó để tạo lược đồ</a:t>
            </a:r>
            <a:endParaRPr/>
          </a:p>
        </p:txBody>
      </p:sp>
      <p:sp>
        <p:nvSpPr>
          <p:cNvPr id="4627" name="Google Shape;4627;p281"/>
          <p:cNvSpPr txBox="1"/>
          <p:nvPr/>
        </p:nvSpPr>
        <p:spPr>
          <a:xfrm>
            <a:off x="705578" y="2943616"/>
            <a:ext cx="7812000" cy="306823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Create streaming DF from Socket source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csvDF = spark.readStream.format("socket")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.option("host", "localhost").option("port", "44444").load()</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Text is in CSV format.  Split string and use withColumn to create new columns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from pyspark.sql.functions import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salesDF = csvDF</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.withColumn("Country", split(csvDF.value, ",")[0])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.withColumn("BàisSold", split(csvDF.value, ",")[1].cast("integer"))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.withColumn("BàiPrice", split(csvDF.value, ",")[2].cast("integer"))</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Run queries or transformations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bestDF = salesDF.select("Country").where("BàisSold &gt;= 1000")</a:t>
            </a:r>
            <a:endParaRPr/>
          </a:p>
        </p:txBody>
      </p:sp>
      <p:sp>
        <p:nvSpPr>
          <p:cNvPr id="4628" name="Google Shape;4628;p281"/>
          <p:cNvSpPr txBox="1"/>
          <p:nvPr/>
        </p:nvSpPr>
        <p:spPr>
          <a:xfrm>
            <a:off x="7869578" y="2943616"/>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2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3" name="Shape 4633"/>
        <p:cNvGrpSpPr/>
        <p:nvPr/>
      </p:nvGrpSpPr>
      <p:grpSpPr>
        <a:xfrm>
          <a:off x="0" y="0"/>
          <a:ext cx="0" cy="0"/>
          <a:chOff x="0" y="0"/>
          <a:chExt cx="0" cy="0"/>
        </a:xfrm>
      </p:grpSpPr>
      <p:sp>
        <p:nvSpPr>
          <p:cNvPr id="4634" name="Google Shape;4634;p28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3.3. Làm việc với dữ liệu truyền có cấu trúc</a:t>
            </a:r>
            <a:endParaRPr/>
          </a:p>
        </p:txBody>
      </p:sp>
      <p:sp>
        <p:nvSpPr>
          <p:cNvPr id="4635" name="Google Shape;4635;p28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Tổng hợp trên các khung dữ liệu truyền phát</a:t>
            </a:r>
            <a:endParaRPr sz="2800"/>
          </a:p>
        </p:txBody>
      </p:sp>
      <p:sp>
        <p:nvSpPr>
          <p:cNvPr id="4636" name="Google Shape;4636;p28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637" name="Google Shape;4637;p282"/>
          <p:cNvSpPr txBox="1"/>
          <p:nvPr>
            <p:ph idx="4" type="body"/>
          </p:nvPr>
        </p:nvSpPr>
        <p:spPr>
          <a:xfrm>
            <a:off x="535872" y="2226567"/>
            <a:ext cx="8796528" cy="162874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Trong DataFrames, </a:t>
            </a:r>
            <a:r>
              <a:rPr b="1" lang="en-US"/>
              <a:t>groupBy</a:t>
            </a:r>
            <a:r>
              <a:rPr lang="en-US"/>
              <a:t>() tạo các đối tượng GroupedData mà sau đó có thể được tổng hợp với nhiều phép biến đổi có sẵn như đếm, tối đa, tối thiểu và trình bao bọc agg(hàm tổng hợp)</a:t>
            </a:r>
            <a:endParaRPr/>
          </a:p>
          <a:p>
            <a:pPr indent="-182563" lvl="1" marL="360363" rtl="0" algn="l">
              <a:lnSpc>
                <a:spcPct val="138461"/>
              </a:lnSpc>
              <a:spcBef>
                <a:spcPts val="500"/>
              </a:spcBef>
              <a:spcAft>
                <a:spcPts val="0"/>
              </a:spcAft>
              <a:buClr>
                <a:srgbClr val="262626"/>
              </a:buClr>
              <a:buSzPts val="1040"/>
              <a:buChar char="•"/>
            </a:pPr>
            <a:r>
              <a:rPr lang="en-US"/>
              <a:t>Một cột được xác định để nhóm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Tất cả các tập hợp khung dữ liệu không phát trực tuyến đều hoạt động với các khung dữ liệu truyền phát</a:t>
            </a:r>
            <a:endParaRPr/>
          </a:p>
          <a:p>
            <a:pPr indent="-182563" lvl="1" marL="360363" rtl="0" algn="l">
              <a:lnSpc>
                <a:spcPct val="138461"/>
              </a:lnSpc>
              <a:spcBef>
                <a:spcPts val="500"/>
              </a:spcBef>
              <a:spcAft>
                <a:spcPts val="0"/>
              </a:spcAft>
              <a:buClr>
                <a:srgbClr val="262626"/>
              </a:buClr>
              <a:buSzPts val="1040"/>
              <a:buChar char="•"/>
            </a:pPr>
            <a:r>
              <a:rPr lang="en-US"/>
              <a:t>Theo mặc định, kết quả dựa trên tất cả các bản ghi nhận được, cho đến đợt micro-batch hiện tại</a:t>
            </a:r>
            <a:endParaRPr/>
          </a:p>
        </p:txBody>
      </p:sp>
      <p:sp>
        <p:nvSpPr>
          <p:cNvPr id="4638" name="Google Shape;4638;p282"/>
          <p:cNvSpPr txBox="1"/>
          <p:nvPr/>
        </p:nvSpPr>
        <p:spPr>
          <a:xfrm>
            <a:off x="707233" y="3855308"/>
            <a:ext cx="7812000" cy="235760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Create streaming DF from Socket source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csvDF = . . . . . . </a:t>
            </a:r>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Transform and assert schema on text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salesDF = csvDF. . . . . . </a:t>
            </a:r>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Select countries that have transaction of 1000 Bàis sold or more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bestDF = salesDF.select("Country").where("BàisSold &gt;= 1000")</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Group by Country and count how may times such transactions occurred</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bestDF.groupBy(bestDF.Country).count()</a:t>
            </a:r>
            <a:endParaRPr/>
          </a:p>
        </p:txBody>
      </p:sp>
      <p:sp>
        <p:nvSpPr>
          <p:cNvPr id="4639" name="Google Shape;4639;p282"/>
          <p:cNvSpPr txBox="1"/>
          <p:nvPr/>
        </p:nvSpPr>
        <p:spPr>
          <a:xfrm>
            <a:off x="7871233" y="385410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2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4" name="Shape 4644"/>
        <p:cNvGrpSpPr/>
        <p:nvPr/>
      </p:nvGrpSpPr>
      <p:grpSpPr>
        <a:xfrm>
          <a:off x="0" y="0"/>
          <a:ext cx="0" cy="0"/>
          <a:chOff x="0" y="0"/>
          <a:chExt cx="0" cy="0"/>
        </a:xfrm>
      </p:grpSpPr>
      <p:sp>
        <p:nvSpPr>
          <p:cNvPr id="4645" name="Google Shape;4645;p28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3.3. Làm việc với dữ liệu truyền có cấu trúc</a:t>
            </a:r>
            <a:endParaRPr/>
          </a:p>
        </p:txBody>
      </p:sp>
      <p:sp>
        <p:nvSpPr>
          <p:cNvPr id="4646" name="Google Shape;4646;p28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Tổng hợp với Windows</a:t>
            </a:r>
            <a:endParaRPr/>
          </a:p>
        </p:txBody>
      </p:sp>
      <p:sp>
        <p:nvSpPr>
          <p:cNvPr id="4647" name="Google Shape;4647;p28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648" name="Google Shape;4648;p283"/>
          <p:cNvSpPr txBox="1"/>
          <p:nvPr>
            <p:ph idx="4" type="body"/>
          </p:nvPr>
        </p:nvSpPr>
        <p:spPr>
          <a:xfrm>
            <a:off x="535872" y="2226567"/>
            <a:ext cx="8796528" cy="162874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Truyền có cấu trúc cũng có thể tổng hợp qua Windows trượt dựa trên một số thời gian sự kiện</a:t>
            </a:r>
            <a:endParaRPr/>
          </a:p>
          <a:p>
            <a:pPr indent="-182563" lvl="1" marL="360363" rtl="0" algn="l">
              <a:lnSpc>
                <a:spcPct val="138461"/>
              </a:lnSpc>
              <a:spcBef>
                <a:spcPts val="500"/>
              </a:spcBef>
              <a:spcAft>
                <a:spcPts val="0"/>
              </a:spcAft>
              <a:buClr>
                <a:srgbClr val="262626"/>
              </a:buClr>
              <a:buSzPts val="1040"/>
              <a:buChar char="•"/>
            </a:pPr>
            <a:r>
              <a:rPr lang="en-US"/>
              <a:t>Từ ví dụ về số từ, hãy tưởng tượng rằng dữ liệu phát trực tuyến có thêm cột dấu thời gian</a:t>
            </a:r>
            <a:endParaRPr/>
          </a:p>
          <a:p>
            <a:pPr indent="-182563" lvl="1" marL="360363" rtl="0" algn="l">
              <a:lnSpc>
                <a:spcPct val="138461"/>
              </a:lnSpc>
              <a:spcBef>
                <a:spcPts val="500"/>
              </a:spcBef>
              <a:spcAft>
                <a:spcPts val="0"/>
              </a:spcAft>
              <a:buClr>
                <a:srgbClr val="262626"/>
              </a:buClr>
              <a:buSzPts val="1040"/>
              <a:buChar char="•"/>
            </a:pPr>
            <a:r>
              <a:rPr lang="en-US"/>
              <a:t>Sử dụng chuyển đổi </a:t>
            </a:r>
            <a:r>
              <a:rPr lang="en-US">
                <a:latin typeface="Arial"/>
                <a:ea typeface="Arial"/>
                <a:cs typeface="Arial"/>
                <a:sym typeface="Arial"/>
              </a:rPr>
              <a:t>window(&lt;timestamp column&gt;,&lt;window length&gt;,&lt;slide interval &gt;)</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4649" name="Google Shape;4649;p283"/>
          <p:cNvSpPr/>
          <p:nvPr/>
        </p:nvSpPr>
        <p:spPr>
          <a:xfrm>
            <a:off x="3204458" y="3364569"/>
            <a:ext cx="4946678" cy="190603"/>
          </a:xfrm>
          <a:prstGeom prst="rightArrow">
            <a:avLst>
              <a:gd fmla="val 50000" name="adj1"/>
              <a:gd fmla="val 100595"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50" name="Google Shape;4650;p283"/>
          <p:cNvSpPr/>
          <p:nvPr/>
        </p:nvSpPr>
        <p:spPr>
          <a:xfrm>
            <a:off x="4017853" y="4335635"/>
            <a:ext cx="1120208" cy="454892"/>
          </a:xfrm>
          <a:prstGeom prst="round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51" name="Google Shape;4651;p283"/>
          <p:cNvSpPr/>
          <p:nvPr/>
        </p:nvSpPr>
        <p:spPr>
          <a:xfrm>
            <a:off x="2690331" y="3994814"/>
            <a:ext cx="5481755" cy="149941"/>
          </a:xfrm>
          <a:prstGeom prst="rightArrow">
            <a:avLst>
              <a:gd fmla="val 50000" name="adj1"/>
              <a:gd fmla="val 100595" name="adj2"/>
            </a:avLst>
          </a:prstGeom>
          <a:solidFill>
            <a:srgbClr val="1F45B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52" name="Google Shape;4652;p283"/>
          <p:cNvSpPr/>
          <p:nvPr/>
        </p:nvSpPr>
        <p:spPr>
          <a:xfrm>
            <a:off x="2011508" y="3928368"/>
            <a:ext cx="753844" cy="251167"/>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Thời gian</a:t>
            </a:r>
            <a:endParaRPr sz="1400">
              <a:solidFill>
                <a:srgbClr val="1F45BC"/>
              </a:solidFill>
              <a:latin typeface="Arial"/>
              <a:ea typeface="Arial"/>
              <a:cs typeface="Arial"/>
              <a:sym typeface="Arial"/>
            </a:endParaRPr>
          </a:p>
        </p:txBody>
      </p:sp>
      <p:sp>
        <p:nvSpPr>
          <p:cNvPr id="4653" name="Google Shape;4653;p283"/>
          <p:cNvSpPr/>
          <p:nvPr/>
        </p:nvSpPr>
        <p:spPr>
          <a:xfrm>
            <a:off x="1394621" y="4392351"/>
            <a:ext cx="1987618" cy="34146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Bảng kết quả sau 5 phút kích hoạt</a:t>
            </a:r>
            <a:endParaRPr sz="1200">
              <a:solidFill>
                <a:srgbClr val="1F45BC"/>
              </a:solidFill>
              <a:latin typeface="Arial"/>
              <a:ea typeface="Arial"/>
              <a:cs typeface="Arial"/>
              <a:sym typeface="Arial"/>
            </a:endParaRPr>
          </a:p>
        </p:txBody>
      </p:sp>
      <p:graphicFrame>
        <p:nvGraphicFramePr>
          <p:cNvPr id="4654" name="Google Shape;4654;p283"/>
          <p:cNvGraphicFramePr/>
          <p:nvPr/>
        </p:nvGraphicFramePr>
        <p:xfrm>
          <a:off x="4020236" y="4415127"/>
          <a:ext cx="3000000" cy="3000000"/>
        </p:xfrm>
        <a:graphic>
          <a:graphicData uri="http://schemas.openxmlformats.org/drawingml/2006/table">
            <a:tbl>
              <a:tblPr>
                <a:noFill/>
                <a:tableStyleId>{259961FD-F8DF-4B65-9C1A-AF174C7564FE}</a:tableStyleId>
              </a:tblPr>
              <a:tblGrid>
                <a:gridCol w="645375"/>
                <a:gridCol w="289550"/>
                <a:gridCol w="182875"/>
              </a:tblGrid>
              <a:tr h="138375">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12:00-12:10</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cat</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38375">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12:00-12:10</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dog</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3</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sp>
        <p:nvSpPr>
          <p:cNvPr id="4655" name="Google Shape;4655;p283"/>
          <p:cNvSpPr/>
          <p:nvPr/>
        </p:nvSpPr>
        <p:spPr>
          <a:xfrm>
            <a:off x="1721423" y="3310548"/>
            <a:ext cx="133402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Luồng đầu vào</a:t>
            </a:r>
            <a:endParaRPr sz="1400">
              <a:solidFill>
                <a:srgbClr val="1F45BC"/>
              </a:solidFill>
              <a:latin typeface="Arial"/>
              <a:ea typeface="Arial"/>
              <a:cs typeface="Arial"/>
              <a:sym typeface="Arial"/>
            </a:endParaRPr>
          </a:p>
        </p:txBody>
      </p:sp>
      <p:graphicFrame>
        <p:nvGraphicFramePr>
          <p:cNvPr id="4656" name="Google Shape;4656;p283"/>
          <p:cNvGraphicFramePr/>
          <p:nvPr/>
        </p:nvGraphicFramePr>
        <p:xfrm>
          <a:off x="4142907" y="3315498"/>
          <a:ext cx="3000000" cy="3000000"/>
        </p:xfrm>
        <a:graphic>
          <a:graphicData uri="http://schemas.openxmlformats.org/drawingml/2006/table">
            <a:tbl>
              <a:tblPr>
                <a:noFill/>
                <a:tableStyleId>{259961FD-F8DF-4B65-9C1A-AF174C7564FE}</a:tableStyleId>
              </a:tblPr>
              <a:tblGrid>
                <a:gridCol w="354025"/>
                <a:gridCol w="486750"/>
              </a:tblGrid>
              <a:tr h="1062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12:02</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Cat</a:t>
                      </a:r>
                      <a:r>
                        <a:rPr lang="en-US" sz="800">
                          <a:solidFill>
                            <a:srgbClr val="1F45BC"/>
                          </a:solidFill>
                          <a:latin typeface="Arial"/>
                          <a:ea typeface="Arial"/>
                          <a:cs typeface="Arial"/>
                          <a:sym typeface="Arial"/>
                        </a:rPr>
                        <a:t> dog</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sp>
        <p:nvSpPr>
          <p:cNvPr id="4657" name="Google Shape;4657;p283"/>
          <p:cNvSpPr/>
          <p:nvPr/>
        </p:nvSpPr>
        <p:spPr>
          <a:xfrm>
            <a:off x="4198157" y="3830551"/>
            <a:ext cx="759904" cy="192809"/>
          </a:xfrm>
          <a:prstGeom prst="roundRect">
            <a:avLst>
              <a:gd fmla="val 50000"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12:05</a:t>
            </a:r>
            <a:endParaRPr sz="1200">
              <a:solidFill>
                <a:srgbClr val="1F45BC"/>
              </a:solidFill>
              <a:latin typeface="Arial"/>
              <a:ea typeface="Arial"/>
              <a:cs typeface="Arial"/>
              <a:sym typeface="Arial"/>
            </a:endParaRPr>
          </a:p>
        </p:txBody>
      </p:sp>
      <p:sp>
        <p:nvSpPr>
          <p:cNvPr id="4658" name="Google Shape;4658;p283"/>
          <p:cNvSpPr/>
          <p:nvPr/>
        </p:nvSpPr>
        <p:spPr>
          <a:xfrm>
            <a:off x="2765696" y="3830551"/>
            <a:ext cx="759904" cy="192809"/>
          </a:xfrm>
          <a:prstGeom prst="roundRect">
            <a:avLst>
              <a:gd fmla="val 50000"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12:00</a:t>
            </a:r>
            <a:endParaRPr sz="1200">
              <a:solidFill>
                <a:srgbClr val="1F45BC"/>
              </a:solidFill>
              <a:latin typeface="Arial"/>
              <a:ea typeface="Arial"/>
              <a:cs typeface="Arial"/>
              <a:sym typeface="Arial"/>
            </a:endParaRPr>
          </a:p>
        </p:txBody>
      </p:sp>
      <p:sp>
        <p:nvSpPr>
          <p:cNvPr id="4659" name="Google Shape;4659;p283"/>
          <p:cNvSpPr/>
          <p:nvPr/>
        </p:nvSpPr>
        <p:spPr>
          <a:xfrm>
            <a:off x="5630618" y="3838799"/>
            <a:ext cx="759904" cy="192809"/>
          </a:xfrm>
          <a:prstGeom prst="roundRect">
            <a:avLst>
              <a:gd fmla="val 50000"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12:10</a:t>
            </a:r>
            <a:endParaRPr sz="1200">
              <a:solidFill>
                <a:srgbClr val="1F45BC"/>
              </a:solidFill>
              <a:latin typeface="Arial"/>
              <a:ea typeface="Arial"/>
              <a:cs typeface="Arial"/>
              <a:sym typeface="Arial"/>
            </a:endParaRPr>
          </a:p>
        </p:txBody>
      </p:sp>
      <p:sp>
        <p:nvSpPr>
          <p:cNvPr id="4660" name="Google Shape;4660;p283"/>
          <p:cNvSpPr/>
          <p:nvPr/>
        </p:nvSpPr>
        <p:spPr>
          <a:xfrm>
            <a:off x="7063079" y="3828303"/>
            <a:ext cx="759904" cy="192809"/>
          </a:xfrm>
          <a:prstGeom prst="roundRect">
            <a:avLst>
              <a:gd fmla="val 50000"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12:15</a:t>
            </a:r>
            <a:endParaRPr sz="1200">
              <a:solidFill>
                <a:srgbClr val="1F45BC"/>
              </a:solidFill>
              <a:latin typeface="Arial"/>
              <a:ea typeface="Arial"/>
              <a:cs typeface="Arial"/>
              <a:sym typeface="Arial"/>
            </a:endParaRPr>
          </a:p>
        </p:txBody>
      </p:sp>
      <p:sp>
        <p:nvSpPr>
          <p:cNvPr id="4661" name="Google Shape;4661;p283"/>
          <p:cNvSpPr/>
          <p:nvPr/>
        </p:nvSpPr>
        <p:spPr>
          <a:xfrm>
            <a:off x="5448753" y="4335634"/>
            <a:ext cx="1120208" cy="896237"/>
          </a:xfrm>
          <a:prstGeom prst="roundRect">
            <a:avLst>
              <a:gd fmla="val 572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4662" name="Google Shape;4662;p283"/>
          <p:cNvGraphicFramePr/>
          <p:nvPr/>
        </p:nvGraphicFramePr>
        <p:xfrm>
          <a:off x="5451136" y="4415127"/>
          <a:ext cx="3000000" cy="3000000"/>
        </p:xfrm>
        <a:graphic>
          <a:graphicData uri="http://schemas.openxmlformats.org/drawingml/2006/table">
            <a:tbl>
              <a:tblPr>
                <a:noFill/>
                <a:tableStyleId>{259961FD-F8DF-4B65-9C1A-AF174C7564FE}</a:tableStyleId>
              </a:tblPr>
              <a:tblGrid>
                <a:gridCol w="645375"/>
                <a:gridCol w="289550"/>
                <a:gridCol w="182875"/>
              </a:tblGrid>
              <a:tr h="138375">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12:00-12:10</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cat</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2</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38375">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12:00-12:10</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dog</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3</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38375">
                <a:tc>
                  <a:txBody>
                    <a:bodyPr/>
                    <a:lstStyle/>
                    <a:p>
                      <a:pPr indent="0" lvl="0" marL="0" marR="0" rtl="0" algn="ctr">
                        <a:lnSpc>
                          <a:spcPct val="100000"/>
                        </a:lnSpc>
                        <a:spcBef>
                          <a:spcPts val="0"/>
                        </a:spcBef>
                        <a:spcAft>
                          <a:spcPts val="0"/>
                        </a:spcAft>
                        <a:buClr>
                          <a:srgbClr val="1F45BC"/>
                        </a:buClr>
                        <a:buSzPts val="900"/>
                        <a:buFont typeface="Arial"/>
                        <a:buNone/>
                      </a:pPr>
                      <a:r>
                        <a:rPr lang="en-US" sz="900">
                          <a:solidFill>
                            <a:srgbClr val="1F45BC"/>
                          </a:solidFill>
                          <a:latin typeface="Arial"/>
                          <a:ea typeface="Arial"/>
                          <a:cs typeface="Arial"/>
                          <a:sym typeface="Arial"/>
                        </a:rPr>
                        <a:t>12:00-12:10</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owl</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38375">
                <a:tc>
                  <a:txBody>
                    <a:bodyPr/>
                    <a:lstStyle/>
                    <a:p>
                      <a:pPr indent="0" lvl="0" marL="0" marR="0" rtl="0" algn="ctr">
                        <a:lnSpc>
                          <a:spcPct val="100000"/>
                        </a:lnSpc>
                        <a:spcBef>
                          <a:spcPts val="0"/>
                        </a:spcBef>
                        <a:spcAft>
                          <a:spcPts val="0"/>
                        </a:spcAft>
                        <a:buClr>
                          <a:srgbClr val="1F45BC"/>
                        </a:buClr>
                        <a:buSzPts val="900"/>
                        <a:buFont typeface="Arial"/>
                        <a:buNone/>
                      </a:pPr>
                      <a:r>
                        <a:rPr lang="en-US" sz="900">
                          <a:solidFill>
                            <a:srgbClr val="1F45BC"/>
                          </a:solidFill>
                          <a:latin typeface="Arial"/>
                          <a:ea typeface="Arial"/>
                          <a:cs typeface="Arial"/>
                          <a:sym typeface="Arial"/>
                        </a:rPr>
                        <a:t>12:05-12:15</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cat</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38375">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12:05-12:15</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owl</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sp>
        <p:nvSpPr>
          <p:cNvPr id="4663" name="Google Shape;4663;p283"/>
          <p:cNvSpPr/>
          <p:nvPr/>
        </p:nvSpPr>
        <p:spPr>
          <a:xfrm>
            <a:off x="6879261" y="4335634"/>
            <a:ext cx="1120208" cy="1335959"/>
          </a:xfrm>
          <a:prstGeom prst="roundRect">
            <a:avLst>
              <a:gd fmla="val 4044"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4664" name="Google Shape;4664;p283"/>
          <p:cNvGraphicFramePr/>
          <p:nvPr/>
        </p:nvGraphicFramePr>
        <p:xfrm>
          <a:off x="6881644" y="4415127"/>
          <a:ext cx="3000000" cy="3000000"/>
        </p:xfrm>
        <a:graphic>
          <a:graphicData uri="http://schemas.openxmlformats.org/drawingml/2006/table">
            <a:tbl>
              <a:tblPr>
                <a:noFill/>
                <a:tableStyleId>{259961FD-F8DF-4B65-9C1A-AF174C7564FE}</a:tableStyleId>
              </a:tblPr>
              <a:tblGrid>
                <a:gridCol w="645375"/>
                <a:gridCol w="289550"/>
                <a:gridCol w="182875"/>
              </a:tblGrid>
              <a:tr h="138375">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12:00-12:10</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cat</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2</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38375">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12:00-12:10</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dog</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3</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38375">
                <a:tc>
                  <a:txBody>
                    <a:bodyPr/>
                    <a:lstStyle/>
                    <a:p>
                      <a:pPr indent="0" lvl="0" marL="0" marR="0" rtl="0" algn="ctr">
                        <a:lnSpc>
                          <a:spcPct val="100000"/>
                        </a:lnSpc>
                        <a:spcBef>
                          <a:spcPts val="0"/>
                        </a:spcBef>
                        <a:spcAft>
                          <a:spcPts val="0"/>
                        </a:spcAft>
                        <a:buClr>
                          <a:srgbClr val="1F45BC"/>
                        </a:buClr>
                        <a:buSzPts val="900"/>
                        <a:buFont typeface="Arial"/>
                        <a:buNone/>
                      </a:pPr>
                      <a:r>
                        <a:rPr lang="en-US" sz="900">
                          <a:solidFill>
                            <a:srgbClr val="1F45BC"/>
                          </a:solidFill>
                          <a:latin typeface="Arial"/>
                          <a:ea typeface="Arial"/>
                          <a:cs typeface="Arial"/>
                          <a:sym typeface="Arial"/>
                        </a:rPr>
                        <a:t>12:00-12:10</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owl</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38375">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12:05-12:15</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cat</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38375">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12:05-12:15</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owl</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2</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38375">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12:05-12:15</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dog</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38375">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12:10-12:20</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dog</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38375">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12:10-12:20</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owl</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sp>
        <p:nvSpPr>
          <p:cNvPr id="4665" name="Google Shape;4665;p283"/>
          <p:cNvSpPr/>
          <p:nvPr/>
        </p:nvSpPr>
        <p:spPr>
          <a:xfrm>
            <a:off x="731506" y="5352048"/>
            <a:ext cx="3313848" cy="34146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Tập hợp được nhóm theo cửa sổ với các cửa sổ 10 phút, trượt cứ sau 5 phút</a:t>
            </a:r>
            <a:endParaRPr sz="1200">
              <a:solidFill>
                <a:srgbClr val="1F45BC"/>
              </a:solidFill>
              <a:latin typeface="Arial"/>
              <a:ea typeface="Arial"/>
              <a:cs typeface="Arial"/>
              <a:sym typeface="Arial"/>
            </a:endParaRPr>
          </a:p>
        </p:txBody>
      </p:sp>
      <p:sp>
        <p:nvSpPr>
          <p:cNvPr id="4666" name="Google Shape;4666;p283"/>
          <p:cNvSpPr/>
          <p:nvPr/>
        </p:nvSpPr>
        <p:spPr>
          <a:xfrm>
            <a:off x="4924503" y="5280844"/>
            <a:ext cx="2020803" cy="378004"/>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Số lượng tăng lên cho các cửa sổ</a:t>
            </a:r>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12:00-12:10 và 12:05-12:15</a:t>
            </a:r>
            <a:endParaRPr sz="1000">
              <a:solidFill>
                <a:srgbClr val="1F45BC"/>
              </a:solidFill>
              <a:latin typeface="Arial"/>
              <a:ea typeface="Arial"/>
              <a:cs typeface="Arial"/>
              <a:sym typeface="Arial"/>
            </a:endParaRPr>
          </a:p>
        </p:txBody>
      </p:sp>
      <p:sp>
        <p:nvSpPr>
          <p:cNvPr id="4667" name="Google Shape;4667;p283"/>
          <p:cNvSpPr/>
          <p:nvPr/>
        </p:nvSpPr>
        <p:spPr>
          <a:xfrm>
            <a:off x="6473023" y="5784795"/>
            <a:ext cx="2013055" cy="348435"/>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Số lượng tăng lên cho các cửa sổ</a:t>
            </a:r>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12:05-12:15 và 12:10-12:20</a:t>
            </a:r>
            <a:endParaRPr sz="1000">
              <a:solidFill>
                <a:srgbClr val="1F45BC"/>
              </a:solidFill>
              <a:latin typeface="Arial"/>
              <a:ea typeface="Arial"/>
              <a:cs typeface="Arial"/>
              <a:sym typeface="Arial"/>
            </a:endParaRPr>
          </a:p>
        </p:txBody>
      </p:sp>
      <p:grpSp>
        <p:nvGrpSpPr>
          <p:cNvPr id="4668" name="Google Shape;4668;p283"/>
          <p:cNvGrpSpPr/>
          <p:nvPr/>
        </p:nvGrpSpPr>
        <p:grpSpPr>
          <a:xfrm>
            <a:off x="3575821" y="4010305"/>
            <a:ext cx="484079" cy="127286"/>
            <a:chOff x="3904535" y="4010305"/>
            <a:chExt cx="484079" cy="127286"/>
          </a:xfrm>
        </p:grpSpPr>
        <p:sp>
          <p:nvSpPr>
            <p:cNvPr id="4669" name="Google Shape;4669;p283"/>
            <p:cNvSpPr/>
            <p:nvPr/>
          </p:nvSpPr>
          <p:spPr>
            <a:xfrm flipH="1">
              <a:off x="3904535" y="4010305"/>
              <a:ext cx="127286" cy="127286"/>
            </a:xfrm>
            <a:prstGeom prst="ellipse">
              <a:avLst/>
            </a:prstGeom>
            <a:solidFill>
              <a:srgbClr val="E6E6E6"/>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70" name="Google Shape;4670;p283"/>
            <p:cNvSpPr/>
            <p:nvPr/>
          </p:nvSpPr>
          <p:spPr>
            <a:xfrm flipH="1">
              <a:off x="4261328" y="4010305"/>
              <a:ext cx="127286" cy="127286"/>
            </a:xfrm>
            <a:prstGeom prst="ellipse">
              <a:avLst/>
            </a:prstGeom>
            <a:solidFill>
              <a:srgbClr val="E6E6E6"/>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671" name="Google Shape;4671;p283"/>
          <p:cNvSpPr/>
          <p:nvPr/>
        </p:nvSpPr>
        <p:spPr>
          <a:xfrm flipH="1">
            <a:off x="5216140" y="4001832"/>
            <a:ext cx="127286" cy="127286"/>
          </a:xfrm>
          <a:prstGeom prst="ellipse">
            <a:avLst/>
          </a:prstGeom>
          <a:solidFill>
            <a:srgbClr val="E6E6E6"/>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672" name="Google Shape;4672;p283"/>
          <p:cNvGrpSpPr/>
          <p:nvPr/>
        </p:nvGrpSpPr>
        <p:grpSpPr>
          <a:xfrm>
            <a:off x="6300128" y="4008718"/>
            <a:ext cx="484079" cy="127286"/>
            <a:chOff x="3904535" y="4010305"/>
            <a:chExt cx="484079" cy="127286"/>
          </a:xfrm>
        </p:grpSpPr>
        <p:sp>
          <p:nvSpPr>
            <p:cNvPr id="4673" name="Google Shape;4673;p283"/>
            <p:cNvSpPr/>
            <p:nvPr/>
          </p:nvSpPr>
          <p:spPr>
            <a:xfrm flipH="1">
              <a:off x="3904535" y="4010305"/>
              <a:ext cx="127286" cy="127286"/>
            </a:xfrm>
            <a:prstGeom prst="ellipse">
              <a:avLst/>
            </a:prstGeom>
            <a:solidFill>
              <a:srgbClr val="E6E6E6"/>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74" name="Google Shape;4674;p283"/>
            <p:cNvSpPr/>
            <p:nvPr/>
          </p:nvSpPr>
          <p:spPr>
            <a:xfrm flipH="1">
              <a:off x="4261328" y="4010305"/>
              <a:ext cx="127286" cy="127286"/>
            </a:xfrm>
            <a:prstGeom prst="ellipse">
              <a:avLst/>
            </a:prstGeom>
            <a:solidFill>
              <a:srgbClr val="E6E6E6"/>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cxnSp>
        <p:nvCxnSpPr>
          <p:cNvPr id="4675" name="Google Shape;4675;p283"/>
          <p:cNvCxnSpPr>
            <a:stCxn id="4657" idx="2"/>
          </p:cNvCxnSpPr>
          <p:nvPr/>
        </p:nvCxnSpPr>
        <p:spPr>
          <a:xfrm>
            <a:off x="4578109" y="4023360"/>
            <a:ext cx="900" cy="391800"/>
          </a:xfrm>
          <a:prstGeom prst="straightConnector1">
            <a:avLst/>
          </a:prstGeom>
          <a:noFill/>
          <a:ln cap="flat" cmpd="sng" w="28575">
            <a:solidFill>
              <a:srgbClr val="757070"/>
            </a:solidFill>
            <a:prstDash val="dot"/>
            <a:miter lim="800000"/>
            <a:headEnd len="sm" w="sm" type="none"/>
            <a:tailEnd len="med" w="med" type="triangle"/>
          </a:ln>
        </p:spPr>
      </p:cxnSp>
      <p:cxnSp>
        <p:nvCxnSpPr>
          <p:cNvPr id="4676" name="Google Shape;4676;p283"/>
          <p:cNvCxnSpPr>
            <a:stCxn id="4659" idx="2"/>
          </p:cNvCxnSpPr>
          <p:nvPr/>
        </p:nvCxnSpPr>
        <p:spPr>
          <a:xfrm flipH="1">
            <a:off x="6009970" y="4031608"/>
            <a:ext cx="600" cy="383400"/>
          </a:xfrm>
          <a:prstGeom prst="straightConnector1">
            <a:avLst/>
          </a:prstGeom>
          <a:noFill/>
          <a:ln cap="flat" cmpd="sng" w="28575">
            <a:solidFill>
              <a:srgbClr val="757070"/>
            </a:solidFill>
            <a:prstDash val="dot"/>
            <a:miter lim="800000"/>
            <a:headEnd len="sm" w="sm" type="none"/>
            <a:tailEnd len="med" w="med" type="triangle"/>
          </a:ln>
        </p:spPr>
      </p:cxnSp>
      <p:cxnSp>
        <p:nvCxnSpPr>
          <p:cNvPr id="4677" name="Google Shape;4677;p283"/>
          <p:cNvCxnSpPr>
            <a:stCxn id="4660" idx="2"/>
          </p:cNvCxnSpPr>
          <p:nvPr/>
        </p:nvCxnSpPr>
        <p:spPr>
          <a:xfrm flipH="1">
            <a:off x="7440631" y="4021112"/>
            <a:ext cx="2400" cy="393900"/>
          </a:xfrm>
          <a:prstGeom prst="straightConnector1">
            <a:avLst/>
          </a:prstGeom>
          <a:noFill/>
          <a:ln cap="flat" cmpd="sng" w="28575">
            <a:solidFill>
              <a:srgbClr val="757070"/>
            </a:solidFill>
            <a:prstDash val="dot"/>
            <a:miter lim="800000"/>
            <a:headEnd len="sm" w="sm" type="none"/>
            <a:tailEnd len="med" w="med" type="triangle"/>
          </a:ln>
        </p:spPr>
      </p:cxnSp>
      <p:graphicFrame>
        <p:nvGraphicFramePr>
          <p:cNvPr id="4678" name="Google Shape;4678;p283"/>
          <p:cNvGraphicFramePr/>
          <p:nvPr/>
        </p:nvGraphicFramePr>
        <p:xfrm>
          <a:off x="4142907" y="3450241"/>
          <a:ext cx="3000000" cy="3000000"/>
        </p:xfrm>
        <a:graphic>
          <a:graphicData uri="http://schemas.openxmlformats.org/drawingml/2006/table">
            <a:tbl>
              <a:tblPr>
                <a:noFill/>
                <a:tableStyleId>{259961FD-F8DF-4B65-9C1A-AF174C7564FE}</a:tableStyleId>
              </a:tblPr>
              <a:tblGrid>
                <a:gridCol w="354025"/>
                <a:gridCol w="486750"/>
              </a:tblGrid>
              <a:tr h="1062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12:03</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Dog</a:t>
                      </a:r>
                      <a:r>
                        <a:rPr lang="en-US" sz="800">
                          <a:solidFill>
                            <a:srgbClr val="1F45BC"/>
                          </a:solidFill>
                          <a:latin typeface="Arial"/>
                          <a:ea typeface="Arial"/>
                          <a:cs typeface="Arial"/>
                          <a:sym typeface="Arial"/>
                        </a:rPr>
                        <a:t> bestDF. Country</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aphicFrame>
        <p:nvGraphicFramePr>
          <p:cNvPr id="4679" name="Google Shape;4679;p283"/>
          <p:cNvGraphicFramePr/>
          <p:nvPr/>
        </p:nvGraphicFramePr>
        <p:xfrm>
          <a:off x="5577128" y="3383884"/>
          <a:ext cx="3000000" cy="3000000"/>
        </p:xfrm>
        <a:graphic>
          <a:graphicData uri="http://schemas.openxmlformats.org/drawingml/2006/table">
            <a:tbl>
              <a:tblPr>
                <a:noFill/>
                <a:tableStyleId>{259961FD-F8DF-4B65-9C1A-AF174C7564FE}</a:tableStyleId>
              </a:tblPr>
              <a:tblGrid>
                <a:gridCol w="354025"/>
                <a:gridCol w="486750"/>
              </a:tblGrid>
              <a:tr h="1062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12:07</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Owl cat</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aphicFrame>
        <p:nvGraphicFramePr>
          <p:cNvPr id="4680" name="Google Shape;4680;p283"/>
          <p:cNvGraphicFramePr/>
          <p:nvPr/>
        </p:nvGraphicFramePr>
        <p:xfrm>
          <a:off x="7011349" y="3318840"/>
          <a:ext cx="3000000" cy="3000000"/>
        </p:xfrm>
        <a:graphic>
          <a:graphicData uri="http://schemas.openxmlformats.org/drawingml/2006/table">
            <a:tbl>
              <a:tblPr>
                <a:noFill/>
                <a:tableStyleId>{259961FD-F8DF-4B65-9C1A-AF174C7564FE}</a:tableStyleId>
              </a:tblPr>
              <a:tblGrid>
                <a:gridCol w="354025"/>
                <a:gridCol w="486750"/>
              </a:tblGrid>
              <a:tr h="1062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12:02</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Dog </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aphicFrame>
        <p:nvGraphicFramePr>
          <p:cNvPr id="4681" name="Google Shape;4681;p283"/>
          <p:cNvGraphicFramePr/>
          <p:nvPr/>
        </p:nvGraphicFramePr>
        <p:xfrm>
          <a:off x="7011349" y="3453583"/>
          <a:ext cx="3000000" cy="3000000"/>
        </p:xfrm>
        <a:graphic>
          <a:graphicData uri="http://schemas.openxmlformats.org/drawingml/2006/table">
            <a:tbl>
              <a:tblPr>
                <a:noFill/>
                <a:tableStyleId>{259961FD-F8DF-4B65-9C1A-AF174C7564FE}</a:tableStyleId>
              </a:tblPr>
              <a:tblGrid>
                <a:gridCol w="354025"/>
                <a:gridCol w="486750"/>
              </a:tblGrid>
              <a:tr h="1062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12:13</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Owl</a:t>
                      </a:r>
                      <a:r>
                        <a:rPr lang="en-US" sz="800">
                          <a:solidFill>
                            <a:srgbClr val="1F45BC"/>
                          </a:solidFill>
                          <a:latin typeface="Arial"/>
                          <a:ea typeface="Arial"/>
                          <a:cs typeface="Arial"/>
                          <a:sym typeface="Arial"/>
                        </a:rPr>
                        <a:t> </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cxnSp>
        <p:nvCxnSpPr>
          <p:cNvPr id="4682" name="Google Shape;4682;p283"/>
          <p:cNvCxnSpPr>
            <a:stCxn id="4669" idx="0"/>
          </p:cNvCxnSpPr>
          <p:nvPr/>
        </p:nvCxnSpPr>
        <p:spPr>
          <a:xfrm flipH="1" rot="10800000">
            <a:off x="3639464" y="3381805"/>
            <a:ext cx="503400" cy="628500"/>
          </a:xfrm>
          <a:prstGeom prst="straightConnector1">
            <a:avLst/>
          </a:prstGeom>
          <a:noFill/>
          <a:ln cap="flat" cmpd="sng" w="12700">
            <a:solidFill>
              <a:srgbClr val="AEABAB"/>
            </a:solidFill>
            <a:prstDash val="solid"/>
            <a:miter lim="800000"/>
            <a:headEnd len="sm" w="sm" type="none"/>
            <a:tailEnd len="sm" w="sm" type="none"/>
          </a:ln>
        </p:spPr>
      </p:cxnSp>
      <p:cxnSp>
        <p:nvCxnSpPr>
          <p:cNvPr id="4683" name="Google Shape;4683;p283"/>
          <p:cNvCxnSpPr>
            <a:stCxn id="4670" idx="0"/>
          </p:cNvCxnSpPr>
          <p:nvPr/>
        </p:nvCxnSpPr>
        <p:spPr>
          <a:xfrm flipH="1" rot="10800000">
            <a:off x="3996257" y="3638605"/>
            <a:ext cx="146700" cy="371700"/>
          </a:xfrm>
          <a:prstGeom prst="straightConnector1">
            <a:avLst/>
          </a:prstGeom>
          <a:noFill/>
          <a:ln cap="flat" cmpd="sng" w="12700">
            <a:solidFill>
              <a:srgbClr val="AEABAB"/>
            </a:solidFill>
            <a:prstDash val="solid"/>
            <a:miter lim="800000"/>
            <a:headEnd len="sm" w="sm" type="none"/>
            <a:tailEnd len="sm" w="sm" type="none"/>
          </a:ln>
        </p:spPr>
      </p:cxnSp>
      <p:cxnSp>
        <p:nvCxnSpPr>
          <p:cNvPr id="4684" name="Google Shape;4684;p283"/>
          <p:cNvCxnSpPr>
            <a:stCxn id="4671" idx="0"/>
          </p:cNvCxnSpPr>
          <p:nvPr/>
        </p:nvCxnSpPr>
        <p:spPr>
          <a:xfrm flipH="1" rot="10800000">
            <a:off x="5279783" y="3450132"/>
            <a:ext cx="297300" cy="551700"/>
          </a:xfrm>
          <a:prstGeom prst="straightConnector1">
            <a:avLst/>
          </a:prstGeom>
          <a:noFill/>
          <a:ln cap="flat" cmpd="sng" w="12700">
            <a:solidFill>
              <a:srgbClr val="AEABAB"/>
            </a:solidFill>
            <a:prstDash val="solid"/>
            <a:miter lim="800000"/>
            <a:headEnd len="sm" w="sm" type="none"/>
            <a:tailEnd len="sm" w="sm" type="none"/>
          </a:ln>
        </p:spPr>
      </p:cxnSp>
      <p:cxnSp>
        <p:nvCxnSpPr>
          <p:cNvPr id="4685" name="Google Shape;4685;p283"/>
          <p:cNvCxnSpPr>
            <a:stCxn id="4673" idx="0"/>
          </p:cNvCxnSpPr>
          <p:nvPr/>
        </p:nvCxnSpPr>
        <p:spPr>
          <a:xfrm flipH="1" rot="10800000">
            <a:off x="6363771" y="3385318"/>
            <a:ext cx="647700" cy="623400"/>
          </a:xfrm>
          <a:prstGeom prst="straightConnector1">
            <a:avLst/>
          </a:prstGeom>
          <a:noFill/>
          <a:ln cap="flat" cmpd="sng" w="12700">
            <a:solidFill>
              <a:srgbClr val="AEABAB"/>
            </a:solidFill>
            <a:prstDash val="solid"/>
            <a:miter lim="800000"/>
            <a:headEnd len="sm" w="sm" type="none"/>
            <a:tailEnd len="sm" w="sm" type="none"/>
          </a:ln>
        </p:spPr>
      </p:cxnSp>
      <p:cxnSp>
        <p:nvCxnSpPr>
          <p:cNvPr id="4686" name="Google Shape;4686;p283"/>
          <p:cNvCxnSpPr>
            <a:stCxn id="4674" idx="0"/>
          </p:cNvCxnSpPr>
          <p:nvPr/>
        </p:nvCxnSpPr>
        <p:spPr>
          <a:xfrm flipH="1" rot="10800000">
            <a:off x="6720564" y="3520018"/>
            <a:ext cx="290700" cy="488700"/>
          </a:xfrm>
          <a:prstGeom prst="straightConnector1">
            <a:avLst/>
          </a:prstGeom>
          <a:noFill/>
          <a:ln cap="flat" cmpd="sng" w="12700">
            <a:solidFill>
              <a:srgbClr val="AEABAB"/>
            </a:solidFill>
            <a:prstDash val="solid"/>
            <a:miter lim="800000"/>
            <a:headEnd len="sm" w="sm" type="none"/>
            <a:tailEnd len="sm" w="sm" type="none"/>
          </a:ln>
        </p:spPr>
      </p:cxnSp>
    </p:spTree>
  </p:cSld>
  <p:clrMapOvr>
    <a:masterClrMapping/>
  </p:clrMapOvr>
</p:sld>
</file>

<file path=ppt/slides/slide2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1" name="Shape 4691"/>
        <p:cNvGrpSpPr/>
        <p:nvPr/>
      </p:nvGrpSpPr>
      <p:grpSpPr>
        <a:xfrm>
          <a:off x="0" y="0"/>
          <a:ext cx="0" cy="0"/>
          <a:chOff x="0" y="0"/>
          <a:chExt cx="0" cy="0"/>
        </a:xfrm>
      </p:grpSpPr>
      <p:sp>
        <p:nvSpPr>
          <p:cNvPr id="4692" name="Google Shape;4692;p28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3.3. Làm việc với dữ liệu truyền có cấu trúc</a:t>
            </a:r>
            <a:endParaRPr/>
          </a:p>
        </p:txBody>
      </p:sp>
      <p:sp>
        <p:nvSpPr>
          <p:cNvPr id="4693" name="Google Shape;4693;p28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Mã cho tập hợp cửa sổ</a:t>
            </a:r>
            <a:endParaRPr/>
          </a:p>
        </p:txBody>
      </p:sp>
      <p:sp>
        <p:nvSpPr>
          <p:cNvPr id="4694" name="Google Shape;4694;p28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695" name="Google Shape;4695;p284"/>
          <p:cNvSpPr txBox="1"/>
          <p:nvPr>
            <p:ph idx="4" type="body"/>
          </p:nvPr>
        </p:nvSpPr>
        <p:spPr>
          <a:xfrm>
            <a:off x="535872" y="2226567"/>
            <a:ext cx="8796528" cy="162874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Phương thức window() tạo một chuỗi có dấu thời gian bắt đầu cửa sổ và kết thúc cửa sổ</a:t>
            </a:r>
            <a:endParaRPr/>
          </a:p>
          <a:p>
            <a:pPr indent="-182563" lvl="1" marL="360363" rtl="0" algn="l">
              <a:lnSpc>
                <a:spcPct val="138461"/>
              </a:lnSpc>
              <a:spcBef>
                <a:spcPts val="500"/>
              </a:spcBef>
              <a:spcAft>
                <a:spcPts val="0"/>
              </a:spcAft>
              <a:buClr>
                <a:srgbClr val="262626"/>
              </a:buClr>
              <a:buSzPts val="1040"/>
              <a:buChar char="•"/>
            </a:pPr>
            <a:r>
              <a:rPr lang="en-US"/>
              <a:t>"[2021-09-05 01:35:00, 2021-09-5 01:45:00]'</a:t>
            </a:r>
            <a:endParaRPr/>
          </a:p>
          <a:p>
            <a:pPr indent="-177800" lvl="0" marL="177800" rtl="0" algn="l">
              <a:lnSpc>
                <a:spcPct val="128571"/>
              </a:lnSpc>
              <a:spcBef>
                <a:spcPts val="1000"/>
              </a:spcBef>
              <a:spcAft>
                <a:spcPts val="0"/>
              </a:spcAft>
              <a:buClr>
                <a:srgbClr val="262626"/>
              </a:buClr>
              <a:buSzPts val="1400"/>
              <a:buFont typeface="Arial"/>
              <a:buChar char="•"/>
            </a:pPr>
            <a:r>
              <a:rPr lang="en-US"/>
              <a:t>Phương thức groupBy được cung cấp hai cột để nhóm các bản ghi theo</a:t>
            </a:r>
            <a:endParaRPr/>
          </a:p>
          <a:p>
            <a:pPr indent="-182563" lvl="1" marL="360363" rtl="0" algn="l">
              <a:lnSpc>
                <a:spcPct val="138461"/>
              </a:lnSpc>
              <a:spcBef>
                <a:spcPts val="500"/>
              </a:spcBef>
              <a:spcAft>
                <a:spcPts val="0"/>
              </a:spcAft>
              <a:buClr>
                <a:srgbClr val="262626"/>
              </a:buClr>
              <a:buSzPts val="1040"/>
              <a:buChar char="•"/>
            </a:pPr>
            <a:r>
              <a:rPr lang="en-US"/>
              <a:t>Cột từ bằng nhau</a:t>
            </a:r>
            <a:endParaRPr/>
          </a:p>
          <a:p>
            <a:pPr indent="-182563" lvl="1" marL="360363" rtl="0" algn="l">
              <a:lnSpc>
                <a:spcPct val="138461"/>
              </a:lnSpc>
              <a:spcBef>
                <a:spcPts val="500"/>
              </a:spcBef>
              <a:spcAft>
                <a:spcPts val="0"/>
              </a:spcAft>
              <a:buClr>
                <a:srgbClr val="262626"/>
              </a:buClr>
              <a:buSzPts val="1040"/>
              <a:buChar char="•"/>
            </a:pPr>
            <a:r>
              <a:rPr lang="en-US"/>
              <a:t>Cột chuỗi "thời gian cửa sổ" bằng nhau</a:t>
            </a:r>
            <a:endParaRPr/>
          </a:p>
        </p:txBody>
      </p:sp>
      <p:sp>
        <p:nvSpPr>
          <p:cNvPr id="4696" name="Google Shape;4696;p284"/>
          <p:cNvSpPr txBox="1"/>
          <p:nvPr/>
        </p:nvSpPr>
        <p:spPr>
          <a:xfrm>
            <a:off x="705558" y="3831948"/>
            <a:ext cx="7812000" cy="2122946"/>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Create streaming dataframe from (word, timestamp) source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schema = "word string, time timestamp"</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wordAt = spark.readStream . . . . . . . </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Group by word ad timestamp over a window of 10 minutes, every 5 minutes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windowWC = wordAt.groupBy(</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t>
            </a:r>
            <a:r>
              <a:rPr lang="en-US" sz="1200">
                <a:solidFill>
                  <a:srgbClr val="FF0000"/>
                </a:solidFill>
                <a:latin typeface="Courier New"/>
                <a:ea typeface="Courier New"/>
                <a:cs typeface="Courier New"/>
                <a:sym typeface="Courier New"/>
              </a:rPr>
              <a:t>window(col("time", "10 minutes", "5 minutes")</a:t>
            </a: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col("word"))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.count()</a:t>
            </a:r>
            <a:endParaRPr/>
          </a:p>
        </p:txBody>
      </p:sp>
      <p:sp>
        <p:nvSpPr>
          <p:cNvPr id="4697" name="Google Shape;4697;p284"/>
          <p:cNvSpPr txBox="1"/>
          <p:nvPr/>
        </p:nvSpPr>
        <p:spPr>
          <a:xfrm>
            <a:off x="7869558" y="383194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2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2" name="Shape 4702"/>
        <p:cNvGrpSpPr/>
        <p:nvPr/>
      </p:nvGrpSpPr>
      <p:grpSpPr>
        <a:xfrm>
          <a:off x="0" y="0"/>
          <a:ext cx="0" cy="0"/>
          <a:chOff x="0" y="0"/>
          <a:chExt cx="0" cy="0"/>
        </a:xfrm>
      </p:grpSpPr>
      <p:sp>
        <p:nvSpPr>
          <p:cNvPr id="4703" name="Google Shape;4703;p28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3.3. Làm việc với dữ liệu truyền có cấu trúc</a:t>
            </a:r>
            <a:endParaRPr/>
          </a:p>
        </p:txBody>
      </p:sp>
      <p:sp>
        <p:nvSpPr>
          <p:cNvPr id="4704" name="Google Shape;4704;p28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Đối phó với việc đến chậm</a:t>
            </a:r>
            <a:endParaRPr/>
          </a:p>
        </p:txBody>
      </p:sp>
      <p:sp>
        <p:nvSpPr>
          <p:cNvPr id="4705" name="Google Shape;4705;p28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706" name="Google Shape;4706;p285"/>
          <p:cNvSpPr txBox="1"/>
          <p:nvPr>
            <p:ph idx="4" type="body"/>
          </p:nvPr>
        </p:nvSpPr>
        <p:spPr>
          <a:xfrm>
            <a:off x="535872" y="2226567"/>
            <a:ext cx="8796528" cy="162874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Thật không may, dữ liệu không phải lúc nào cũng đến đúng giờ</a:t>
            </a:r>
            <a:endParaRPr/>
          </a:p>
          <a:p>
            <a:pPr indent="-182563" lvl="1" marL="360363" rtl="0" algn="l">
              <a:lnSpc>
                <a:spcPct val="138461"/>
              </a:lnSpc>
              <a:spcBef>
                <a:spcPts val="500"/>
              </a:spcBef>
              <a:spcAft>
                <a:spcPts val="0"/>
              </a:spcAft>
              <a:buClr>
                <a:srgbClr val="262626"/>
              </a:buClr>
              <a:buSzPts val="1040"/>
              <a:buChar char="•"/>
            </a:pPr>
            <a:r>
              <a:rPr lang="en-US"/>
              <a:t>Nhiều nguyên nhân khác nhau bao gồm máy chủ tạm thời ngừng hoạt động, lưu lượng truy cập mạng bận rộn, v.v. có thể gây ra sự chậm trễ</a:t>
            </a:r>
            <a:endParaRPr/>
          </a:p>
          <a:p>
            <a:pPr indent="-177800" lvl="0" marL="177800" rtl="0" algn="l">
              <a:lnSpc>
                <a:spcPct val="128571"/>
              </a:lnSpc>
              <a:spcBef>
                <a:spcPts val="1000"/>
              </a:spcBef>
              <a:spcAft>
                <a:spcPts val="0"/>
              </a:spcAft>
              <a:buClr>
                <a:srgbClr val="262626"/>
              </a:buClr>
              <a:buSzPts val="1400"/>
              <a:buFont typeface="Arial"/>
              <a:buChar char="•"/>
            </a:pPr>
            <a:r>
              <a:rPr lang="en-US"/>
              <a:t>Điều gì xảy ra trong tập hợp Cửa sổ khi một bản ghi có dấu thời gian trước cửa sổ hiện tại?</a:t>
            </a:r>
            <a:endParaRPr/>
          </a:p>
          <a:p>
            <a:pPr indent="-182563" lvl="1" marL="360363" rtl="0" algn="l">
              <a:lnSpc>
                <a:spcPct val="138461"/>
              </a:lnSpc>
              <a:spcBef>
                <a:spcPts val="500"/>
              </a:spcBef>
              <a:spcAft>
                <a:spcPts val="0"/>
              </a:spcAft>
              <a:buClr>
                <a:srgbClr val="262626"/>
              </a:buClr>
              <a:buSzPts val="1040"/>
              <a:buChar char="•"/>
            </a:pPr>
            <a:r>
              <a:rPr lang="en-US"/>
              <a:t>Nói cách khác, lẽ ra nó phải được tính vào một cửa sổ trước</a:t>
            </a:r>
            <a:endParaRPr/>
          </a:p>
          <a:p>
            <a:pPr indent="-177800" lvl="0" marL="177800" rtl="0" algn="l">
              <a:lnSpc>
                <a:spcPct val="128571"/>
              </a:lnSpc>
              <a:spcBef>
                <a:spcPts val="1000"/>
              </a:spcBef>
              <a:spcAft>
                <a:spcPts val="0"/>
              </a:spcAft>
              <a:buClr>
                <a:srgbClr val="262626"/>
              </a:buClr>
              <a:buSzPts val="1400"/>
              <a:buFont typeface="Arial"/>
              <a:buChar char="•"/>
            </a:pPr>
            <a:r>
              <a:rPr lang="en-US"/>
              <a:t>“Cửa sổ” cơ hội đã “suýt” trôi qua và chúng ta không thể thay đổi quá khứ hay sao?</a:t>
            </a:r>
            <a:endParaRPr/>
          </a:p>
          <a:p>
            <a:pPr indent="-177800" lvl="0" marL="177800" rtl="0" algn="l">
              <a:lnSpc>
                <a:spcPct val="128571"/>
              </a:lnSpc>
              <a:spcBef>
                <a:spcPts val="1000"/>
              </a:spcBef>
              <a:spcAft>
                <a:spcPts val="0"/>
              </a:spcAft>
              <a:buClr>
                <a:srgbClr val="262626"/>
              </a:buClr>
              <a:buSzPts val="1400"/>
              <a:buFont typeface="Arial"/>
              <a:buChar char="•"/>
            </a:pPr>
            <a:r>
              <a:rPr lang="en-US"/>
              <a:t>Spark cho phép các nhà phát triển xác định Hình mờ</a:t>
            </a:r>
            <a:endParaRPr/>
          </a:p>
          <a:p>
            <a:pPr indent="-182563" lvl="1" marL="360363" rtl="0" algn="l">
              <a:lnSpc>
                <a:spcPct val="138461"/>
              </a:lnSpc>
              <a:spcBef>
                <a:spcPts val="500"/>
              </a:spcBef>
              <a:spcAft>
                <a:spcPts val="0"/>
              </a:spcAft>
              <a:buClr>
                <a:srgbClr val="262626"/>
              </a:buClr>
              <a:buSzPts val="1040"/>
              <a:buChar char="•"/>
            </a:pPr>
            <a:r>
              <a:rPr lang="en-US"/>
              <a:t>Hình mờ xác định thời gian trễ mà một bản ghi có thể đến trước khi nó bị bỏ qua</a:t>
            </a:r>
            <a:endParaRPr/>
          </a:p>
          <a:p>
            <a:pPr indent="-182563" lvl="1" marL="360363" rtl="0" algn="l">
              <a:lnSpc>
                <a:spcPct val="138461"/>
              </a:lnSpc>
              <a:spcBef>
                <a:spcPts val="500"/>
              </a:spcBef>
              <a:spcAft>
                <a:spcPts val="0"/>
              </a:spcAft>
              <a:buClr>
                <a:srgbClr val="262626"/>
              </a:buClr>
              <a:buSzPts val="1040"/>
              <a:buChar char="•"/>
            </a:pPr>
            <a:r>
              <a:rPr lang="en-US"/>
              <a:t>Đối với các bản ghi đến trong hình mờ, các bản ghi cũ được sửa</a:t>
            </a:r>
            <a:endParaRPr/>
          </a:p>
        </p:txBody>
      </p:sp>
    </p:spTree>
  </p:cSld>
  <p:clrMapOvr>
    <a:masterClrMapping/>
  </p:clrMapOvr>
</p:sld>
</file>

<file path=ppt/slides/slide2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1" name="Shape 4711"/>
        <p:cNvGrpSpPr/>
        <p:nvPr/>
      </p:nvGrpSpPr>
      <p:grpSpPr>
        <a:xfrm>
          <a:off x="0" y="0"/>
          <a:ext cx="0" cy="0"/>
          <a:chOff x="0" y="0"/>
          <a:chExt cx="0" cy="0"/>
        </a:xfrm>
      </p:grpSpPr>
      <p:sp>
        <p:nvSpPr>
          <p:cNvPr id="4712" name="Google Shape;4712;p28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3.3. Làm việc với dữ liệu truyền có cấu trúc</a:t>
            </a:r>
            <a:endParaRPr/>
          </a:p>
        </p:txBody>
      </p:sp>
      <p:sp>
        <p:nvSpPr>
          <p:cNvPr id="4713" name="Google Shape;4713;p28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Giữ trạng thái cho hình mờ</a:t>
            </a:r>
            <a:endParaRPr/>
          </a:p>
        </p:txBody>
      </p:sp>
      <p:sp>
        <p:nvSpPr>
          <p:cNvPr id="4714" name="Google Shape;4714;p28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715" name="Google Shape;4715;p286"/>
          <p:cNvSpPr txBox="1"/>
          <p:nvPr>
            <p:ph idx="4" type="body"/>
          </p:nvPr>
        </p:nvSpPr>
        <p:spPr>
          <a:xfrm>
            <a:off x="535872" y="2226567"/>
            <a:ext cx="8796528" cy="162874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Spark sẽ lưu giữ trong bộ nhớ, trạng thái cũ mà hình mờ vẫn còn hiệu lực</a:t>
            </a:r>
            <a:endParaRPr/>
          </a:p>
          <a:p>
            <a:pPr indent="-182563" lvl="1" marL="360363" rtl="0" algn="l">
              <a:lnSpc>
                <a:spcPct val="138461"/>
              </a:lnSpc>
              <a:spcBef>
                <a:spcPts val="500"/>
              </a:spcBef>
              <a:spcAft>
                <a:spcPts val="0"/>
              </a:spcAft>
              <a:buClr>
                <a:srgbClr val="262626"/>
              </a:buClr>
              <a:buSzPts val="1040"/>
              <a:buChar char="•"/>
            </a:pPr>
            <a:r>
              <a:rPr lang="en-US"/>
              <a:t>Vẫn được phép cập nhật và sửa dữ liệu cũ</a:t>
            </a:r>
            <a:endParaRPr/>
          </a:p>
        </p:txBody>
      </p:sp>
      <p:sp>
        <p:nvSpPr>
          <p:cNvPr id="4716" name="Google Shape;4716;p286"/>
          <p:cNvSpPr/>
          <p:nvPr/>
        </p:nvSpPr>
        <p:spPr>
          <a:xfrm>
            <a:off x="3204458" y="3364569"/>
            <a:ext cx="4946678" cy="190603"/>
          </a:xfrm>
          <a:prstGeom prst="rightArrow">
            <a:avLst>
              <a:gd fmla="val 50000" name="adj1"/>
              <a:gd fmla="val 100595"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17" name="Google Shape;4717;p286"/>
          <p:cNvSpPr/>
          <p:nvPr/>
        </p:nvSpPr>
        <p:spPr>
          <a:xfrm>
            <a:off x="4017853" y="4335635"/>
            <a:ext cx="1120208" cy="454892"/>
          </a:xfrm>
          <a:prstGeom prst="round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18" name="Google Shape;4718;p286"/>
          <p:cNvSpPr/>
          <p:nvPr/>
        </p:nvSpPr>
        <p:spPr>
          <a:xfrm>
            <a:off x="2690331" y="3994814"/>
            <a:ext cx="5481755" cy="149941"/>
          </a:xfrm>
          <a:prstGeom prst="rightArrow">
            <a:avLst>
              <a:gd fmla="val 50000" name="adj1"/>
              <a:gd fmla="val 100595" name="adj2"/>
            </a:avLst>
          </a:prstGeom>
          <a:solidFill>
            <a:srgbClr val="1F45B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19" name="Google Shape;4719;p286"/>
          <p:cNvSpPr/>
          <p:nvPr/>
        </p:nvSpPr>
        <p:spPr>
          <a:xfrm>
            <a:off x="2011508" y="3928368"/>
            <a:ext cx="753844" cy="251167"/>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Thời gian</a:t>
            </a:r>
            <a:endParaRPr sz="1400">
              <a:solidFill>
                <a:srgbClr val="1F45BC"/>
              </a:solidFill>
              <a:latin typeface="Arial"/>
              <a:ea typeface="Arial"/>
              <a:cs typeface="Arial"/>
              <a:sym typeface="Arial"/>
            </a:endParaRPr>
          </a:p>
        </p:txBody>
      </p:sp>
      <p:sp>
        <p:nvSpPr>
          <p:cNvPr id="4720" name="Google Shape;4720;p286"/>
          <p:cNvSpPr/>
          <p:nvPr/>
        </p:nvSpPr>
        <p:spPr>
          <a:xfrm>
            <a:off x="1394621" y="4392351"/>
            <a:ext cx="1987618" cy="34146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Bảng kết quả sau 5 phút kích hoạt</a:t>
            </a:r>
            <a:endParaRPr sz="1200">
              <a:solidFill>
                <a:srgbClr val="1F45BC"/>
              </a:solidFill>
              <a:latin typeface="Arial"/>
              <a:ea typeface="Arial"/>
              <a:cs typeface="Arial"/>
              <a:sym typeface="Arial"/>
            </a:endParaRPr>
          </a:p>
        </p:txBody>
      </p:sp>
      <p:graphicFrame>
        <p:nvGraphicFramePr>
          <p:cNvPr id="4721" name="Google Shape;4721;p286"/>
          <p:cNvGraphicFramePr/>
          <p:nvPr/>
        </p:nvGraphicFramePr>
        <p:xfrm>
          <a:off x="4020236" y="4415127"/>
          <a:ext cx="3000000" cy="3000000"/>
        </p:xfrm>
        <a:graphic>
          <a:graphicData uri="http://schemas.openxmlformats.org/drawingml/2006/table">
            <a:tbl>
              <a:tblPr>
                <a:noFill/>
                <a:tableStyleId>{259961FD-F8DF-4B65-9C1A-AF174C7564FE}</a:tableStyleId>
              </a:tblPr>
              <a:tblGrid>
                <a:gridCol w="645375"/>
                <a:gridCol w="289550"/>
                <a:gridCol w="182875"/>
              </a:tblGrid>
              <a:tr h="138375">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12:00-12:10</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cat</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38375">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12:00-12:10</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dog</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3</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sp>
        <p:nvSpPr>
          <p:cNvPr id="4722" name="Google Shape;4722;p286"/>
          <p:cNvSpPr/>
          <p:nvPr/>
        </p:nvSpPr>
        <p:spPr>
          <a:xfrm>
            <a:off x="1721423" y="3310548"/>
            <a:ext cx="133402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Luồng đầu vào</a:t>
            </a:r>
            <a:endParaRPr sz="1400">
              <a:solidFill>
                <a:srgbClr val="1F45BC"/>
              </a:solidFill>
              <a:latin typeface="Arial"/>
              <a:ea typeface="Arial"/>
              <a:cs typeface="Arial"/>
              <a:sym typeface="Arial"/>
            </a:endParaRPr>
          </a:p>
        </p:txBody>
      </p:sp>
      <p:graphicFrame>
        <p:nvGraphicFramePr>
          <p:cNvPr id="4723" name="Google Shape;4723;p286"/>
          <p:cNvGraphicFramePr/>
          <p:nvPr/>
        </p:nvGraphicFramePr>
        <p:xfrm>
          <a:off x="4142907" y="3315498"/>
          <a:ext cx="3000000" cy="3000000"/>
        </p:xfrm>
        <a:graphic>
          <a:graphicData uri="http://schemas.openxmlformats.org/drawingml/2006/table">
            <a:tbl>
              <a:tblPr>
                <a:noFill/>
                <a:tableStyleId>{259961FD-F8DF-4B65-9C1A-AF174C7564FE}</a:tableStyleId>
              </a:tblPr>
              <a:tblGrid>
                <a:gridCol w="354025"/>
                <a:gridCol w="486750"/>
              </a:tblGrid>
              <a:tr h="1062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12:02</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Cat</a:t>
                      </a:r>
                      <a:r>
                        <a:rPr lang="en-US" sz="800">
                          <a:solidFill>
                            <a:srgbClr val="1F45BC"/>
                          </a:solidFill>
                          <a:latin typeface="Arial"/>
                          <a:ea typeface="Arial"/>
                          <a:cs typeface="Arial"/>
                          <a:sym typeface="Arial"/>
                        </a:rPr>
                        <a:t> dog</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sp>
        <p:nvSpPr>
          <p:cNvPr id="4724" name="Google Shape;4724;p286"/>
          <p:cNvSpPr/>
          <p:nvPr/>
        </p:nvSpPr>
        <p:spPr>
          <a:xfrm>
            <a:off x="4198157" y="3830551"/>
            <a:ext cx="759904" cy="192809"/>
          </a:xfrm>
          <a:prstGeom prst="roundRect">
            <a:avLst>
              <a:gd fmla="val 50000"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12:05</a:t>
            </a:r>
            <a:endParaRPr sz="1200">
              <a:solidFill>
                <a:srgbClr val="1F45BC"/>
              </a:solidFill>
              <a:latin typeface="Arial"/>
              <a:ea typeface="Arial"/>
              <a:cs typeface="Arial"/>
              <a:sym typeface="Arial"/>
            </a:endParaRPr>
          </a:p>
        </p:txBody>
      </p:sp>
      <p:sp>
        <p:nvSpPr>
          <p:cNvPr id="4725" name="Google Shape;4725;p286"/>
          <p:cNvSpPr/>
          <p:nvPr/>
        </p:nvSpPr>
        <p:spPr>
          <a:xfrm>
            <a:off x="2765696" y="3830551"/>
            <a:ext cx="759904" cy="192809"/>
          </a:xfrm>
          <a:prstGeom prst="roundRect">
            <a:avLst>
              <a:gd fmla="val 50000"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12:00</a:t>
            </a:r>
            <a:endParaRPr sz="1200">
              <a:solidFill>
                <a:srgbClr val="1F45BC"/>
              </a:solidFill>
              <a:latin typeface="Arial"/>
              <a:ea typeface="Arial"/>
              <a:cs typeface="Arial"/>
              <a:sym typeface="Arial"/>
            </a:endParaRPr>
          </a:p>
        </p:txBody>
      </p:sp>
      <p:sp>
        <p:nvSpPr>
          <p:cNvPr id="4726" name="Google Shape;4726;p286"/>
          <p:cNvSpPr/>
          <p:nvPr/>
        </p:nvSpPr>
        <p:spPr>
          <a:xfrm>
            <a:off x="5630618" y="3838799"/>
            <a:ext cx="759904" cy="192809"/>
          </a:xfrm>
          <a:prstGeom prst="roundRect">
            <a:avLst>
              <a:gd fmla="val 50000"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12:10</a:t>
            </a:r>
            <a:endParaRPr sz="1200">
              <a:solidFill>
                <a:srgbClr val="1F45BC"/>
              </a:solidFill>
              <a:latin typeface="Arial"/>
              <a:ea typeface="Arial"/>
              <a:cs typeface="Arial"/>
              <a:sym typeface="Arial"/>
            </a:endParaRPr>
          </a:p>
        </p:txBody>
      </p:sp>
      <p:sp>
        <p:nvSpPr>
          <p:cNvPr id="4727" name="Google Shape;4727;p286"/>
          <p:cNvSpPr/>
          <p:nvPr/>
        </p:nvSpPr>
        <p:spPr>
          <a:xfrm>
            <a:off x="7063079" y="3828303"/>
            <a:ext cx="759904" cy="192809"/>
          </a:xfrm>
          <a:prstGeom prst="roundRect">
            <a:avLst>
              <a:gd fmla="val 50000"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12:15</a:t>
            </a:r>
            <a:endParaRPr sz="1200">
              <a:solidFill>
                <a:srgbClr val="1F45BC"/>
              </a:solidFill>
              <a:latin typeface="Arial"/>
              <a:ea typeface="Arial"/>
              <a:cs typeface="Arial"/>
              <a:sym typeface="Arial"/>
            </a:endParaRPr>
          </a:p>
        </p:txBody>
      </p:sp>
      <p:sp>
        <p:nvSpPr>
          <p:cNvPr id="4728" name="Google Shape;4728;p286"/>
          <p:cNvSpPr/>
          <p:nvPr/>
        </p:nvSpPr>
        <p:spPr>
          <a:xfrm>
            <a:off x="5448753" y="4335634"/>
            <a:ext cx="1120208" cy="896237"/>
          </a:xfrm>
          <a:prstGeom prst="roundRect">
            <a:avLst>
              <a:gd fmla="val 572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4729" name="Google Shape;4729;p286"/>
          <p:cNvGraphicFramePr/>
          <p:nvPr/>
        </p:nvGraphicFramePr>
        <p:xfrm>
          <a:off x="5451136" y="4415127"/>
          <a:ext cx="3000000" cy="3000000"/>
        </p:xfrm>
        <a:graphic>
          <a:graphicData uri="http://schemas.openxmlformats.org/drawingml/2006/table">
            <a:tbl>
              <a:tblPr>
                <a:noFill/>
                <a:tableStyleId>{259961FD-F8DF-4B65-9C1A-AF174C7564FE}</a:tableStyleId>
              </a:tblPr>
              <a:tblGrid>
                <a:gridCol w="645375"/>
                <a:gridCol w="289550"/>
                <a:gridCol w="182875"/>
              </a:tblGrid>
              <a:tr h="138375">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12:00-12:10</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cat</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2</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38375">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12:00-12:10</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dog</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3</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38375">
                <a:tc>
                  <a:txBody>
                    <a:bodyPr/>
                    <a:lstStyle/>
                    <a:p>
                      <a:pPr indent="0" lvl="0" marL="0" marR="0" rtl="0" algn="ctr">
                        <a:lnSpc>
                          <a:spcPct val="100000"/>
                        </a:lnSpc>
                        <a:spcBef>
                          <a:spcPts val="0"/>
                        </a:spcBef>
                        <a:spcAft>
                          <a:spcPts val="0"/>
                        </a:spcAft>
                        <a:buClr>
                          <a:srgbClr val="1F45BC"/>
                        </a:buClr>
                        <a:buSzPts val="900"/>
                        <a:buFont typeface="Arial"/>
                        <a:buNone/>
                      </a:pPr>
                      <a:r>
                        <a:rPr lang="en-US" sz="900">
                          <a:solidFill>
                            <a:srgbClr val="1F45BC"/>
                          </a:solidFill>
                          <a:latin typeface="Arial"/>
                          <a:ea typeface="Arial"/>
                          <a:cs typeface="Arial"/>
                          <a:sym typeface="Arial"/>
                        </a:rPr>
                        <a:t>12:00-12:10</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owl</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38375">
                <a:tc>
                  <a:txBody>
                    <a:bodyPr/>
                    <a:lstStyle/>
                    <a:p>
                      <a:pPr indent="0" lvl="0" marL="0" marR="0" rtl="0" algn="ctr">
                        <a:lnSpc>
                          <a:spcPct val="100000"/>
                        </a:lnSpc>
                        <a:spcBef>
                          <a:spcPts val="0"/>
                        </a:spcBef>
                        <a:spcAft>
                          <a:spcPts val="0"/>
                        </a:spcAft>
                        <a:buClr>
                          <a:srgbClr val="1F45BC"/>
                        </a:buClr>
                        <a:buSzPts val="900"/>
                        <a:buFont typeface="Arial"/>
                        <a:buNone/>
                      </a:pPr>
                      <a:r>
                        <a:rPr lang="en-US" sz="900">
                          <a:solidFill>
                            <a:srgbClr val="1F45BC"/>
                          </a:solidFill>
                          <a:latin typeface="Arial"/>
                          <a:ea typeface="Arial"/>
                          <a:cs typeface="Arial"/>
                          <a:sym typeface="Arial"/>
                        </a:rPr>
                        <a:t>12:05-12:15</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cat</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38375">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12:05-12:15</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owl</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sp>
        <p:nvSpPr>
          <p:cNvPr id="4730" name="Google Shape;4730;p286"/>
          <p:cNvSpPr/>
          <p:nvPr/>
        </p:nvSpPr>
        <p:spPr>
          <a:xfrm>
            <a:off x="6879261" y="4335635"/>
            <a:ext cx="1120208" cy="1052382"/>
          </a:xfrm>
          <a:prstGeom prst="roundRect">
            <a:avLst>
              <a:gd fmla="val 4044"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4731" name="Google Shape;4731;p286"/>
          <p:cNvGraphicFramePr/>
          <p:nvPr/>
        </p:nvGraphicFramePr>
        <p:xfrm>
          <a:off x="6881644" y="4415127"/>
          <a:ext cx="3000000" cy="3000000"/>
        </p:xfrm>
        <a:graphic>
          <a:graphicData uri="http://schemas.openxmlformats.org/drawingml/2006/table">
            <a:tbl>
              <a:tblPr>
                <a:noFill/>
                <a:tableStyleId>{259961FD-F8DF-4B65-9C1A-AF174C7564FE}</a:tableStyleId>
              </a:tblPr>
              <a:tblGrid>
                <a:gridCol w="645375"/>
                <a:gridCol w="289550"/>
                <a:gridCol w="182875"/>
              </a:tblGrid>
              <a:tr h="138375">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12:00-12:10</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cat</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2</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38375">
                <a:tc>
                  <a:txBody>
                    <a:bodyPr/>
                    <a:lstStyle/>
                    <a:p>
                      <a:pPr indent="0" lvl="0" marL="0" marR="0" rtl="0" algn="ctr">
                        <a:spcBef>
                          <a:spcPts val="0"/>
                        </a:spcBef>
                        <a:spcAft>
                          <a:spcPts val="0"/>
                        </a:spcAft>
                        <a:buNone/>
                      </a:pPr>
                      <a:r>
                        <a:rPr lang="en-US" sz="900">
                          <a:solidFill>
                            <a:srgbClr val="FF0000"/>
                          </a:solidFill>
                          <a:latin typeface="Arial"/>
                          <a:ea typeface="Arial"/>
                          <a:cs typeface="Arial"/>
                          <a:sym typeface="Arial"/>
                        </a:rPr>
                        <a:t>12:00-12:10</a:t>
                      </a:r>
                      <a:endParaRPr sz="900">
                        <a:solidFill>
                          <a:srgbClr val="FF0000"/>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FF0000"/>
                          </a:solidFill>
                          <a:latin typeface="Arial"/>
                          <a:ea typeface="Arial"/>
                          <a:cs typeface="Arial"/>
                          <a:sym typeface="Arial"/>
                        </a:rPr>
                        <a:t>dog</a:t>
                      </a:r>
                      <a:endParaRPr sz="900">
                        <a:solidFill>
                          <a:srgbClr val="FF0000"/>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FF0000"/>
                          </a:solidFill>
                          <a:latin typeface="Arial"/>
                          <a:ea typeface="Arial"/>
                          <a:cs typeface="Arial"/>
                          <a:sym typeface="Arial"/>
                        </a:rPr>
                        <a:t>4</a:t>
                      </a:r>
                      <a:endParaRPr sz="900">
                        <a:solidFill>
                          <a:srgbClr val="FF0000"/>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38375">
                <a:tc>
                  <a:txBody>
                    <a:bodyPr/>
                    <a:lstStyle/>
                    <a:p>
                      <a:pPr indent="0" lvl="0" marL="0" marR="0" rtl="0" algn="ctr">
                        <a:lnSpc>
                          <a:spcPct val="100000"/>
                        </a:lnSpc>
                        <a:spcBef>
                          <a:spcPts val="0"/>
                        </a:spcBef>
                        <a:spcAft>
                          <a:spcPts val="0"/>
                        </a:spcAft>
                        <a:buClr>
                          <a:srgbClr val="1F45BC"/>
                        </a:buClr>
                        <a:buSzPts val="900"/>
                        <a:buFont typeface="Arial"/>
                        <a:buNone/>
                      </a:pPr>
                      <a:r>
                        <a:rPr lang="en-US" sz="900">
                          <a:solidFill>
                            <a:srgbClr val="1F45BC"/>
                          </a:solidFill>
                          <a:latin typeface="Arial"/>
                          <a:ea typeface="Arial"/>
                          <a:cs typeface="Arial"/>
                          <a:sym typeface="Arial"/>
                        </a:rPr>
                        <a:t>12:00-12:10</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owl</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38375">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12:05-12:15</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cat</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38375">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12:05-12:15</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owl</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2</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138375">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12:05-12:15</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dog</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1</a:t>
                      </a:r>
                      <a:endParaRPr sz="9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sp>
        <p:nvSpPr>
          <p:cNvPr id="4732" name="Google Shape;4732;p286"/>
          <p:cNvSpPr/>
          <p:nvPr/>
        </p:nvSpPr>
        <p:spPr>
          <a:xfrm>
            <a:off x="731506" y="5352048"/>
            <a:ext cx="3313848" cy="34146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Xử lý dữ liệu muộn trong tập hợp được nhóm theo cửa sổ</a:t>
            </a:r>
            <a:endParaRPr sz="1200">
              <a:solidFill>
                <a:srgbClr val="1F45BC"/>
              </a:solidFill>
              <a:latin typeface="Arial"/>
              <a:ea typeface="Arial"/>
              <a:cs typeface="Arial"/>
              <a:sym typeface="Arial"/>
            </a:endParaRPr>
          </a:p>
        </p:txBody>
      </p:sp>
      <p:sp>
        <p:nvSpPr>
          <p:cNvPr id="4733" name="Google Shape;4733;p286"/>
          <p:cNvSpPr/>
          <p:nvPr/>
        </p:nvSpPr>
        <p:spPr>
          <a:xfrm>
            <a:off x="6473023" y="5496495"/>
            <a:ext cx="1940015" cy="34146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FF0000"/>
                </a:solidFill>
                <a:latin typeface="Arial"/>
                <a:ea typeface="Arial"/>
                <a:cs typeface="Arial"/>
                <a:sym typeface="Arial"/>
              </a:rPr>
              <a:t>Số lượng tăng dần Chỉ dành cho Cửa sổ 12:00-12:00</a:t>
            </a:r>
            <a:endParaRPr sz="1000">
              <a:solidFill>
                <a:srgbClr val="FF0000"/>
              </a:solidFill>
              <a:latin typeface="Arial"/>
              <a:ea typeface="Arial"/>
              <a:cs typeface="Arial"/>
              <a:sym typeface="Arial"/>
            </a:endParaRPr>
          </a:p>
        </p:txBody>
      </p:sp>
      <p:grpSp>
        <p:nvGrpSpPr>
          <p:cNvPr id="4734" name="Google Shape;4734;p286"/>
          <p:cNvGrpSpPr/>
          <p:nvPr/>
        </p:nvGrpSpPr>
        <p:grpSpPr>
          <a:xfrm>
            <a:off x="3575821" y="4010305"/>
            <a:ext cx="484079" cy="127286"/>
            <a:chOff x="3904535" y="4010305"/>
            <a:chExt cx="484079" cy="127286"/>
          </a:xfrm>
        </p:grpSpPr>
        <p:sp>
          <p:nvSpPr>
            <p:cNvPr id="4735" name="Google Shape;4735;p286"/>
            <p:cNvSpPr/>
            <p:nvPr/>
          </p:nvSpPr>
          <p:spPr>
            <a:xfrm flipH="1">
              <a:off x="3904535" y="4010305"/>
              <a:ext cx="127286" cy="127286"/>
            </a:xfrm>
            <a:prstGeom prst="ellipse">
              <a:avLst/>
            </a:prstGeom>
            <a:solidFill>
              <a:srgbClr val="E6E6E6"/>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36" name="Google Shape;4736;p286"/>
            <p:cNvSpPr/>
            <p:nvPr/>
          </p:nvSpPr>
          <p:spPr>
            <a:xfrm flipH="1">
              <a:off x="4261328" y="4010305"/>
              <a:ext cx="127286" cy="127286"/>
            </a:xfrm>
            <a:prstGeom prst="ellipse">
              <a:avLst/>
            </a:prstGeom>
            <a:solidFill>
              <a:srgbClr val="E6E6E6"/>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737" name="Google Shape;4737;p286"/>
          <p:cNvSpPr/>
          <p:nvPr/>
        </p:nvSpPr>
        <p:spPr>
          <a:xfrm flipH="1">
            <a:off x="5216140" y="4001832"/>
            <a:ext cx="127286" cy="127286"/>
          </a:xfrm>
          <a:prstGeom prst="ellipse">
            <a:avLst/>
          </a:prstGeom>
          <a:solidFill>
            <a:srgbClr val="E6E6E6"/>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38" name="Google Shape;4738;p286"/>
          <p:cNvSpPr/>
          <p:nvPr/>
        </p:nvSpPr>
        <p:spPr>
          <a:xfrm flipH="1">
            <a:off x="4204628" y="4008718"/>
            <a:ext cx="127286" cy="127286"/>
          </a:xfrm>
          <a:prstGeom prst="ellipse">
            <a:avLst/>
          </a:prstGeom>
          <a:solidFill>
            <a:srgbClr val="FF0000"/>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39" name="Google Shape;4739;p286"/>
          <p:cNvSpPr/>
          <p:nvPr/>
        </p:nvSpPr>
        <p:spPr>
          <a:xfrm flipH="1">
            <a:off x="6656921" y="4008718"/>
            <a:ext cx="127286" cy="127286"/>
          </a:xfrm>
          <a:prstGeom prst="ellipse">
            <a:avLst/>
          </a:prstGeom>
          <a:solidFill>
            <a:srgbClr val="E6E6E6"/>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4740" name="Google Shape;4740;p286"/>
          <p:cNvCxnSpPr>
            <a:stCxn id="4724" idx="2"/>
          </p:cNvCxnSpPr>
          <p:nvPr/>
        </p:nvCxnSpPr>
        <p:spPr>
          <a:xfrm>
            <a:off x="4578109" y="4023360"/>
            <a:ext cx="900" cy="391800"/>
          </a:xfrm>
          <a:prstGeom prst="straightConnector1">
            <a:avLst/>
          </a:prstGeom>
          <a:noFill/>
          <a:ln cap="flat" cmpd="sng" w="28575">
            <a:solidFill>
              <a:srgbClr val="757070"/>
            </a:solidFill>
            <a:prstDash val="dot"/>
            <a:miter lim="800000"/>
            <a:headEnd len="sm" w="sm" type="none"/>
            <a:tailEnd len="med" w="med" type="triangle"/>
          </a:ln>
        </p:spPr>
      </p:cxnSp>
      <p:cxnSp>
        <p:nvCxnSpPr>
          <p:cNvPr id="4741" name="Google Shape;4741;p286"/>
          <p:cNvCxnSpPr>
            <a:stCxn id="4726" idx="2"/>
          </p:cNvCxnSpPr>
          <p:nvPr/>
        </p:nvCxnSpPr>
        <p:spPr>
          <a:xfrm flipH="1">
            <a:off x="6009970" y="4031608"/>
            <a:ext cx="600" cy="383400"/>
          </a:xfrm>
          <a:prstGeom prst="straightConnector1">
            <a:avLst/>
          </a:prstGeom>
          <a:noFill/>
          <a:ln cap="flat" cmpd="sng" w="28575">
            <a:solidFill>
              <a:srgbClr val="757070"/>
            </a:solidFill>
            <a:prstDash val="dot"/>
            <a:miter lim="800000"/>
            <a:headEnd len="sm" w="sm" type="none"/>
            <a:tailEnd len="med" w="med" type="triangle"/>
          </a:ln>
        </p:spPr>
      </p:cxnSp>
      <p:cxnSp>
        <p:nvCxnSpPr>
          <p:cNvPr id="4742" name="Google Shape;4742;p286"/>
          <p:cNvCxnSpPr>
            <a:stCxn id="4727" idx="2"/>
          </p:cNvCxnSpPr>
          <p:nvPr/>
        </p:nvCxnSpPr>
        <p:spPr>
          <a:xfrm flipH="1">
            <a:off x="7440631" y="4021112"/>
            <a:ext cx="2400" cy="393900"/>
          </a:xfrm>
          <a:prstGeom prst="straightConnector1">
            <a:avLst/>
          </a:prstGeom>
          <a:noFill/>
          <a:ln cap="flat" cmpd="sng" w="28575">
            <a:solidFill>
              <a:srgbClr val="757070"/>
            </a:solidFill>
            <a:prstDash val="dot"/>
            <a:miter lim="800000"/>
            <a:headEnd len="sm" w="sm" type="none"/>
            <a:tailEnd len="med" w="med" type="triangle"/>
          </a:ln>
        </p:spPr>
      </p:cxnSp>
      <p:graphicFrame>
        <p:nvGraphicFramePr>
          <p:cNvPr id="4743" name="Google Shape;4743;p286"/>
          <p:cNvGraphicFramePr/>
          <p:nvPr/>
        </p:nvGraphicFramePr>
        <p:xfrm>
          <a:off x="4142907" y="3450241"/>
          <a:ext cx="3000000" cy="3000000"/>
        </p:xfrm>
        <a:graphic>
          <a:graphicData uri="http://schemas.openxmlformats.org/drawingml/2006/table">
            <a:tbl>
              <a:tblPr>
                <a:noFill/>
                <a:tableStyleId>{259961FD-F8DF-4B65-9C1A-AF174C7564FE}</a:tableStyleId>
              </a:tblPr>
              <a:tblGrid>
                <a:gridCol w="354025"/>
                <a:gridCol w="486750"/>
              </a:tblGrid>
              <a:tr h="1062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12:03</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Dog</a:t>
                      </a:r>
                      <a:r>
                        <a:rPr lang="en-US" sz="800">
                          <a:solidFill>
                            <a:srgbClr val="1F45BC"/>
                          </a:solidFill>
                          <a:latin typeface="Arial"/>
                          <a:ea typeface="Arial"/>
                          <a:cs typeface="Arial"/>
                          <a:sym typeface="Arial"/>
                        </a:rPr>
                        <a:t> dog</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aphicFrame>
        <p:nvGraphicFramePr>
          <p:cNvPr id="4744" name="Google Shape;4744;p286"/>
          <p:cNvGraphicFramePr/>
          <p:nvPr/>
        </p:nvGraphicFramePr>
        <p:xfrm>
          <a:off x="5577128" y="3383884"/>
          <a:ext cx="3000000" cy="3000000"/>
        </p:xfrm>
        <a:graphic>
          <a:graphicData uri="http://schemas.openxmlformats.org/drawingml/2006/table">
            <a:tbl>
              <a:tblPr>
                <a:noFill/>
                <a:tableStyleId>{259961FD-F8DF-4B65-9C1A-AF174C7564FE}</a:tableStyleId>
              </a:tblPr>
              <a:tblGrid>
                <a:gridCol w="354025"/>
                <a:gridCol w="486750"/>
              </a:tblGrid>
              <a:tr h="1062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12:07</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Owl cat</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aphicFrame>
        <p:nvGraphicFramePr>
          <p:cNvPr id="4745" name="Google Shape;4745;p286"/>
          <p:cNvGraphicFramePr/>
          <p:nvPr/>
        </p:nvGraphicFramePr>
        <p:xfrm>
          <a:off x="7011349" y="3318840"/>
          <a:ext cx="3000000" cy="3000000"/>
        </p:xfrm>
        <a:graphic>
          <a:graphicData uri="http://schemas.openxmlformats.org/drawingml/2006/table">
            <a:tbl>
              <a:tblPr>
                <a:noFill/>
                <a:tableStyleId>{259961FD-F8DF-4B65-9C1A-AF174C7564FE}</a:tableStyleId>
              </a:tblPr>
              <a:tblGrid>
                <a:gridCol w="354025"/>
                <a:gridCol w="486750"/>
              </a:tblGrid>
              <a:tr h="1062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12:02</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Dog </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graphicFrame>
        <p:nvGraphicFramePr>
          <p:cNvPr id="4746" name="Google Shape;4746;p286"/>
          <p:cNvGraphicFramePr/>
          <p:nvPr/>
        </p:nvGraphicFramePr>
        <p:xfrm>
          <a:off x="7011349" y="3453583"/>
          <a:ext cx="3000000" cy="3000000"/>
        </p:xfrm>
        <a:graphic>
          <a:graphicData uri="http://schemas.openxmlformats.org/drawingml/2006/table">
            <a:tbl>
              <a:tblPr>
                <a:noFill/>
                <a:tableStyleId>{259961FD-F8DF-4B65-9C1A-AF174C7564FE}</a:tableStyleId>
              </a:tblPr>
              <a:tblGrid>
                <a:gridCol w="354025"/>
                <a:gridCol w="486750"/>
              </a:tblGrid>
              <a:tr h="106250">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12:13</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Owl</a:t>
                      </a:r>
                      <a:r>
                        <a:rPr lang="en-US" sz="800">
                          <a:solidFill>
                            <a:srgbClr val="1F45BC"/>
                          </a:solidFill>
                          <a:latin typeface="Arial"/>
                          <a:ea typeface="Arial"/>
                          <a:cs typeface="Arial"/>
                          <a:sym typeface="Arial"/>
                        </a:rPr>
                        <a:t> </a:t>
                      </a:r>
                      <a:endParaRPr sz="800">
                        <a:solidFill>
                          <a:srgbClr val="1F45BC"/>
                        </a:solidFill>
                        <a:latin typeface="Arial"/>
                        <a:ea typeface="Arial"/>
                        <a:cs typeface="Arial"/>
                        <a:sym typeface="Arial"/>
                      </a:endParaRPr>
                    </a:p>
                  </a:txBody>
                  <a:tcPr marT="10800" marB="0" marR="10800" marL="10800" anchor="b">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cxnSp>
        <p:nvCxnSpPr>
          <p:cNvPr id="4747" name="Google Shape;4747;p286"/>
          <p:cNvCxnSpPr>
            <a:stCxn id="4735" idx="0"/>
          </p:cNvCxnSpPr>
          <p:nvPr/>
        </p:nvCxnSpPr>
        <p:spPr>
          <a:xfrm flipH="1" rot="10800000">
            <a:off x="3639464" y="3381805"/>
            <a:ext cx="503400" cy="628500"/>
          </a:xfrm>
          <a:prstGeom prst="straightConnector1">
            <a:avLst/>
          </a:prstGeom>
          <a:noFill/>
          <a:ln cap="flat" cmpd="sng" w="12700">
            <a:solidFill>
              <a:srgbClr val="AEABAB"/>
            </a:solidFill>
            <a:prstDash val="solid"/>
            <a:miter lim="800000"/>
            <a:headEnd len="sm" w="sm" type="none"/>
            <a:tailEnd len="sm" w="sm" type="none"/>
          </a:ln>
        </p:spPr>
      </p:cxnSp>
      <p:cxnSp>
        <p:nvCxnSpPr>
          <p:cNvPr id="4748" name="Google Shape;4748;p286"/>
          <p:cNvCxnSpPr>
            <a:stCxn id="4736" idx="0"/>
          </p:cNvCxnSpPr>
          <p:nvPr/>
        </p:nvCxnSpPr>
        <p:spPr>
          <a:xfrm flipH="1" rot="10800000">
            <a:off x="3996257" y="3516505"/>
            <a:ext cx="146700" cy="493800"/>
          </a:xfrm>
          <a:prstGeom prst="straightConnector1">
            <a:avLst/>
          </a:prstGeom>
          <a:noFill/>
          <a:ln cap="flat" cmpd="sng" w="12700">
            <a:solidFill>
              <a:srgbClr val="AEABAB"/>
            </a:solidFill>
            <a:prstDash val="solid"/>
            <a:miter lim="800000"/>
            <a:headEnd len="sm" w="sm" type="none"/>
            <a:tailEnd len="sm" w="sm" type="none"/>
          </a:ln>
        </p:spPr>
      </p:cxnSp>
      <p:cxnSp>
        <p:nvCxnSpPr>
          <p:cNvPr id="4749" name="Google Shape;4749;p286"/>
          <p:cNvCxnSpPr>
            <a:stCxn id="4737" idx="0"/>
          </p:cNvCxnSpPr>
          <p:nvPr/>
        </p:nvCxnSpPr>
        <p:spPr>
          <a:xfrm flipH="1" rot="10800000">
            <a:off x="5279783" y="3450132"/>
            <a:ext cx="297300" cy="551700"/>
          </a:xfrm>
          <a:prstGeom prst="straightConnector1">
            <a:avLst/>
          </a:prstGeom>
          <a:noFill/>
          <a:ln cap="flat" cmpd="sng" w="12700">
            <a:solidFill>
              <a:srgbClr val="AEABAB"/>
            </a:solidFill>
            <a:prstDash val="solid"/>
            <a:miter lim="800000"/>
            <a:headEnd len="sm" w="sm" type="none"/>
            <a:tailEnd len="sm" w="sm" type="none"/>
          </a:ln>
        </p:spPr>
      </p:cxnSp>
      <p:cxnSp>
        <p:nvCxnSpPr>
          <p:cNvPr id="4750" name="Google Shape;4750;p286"/>
          <p:cNvCxnSpPr>
            <a:stCxn id="4738" idx="0"/>
          </p:cNvCxnSpPr>
          <p:nvPr/>
        </p:nvCxnSpPr>
        <p:spPr>
          <a:xfrm flipH="1" rot="10800000">
            <a:off x="4268271" y="3385318"/>
            <a:ext cx="2743200" cy="623400"/>
          </a:xfrm>
          <a:prstGeom prst="straightConnector1">
            <a:avLst/>
          </a:prstGeom>
          <a:noFill/>
          <a:ln cap="flat" cmpd="sng" w="19050">
            <a:solidFill>
              <a:srgbClr val="FF0000"/>
            </a:solidFill>
            <a:prstDash val="solid"/>
            <a:miter lim="800000"/>
            <a:headEnd len="sm" w="sm" type="none"/>
            <a:tailEnd len="sm" w="sm" type="none"/>
          </a:ln>
        </p:spPr>
      </p:cxnSp>
      <p:cxnSp>
        <p:nvCxnSpPr>
          <p:cNvPr id="4751" name="Google Shape;4751;p286"/>
          <p:cNvCxnSpPr>
            <a:stCxn id="4739" idx="0"/>
          </p:cNvCxnSpPr>
          <p:nvPr/>
        </p:nvCxnSpPr>
        <p:spPr>
          <a:xfrm flipH="1" rot="10800000">
            <a:off x="6720564" y="3520018"/>
            <a:ext cx="290700" cy="488700"/>
          </a:xfrm>
          <a:prstGeom prst="straightConnector1">
            <a:avLst/>
          </a:prstGeom>
          <a:noFill/>
          <a:ln cap="flat" cmpd="sng" w="12700">
            <a:solidFill>
              <a:srgbClr val="AEABAB"/>
            </a:solidFill>
            <a:prstDash val="solid"/>
            <a:miter lim="800000"/>
            <a:headEnd len="sm" w="sm" type="none"/>
            <a:tailEnd len="sm" w="sm" type="none"/>
          </a:ln>
        </p:spPr>
      </p:cxnSp>
      <p:sp>
        <p:nvSpPr>
          <p:cNvPr id="4752" name="Google Shape;4752;p286"/>
          <p:cNvSpPr/>
          <p:nvPr/>
        </p:nvSpPr>
        <p:spPr>
          <a:xfrm>
            <a:off x="6568961" y="2919265"/>
            <a:ext cx="1940015" cy="341460"/>
          </a:xfrm>
          <a:prstGeom prst="roundRect">
            <a:avLst>
              <a:gd fmla="val 0"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FF0000"/>
                </a:solidFill>
                <a:latin typeface="Arial"/>
                <a:ea typeface="Arial"/>
                <a:cs typeface="Arial"/>
                <a:sym typeface="Arial"/>
              </a:rPr>
              <a:t>Dữ liệu muộn được tạo lúc 12:04 nhưng đến lúc 12:11</a:t>
            </a:r>
            <a:endParaRPr sz="1000">
              <a:solidFill>
                <a:srgbClr val="FF0000"/>
              </a:solidFill>
              <a:latin typeface="Arial"/>
              <a:ea typeface="Arial"/>
              <a:cs typeface="Arial"/>
              <a:sym typeface="Arial"/>
            </a:endParaRPr>
          </a:p>
        </p:txBody>
      </p:sp>
    </p:spTree>
  </p:cSld>
  <p:clrMapOvr>
    <a:masterClrMapping/>
  </p:clrMapOvr>
</p:sld>
</file>

<file path=ppt/slides/slide2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7" name="Shape 4757"/>
        <p:cNvGrpSpPr/>
        <p:nvPr/>
      </p:nvGrpSpPr>
      <p:grpSpPr>
        <a:xfrm>
          <a:off x="0" y="0"/>
          <a:ext cx="0" cy="0"/>
          <a:chOff x="0" y="0"/>
          <a:chExt cx="0" cy="0"/>
        </a:xfrm>
      </p:grpSpPr>
      <p:sp>
        <p:nvSpPr>
          <p:cNvPr id="4758" name="Google Shape;4758;p28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3.3. Làm việc với dữ liệu truyền có cấu trúc</a:t>
            </a:r>
            <a:endParaRPr/>
          </a:p>
        </p:txBody>
      </p:sp>
      <p:sp>
        <p:nvSpPr>
          <p:cNvPr id="4759" name="Google Shape;4759;p28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Tập hợp cửa sổ với hình mờ</a:t>
            </a:r>
            <a:endParaRPr/>
          </a:p>
        </p:txBody>
      </p:sp>
      <p:sp>
        <p:nvSpPr>
          <p:cNvPr id="4760" name="Google Shape;4760;p28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4761" name="Google Shape;4761;p287"/>
          <p:cNvSpPr txBox="1"/>
          <p:nvPr>
            <p:ph idx="4" type="body"/>
          </p:nvPr>
        </p:nvSpPr>
        <p:spPr>
          <a:xfrm>
            <a:off x="535872" y="2226568"/>
            <a:ext cx="8796528" cy="792206"/>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Trước khi nhóm, hãy đặt hình mờ để cho Spark biết thời gian phải duy trì trạng thái</a:t>
            </a:r>
            <a:endParaRPr/>
          </a:p>
          <a:p>
            <a:pPr indent="-182563" lvl="1" marL="360363" rtl="0" algn="l">
              <a:lnSpc>
                <a:spcPct val="138461"/>
              </a:lnSpc>
              <a:spcBef>
                <a:spcPts val="500"/>
              </a:spcBef>
              <a:spcAft>
                <a:spcPts val="0"/>
              </a:spcAft>
              <a:buClr>
                <a:srgbClr val="262626"/>
              </a:buClr>
              <a:buSzPts val="1040"/>
              <a:buChar char="•"/>
            </a:pPr>
            <a:r>
              <a:rPr lang="en-US"/>
              <a:t>Sử dụng </a:t>
            </a:r>
            <a:r>
              <a:rPr lang="en-US">
                <a:latin typeface="Arial"/>
                <a:ea typeface="Arial"/>
                <a:cs typeface="Arial"/>
                <a:sym typeface="Arial"/>
              </a:rPr>
              <a:t>withWatermark(&lt;timestamp column on which we are grouping&gt;, &lt;duration of watermark&gt;)</a:t>
            </a:r>
            <a:endParaRPr/>
          </a:p>
        </p:txBody>
      </p:sp>
      <p:sp>
        <p:nvSpPr>
          <p:cNvPr id="4762" name="Google Shape;4762;p287"/>
          <p:cNvSpPr txBox="1"/>
          <p:nvPr/>
        </p:nvSpPr>
        <p:spPr>
          <a:xfrm>
            <a:off x="703297" y="2864189"/>
            <a:ext cx="7812000" cy="247075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Create streaming dataframe from (word, timestamp) source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schema = "word string, time timestamp"</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wordAt = spark.readStream . . . . . . . </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Group by word ad timestamp over a window of 10 minutes, every 5 minutes</a:t>
            </a:r>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Set watermark to 10 minutes for the time timestamp column</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windowWC = wordAt.</a:t>
            </a:r>
            <a:r>
              <a:rPr lang="en-US" sz="1200">
                <a:solidFill>
                  <a:srgbClr val="FF0000"/>
                </a:solidFill>
                <a:latin typeface="Courier New"/>
                <a:ea typeface="Courier New"/>
                <a:cs typeface="Courier New"/>
                <a:sym typeface="Courier New"/>
              </a:rPr>
              <a:t>withWatermark("time", "10 minutes") </a:t>
            </a: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groupBy(window(col("time", "10 minutes", "5 minutes"),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col("word"))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.count()</a:t>
            </a:r>
            <a:endParaRPr/>
          </a:p>
        </p:txBody>
      </p:sp>
      <p:sp>
        <p:nvSpPr>
          <p:cNvPr id="4763" name="Google Shape;4763;p287"/>
          <p:cNvSpPr txBox="1"/>
          <p:nvPr/>
        </p:nvSpPr>
        <p:spPr>
          <a:xfrm>
            <a:off x="7867297" y="286405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2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8" name="Shape 4768"/>
        <p:cNvGrpSpPr/>
        <p:nvPr/>
      </p:nvGrpSpPr>
      <p:grpSpPr>
        <a:xfrm>
          <a:off x="0" y="0"/>
          <a:ext cx="0" cy="0"/>
          <a:chOff x="0" y="0"/>
          <a:chExt cx="0" cy="0"/>
        </a:xfrm>
      </p:grpSpPr>
      <p:sp>
        <p:nvSpPr>
          <p:cNvPr id="4769" name="Google Shape;4769;p288"/>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4770" name="Google Shape;4770;p288"/>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[Lab11]</a:t>
            </a:r>
            <a:endParaRPr/>
          </a:p>
          <a:p>
            <a:pPr indent="0" lvl="0" marL="0" rtl="0" algn="l">
              <a:lnSpc>
                <a:spcPct val="100000"/>
              </a:lnSpc>
              <a:spcBef>
                <a:spcPts val="0"/>
              </a:spcBef>
              <a:spcAft>
                <a:spcPts val="0"/>
              </a:spcAft>
              <a:buClr>
                <a:srgbClr val="131313"/>
              </a:buClr>
              <a:buSzPts val="2800"/>
              <a:buNone/>
            </a:pPr>
            <a:r>
              <a:rPr lang="en-US" sz="2800"/>
              <a:t>Làm việc với API DStream</a:t>
            </a:r>
            <a:endParaRPr sz="2800"/>
          </a:p>
        </p:txBody>
      </p:sp>
      <p:sp>
        <p:nvSpPr>
          <p:cNvPr id="4771" name="Google Shape;4771;p28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grpSp>
        <p:nvGrpSpPr>
          <p:cNvPr id="4772" name="Google Shape;4772;p288"/>
          <p:cNvGrpSpPr/>
          <p:nvPr/>
        </p:nvGrpSpPr>
        <p:grpSpPr>
          <a:xfrm>
            <a:off x="6107364" y="2643200"/>
            <a:ext cx="3152299" cy="3546161"/>
            <a:chOff x="4401919" y="2167994"/>
            <a:chExt cx="3437990" cy="3962229"/>
          </a:xfrm>
        </p:grpSpPr>
        <p:grpSp>
          <p:nvGrpSpPr>
            <p:cNvPr id="4773" name="Google Shape;4773;p288"/>
            <p:cNvGrpSpPr/>
            <p:nvPr/>
          </p:nvGrpSpPr>
          <p:grpSpPr>
            <a:xfrm>
              <a:off x="4401919" y="2167994"/>
              <a:ext cx="3437990" cy="3962229"/>
              <a:chOff x="4401919" y="2167994"/>
              <a:chExt cx="3437990" cy="3962229"/>
            </a:xfrm>
          </p:grpSpPr>
          <p:grpSp>
            <p:nvGrpSpPr>
              <p:cNvPr id="4774" name="Google Shape;4774;p288"/>
              <p:cNvGrpSpPr/>
              <p:nvPr/>
            </p:nvGrpSpPr>
            <p:grpSpPr>
              <a:xfrm>
                <a:off x="4641130" y="2383352"/>
                <a:ext cx="2969068" cy="3746871"/>
                <a:chOff x="4641130" y="2383352"/>
                <a:chExt cx="2969068" cy="3746871"/>
              </a:xfrm>
            </p:grpSpPr>
            <p:sp>
              <p:nvSpPr>
                <p:cNvPr id="4775" name="Google Shape;4775;p288"/>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76" name="Google Shape;4776;p288"/>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4777" name="Google Shape;4777;p288"/>
              <p:cNvGrpSpPr/>
              <p:nvPr/>
            </p:nvGrpSpPr>
            <p:grpSpPr>
              <a:xfrm>
                <a:off x="4420634" y="3215388"/>
                <a:ext cx="478421" cy="478421"/>
                <a:chOff x="4119360" y="4255504"/>
                <a:chExt cx="478421" cy="478421"/>
              </a:xfrm>
            </p:grpSpPr>
            <p:sp>
              <p:nvSpPr>
                <p:cNvPr id="4778" name="Google Shape;4778;p288"/>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79" name="Google Shape;4779;p288"/>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4780" name="Google Shape;4780;p288"/>
              <p:cNvGrpSpPr/>
              <p:nvPr/>
            </p:nvGrpSpPr>
            <p:grpSpPr>
              <a:xfrm>
                <a:off x="4401919" y="3767007"/>
                <a:ext cx="478421" cy="478421"/>
                <a:chOff x="4466311" y="3598005"/>
                <a:chExt cx="478421" cy="478421"/>
              </a:xfrm>
            </p:grpSpPr>
            <p:sp>
              <p:nvSpPr>
                <p:cNvPr id="4781" name="Google Shape;4781;p288"/>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782" name="Google Shape;4782;p288"/>
                <p:cNvGrpSpPr/>
                <p:nvPr/>
              </p:nvGrpSpPr>
              <p:grpSpPr>
                <a:xfrm>
                  <a:off x="4556408" y="3722669"/>
                  <a:ext cx="311620" cy="219568"/>
                  <a:chOff x="4550446" y="3712368"/>
                  <a:chExt cx="311620" cy="219568"/>
                </a:xfrm>
              </p:grpSpPr>
              <p:pic>
                <p:nvPicPr>
                  <p:cNvPr id="4783" name="Google Shape;4783;p288"/>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4784" name="Google Shape;4784;p288"/>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4785" name="Google Shape;4785;p288"/>
              <p:cNvGrpSpPr/>
              <p:nvPr/>
            </p:nvGrpSpPr>
            <p:grpSpPr>
              <a:xfrm>
                <a:off x="4656757" y="2730802"/>
                <a:ext cx="478421" cy="478421"/>
                <a:chOff x="5779974" y="3346111"/>
                <a:chExt cx="478421" cy="478421"/>
              </a:xfrm>
            </p:grpSpPr>
            <p:sp>
              <p:nvSpPr>
                <p:cNvPr id="4786" name="Google Shape;4786;p288"/>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87" name="Google Shape;4787;p288"/>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4788" name="Google Shape;4788;p288"/>
              <p:cNvGrpSpPr/>
              <p:nvPr/>
            </p:nvGrpSpPr>
            <p:grpSpPr>
              <a:xfrm>
                <a:off x="7040382" y="2725220"/>
                <a:ext cx="478421" cy="478421"/>
                <a:chOff x="6653952" y="3105086"/>
                <a:chExt cx="478421" cy="478421"/>
              </a:xfrm>
            </p:grpSpPr>
            <p:sp>
              <p:nvSpPr>
                <p:cNvPr id="4789" name="Google Shape;4789;p288"/>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90" name="Google Shape;4790;p288"/>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4791" name="Google Shape;4791;p288"/>
              <p:cNvGrpSpPr/>
              <p:nvPr/>
            </p:nvGrpSpPr>
            <p:grpSpPr>
              <a:xfrm>
                <a:off x="7214808" y="4305262"/>
                <a:ext cx="478421" cy="478421"/>
                <a:chOff x="6939282" y="3583507"/>
                <a:chExt cx="478421" cy="478421"/>
              </a:xfrm>
            </p:grpSpPr>
            <p:sp>
              <p:nvSpPr>
                <p:cNvPr id="4792" name="Google Shape;4792;p288"/>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93" name="Google Shape;4793;p288"/>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4794" name="Google Shape;4794;p288"/>
              <p:cNvGrpSpPr/>
              <p:nvPr/>
            </p:nvGrpSpPr>
            <p:grpSpPr>
              <a:xfrm>
                <a:off x="5052593" y="2375387"/>
                <a:ext cx="478421" cy="478421"/>
                <a:chOff x="4903300" y="2692339"/>
                <a:chExt cx="478421" cy="478421"/>
              </a:xfrm>
            </p:grpSpPr>
            <p:sp>
              <p:nvSpPr>
                <p:cNvPr id="4795" name="Google Shape;4795;p288"/>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796" name="Google Shape;4796;p288"/>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4797" name="Google Shape;4797;p288"/>
              <p:cNvGrpSpPr/>
              <p:nvPr/>
            </p:nvGrpSpPr>
            <p:grpSpPr>
              <a:xfrm>
                <a:off x="5557339" y="2167994"/>
                <a:ext cx="1018218" cy="478422"/>
                <a:chOff x="5546651" y="2194994"/>
                <a:chExt cx="1018218" cy="478422"/>
              </a:xfrm>
            </p:grpSpPr>
            <p:grpSp>
              <p:nvGrpSpPr>
                <p:cNvPr id="4798" name="Google Shape;4798;p288"/>
                <p:cNvGrpSpPr/>
                <p:nvPr/>
              </p:nvGrpSpPr>
              <p:grpSpPr>
                <a:xfrm>
                  <a:off x="6086448" y="2194994"/>
                  <a:ext cx="478421" cy="478421"/>
                  <a:chOff x="5724126" y="3483458"/>
                  <a:chExt cx="478421" cy="478421"/>
                </a:xfrm>
              </p:grpSpPr>
              <p:sp>
                <p:nvSpPr>
                  <p:cNvPr id="4799" name="Google Shape;4799;p288"/>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00" name="Google Shape;4800;p288"/>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4801" name="Google Shape;4801;p288"/>
                <p:cNvGrpSpPr/>
                <p:nvPr/>
              </p:nvGrpSpPr>
              <p:grpSpPr>
                <a:xfrm>
                  <a:off x="5546651" y="2194995"/>
                  <a:ext cx="478421" cy="478421"/>
                  <a:chOff x="5381721" y="2534589"/>
                  <a:chExt cx="478421" cy="478421"/>
                </a:xfrm>
              </p:grpSpPr>
              <p:sp>
                <p:nvSpPr>
                  <p:cNvPr id="4802" name="Google Shape;4802;p288"/>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03" name="Google Shape;4803;p288"/>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4804" name="Google Shape;4804;p288"/>
              <p:cNvGrpSpPr/>
              <p:nvPr/>
            </p:nvGrpSpPr>
            <p:grpSpPr>
              <a:xfrm>
                <a:off x="6617712" y="2373853"/>
                <a:ext cx="478421" cy="478421"/>
                <a:chOff x="6346155" y="2692338"/>
                <a:chExt cx="478421" cy="478421"/>
              </a:xfrm>
            </p:grpSpPr>
            <p:sp>
              <p:nvSpPr>
                <p:cNvPr id="4805" name="Google Shape;4805;p288"/>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06" name="Google Shape;4806;p288"/>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4807" name="Google Shape;4807;p288"/>
              <p:cNvGrpSpPr/>
              <p:nvPr/>
            </p:nvGrpSpPr>
            <p:grpSpPr>
              <a:xfrm>
                <a:off x="7361488" y="3771502"/>
                <a:ext cx="478421" cy="478421"/>
                <a:chOff x="6930239" y="4605839"/>
                <a:chExt cx="478421" cy="478421"/>
              </a:xfrm>
            </p:grpSpPr>
            <p:sp>
              <p:nvSpPr>
                <p:cNvPr id="4808" name="Google Shape;4808;p288"/>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09" name="Google Shape;4809;p288"/>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4810" name="Google Shape;4810;p288"/>
              <p:cNvGrpSpPr/>
              <p:nvPr/>
            </p:nvGrpSpPr>
            <p:grpSpPr>
              <a:xfrm>
                <a:off x="6799004" y="4732022"/>
                <a:ext cx="478421" cy="478421"/>
                <a:chOff x="6716684" y="5103232"/>
                <a:chExt cx="478421" cy="478421"/>
              </a:xfrm>
            </p:grpSpPr>
            <p:sp>
              <p:nvSpPr>
                <p:cNvPr id="4811" name="Google Shape;4811;p288"/>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12" name="Google Shape;4812;p288"/>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4813" name="Google Shape;4813;p288"/>
              <p:cNvGrpSpPr/>
              <p:nvPr/>
            </p:nvGrpSpPr>
            <p:grpSpPr>
              <a:xfrm>
                <a:off x="7312778" y="3209223"/>
                <a:ext cx="478421" cy="478421"/>
                <a:chOff x="7063894" y="3536553"/>
                <a:chExt cx="478421" cy="478421"/>
              </a:xfrm>
            </p:grpSpPr>
            <p:sp>
              <p:nvSpPr>
                <p:cNvPr id="4814" name="Google Shape;4814;p288"/>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15" name="Google Shape;4815;p288"/>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4816" name="Google Shape;4816;p288"/>
              <p:cNvGrpSpPr/>
              <p:nvPr/>
            </p:nvGrpSpPr>
            <p:grpSpPr>
              <a:xfrm>
                <a:off x="4558099" y="4323978"/>
                <a:ext cx="478421" cy="478421"/>
                <a:chOff x="4839474" y="4392074"/>
                <a:chExt cx="478421" cy="478421"/>
              </a:xfrm>
            </p:grpSpPr>
            <p:sp>
              <p:nvSpPr>
                <p:cNvPr id="4817" name="Google Shape;4817;p288"/>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18" name="Google Shape;4818;p288"/>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4819" name="Google Shape;4819;p288"/>
              <p:cNvGrpSpPr/>
              <p:nvPr/>
            </p:nvGrpSpPr>
            <p:grpSpPr>
              <a:xfrm>
                <a:off x="4988332" y="4732022"/>
                <a:ext cx="478421" cy="478421"/>
                <a:chOff x="4980019" y="4733181"/>
                <a:chExt cx="478421" cy="478421"/>
              </a:xfrm>
            </p:grpSpPr>
            <p:sp>
              <p:nvSpPr>
                <p:cNvPr id="4820" name="Google Shape;4820;p288"/>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21" name="Google Shape;4821;p288"/>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4822" name="Google Shape;4822;p288"/>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2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7" name="Shape 4827"/>
        <p:cNvGrpSpPr/>
        <p:nvPr/>
      </p:nvGrpSpPr>
      <p:grpSpPr>
        <a:xfrm>
          <a:off x="0" y="0"/>
          <a:ext cx="0" cy="0"/>
          <a:chOff x="0" y="0"/>
          <a:chExt cx="0" cy="0"/>
        </a:xfrm>
      </p:grpSpPr>
      <p:sp>
        <p:nvSpPr>
          <p:cNvPr id="4828" name="Google Shape;4828;p28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4829" name="Google Shape;4829;p289"/>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[Lab12]</a:t>
            </a:r>
            <a:endParaRPr/>
          </a:p>
          <a:p>
            <a:pPr indent="0" lvl="0" marL="0" rtl="0" algn="l">
              <a:lnSpc>
                <a:spcPct val="100000"/>
              </a:lnSpc>
              <a:spcBef>
                <a:spcPts val="0"/>
              </a:spcBef>
              <a:spcAft>
                <a:spcPts val="0"/>
              </a:spcAft>
              <a:buClr>
                <a:srgbClr val="131313"/>
              </a:buClr>
              <a:buSzPts val="2800"/>
              <a:buNone/>
            </a:pPr>
            <a:r>
              <a:rPr lang="en-US" sz="2800"/>
              <a:t>Làm việc với Multi-Batch DStream API</a:t>
            </a:r>
            <a:endParaRPr/>
          </a:p>
        </p:txBody>
      </p:sp>
      <p:sp>
        <p:nvSpPr>
          <p:cNvPr id="4830" name="Google Shape;4830;p28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grpSp>
        <p:nvGrpSpPr>
          <p:cNvPr id="4831" name="Google Shape;4831;p289"/>
          <p:cNvGrpSpPr/>
          <p:nvPr/>
        </p:nvGrpSpPr>
        <p:grpSpPr>
          <a:xfrm>
            <a:off x="6107364" y="2643200"/>
            <a:ext cx="3152299" cy="3546161"/>
            <a:chOff x="4401919" y="2167994"/>
            <a:chExt cx="3437990" cy="3962229"/>
          </a:xfrm>
        </p:grpSpPr>
        <p:grpSp>
          <p:nvGrpSpPr>
            <p:cNvPr id="4832" name="Google Shape;4832;p289"/>
            <p:cNvGrpSpPr/>
            <p:nvPr/>
          </p:nvGrpSpPr>
          <p:grpSpPr>
            <a:xfrm>
              <a:off x="4401919" y="2167994"/>
              <a:ext cx="3437990" cy="3962229"/>
              <a:chOff x="4401919" y="2167994"/>
              <a:chExt cx="3437990" cy="3962229"/>
            </a:xfrm>
          </p:grpSpPr>
          <p:grpSp>
            <p:nvGrpSpPr>
              <p:cNvPr id="4833" name="Google Shape;4833;p289"/>
              <p:cNvGrpSpPr/>
              <p:nvPr/>
            </p:nvGrpSpPr>
            <p:grpSpPr>
              <a:xfrm>
                <a:off x="4641130" y="2383352"/>
                <a:ext cx="2969068" cy="3746871"/>
                <a:chOff x="4641130" y="2383352"/>
                <a:chExt cx="2969068" cy="3746871"/>
              </a:xfrm>
            </p:grpSpPr>
            <p:sp>
              <p:nvSpPr>
                <p:cNvPr id="4834" name="Google Shape;4834;p289"/>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35" name="Google Shape;4835;p289"/>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4836" name="Google Shape;4836;p289"/>
              <p:cNvGrpSpPr/>
              <p:nvPr/>
            </p:nvGrpSpPr>
            <p:grpSpPr>
              <a:xfrm>
                <a:off x="4420634" y="3215388"/>
                <a:ext cx="478421" cy="478421"/>
                <a:chOff x="4119360" y="4255504"/>
                <a:chExt cx="478421" cy="478421"/>
              </a:xfrm>
            </p:grpSpPr>
            <p:sp>
              <p:nvSpPr>
                <p:cNvPr id="4837" name="Google Shape;4837;p289"/>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38" name="Google Shape;4838;p289"/>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4839" name="Google Shape;4839;p289"/>
              <p:cNvGrpSpPr/>
              <p:nvPr/>
            </p:nvGrpSpPr>
            <p:grpSpPr>
              <a:xfrm>
                <a:off x="4401919" y="3767007"/>
                <a:ext cx="478421" cy="478421"/>
                <a:chOff x="4466311" y="3598005"/>
                <a:chExt cx="478421" cy="478421"/>
              </a:xfrm>
            </p:grpSpPr>
            <p:sp>
              <p:nvSpPr>
                <p:cNvPr id="4840" name="Google Shape;4840;p289"/>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841" name="Google Shape;4841;p289"/>
                <p:cNvGrpSpPr/>
                <p:nvPr/>
              </p:nvGrpSpPr>
              <p:grpSpPr>
                <a:xfrm>
                  <a:off x="4556408" y="3722669"/>
                  <a:ext cx="311620" cy="219568"/>
                  <a:chOff x="4550446" y="3712368"/>
                  <a:chExt cx="311620" cy="219568"/>
                </a:xfrm>
              </p:grpSpPr>
              <p:pic>
                <p:nvPicPr>
                  <p:cNvPr id="4842" name="Google Shape;4842;p289"/>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4843" name="Google Shape;4843;p289"/>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4844" name="Google Shape;4844;p289"/>
              <p:cNvGrpSpPr/>
              <p:nvPr/>
            </p:nvGrpSpPr>
            <p:grpSpPr>
              <a:xfrm>
                <a:off x="4656757" y="2730802"/>
                <a:ext cx="478421" cy="478421"/>
                <a:chOff x="5779974" y="3346111"/>
                <a:chExt cx="478421" cy="478421"/>
              </a:xfrm>
            </p:grpSpPr>
            <p:sp>
              <p:nvSpPr>
                <p:cNvPr id="4845" name="Google Shape;4845;p289"/>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46" name="Google Shape;4846;p289"/>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4847" name="Google Shape;4847;p289"/>
              <p:cNvGrpSpPr/>
              <p:nvPr/>
            </p:nvGrpSpPr>
            <p:grpSpPr>
              <a:xfrm>
                <a:off x="7040382" y="2725220"/>
                <a:ext cx="478421" cy="478421"/>
                <a:chOff x="6653952" y="3105086"/>
                <a:chExt cx="478421" cy="478421"/>
              </a:xfrm>
            </p:grpSpPr>
            <p:sp>
              <p:nvSpPr>
                <p:cNvPr id="4848" name="Google Shape;4848;p289"/>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49" name="Google Shape;4849;p289"/>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4850" name="Google Shape;4850;p289"/>
              <p:cNvGrpSpPr/>
              <p:nvPr/>
            </p:nvGrpSpPr>
            <p:grpSpPr>
              <a:xfrm>
                <a:off x="7214808" y="4305262"/>
                <a:ext cx="478421" cy="478421"/>
                <a:chOff x="6939282" y="3583507"/>
                <a:chExt cx="478421" cy="478421"/>
              </a:xfrm>
            </p:grpSpPr>
            <p:sp>
              <p:nvSpPr>
                <p:cNvPr id="4851" name="Google Shape;4851;p289"/>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52" name="Google Shape;4852;p289"/>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4853" name="Google Shape;4853;p289"/>
              <p:cNvGrpSpPr/>
              <p:nvPr/>
            </p:nvGrpSpPr>
            <p:grpSpPr>
              <a:xfrm>
                <a:off x="5052593" y="2375387"/>
                <a:ext cx="478421" cy="478421"/>
                <a:chOff x="4903300" y="2692339"/>
                <a:chExt cx="478421" cy="478421"/>
              </a:xfrm>
            </p:grpSpPr>
            <p:sp>
              <p:nvSpPr>
                <p:cNvPr id="4854" name="Google Shape;4854;p289"/>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55" name="Google Shape;4855;p289"/>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4856" name="Google Shape;4856;p289"/>
              <p:cNvGrpSpPr/>
              <p:nvPr/>
            </p:nvGrpSpPr>
            <p:grpSpPr>
              <a:xfrm>
                <a:off x="5557339" y="2167994"/>
                <a:ext cx="1018218" cy="478422"/>
                <a:chOff x="5546651" y="2194994"/>
                <a:chExt cx="1018218" cy="478422"/>
              </a:xfrm>
            </p:grpSpPr>
            <p:grpSp>
              <p:nvGrpSpPr>
                <p:cNvPr id="4857" name="Google Shape;4857;p289"/>
                <p:cNvGrpSpPr/>
                <p:nvPr/>
              </p:nvGrpSpPr>
              <p:grpSpPr>
                <a:xfrm>
                  <a:off x="6086448" y="2194994"/>
                  <a:ext cx="478421" cy="478421"/>
                  <a:chOff x="5724126" y="3483458"/>
                  <a:chExt cx="478421" cy="478421"/>
                </a:xfrm>
              </p:grpSpPr>
              <p:sp>
                <p:nvSpPr>
                  <p:cNvPr id="4858" name="Google Shape;4858;p289"/>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59" name="Google Shape;4859;p289"/>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4860" name="Google Shape;4860;p289"/>
                <p:cNvGrpSpPr/>
                <p:nvPr/>
              </p:nvGrpSpPr>
              <p:grpSpPr>
                <a:xfrm>
                  <a:off x="5546651" y="2194995"/>
                  <a:ext cx="478421" cy="478421"/>
                  <a:chOff x="5381721" y="2534589"/>
                  <a:chExt cx="478421" cy="478421"/>
                </a:xfrm>
              </p:grpSpPr>
              <p:sp>
                <p:nvSpPr>
                  <p:cNvPr id="4861" name="Google Shape;4861;p289"/>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62" name="Google Shape;4862;p289"/>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4863" name="Google Shape;4863;p289"/>
              <p:cNvGrpSpPr/>
              <p:nvPr/>
            </p:nvGrpSpPr>
            <p:grpSpPr>
              <a:xfrm>
                <a:off x="6617712" y="2373853"/>
                <a:ext cx="478421" cy="478421"/>
                <a:chOff x="6346155" y="2692338"/>
                <a:chExt cx="478421" cy="478421"/>
              </a:xfrm>
            </p:grpSpPr>
            <p:sp>
              <p:nvSpPr>
                <p:cNvPr id="4864" name="Google Shape;4864;p289"/>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65" name="Google Shape;4865;p289"/>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4866" name="Google Shape;4866;p289"/>
              <p:cNvGrpSpPr/>
              <p:nvPr/>
            </p:nvGrpSpPr>
            <p:grpSpPr>
              <a:xfrm>
                <a:off x="7361488" y="3771502"/>
                <a:ext cx="478421" cy="478421"/>
                <a:chOff x="6930239" y="4605839"/>
                <a:chExt cx="478421" cy="478421"/>
              </a:xfrm>
            </p:grpSpPr>
            <p:sp>
              <p:nvSpPr>
                <p:cNvPr id="4867" name="Google Shape;4867;p289"/>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68" name="Google Shape;4868;p289"/>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4869" name="Google Shape;4869;p289"/>
              <p:cNvGrpSpPr/>
              <p:nvPr/>
            </p:nvGrpSpPr>
            <p:grpSpPr>
              <a:xfrm>
                <a:off x="6799004" y="4732022"/>
                <a:ext cx="478421" cy="478421"/>
                <a:chOff x="6716684" y="5103232"/>
                <a:chExt cx="478421" cy="478421"/>
              </a:xfrm>
            </p:grpSpPr>
            <p:sp>
              <p:nvSpPr>
                <p:cNvPr id="4870" name="Google Shape;4870;p289"/>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71" name="Google Shape;4871;p289"/>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4872" name="Google Shape;4872;p289"/>
              <p:cNvGrpSpPr/>
              <p:nvPr/>
            </p:nvGrpSpPr>
            <p:grpSpPr>
              <a:xfrm>
                <a:off x="7312778" y="3209223"/>
                <a:ext cx="478421" cy="478421"/>
                <a:chOff x="7063894" y="3536553"/>
                <a:chExt cx="478421" cy="478421"/>
              </a:xfrm>
            </p:grpSpPr>
            <p:sp>
              <p:nvSpPr>
                <p:cNvPr id="4873" name="Google Shape;4873;p289"/>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74" name="Google Shape;4874;p289"/>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4875" name="Google Shape;4875;p289"/>
              <p:cNvGrpSpPr/>
              <p:nvPr/>
            </p:nvGrpSpPr>
            <p:grpSpPr>
              <a:xfrm>
                <a:off x="4558099" y="4323978"/>
                <a:ext cx="478421" cy="478421"/>
                <a:chOff x="4839474" y="4392074"/>
                <a:chExt cx="478421" cy="478421"/>
              </a:xfrm>
            </p:grpSpPr>
            <p:sp>
              <p:nvSpPr>
                <p:cNvPr id="4876" name="Google Shape;4876;p289"/>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77" name="Google Shape;4877;p289"/>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4878" name="Google Shape;4878;p289"/>
              <p:cNvGrpSpPr/>
              <p:nvPr/>
            </p:nvGrpSpPr>
            <p:grpSpPr>
              <a:xfrm>
                <a:off x="4988332" y="4732022"/>
                <a:ext cx="478421" cy="478421"/>
                <a:chOff x="4980019" y="4733181"/>
                <a:chExt cx="478421" cy="478421"/>
              </a:xfrm>
            </p:grpSpPr>
            <p:sp>
              <p:nvSpPr>
                <p:cNvPr id="4879" name="Google Shape;4879;p289"/>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80" name="Google Shape;4880;p289"/>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4881" name="Google Shape;4881;p289"/>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2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516" name="Google Shape;516;p29"/>
          <p:cNvSpPr txBox="1"/>
          <p:nvPr>
            <p:ph idx="2" type="body"/>
          </p:nvPr>
        </p:nvSpPr>
        <p:spPr>
          <a:xfrm>
            <a:off x="535872" y="1523052"/>
            <a:ext cx="89321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000"/>
              <a:buNone/>
            </a:pPr>
            <a:r>
              <a:rPr lang="en-US" sz="3000"/>
              <a:t>Các kiểu dữ liệu tập hợp trong Python (3/3)</a:t>
            </a:r>
            <a:endParaRPr sz="3000"/>
          </a:p>
        </p:txBody>
      </p:sp>
      <p:sp>
        <p:nvSpPr>
          <p:cNvPr id="517" name="Google Shape;517;p2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518" name="Google Shape;518;p29"/>
          <p:cNvSpPr txBox="1"/>
          <p:nvPr>
            <p:ph idx="4" type="body"/>
          </p:nvPr>
        </p:nvSpPr>
        <p:spPr>
          <a:xfrm>
            <a:off x="535872" y="2226568"/>
            <a:ext cx="7812000"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Char char="•"/>
            </a:pPr>
            <a:r>
              <a:rPr lang="en-US"/>
              <a:t>Tạo bộ sưu tập với các mục được phân tách bằng dấu phẩy với toán tử có liên quan:</a:t>
            </a:r>
            <a:endParaRPr/>
          </a:p>
          <a:p>
            <a:pPr indent="-182563" lvl="1" marL="360363" rtl="0" algn="l">
              <a:lnSpc>
                <a:spcPct val="138461"/>
              </a:lnSpc>
              <a:spcBef>
                <a:spcPts val="500"/>
              </a:spcBef>
              <a:spcAft>
                <a:spcPts val="0"/>
              </a:spcAft>
              <a:buClr>
                <a:srgbClr val="262626"/>
              </a:buClr>
              <a:buSzPts val="1040"/>
              <a:buChar char="•"/>
            </a:pPr>
            <a:r>
              <a:rPr lang="en-US"/>
              <a:t>List sử dụng dấu ngoặc vuông [ ]</a:t>
            </a:r>
            <a:endParaRPr/>
          </a:p>
          <a:p>
            <a:pPr indent="-182563" lvl="1" marL="360363" rtl="0" algn="l">
              <a:lnSpc>
                <a:spcPct val="138461"/>
              </a:lnSpc>
              <a:spcBef>
                <a:spcPts val="500"/>
              </a:spcBef>
              <a:spcAft>
                <a:spcPts val="0"/>
              </a:spcAft>
              <a:buClr>
                <a:srgbClr val="262626"/>
              </a:buClr>
              <a:buSzPts val="1040"/>
              <a:buChar char="•"/>
            </a:pPr>
            <a:r>
              <a:rPr lang="en-US"/>
              <a:t>Tuple sử dụng dấu ngoặc đơn ( )</a:t>
            </a:r>
            <a:endParaRPr/>
          </a:p>
          <a:p>
            <a:pPr indent="-182563" lvl="1" marL="360363" rtl="0" algn="l">
              <a:lnSpc>
                <a:spcPct val="138461"/>
              </a:lnSpc>
              <a:spcBef>
                <a:spcPts val="500"/>
              </a:spcBef>
              <a:spcAft>
                <a:spcPts val="0"/>
              </a:spcAft>
              <a:buClr>
                <a:srgbClr val="262626"/>
              </a:buClr>
              <a:buSzPts val="1040"/>
              <a:buChar char="•"/>
            </a:pPr>
            <a:r>
              <a:rPr lang="en-US"/>
              <a:t>Set dấu ngoặc nhọn { }</a:t>
            </a:r>
            <a:endParaRPr/>
          </a:p>
          <a:p>
            <a:pPr indent="-182563" lvl="1" marL="360363" rtl="0" algn="l">
              <a:lnSpc>
                <a:spcPct val="138461"/>
              </a:lnSpc>
              <a:spcBef>
                <a:spcPts val="500"/>
              </a:spcBef>
              <a:spcAft>
                <a:spcPts val="0"/>
              </a:spcAft>
              <a:buClr>
                <a:srgbClr val="262626"/>
              </a:buClr>
              <a:buSzPts val="1040"/>
              <a:buChar char="•"/>
            </a:pPr>
            <a:r>
              <a:rPr lang="en-US"/>
              <a:t>Dictionary sử dụng dấu ngoặc nhọn với key:value items</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519" name="Google Shape;519;p29"/>
          <p:cNvSpPr txBox="1"/>
          <p:nvPr/>
        </p:nvSpPr>
        <p:spPr>
          <a:xfrm>
            <a:off x="704850" y="3855465"/>
            <a:ext cx="5267700" cy="21318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my_list = [1.2, 5, “hello”]</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my_tuple = (1.2, 5, “hello”)</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my_set = {1, 2, 3, 4}</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my_dict = {1: “one”, 2: “two”, 3: “three”, 4: “four”}</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print(my_list)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print(my_tuple)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print(my_set)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print(my_dict)		</a:t>
            </a:r>
            <a:endParaRPr/>
          </a:p>
        </p:txBody>
      </p:sp>
      <p:sp>
        <p:nvSpPr>
          <p:cNvPr id="520" name="Google Shape;520;p29"/>
          <p:cNvSpPr txBox="1"/>
          <p:nvPr/>
        </p:nvSpPr>
        <p:spPr>
          <a:xfrm>
            <a:off x="6237641" y="3662690"/>
            <a:ext cx="2936754" cy="2131935"/>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[1.2, 5, ‘hello’]</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(1.2, 5, ‘hello’)</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{1, 2, 3, 4}</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{1: ‘one’, 2: ‘two’, 3: ‘three’, 4: ‘four’}</a:t>
            </a:r>
            <a:endParaRPr/>
          </a:p>
        </p:txBody>
      </p:sp>
      <p:sp>
        <p:nvSpPr>
          <p:cNvPr id="521" name="Google Shape;521;p29"/>
          <p:cNvSpPr txBox="1"/>
          <p:nvPr/>
        </p:nvSpPr>
        <p:spPr>
          <a:xfrm>
            <a:off x="5324588" y="366269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522" name="Google Shape;522;p29"/>
          <p:cNvSpPr txBox="1"/>
          <p:nvPr/>
        </p:nvSpPr>
        <p:spPr>
          <a:xfrm>
            <a:off x="8526395" y="366269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2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6" name="Shape 4886"/>
        <p:cNvGrpSpPr/>
        <p:nvPr/>
      </p:nvGrpSpPr>
      <p:grpSpPr>
        <a:xfrm>
          <a:off x="0" y="0"/>
          <a:ext cx="0" cy="0"/>
          <a:chOff x="0" y="0"/>
          <a:chExt cx="0" cy="0"/>
        </a:xfrm>
      </p:grpSpPr>
      <p:sp>
        <p:nvSpPr>
          <p:cNvPr id="4887" name="Google Shape;4887;p290"/>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4888" name="Google Shape;4888;p290"/>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[Lab13]</a:t>
            </a:r>
            <a:endParaRPr/>
          </a:p>
          <a:p>
            <a:pPr indent="0" lvl="0" marL="0" rtl="0" algn="l">
              <a:lnSpc>
                <a:spcPct val="100000"/>
              </a:lnSpc>
              <a:spcBef>
                <a:spcPts val="0"/>
              </a:spcBef>
              <a:spcAft>
                <a:spcPts val="0"/>
              </a:spcAft>
              <a:buClr>
                <a:srgbClr val="131313"/>
              </a:buClr>
              <a:buSzPts val="2800"/>
              <a:buNone/>
            </a:pPr>
            <a:r>
              <a:rPr lang="en-US" sz="2800"/>
              <a:t>Làm việc với API truyền có cấu trúc</a:t>
            </a:r>
            <a:endParaRPr sz="2800"/>
          </a:p>
        </p:txBody>
      </p:sp>
      <p:sp>
        <p:nvSpPr>
          <p:cNvPr id="4889" name="Google Shape;4889;p29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grpSp>
        <p:nvGrpSpPr>
          <p:cNvPr id="4890" name="Google Shape;4890;p290"/>
          <p:cNvGrpSpPr/>
          <p:nvPr/>
        </p:nvGrpSpPr>
        <p:grpSpPr>
          <a:xfrm>
            <a:off x="6107364" y="2643200"/>
            <a:ext cx="3152299" cy="3546161"/>
            <a:chOff x="4401919" y="2167994"/>
            <a:chExt cx="3437990" cy="3962229"/>
          </a:xfrm>
        </p:grpSpPr>
        <p:grpSp>
          <p:nvGrpSpPr>
            <p:cNvPr id="4891" name="Google Shape;4891;p290"/>
            <p:cNvGrpSpPr/>
            <p:nvPr/>
          </p:nvGrpSpPr>
          <p:grpSpPr>
            <a:xfrm>
              <a:off x="4401919" y="2167994"/>
              <a:ext cx="3437990" cy="3962229"/>
              <a:chOff x="4401919" y="2167994"/>
              <a:chExt cx="3437990" cy="3962229"/>
            </a:xfrm>
          </p:grpSpPr>
          <p:grpSp>
            <p:nvGrpSpPr>
              <p:cNvPr id="4892" name="Google Shape;4892;p290"/>
              <p:cNvGrpSpPr/>
              <p:nvPr/>
            </p:nvGrpSpPr>
            <p:grpSpPr>
              <a:xfrm>
                <a:off x="4641130" y="2383352"/>
                <a:ext cx="2969068" cy="3746871"/>
                <a:chOff x="4641130" y="2383352"/>
                <a:chExt cx="2969068" cy="3746871"/>
              </a:xfrm>
            </p:grpSpPr>
            <p:sp>
              <p:nvSpPr>
                <p:cNvPr id="4893" name="Google Shape;4893;p290"/>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94" name="Google Shape;4894;p290"/>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4895" name="Google Shape;4895;p290"/>
              <p:cNvGrpSpPr/>
              <p:nvPr/>
            </p:nvGrpSpPr>
            <p:grpSpPr>
              <a:xfrm>
                <a:off x="4420634" y="3215388"/>
                <a:ext cx="478421" cy="478421"/>
                <a:chOff x="4119360" y="4255504"/>
                <a:chExt cx="478421" cy="478421"/>
              </a:xfrm>
            </p:grpSpPr>
            <p:sp>
              <p:nvSpPr>
                <p:cNvPr id="4896" name="Google Shape;4896;p290"/>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897" name="Google Shape;4897;p290"/>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4898" name="Google Shape;4898;p290"/>
              <p:cNvGrpSpPr/>
              <p:nvPr/>
            </p:nvGrpSpPr>
            <p:grpSpPr>
              <a:xfrm>
                <a:off x="4401919" y="3767007"/>
                <a:ext cx="478421" cy="478421"/>
                <a:chOff x="4466311" y="3598005"/>
                <a:chExt cx="478421" cy="478421"/>
              </a:xfrm>
            </p:grpSpPr>
            <p:sp>
              <p:nvSpPr>
                <p:cNvPr id="4899" name="Google Shape;4899;p290"/>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900" name="Google Shape;4900;p290"/>
                <p:cNvGrpSpPr/>
                <p:nvPr/>
              </p:nvGrpSpPr>
              <p:grpSpPr>
                <a:xfrm>
                  <a:off x="4556408" y="3722669"/>
                  <a:ext cx="311620" cy="219568"/>
                  <a:chOff x="4550446" y="3712368"/>
                  <a:chExt cx="311620" cy="219568"/>
                </a:xfrm>
              </p:grpSpPr>
              <p:pic>
                <p:nvPicPr>
                  <p:cNvPr id="4901" name="Google Shape;4901;p290"/>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4902" name="Google Shape;4902;p290"/>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4903" name="Google Shape;4903;p290"/>
              <p:cNvGrpSpPr/>
              <p:nvPr/>
            </p:nvGrpSpPr>
            <p:grpSpPr>
              <a:xfrm>
                <a:off x="4656757" y="2730802"/>
                <a:ext cx="478421" cy="478421"/>
                <a:chOff x="5779974" y="3346111"/>
                <a:chExt cx="478421" cy="478421"/>
              </a:xfrm>
            </p:grpSpPr>
            <p:sp>
              <p:nvSpPr>
                <p:cNvPr id="4904" name="Google Shape;4904;p290"/>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905" name="Google Shape;4905;p290"/>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4906" name="Google Shape;4906;p290"/>
              <p:cNvGrpSpPr/>
              <p:nvPr/>
            </p:nvGrpSpPr>
            <p:grpSpPr>
              <a:xfrm>
                <a:off x="7040382" y="2725220"/>
                <a:ext cx="478421" cy="478421"/>
                <a:chOff x="6653952" y="3105086"/>
                <a:chExt cx="478421" cy="478421"/>
              </a:xfrm>
            </p:grpSpPr>
            <p:sp>
              <p:nvSpPr>
                <p:cNvPr id="4907" name="Google Shape;4907;p290"/>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908" name="Google Shape;4908;p290"/>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4909" name="Google Shape;4909;p290"/>
              <p:cNvGrpSpPr/>
              <p:nvPr/>
            </p:nvGrpSpPr>
            <p:grpSpPr>
              <a:xfrm>
                <a:off x="7214808" y="4305262"/>
                <a:ext cx="478421" cy="478421"/>
                <a:chOff x="6939282" y="3583507"/>
                <a:chExt cx="478421" cy="478421"/>
              </a:xfrm>
            </p:grpSpPr>
            <p:sp>
              <p:nvSpPr>
                <p:cNvPr id="4910" name="Google Shape;4910;p290"/>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911" name="Google Shape;4911;p290"/>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4912" name="Google Shape;4912;p290"/>
              <p:cNvGrpSpPr/>
              <p:nvPr/>
            </p:nvGrpSpPr>
            <p:grpSpPr>
              <a:xfrm>
                <a:off x="5052593" y="2375387"/>
                <a:ext cx="478421" cy="478421"/>
                <a:chOff x="4903300" y="2692339"/>
                <a:chExt cx="478421" cy="478421"/>
              </a:xfrm>
            </p:grpSpPr>
            <p:sp>
              <p:nvSpPr>
                <p:cNvPr id="4913" name="Google Shape;4913;p290"/>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914" name="Google Shape;4914;p290"/>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4915" name="Google Shape;4915;p290"/>
              <p:cNvGrpSpPr/>
              <p:nvPr/>
            </p:nvGrpSpPr>
            <p:grpSpPr>
              <a:xfrm>
                <a:off x="5557339" y="2167994"/>
                <a:ext cx="1018218" cy="478422"/>
                <a:chOff x="5546651" y="2194994"/>
                <a:chExt cx="1018218" cy="478422"/>
              </a:xfrm>
            </p:grpSpPr>
            <p:grpSp>
              <p:nvGrpSpPr>
                <p:cNvPr id="4916" name="Google Shape;4916;p290"/>
                <p:cNvGrpSpPr/>
                <p:nvPr/>
              </p:nvGrpSpPr>
              <p:grpSpPr>
                <a:xfrm>
                  <a:off x="6086448" y="2194994"/>
                  <a:ext cx="478421" cy="478421"/>
                  <a:chOff x="5724126" y="3483458"/>
                  <a:chExt cx="478421" cy="478421"/>
                </a:xfrm>
              </p:grpSpPr>
              <p:sp>
                <p:nvSpPr>
                  <p:cNvPr id="4917" name="Google Shape;4917;p290"/>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918" name="Google Shape;4918;p290"/>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4919" name="Google Shape;4919;p290"/>
                <p:cNvGrpSpPr/>
                <p:nvPr/>
              </p:nvGrpSpPr>
              <p:grpSpPr>
                <a:xfrm>
                  <a:off x="5546651" y="2194995"/>
                  <a:ext cx="478421" cy="478421"/>
                  <a:chOff x="5381721" y="2534589"/>
                  <a:chExt cx="478421" cy="478421"/>
                </a:xfrm>
              </p:grpSpPr>
              <p:sp>
                <p:nvSpPr>
                  <p:cNvPr id="4920" name="Google Shape;4920;p290"/>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921" name="Google Shape;4921;p290"/>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4922" name="Google Shape;4922;p290"/>
              <p:cNvGrpSpPr/>
              <p:nvPr/>
            </p:nvGrpSpPr>
            <p:grpSpPr>
              <a:xfrm>
                <a:off x="6617712" y="2373853"/>
                <a:ext cx="478421" cy="478421"/>
                <a:chOff x="6346155" y="2692338"/>
                <a:chExt cx="478421" cy="478421"/>
              </a:xfrm>
            </p:grpSpPr>
            <p:sp>
              <p:nvSpPr>
                <p:cNvPr id="4923" name="Google Shape;4923;p290"/>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924" name="Google Shape;4924;p290"/>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4925" name="Google Shape;4925;p290"/>
              <p:cNvGrpSpPr/>
              <p:nvPr/>
            </p:nvGrpSpPr>
            <p:grpSpPr>
              <a:xfrm>
                <a:off x="7361488" y="3771502"/>
                <a:ext cx="478421" cy="478421"/>
                <a:chOff x="6930239" y="4605839"/>
                <a:chExt cx="478421" cy="478421"/>
              </a:xfrm>
            </p:grpSpPr>
            <p:sp>
              <p:nvSpPr>
                <p:cNvPr id="4926" name="Google Shape;4926;p290"/>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927" name="Google Shape;4927;p290"/>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4928" name="Google Shape;4928;p290"/>
              <p:cNvGrpSpPr/>
              <p:nvPr/>
            </p:nvGrpSpPr>
            <p:grpSpPr>
              <a:xfrm>
                <a:off x="6799004" y="4732022"/>
                <a:ext cx="478421" cy="478421"/>
                <a:chOff x="6716684" y="5103232"/>
                <a:chExt cx="478421" cy="478421"/>
              </a:xfrm>
            </p:grpSpPr>
            <p:sp>
              <p:nvSpPr>
                <p:cNvPr id="4929" name="Google Shape;4929;p290"/>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930" name="Google Shape;4930;p290"/>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4931" name="Google Shape;4931;p290"/>
              <p:cNvGrpSpPr/>
              <p:nvPr/>
            </p:nvGrpSpPr>
            <p:grpSpPr>
              <a:xfrm>
                <a:off x="7312778" y="3209223"/>
                <a:ext cx="478421" cy="478421"/>
                <a:chOff x="7063894" y="3536553"/>
                <a:chExt cx="478421" cy="478421"/>
              </a:xfrm>
            </p:grpSpPr>
            <p:sp>
              <p:nvSpPr>
                <p:cNvPr id="4932" name="Google Shape;4932;p290"/>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933" name="Google Shape;4933;p290"/>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4934" name="Google Shape;4934;p290"/>
              <p:cNvGrpSpPr/>
              <p:nvPr/>
            </p:nvGrpSpPr>
            <p:grpSpPr>
              <a:xfrm>
                <a:off x="4558099" y="4323978"/>
                <a:ext cx="478421" cy="478421"/>
                <a:chOff x="4839474" y="4392074"/>
                <a:chExt cx="478421" cy="478421"/>
              </a:xfrm>
            </p:grpSpPr>
            <p:sp>
              <p:nvSpPr>
                <p:cNvPr id="4935" name="Google Shape;4935;p290"/>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936" name="Google Shape;4936;p290"/>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4937" name="Google Shape;4937;p290"/>
              <p:cNvGrpSpPr/>
              <p:nvPr/>
            </p:nvGrpSpPr>
            <p:grpSpPr>
              <a:xfrm>
                <a:off x="4988332" y="4732022"/>
                <a:ext cx="478421" cy="478421"/>
                <a:chOff x="4980019" y="4733181"/>
                <a:chExt cx="478421" cy="478421"/>
              </a:xfrm>
            </p:grpSpPr>
            <p:sp>
              <p:nvSpPr>
                <p:cNvPr id="4938" name="Google Shape;4938;p290"/>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4939" name="Google Shape;4939;p290"/>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4940" name="Google Shape;4940;p290"/>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2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4" name="Shape 4944"/>
        <p:cNvGrpSpPr/>
        <p:nvPr/>
      </p:nvGrpSpPr>
      <p:grpSpPr>
        <a:xfrm>
          <a:off x="0" y="0"/>
          <a:ext cx="0" cy="0"/>
          <a:chOff x="0" y="0"/>
          <a:chExt cx="0" cy="0"/>
        </a:xfrm>
      </p:grpSpPr>
      <p:sp>
        <p:nvSpPr>
          <p:cNvPr id="4945" name="Google Shape;4945;p291"/>
          <p:cNvSpPr txBox="1"/>
          <p:nvPr>
            <p:ph idx="1" type="body"/>
          </p:nvPr>
        </p:nvSpPr>
        <p:spPr>
          <a:xfrm>
            <a:off x="985322" y="2524714"/>
            <a:ext cx="7685149" cy="13299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4400"/>
              <a:buNone/>
            </a:pPr>
            <a:r>
              <a:rPr lang="en-US"/>
              <a:t>Ứng dụng Spark và điều chỉnh hiệu suất</a:t>
            </a:r>
            <a:endParaRPr/>
          </a:p>
        </p:txBody>
      </p:sp>
      <p:sp>
        <p:nvSpPr>
          <p:cNvPr id="4946" name="Google Shape;4946;p291"/>
          <p:cNvSpPr txBox="1"/>
          <p:nvPr>
            <p:ph idx="2" type="body"/>
          </p:nvPr>
        </p:nvSpPr>
        <p:spPr>
          <a:xfrm>
            <a:off x="985323" y="2066881"/>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4</a:t>
            </a:r>
            <a:endParaRPr/>
          </a:p>
        </p:txBody>
      </p:sp>
    </p:spTree>
  </p:cSld>
  <p:clrMapOvr>
    <a:masterClrMapping/>
  </p:clrMapOvr>
</p:sld>
</file>

<file path=ppt/slides/slide2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1" name="Shape 4951"/>
        <p:cNvGrpSpPr/>
        <p:nvPr/>
      </p:nvGrpSpPr>
      <p:grpSpPr>
        <a:xfrm>
          <a:off x="0" y="0"/>
          <a:ext cx="0" cy="0"/>
          <a:chOff x="0" y="0"/>
          <a:chExt cx="0" cy="0"/>
        </a:xfrm>
      </p:grpSpPr>
      <p:sp>
        <p:nvSpPr>
          <p:cNvPr id="4952" name="Google Shape;4952;p292"/>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t>Ứng dụng Spark và điều chỉnh hiệu suất</a:t>
            </a:r>
            <a:endParaRPr/>
          </a:p>
        </p:txBody>
      </p:sp>
      <p:sp>
        <p:nvSpPr>
          <p:cNvPr id="4953" name="Google Shape;4953;p292"/>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4</a:t>
            </a:r>
            <a:endParaRPr/>
          </a:p>
        </p:txBody>
      </p:sp>
      <p:sp>
        <p:nvSpPr>
          <p:cNvPr id="4954" name="Google Shape;4954;p292"/>
          <p:cNvSpPr/>
          <p:nvPr/>
        </p:nvSpPr>
        <p:spPr>
          <a:xfrm>
            <a:off x="1234524" y="4205012"/>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4.1. Ứng dụng Spark</a:t>
            </a:r>
            <a:endParaRPr/>
          </a:p>
        </p:txBody>
      </p:sp>
      <p:sp>
        <p:nvSpPr>
          <p:cNvPr id="4955" name="Google Shape;4955;p292"/>
          <p:cNvSpPr/>
          <p:nvPr/>
        </p:nvSpPr>
        <p:spPr>
          <a:xfrm>
            <a:off x="1051644" y="4203839"/>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sp>
        <p:nvSpPr>
          <p:cNvPr id="4956" name="Google Shape;4956;p292"/>
          <p:cNvSpPr/>
          <p:nvPr/>
        </p:nvSpPr>
        <p:spPr>
          <a:xfrm>
            <a:off x="1234524" y="4634846"/>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4.2. Xử lý phân tán</a:t>
            </a:r>
            <a:endParaRPr sz="1800">
              <a:solidFill>
                <a:srgbClr val="A5A5A5"/>
              </a:solidFill>
              <a:latin typeface="Arial"/>
              <a:ea typeface="Arial"/>
              <a:cs typeface="Arial"/>
              <a:sym typeface="Arial"/>
            </a:endParaRPr>
          </a:p>
        </p:txBody>
      </p:sp>
      <p:sp>
        <p:nvSpPr>
          <p:cNvPr id="4957" name="Google Shape;4957;p292"/>
          <p:cNvSpPr/>
          <p:nvPr/>
        </p:nvSpPr>
        <p:spPr>
          <a:xfrm>
            <a:off x="1051644" y="4633673"/>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sp>
        <p:nvSpPr>
          <p:cNvPr id="4958" name="Google Shape;4958;p292"/>
          <p:cNvSpPr/>
          <p:nvPr/>
        </p:nvSpPr>
        <p:spPr>
          <a:xfrm>
            <a:off x="1234524" y="506468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4.3. Bền bỉ</a:t>
            </a:r>
            <a:endParaRPr sz="1800">
              <a:solidFill>
                <a:srgbClr val="A5A5A5"/>
              </a:solidFill>
              <a:latin typeface="Arial"/>
              <a:ea typeface="Arial"/>
              <a:cs typeface="Arial"/>
              <a:sym typeface="Arial"/>
            </a:endParaRPr>
          </a:p>
        </p:txBody>
      </p:sp>
      <p:sp>
        <p:nvSpPr>
          <p:cNvPr id="4959" name="Google Shape;4959;p292"/>
          <p:cNvSpPr/>
          <p:nvPr/>
        </p:nvSpPr>
        <p:spPr>
          <a:xfrm>
            <a:off x="1051644" y="5063507"/>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spTree>
  </p:cSld>
  <p:clrMapOvr>
    <a:masterClrMapping/>
  </p:clrMapOvr>
</p:sld>
</file>

<file path=ppt/slides/slide2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4" name="Shape 4964"/>
        <p:cNvGrpSpPr/>
        <p:nvPr/>
      </p:nvGrpSpPr>
      <p:grpSpPr>
        <a:xfrm>
          <a:off x="0" y="0"/>
          <a:ext cx="0" cy="0"/>
          <a:chOff x="0" y="0"/>
          <a:chExt cx="0" cy="0"/>
        </a:xfrm>
      </p:grpSpPr>
      <p:sp>
        <p:nvSpPr>
          <p:cNvPr id="4965" name="Google Shape;4965;p29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Ứng dụng Spark</a:t>
            </a:r>
            <a:endParaRPr/>
          </a:p>
        </p:txBody>
      </p:sp>
      <p:sp>
        <p:nvSpPr>
          <p:cNvPr id="4966" name="Google Shape;4966;p29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Viết ứng dụng Spark</a:t>
            </a:r>
            <a:endParaRPr/>
          </a:p>
        </p:txBody>
      </p:sp>
      <p:sp>
        <p:nvSpPr>
          <p:cNvPr id="4967" name="Google Shape;4967;p29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4968" name="Google Shape;4968;p293"/>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Đối với các ứng dụng sẵn sàng sản xuất, hãy tạo các tệp Python riêng biệt hoặc mã Scala đã biên dịch</a:t>
            </a:r>
            <a:endParaRPr/>
          </a:p>
          <a:p>
            <a:pPr indent="-177800" lvl="0" marL="177800" rtl="0" algn="l">
              <a:lnSpc>
                <a:spcPct val="128571"/>
              </a:lnSpc>
              <a:spcBef>
                <a:spcPts val="1000"/>
              </a:spcBef>
              <a:spcAft>
                <a:spcPts val="0"/>
              </a:spcAft>
              <a:buClr>
                <a:srgbClr val="262626"/>
              </a:buClr>
              <a:buSzPts val="1400"/>
              <a:buFont typeface="Arial"/>
              <a:buChar char="•"/>
            </a:pPr>
            <a:r>
              <a:rPr lang="en-US"/>
              <a:t>Tạo các đối tượng điểm vào theo cách thủ công</a:t>
            </a:r>
            <a:endParaRPr/>
          </a:p>
          <a:p>
            <a:pPr indent="-182563" lvl="1" marL="360363" rtl="0" algn="l">
              <a:lnSpc>
                <a:spcPct val="138461"/>
              </a:lnSpc>
              <a:spcBef>
                <a:spcPts val="500"/>
              </a:spcBef>
              <a:spcAft>
                <a:spcPts val="0"/>
              </a:spcAft>
              <a:buClr>
                <a:srgbClr val="262626"/>
              </a:buClr>
              <a:buSzPts val="1040"/>
              <a:buChar char="•"/>
            </a:pPr>
            <a:r>
              <a:rPr lang="en-US"/>
              <a:t>Tất cả các chương trình Spark đều yêu cầu đối tượng SparkContext</a:t>
            </a:r>
            <a:endParaRPr/>
          </a:p>
          <a:p>
            <a:pPr indent="-182563" lvl="1" marL="360363" rtl="0" algn="l">
              <a:lnSpc>
                <a:spcPct val="138461"/>
              </a:lnSpc>
              <a:spcBef>
                <a:spcPts val="500"/>
              </a:spcBef>
              <a:spcAft>
                <a:spcPts val="0"/>
              </a:spcAft>
              <a:buClr>
                <a:srgbClr val="262626"/>
              </a:buClr>
              <a:buSzPts val="1040"/>
              <a:buChar char="•"/>
            </a:pPr>
            <a:r>
              <a:rPr lang="en-US"/>
              <a:t>Đối tượng SparkSession là bắt buộc đối với ứng dụng dựa trên DataFrame/Bộ dữ liệu</a:t>
            </a:r>
            <a:endParaRPr/>
          </a:p>
          <a:p>
            <a:pPr indent="-209550" lvl="2" marL="574675" rtl="0" algn="l">
              <a:lnSpc>
                <a:spcPct val="90000"/>
              </a:lnSpc>
              <a:spcBef>
                <a:spcPts val="462"/>
              </a:spcBef>
              <a:spcAft>
                <a:spcPts val="0"/>
              </a:spcAft>
              <a:buClr>
                <a:srgbClr val="262626"/>
              </a:buClr>
              <a:buSzPts val="1300"/>
              <a:buChar char="•"/>
            </a:pPr>
            <a:r>
              <a:rPr lang="en-US"/>
              <a:t>Điều này bao gồm các ứng dụng Truyền có cấu trúc</a:t>
            </a:r>
            <a:endParaRPr/>
          </a:p>
          <a:p>
            <a:pPr indent="-182563" lvl="1" marL="360363" rtl="0" algn="l">
              <a:lnSpc>
                <a:spcPct val="138461"/>
              </a:lnSpc>
              <a:spcBef>
                <a:spcPts val="500"/>
              </a:spcBef>
              <a:spcAft>
                <a:spcPts val="0"/>
              </a:spcAft>
              <a:buClr>
                <a:srgbClr val="262626"/>
              </a:buClr>
              <a:buSzPts val="1040"/>
              <a:buChar char="•"/>
            </a:pPr>
            <a:r>
              <a:rPr lang="en-US"/>
              <a:t>Đối tượng StreamingContext là bắt buộc đối với các ứng dụng Spark Streaming dựa trên API lõi RDD</a:t>
            </a:r>
            <a:endParaRPr/>
          </a:p>
          <a:p>
            <a:pPr indent="-177800" lvl="0" marL="177800" rtl="0" algn="l">
              <a:lnSpc>
                <a:spcPct val="128571"/>
              </a:lnSpc>
              <a:spcBef>
                <a:spcPts val="1000"/>
              </a:spcBef>
              <a:spcAft>
                <a:spcPts val="0"/>
              </a:spcAft>
              <a:buClr>
                <a:srgbClr val="262626"/>
              </a:buClr>
              <a:buSzPts val="1400"/>
              <a:buFont typeface="Arial"/>
              <a:buChar char="•"/>
            </a:pPr>
            <a:r>
              <a:rPr lang="en-US"/>
              <a:t>Các lập trình viên trên toàn thế giới đã đặt tên mặc định cho các đối tượng này</a:t>
            </a:r>
            <a:endParaRPr/>
          </a:p>
          <a:p>
            <a:pPr indent="-182563" lvl="1" marL="360363" rtl="0" algn="l">
              <a:lnSpc>
                <a:spcPct val="138461"/>
              </a:lnSpc>
              <a:spcBef>
                <a:spcPts val="500"/>
              </a:spcBef>
              <a:spcAft>
                <a:spcPts val="0"/>
              </a:spcAft>
              <a:buClr>
                <a:srgbClr val="262626"/>
              </a:buClr>
              <a:buSzPts val="1040"/>
              <a:buChar char="•"/>
            </a:pPr>
            <a:r>
              <a:rPr lang="en-US"/>
              <a:t>SparkContext	🡺 	sc</a:t>
            </a:r>
            <a:endParaRPr/>
          </a:p>
          <a:p>
            <a:pPr indent="-182563" lvl="1" marL="360363" rtl="0" algn="l">
              <a:lnSpc>
                <a:spcPct val="138461"/>
              </a:lnSpc>
              <a:spcBef>
                <a:spcPts val="500"/>
              </a:spcBef>
              <a:spcAft>
                <a:spcPts val="0"/>
              </a:spcAft>
              <a:buClr>
                <a:srgbClr val="262626"/>
              </a:buClr>
              <a:buSzPts val="1040"/>
              <a:buChar char="•"/>
            </a:pPr>
            <a:r>
              <a:rPr lang="en-US"/>
              <a:t>SparkSession 	🡺	spark (Mặc dù chúng ta thực sự có thể có nhiều phiên)</a:t>
            </a:r>
            <a:endParaRPr/>
          </a:p>
          <a:p>
            <a:pPr indent="-182563" lvl="1" marL="360363" rtl="0" algn="l">
              <a:lnSpc>
                <a:spcPct val="138461"/>
              </a:lnSpc>
              <a:spcBef>
                <a:spcPts val="500"/>
              </a:spcBef>
              <a:spcAft>
                <a:spcPts val="0"/>
              </a:spcAft>
              <a:buClr>
                <a:srgbClr val="262626"/>
              </a:buClr>
              <a:buSzPts val="1040"/>
              <a:buChar char="•"/>
            </a:pPr>
            <a:r>
              <a:rPr lang="en-US"/>
              <a:t>StreamingContext 	🡺	ssc</a:t>
            </a:r>
            <a:endParaRPr/>
          </a:p>
          <a:p>
            <a:pPr indent="-177800" lvl="0" marL="177800" rtl="0" algn="l">
              <a:lnSpc>
                <a:spcPct val="128571"/>
              </a:lnSpc>
              <a:spcBef>
                <a:spcPts val="1000"/>
              </a:spcBef>
              <a:spcAft>
                <a:spcPts val="0"/>
              </a:spcAft>
              <a:buClr>
                <a:srgbClr val="262626"/>
              </a:buClr>
              <a:buSzPts val="1400"/>
              <a:buChar char="•"/>
            </a:pPr>
            <a:r>
              <a:rPr lang="en-US"/>
              <a:t>Khi kết thúc mỗi chương trình, chúng ta phải stop() SparkSession hoặc SparkContext</a:t>
            </a:r>
            <a:endParaRPr/>
          </a:p>
          <a:p>
            <a:pPr indent="-116523" lvl="1" marL="360363" rtl="0" algn="l">
              <a:lnSpc>
                <a:spcPct val="138461"/>
              </a:lnSpc>
              <a:spcBef>
                <a:spcPts val="500"/>
              </a:spcBef>
              <a:spcAft>
                <a:spcPts val="0"/>
              </a:spcAft>
              <a:buClr>
                <a:srgbClr val="262626"/>
              </a:buClr>
              <a:buSzPts val="1040"/>
              <a:buNone/>
            </a:pPr>
            <a:r>
              <a:t/>
            </a:r>
            <a:endParaRPr/>
          </a:p>
        </p:txBody>
      </p:sp>
    </p:spTree>
  </p:cSld>
  <p:clrMapOvr>
    <a:masterClrMapping/>
  </p:clrMapOvr>
</p:sld>
</file>

<file path=ppt/slides/slide2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3" name="Shape 4973"/>
        <p:cNvGrpSpPr/>
        <p:nvPr/>
      </p:nvGrpSpPr>
      <p:grpSpPr>
        <a:xfrm>
          <a:off x="0" y="0"/>
          <a:ext cx="0" cy="0"/>
          <a:chOff x="0" y="0"/>
          <a:chExt cx="0" cy="0"/>
        </a:xfrm>
      </p:grpSpPr>
      <p:sp>
        <p:nvSpPr>
          <p:cNvPr id="4974" name="Google Shape;4974;p29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Ứng dụng Spark</a:t>
            </a:r>
            <a:endParaRPr/>
          </a:p>
        </p:txBody>
      </p:sp>
      <p:sp>
        <p:nvSpPr>
          <p:cNvPr id="4975" name="Google Shape;4975;p29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Tạo đối tượng SparkContext</a:t>
            </a:r>
            <a:endParaRPr/>
          </a:p>
        </p:txBody>
      </p:sp>
      <p:sp>
        <p:nvSpPr>
          <p:cNvPr id="4976" name="Google Shape;4976;p29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4977" name="Google Shape;4977;p294"/>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Tạo đối tượng SparkContext để truy cập các hành động và chuyển đổi API lõi</a:t>
            </a:r>
            <a:endParaRPr/>
          </a:p>
          <a:p>
            <a:pPr indent="-182563" lvl="1" marL="360363" rtl="0" algn="l">
              <a:lnSpc>
                <a:spcPct val="138461"/>
              </a:lnSpc>
              <a:spcBef>
                <a:spcPts val="500"/>
              </a:spcBef>
              <a:spcAft>
                <a:spcPts val="0"/>
              </a:spcAft>
              <a:buClr>
                <a:srgbClr val="262626"/>
              </a:buClr>
              <a:buSzPts val="1040"/>
              <a:buChar char="•"/>
            </a:pPr>
            <a:r>
              <a:rPr lang="en-US"/>
              <a:t>Chỉ một SparkContext cho mỗi ứng dụng</a:t>
            </a:r>
            <a:endParaRPr/>
          </a:p>
          <a:p>
            <a:pPr indent="-177800" lvl="0" marL="177800" rtl="0" algn="l">
              <a:lnSpc>
                <a:spcPct val="128571"/>
              </a:lnSpc>
              <a:spcBef>
                <a:spcPts val="1000"/>
              </a:spcBef>
              <a:spcAft>
                <a:spcPts val="0"/>
              </a:spcAft>
              <a:buClr>
                <a:srgbClr val="262626"/>
              </a:buClr>
              <a:buSzPts val="1400"/>
              <a:buFont typeface="Arial"/>
              <a:buChar char="•"/>
            </a:pPr>
            <a:r>
              <a:rPr lang="en-US"/>
              <a:t>Tạo đối tượng SparkConf và chuyển thành tham số khi khởi tạo SparkContext</a:t>
            </a:r>
            <a:endParaRPr/>
          </a:p>
          <a:p>
            <a:pPr indent="-182563" lvl="1" marL="360363" rtl="0" algn="l">
              <a:lnSpc>
                <a:spcPct val="138461"/>
              </a:lnSpc>
              <a:spcBef>
                <a:spcPts val="500"/>
              </a:spcBef>
              <a:spcAft>
                <a:spcPts val="0"/>
              </a:spcAft>
              <a:buClr>
                <a:srgbClr val="262626"/>
              </a:buClr>
              <a:buSzPts val="1040"/>
              <a:buChar char="•"/>
            </a:pPr>
            <a:r>
              <a:rPr lang="en-US"/>
              <a:t>Chèn thông tin cấu hình về ứng dụng trong SparkConf</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4978" name="Google Shape;4978;p294"/>
          <p:cNvSpPr txBox="1"/>
          <p:nvPr/>
        </p:nvSpPr>
        <p:spPr>
          <a:xfrm>
            <a:off x="704850" y="3548379"/>
            <a:ext cx="7812000" cy="218049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First import the necessary SparkContex and SparkConf libraries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import org.apache.spark.SparkContext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import org.apache.spark.SparkConf</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Create a SparkConf() and set configurations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conf = SparkConf().setAppName(appName).setMaster(master)</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Create the SparkContext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sc = SparkContext(conf=conf)</a:t>
            </a:r>
            <a:endParaRPr/>
          </a:p>
        </p:txBody>
      </p:sp>
    </p:spTree>
  </p:cSld>
  <p:clrMapOvr>
    <a:masterClrMapping/>
  </p:clrMapOvr>
</p:sld>
</file>

<file path=ppt/slides/slide2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3" name="Shape 4983"/>
        <p:cNvGrpSpPr/>
        <p:nvPr/>
      </p:nvGrpSpPr>
      <p:grpSpPr>
        <a:xfrm>
          <a:off x="0" y="0"/>
          <a:ext cx="0" cy="0"/>
          <a:chOff x="0" y="0"/>
          <a:chExt cx="0" cy="0"/>
        </a:xfrm>
      </p:grpSpPr>
      <p:sp>
        <p:nvSpPr>
          <p:cNvPr id="4984" name="Google Shape;4984;p29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Ứng dụng Spark</a:t>
            </a:r>
            <a:endParaRPr/>
          </a:p>
        </p:txBody>
      </p:sp>
      <p:sp>
        <p:nvSpPr>
          <p:cNvPr id="4985" name="Google Shape;4985;p29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Tạo SparkSession</a:t>
            </a:r>
            <a:endParaRPr/>
          </a:p>
        </p:txBody>
      </p:sp>
      <p:sp>
        <p:nvSpPr>
          <p:cNvPr id="4986" name="Google Shape;4986;p29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4987" name="Google Shape;4987;p295"/>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 dụng SparkSession.builder để tạo SparkSession mới</a:t>
            </a:r>
            <a:endParaRPr/>
          </a:p>
          <a:p>
            <a:pPr indent="-182563" lvl="1" marL="360363" rtl="0" algn="l">
              <a:lnSpc>
                <a:spcPct val="138461"/>
              </a:lnSpc>
              <a:spcBef>
                <a:spcPts val="500"/>
              </a:spcBef>
              <a:spcAft>
                <a:spcPts val="0"/>
              </a:spcAft>
              <a:buClr>
                <a:srgbClr val="262626"/>
              </a:buClr>
              <a:buSzPts val="1040"/>
              <a:buChar char="•"/>
            </a:pPr>
            <a:r>
              <a:rPr lang="en-US"/>
              <a:t>Trình xây dựng cũng tự động tạo SparkContext</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4988" name="Google Shape;4988;p295"/>
          <p:cNvSpPr txBox="1"/>
          <p:nvPr/>
        </p:nvSpPr>
        <p:spPr>
          <a:xfrm>
            <a:off x="704850" y="2802833"/>
            <a:ext cx="7812000" cy="206915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Import the SparkSession library</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from pyspark.sql import SparkSession</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Create SparkSession, including configuration setting</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spark = SparkSession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.builder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.appName("Python Spark SQL basic example")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.config("spark.some.config.option", "some-value")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.getOrCreate()</a:t>
            </a:r>
            <a:endParaRPr/>
          </a:p>
        </p:txBody>
      </p:sp>
    </p:spTree>
  </p:cSld>
  <p:clrMapOvr>
    <a:masterClrMapping/>
  </p:clrMapOvr>
</p:sld>
</file>

<file path=ppt/slides/slide2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3" name="Shape 4993"/>
        <p:cNvGrpSpPr/>
        <p:nvPr/>
      </p:nvGrpSpPr>
      <p:grpSpPr>
        <a:xfrm>
          <a:off x="0" y="0"/>
          <a:ext cx="0" cy="0"/>
          <a:chOff x="0" y="0"/>
          <a:chExt cx="0" cy="0"/>
        </a:xfrm>
      </p:grpSpPr>
      <p:sp>
        <p:nvSpPr>
          <p:cNvPr id="4994" name="Google Shape;4994;p29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Ứng dụng Spark</a:t>
            </a:r>
            <a:endParaRPr/>
          </a:p>
        </p:txBody>
      </p:sp>
      <p:sp>
        <p:nvSpPr>
          <p:cNvPr id="4995" name="Google Shape;4995;p29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Để tất cả chúng cùng nhau</a:t>
            </a:r>
            <a:endParaRPr/>
          </a:p>
        </p:txBody>
      </p:sp>
      <p:sp>
        <p:nvSpPr>
          <p:cNvPr id="4996" name="Google Shape;4996;p29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4997" name="Google Shape;4997;p296"/>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Hãy tạo một chương trình PySpark hoạt động đầy đủ</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4998" name="Google Shape;4998;p296"/>
          <p:cNvSpPr txBox="1"/>
          <p:nvPr/>
        </p:nvSpPr>
        <p:spPr>
          <a:xfrm>
            <a:off x="704850" y="2551497"/>
            <a:ext cx="7812000" cy="319885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import sys</a:t>
            </a:r>
            <a:endParaRPr/>
          </a:p>
          <a:p>
            <a:pPr indent="0" lvl="0" marL="182563" marR="0" rtl="0" algn="l">
              <a:spcBef>
                <a:spcPts val="0"/>
              </a:spcBef>
              <a:spcAft>
                <a:spcPts val="0"/>
              </a:spcAft>
              <a:buNone/>
            </a:pPr>
            <a:r>
              <a:rPr lang="en-US" sz="1200">
                <a:solidFill>
                  <a:srgbClr val="FF0000"/>
                </a:solidFill>
                <a:latin typeface="Courier New"/>
                <a:ea typeface="Courier New"/>
                <a:cs typeface="Courier New"/>
                <a:sym typeface="Courier New"/>
              </a:rPr>
              <a:t>from pyspark.sql import SparkSession</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if __name__ == "__main__":</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if len(sys.argv) &lt; 3:</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print(sys.stderr,</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"Usage: spark-submit sales.py &lt;input-file&gt; &lt;outputfile&gt;")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sys.exit()</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t>
            </a:r>
            <a:r>
              <a:rPr lang="en-US" sz="1200">
                <a:solidFill>
                  <a:srgbClr val="FF0000"/>
                </a:solidFill>
                <a:latin typeface="Courier New"/>
                <a:ea typeface="Courier New"/>
                <a:cs typeface="Courier New"/>
                <a:sym typeface="Courier New"/>
              </a:rPr>
              <a:t>spark = SparkSession.builder.getOrCreate()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spark.sparkContext.setLogLevel("WARN")</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salesDF = spark.read.csv(sys.argv[1])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countryDF = salesDF.select("Country","BàisSold", "BàiPrice")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countryDF.write.option("header","true").csv(sys.argv[2])</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t>
            </a:r>
            <a:r>
              <a:rPr lang="en-US" sz="1200">
                <a:solidFill>
                  <a:srgbClr val="FF0000"/>
                </a:solidFill>
                <a:latin typeface="Courier New"/>
                <a:ea typeface="Courier New"/>
                <a:cs typeface="Courier New"/>
                <a:sym typeface="Courier New"/>
              </a:rPr>
              <a:t>spark.stop()</a:t>
            </a:r>
            <a:endParaRPr/>
          </a:p>
        </p:txBody>
      </p:sp>
    </p:spTree>
  </p:cSld>
  <p:clrMapOvr>
    <a:masterClrMapping/>
  </p:clrMapOvr>
</p:sld>
</file>

<file path=ppt/slides/slide2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3" name="Shape 5003"/>
        <p:cNvGrpSpPr/>
        <p:nvPr/>
      </p:nvGrpSpPr>
      <p:grpSpPr>
        <a:xfrm>
          <a:off x="0" y="0"/>
          <a:ext cx="0" cy="0"/>
          <a:chOff x="0" y="0"/>
          <a:chExt cx="0" cy="0"/>
        </a:xfrm>
      </p:grpSpPr>
      <p:sp>
        <p:nvSpPr>
          <p:cNvPr id="5004" name="Google Shape;5004;p29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Ứng dụng Spark</a:t>
            </a:r>
            <a:endParaRPr/>
          </a:p>
        </p:txBody>
      </p:sp>
      <p:sp>
        <p:nvSpPr>
          <p:cNvPr id="5005" name="Google Shape;5005;p29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Triển khai ứng dụng lên cụm</a:t>
            </a:r>
            <a:endParaRPr/>
          </a:p>
        </p:txBody>
      </p:sp>
      <p:sp>
        <p:nvSpPr>
          <p:cNvPr id="5006" name="Google Shape;5006;p29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007" name="Google Shape;5007;p297"/>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 dụng tập lệnh bin/spark-submit để gửi ứng dụng đến cụm được hỗ trợ</a:t>
            </a:r>
            <a:endParaRPr/>
          </a:p>
          <a:p>
            <a:pPr indent="-182563" lvl="1" marL="360363" rtl="0" algn="l">
              <a:lnSpc>
                <a:spcPct val="138461"/>
              </a:lnSpc>
              <a:spcBef>
                <a:spcPts val="500"/>
              </a:spcBef>
              <a:spcAft>
                <a:spcPts val="0"/>
              </a:spcAft>
              <a:buClr>
                <a:srgbClr val="262626"/>
              </a:buClr>
              <a:buSzPts val="1040"/>
              <a:buChar char="•"/>
            </a:pPr>
            <a:r>
              <a:rPr lang="en-US"/>
              <a:t>Mã Scala sẽ được biên dịch trong JAR trong khi mã Python sẽ là tệp .py</a:t>
            </a:r>
            <a:endParaRPr/>
          </a:p>
          <a:p>
            <a:pPr indent="-177800" lvl="0" marL="177800" rtl="0" algn="l">
              <a:lnSpc>
                <a:spcPct val="128571"/>
              </a:lnSpc>
              <a:spcBef>
                <a:spcPts val="1000"/>
              </a:spcBef>
              <a:spcAft>
                <a:spcPts val="0"/>
              </a:spcAft>
              <a:buClr>
                <a:srgbClr val="262626"/>
              </a:buClr>
              <a:buSzPts val="1400"/>
              <a:buFont typeface="Arial"/>
              <a:buChar char="•"/>
            </a:pPr>
            <a:r>
              <a:rPr lang="en-US"/>
              <a:t>Nếu dự án phụ thuộc vào các dự án khác, bạn sẽ phải đóng gói chúng và cung cấp cho spark-submit</a:t>
            </a:r>
            <a:endParaRPr/>
          </a:p>
          <a:p>
            <a:pPr indent="-177800" lvl="0" marL="177800" rtl="0" algn="l">
              <a:lnSpc>
                <a:spcPct val="128571"/>
              </a:lnSpc>
              <a:spcBef>
                <a:spcPts val="1000"/>
              </a:spcBef>
              <a:spcAft>
                <a:spcPts val="0"/>
              </a:spcAft>
              <a:buClr>
                <a:srgbClr val="262626"/>
              </a:buClr>
              <a:buSzPts val="1400"/>
              <a:buFont typeface="Arial"/>
              <a:buChar char="•"/>
            </a:pPr>
            <a:r>
              <a:rPr lang="en-US"/>
              <a:t>Spark-submit đơn giản cho Python</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Spark-submit đơn giản cho Scala</a:t>
            </a:r>
            <a:endParaRPr/>
          </a:p>
        </p:txBody>
      </p:sp>
      <p:sp>
        <p:nvSpPr>
          <p:cNvPr id="5008" name="Google Shape;5008;p297"/>
          <p:cNvSpPr txBox="1"/>
          <p:nvPr/>
        </p:nvSpPr>
        <p:spPr>
          <a:xfrm>
            <a:off x="700209" y="3625504"/>
            <a:ext cx="7812000" cy="62294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FF0000"/>
                </a:solidFill>
                <a:latin typeface="Arial"/>
                <a:ea typeface="Arial"/>
                <a:cs typeface="Arial"/>
                <a:sym typeface="Arial"/>
              </a:rPr>
              <a:t>%</a:t>
            </a:r>
            <a:r>
              <a:rPr lang="en-US" sz="1400">
                <a:solidFill>
                  <a:schemeClr val="dk1"/>
                </a:solidFill>
                <a:latin typeface="Arial"/>
                <a:ea typeface="Arial"/>
                <a:cs typeface="Arial"/>
                <a:sym typeface="Arial"/>
              </a:rPr>
              <a:t>  spark-submit sales.py sales.csv /sales/country </a:t>
            </a:r>
            <a:endParaRPr/>
          </a:p>
        </p:txBody>
      </p:sp>
      <p:sp>
        <p:nvSpPr>
          <p:cNvPr id="5009" name="Google Shape;5009;p297"/>
          <p:cNvSpPr txBox="1"/>
          <p:nvPr/>
        </p:nvSpPr>
        <p:spPr>
          <a:xfrm>
            <a:off x="700209" y="5106381"/>
            <a:ext cx="7812000" cy="62294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FF0000"/>
                </a:solidFill>
                <a:latin typeface="Arial"/>
                <a:ea typeface="Arial"/>
                <a:cs typeface="Arial"/>
                <a:sym typeface="Arial"/>
              </a:rPr>
              <a:t>%</a:t>
            </a:r>
            <a:r>
              <a:rPr lang="en-US" sz="1400">
                <a:solidFill>
                  <a:schemeClr val="dk1"/>
                </a:solidFill>
                <a:latin typeface="Arial"/>
                <a:ea typeface="Arial"/>
                <a:cs typeface="Arial"/>
                <a:sym typeface="Arial"/>
              </a:rPr>
              <a:t>  spark-submit --class Sales Sales.jar sales.csv /sales/country v</a:t>
            </a:r>
            <a:endParaRPr/>
          </a:p>
        </p:txBody>
      </p:sp>
    </p:spTree>
  </p:cSld>
  <p:clrMapOvr>
    <a:masterClrMapping/>
  </p:clrMapOvr>
</p:sld>
</file>

<file path=ppt/slides/slide2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4" name="Shape 5014"/>
        <p:cNvGrpSpPr/>
        <p:nvPr/>
      </p:nvGrpSpPr>
      <p:grpSpPr>
        <a:xfrm>
          <a:off x="0" y="0"/>
          <a:ext cx="0" cy="0"/>
          <a:chOff x="0" y="0"/>
          <a:chExt cx="0" cy="0"/>
        </a:xfrm>
      </p:grpSpPr>
      <p:sp>
        <p:nvSpPr>
          <p:cNvPr id="5015" name="Google Shape;5015;p29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Ứng dụng Spark</a:t>
            </a:r>
            <a:endParaRPr/>
          </a:p>
        </p:txBody>
      </p:sp>
      <p:sp>
        <p:nvSpPr>
          <p:cNvPr id="5016" name="Google Shape;5016;p29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Khởi chạy ứng dụng với các tùy chọn</a:t>
            </a:r>
            <a:endParaRPr/>
          </a:p>
        </p:txBody>
      </p:sp>
      <p:sp>
        <p:nvSpPr>
          <p:cNvPr id="5017" name="Google Shape;5017;p29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018" name="Google Shape;5018;p298"/>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Tập lệnh spark-submit cho phép đặt một số tùy chọn khi khởi chạy cụm</a:t>
            </a:r>
            <a:endParaRPr/>
          </a:p>
          <a:p>
            <a:pPr indent="-177800" lvl="0" marL="177800" rtl="0" algn="l">
              <a:lnSpc>
                <a:spcPct val="128571"/>
              </a:lnSpc>
              <a:spcBef>
                <a:spcPts val="1000"/>
              </a:spcBef>
              <a:spcAft>
                <a:spcPts val="0"/>
              </a:spcAft>
              <a:buClr>
                <a:srgbClr val="262626"/>
              </a:buClr>
              <a:buSzPts val="1400"/>
              <a:buFont typeface="Arial"/>
              <a:buChar char="•"/>
            </a:pPr>
            <a:r>
              <a:rPr lang="en-US"/>
              <a:t>Một số cấu hình quan trọng hơn là;</a:t>
            </a:r>
            <a:endParaRPr/>
          </a:p>
          <a:p>
            <a:pPr indent="-182563" lvl="1" marL="360363" rtl="0" algn="l">
              <a:lnSpc>
                <a:spcPct val="138461"/>
              </a:lnSpc>
              <a:spcBef>
                <a:spcPts val="500"/>
              </a:spcBef>
              <a:spcAft>
                <a:spcPts val="0"/>
              </a:spcAft>
              <a:buClr>
                <a:srgbClr val="262626"/>
              </a:buClr>
              <a:buSzPts val="1040"/>
              <a:buChar char="•"/>
            </a:pPr>
            <a:r>
              <a:rPr lang="en-US"/>
              <a:t>--master - Loại cụm hoặc cục bộ</a:t>
            </a:r>
            <a:endParaRPr/>
          </a:p>
          <a:p>
            <a:pPr indent="-182563" lvl="1" marL="360363" rtl="0" algn="l">
              <a:lnSpc>
                <a:spcPct val="138461"/>
              </a:lnSpc>
              <a:spcBef>
                <a:spcPts val="500"/>
              </a:spcBef>
              <a:spcAft>
                <a:spcPts val="0"/>
              </a:spcAft>
              <a:buClr>
                <a:srgbClr val="262626"/>
              </a:buClr>
              <a:buSzPts val="1040"/>
              <a:buChar char="•"/>
            </a:pPr>
            <a:r>
              <a:rPr lang="en-US"/>
              <a:t>--deploy-mode - Xác định nơi chương trình Driver được khởi chạy, trên các worker node hoặc cục bộ</a:t>
            </a:r>
            <a:endParaRPr/>
          </a:p>
          <a:p>
            <a:pPr indent="-182563" lvl="1" marL="360363" rtl="0" algn="l">
              <a:lnSpc>
                <a:spcPct val="138461"/>
              </a:lnSpc>
              <a:spcBef>
                <a:spcPts val="500"/>
              </a:spcBef>
              <a:spcAft>
                <a:spcPts val="0"/>
              </a:spcAft>
              <a:buClr>
                <a:srgbClr val="262626"/>
              </a:buClr>
              <a:buSzPts val="1040"/>
              <a:buChar char="•"/>
            </a:pPr>
            <a:r>
              <a:rPr lang="en-US"/>
              <a:t>--conf &lt;key&gt; = &lt;value&gt; - Đặt bất kỳ cài đặt cấu hình có sẵn nào bằng cách sử dụng ký hiệu key=value</a:t>
            </a:r>
            <a:endParaRPr/>
          </a:p>
          <a:p>
            <a:pPr indent="-182563" lvl="1" marL="360363" rtl="0" algn="l">
              <a:lnSpc>
                <a:spcPct val="138461"/>
              </a:lnSpc>
              <a:spcBef>
                <a:spcPts val="500"/>
              </a:spcBef>
              <a:spcAft>
                <a:spcPts val="0"/>
              </a:spcAft>
              <a:buClr>
                <a:srgbClr val="262626"/>
              </a:buClr>
              <a:buSzPts val="1040"/>
              <a:buChar char="•"/>
            </a:pPr>
            <a:r>
              <a:rPr lang="en-US"/>
              <a:t>Cú pháp:</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5019" name="Google Shape;5019;p298"/>
          <p:cNvSpPr txBox="1"/>
          <p:nvPr/>
        </p:nvSpPr>
        <p:spPr>
          <a:xfrm>
            <a:off x="704850" y="4152683"/>
            <a:ext cx="7812000" cy="151931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FF0000"/>
                </a:solidFill>
                <a:latin typeface="Arial"/>
                <a:ea typeface="Arial"/>
                <a:cs typeface="Arial"/>
                <a:sym typeface="Arial"/>
              </a:rPr>
              <a:t>%</a:t>
            </a:r>
            <a:r>
              <a:rPr lang="en-US" sz="1400">
                <a:solidFill>
                  <a:schemeClr val="dk1"/>
                </a:solidFill>
                <a:latin typeface="Arial"/>
                <a:ea typeface="Arial"/>
                <a:cs typeface="Arial"/>
                <a:sym typeface="Arial"/>
              </a:rPr>
              <a:t>  ./bin/spark-submit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--master &lt;master-url&gt;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--deploy-mode &lt;deploy-mode&gt;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--conf &lt;key&gt;=&lt;value&gt;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 # other options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[application-arguments]</a:t>
            </a:r>
            <a:endParaRPr/>
          </a:p>
        </p:txBody>
      </p:sp>
    </p:spTree>
  </p:cSld>
  <p:clrMapOvr>
    <a:masterClrMapping/>
  </p:clrMapOvr>
</p:sld>
</file>

<file path=ppt/slides/slide2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4" name="Shape 5024"/>
        <p:cNvGrpSpPr/>
        <p:nvPr/>
      </p:nvGrpSpPr>
      <p:grpSpPr>
        <a:xfrm>
          <a:off x="0" y="0"/>
          <a:ext cx="0" cy="0"/>
          <a:chOff x="0" y="0"/>
          <a:chExt cx="0" cy="0"/>
        </a:xfrm>
      </p:grpSpPr>
      <p:sp>
        <p:nvSpPr>
          <p:cNvPr id="5025" name="Google Shape;5025;p29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Ứng dụng Spark</a:t>
            </a:r>
            <a:endParaRPr/>
          </a:p>
        </p:txBody>
      </p:sp>
      <p:sp>
        <p:nvSpPr>
          <p:cNvPr id="5026" name="Google Shape;5026;p29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Gửi tùy chọn phím tắt tập lệnh</a:t>
            </a:r>
            <a:endParaRPr/>
          </a:p>
        </p:txBody>
      </p:sp>
      <p:sp>
        <p:nvSpPr>
          <p:cNvPr id="5027" name="Google Shape;5027;p29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028" name="Google Shape;5028;p299"/>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Cú pháp cấu hình cơ bản</a:t>
            </a:r>
            <a:endParaRPr/>
          </a:p>
          <a:p>
            <a:pPr indent="-182563" lvl="1" marL="360363" rtl="0" algn="l">
              <a:lnSpc>
                <a:spcPct val="138461"/>
              </a:lnSpc>
              <a:spcBef>
                <a:spcPts val="500"/>
              </a:spcBef>
              <a:spcAft>
                <a:spcPts val="0"/>
              </a:spcAft>
              <a:buClr>
                <a:srgbClr val="262626"/>
              </a:buClr>
              <a:buSzPts val="1040"/>
              <a:buChar char="•"/>
            </a:pPr>
            <a:r>
              <a:rPr lang="en-US"/>
              <a:t>--conf key=value</a:t>
            </a:r>
            <a:endParaRPr/>
          </a:p>
          <a:p>
            <a:pPr indent="-177800" lvl="0" marL="177800" rtl="0" algn="l">
              <a:lnSpc>
                <a:spcPct val="128571"/>
              </a:lnSpc>
              <a:spcBef>
                <a:spcPts val="1000"/>
              </a:spcBef>
              <a:spcAft>
                <a:spcPts val="0"/>
              </a:spcAft>
              <a:buClr>
                <a:srgbClr val="262626"/>
              </a:buClr>
              <a:buSzPts val="1400"/>
              <a:buFont typeface="Arial"/>
              <a:buChar char="•"/>
            </a:pPr>
            <a:r>
              <a:rPr lang="en-US"/>
              <a:t>Các cấu hình thường được sử dụng có phím tắt</a:t>
            </a:r>
            <a:endParaRPr/>
          </a:p>
          <a:p>
            <a:pPr indent="-182563" lvl="1" marL="360363" rtl="0" algn="l">
              <a:lnSpc>
                <a:spcPct val="138461"/>
              </a:lnSpc>
              <a:spcBef>
                <a:spcPts val="500"/>
              </a:spcBef>
              <a:spcAft>
                <a:spcPts val="0"/>
              </a:spcAft>
              <a:buClr>
                <a:srgbClr val="262626"/>
              </a:buClr>
              <a:buSzPts val="1040"/>
              <a:buChar char="•"/>
            </a:pPr>
            <a:r>
              <a:rPr lang="en-US"/>
              <a:t>Thêm các thư viện cần thiết khác</a:t>
            </a:r>
            <a:endParaRPr/>
          </a:p>
          <a:p>
            <a:pPr indent="-209550" lvl="2" marL="574675" rtl="0" algn="l">
              <a:lnSpc>
                <a:spcPct val="90000"/>
              </a:lnSpc>
              <a:spcBef>
                <a:spcPts val="462"/>
              </a:spcBef>
              <a:spcAft>
                <a:spcPts val="0"/>
              </a:spcAft>
              <a:buClr>
                <a:srgbClr val="262626"/>
              </a:buClr>
              <a:buSzPts val="1300"/>
              <a:buChar char="•"/>
            </a:pPr>
            <a:r>
              <a:rPr lang="en-US"/>
              <a:t>--pyfiles - Tệp Python từ dự án khác được sử dụng trong ứng dụng của chúng tôi</a:t>
            </a:r>
            <a:endParaRPr/>
          </a:p>
          <a:p>
            <a:pPr indent="-209550" lvl="2" marL="574675" rtl="0" algn="l">
              <a:lnSpc>
                <a:spcPct val="90000"/>
              </a:lnSpc>
              <a:spcBef>
                <a:spcPts val="462"/>
              </a:spcBef>
              <a:spcAft>
                <a:spcPts val="0"/>
              </a:spcAft>
              <a:buClr>
                <a:srgbClr val="262626"/>
              </a:buClr>
              <a:buSzPts val="1300"/>
              <a:buChar char="•"/>
            </a:pPr>
            <a:r>
              <a:rPr lang="en-US"/>
              <a:t>--jars - Các JAR bổ sung cần có trong ứng dụng</a:t>
            </a:r>
            <a:endParaRPr/>
          </a:p>
          <a:p>
            <a:pPr indent="-182563" lvl="1" marL="360363" rtl="0" algn="l">
              <a:lnSpc>
                <a:spcPct val="138461"/>
              </a:lnSpc>
              <a:spcBef>
                <a:spcPts val="500"/>
              </a:spcBef>
              <a:spcAft>
                <a:spcPts val="0"/>
              </a:spcAft>
              <a:buClr>
                <a:srgbClr val="262626"/>
              </a:buClr>
              <a:buSzPts val="1040"/>
              <a:buChar char="•"/>
            </a:pPr>
            <a:r>
              <a:rPr lang="en-US"/>
              <a:t>Cài đặt liên quan đến YARN</a:t>
            </a:r>
            <a:endParaRPr/>
          </a:p>
          <a:p>
            <a:pPr indent="-209550" lvl="2" marL="574675" rtl="0" algn="l">
              <a:lnSpc>
                <a:spcPct val="90000"/>
              </a:lnSpc>
              <a:spcBef>
                <a:spcPts val="462"/>
              </a:spcBef>
              <a:spcAft>
                <a:spcPts val="0"/>
              </a:spcAft>
              <a:buClr>
                <a:srgbClr val="262626"/>
              </a:buClr>
              <a:buSzPts val="1300"/>
              <a:buChar char="•"/>
            </a:pPr>
            <a:r>
              <a:rPr lang="en-US"/>
              <a:t>--num-executors - Số lượng người thi hành để bắt đầu ứng dụng với</a:t>
            </a:r>
            <a:endParaRPr/>
          </a:p>
          <a:p>
            <a:pPr indent="-209550" lvl="2" marL="574675" rtl="0" algn="l">
              <a:lnSpc>
                <a:spcPct val="90000"/>
              </a:lnSpc>
              <a:spcBef>
                <a:spcPts val="462"/>
              </a:spcBef>
              <a:spcAft>
                <a:spcPts val="0"/>
              </a:spcAft>
              <a:buClr>
                <a:srgbClr val="262626"/>
              </a:buClr>
              <a:buSzPts val="1300"/>
              <a:buChar char="•"/>
            </a:pPr>
            <a:r>
              <a:rPr lang="en-US"/>
              <a:t>--executor-memory - Dung lượng bộ nhớ để phân bổ cho một Executor</a:t>
            </a:r>
            <a:endParaRPr/>
          </a:p>
          <a:p>
            <a:pPr indent="-209550" lvl="2" marL="574675" rtl="0" algn="l">
              <a:lnSpc>
                <a:spcPct val="90000"/>
              </a:lnSpc>
              <a:spcBef>
                <a:spcPts val="462"/>
              </a:spcBef>
              <a:spcAft>
                <a:spcPts val="0"/>
              </a:spcAft>
              <a:buClr>
                <a:srgbClr val="262626"/>
              </a:buClr>
              <a:buSzPts val="1300"/>
              <a:buChar char="•"/>
            </a:pPr>
            <a:r>
              <a:rPr lang="en-US"/>
              <a:t>--executor-cores - Số lượng lõi để phân bổ cho một Executor</a:t>
            </a:r>
            <a:endParaRPr/>
          </a:p>
          <a:p>
            <a:pPr indent="-209550" lvl="2" marL="574675" rtl="0" algn="l">
              <a:lnSpc>
                <a:spcPct val="90000"/>
              </a:lnSpc>
              <a:spcBef>
                <a:spcPts val="462"/>
              </a:spcBef>
              <a:spcAft>
                <a:spcPts val="0"/>
              </a:spcAft>
              <a:buClr>
                <a:srgbClr val="262626"/>
              </a:buClr>
              <a:buSzPts val="1300"/>
              <a:buChar char="•"/>
            </a:pPr>
            <a:r>
              <a:rPr lang="en-US"/>
              <a:t>--driver-memory - Dung lượng bộ nhớ để cấp phát cho Driver</a:t>
            </a:r>
            <a:endParaRPr/>
          </a:p>
          <a:p>
            <a:pPr indent="-209550" lvl="2" marL="574675" rtl="0" algn="l">
              <a:lnSpc>
                <a:spcPct val="90000"/>
              </a:lnSpc>
              <a:spcBef>
                <a:spcPts val="462"/>
              </a:spcBef>
              <a:spcAft>
                <a:spcPts val="0"/>
              </a:spcAft>
              <a:buClr>
                <a:srgbClr val="262626"/>
              </a:buClr>
              <a:buSzPts val="1300"/>
              <a:buChar char="•"/>
            </a:pPr>
            <a:r>
              <a:rPr lang="en-US"/>
              <a:t>--driver-cores - Số lượng lõi để phân bổ cho Driver</a:t>
            </a:r>
            <a:endParaRPr/>
          </a:p>
          <a:p>
            <a:pPr indent="-209550" lvl="2" marL="574675" rtl="0" algn="l">
              <a:lnSpc>
                <a:spcPct val="90000"/>
              </a:lnSpc>
              <a:spcBef>
                <a:spcPts val="462"/>
              </a:spcBef>
              <a:spcAft>
                <a:spcPts val="0"/>
              </a:spcAft>
              <a:buClr>
                <a:srgbClr val="262626"/>
              </a:buClr>
              <a:buSzPts val="1300"/>
              <a:buChar char="•"/>
            </a:pPr>
            <a:r>
              <a:rPr lang="en-US"/>
              <a:t>--queue - Gửi công việc đến hàng đợi đã chỉ định</a:t>
            </a:r>
            <a:endParaRPr/>
          </a:p>
          <a:p>
            <a:pPr indent="-116523" lvl="1" marL="360363" rtl="0" algn="l">
              <a:lnSpc>
                <a:spcPct val="138461"/>
              </a:lnSpc>
              <a:spcBef>
                <a:spcPts val="500"/>
              </a:spcBef>
              <a:spcAft>
                <a:spcPts val="0"/>
              </a:spcAft>
              <a:buClr>
                <a:srgbClr val="262626"/>
              </a:buClr>
              <a:buSzPts val="104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idx="2" type="body"/>
          </p:nvPr>
        </p:nvSpPr>
        <p:spPr>
          <a:xfrm>
            <a:off x="711202" y="4875103"/>
            <a:ext cx="8632825" cy="1291874"/>
          </a:xfrm>
          <a:prstGeom prst="rect">
            <a:avLst/>
          </a:prstGeom>
          <a:noFill/>
          <a:ln cap="flat" cmpd="sng" w="19050">
            <a:solidFill>
              <a:srgbClr val="F2F2F2"/>
            </a:solidFill>
            <a:prstDash val="solid"/>
            <a:miter lim="800000"/>
            <a:headEnd len="sm" w="sm" type="none"/>
            <a:tailEnd len="sm" w="sm" type="none"/>
          </a:ln>
        </p:spPr>
        <p:txBody>
          <a:bodyPr anchorCtr="0" anchor="t" bIns="72000" lIns="144000" spcFirstLastPara="1" rIns="144000" wrap="square" tIns="72000">
            <a:spAutoFit/>
          </a:bodyPr>
          <a:lstStyle/>
          <a:p>
            <a:pPr indent="-342900" lvl="0" marL="342900" rtl="0" algn="l">
              <a:lnSpc>
                <a:spcPct val="100000"/>
              </a:lnSpc>
              <a:spcBef>
                <a:spcPts val="0"/>
              </a:spcBef>
              <a:spcAft>
                <a:spcPts val="0"/>
              </a:spcAft>
              <a:buClr>
                <a:srgbClr val="A5A5A5"/>
              </a:buClr>
              <a:buSzPts val="1300"/>
              <a:buFont typeface="Arial"/>
              <a:buAutoNum type="arabicPeriod"/>
            </a:pPr>
            <a:r>
              <a:rPr lang="en-US"/>
              <a:t>Xử lý dữ liệu phi cấu trúc</a:t>
            </a:r>
            <a:endParaRPr/>
          </a:p>
          <a:p>
            <a:pPr indent="-342900" lvl="0" marL="342900" rtl="0" algn="l">
              <a:lnSpc>
                <a:spcPct val="100000"/>
              </a:lnSpc>
              <a:spcBef>
                <a:spcPts val="923"/>
              </a:spcBef>
              <a:spcAft>
                <a:spcPts val="0"/>
              </a:spcAft>
              <a:buClr>
                <a:srgbClr val="A5A5A5"/>
              </a:buClr>
              <a:buSzPts val="1300"/>
              <a:buFont typeface="Arial"/>
              <a:buAutoNum type="arabicPeriod"/>
            </a:pPr>
            <a:r>
              <a:rPr lang="en-US"/>
              <a:t>Xử lý dữ liệu có cấu trúc</a:t>
            </a:r>
            <a:endParaRPr/>
          </a:p>
          <a:p>
            <a:pPr indent="-342900" lvl="0" marL="342900" rtl="0" algn="l">
              <a:lnSpc>
                <a:spcPct val="100000"/>
              </a:lnSpc>
              <a:spcBef>
                <a:spcPts val="923"/>
              </a:spcBef>
              <a:spcAft>
                <a:spcPts val="0"/>
              </a:spcAft>
              <a:buClr>
                <a:srgbClr val="A5A5A5"/>
              </a:buClr>
              <a:buSzPts val="1300"/>
              <a:buFont typeface="Arial"/>
              <a:buAutoNum type="arabicPeriod"/>
            </a:pPr>
            <a:r>
              <a:rPr lang="en-US"/>
              <a:t>Xử lý dữ liệu trực tuyến</a:t>
            </a:r>
            <a:endParaRPr/>
          </a:p>
          <a:p>
            <a:pPr indent="-342900" lvl="0" marL="342900" rtl="0" algn="l">
              <a:lnSpc>
                <a:spcPct val="100000"/>
              </a:lnSpc>
              <a:spcBef>
                <a:spcPts val="923"/>
              </a:spcBef>
              <a:spcAft>
                <a:spcPts val="0"/>
              </a:spcAft>
              <a:buClr>
                <a:srgbClr val="A5A5A5"/>
              </a:buClr>
              <a:buSzPts val="1300"/>
              <a:buFont typeface="Arial"/>
              <a:buAutoNum type="arabicPeriod"/>
            </a:pPr>
            <a:r>
              <a:rPr lang="en-US"/>
              <a:t>Điều chỉnh hiệu suất và kiến trúc Apache Spark</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3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529" name="Google Shape;529;p3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Tạo chuỗi</a:t>
            </a:r>
            <a:endParaRPr/>
          </a:p>
        </p:txBody>
      </p:sp>
      <p:sp>
        <p:nvSpPr>
          <p:cNvPr id="530" name="Google Shape;530;p3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531" name="Google Shape;531;p3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Tạo Chuỗi bằng "trích dẫn" hoặc "trích dẫn đơn"</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Nếu cần đặt dấu ngoặc đơn trong câu thì dùng dấu ngoặc kép để tạo thành câu và ngược lại</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532" name="Google Shape;532;p30"/>
          <p:cNvSpPr txBox="1"/>
          <p:nvPr/>
        </p:nvSpPr>
        <p:spPr>
          <a:xfrm>
            <a:off x="697116" y="2700171"/>
            <a:ext cx="7812000" cy="64059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string1 = "I am a string"</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string2 = 'I am a string also'</a:t>
            </a:r>
            <a:endParaRPr/>
          </a:p>
        </p:txBody>
      </p:sp>
      <p:sp>
        <p:nvSpPr>
          <p:cNvPr id="533" name="Google Shape;533;p30"/>
          <p:cNvSpPr txBox="1"/>
          <p:nvPr/>
        </p:nvSpPr>
        <p:spPr>
          <a:xfrm>
            <a:off x="715977" y="4278246"/>
            <a:ext cx="7812000" cy="64059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string3 = "I don't like this"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string4 = 'I am the "best" string'</a:t>
            </a:r>
            <a:endParaRPr/>
          </a:p>
        </p:txBody>
      </p:sp>
    </p:spTree>
  </p:cSld>
  <p:clrMapOvr>
    <a:masterClrMapping/>
  </p:clrMapOvr>
</p:sld>
</file>

<file path=ppt/slides/slide3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3" name="Shape 5033"/>
        <p:cNvGrpSpPr/>
        <p:nvPr/>
      </p:nvGrpSpPr>
      <p:grpSpPr>
        <a:xfrm>
          <a:off x="0" y="0"/>
          <a:ext cx="0" cy="0"/>
          <a:chOff x="0" y="0"/>
          <a:chExt cx="0" cy="0"/>
        </a:xfrm>
      </p:grpSpPr>
      <p:sp>
        <p:nvSpPr>
          <p:cNvPr id="5034" name="Google Shape;5034;p30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Ứng dụng Spark</a:t>
            </a:r>
            <a:endParaRPr/>
          </a:p>
        </p:txBody>
      </p:sp>
      <p:sp>
        <p:nvSpPr>
          <p:cNvPr id="5035" name="Google Shape;5035;p30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Tải cấu hình từ tệp</a:t>
            </a:r>
            <a:endParaRPr/>
          </a:p>
        </p:txBody>
      </p:sp>
      <p:sp>
        <p:nvSpPr>
          <p:cNvPr id="5036" name="Google Shape;5036;p30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037" name="Google Shape;5037;p300"/>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Spark đọc từ $SPARK_HOME/conf/spark-defaults.conf cho các thuộc tính của bộ hệ thống.</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Các cấu hình trong tệp cấu hình hệ thống mặc định có thể bị ghi đè bằng tệp của riêng bạn</a:t>
            </a:r>
            <a:endParaRPr/>
          </a:p>
          <a:p>
            <a:pPr indent="-182563" lvl="1" marL="360363" rtl="0" algn="l">
              <a:lnSpc>
                <a:spcPct val="138461"/>
              </a:lnSpc>
              <a:spcBef>
                <a:spcPts val="500"/>
              </a:spcBef>
              <a:spcAft>
                <a:spcPts val="0"/>
              </a:spcAft>
              <a:buClr>
                <a:srgbClr val="262626"/>
              </a:buClr>
              <a:buSzPts val="1040"/>
              <a:buChar char="•"/>
            </a:pPr>
            <a:r>
              <a:rPr lang="en-US"/>
              <a:t>Sử dụng </a:t>
            </a:r>
            <a:r>
              <a:rPr lang="en-US">
                <a:latin typeface="Arial"/>
                <a:ea typeface="Arial"/>
                <a:cs typeface="Arial"/>
                <a:sym typeface="Arial"/>
              </a:rPr>
              <a:t>--property-file = &lt;path to configuration file&gt;</a:t>
            </a:r>
            <a:endParaRPr/>
          </a:p>
          <a:p>
            <a:pPr indent="-182563" lvl="1" marL="360363" rtl="0" algn="l">
              <a:lnSpc>
                <a:spcPct val="138461"/>
              </a:lnSpc>
              <a:spcBef>
                <a:spcPts val="500"/>
              </a:spcBef>
              <a:spcAft>
                <a:spcPts val="0"/>
              </a:spcAft>
              <a:buClr>
                <a:srgbClr val="262626"/>
              </a:buClr>
              <a:buSzPts val="1040"/>
              <a:buChar char="•"/>
            </a:pPr>
            <a:r>
              <a:rPr lang="en-US"/>
              <a:t>Cú pháp :</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5038" name="Google Shape;5038;p300"/>
          <p:cNvSpPr txBox="1"/>
          <p:nvPr/>
        </p:nvSpPr>
        <p:spPr>
          <a:xfrm>
            <a:off x="704850" y="4931129"/>
            <a:ext cx="7812000" cy="80763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FF0000"/>
                </a:solidFill>
                <a:latin typeface="Arial"/>
                <a:ea typeface="Arial"/>
                <a:cs typeface="Arial"/>
                <a:sym typeface="Arial"/>
              </a:rPr>
              <a:t>%</a:t>
            </a:r>
            <a:r>
              <a:rPr lang="en-US" sz="1400">
                <a:solidFill>
                  <a:schemeClr val="dk1"/>
                </a:solidFill>
                <a:latin typeface="Arial"/>
                <a:ea typeface="Arial"/>
                <a:cs typeface="Arial"/>
                <a:sym typeface="Arial"/>
              </a:rPr>
              <a:t>  ./bin/spark-submit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--properties-file=&lt;my configurations file&gt;</a:t>
            </a:r>
            <a:endParaRPr/>
          </a:p>
        </p:txBody>
      </p:sp>
      <p:sp>
        <p:nvSpPr>
          <p:cNvPr id="5039" name="Google Shape;5039;p300"/>
          <p:cNvSpPr txBox="1"/>
          <p:nvPr/>
        </p:nvSpPr>
        <p:spPr>
          <a:xfrm>
            <a:off x="704850" y="2528888"/>
            <a:ext cx="7812000" cy="114314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spark.master            		spark://5.6.7.8:7077</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spark.executor.memory  	 4g</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spark.eventLog.enabled  	true</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spark.serializer       		 org.apache.spark.serializer.KryoSerializer</a:t>
            </a:r>
            <a:endParaRPr/>
          </a:p>
        </p:txBody>
      </p:sp>
    </p:spTree>
  </p:cSld>
  <p:clrMapOvr>
    <a:masterClrMapping/>
  </p:clrMapOvr>
</p:sld>
</file>

<file path=ppt/slides/slide3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4" name="Shape 5044"/>
        <p:cNvGrpSpPr/>
        <p:nvPr/>
      </p:nvGrpSpPr>
      <p:grpSpPr>
        <a:xfrm>
          <a:off x="0" y="0"/>
          <a:ext cx="0" cy="0"/>
          <a:chOff x="0" y="0"/>
          <a:chExt cx="0" cy="0"/>
        </a:xfrm>
      </p:grpSpPr>
      <p:sp>
        <p:nvSpPr>
          <p:cNvPr id="5045" name="Google Shape;5045;p30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Ứng dụng Spark</a:t>
            </a:r>
            <a:endParaRPr/>
          </a:p>
        </p:txBody>
      </p:sp>
      <p:sp>
        <p:nvSpPr>
          <p:cNvPr id="5046" name="Google Shape;5046;p30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Ưu tiên cài đặt cấu hình</a:t>
            </a:r>
            <a:endParaRPr/>
          </a:p>
        </p:txBody>
      </p:sp>
      <p:sp>
        <p:nvSpPr>
          <p:cNvPr id="5047" name="Google Shape;5047;p30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048" name="Google Shape;5048;p301"/>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Cấu hình có thể được đặt từ nhiều vị trí</a:t>
            </a:r>
            <a:endParaRPr/>
          </a:p>
          <a:p>
            <a:pPr indent="-177800" lvl="0" marL="177800" rtl="0" algn="l">
              <a:lnSpc>
                <a:spcPct val="128571"/>
              </a:lnSpc>
              <a:spcBef>
                <a:spcPts val="1000"/>
              </a:spcBef>
              <a:spcAft>
                <a:spcPts val="0"/>
              </a:spcAft>
              <a:buClr>
                <a:srgbClr val="262626"/>
              </a:buClr>
              <a:buSzPts val="1400"/>
              <a:buFont typeface="Arial"/>
              <a:buChar char="•"/>
            </a:pPr>
            <a:r>
              <a:rPr lang="en-US"/>
              <a:t>Điều quan trọng là phải hiểu thứ tự ưu tiên</a:t>
            </a:r>
            <a:endParaRPr/>
          </a:p>
          <a:p>
            <a:pPr indent="-177800" lvl="0" marL="177800" rtl="0" algn="l">
              <a:lnSpc>
                <a:spcPct val="128571"/>
              </a:lnSpc>
              <a:spcBef>
                <a:spcPts val="1000"/>
              </a:spcBef>
              <a:spcAft>
                <a:spcPts val="0"/>
              </a:spcAft>
              <a:buClr>
                <a:srgbClr val="262626"/>
              </a:buClr>
              <a:buSzPts val="1400"/>
              <a:buFont typeface="Arial"/>
              <a:buChar char="•"/>
            </a:pPr>
            <a:r>
              <a:rPr lang="en-US"/>
              <a:t>Thứ tự ưu tiên từ cao nhất đến thấp nhất:</a:t>
            </a:r>
            <a:endParaRPr/>
          </a:p>
          <a:p>
            <a:pPr indent="-182563" lvl="1" marL="360363" rtl="0" algn="l">
              <a:lnSpc>
                <a:spcPct val="138461"/>
              </a:lnSpc>
              <a:spcBef>
                <a:spcPts val="500"/>
              </a:spcBef>
              <a:spcAft>
                <a:spcPts val="0"/>
              </a:spcAft>
              <a:buClr>
                <a:srgbClr val="262626"/>
              </a:buClr>
              <a:buSzPts val="1040"/>
              <a:buChar char="•"/>
            </a:pPr>
            <a:r>
              <a:rPr lang="en-US"/>
              <a:t>Các cấu hình được đặt theo chương trình thông qua </a:t>
            </a:r>
            <a:r>
              <a:rPr b="1" lang="en-US"/>
              <a:t>SparkConf</a:t>
            </a:r>
            <a:r>
              <a:rPr lang="en-US"/>
              <a:t>()</a:t>
            </a:r>
            <a:endParaRPr/>
          </a:p>
          <a:p>
            <a:pPr indent="-182563" lvl="1" marL="360363" rtl="0" algn="l">
              <a:lnSpc>
                <a:spcPct val="138461"/>
              </a:lnSpc>
              <a:spcBef>
                <a:spcPts val="500"/>
              </a:spcBef>
              <a:spcAft>
                <a:spcPts val="0"/>
              </a:spcAft>
              <a:buClr>
                <a:srgbClr val="262626"/>
              </a:buClr>
              <a:buSzPts val="1040"/>
              <a:buChar char="•"/>
            </a:pPr>
            <a:r>
              <a:rPr lang="en-US"/>
              <a:t>Cờ được chuyển đến spark-submit</a:t>
            </a:r>
            <a:endParaRPr/>
          </a:p>
          <a:p>
            <a:pPr indent="-182563" lvl="1" marL="360363" rtl="0" algn="l">
              <a:lnSpc>
                <a:spcPct val="138461"/>
              </a:lnSpc>
              <a:spcBef>
                <a:spcPts val="500"/>
              </a:spcBef>
              <a:spcAft>
                <a:spcPts val="0"/>
              </a:spcAft>
              <a:buClr>
                <a:srgbClr val="262626"/>
              </a:buClr>
              <a:buSzPts val="1040"/>
              <a:buChar char="•"/>
            </a:pPr>
            <a:r>
              <a:rPr lang="en-US"/>
              <a:t>Tập tin cấu hình</a:t>
            </a:r>
            <a:endParaRPr/>
          </a:p>
          <a:p>
            <a:pPr indent="-209550" lvl="2" marL="574675" rtl="0" algn="l">
              <a:lnSpc>
                <a:spcPct val="90000"/>
              </a:lnSpc>
              <a:spcBef>
                <a:spcPts val="462"/>
              </a:spcBef>
              <a:spcAft>
                <a:spcPts val="0"/>
              </a:spcAft>
              <a:buClr>
                <a:srgbClr val="262626"/>
              </a:buClr>
              <a:buSzPts val="1300"/>
              <a:buChar char="•"/>
            </a:pPr>
            <a:r>
              <a:rPr lang="en-US"/>
              <a:t>Các tùy chọn trong tệp spark-defaults.conf</a:t>
            </a:r>
            <a:endParaRPr/>
          </a:p>
          <a:p>
            <a:pPr indent="-209550" lvl="2" marL="574675" rtl="0" algn="l">
              <a:lnSpc>
                <a:spcPct val="90000"/>
              </a:lnSpc>
              <a:spcBef>
                <a:spcPts val="462"/>
              </a:spcBef>
              <a:spcAft>
                <a:spcPts val="0"/>
              </a:spcAft>
              <a:buClr>
                <a:srgbClr val="262626"/>
              </a:buClr>
              <a:buSzPts val="1300"/>
              <a:buChar char="•"/>
            </a:pPr>
            <a:r>
              <a:rPr lang="en-US"/>
              <a:t>Hoặc trong tệp cấu hình của riêng bạn nếu tùy chọn --properties-file được sử dụng</a:t>
            </a:r>
            <a:endParaRPr/>
          </a:p>
          <a:p>
            <a:pPr indent="-116523" lvl="1" marL="360363" rtl="0" algn="l">
              <a:lnSpc>
                <a:spcPct val="138461"/>
              </a:lnSpc>
              <a:spcBef>
                <a:spcPts val="500"/>
              </a:spcBef>
              <a:spcAft>
                <a:spcPts val="0"/>
              </a:spcAft>
              <a:buClr>
                <a:srgbClr val="262626"/>
              </a:buClr>
              <a:buSzPts val="1040"/>
              <a:buNone/>
            </a:pPr>
            <a:r>
              <a:t/>
            </a:r>
            <a:endParaRPr/>
          </a:p>
        </p:txBody>
      </p:sp>
    </p:spTree>
  </p:cSld>
  <p:clrMapOvr>
    <a:masterClrMapping/>
  </p:clrMapOvr>
</p:sld>
</file>

<file path=ppt/slides/slide3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3" name="Shape 5053"/>
        <p:cNvGrpSpPr/>
        <p:nvPr/>
      </p:nvGrpSpPr>
      <p:grpSpPr>
        <a:xfrm>
          <a:off x="0" y="0"/>
          <a:ext cx="0" cy="0"/>
          <a:chOff x="0" y="0"/>
          <a:chExt cx="0" cy="0"/>
        </a:xfrm>
      </p:grpSpPr>
      <p:sp>
        <p:nvSpPr>
          <p:cNvPr id="5054" name="Google Shape;5054;p30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Ứng dụng Spark</a:t>
            </a:r>
            <a:endParaRPr/>
          </a:p>
        </p:txBody>
      </p:sp>
      <p:sp>
        <p:nvSpPr>
          <p:cNvPr id="5055" name="Google Shape;5055;p30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Xem cấu hình trên Spark Web UI</a:t>
            </a:r>
            <a:endParaRPr/>
          </a:p>
        </p:txBody>
      </p:sp>
      <p:sp>
        <p:nvSpPr>
          <p:cNvPr id="5056" name="Google Shape;5056;p30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pic>
        <p:nvPicPr>
          <p:cNvPr id="5057" name="Google Shape;5057;p302"/>
          <p:cNvPicPr preferRelativeResize="0"/>
          <p:nvPr/>
        </p:nvPicPr>
        <p:blipFill rotWithShape="1">
          <a:blip r:embed="rId3">
            <a:alphaModFix/>
          </a:blip>
          <a:srcRect b="0" l="0" r="0" t="0"/>
          <a:stretch/>
        </p:blipFill>
        <p:spPr>
          <a:xfrm>
            <a:off x="1401231" y="2626617"/>
            <a:ext cx="6625169" cy="3621783"/>
          </a:xfrm>
          <a:prstGeom prst="rect">
            <a:avLst/>
          </a:prstGeom>
          <a:noFill/>
          <a:ln>
            <a:noFill/>
          </a:ln>
        </p:spPr>
      </p:pic>
      <p:sp>
        <p:nvSpPr>
          <p:cNvPr id="5058" name="Google Shape;5058;p302"/>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Cấu hình</a:t>
            </a:r>
            <a:endParaRPr/>
          </a:p>
        </p:txBody>
      </p:sp>
    </p:spTree>
  </p:cSld>
  <p:clrMapOvr>
    <a:masterClrMapping/>
  </p:clrMapOvr>
</p:sld>
</file>

<file path=ppt/slides/slide3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3" name="Shape 5063"/>
        <p:cNvGrpSpPr/>
        <p:nvPr/>
      </p:nvGrpSpPr>
      <p:grpSpPr>
        <a:xfrm>
          <a:off x="0" y="0"/>
          <a:ext cx="0" cy="0"/>
          <a:chOff x="0" y="0"/>
          <a:chExt cx="0" cy="0"/>
        </a:xfrm>
      </p:grpSpPr>
      <p:sp>
        <p:nvSpPr>
          <p:cNvPr id="5064" name="Google Shape;5064;p303"/>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t>Ứng dụng Spark và điều chỉnh hiệu suất</a:t>
            </a:r>
            <a:endParaRPr/>
          </a:p>
        </p:txBody>
      </p:sp>
      <p:sp>
        <p:nvSpPr>
          <p:cNvPr id="5065" name="Google Shape;5065;p303"/>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4</a:t>
            </a:r>
            <a:endParaRPr/>
          </a:p>
        </p:txBody>
      </p:sp>
      <p:sp>
        <p:nvSpPr>
          <p:cNvPr id="5066" name="Google Shape;5066;p303"/>
          <p:cNvSpPr/>
          <p:nvPr/>
        </p:nvSpPr>
        <p:spPr>
          <a:xfrm>
            <a:off x="1234524" y="4205012"/>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4.1. Ứng dụng Spark</a:t>
            </a:r>
            <a:endParaRPr/>
          </a:p>
        </p:txBody>
      </p:sp>
      <p:sp>
        <p:nvSpPr>
          <p:cNvPr id="5067" name="Google Shape;5067;p303"/>
          <p:cNvSpPr/>
          <p:nvPr/>
        </p:nvSpPr>
        <p:spPr>
          <a:xfrm>
            <a:off x="1051644" y="4203839"/>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sp>
        <p:nvSpPr>
          <p:cNvPr id="5068" name="Google Shape;5068;p303"/>
          <p:cNvSpPr/>
          <p:nvPr/>
        </p:nvSpPr>
        <p:spPr>
          <a:xfrm>
            <a:off x="1234524" y="4634846"/>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4.2. Xử lý phân tán</a:t>
            </a:r>
            <a:endParaRPr sz="1800">
              <a:solidFill>
                <a:srgbClr val="3F3F3F"/>
              </a:solidFill>
              <a:latin typeface="Arial"/>
              <a:ea typeface="Arial"/>
              <a:cs typeface="Arial"/>
              <a:sym typeface="Arial"/>
            </a:endParaRPr>
          </a:p>
        </p:txBody>
      </p:sp>
      <p:sp>
        <p:nvSpPr>
          <p:cNvPr id="5069" name="Google Shape;5069;p303"/>
          <p:cNvSpPr/>
          <p:nvPr/>
        </p:nvSpPr>
        <p:spPr>
          <a:xfrm>
            <a:off x="1051644" y="4633673"/>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sp>
        <p:nvSpPr>
          <p:cNvPr id="5070" name="Google Shape;5070;p303"/>
          <p:cNvSpPr/>
          <p:nvPr/>
        </p:nvSpPr>
        <p:spPr>
          <a:xfrm>
            <a:off x="1234524" y="506468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4.3. Bền bỉ</a:t>
            </a:r>
            <a:endParaRPr sz="1800">
              <a:solidFill>
                <a:srgbClr val="A5A5A5"/>
              </a:solidFill>
              <a:latin typeface="Arial"/>
              <a:ea typeface="Arial"/>
              <a:cs typeface="Arial"/>
              <a:sym typeface="Arial"/>
            </a:endParaRPr>
          </a:p>
        </p:txBody>
      </p:sp>
      <p:sp>
        <p:nvSpPr>
          <p:cNvPr id="5071" name="Google Shape;5071;p303"/>
          <p:cNvSpPr/>
          <p:nvPr/>
        </p:nvSpPr>
        <p:spPr>
          <a:xfrm>
            <a:off x="1051644" y="5063507"/>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spTree>
  </p:cSld>
  <p:clrMapOvr>
    <a:masterClrMapping/>
  </p:clrMapOvr>
</p:sld>
</file>

<file path=ppt/slides/slide3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6" name="Shape 5076"/>
        <p:cNvGrpSpPr/>
        <p:nvPr/>
      </p:nvGrpSpPr>
      <p:grpSpPr>
        <a:xfrm>
          <a:off x="0" y="0"/>
          <a:ext cx="0" cy="0"/>
          <a:chOff x="0" y="0"/>
          <a:chExt cx="0" cy="0"/>
        </a:xfrm>
      </p:grpSpPr>
      <p:sp>
        <p:nvSpPr>
          <p:cNvPr id="5077" name="Google Shape;5077;p30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Xử lý phân tán</a:t>
            </a:r>
            <a:endParaRPr/>
          </a:p>
        </p:txBody>
      </p:sp>
      <p:sp>
        <p:nvSpPr>
          <p:cNvPr id="5078" name="Google Shape;5078;p30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Xử lý phân tán Spark trên Yarn (1/3)</a:t>
            </a:r>
            <a:endParaRPr/>
          </a:p>
        </p:txBody>
      </p:sp>
      <p:sp>
        <p:nvSpPr>
          <p:cNvPr id="5079" name="Google Shape;5079;p30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080" name="Google Shape;5080;p304"/>
          <p:cNvSpPr txBox="1"/>
          <p:nvPr>
            <p:ph idx="4" type="body"/>
          </p:nvPr>
        </p:nvSpPr>
        <p:spPr>
          <a:xfrm>
            <a:off x="535872" y="2226568"/>
            <a:ext cx="3807528" cy="3917058"/>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Spark được chạy trên một cụm khi sử dụng sản xuất</a:t>
            </a:r>
            <a:endParaRPr/>
          </a:p>
          <a:p>
            <a:pPr indent="-177800" lvl="0" marL="177800" rtl="0" algn="l">
              <a:lnSpc>
                <a:spcPct val="128571"/>
              </a:lnSpc>
              <a:spcBef>
                <a:spcPts val="1000"/>
              </a:spcBef>
              <a:spcAft>
                <a:spcPts val="0"/>
              </a:spcAft>
              <a:buClr>
                <a:srgbClr val="262626"/>
              </a:buClr>
              <a:buSzPts val="1400"/>
              <a:buFont typeface="Arial"/>
              <a:buChar char="•"/>
            </a:pPr>
            <a:r>
              <a:rPr lang="en-US"/>
              <a:t>YARN quản lý các tài nguyên được phân bổ cho Spark</a:t>
            </a:r>
            <a:endParaRPr/>
          </a:p>
          <a:p>
            <a:pPr indent="-177800" lvl="0" marL="177800" rtl="0" algn="l">
              <a:lnSpc>
                <a:spcPct val="128571"/>
              </a:lnSpc>
              <a:spcBef>
                <a:spcPts val="1000"/>
              </a:spcBef>
              <a:spcAft>
                <a:spcPts val="0"/>
              </a:spcAft>
              <a:buClr>
                <a:srgbClr val="262626"/>
              </a:buClr>
              <a:buSzPts val="1400"/>
              <a:buFont typeface="Arial"/>
              <a:buChar char="•"/>
            </a:pPr>
            <a:r>
              <a:rPr lang="en-US"/>
              <a:t>Một ứng dụng được gửi bằng tập lệnh spark-submit</a:t>
            </a:r>
            <a:endParaRPr/>
          </a:p>
        </p:txBody>
      </p:sp>
      <p:grpSp>
        <p:nvGrpSpPr>
          <p:cNvPr id="5081" name="Google Shape;5081;p304"/>
          <p:cNvGrpSpPr/>
          <p:nvPr/>
        </p:nvGrpSpPr>
        <p:grpSpPr>
          <a:xfrm>
            <a:off x="5184580" y="2666249"/>
            <a:ext cx="3735913" cy="2998482"/>
            <a:chOff x="5184580" y="2666249"/>
            <a:chExt cx="3735913" cy="2998482"/>
          </a:xfrm>
        </p:grpSpPr>
        <p:grpSp>
          <p:nvGrpSpPr>
            <p:cNvPr id="5082" name="Google Shape;5082;p304"/>
            <p:cNvGrpSpPr/>
            <p:nvPr/>
          </p:nvGrpSpPr>
          <p:grpSpPr>
            <a:xfrm>
              <a:off x="5184580" y="2666249"/>
              <a:ext cx="1204665" cy="1126124"/>
              <a:chOff x="4934136" y="2645777"/>
              <a:chExt cx="1204665" cy="1126124"/>
            </a:xfrm>
          </p:grpSpPr>
          <p:sp>
            <p:nvSpPr>
              <p:cNvPr id="5083" name="Google Shape;5083;p304"/>
              <p:cNvSpPr/>
              <p:nvPr/>
            </p:nvSpPr>
            <p:spPr>
              <a:xfrm>
                <a:off x="4934136" y="2645777"/>
                <a:ext cx="1204665" cy="1126124"/>
              </a:xfrm>
              <a:prstGeom prst="roundRect">
                <a:avLst>
                  <a:gd fmla="val 15615"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Gateway Node</a:t>
                </a:r>
                <a:endParaRPr/>
              </a:p>
              <a:p>
                <a:pPr indent="0" lvl="0" marL="0" marR="0" rtl="0" algn="ctr">
                  <a:spcBef>
                    <a:spcPts val="0"/>
                  </a:spcBef>
                  <a:spcAft>
                    <a:spcPts val="0"/>
                  </a:spcAft>
                  <a:buNone/>
                </a:pPr>
                <a:r>
                  <a:t/>
                </a:r>
                <a:endParaRPr sz="1200">
                  <a:solidFill>
                    <a:srgbClr val="1F45BC"/>
                  </a:solidFill>
                  <a:latin typeface="Arial"/>
                  <a:ea typeface="Arial"/>
                  <a:cs typeface="Arial"/>
                  <a:sym typeface="Arial"/>
                </a:endParaRPr>
              </a:p>
              <a:p>
                <a:pPr indent="0" lvl="0" marL="0" marR="0" rtl="0" algn="ctr">
                  <a:spcBef>
                    <a:spcPts val="0"/>
                  </a:spcBef>
                  <a:spcAft>
                    <a:spcPts val="0"/>
                  </a:spcAft>
                  <a:buNone/>
                </a:pPr>
                <a:r>
                  <a:t/>
                </a:r>
                <a:endParaRPr sz="1200">
                  <a:solidFill>
                    <a:srgbClr val="1F45BC"/>
                  </a:solidFill>
                  <a:latin typeface="Arial"/>
                  <a:ea typeface="Arial"/>
                  <a:cs typeface="Arial"/>
                  <a:sym typeface="Arial"/>
                </a:endParaRPr>
              </a:p>
              <a:p>
                <a:pPr indent="0" lvl="0" marL="0" marR="0" rtl="0" algn="ctr">
                  <a:spcBef>
                    <a:spcPts val="0"/>
                  </a:spcBef>
                  <a:spcAft>
                    <a:spcPts val="0"/>
                  </a:spcAft>
                  <a:buNone/>
                </a:pPr>
                <a:r>
                  <a:t/>
                </a:r>
                <a:endParaRPr sz="1200">
                  <a:solidFill>
                    <a:srgbClr val="1F45BC"/>
                  </a:solidFill>
                  <a:latin typeface="Arial"/>
                  <a:ea typeface="Arial"/>
                  <a:cs typeface="Arial"/>
                  <a:sym typeface="Arial"/>
                </a:endParaRPr>
              </a:p>
              <a:p>
                <a:pPr indent="0" lvl="0" marL="0" marR="0" rtl="0" algn="ctr">
                  <a:spcBef>
                    <a:spcPts val="0"/>
                  </a:spcBef>
                  <a:spcAft>
                    <a:spcPts val="0"/>
                  </a:spcAft>
                  <a:buNone/>
                </a:pPr>
                <a:r>
                  <a:t/>
                </a:r>
                <a:endParaRPr sz="1200">
                  <a:solidFill>
                    <a:srgbClr val="1F45BC"/>
                  </a:solidFill>
                  <a:latin typeface="Arial"/>
                  <a:ea typeface="Arial"/>
                  <a:cs typeface="Arial"/>
                  <a:sym typeface="Arial"/>
                </a:endParaRPr>
              </a:p>
              <a:p>
                <a:pPr indent="0" lvl="0" marL="0" marR="0" rtl="0" algn="ctr">
                  <a:spcBef>
                    <a:spcPts val="0"/>
                  </a:spcBef>
                  <a:spcAft>
                    <a:spcPts val="0"/>
                  </a:spcAft>
                  <a:buNone/>
                </a:pPr>
                <a:r>
                  <a:t/>
                </a:r>
                <a:endParaRPr sz="1200">
                  <a:solidFill>
                    <a:srgbClr val="1F45BC"/>
                  </a:solidFill>
                  <a:latin typeface="Arial"/>
                  <a:ea typeface="Arial"/>
                  <a:cs typeface="Arial"/>
                  <a:sym typeface="Arial"/>
                </a:endParaRPr>
              </a:p>
            </p:txBody>
          </p:sp>
          <p:sp>
            <p:nvSpPr>
              <p:cNvPr id="5084" name="Google Shape;5084;p304"/>
              <p:cNvSpPr/>
              <p:nvPr/>
            </p:nvSpPr>
            <p:spPr>
              <a:xfrm>
                <a:off x="5005058" y="3022036"/>
                <a:ext cx="1062820" cy="463542"/>
              </a:xfrm>
              <a:prstGeom prst="roundRect">
                <a:avLst>
                  <a:gd fmla="val 1561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 spark-submit</a:t>
                </a:r>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MyApp</a:t>
                </a:r>
                <a:endParaRPr/>
              </a:p>
            </p:txBody>
          </p:sp>
        </p:grpSp>
        <p:sp>
          <p:nvSpPr>
            <p:cNvPr id="5085" name="Google Shape;5085;p304"/>
            <p:cNvSpPr/>
            <p:nvPr/>
          </p:nvSpPr>
          <p:spPr>
            <a:xfrm>
              <a:off x="5258117" y="3951710"/>
              <a:ext cx="1057593" cy="572643"/>
            </a:xfrm>
            <a:prstGeom prst="roundRect">
              <a:avLst>
                <a:gd fmla="val 15615"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Quản lý tài nguyên</a:t>
              </a:r>
              <a:endParaRPr sz="1000">
                <a:solidFill>
                  <a:schemeClr val="lt1"/>
                </a:solidFill>
                <a:latin typeface="Arial"/>
                <a:ea typeface="Arial"/>
                <a:cs typeface="Arial"/>
                <a:sym typeface="Arial"/>
              </a:endParaRPr>
            </a:p>
          </p:txBody>
        </p:sp>
        <p:sp>
          <p:nvSpPr>
            <p:cNvPr id="5086" name="Google Shape;5086;p304"/>
            <p:cNvSpPr/>
            <p:nvPr/>
          </p:nvSpPr>
          <p:spPr>
            <a:xfrm>
              <a:off x="6934665" y="2812881"/>
              <a:ext cx="1985828" cy="891321"/>
            </a:xfrm>
            <a:prstGeom prst="roundRect">
              <a:avLst>
                <a:gd fmla="val 15615" name="adj"/>
              </a:avLst>
            </a:prstGeom>
            <a:solidFill>
              <a:srgbClr val="F2F2F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000">
                  <a:solidFill>
                    <a:srgbClr val="1F45BC"/>
                  </a:solidFill>
                  <a:latin typeface="Arial"/>
                  <a:ea typeface="Arial"/>
                  <a:cs typeface="Arial"/>
                  <a:sym typeface="Arial"/>
                </a:rPr>
                <a:t>Worker Node A</a:t>
              </a:r>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p:txBody>
        </p:sp>
        <p:sp>
          <p:nvSpPr>
            <p:cNvPr id="5087" name="Google Shape;5087;p304"/>
            <p:cNvSpPr/>
            <p:nvPr/>
          </p:nvSpPr>
          <p:spPr>
            <a:xfrm>
              <a:off x="6934665" y="3792372"/>
              <a:ext cx="1985828" cy="891321"/>
            </a:xfrm>
            <a:prstGeom prst="roundRect">
              <a:avLst>
                <a:gd fmla="val 15615" name="adj"/>
              </a:avLst>
            </a:prstGeom>
            <a:solidFill>
              <a:srgbClr val="F2F2F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000">
                  <a:solidFill>
                    <a:srgbClr val="1F45BC"/>
                  </a:solidFill>
                  <a:latin typeface="Arial"/>
                  <a:ea typeface="Arial"/>
                  <a:cs typeface="Arial"/>
                  <a:sym typeface="Arial"/>
                </a:rPr>
                <a:t>Worker Node B</a:t>
              </a:r>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p:txBody>
        </p:sp>
        <p:sp>
          <p:nvSpPr>
            <p:cNvPr id="5088" name="Google Shape;5088;p304"/>
            <p:cNvSpPr/>
            <p:nvPr/>
          </p:nvSpPr>
          <p:spPr>
            <a:xfrm>
              <a:off x="6934665" y="4773410"/>
              <a:ext cx="1985828" cy="891321"/>
            </a:xfrm>
            <a:prstGeom prst="roundRect">
              <a:avLst>
                <a:gd fmla="val 15615" name="adj"/>
              </a:avLst>
            </a:prstGeom>
            <a:solidFill>
              <a:srgbClr val="F2F2F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000">
                  <a:solidFill>
                    <a:srgbClr val="1F45BC"/>
                  </a:solidFill>
                  <a:latin typeface="Arial"/>
                  <a:ea typeface="Arial"/>
                  <a:cs typeface="Arial"/>
                  <a:sym typeface="Arial"/>
                </a:rPr>
                <a:t>Worker Node C</a:t>
              </a:r>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p:txBody>
        </p:sp>
        <p:cxnSp>
          <p:nvCxnSpPr>
            <p:cNvPr id="5089" name="Google Shape;5089;p304"/>
            <p:cNvCxnSpPr>
              <a:stCxn id="5086" idx="1"/>
              <a:endCxn id="5088" idx="1"/>
            </p:cNvCxnSpPr>
            <p:nvPr/>
          </p:nvCxnSpPr>
          <p:spPr>
            <a:xfrm>
              <a:off x="6934665" y="3258542"/>
              <a:ext cx="600" cy="1960500"/>
            </a:xfrm>
            <a:prstGeom prst="bentConnector3">
              <a:avLst>
                <a:gd fmla="val 2309087" name="adj1"/>
              </a:avLst>
            </a:prstGeom>
            <a:noFill/>
            <a:ln cap="flat" cmpd="sng" w="19050">
              <a:solidFill>
                <a:srgbClr val="1F45BC"/>
              </a:solidFill>
              <a:prstDash val="solid"/>
              <a:miter lim="800000"/>
              <a:headEnd len="med" w="med" type="triangle"/>
              <a:tailEnd len="med" w="med" type="triangle"/>
            </a:ln>
          </p:spPr>
        </p:cxnSp>
        <p:cxnSp>
          <p:nvCxnSpPr>
            <p:cNvPr id="5090" name="Google Shape;5090;p304"/>
            <p:cNvCxnSpPr>
              <a:stCxn id="5085" idx="3"/>
              <a:endCxn id="5087" idx="1"/>
            </p:cNvCxnSpPr>
            <p:nvPr/>
          </p:nvCxnSpPr>
          <p:spPr>
            <a:xfrm>
              <a:off x="6315710" y="4238032"/>
              <a:ext cx="618900" cy="0"/>
            </a:xfrm>
            <a:prstGeom prst="straightConnector1">
              <a:avLst/>
            </a:prstGeom>
            <a:noFill/>
            <a:ln cap="flat" cmpd="sng" w="19050">
              <a:solidFill>
                <a:srgbClr val="1F45BC"/>
              </a:solidFill>
              <a:prstDash val="solid"/>
              <a:miter lim="800000"/>
              <a:headEnd len="sm" w="sm" type="none"/>
              <a:tailEnd len="med" w="med" type="triangle"/>
            </a:ln>
          </p:spPr>
        </p:cxnSp>
      </p:grpSp>
    </p:spTree>
  </p:cSld>
  <p:clrMapOvr>
    <a:masterClrMapping/>
  </p:clrMapOvr>
</p:sld>
</file>

<file path=ppt/slides/slide3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5" name="Shape 5095"/>
        <p:cNvGrpSpPr/>
        <p:nvPr/>
      </p:nvGrpSpPr>
      <p:grpSpPr>
        <a:xfrm>
          <a:off x="0" y="0"/>
          <a:ext cx="0" cy="0"/>
          <a:chOff x="0" y="0"/>
          <a:chExt cx="0" cy="0"/>
        </a:xfrm>
      </p:grpSpPr>
      <p:sp>
        <p:nvSpPr>
          <p:cNvPr id="5096" name="Google Shape;5096;p30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Xử lý phân tán</a:t>
            </a:r>
            <a:endParaRPr/>
          </a:p>
        </p:txBody>
      </p:sp>
      <p:sp>
        <p:nvSpPr>
          <p:cNvPr id="5097" name="Google Shape;5097;p30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Xử lý phân tán Spark trên Yarn (2/3)</a:t>
            </a:r>
            <a:endParaRPr/>
          </a:p>
        </p:txBody>
      </p:sp>
      <p:sp>
        <p:nvSpPr>
          <p:cNvPr id="5098" name="Google Shape;5098;p30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099" name="Google Shape;5099;p305"/>
          <p:cNvSpPr txBox="1"/>
          <p:nvPr>
            <p:ph idx="4" type="body"/>
          </p:nvPr>
        </p:nvSpPr>
        <p:spPr>
          <a:xfrm>
            <a:off x="535872" y="2226568"/>
            <a:ext cx="3864678" cy="3917058"/>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Trong chế độ triển khai Máy khách, chương trình Driver và ngữ cảnh Spark được tạo trên máy khách</a:t>
            </a:r>
            <a:endParaRPr/>
          </a:p>
          <a:p>
            <a:pPr indent="-177800" lvl="0" marL="177800" rtl="0" algn="l">
              <a:lnSpc>
                <a:spcPct val="128571"/>
              </a:lnSpc>
              <a:spcBef>
                <a:spcPts val="1000"/>
              </a:spcBef>
              <a:spcAft>
                <a:spcPts val="0"/>
              </a:spcAft>
              <a:buClr>
                <a:srgbClr val="262626"/>
              </a:buClr>
              <a:buSzPts val="1400"/>
              <a:buFont typeface="Arial"/>
              <a:buChar char="•"/>
            </a:pPr>
            <a:r>
              <a:rPr lang="en-US"/>
              <a:t>Ứng dụng chính được khởi chạy và tài nguyên được phân bổ trong vùng chứa</a:t>
            </a:r>
            <a:endParaRPr/>
          </a:p>
          <a:p>
            <a:pPr indent="-182563" lvl="1" marL="360363" rtl="0" algn="l">
              <a:lnSpc>
                <a:spcPct val="138461"/>
              </a:lnSpc>
              <a:spcBef>
                <a:spcPts val="500"/>
              </a:spcBef>
              <a:spcAft>
                <a:spcPts val="0"/>
              </a:spcAft>
              <a:buClr>
                <a:srgbClr val="262626"/>
              </a:buClr>
              <a:buSzPts val="1040"/>
              <a:buChar char="•"/>
            </a:pPr>
            <a:r>
              <a:rPr lang="en-US"/>
              <a:t>AM khởi chạy Executor bằng cách sử dụng các tài nguyên đó</a:t>
            </a:r>
            <a:endParaRPr/>
          </a:p>
          <a:p>
            <a:pPr indent="-116523" lvl="1" marL="360363" rtl="0" algn="l">
              <a:lnSpc>
                <a:spcPct val="138461"/>
              </a:lnSpc>
              <a:spcBef>
                <a:spcPts val="500"/>
              </a:spcBef>
              <a:spcAft>
                <a:spcPts val="0"/>
              </a:spcAft>
              <a:buClr>
                <a:srgbClr val="262626"/>
              </a:buClr>
              <a:buSzPts val="1040"/>
              <a:buNone/>
            </a:pPr>
            <a:r>
              <a:t/>
            </a:r>
            <a:endParaRPr/>
          </a:p>
        </p:txBody>
      </p:sp>
      <p:grpSp>
        <p:nvGrpSpPr>
          <p:cNvPr id="5100" name="Google Shape;5100;p305"/>
          <p:cNvGrpSpPr/>
          <p:nvPr/>
        </p:nvGrpSpPr>
        <p:grpSpPr>
          <a:xfrm>
            <a:off x="5184580" y="2462488"/>
            <a:ext cx="3735913" cy="3202243"/>
            <a:chOff x="5184580" y="2462488"/>
            <a:chExt cx="3735913" cy="3202243"/>
          </a:xfrm>
        </p:grpSpPr>
        <p:grpSp>
          <p:nvGrpSpPr>
            <p:cNvPr id="5101" name="Google Shape;5101;p305"/>
            <p:cNvGrpSpPr/>
            <p:nvPr/>
          </p:nvGrpSpPr>
          <p:grpSpPr>
            <a:xfrm>
              <a:off x="5184580" y="2462488"/>
              <a:ext cx="3735913" cy="3202243"/>
              <a:chOff x="5184580" y="2462488"/>
              <a:chExt cx="3735913" cy="3202243"/>
            </a:xfrm>
          </p:grpSpPr>
          <p:grpSp>
            <p:nvGrpSpPr>
              <p:cNvPr id="5102" name="Google Shape;5102;p305"/>
              <p:cNvGrpSpPr/>
              <p:nvPr/>
            </p:nvGrpSpPr>
            <p:grpSpPr>
              <a:xfrm>
                <a:off x="5184580" y="2462488"/>
                <a:ext cx="1204665" cy="1329885"/>
                <a:chOff x="4934136" y="2442016"/>
                <a:chExt cx="1204665" cy="1329885"/>
              </a:xfrm>
            </p:grpSpPr>
            <p:sp>
              <p:nvSpPr>
                <p:cNvPr id="5103" name="Google Shape;5103;p305"/>
                <p:cNvSpPr/>
                <p:nvPr/>
              </p:nvSpPr>
              <p:spPr>
                <a:xfrm>
                  <a:off x="4934136" y="2442016"/>
                  <a:ext cx="1204665" cy="1329885"/>
                </a:xfrm>
                <a:prstGeom prst="roundRect">
                  <a:avLst>
                    <a:gd fmla="val 15615"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Gateway Node</a:t>
                  </a:r>
                  <a:endParaRPr/>
                </a:p>
                <a:p>
                  <a:pPr indent="0" lvl="0" marL="0" marR="0" rtl="0" algn="ctr">
                    <a:spcBef>
                      <a:spcPts val="0"/>
                    </a:spcBef>
                    <a:spcAft>
                      <a:spcPts val="0"/>
                    </a:spcAft>
                    <a:buNone/>
                  </a:pPr>
                  <a:r>
                    <a:t/>
                  </a:r>
                  <a:endParaRPr sz="1200">
                    <a:solidFill>
                      <a:srgbClr val="1F45BC"/>
                    </a:solidFill>
                    <a:latin typeface="Arial"/>
                    <a:ea typeface="Arial"/>
                    <a:cs typeface="Arial"/>
                    <a:sym typeface="Arial"/>
                  </a:endParaRPr>
                </a:p>
                <a:p>
                  <a:pPr indent="0" lvl="0" marL="0" marR="0" rtl="0" algn="ctr">
                    <a:spcBef>
                      <a:spcPts val="0"/>
                    </a:spcBef>
                    <a:spcAft>
                      <a:spcPts val="0"/>
                    </a:spcAft>
                    <a:buNone/>
                  </a:pPr>
                  <a:r>
                    <a:t/>
                  </a:r>
                  <a:endParaRPr sz="1200">
                    <a:solidFill>
                      <a:srgbClr val="1F45BC"/>
                    </a:solidFill>
                    <a:latin typeface="Arial"/>
                    <a:ea typeface="Arial"/>
                    <a:cs typeface="Arial"/>
                    <a:sym typeface="Arial"/>
                  </a:endParaRPr>
                </a:p>
                <a:p>
                  <a:pPr indent="0" lvl="0" marL="0" marR="0" rtl="0" algn="ctr">
                    <a:spcBef>
                      <a:spcPts val="0"/>
                    </a:spcBef>
                    <a:spcAft>
                      <a:spcPts val="0"/>
                    </a:spcAft>
                    <a:buNone/>
                  </a:pPr>
                  <a:r>
                    <a:t/>
                  </a:r>
                  <a:endParaRPr sz="1200">
                    <a:solidFill>
                      <a:srgbClr val="1F45BC"/>
                    </a:solidFill>
                    <a:latin typeface="Arial"/>
                    <a:ea typeface="Arial"/>
                    <a:cs typeface="Arial"/>
                    <a:sym typeface="Arial"/>
                  </a:endParaRPr>
                </a:p>
                <a:p>
                  <a:pPr indent="0" lvl="0" marL="0" marR="0" rtl="0" algn="ctr">
                    <a:spcBef>
                      <a:spcPts val="0"/>
                    </a:spcBef>
                    <a:spcAft>
                      <a:spcPts val="0"/>
                    </a:spcAft>
                    <a:buNone/>
                  </a:pPr>
                  <a:r>
                    <a:t/>
                  </a:r>
                  <a:endParaRPr sz="1200">
                    <a:solidFill>
                      <a:srgbClr val="1F45BC"/>
                    </a:solidFill>
                    <a:latin typeface="Arial"/>
                    <a:ea typeface="Arial"/>
                    <a:cs typeface="Arial"/>
                    <a:sym typeface="Arial"/>
                  </a:endParaRPr>
                </a:p>
                <a:p>
                  <a:pPr indent="0" lvl="0" marL="0" marR="0" rtl="0" algn="ctr">
                    <a:spcBef>
                      <a:spcPts val="0"/>
                    </a:spcBef>
                    <a:spcAft>
                      <a:spcPts val="0"/>
                    </a:spcAft>
                    <a:buNone/>
                  </a:pPr>
                  <a:r>
                    <a:t/>
                  </a:r>
                  <a:endParaRPr sz="1200">
                    <a:solidFill>
                      <a:srgbClr val="1F45BC"/>
                    </a:solidFill>
                    <a:latin typeface="Arial"/>
                    <a:ea typeface="Arial"/>
                    <a:cs typeface="Arial"/>
                    <a:sym typeface="Arial"/>
                  </a:endParaRPr>
                </a:p>
              </p:txBody>
            </p:sp>
            <p:sp>
              <p:nvSpPr>
                <p:cNvPr id="5104" name="Google Shape;5104;p305"/>
                <p:cNvSpPr/>
                <p:nvPr/>
              </p:nvSpPr>
              <p:spPr>
                <a:xfrm>
                  <a:off x="5005058" y="2922933"/>
                  <a:ext cx="1062820" cy="759250"/>
                </a:xfrm>
                <a:prstGeom prst="roundRect">
                  <a:avLst>
                    <a:gd fmla="val 15615" name="adj"/>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Chưong trình Driver</a:t>
                  </a:r>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a</a:t>
                  </a:r>
                  <a:endParaRPr/>
                </a:p>
              </p:txBody>
            </p:sp>
            <p:sp>
              <p:nvSpPr>
                <p:cNvPr id="5105" name="Google Shape;5105;p305"/>
                <p:cNvSpPr/>
                <p:nvPr/>
              </p:nvSpPr>
              <p:spPr>
                <a:xfrm>
                  <a:off x="5167331" y="3240189"/>
                  <a:ext cx="738273" cy="384381"/>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Spark</a:t>
                  </a:r>
                  <a:endParaRPr/>
                </a:p>
                <a:p>
                  <a:pPr indent="0" lvl="0" marL="0" marR="0" rtl="0" algn="ctr">
                    <a:spcBef>
                      <a:spcPts val="0"/>
                    </a:spcBef>
                    <a:spcAft>
                      <a:spcPts val="0"/>
                    </a:spcAft>
                    <a:buNone/>
                  </a:pPr>
                  <a:r>
                    <a:rPr lang="en-US" sz="1000">
                      <a:solidFill>
                        <a:schemeClr val="lt1"/>
                      </a:solidFill>
                      <a:latin typeface="Arial"/>
                      <a:ea typeface="Arial"/>
                      <a:cs typeface="Arial"/>
                      <a:sym typeface="Arial"/>
                    </a:rPr>
                    <a:t>Context</a:t>
                  </a:r>
                  <a:endParaRPr/>
                </a:p>
              </p:txBody>
            </p:sp>
          </p:grpSp>
          <p:sp>
            <p:nvSpPr>
              <p:cNvPr id="5106" name="Google Shape;5106;p305"/>
              <p:cNvSpPr/>
              <p:nvPr/>
            </p:nvSpPr>
            <p:spPr>
              <a:xfrm>
                <a:off x="5258117" y="3951710"/>
                <a:ext cx="1057593" cy="572643"/>
              </a:xfrm>
              <a:prstGeom prst="roundRect">
                <a:avLst>
                  <a:gd fmla="val 15615"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Quản lý tài nguyên</a:t>
                </a:r>
                <a:endParaRPr sz="1000">
                  <a:solidFill>
                    <a:schemeClr val="lt1"/>
                  </a:solidFill>
                  <a:latin typeface="Arial"/>
                  <a:ea typeface="Arial"/>
                  <a:cs typeface="Arial"/>
                  <a:sym typeface="Arial"/>
                </a:endParaRPr>
              </a:p>
            </p:txBody>
          </p:sp>
          <p:sp>
            <p:nvSpPr>
              <p:cNvPr id="5107" name="Google Shape;5107;p305"/>
              <p:cNvSpPr/>
              <p:nvPr/>
            </p:nvSpPr>
            <p:spPr>
              <a:xfrm>
                <a:off x="6934665" y="2812881"/>
                <a:ext cx="1985828" cy="891321"/>
              </a:xfrm>
              <a:prstGeom prst="roundRect">
                <a:avLst>
                  <a:gd fmla="val 15615" name="adj"/>
                </a:avLst>
              </a:prstGeom>
              <a:solidFill>
                <a:srgbClr val="F2F2F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000">
                    <a:solidFill>
                      <a:srgbClr val="1F45BC"/>
                    </a:solidFill>
                    <a:latin typeface="Arial"/>
                    <a:ea typeface="Arial"/>
                    <a:cs typeface="Arial"/>
                    <a:sym typeface="Arial"/>
                  </a:rPr>
                  <a:t>Worker Node A</a:t>
                </a:r>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p:txBody>
          </p:sp>
          <p:sp>
            <p:nvSpPr>
              <p:cNvPr id="5108" name="Google Shape;5108;p305"/>
              <p:cNvSpPr/>
              <p:nvPr/>
            </p:nvSpPr>
            <p:spPr>
              <a:xfrm>
                <a:off x="6934665" y="3792372"/>
                <a:ext cx="1985828" cy="891321"/>
              </a:xfrm>
              <a:prstGeom prst="roundRect">
                <a:avLst>
                  <a:gd fmla="val 15615" name="adj"/>
                </a:avLst>
              </a:prstGeom>
              <a:solidFill>
                <a:srgbClr val="F2F2F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000">
                    <a:solidFill>
                      <a:srgbClr val="1F45BC"/>
                    </a:solidFill>
                    <a:latin typeface="Arial"/>
                    <a:ea typeface="Arial"/>
                    <a:cs typeface="Arial"/>
                    <a:sym typeface="Arial"/>
                  </a:rPr>
                  <a:t>Worker Node B</a:t>
                </a:r>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p:txBody>
          </p:sp>
          <p:sp>
            <p:nvSpPr>
              <p:cNvPr id="5109" name="Google Shape;5109;p305"/>
              <p:cNvSpPr/>
              <p:nvPr/>
            </p:nvSpPr>
            <p:spPr>
              <a:xfrm>
                <a:off x="6934665" y="4773410"/>
                <a:ext cx="1985828" cy="891321"/>
              </a:xfrm>
              <a:prstGeom prst="roundRect">
                <a:avLst>
                  <a:gd fmla="val 15615" name="adj"/>
                </a:avLst>
              </a:prstGeom>
              <a:solidFill>
                <a:srgbClr val="F2F2F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1000">
                    <a:solidFill>
                      <a:srgbClr val="1F45BC"/>
                    </a:solidFill>
                    <a:latin typeface="Arial"/>
                    <a:ea typeface="Arial"/>
                    <a:cs typeface="Arial"/>
                    <a:sym typeface="Arial"/>
                  </a:rPr>
                  <a:t>Worker Node C</a:t>
                </a:r>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a:p>
                <a:pPr indent="0" lvl="0" marL="0" marR="0" rtl="0" algn="ctr">
                  <a:spcBef>
                    <a:spcPts val="0"/>
                  </a:spcBef>
                  <a:spcAft>
                    <a:spcPts val="0"/>
                  </a:spcAft>
                  <a:buNone/>
                </a:pPr>
                <a:r>
                  <a:t/>
                </a:r>
                <a:endParaRPr sz="1000">
                  <a:solidFill>
                    <a:srgbClr val="1F45BC"/>
                  </a:solidFill>
                  <a:latin typeface="Arial"/>
                  <a:ea typeface="Arial"/>
                  <a:cs typeface="Arial"/>
                  <a:sym typeface="Arial"/>
                </a:endParaRPr>
              </a:p>
            </p:txBody>
          </p:sp>
          <p:cxnSp>
            <p:nvCxnSpPr>
              <p:cNvPr id="5110" name="Google Shape;5110;p305"/>
              <p:cNvCxnSpPr>
                <a:stCxn id="5107" idx="1"/>
                <a:endCxn id="5109" idx="1"/>
              </p:cNvCxnSpPr>
              <p:nvPr/>
            </p:nvCxnSpPr>
            <p:spPr>
              <a:xfrm>
                <a:off x="6934665" y="3258542"/>
                <a:ext cx="600" cy="1960500"/>
              </a:xfrm>
              <a:prstGeom prst="bentConnector3">
                <a:avLst>
                  <a:gd fmla="val 2309087" name="adj1"/>
                </a:avLst>
              </a:prstGeom>
              <a:noFill/>
              <a:ln cap="flat" cmpd="sng" w="19050">
                <a:solidFill>
                  <a:srgbClr val="1F45BC"/>
                </a:solidFill>
                <a:prstDash val="solid"/>
                <a:miter lim="800000"/>
                <a:headEnd len="med" w="med" type="triangle"/>
                <a:tailEnd len="med" w="med" type="triangle"/>
              </a:ln>
            </p:spPr>
          </p:cxnSp>
          <p:cxnSp>
            <p:nvCxnSpPr>
              <p:cNvPr id="5111" name="Google Shape;5111;p305"/>
              <p:cNvCxnSpPr>
                <a:stCxn id="5106" idx="3"/>
                <a:endCxn id="5108" idx="1"/>
              </p:cNvCxnSpPr>
              <p:nvPr/>
            </p:nvCxnSpPr>
            <p:spPr>
              <a:xfrm>
                <a:off x="6315710" y="4238032"/>
                <a:ext cx="618900" cy="0"/>
              </a:xfrm>
              <a:prstGeom prst="straightConnector1">
                <a:avLst/>
              </a:prstGeom>
              <a:noFill/>
              <a:ln cap="flat" cmpd="sng" w="19050">
                <a:solidFill>
                  <a:srgbClr val="1F45BC"/>
                </a:solidFill>
                <a:prstDash val="solid"/>
                <a:miter lim="800000"/>
                <a:headEnd len="sm" w="sm" type="none"/>
                <a:tailEnd len="med" w="med" type="triangle"/>
              </a:ln>
            </p:spPr>
          </p:cxnSp>
        </p:grpSp>
        <p:grpSp>
          <p:nvGrpSpPr>
            <p:cNvPr id="5112" name="Google Shape;5112;p305"/>
            <p:cNvGrpSpPr/>
            <p:nvPr/>
          </p:nvGrpSpPr>
          <p:grpSpPr>
            <a:xfrm>
              <a:off x="7000015" y="3122164"/>
              <a:ext cx="903095" cy="462731"/>
              <a:chOff x="7000015" y="3141214"/>
              <a:chExt cx="903095" cy="462731"/>
            </a:xfrm>
          </p:grpSpPr>
          <p:sp>
            <p:nvSpPr>
              <p:cNvPr id="5113" name="Google Shape;5113;p305"/>
              <p:cNvSpPr/>
              <p:nvPr/>
            </p:nvSpPr>
            <p:spPr>
              <a:xfrm>
                <a:off x="7000015" y="3141214"/>
                <a:ext cx="903095" cy="462731"/>
              </a:xfrm>
              <a:prstGeom prst="roundRect">
                <a:avLst>
                  <a:gd fmla="val 22476" name="adj"/>
                </a:avLst>
              </a:prstGeom>
              <a:solidFill>
                <a:srgbClr val="D8D8D8"/>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5114" name="Google Shape;5114;p305"/>
              <p:cNvSpPr/>
              <p:nvPr/>
            </p:nvSpPr>
            <p:spPr>
              <a:xfrm>
                <a:off x="7049236" y="3227240"/>
                <a:ext cx="804652" cy="290677"/>
              </a:xfrm>
              <a:prstGeom prst="roundRect">
                <a:avLst>
                  <a:gd fmla="val 50000"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Executor</a:t>
                </a:r>
                <a:endParaRPr/>
              </a:p>
            </p:txBody>
          </p:sp>
        </p:grpSp>
        <p:grpSp>
          <p:nvGrpSpPr>
            <p:cNvPr id="5115" name="Google Shape;5115;p305"/>
            <p:cNvGrpSpPr/>
            <p:nvPr/>
          </p:nvGrpSpPr>
          <p:grpSpPr>
            <a:xfrm>
              <a:off x="7958655" y="3122164"/>
              <a:ext cx="903095" cy="462731"/>
              <a:chOff x="7000015" y="3141214"/>
              <a:chExt cx="903095" cy="462731"/>
            </a:xfrm>
          </p:grpSpPr>
          <p:sp>
            <p:nvSpPr>
              <p:cNvPr id="5116" name="Google Shape;5116;p305"/>
              <p:cNvSpPr/>
              <p:nvPr/>
            </p:nvSpPr>
            <p:spPr>
              <a:xfrm>
                <a:off x="7000015" y="3141214"/>
                <a:ext cx="903095" cy="462731"/>
              </a:xfrm>
              <a:prstGeom prst="roundRect">
                <a:avLst>
                  <a:gd fmla="val 22476" name="adj"/>
                </a:avLst>
              </a:prstGeom>
              <a:solidFill>
                <a:srgbClr val="D8D8D8"/>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5117" name="Google Shape;5117;p305"/>
              <p:cNvSpPr/>
              <p:nvPr/>
            </p:nvSpPr>
            <p:spPr>
              <a:xfrm>
                <a:off x="7049236" y="3227240"/>
                <a:ext cx="804652" cy="290677"/>
              </a:xfrm>
              <a:prstGeom prst="roundRect">
                <a:avLst>
                  <a:gd fmla="val 50000"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Executor</a:t>
                </a:r>
                <a:endParaRPr/>
              </a:p>
            </p:txBody>
          </p:sp>
        </p:grpSp>
        <p:grpSp>
          <p:nvGrpSpPr>
            <p:cNvPr id="5118" name="Google Shape;5118;p305"/>
            <p:cNvGrpSpPr/>
            <p:nvPr/>
          </p:nvGrpSpPr>
          <p:grpSpPr>
            <a:xfrm>
              <a:off x="6988089" y="4112764"/>
              <a:ext cx="903095" cy="462731"/>
              <a:chOff x="7000015" y="3141214"/>
              <a:chExt cx="903095" cy="462731"/>
            </a:xfrm>
          </p:grpSpPr>
          <p:sp>
            <p:nvSpPr>
              <p:cNvPr id="5119" name="Google Shape;5119;p305"/>
              <p:cNvSpPr/>
              <p:nvPr/>
            </p:nvSpPr>
            <p:spPr>
              <a:xfrm>
                <a:off x="7000015" y="3141214"/>
                <a:ext cx="903095" cy="462731"/>
              </a:xfrm>
              <a:prstGeom prst="roundRect">
                <a:avLst>
                  <a:gd fmla="val 22476" name="adj"/>
                </a:avLst>
              </a:prstGeom>
              <a:solidFill>
                <a:srgbClr val="D8D8D8"/>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5120" name="Google Shape;5120;p305"/>
              <p:cNvSpPr/>
              <p:nvPr/>
            </p:nvSpPr>
            <p:spPr>
              <a:xfrm>
                <a:off x="7023867" y="3200400"/>
                <a:ext cx="841947" cy="352403"/>
              </a:xfrm>
              <a:prstGeom prst="roundRect">
                <a:avLst>
                  <a:gd fmla="val 50000"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Ứng dụng master</a:t>
                </a:r>
                <a:endParaRPr/>
              </a:p>
            </p:txBody>
          </p:sp>
        </p:grpSp>
        <p:grpSp>
          <p:nvGrpSpPr>
            <p:cNvPr id="5121" name="Google Shape;5121;p305"/>
            <p:cNvGrpSpPr/>
            <p:nvPr/>
          </p:nvGrpSpPr>
          <p:grpSpPr>
            <a:xfrm>
              <a:off x="7958655" y="5095635"/>
              <a:ext cx="903095" cy="462731"/>
              <a:chOff x="7000015" y="3141214"/>
              <a:chExt cx="903095" cy="462731"/>
            </a:xfrm>
          </p:grpSpPr>
          <p:sp>
            <p:nvSpPr>
              <p:cNvPr id="5122" name="Google Shape;5122;p305"/>
              <p:cNvSpPr/>
              <p:nvPr/>
            </p:nvSpPr>
            <p:spPr>
              <a:xfrm>
                <a:off x="7000015" y="3141214"/>
                <a:ext cx="903095" cy="462731"/>
              </a:xfrm>
              <a:prstGeom prst="roundRect">
                <a:avLst>
                  <a:gd fmla="val 22476" name="adj"/>
                </a:avLst>
              </a:prstGeom>
              <a:solidFill>
                <a:srgbClr val="D8D8D8"/>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5123" name="Google Shape;5123;p305"/>
              <p:cNvSpPr/>
              <p:nvPr/>
            </p:nvSpPr>
            <p:spPr>
              <a:xfrm>
                <a:off x="7049236" y="3227240"/>
                <a:ext cx="804652" cy="290677"/>
              </a:xfrm>
              <a:prstGeom prst="roundRect">
                <a:avLst>
                  <a:gd fmla="val 50000"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Executor</a:t>
                </a:r>
                <a:endParaRPr/>
              </a:p>
            </p:txBody>
          </p:sp>
        </p:grpSp>
        <p:cxnSp>
          <p:nvCxnSpPr>
            <p:cNvPr id="5124" name="Google Shape;5124;p305"/>
            <p:cNvCxnSpPr>
              <a:stCxn id="5104" idx="2"/>
              <a:endCxn id="5106" idx="0"/>
            </p:cNvCxnSpPr>
            <p:nvPr/>
          </p:nvCxnSpPr>
          <p:spPr>
            <a:xfrm>
              <a:off x="5786912" y="3702655"/>
              <a:ext cx="0" cy="249000"/>
            </a:xfrm>
            <a:prstGeom prst="straightConnector1">
              <a:avLst/>
            </a:prstGeom>
            <a:noFill/>
            <a:ln cap="flat" cmpd="sng" w="28575">
              <a:solidFill>
                <a:srgbClr val="60C4D2"/>
              </a:solidFill>
              <a:prstDash val="solid"/>
              <a:miter lim="800000"/>
              <a:headEnd len="sm" w="sm" type="none"/>
              <a:tailEnd len="med" w="med" type="triangle"/>
            </a:ln>
          </p:spPr>
        </p:cxnSp>
        <p:cxnSp>
          <p:nvCxnSpPr>
            <p:cNvPr id="5125" name="Google Shape;5125;p305"/>
            <p:cNvCxnSpPr/>
            <p:nvPr/>
          </p:nvCxnSpPr>
          <p:spPr>
            <a:xfrm>
              <a:off x="6324976" y="4344129"/>
              <a:ext cx="618955" cy="1"/>
            </a:xfrm>
            <a:prstGeom prst="straightConnector1">
              <a:avLst/>
            </a:prstGeom>
            <a:noFill/>
            <a:ln cap="flat" cmpd="sng" w="28575">
              <a:solidFill>
                <a:srgbClr val="60C4D2"/>
              </a:solidFill>
              <a:prstDash val="solid"/>
              <a:miter lim="800000"/>
              <a:headEnd len="sm" w="sm" type="none"/>
              <a:tailEnd len="med" w="med" type="triangle"/>
            </a:ln>
          </p:spPr>
        </p:cxnSp>
        <p:cxnSp>
          <p:nvCxnSpPr>
            <p:cNvPr id="5126" name="Google Shape;5126;p305"/>
            <p:cNvCxnSpPr>
              <a:stCxn id="5119" idx="0"/>
              <a:endCxn id="5113" idx="2"/>
            </p:cNvCxnSpPr>
            <p:nvPr/>
          </p:nvCxnSpPr>
          <p:spPr>
            <a:xfrm flipH="1" rot="10800000">
              <a:off x="7439637" y="3584764"/>
              <a:ext cx="12000" cy="528000"/>
            </a:xfrm>
            <a:prstGeom prst="straightConnector1">
              <a:avLst/>
            </a:prstGeom>
            <a:noFill/>
            <a:ln cap="flat" cmpd="sng" w="28575">
              <a:solidFill>
                <a:srgbClr val="60C4D2"/>
              </a:solidFill>
              <a:prstDash val="solid"/>
              <a:miter lim="800000"/>
              <a:headEnd len="sm" w="sm" type="none"/>
              <a:tailEnd len="med" w="med" type="triangle"/>
            </a:ln>
          </p:spPr>
        </p:cxnSp>
        <p:cxnSp>
          <p:nvCxnSpPr>
            <p:cNvPr id="5127" name="Google Shape;5127;p305"/>
            <p:cNvCxnSpPr>
              <a:stCxn id="5119" idx="0"/>
              <a:endCxn id="5116" idx="2"/>
            </p:cNvCxnSpPr>
            <p:nvPr/>
          </p:nvCxnSpPr>
          <p:spPr>
            <a:xfrm flipH="1" rot="10800000">
              <a:off x="7439637" y="3584764"/>
              <a:ext cx="970500" cy="528000"/>
            </a:xfrm>
            <a:prstGeom prst="straightConnector1">
              <a:avLst/>
            </a:prstGeom>
            <a:noFill/>
            <a:ln cap="flat" cmpd="sng" w="28575">
              <a:solidFill>
                <a:srgbClr val="60C4D2"/>
              </a:solidFill>
              <a:prstDash val="solid"/>
              <a:miter lim="800000"/>
              <a:headEnd len="sm" w="sm" type="none"/>
              <a:tailEnd len="med" w="med" type="triangle"/>
            </a:ln>
          </p:spPr>
        </p:cxnSp>
        <p:cxnSp>
          <p:nvCxnSpPr>
            <p:cNvPr id="5128" name="Google Shape;5128;p305"/>
            <p:cNvCxnSpPr>
              <a:stCxn id="5119" idx="2"/>
              <a:endCxn id="5122" idx="1"/>
            </p:cNvCxnSpPr>
            <p:nvPr/>
          </p:nvCxnSpPr>
          <p:spPr>
            <a:xfrm>
              <a:off x="7439637" y="4575495"/>
              <a:ext cx="519000" cy="751500"/>
            </a:xfrm>
            <a:prstGeom prst="straightConnector1">
              <a:avLst/>
            </a:prstGeom>
            <a:noFill/>
            <a:ln cap="flat" cmpd="sng" w="28575">
              <a:solidFill>
                <a:srgbClr val="60C4D2"/>
              </a:solidFill>
              <a:prstDash val="solid"/>
              <a:miter lim="800000"/>
              <a:headEnd len="sm" w="sm" type="none"/>
              <a:tailEnd len="med" w="med" type="triangle"/>
            </a:ln>
          </p:spPr>
        </p:cxnSp>
      </p:grpSp>
    </p:spTree>
  </p:cSld>
  <p:clrMapOvr>
    <a:masterClrMapping/>
  </p:clrMapOvr>
</p:sld>
</file>

<file path=ppt/slides/slide3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3" name="Shape 5133"/>
        <p:cNvGrpSpPr/>
        <p:nvPr/>
      </p:nvGrpSpPr>
      <p:grpSpPr>
        <a:xfrm>
          <a:off x="0" y="0"/>
          <a:ext cx="0" cy="0"/>
          <a:chOff x="0" y="0"/>
          <a:chExt cx="0" cy="0"/>
        </a:xfrm>
      </p:grpSpPr>
      <p:sp>
        <p:nvSpPr>
          <p:cNvPr id="5134" name="Google Shape;5134;p30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Xử lý phân tán</a:t>
            </a:r>
            <a:endParaRPr/>
          </a:p>
        </p:txBody>
      </p:sp>
      <p:sp>
        <p:nvSpPr>
          <p:cNvPr id="5135" name="Google Shape;5135;p30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Xử lý phân tán Spark trên Yarn (3/3)</a:t>
            </a:r>
            <a:endParaRPr/>
          </a:p>
        </p:txBody>
      </p:sp>
      <p:sp>
        <p:nvSpPr>
          <p:cNvPr id="5136" name="Google Shape;5136;p30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137" name="Google Shape;5137;p306"/>
          <p:cNvSpPr txBox="1"/>
          <p:nvPr>
            <p:ph idx="4" type="body"/>
          </p:nvPr>
        </p:nvSpPr>
        <p:spPr>
          <a:xfrm>
            <a:off x="535872" y="2226568"/>
            <a:ext cx="3864678" cy="3917058"/>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Chương trình Driver trên máy client phân vùng nhiệm vụ và gán cho từng Executor</a:t>
            </a:r>
            <a:endParaRPr/>
          </a:p>
          <a:p>
            <a:pPr indent="-177800" lvl="0" marL="177800" rtl="0" algn="l">
              <a:lnSpc>
                <a:spcPct val="128571"/>
              </a:lnSpc>
              <a:spcBef>
                <a:spcPts val="1000"/>
              </a:spcBef>
              <a:spcAft>
                <a:spcPts val="0"/>
              </a:spcAft>
              <a:buClr>
                <a:srgbClr val="262626"/>
              </a:buClr>
              <a:buSzPts val="1400"/>
              <a:buFont typeface="Arial"/>
              <a:buChar char="•"/>
            </a:pPr>
            <a:r>
              <a:rPr lang="en-US"/>
              <a:t>Các Executor truyền đạt lại kết quả cho chương trình Driver</a:t>
            </a:r>
            <a:endParaRPr/>
          </a:p>
        </p:txBody>
      </p:sp>
      <p:grpSp>
        <p:nvGrpSpPr>
          <p:cNvPr id="5138" name="Google Shape;5138;p306"/>
          <p:cNvGrpSpPr/>
          <p:nvPr/>
        </p:nvGrpSpPr>
        <p:grpSpPr>
          <a:xfrm>
            <a:off x="5184580" y="2462488"/>
            <a:ext cx="3735913" cy="3202243"/>
            <a:chOff x="5184580" y="2462488"/>
            <a:chExt cx="3735913" cy="3202243"/>
          </a:xfrm>
        </p:grpSpPr>
        <p:grpSp>
          <p:nvGrpSpPr>
            <p:cNvPr id="5139" name="Google Shape;5139;p306"/>
            <p:cNvGrpSpPr/>
            <p:nvPr/>
          </p:nvGrpSpPr>
          <p:grpSpPr>
            <a:xfrm>
              <a:off x="5184580" y="2462488"/>
              <a:ext cx="3735913" cy="3202243"/>
              <a:chOff x="5184580" y="2462488"/>
              <a:chExt cx="3735913" cy="3202243"/>
            </a:xfrm>
          </p:grpSpPr>
          <p:grpSp>
            <p:nvGrpSpPr>
              <p:cNvPr id="5140" name="Google Shape;5140;p306"/>
              <p:cNvGrpSpPr/>
              <p:nvPr/>
            </p:nvGrpSpPr>
            <p:grpSpPr>
              <a:xfrm>
                <a:off x="5184580" y="2462488"/>
                <a:ext cx="3735913" cy="3202243"/>
                <a:chOff x="5184580" y="2462488"/>
                <a:chExt cx="3735913" cy="3202243"/>
              </a:xfrm>
            </p:grpSpPr>
            <p:grpSp>
              <p:nvGrpSpPr>
                <p:cNvPr id="5141" name="Google Shape;5141;p306"/>
                <p:cNvGrpSpPr/>
                <p:nvPr/>
              </p:nvGrpSpPr>
              <p:grpSpPr>
                <a:xfrm>
                  <a:off x="5184580" y="2462488"/>
                  <a:ext cx="1204665" cy="1329885"/>
                  <a:chOff x="4934136" y="2442016"/>
                  <a:chExt cx="1204665" cy="1329885"/>
                </a:xfrm>
              </p:grpSpPr>
              <p:sp>
                <p:nvSpPr>
                  <p:cNvPr id="5142" name="Google Shape;5142;p306"/>
                  <p:cNvSpPr/>
                  <p:nvPr/>
                </p:nvSpPr>
                <p:spPr>
                  <a:xfrm>
                    <a:off x="4934136" y="2442016"/>
                    <a:ext cx="1204665" cy="1329885"/>
                  </a:xfrm>
                  <a:prstGeom prst="roundRect">
                    <a:avLst>
                      <a:gd fmla="val 15615"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rgbClr val="1F45BC"/>
                      </a:solidFill>
                      <a:latin typeface="Arial"/>
                      <a:ea typeface="Arial"/>
                      <a:cs typeface="Arial"/>
                      <a:sym typeface="Arial"/>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Gateway Node</a:t>
                    </a:r>
                    <a:endParaRPr/>
                  </a:p>
                  <a:p>
                    <a:pPr indent="0" lvl="0" marL="0" marR="0" rtl="0" algn="ctr">
                      <a:spcBef>
                        <a:spcPts val="0"/>
                      </a:spcBef>
                      <a:spcAft>
                        <a:spcPts val="0"/>
                      </a:spcAft>
                      <a:buNone/>
                    </a:pPr>
                    <a:r>
                      <a:t/>
                    </a:r>
                    <a:endParaRPr b="1" sz="1200">
                      <a:solidFill>
                        <a:srgbClr val="1F45BC"/>
                      </a:solidFill>
                      <a:latin typeface="Arial"/>
                      <a:ea typeface="Arial"/>
                      <a:cs typeface="Arial"/>
                      <a:sym typeface="Arial"/>
                    </a:endParaRPr>
                  </a:p>
                  <a:p>
                    <a:pPr indent="0" lvl="0" marL="0" marR="0" rtl="0" algn="ctr">
                      <a:spcBef>
                        <a:spcPts val="0"/>
                      </a:spcBef>
                      <a:spcAft>
                        <a:spcPts val="0"/>
                      </a:spcAft>
                      <a:buNone/>
                    </a:pPr>
                    <a:r>
                      <a:t/>
                    </a:r>
                    <a:endParaRPr b="1" sz="1200">
                      <a:solidFill>
                        <a:srgbClr val="1F45BC"/>
                      </a:solidFill>
                      <a:latin typeface="Arial"/>
                      <a:ea typeface="Arial"/>
                      <a:cs typeface="Arial"/>
                      <a:sym typeface="Arial"/>
                    </a:endParaRPr>
                  </a:p>
                  <a:p>
                    <a:pPr indent="0" lvl="0" marL="0" marR="0" rtl="0" algn="ctr">
                      <a:spcBef>
                        <a:spcPts val="0"/>
                      </a:spcBef>
                      <a:spcAft>
                        <a:spcPts val="0"/>
                      </a:spcAft>
                      <a:buNone/>
                    </a:pPr>
                    <a:r>
                      <a:t/>
                    </a:r>
                    <a:endParaRPr b="1" sz="1200">
                      <a:solidFill>
                        <a:srgbClr val="1F45BC"/>
                      </a:solidFill>
                      <a:latin typeface="Arial"/>
                      <a:ea typeface="Arial"/>
                      <a:cs typeface="Arial"/>
                      <a:sym typeface="Arial"/>
                    </a:endParaRPr>
                  </a:p>
                  <a:p>
                    <a:pPr indent="0" lvl="0" marL="0" marR="0" rtl="0" algn="ctr">
                      <a:spcBef>
                        <a:spcPts val="0"/>
                      </a:spcBef>
                      <a:spcAft>
                        <a:spcPts val="0"/>
                      </a:spcAft>
                      <a:buNone/>
                    </a:pPr>
                    <a:r>
                      <a:t/>
                    </a:r>
                    <a:endParaRPr b="1" sz="1200">
                      <a:solidFill>
                        <a:srgbClr val="1F45BC"/>
                      </a:solidFill>
                      <a:latin typeface="Arial"/>
                      <a:ea typeface="Arial"/>
                      <a:cs typeface="Arial"/>
                      <a:sym typeface="Arial"/>
                    </a:endParaRPr>
                  </a:p>
                  <a:p>
                    <a:pPr indent="0" lvl="0" marL="0" marR="0" rtl="0" algn="ctr">
                      <a:spcBef>
                        <a:spcPts val="0"/>
                      </a:spcBef>
                      <a:spcAft>
                        <a:spcPts val="0"/>
                      </a:spcAft>
                      <a:buNone/>
                    </a:pPr>
                    <a:r>
                      <a:t/>
                    </a:r>
                    <a:endParaRPr b="1" sz="1200">
                      <a:solidFill>
                        <a:srgbClr val="1F45BC"/>
                      </a:solidFill>
                      <a:latin typeface="Arial"/>
                      <a:ea typeface="Arial"/>
                      <a:cs typeface="Arial"/>
                      <a:sym typeface="Arial"/>
                    </a:endParaRPr>
                  </a:p>
                </p:txBody>
              </p:sp>
              <p:sp>
                <p:nvSpPr>
                  <p:cNvPr id="5143" name="Google Shape;5143;p306"/>
                  <p:cNvSpPr/>
                  <p:nvPr/>
                </p:nvSpPr>
                <p:spPr>
                  <a:xfrm>
                    <a:off x="5005058" y="2922933"/>
                    <a:ext cx="1062820" cy="759250"/>
                  </a:xfrm>
                  <a:prstGeom prst="roundRect">
                    <a:avLst>
                      <a:gd fmla="val 15615" name="adj"/>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1F45BC"/>
                        </a:solidFill>
                        <a:latin typeface="Arial"/>
                        <a:ea typeface="Arial"/>
                        <a:cs typeface="Arial"/>
                        <a:sym typeface="Arial"/>
                      </a:rPr>
                      <a:t>Chương trình Driver</a:t>
                    </a:r>
                    <a:endParaRPr/>
                  </a:p>
                  <a:p>
                    <a:pPr indent="0" lvl="0" marL="0" marR="0" rtl="0" algn="ctr">
                      <a:spcBef>
                        <a:spcPts val="0"/>
                      </a:spcBef>
                      <a:spcAft>
                        <a:spcPts val="0"/>
                      </a:spcAft>
                      <a:buNone/>
                    </a:pPr>
                    <a:r>
                      <a:t/>
                    </a:r>
                    <a:endParaRPr b="1" sz="1000">
                      <a:solidFill>
                        <a:srgbClr val="1F45BC"/>
                      </a:solidFill>
                      <a:latin typeface="Arial"/>
                      <a:ea typeface="Arial"/>
                      <a:cs typeface="Arial"/>
                      <a:sym typeface="Arial"/>
                    </a:endParaRPr>
                  </a:p>
                  <a:p>
                    <a:pPr indent="0" lvl="0" marL="0" marR="0" rtl="0" algn="ctr">
                      <a:spcBef>
                        <a:spcPts val="0"/>
                      </a:spcBef>
                      <a:spcAft>
                        <a:spcPts val="0"/>
                      </a:spcAft>
                      <a:buNone/>
                    </a:pPr>
                    <a:r>
                      <a:t/>
                    </a:r>
                    <a:endParaRPr b="1" sz="1000">
                      <a:solidFill>
                        <a:srgbClr val="1F45BC"/>
                      </a:solidFill>
                      <a:latin typeface="Arial"/>
                      <a:ea typeface="Arial"/>
                      <a:cs typeface="Arial"/>
                      <a:sym typeface="Arial"/>
                    </a:endParaRPr>
                  </a:p>
                  <a:p>
                    <a:pPr indent="0" lvl="0" marL="0" marR="0" rtl="0" algn="ctr">
                      <a:spcBef>
                        <a:spcPts val="0"/>
                      </a:spcBef>
                      <a:spcAft>
                        <a:spcPts val="0"/>
                      </a:spcAft>
                      <a:buNone/>
                    </a:pPr>
                    <a:r>
                      <a:t/>
                    </a:r>
                    <a:endParaRPr b="1" sz="1000">
                      <a:solidFill>
                        <a:srgbClr val="1F45BC"/>
                      </a:solidFill>
                      <a:latin typeface="Arial"/>
                      <a:ea typeface="Arial"/>
                      <a:cs typeface="Arial"/>
                      <a:sym typeface="Arial"/>
                    </a:endParaRPr>
                  </a:p>
                </p:txBody>
              </p:sp>
              <p:sp>
                <p:nvSpPr>
                  <p:cNvPr id="5144" name="Google Shape;5144;p306"/>
                  <p:cNvSpPr/>
                  <p:nvPr/>
                </p:nvSpPr>
                <p:spPr>
                  <a:xfrm>
                    <a:off x="5167331" y="3240189"/>
                    <a:ext cx="738273" cy="384381"/>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chemeClr val="lt1"/>
                        </a:solidFill>
                        <a:latin typeface="Arial"/>
                        <a:ea typeface="Arial"/>
                        <a:cs typeface="Arial"/>
                        <a:sym typeface="Arial"/>
                      </a:rPr>
                      <a:t>Spark</a:t>
                    </a:r>
                    <a:endParaRPr/>
                  </a:p>
                  <a:p>
                    <a:pPr indent="0" lvl="0" marL="0" marR="0" rtl="0" algn="ctr">
                      <a:spcBef>
                        <a:spcPts val="0"/>
                      </a:spcBef>
                      <a:spcAft>
                        <a:spcPts val="0"/>
                      </a:spcAft>
                      <a:buNone/>
                    </a:pPr>
                    <a:r>
                      <a:rPr b="1" lang="en-US" sz="1000">
                        <a:solidFill>
                          <a:schemeClr val="lt1"/>
                        </a:solidFill>
                        <a:latin typeface="Arial"/>
                        <a:ea typeface="Arial"/>
                        <a:cs typeface="Arial"/>
                        <a:sym typeface="Arial"/>
                      </a:rPr>
                      <a:t>Context</a:t>
                    </a:r>
                    <a:endParaRPr/>
                  </a:p>
                </p:txBody>
              </p:sp>
            </p:grpSp>
            <p:sp>
              <p:nvSpPr>
                <p:cNvPr id="5145" name="Google Shape;5145;p306"/>
                <p:cNvSpPr/>
                <p:nvPr/>
              </p:nvSpPr>
              <p:spPr>
                <a:xfrm>
                  <a:off x="5258117" y="3951710"/>
                  <a:ext cx="1057593" cy="572643"/>
                </a:xfrm>
                <a:prstGeom prst="roundRect">
                  <a:avLst>
                    <a:gd fmla="val 15615"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chemeClr val="lt1"/>
                      </a:solidFill>
                      <a:latin typeface="Arial"/>
                      <a:ea typeface="Arial"/>
                      <a:cs typeface="Arial"/>
                      <a:sym typeface="Arial"/>
                    </a:rPr>
                    <a:t>Quản lý tài nguyên</a:t>
                  </a:r>
                  <a:endParaRPr b="1" sz="1000">
                    <a:solidFill>
                      <a:schemeClr val="lt1"/>
                    </a:solidFill>
                    <a:latin typeface="Arial"/>
                    <a:ea typeface="Arial"/>
                    <a:cs typeface="Arial"/>
                    <a:sym typeface="Arial"/>
                  </a:endParaRPr>
                </a:p>
              </p:txBody>
            </p:sp>
            <p:sp>
              <p:nvSpPr>
                <p:cNvPr id="5146" name="Google Shape;5146;p306"/>
                <p:cNvSpPr/>
                <p:nvPr/>
              </p:nvSpPr>
              <p:spPr>
                <a:xfrm>
                  <a:off x="6934665" y="2812881"/>
                  <a:ext cx="1985828" cy="891321"/>
                </a:xfrm>
                <a:prstGeom prst="roundRect">
                  <a:avLst>
                    <a:gd fmla="val 15615" name="adj"/>
                  </a:avLst>
                </a:prstGeom>
                <a:solidFill>
                  <a:srgbClr val="F2F2F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1000">
                      <a:solidFill>
                        <a:srgbClr val="1F45BC"/>
                      </a:solidFill>
                      <a:latin typeface="Arial"/>
                      <a:ea typeface="Arial"/>
                      <a:cs typeface="Arial"/>
                      <a:sym typeface="Arial"/>
                    </a:rPr>
                    <a:t>Worker Node A</a:t>
                  </a:r>
                  <a:endParaRPr/>
                </a:p>
                <a:p>
                  <a:pPr indent="0" lvl="0" marL="0" marR="0" rtl="0" algn="ctr">
                    <a:spcBef>
                      <a:spcPts val="0"/>
                    </a:spcBef>
                    <a:spcAft>
                      <a:spcPts val="0"/>
                    </a:spcAft>
                    <a:buNone/>
                  </a:pPr>
                  <a:r>
                    <a:t/>
                  </a:r>
                  <a:endParaRPr b="1" sz="1000">
                    <a:solidFill>
                      <a:srgbClr val="1F45BC"/>
                    </a:solidFill>
                    <a:latin typeface="Arial"/>
                    <a:ea typeface="Arial"/>
                    <a:cs typeface="Arial"/>
                    <a:sym typeface="Arial"/>
                  </a:endParaRPr>
                </a:p>
                <a:p>
                  <a:pPr indent="0" lvl="0" marL="0" marR="0" rtl="0" algn="ctr">
                    <a:spcBef>
                      <a:spcPts val="0"/>
                    </a:spcBef>
                    <a:spcAft>
                      <a:spcPts val="0"/>
                    </a:spcAft>
                    <a:buNone/>
                  </a:pPr>
                  <a:r>
                    <a:t/>
                  </a:r>
                  <a:endParaRPr b="1" sz="1000">
                    <a:solidFill>
                      <a:srgbClr val="1F45BC"/>
                    </a:solidFill>
                    <a:latin typeface="Arial"/>
                    <a:ea typeface="Arial"/>
                    <a:cs typeface="Arial"/>
                    <a:sym typeface="Arial"/>
                  </a:endParaRPr>
                </a:p>
                <a:p>
                  <a:pPr indent="0" lvl="0" marL="0" marR="0" rtl="0" algn="ctr">
                    <a:spcBef>
                      <a:spcPts val="0"/>
                    </a:spcBef>
                    <a:spcAft>
                      <a:spcPts val="0"/>
                    </a:spcAft>
                    <a:buNone/>
                  </a:pPr>
                  <a:r>
                    <a:t/>
                  </a:r>
                  <a:endParaRPr b="1" sz="1000">
                    <a:solidFill>
                      <a:srgbClr val="1F45BC"/>
                    </a:solidFill>
                    <a:latin typeface="Arial"/>
                    <a:ea typeface="Arial"/>
                    <a:cs typeface="Arial"/>
                    <a:sym typeface="Arial"/>
                  </a:endParaRPr>
                </a:p>
                <a:p>
                  <a:pPr indent="0" lvl="0" marL="0" marR="0" rtl="0" algn="ctr">
                    <a:spcBef>
                      <a:spcPts val="0"/>
                    </a:spcBef>
                    <a:spcAft>
                      <a:spcPts val="0"/>
                    </a:spcAft>
                    <a:buNone/>
                  </a:pPr>
                  <a:r>
                    <a:t/>
                  </a:r>
                  <a:endParaRPr b="1" sz="1000">
                    <a:solidFill>
                      <a:srgbClr val="1F45BC"/>
                    </a:solidFill>
                    <a:latin typeface="Arial"/>
                    <a:ea typeface="Arial"/>
                    <a:cs typeface="Arial"/>
                    <a:sym typeface="Arial"/>
                  </a:endParaRPr>
                </a:p>
              </p:txBody>
            </p:sp>
            <p:sp>
              <p:nvSpPr>
                <p:cNvPr id="5147" name="Google Shape;5147;p306"/>
                <p:cNvSpPr/>
                <p:nvPr/>
              </p:nvSpPr>
              <p:spPr>
                <a:xfrm>
                  <a:off x="6934665" y="3792372"/>
                  <a:ext cx="1985828" cy="891321"/>
                </a:xfrm>
                <a:prstGeom prst="roundRect">
                  <a:avLst>
                    <a:gd fmla="val 15615" name="adj"/>
                  </a:avLst>
                </a:prstGeom>
                <a:solidFill>
                  <a:srgbClr val="F2F2F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1000">
                      <a:solidFill>
                        <a:srgbClr val="1F45BC"/>
                      </a:solidFill>
                      <a:latin typeface="Arial"/>
                      <a:ea typeface="Arial"/>
                      <a:cs typeface="Arial"/>
                      <a:sym typeface="Arial"/>
                    </a:rPr>
                    <a:t>Worker Node B</a:t>
                  </a:r>
                  <a:endParaRPr/>
                </a:p>
                <a:p>
                  <a:pPr indent="0" lvl="0" marL="0" marR="0" rtl="0" algn="ctr">
                    <a:spcBef>
                      <a:spcPts val="0"/>
                    </a:spcBef>
                    <a:spcAft>
                      <a:spcPts val="0"/>
                    </a:spcAft>
                    <a:buNone/>
                  </a:pPr>
                  <a:r>
                    <a:t/>
                  </a:r>
                  <a:endParaRPr b="1" sz="1000">
                    <a:solidFill>
                      <a:srgbClr val="1F45BC"/>
                    </a:solidFill>
                    <a:latin typeface="Arial"/>
                    <a:ea typeface="Arial"/>
                    <a:cs typeface="Arial"/>
                    <a:sym typeface="Arial"/>
                  </a:endParaRPr>
                </a:p>
                <a:p>
                  <a:pPr indent="0" lvl="0" marL="0" marR="0" rtl="0" algn="ctr">
                    <a:spcBef>
                      <a:spcPts val="0"/>
                    </a:spcBef>
                    <a:spcAft>
                      <a:spcPts val="0"/>
                    </a:spcAft>
                    <a:buNone/>
                  </a:pPr>
                  <a:r>
                    <a:t/>
                  </a:r>
                  <a:endParaRPr b="1" sz="1000">
                    <a:solidFill>
                      <a:srgbClr val="1F45BC"/>
                    </a:solidFill>
                    <a:latin typeface="Arial"/>
                    <a:ea typeface="Arial"/>
                    <a:cs typeface="Arial"/>
                    <a:sym typeface="Arial"/>
                  </a:endParaRPr>
                </a:p>
                <a:p>
                  <a:pPr indent="0" lvl="0" marL="0" marR="0" rtl="0" algn="ctr">
                    <a:spcBef>
                      <a:spcPts val="0"/>
                    </a:spcBef>
                    <a:spcAft>
                      <a:spcPts val="0"/>
                    </a:spcAft>
                    <a:buNone/>
                  </a:pPr>
                  <a:r>
                    <a:t/>
                  </a:r>
                  <a:endParaRPr b="1" sz="1000">
                    <a:solidFill>
                      <a:srgbClr val="1F45BC"/>
                    </a:solidFill>
                    <a:latin typeface="Arial"/>
                    <a:ea typeface="Arial"/>
                    <a:cs typeface="Arial"/>
                    <a:sym typeface="Arial"/>
                  </a:endParaRPr>
                </a:p>
                <a:p>
                  <a:pPr indent="0" lvl="0" marL="0" marR="0" rtl="0" algn="ctr">
                    <a:spcBef>
                      <a:spcPts val="0"/>
                    </a:spcBef>
                    <a:spcAft>
                      <a:spcPts val="0"/>
                    </a:spcAft>
                    <a:buNone/>
                  </a:pPr>
                  <a:r>
                    <a:t/>
                  </a:r>
                  <a:endParaRPr b="1" sz="1000">
                    <a:solidFill>
                      <a:srgbClr val="1F45BC"/>
                    </a:solidFill>
                    <a:latin typeface="Arial"/>
                    <a:ea typeface="Arial"/>
                    <a:cs typeface="Arial"/>
                    <a:sym typeface="Arial"/>
                  </a:endParaRPr>
                </a:p>
              </p:txBody>
            </p:sp>
            <p:sp>
              <p:nvSpPr>
                <p:cNvPr id="5148" name="Google Shape;5148;p306"/>
                <p:cNvSpPr/>
                <p:nvPr/>
              </p:nvSpPr>
              <p:spPr>
                <a:xfrm>
                  <a:off x="6934665" y="4773410"/>
                  <a:ext cx="1985828" cy="891321"/>
                </a:xfrm>
                <a:prstGeom prst="roundRect">
                  <a:avLst>
                    <a:gd fmla="val 15615" name="adj"/>
                  </a:avLst>
                </a:prstGeom>
                <a:solidFill>
                  <a:srgbClr val="F2F2F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1000">
                      <a:solidFill>
                        <a:srgbClr val="1F45BC"/>
                      </a:solidFill>
                      <a:latin typeface="Arial"/>
                      <a:ea typeface="Arial"/>
                      <a:cs typeface="Arial"/>
                      <a:sym typeface="Arial"/>
                    </a:rPr>
                    <a:t>Worker Node C</a:t>
                  </a:r>
                  <a:endParaRPr/>
                </a:p>
                <a:p>
                  <a:pPr indent="0" lvl="0" marL="0" marR="0" rtl="0" algn="ctr">
                    <a:spcBef>
                      <a:spcPts val="0"/>
                    </a:spcBef>
                    <a:spcAft>
                      <a:spcPts val="0"/>
                    </a:spcAft>
                    <a:buNone/>
                  </a:pPr>
                  <a:r>
                    <a:t/>
                  </a:r>
                  <a:endParaRPr b="1" sz="1000">
                    <a:solidFill>
                      <a:srgbClr val="1F45BC"/>
                    </a:solidFill>
                    <a:latin typeface="Arial"/>
                    <a:ea typeface="Arial"/>
                    <a:cs typeface="Arial"/>
                    <a:sym typeface="Arial"/>
                  </a:endParaRPr>
                </a:p>
                <a:p>
                  <a:pPr indent="0" lvl="0" marL="0" marR="0" rtl="0" algn="ctr">
                    <a:spcBef>
                      <a:spcPts val="0"/>
                    </a:spcBef>
                    <a:spcAft>
                      <a:spcPts val="0"/>
                    </a:spcAft>
                    <a:buNone/>
                  </a:pPr>
                  <a:r>
                    <a:t/>
                  </a:r>
                  <a:endParaRPr b="1" sz="1000">
                    <a:solidFill>
                      <a:srgbClr val="1F45BC"/>
                    </a:solidFill>
                    <a:latin typeface="Arial"/>
                    <a:ea typeface="Arial"/>
                    <a:cs typeface="Arial"/>
                    <a:sym typeface="Arial"/>
                  </a:endParaRPr>
                </a:p>
                <a:p>
                  <a:pPr indent="0" lvl="0" marL="0" marR="0" rtl="0" algn="ctr">
                    <a:spcBef>
                      <a:spcPts val="0"/>
                    </a:spcBef>
                    <a:spcAft>
                      <a:spcPts val="0"/>
                    </a:spcAft>
                    <a:buNone/>
                  </a:pPr>
                  <a:r>
                    <a:t/>
                  </a:r>
                  <a:endParaRPr b="1" sz="1000">
                    <a:solidFill>
                      <a:srgbClr val="1F45BC"/>
                    </a:solidFill>
                    <a:latin typeface="Arial"/>
                    <a:ea typeface="Arial"/>
                    <a:cs typeface="Arial"/>
                    <a:sym typeface="Arial"/>
                  </a:endParaRPr>
                </a:p>
                <a:p>
                  <a:pPr indent="0" lvl="0" marL="0" marR="0" rtl="0" algn="ctr">
                    <a:spcBef>
                      <a:spcPts val="0"/>
                    </a:spcBef>
                    <a:spcAft>
                      <a:spcPts val="0"/>
                    </a:spcAft>
                    <a:buNone/>
                  </a:pPr>
                  <a:r>
                    <a:t/>
                  </a:r>
                  <a:endParaRPr b="1" sz="1000">
                    <a:solidFill>
                      <a:srgbClr val="1F45BC"/>
                    </a:solidFill>
                    <a:latin typeface="Arial"/>
                    <a:ea typeface="Arial"/>
                    <a:cs typeface="Arial"/>
                    <a:sym typeface="Arial"/>
                  </a:endParaRPr>
                </a:p>
              </p:txBody>
            </p:sp>
            <p:cxnSp>
              <p:nvCxnSpPr>
                <p:cNvPr id="5149" name="Google Shape;5149;p306"/>
                <p:cNvCxnSpPr>
                  <a:stCxn id="5146" idx="1"/>
                  <a:endCxn id="5148" idx="1"/>
                </p:cNvCxnSpPr>
                <p:nvPr/>
              </p:nvCxnSpPr>
              <p:spPr>
                <a:xfrm>
                  <a:off x="6934665" y="3258542"/>
                  <a:ext cx="600" cy="1960500"/>
                </a:xfrm>
                <a:prstGeom prst="bentConnector3">
                  <a:avLst>
                    <a:gd fmla="val 2309087" name="adj1"/>
                  </a:avLst>
                </a:prstGeom>
                <a:noFill/>
                <a:ln cap="flat" cmpd="sng" w="19050">
                  <a:solidFill>
                    <a:srgbClr val="1F45BC"/>
                  </a:solidFill>
                  <a:prstDash val="solid"/>
                  <a:miter lim="800000"/>
                  <a:headEnd len="med" w="med" type="triangle"/>
                  <a:tailEnd len="med" w="med" type="triangle"/>
                </a:ln>
              </p:spPr>
            </p:cxnSp>
            <p:cxnSp>
              <p:nvCxnSpPr>
                <p:cNvPr id="5150" name="Google Shape;5150;p306"/>
                <p:cNvCxnSpPr>
                  <a:stCxn id="5145" idx="3"/>
                  <a:endCxn id="5147" idx="1"/>
                </p:cNvCxnSpPr>
                <p:nvPr/>
              </p:nvCxnSpPr>
              <p:spPr>
                <a:xfrm>
                  <a:off x="6315710" y="4238032"/>
                  <a:ext cx="618900" cy="0"/>
                </a:xfrm>
                <a:prstGeom prst="straightConnector1">
                  <a:avLst/>
                </a:prstGeom>
                <a:noFill/>
                <a:ln cap="flat" cmpd="sng" w="19050">
                  <a:solidFill>
                    <a:srgbClr val="1F45BC"/>
                  </a:solidFill>
                  <a:prstDash val="solid"/>
                  <a:miter lim="800000"/>
                  <a:headEnd len="sm" w="sm" type="none"/>
                  <a:tailEnd len="med" w="med" type="triangle"/>
                </a:ln>
              </p:spPr>
            </p:cxnSp>
          </p:grpSp>
          <p:grpSp>
            <p:nvGrpSpPr>
              <p:cNvPr id="5151" name="Google Shape;5151;p306"/>
              <p:cNvGrpSpPr/>
              <p:nvPr/>
            </p:nvGrpSpPr>
            <p:grpSpPr>
              <a:xfrm>
                <a:off x="7000015" y="3122164"/>
                <a:ext cx="903095" cy="462731"/>
                <a:chOff x="7000015" y="3141214"/>
                <a:chExt cx="903095" cy="462731"/>
              </a:xfrm>
            </p:grpSpPr>
            <p:sp>
              <p:nvSpPr>
                <p:cNvPr id="5152" name="Google Shape;5152;p306"/>
                <p:cNvSpPr/>
                <p:nvPr/>
              </p:nvSpPr>
              <p:spPr>
                <a:xfrm>
                  <a:off x="7000015" y="3141214"/>
                  <a:ext cx="903095" cy="462731"/>
                </a:xfrm>
                <a:prstGeom prst="roundRect">
                  <a:avLst>
                    <a:gd fmla="val 22476" name="adj"/>
                  </a:avLst>
                </a:prstGeom>
                <a:solidFill>
                  <a:srgbClr val="D8D8D8"/>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00">
                    <a:solidFill>
                      <a:schemeClr val="lt1"/>
                    </a:solidFill>
                    <a:latin typeface="Arial"/>
                    <a:ea typeface="Arial"/>
                    <a:cs typeface="Arial"/>
                    <a:sym typeface="Arial"/>
                  </a:endParaRPr>
                </a:p>
              </p:txBody>
            </p:sp>
            <p:sp>
              <p:nvSpPr>
                <p:cNvPr id="5153" name="Google Shape;5153;p306"/>
                <p:cNvSpPr/>
                <p:nvPr/>
              </p:nvSpPr>
              <p:spPr>
                <a:xfrm>
                  <a:off x="7049236" y="3227240"/>
                  <a:ext cx="804652" cy="290677"/>
                </a:xfrm>
                <a:prstGeom prst="roundRect">
                  <a:avLst>
                    <a:gd fmla="val 50000"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1F45BC"/>
                      </a:solidFill>
                      <a:latin typeface="Arial"/>
                      <a:ea typeface="Arial"/>
                      <a:cs typeface="Arial"/>
                      <a:sym typeface="Arial"/>
                    </a:rPr>
                    <a:t>Executor</a:t>
                  </a:r>
                  <a:endParaRPr/>
                </a:p>
              </p:txBody>
            </p:sp>
          </p:grpSp>
          <p:grpSp>
            <p:nvGrpSpPr>
              <p:cNvPr id="5154" name="Google Shape;5154;p306"/>
              <p:cNvGrpSpPr/>
              <p:nvPr/>
            </p:nvGrpSpPr>
            <p:grpSpPr>
              <a:xfrm>
                <a:off x="7958655" y="3122164"/>
                <a:ext cx="903095" cy="462731"/>
                <a:chOff x="7000015" y="3141214"/>
                <a:chExt cx="903095" cy="462731"/>
              </a:xfrm>
            </p:grpSpPr>
            <p:sp>
              <p:nvSpPr>
                <p:cNvPr id="5155" name="Google Shape;5155;p306"/>
                <p:cNvSpPr/>
                <p:nvPr/>
              </p:nvSpPr>
              <p:spPr>
                <a:xfrm>
                  <a:off x="7000015" y="3141214"/>
                  <a:ext cx="903095" cy="462731"/>
                </a:xfrm>
                <a:prstGeom prst="roundRect">
                  <a:avLst>
                    <a:gd fmla="val 22476" name="adj"/>
                  </a:avLst>
                </a:prstGeom>
                <a:solidFill>
                  <a:srgbClr val="D8D8D8"/>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00">
                    <a:solidFill>
                      <a:schemeClr val="lt1"/>
                    </a:solidFill>
                    <a:latin typeface="Arial"/>
                    <a:ea typeface="Arial"/>
                    <a:cs typeface="Arial"/>
                    <a:sym typeface="Arial"/>
                  </a:endParaRPr>
                </a:p>
              </p:txBody>
            </p:sp>
            <p:sp>
              <p:nvSpPr>
                <p:cNvPr id="5156" name="Google Shape;5156;p306"/>
                <p:cNvSpPr/>
                <p:nvPr/>
              </p:nvSpPr>
              <p:spPr>
                <a:xfrm>
                  <a:off x="7049236" y="3227240"/>
                  <a:ext cx="804652" cy="290677"/>
                </a:xfrm>
                <a:prstGeom prst="roundRect">
                  <a:avLst>
                    <a:gd fmla="val 50000"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1F45BC"/>
                      </a:solidFill>
                      <a:latin typeface="Arial"/>
                      <a:ea typeface="Arial"/>
                      <a:cs typeface="Arial"/>
                      <a:sym typeface="Arial"/>
                    </a:rPr>
                    <a:t>Executor</a:t>
                  </a:r>
                  <a:endParaRPr/>
                </a:p>
              </p:txBody>
            </p:sp>
          </p:grpSp>
          <p:grpSp>
            <p:nvGrpSpPr>
              <p:cNvPr id="5157" name="Google Shape;5157;p306"/>
              <p:cNvGrpSpPr/>
              <p:nvPr/>
            </p:nvGrpSpPr>
            <p:grpSpPr>
              <a:xfrm>
                <a:off x="6988089" y="4112764"/>
                <a:ext cx="903095" cy="462731"/>
                <a:chOff x="7000015" y="3141214"/>
                <a:chExt cx="903095" cy="462731"/>
              </a:xfrm>
            </p:grpSpPr>
            <p:sp>
              <p:nvSpPr>
                <p:cNvPr id="5158" name="Google Shape;5158;p306"/>
                <p:cNvSpPr/>
                <p:nvPr/>
              </p:nvSpPr>
              <p:spPr>
                <a:xfrm>
                  <a:off x="7000015" y="3141214"/>
                  <a:ext cx="903095" cy="462731"/>
                </a:xfrm>
                <a:prstGeom prst="roundRect">
                  <a:avLst>
                    <a:gd fmla="val 22476" name="adj"/>
                  </a:avLst>
                </a:prstGeom>
                <a:solidFill>
                  <a:srgbClr val="D8D8D8"/>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00">
                    <a:solidFill>
                      <a:schemeClr val="lt1"/>
                    </a:solidFill>
                    <a:latin typeface="Arial"/>
                    <a:ea typeface="Arial"/>
                    <a:cs typeface="Arial"/>
                    <a:sym typeface="Arial"/>
                  </a:endParaRPr>
                </a:p>
              </p:txBody>
            </p:sp>
            <p:sp>
              <p:nvSpPr>
                <p:cNvPr id="5159" name="Google Shape;5159;p306"/>
                <p:cNvSpPr/>
                <p:nvPr/>
              </p:nvSpPr>
              <p:spPr>
                <a:xfrm>
                  <a:off x="7023867" y="3200400"/>
                  <a:ext cx="841947" cy="352403"/>
                </a:xfrm>
                <a:prstGeom prst="roundRect">
                  <a:avLst>
                    <a:gd fmla="val 50000"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rgbClr val="1F45BC"/>
                      </a:solidFill>
                      <a:latin typeface="Arial"/>
                      <a:ea typeface="Arial"/>
                      <a:cs typeface="Arial"/>
                      <a:sym typeface="Arial"/>
                    </a:rPr>
                    <a:t>Ứng dụng master</a:t>
                  </a:r>
                  <a:endParaRPr/>
                </a:p>
              </p:txBody>
            </p:sp>
          </p:grpSp>
          <p:grpSp>
            <p:nvGrpSpPr>
              <p:cNvPr id="5160" name="Google Shape;5160;p306"/>
              <p:cNvGrpSpPr/>
              <p:nvPr/>
            </p:nvGrpSpPr>
            <p:grpSpPr>
              <a:xfrm>
                <a:off x="7958655" y="5095635"/>
                <a:ext cx="903095" cy="462731"/>
                <a:chOff x="7000015" y="3141214"/>
                <a:chExt cx="903095" cy="462731"/>
              </a:xfrm>
            </p:grpSpPr>
            <p:sp>
              <p:nvSpPr>
                <p:cNvPr id="5161" name="Google Shape;5161;p306"/>
                <p:cNvSpPr/>
                <p:nvPr/>
              </p:nvSpPr>
              <p:spPr>
                <a:xfrm>
                  <a:off x="7000015" y="3141214"/>
                  <a:ext cx="903095" cy="462731"/>
                </a:xfrm>
                <a:prstGeom prst="roundRect">
                  <a:avLst>
                    <a:gd fmla="val 22476" name="adj"/>
                  </a:avLst>
                </a:prstGeom>
                <a:solidFill>
                  <a:srgbClr val="D8D8D8"/>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00">
                    <a:solidFill>
                      <a:schemeClr val="lt1"/>
                    </a:solidFill>
                    <a:latin typeface="Arial"/>
                    <a:ea typeface="Arial"/>
                    <a:cs typeface="Arial"/>
                    <a:sym typeface="Arial"/>
                  </a:endParaRPr>
                </a:p>
              </p:txBody>
            </p:sp>
            <p:sp>
              <p:nvSpPr>
                <p:cNvPr id="5162" name="Google Shape;5162;p306"/>
                <p:cNvSpPr/>
                <p:nvPr/>
              </p:nvSpPr>
              <p:spPr>
                <a:xfrm>
                  <a:off x="7049236" y="3227240"/>
                  <a:ext cx="804652" cy="290677"/>
                </a:xfrm>
                <a:prstGeom prst="roundRect">
                  <a:avLst>
                    <a:gd fmla="val 50000"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1F45BC"/>
                      </a:solidFill>
                      <a:latin typeface="Arial"/>
                      <a:ea typeface="Arial"/>
                      <a:cs typeface="Arial"/>
                      <a:sym typeface="Arial"/>
                    </a:rPr>
                    <a:t>Executor</a:t>
                  </a:r>
                  <a:endParaRPr/>
                </a:p>
              </p:txBody>
            </p:sp>
          </p:grpSp>
        </p:grpSp>
        <p:cxnSp>
          <p:nvCxnSpPr>
            <p:cNvPr id="5163" name="Google Shape;5163;p306"/>
            <p:cNvCxnSpPr>
              <a:stCxn id="5143" idx="3"/>
              <a:endCxn id="5161" idx="1"/>
            </p:cNvCxnSpPr>
            <p:nvPr/>
          </p:nvCxnSpPr>
          <p:spPr>
            <a:xfrm>
              <a:off x="6318322" y="3323030"/>
              <a:ext cx="1640400" cy="2004000"/>
            </a:xfrm>
            <a:prstGeom prst="straightConnector1">
              <a:avLst/>
            </a:prstGeom>
            <a:noFill/>
            <a:ln cap="flat" cmpd="sng" w="28575">
              <a:solidFill>
                <a:srgbClr val="66A1FE"/>
              </a:solidFill>
              <a:prstDash val="solid"/>
              <a:miter lim="800000"/>
              <a:headEnd len="med" w="med" type="triangle"/>
              <a:tailEnd len="med" w="med" type="triangle"/>
            </a:ln>
          </p:spPr>
        </p:cxnSp>
        <p:cxnSp>
          <p:nvCxnSpPr>
            <p:cNvPr id="5164" name="Google Shape;5164;p306"/>
            <p:cNvCxnSpPr>
              <a:stCxn id="5143" idx="3"/>
              <a:endCxn id="5152" idx="1"/>
            </p:cNvCxnSpPr>
            <p:nvPr/>
          </p:nvCxnSpPr>
          <p:spPr>
            <a:xfrm>
              <a:off x="6318322" y="3323030"/>
              <a:ext cx="681600" cy="30600"/>
            </a:xfrm>
            <a:prstGeom prst="straightConnector1">
              <a:avLst/>
            </a:prstGeom>
            <a:noFill/>
            <a:ln cap="flat" cmpd="sng" w="28575">
              <a:solidFill>
                <a:srgbClr val="66A1FE"/>
              </a:solidFill>
              <a:prstDash val="solid"/>
              <a:miter lim="800000"/>
              <a:headEnd len="med" w="med" type="triangle"/>
              <a:tailEnd len="med" w="med" type="triangle"/>
            </a:ln>
          </p:spPr>
        </p:cxnSp>
        <p:cxnSp>
          <p:nvCxnSpPr>
            <p:cNvPr id="5165" name="Google Shape;5165;p306"/>
            <p:cNvCxnSpPr>
              <a:stCxn id="5143" idx="3"/>
              <a:endCxn id="5155" idx="1"/>
            </p:cNvCxnSpPr>
            <p:nvPr/>
          </p:nvCxnSpPr>
          <p:spPr>
            <a:xfrm>
              <a:off x="6318322" y="3323030"/>
              <a:ext cx="1640400" cy="30600"/>
            </a:xfrm>
            <a:prstGeom prst="straightConnector1">
              <a:avLst/>
            </a:prstGeom>
            <a:noFill/>
            <a:ln cap="flat" cmpd="sng" w="28575">
              <a:solidFill>
                <a:srgbClr val="66A1FE"/>
              </a:solidFill>
              <a:prstDash val="solid"/>
              <a:miter lim="800000"/>
              <a:headEnd len="med" w="med" type="triangle"/>
              <a:tailEnd len="med" w="med" type="triangle"/>
            </a:ln>
          </p:spPr>
        </p:cxnSp>
      </p:grpSp>
    </p:spTree>
  </p:cSld>
  <p:clrMapOvr>
    <a:masterClrMapping/>
  </p:clrMapOvr>
</p:sld>
</file>

<file path=ppt/slides/slide3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0" name="Shape 5170"/>
        <p:cNvGrpSpPr/>
        <p:nvPr/>
      </p:nvGrpSpPr>
      <p:grpSpPr>
        <a:xfrm>
          <a:off x="0" y="0"/>
          <a:ext cx="0" cy="0"/>
          <a:chOff x="0" y="0"/>
          <a:chExt cx="0" cy="0"/>
        </a:xfrm>
      </p:grpSpPr>
      <p:sp>
        <p:nvSpPr>
          <p:cNvPr id="5171" name="Google Shape;5171;p30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Xử lý phân tán</a:t>
            </a:r>
            <a:endParaRPr/>
          </a:p>
        </p:txBody>
      </p:sp>
      <p:sp>
        <p:nvSpPr>
          <p:cNvPr id="5172" name="Google Shape;5172;p30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173" name="Google Shape;5173;p307"/>
          <p:cNvSpPr txBox="1"/>
          <p:nvPr>
            <p:ph idx="4" type="body"/>
          </p:nvPr>
        </p:nvSpPr>
        <p:spPr>
          <a:xfrm>
            <a:off x="535872" y="2226567"/>
            <a:ext cx="5707766"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Mỗi Executor xử lý một phần của tập dữ liệu đầy đủ</a:t>
            </a:r>
            <a:endParaRPr/>
          </a:p>
          <a:p>
            <a:pPr indent="-182563" lvl="1" marL="360363" rtl="0" algn="l">
              <a:lnSpc>
                <a:spcPct val="138461"/>
              </a:lnSpc>
              <a:spcBef>
                <a:spcPts val="500"/>
              </a:spcBef>
              <a:spcAft>
                <a:spcPts val="0"/>
              </a:spcAft>
              <a:buClr>
                <a:srgbClr val="262626"/>
              </a:buClr>
              <a:buSzPts val="1040"/>
              <a:buChar char="•"/>
            </a:pPr>
            <a:r>
              <a:rPr lang="en-US"/>
              <a:t>Tập dữ liệu một phần được gọi là Phân vùng</a:t>
            </a:r>
            <a:endParaRPr/>
          </a:p>
          <a:p>
            <a:pPr indent="-177800" lvl="0" marL="177800" rtl="0" algn="l">
              <a:lnSpc>
                <a:spcPct val="128571"/>
              </a:lnSpc>
              <a:spcBef>
                <a:spcPts val="1000"/>
              </a:spcBef>
              <a:spcAft>
                <a:spcPts val="0"/>
              </a:spcAft>
              <a:buClr>
                <a:srgbClr val="262626"/>
              </a:buClr>
              <a:buSzPts val="1400"/>
              <a:buFont typeface="Arial"/>
              <a:buChar char="•"/>
            </a:pPr>
            <a:r>
              <a:rPr lang="en-US"/>
              <a:t>Spark tự động phân vùng dữ liệu khi chúng được tải bằng quy tắc</a:t>
            </a:r>
            <a:endParaRPr/>
          </a:p>
          <a:p>
            <a:pPr indent="-182563" lvl="1" marL="360363" rtl="0" algn="l">
              <a:lnSpc>
                <a:spcPct val="138461"/>
              </a:lnSpc>
              <a:spcBef>
                <a:spcPts val="500"/>
              </a:spcBef>
              <a:spcAft>
                <a:spcPts val="0"/>
              </a:spcAft>
              <a:buClr>
                <a:srgbClr val="262626"/>
              </a:buClr>
              <a:buSzPts val="1040"/>
              <a:buChar char="•"/>
            </a:pPr>
            <a:r>
              <a:rPr lang="en-US"/>
              <a:t>Mỗi tệp ít nhất là một phân vùng riêng</a:t>
            </a:r>
            <a:endParaRPr/>
          </a:p>
          <a:p>
            <a:pPr indent="-182563" lvl="1" marL="360363" rtl="0" algn="l">
              <a:lnSpc>
                <a:spcPct val="138461"/>
              </a:lnSpc>
              <a:spcBef>
                <a:spcPts val="500"/>
              </a:spcBef>
              <a:spcAft>
                <a:spcPts val="0"/>
              </a:spcAft>
              <a:buClr>
                <a:srgbClr val="262626"/>
              </a:buClr>
              <a:buSzPts val="1040"/>
              <a:buChar char="•"/>
            </a:pPr>
            <a:r>
              <a:rPr lang="en-US"/>
              <a:t>Mỗi khối Hadoop là một phân vùng riêng biệt</a:t>
            </a:r>
            <a:endParaRPr/>
          </a:p>
          <a:p>
            <a:pPr indent="-177800" lvl="0" marL="177800" rtl="0" algn="l">
              <a:lnSpc>
                <a:spcPct val="128571"/>
              </a:lnSpc>
              <a:spcBef>
                <a:spcPts val="1000"/>
              </a:spcBef>
              <a:spcAft>
                <a:spcPts val="0"/>
              </a:spcAft>
              <a:buClr>
                <a:srgbClr val="262626"/>
              </a:buClr>
              <a:buSzPts val="1400"/>
              <a:buFont typeface="Arial"/>
              <a:buChar char="•"/>
            </a:pPr>
            <a:r>
              <a:rPr lang="en-US"/>
              <a:t>Biến đổi cũng có thể ảnh hưởng đến số lượng phân vùng</a:t>
            </a:r>
            <a:endParaRPr/>
          </a:p>
          <a:p>
            <a:pPr indent="-177800" lvl="0" marL="177800" rtl="0" algn="l">
              <a:lnSpc>
                <a:spcPct val="128571"/>
              </a:lnSpc>
              <a:spcBef>
                <a:spcPts val="1000"/>
              </a:spcBef>
              <a:spcAft>
                <a:spcPts val="0"/>
              </a:spcAft>
              <a:buClr>
                <a:srgbClr val="262626"/>
              </a:buClr>
              <a:buSzPts val="1400"/>
              <a:buFont typeface="Arial"/>
              <a:buChar char="•"/>
            </a:pPr>
            <a:r>
              <a:rPr lang="en-US"/>
              <a:t>Các lập trình viên có thể kiểm soát rõ ràng số lượng phân vùng</a:t>
            </a:r>
            <a:endParaRPr/>
          </a:p>
          <a:p>
            <a:pPr indent="-182563" lvl="1" marL="360363" rtl="0" algn="l">
              <a:lnSpc>
                <a:spcPct val="138461"/>
              </a:lnSpc>
              <a:spcBef>
                <a:spcPts val="500"/>
              </a:spcBef>
              <a:spcAft>
                <a:spcPts val="0"/>
              </a:spcAft>
              <a:buClr>
                <a:srgbClr val="262626"/>
              </a:buClr>
              <a:buSzPts val="1040"/>
              <a:buChar char="•"/>
            </a:pPr>
            <a:r>
              <a:rPr lang="en-US"/>
              <a:t>Nguyên tắc cơ bản là nhiều phân vùng hơn có nghĩa là song song hơn và hiệu suất nhanh hơn</a:t>
            </a:r>
            <a:endParaRPr/>
          </a:p>
          <a:p>
            <a:pPr indent="-182563" lvl="1" marL="360363" rtl="0" algn="l">
              <a:lnSpc>
                <a:spcPct val="138461"/>
              </a:lnSpc>
              <a:spcBef>
                <a:spcPts val="500"/>
              </a:spcBef>
              <a:spcAft>
                <a:spcPts val="0"/>
              </a:spcAft>
              <a:buClr>
                <a:srgbClr val="262626"/>
              </a:buClr>
              <a:buSzPts val="1040"/>
              <a:buChar char="•"/>
            </a:pPr>
            <a:r>
              <a:rPr lang="en-US"/>
              <a:t>Tuy nhiên, tạo quá nhiều phân vùng nhỏ sẽ thực sự hoạt động kém hơn</a:t>
            </a:r>
            <a:endParaRPr/>
          </a:p>
          <a:p>
            <a:pPr indent="-209550" lvl="2" marL="574675" rtl="0" algn="l">
              <a:lnSpc>
                <a:spcPct val="90000"/>
              </a:lnSpc>
              <a:spcBef>
                <a:spcPts val="462"/>
              </a:spcBef>
              <a:spcAft>
                <a:spcPts val="0"/>
              </a:spcAft>
              <a:buClr>
                <a:srgbClr val="262626"/>
              </a:buClr>
              <a:buSzPts val="1300"/>
              <a:buChar char="•"/>
            </a:pPr>
            <a:r>
              <a:rPr lang="en-US"/>
              <a:t>Quá nhiều chi phí vệ sinh</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27000" lvl="2" marL="574675" rtl="0" algn="l">
              <a:lnSpc>
                <a:spcPct val="90000"/>
              </a:lnSpc>
              <a:spcBef>
                <a:spcPts val="462"/>
              </a:spcBef>
              <a:spcAft>
                <a:spcPts val="0"/>
              </a:spcAft>
              <a:buClr>
                <a:srgbClr val="262626"/>
              </a:buClr>
              <a:buSzPts val="1300"/>
              <a:buNone/>
            </a:pPr>
            <a:r>
              <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5174" name="Google Shape;5174;p30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RDD phân tán</a:t>
            </a:r>
            <a:endParaRPr/>
          </a:p>
        </p:txBody>
      </p:sp>
      <p:grpSp>
        <p:nvGrpSpPr>
          <p:cNvPr id="5175" name="Google Shape;5175;p307"/>
          <p:cNvGrpSpPr/>
          <p:nvPr/>
        </p:nvGrpSpPr>
        <p:grpSpPr>
          <a:xfrm>
            <a:off x="6735969" y="2287010"/>
            <a:ext cx="1775460" cy="3671830"/>
            <a:chOff x="6735969" y="2287010"/>
            <a:chExt cx="1775460" cy="3671830"/>
          </a:xfrm>
        </p:grpSpPr>
        <p:grpSp>
          <p:nvGrpSpPr>
            <p:cNvPr id="5176" name="Google Shape;5176;p307"/>
            <p:cNvGrpSpPr/>
            <p:nvPr/>
          </p:nvGrpSpPr>
          <p:grpSpPr>
            <a:xfrm>
              <a:off x="6735969" y="2788223"/>
              <a:ext cx="1775460" cy="3037943"/>
              <a:chOff x="6735969" y="2788223"/>
              <a:chExt cx="1775460" cy="3037943"/>
            </a:xfrm>
          </p:grpSpPr>
          <p:grpSp>
            <p:nvGrpSpPr>
              <p:cNvPr id="5177" name="Google Shape;5177;p307"/>
              <p:cNvGrpSpPr/>
              <p:nvPr/>
            </p:nvGrpSpPr>
            <p:grpSpPr>
              <a:xfrm>
                <a:off x="6735969" y="2788223"/>
                <a:ext cx="1775460" cy="887095"/>
                <a:chOff x="6736080" y="2816225"/>
                <a:chExt cx="1775460" cy="887095"/>
              </a:xfrm>
            </p:grpSpPr>
            <p:sp>
              <p:nvSpPr>
                <p:cNvPr id="5178" name="Google Shape;5178;p307"/>
                <p:cNvSpPr/>
                <p:nvPr/>
              </p:nvSpPr>
              <p:spPr>
                <a:xfrm>
                  <a:off x="6736080" y="2816225"/>
                  <a:ext cx="1775460" cy="887095"/>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179" name="Google Shape;5179;p307"/>
                <p:cNvGrpSpPr/>
                <p:nvPr/>
              </p:nvGrpSpPr>
              <p:grpSpPr>
                <a:xfrm>
                  <a:off x="6887262" y="2925865"/>
                  <a:ext cx="1473096" cy="672468"/>
                  <a:chOff x="6891970" y="2925865"/>
                  <a:chExt cx="1473096" cy="672468"/>
                </a:xfrm>
              </p:grpSpPr>
              <p:sp>
                <p:nvSpPr>
                  <p:cNvPr id="5180" name="Google Shape;5180;p307"/>
                  <p:cNvSpPr/>
                  <p:nvPr/>
                </p:nvSpPr>
                <p:spPr>
                  <a:xfrm>
                    <a:off x="6891970" y="2925865"/>
                    <a:ext cx="1473096" cy="672468"/>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Máy tính</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5181" name="Google Shape;5181;p307"/>
                  <p:cNvSpPr/>
                  <p:nvPr/>
                </p:nvSpPr>
                <p:spPr>
                  <a:xfrm>
                    <a:off x="7125045" y="3217497"/>
                    <a:ext cx="1006946" cy="310564"/>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Rdd_1_1</a:t>
                    </a:r>
                    <a:endParaRPr sz="1400">
                      <a:solidFill>
                        <a:schemeClr val="lt1"/>
                      </a:solidFill>
                      <a:latin typeface="Arial"/>
                      <a:ea typeface="Arial"/>
                      <a:cs typeface="Arial"/>
                      <a:sym typeface="Arial"/>
                    </a:endParaRPr>
                  </a:p>
                </p:txBody>
              </p:sp>
            </p:grpSp>
          </p:grpSp>
          <p:grpSp>
            <p:nvGrpSpPr>
              <p:cNvPr id="5182" name="Google Shape;5182;p307"/>
              <p:cNvGrpSpPr/>
              <p:nvPr/>
            </p:nvGrpSpPr>
            <p:grpSpPr>
              <a:xfrm>
                <a:off x="6735969" y="3856929"/>
                <a:ext cx="1775460" cy="887095"/>
                <a:chOff x="6736080" y="2816225"/>
                <a:chExt cx="1775460" cy="887095"/>
              </a:xfrm>
            </p:grpSpPr>
            <p:sp>
              <p:nvSpPr>
                <p:cNvPr id="5183" name="Google Shape;5183;p307"/>
                <p:cNvSpPr/>
                <p:nvPr/>
              </p:nvSpPr>
              <p:spPr>
                <a:xfrm>
                  <a:off x="6736080" y="2816225"/>
                  <a:ext cx="1775460" cy="887095"/>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184" name="Google Shape;5184;p307"/>
                <p:cNvGrpSpPr/>
                <p:nvPr/>
              </p:nvGrpSpPr>
              <p:grpSpPr>
                <a:xfrm>
                  <a:off x="6887262" y="2925865"/>
                  <a:ext cx="1473096" cy="672468"/>
                  <a:chOff x="6891970" y="2925865"/>
                  <a:chExt cx="1473096" cy="672468"/>
                </a:xfrm>
              </p:grpSpPr>
              <p:sp>
                <p:nvSpPr>
                  <p:cNvPr id="5185" name="Google Shape;5185;p307"/>
                  <p:cNvSpPr/>
                  <p:nvPr/>
                </p:nvSpPr>
                <p:spPr>
                  <a:xfrm>
                    <a:off x="6891970" y="2925865"/>
                    <a:ext cx="1473096" cy="672468"/>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Máy tính</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5186" name="Google Shape;5186;p307"/>
                  <p:cNvSpPr/>
                  <p:nvPr/>
                </p:nvSpPr>
                <p:spPr>
                  <a:xfrm>
                    <a:off x="7125045" y="3217497"/>
                    <a:ext cx="1006946" cy="310564"/>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Rdd_1_1</a:t>
                    </a:r>
                    <a:endParaRPr sz="1400">
                      <a:solidFill>
                        <a:schemeClr val="lt1"/>
                      </a:solidFill>
                      <a:latin typeface="Arial"/>
                      <a:ea typeface="Arial"/>
                      <a:cs typeface="Arial"/>
                      <a:sym typeface="Arial"/>
                    </a:endParaRPr>
                  </a:p>
                </p:txBody>
              </p:sp>
            </p:grpSp>
          </p:grpSp>
          <p:grpSp>
            <p:nvGrpSpPr>
              <p:cNvPr id="5187" name="Google Shape;5187;p307"/>
              <p:cNvGrpSpPr/>
              <p:nvPr/>
            </p:nvGrpSpPr>
            <p:grpSpPr>
              <a:xfrm>
                <a:off x="6735969" y="4939071"/>
                <a:ext cx="1775460" cy="887095"/>
                <a:chOff x="6736080" y="2816225"/>
                <a:chExt cx="1775460" cy="887095"/>
              </a:xfrm>
            </p:grpSpPr>
            <p:sp>
              <p:nvSpPr>
                <p:cNvPr id="5188" name="Google Shape;5188;p307"/>
                <p:cNvSpPr/>
                <p:nvPr/>
              </p:nvSpPr>
              <p:spPr>
                <a:xfrm>
                  <a:off x="6736080" y="2816225"/>
                  <a:ext cx="1775460" cy="887095"/>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189" name="Google Shape;5189;p307"/>
                <p:cNvGrpSpPr/>
                <p:nvPr/>
              </p:nvGrpSpPr>
              <p:grpSpPr>
                <a:xfrm>
                  <a:off x="6887262" y="2925865"/>
                  <a:ext cx="1473096" cy="672468"/>
                  <a:chOff x="6891970" y="2925865"/>
                  <a:chExt cx="1473096" cy="672468"/>
                </a:xfrm>
              </p:grpSpPr>
              <p:sp>
                <p:nvSpPr>
                  <p:cNvPr id="5190" name="Google Shape;5190;p307"/>
                  <p:cNvSpPr/>
                  <p:nvPr/>
                </p:nvSpPr>
                <p:spPr>
                  <a:xfrm>
                    <a:off x="6891970" y="2925865"/>
                    <a:ext cx="1473096" cy="672468"/>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Máy tính</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5191" name="Google Shape;5191;p307"/>
                  <p:cNvSpPr/>
                  <p:nvPr/>
                </p:nvSpPr>
                <p:spPr>
                  <a:xfrm>
                    <a:off x="7125045" y="3217497"/>
                    <a:ext cx="1006946" cy="310564"/>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Rdd_1_2</a:t>
                    </a:r>
                    <a:endParaRPr sz="1400">
                      <a:solidFill>
                        <a:schemeClr val="lt1"/>
                      </a:solidFill>
                      <a:latin typeface="Arial"/>
                      <a:ea typeface="Arial"/>
                      <a:cs typeface="Arial"/>
                      <a:sym typeface="Arial"/>
                    </a:endParaRPr>
                  </a:p>
                </p:txBody>
              </p:sp>
            </p:grpSp>
          </p:grpSp>
        </p:grpSp>
        <p:sp>
          <p:nvSpPr>
            <p:cNvPr id="5192" name="Google Shape;5192;p307"/>
            <p:cNvSpPr/>
            <p:nvPr/>
          </p:nvSpPr>
          <p:spPr>
            <a:xfrm>
              <a:off x="6960759" y="2481238"/>
              <a:ext cx="1325880" cy="3477602"/>
            </a:xfrm>
            <a:prstGeom prst="roundRect">
              <a:avLst>
                <a:gd fmla="val 10456" name="adj"/>
              </a:avLst>
            </a:prstGeom>
            <a:noFill/>
            <a:ln cap="flat" cmpd="sng" w="381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93" name="Google Shape;5193;p307"/>
            <p:cNvSpPr/>
            <p:nvPr/>
          </p:nvSpPr>
          <p:spPr>
            <a:xfrm>
              <a:off x="7224392" y="2287010"/>
              <a:ext cx="798614" cy="388457"/>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RDD[1]</a:t>
              </a:r>
              <a:endParaRPr sz="1400">
                <a:solidFill>
                  <a:srgbClr val="1F45BC"/>
                </a:solidFill>
                <a:latin typeface="Arial"/>
                <a:ea typeface="Arial"/>
                <a:cs typeface="Arial"/>
                <a:sym typeface="Arial"/>
              </a:endParaRPr>
            </a:p>
          </p:txBody>
        </p:sp>
      </p:grpSp>
    </p:spTree>
  </p:cSld>
  <p:clrMapOvr>
    <a:masterClrMapping/>
  </p:clrMapOvr>
</p:sld>
</file>

<file path=ppt/slides/slide3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8" name="Shape 5198"/>
        <p:cNvGrpSpPr/>
        <p:nvPr/>
      </p:nvGrpSpPr>
      <p:grpSpPr>
        <a:xfrm>
          <a:off x="0" y="0"/>
          <a:ext cx="0" cy="0"/>
          <a:chOff x="0" y="0"/>
          <a:chExt cx="0" cy="0"/>
        </a:xfrm>
      </p:grpSpPr>
      <p:sp>
        <p:nvSpPr>
          <p:cNvPr id="5199" name="Google Shape;5199;p30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Xử lý phân tán</a:t>
            </a:r>
            <a:endParaRPr/>
          </a:p>
        </p:txBody>
      </p:sp>
      <p:sp>
        <p:nvSpPr>
          <p:cNvPr id="5200" name="Google Shape;5200;p30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phân vùng</a:t>
            </a:r>
            <a:endParaRPr/>
          </a:p>
        </p:txBody>
      </p:sp>
      <p:sp>
        <p:nvSpPr>
          <p:cNvPr id="5201" name="Google Shape;5201;p30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202" name="Google Shape;5202;p308"/>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b="1" lang="en-US"/>
              <a:t>repartition</a:t>
            </a:r>
            <a:r>
              <a:rPr lang="en-US"/>
              <a:t>() </a:t>
            </a:r>
            <a:r>
              <a:rPr b="1" lang="en-US"/>
              <a:t>và coalesce</a:t>
            </a:r>
            <a:r>
              <a:rPr lang="en-US"/>
              <a:t>() thay đổi rõ ràng số lượng phân vùng</a:t>
            </a:r>
            <a:endParaRPr/>
          </a:p>
          <a:p>
            <a:pPr indent="-177800" lvl="0" marL="177800" rtl="0" algn="l">
              <a:lnSpc>
                <a:spcPct val="128571"/>
              </a:lnSpc>
              <a:spcBef>
                <a:spcPts val="1000"/>
              </a:spcBef>
              <a:spcAft>
                <a:spcPts val="0"/>
              </a:spcAft>
              <a:buClr>
                <a:srgbClr val="262626"/>
              </a:buClr>
              <a:buSzPts val="1400"/>
              <a:buFont typeface="Arial"/>
              <a:buChar char="•"/>
            </a:pPr>
            <a:r>
              <a:rPr lang="en-US"/>
              <a:t>Sau khi chuyển đổi tổng hợp, có thể chỉ định số lượng phân vùng</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Sử dụng </a:t>
            </a:r>
            <a:r>
              <a:rPr b="1" lang="en-US"/>
              <a:t>getNumPartitions</a:t>
            </a:r>
            <a:r>
              <a:rPr lang="en-US"/>
              <a:t>() để trả về số phân vùng trong RDD</a:t>
            </a:r>
            <a:endParaRPr/>
          </a:p>
        </p:txBody>
      </p:sp>
      <p:sp>
        <p:nvSpPr>
          <p:cNvPr id="5203" name="Google Shape;5203;p308"/>
          <p:cNvSpPr txBox="1"/>
          <p:nvPr/>
        </p:nvSpPr>
        <p:spPr>
          <a:xfrm>
            <a:off x="704850" y="2943872"/>
            <a:ext cx="7812000" cy="146304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rdd. groupByKey(&lt;numPartition&gt;)</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rdd.reduceByKey (&lt;numPartition&gt;)</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rdd.aggregateByKey (seqOp, combOp,&lt;numPartition&gt;)</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rdd.sortByKey (&lt;numPartition&gt;)</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rdd.join (otherDataset, &lt;numPartition&gt;)</a:t>
            </a:r>
            <a:endParaRPr/>
          </a:p>
        </p:txBody>
      </p:sp>
      <p:sp>
        <p:nvSpPr>
          <p:cNvPr id="5204" name="Google Shape;5204;p308"/>
          <p:cNvSpPr txBox="1"/>
          <p:nvPr/>
        </p:nvSpPr>
        <p:spPr>
          <a:xfrm>
            <a:off x="704850" y="5009076"/>
            <a:ext cx="7812000" cy="65174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rdd. getNumPartitions()</a:t>
            </a:r>
            <a:endParaRPr/>
          </a:p>
        </p:txBody>
      </p:sp>
    </p:spTree>
  </p:cSld>
  <p:clrMapOvr>
    <a:masterClrMapping/>
  </p:clrMapOvr>
</p:sld>
</file>

<file path=ppt/slides/slide3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9" name="Shape 5209"/>
        <p:cNvGrpSpPr/>
        <p:nvPr/>
      </p:nvGrpSpPr>
      <p:grpSpPr>
        <a:xfrm>
          <a:off x="0" y="0"/>
          <a:ext cx="0" cy="0"/>
          <a:chOff x="0" y="0"/>
          <a:chExt cx="0" cy="0"/>
        </a:xfrm>
      </p:grpSpPr>
      <p:sp>
        <p:nvSpPr>
          <p:cNvPr id="5210" name="Google Shape;5210;p30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Xử lý phân tán</a:t>
            </a:r>
            <a:endParaRPr/>
          </a:p>
        </p:txBody>
      </p:sp>
      <p:sp>
        <p:nvSpPr>
          <p:cNvPr id="5211" name="Google Shape;5211;p30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Phân vùng lại sau khi tổng hợp (1/6)</a:t>
            </a:r>
            <a:endParaRPr/>
          </a:p>
        </p:txBody>
      </p:sp>
      <p:sp>
        <p:nvSpPr>
          <p:cNvPr id="5212" name="Google Shape;5212;p30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213" name="Google Shape;5213;p309"/>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Hãy để chúng tôi theo dõi các phân vùng khi chúng tôi thực thi đoạn mã sau</a:t>
            </a:r>
            <a:endParaRPr/>
          </a:p>
        </p:txBody>
      </p:sp>
      <p:sp>
        <p:nvSpPr>
          <p:cNvPr id="5214" name="Google Shape;5214;p309"/>
          <p:cNvSpPr txBox="1"/>
          <p:nvPr/>
        </p:nvSpPr>
        <p:spPr>
          <a:xfrm>
            <a:off x="704850" y="2543472"/>
            <a:ext cx="7812000" cy="165071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wordcount = sc.textFile("alice.txt")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.flatMap(lambda line: line.split(' '))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.map(lambda word: (word, 1))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.reduceByKey(lambda v1, v2: v1+v2)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.map(lambda tup: (tup[1], tup[0]))</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540" name="Google Shape;540;p3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Ký tự dấu gạch chéo ngược</a:t>
            </a:r>
            <a:endParaRPr/>
          </a:p>
        </p:txBody>
      </p:sp>
      <p:sp>
        <p:nvSpPr>
          <p:cNvPr id="541" name="Google Shape;541;p3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542" name="Google Shape;542;p3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Một số ký tự có ý nghĩa đặc biệt</a:t>
            </a:r>
            <a:endParaRPr/>
          </a:p>
          <a:p>
            <a:pPr indent="-182563" lvl="1" marL="360363" rtl="0" algn="l">
              <a:lnSpc>
                <a:spcPct val="138461"/>
              </a:lnSpc>
              <a:spcBef>
                <a:spcPts val="500"/>
              </a:spcBef>
              <a:spcAft>
                <a:spcPts val="0"/>
              </a:spcAft>
              <a:buClr>
                <a:srgbClr val="262626"/>
              </a:buClr>
              <a:buSzPts val="1040"/>
              <a:buChar char="•"/>
            </a:pPr>
            <a:r>
              <a:rPr lang="en-US"/>
              <a:t>Ví dụ: nếu chúng tôi bắt đầu một chuỗi bằng một trích dẫn, một trích dẫn phù hợp sẽ kết thúc chuỗi</a:t>
            </a:r>
            <a:endParaRPr/>
          </a:p>
          <a:p>
            <a:pPr indent="-182563" lvl="1" marL="360363" rtl="0" algn="l">
              <a:lnSpc>
                <a:spcPct val="138461"/>
              </a:lnSpc>
              <a:spcBef>
                <a:spcPts val="500"/>
              </a:spcBef>
              <a:spcAft>
                <a:spcPts val="0"/>
              </a:spcAft>
              <a:buClr>
                <a:srgbClr val="262626"/>
              </a:buClr>
              <a:buSzPts val="1040"/>
              <a:buChar char="•"/>
            </a:pPr>
            <a:r>
              <a:rPr lang="en-US"/>
              <a:t>Nếu chúng ta không muốn điều đó xảy ra thì sao?</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Đôi khi bạn muốn đưa ra ý nghĩa đặc biệt</a:t>
            </a:r>
            <a:endParaRPr/>
          </a:p>
          <a:p>
            <a:pPr indent="-182563" lvl="1" marL="360363" rtl="0" algn="l">
              <a:lnSpc>
                <a:spcPct val="138461"/>
              </a:lnSpc>
              <a:spcBef>
                <a:spcPts val="500"/>
              </a:spcBef>
              <a:spcAft>
                <a:spcPts val="0"/>
              </a:spcAft>
              <a:buClr>
                <a:srgbClr val="262626"/>
              </a:buClr>
              <a:buSzPts val="1040"/>
              <a:buChar char="•"/>
            </a:pPr>
            <a:r>
              <a:rPr lang="en-US"/>
              <a:t>\t cho tab và \n cho dòng mới</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543" name="Google Shape;543;p31"/>
          <p:cNvSpPr txBox="1"/>
          <p:nvPr/>
        </p:nvSpPr>
        <p:spPr>
          <a:xfrm>
            <a:off x="697116" y="3166519"/>
            <a:ext cx="7812000" cy="64059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string5 = "You can use a \" or \' to create strings in Python"</a:t>
            </a:r>
            <a:endParaRPr sz="1400">
              <a:solidFill>
                <a:schemeClr val="dk1"/>
              </a:solidFill>
              <a:latin typeface="Courier New"/>
              <a:ea typeface="Courier New"/>
              <a:cs typeface="Courier New"/>
              <a:sym typeface="Courier New"/>
            </a:endParaRPr>
          </a:p>
        </p:txBody>
      </p:sp>
      <p:sp>
        <p:nvSpPr>
          <p:cNvPr id="544" name="Google Shape;544;p31"/>
          <p:cNvSpPr txBox="1"/>
          <p:nvPr/>
        </p:nvSpPr>
        <p:spPr>
          <a:xfrm>
            <a:off x="696642" y="4877875"/>
            <a:ext cx="7812000" cy="64059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string6 = "I am \t special \n really special"</a:t>
            </a:r>
            <a:endParaRPr/>
          </a:p>
        </p:txBody>
      </p:sp>
    </p:spTree>
  </p:cSld>
  <p:clrMapOvr>
    <a:masterClrMapping/>
  </p:clrMapOvr>
</p:sld>
</file>

<file path=ppt/slides/slide3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9" name="Shape 5219"/>
        <p:cNvGrpSpPr/>
        <p:nvPr/>
      </p:nvGrpSpPr>
      <p:grpSpPr>
        <a:xfrm>
          <a:off x="0" y="0"/>
          <a:ext cx="0" cy="0"/>
          <a:chOff x="0" y="0"/>
          <a:chExt cx="0" cy="0"/>
        </a:xfrm>
      </p:grpSpPr>
      <p:sp>
        <p:nvSpPr>
          <p:cNvPr id="5220" name="Google Shape;5220;p31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Xử lý phân tán</a:t>
            </a:r>
            <a:endParaRPr/>
          </a:p>
        </p:txBody>
      </p:sp>
      <p:sp>
        <p:nvSpPr>
          <p:cNvPr id="5221" name="Google Shape;5221;p31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Phân vùng lại sau khi tổng hợp (2/6)</a:t>
            </a:r>
            <a:endParaRPr/>
          </a:p>
        </p:txBody>
      </p:sp>
      <p:sp>
        <p:nvSpPr>
          <p:cNvPr id="5222" name="Google Shape;5222;p31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223" name="Google Shape;5223;p31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Phân vùng ban đầu được tạo sau khi đọc tệp văn bản nguồn</a:t>
            </a:r>
            <a:endParaRPr/>
          </a:p>
        </p:txBody>
      </p:sp>
      <p:sp>
        <p:nvSpPr>
          <p:cNvPr id="5224" name="Google Shape;5224;p310"/>
          <p:cNvSpPr txBox="1"/>
          <p:nvPr/>
        </p:nvSpPr>
        <p:spPr>
          <a:xfrm>
            <a:off x="704850" y="2528888"/>
            <a:ext cx="7812000" cy="178787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wordcount = sc.textFile("alice.txt") \</a:t>
            </a:r>
            <a:endParaRPr/>
          </a:p>
          <a:p>
            <a:pPr indent="0" lvl="0" marL="182563" marR="0" rtl="0" algn="l">
              <a:spcBef>
                <a:spcPts val="0"/>
              </a:spcBef>
              <a:spcAft>
                <a:spcPts val="0"/>
              </a:spcAft>
              <a:buNone/>
            </a:pPr>
            <a:r>
              <a:rPr lang="en-US" sz="1400">
                <a:solidFill>
                  <a:srgbClr val="AEABAB"/>
                </a:solidFill>
                <a:latin typeface="Courier New"/>
                <a:ea typeface="Courier New"/>
                <a:cs typeface="Courier New"/>
                <a:sym typeface="Courier New"/>
              </a:rPr>
              <a:t>    .flatMap(lambda line: line.split(' ')) \</a:t>
            </a:r>
            <a:endParaRPr/>
          </a:p>
          <a:p>
            <a:pPr indent="0" lvl="0" marL="182563" marR="0" rtl="0" algn="l">
              <a:spcBef>
                <a:spcPts val="0"/>
              </a:spcBef>
              <a:spcAft>
                <a:spcPts val="0"/>
              </a:spcAft>
              <a:buNone/>
            </a:pPr>
            <a:r>
              <a:rPr lang="en-US" sz="1400">
                <a:solidFill>
                  <a:srgbClr val="AEABAB"/>
                </a:solidFill>
                <a:latin typeface="Courier New"/>
                <a:ea typeface="Courier New"/>
                <a:cs typeface="Courier New"/>
                <a:sym typeface="Courier New"/>
              </a:rPr>
              <a:t>    .map(lambda word: (word, 1)) \</a:t>
            </a:r>
            <a:endParaRPr/>
          </a:p>
          <a:p>
            <a:pPr indent="0" lvl="0" marL="182563" marR="0" rtl="0" algn="l">
              <a:spcBef>
                <a:spcPts val="0"/>
              </a:spcBef>
              <a:spcAft>
                <a:spcPts val="0"/>
              </a:spcAft>
              <a:buNone/>
            </a:pPr>
            <a:r>
              <a:rPr lang="en-US" sz="1400">
                <a:solidFill>
                  <a:srgbClr val="AEABAB"/>
                </a:solidFill>
                <a:latin typeface="Courier New"/>
                <a:ea typeface="Courier New"/>
                <a:cs typeface="Courier New"/>
                <a:sym typeface="Courier New"/>
              </a:rPr>
              <a:t>    .reduceByKey(lambda v1, v2: v1+v2) \</a:t>
            </a:r>
            <a:endParaRPr/>
          </a:p>
          <a:p>
            <a:pPr indent="0" lvl="0" marL="182563" marR="0" rtl="0" algn="l">
              <a:spcBef>
                <a:spcPts val="0"/>
              </a:spcBef>
              <a:spcAft>
                <a:spcPts val="0"/>
              </a:spcAft>
              <a:buNone/>
            </a:pPr>
            <a:r>
              <a:rPr lang="en-US" sz="1400">
                <a:solidFill>
                  <a:srgbClr val="AEABAB"/>
                </a:solidFill>
                <a:latin typeface="Courier New"/>
                <a:ea typeface="Courier New"/>
                <a:cs typeface="Courier New"/>
                <a:sym typeface="Courier New"/>
              </a:rPr>
              <a:t>    .map(lambda tup: (tup[1], tup[0]))</a:t>
            </a:r>
            <a:endParaRPr/>
          </a:p>
        </p:txBody>
      </p:sp>
      <p:grpSp>
        <p:nvGrpSpPr>
          <p:cNvPr id="5225" name="Google Shape;5225;p310"/>
          <p:cNvGrpSpPr/>
          <p:nvPr/>
        </p:nvGrpSpPr>
        <p:grpSpPr>
          <a:xfrm>
            <a:off x="817794" y="5000472"/>
            <a:ext cx="1690619" cy="1197504"/>
            <a:chOff x="817794" y="5000472"/>
            <a:chExt cx="1690619" cy="1197504"/>
          </a:xfrm>
        </p:grpSpPr>
        <p:grpSp>
          <p:nvGrpSpPr>
            <p:cNvPr id="5226" name="Google Shape;5226;p310"/>
            <p:cNvGrpSpPr/>
            <p:nvPr/>
          </p:nvGrpSpPr>
          <p:grpSpPr>
            <a:xfrm>
              <a:off x="1718426" y="5000472"/>
              <a:ext cx="789987" cy="1197504"/>
              <a:chOff x="1869479" y="4437063"/>
              <a:chExt cx="922483" cy="1759601"/>
            </a:xfrm>
          </p:grpSpPr>
          <p:grpSp>
            <p:nvGrpSpPr>
              <p:cNvPr id="5227" name="Google Shape;5227;p310"/>
              <p:cNvGrpSpPr/>
              <p:nvPr/>
            </p:nvGrpSpPr>
            <p:grpSpPr>
              <a:xfrm>
                <a:off x="1990231" y="4771005"/>
                <a:ext cx="683149" cy="1313813"/>
                <a:chOff x="3496983" y="4676406"/>
                <a:chExt cx="730449" cy="1404779"/>
              </a:xfrm>
            </p:grpSpPr>
            <p:sp>
              <p:nvSpPr>
                <p:cNvPr id="5228" name="Google Shape;5228;p310"/>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229" name="Google Shape;5229;p310"/>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230" name="Google Shape;5230;p310"/>
                <p:cNvSpPr/>
                <p:nvPr/>
              </p:nvSpPr>
              <p:spPr>
                <a:xfrm>
                  <a:off x="3496983" y="540057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231" name="Google Shape;5231;p310"/>
                <p:cNvSpPr/>
                <p:nvPr/>
              </p:nvSpPr>
              <p:spPr>
                <a:xfrm>
                  <a:off x="3496983" y="576071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232" name="Google Shape;5232;p310"/>
              <p:cNvGrpSpPr/>
              <p:nvPr/>
            </p:nvGrpSpPr>
            <p:grpSpPr>
              <a:xfrm>
                <a:off x="1869479" y="4437063"/>
                <a:ext cx="922483" cy="1759601"/>
                <a:chOff x="3367871" y="4319342"/>
                <a:chExt cx="986354" cy="1881433"/>
              </a:xfrm>
            </p:grpSpPr>
            <p:sp>
              <p:nvSpPr>
                <p:cNvPr id="5233" name="Google Shape;5233;p310"/>
                <p:cNvSpPr/>
                <p:nvPr/>
              </p:nvSpPr>
              <p:spPr>
                <a:xfrm>
                  <a:off x="3367871" y="4443511"/>
                  <a:ext cx="986354" cy="1757264"/>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234" name="Google Shape;5234;p310"/>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sp>
          <p:nvSpPr>
            <p:cNvPr id="5235" name="Google Shape;5235;p310"/>
            <p:cNvSpPr/>
            <p:nvPr/>
          </p:nvSpPr>
          <p:spPr>
            <a:xfrm>
              <a:off x="817794" y="5538329"/>
              <a:ext cx="648212" cy="250801"/>
            </a:xfrm>
            <a:prstGeom prst="roundRect">
              <a:avLst>
                <a:gd fmla="val 27121" name="adj"/>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F45BC"/>
                  </a:solidFill>
                  <a:latin typeface="Arial"/>
                  <a:ea typeface="Arial"/>
                  <a:cs typeface="Arial"/>
                  <a:sym typeface="Arial"/>
                </a:rPr>
                <a:t>mydata</a:t>
              </a:r>
              <a:endParaRPr sz="1050">
                <a:solidFill>
                  <a:srgbClr val="1F45BC"/>
                </a:solidFill>
                <a:latin typeface="Arial"/>
                <a:ea typeface="Arial"/>
                <a:cs typeface="Arial"/>
                <a:sym typeface="Arial"/>
              </a:endParaRPr>
            </a:p>
          </p:txBody>
        </p:sp>
        <p:grpSp>
          <p:nvGrpSpPr>
            <p:cNvPr id="5236" name="Google Shape;5236;p310"/>
            <p:cNvGrpSpPr/>
            <p:nvPr/>
          </p:nvGrpSpPr>
          <p:grpSpPr>
            <a:xfrm>
              <a:off x="1466006" y="5329766"/>
              <a:ext cx="355847" cy="690077"/>
              <a:chOff x="3052707" y="4836706"/>
              <a:chExt cx="444300" cy="1084200"/>
            </a:xfrm>
          </p:grpSpPr>
          <p:cxnSp>
            <p:nvCxnSpPr>
              <p:cNvPr id="5237" name="Google Shape;5237;p310"/>
              <p:cNvCxnSpPr>
                <a:stCxn id="5235" idx="3"/>
                <a:endCxn id="5228" idx="1"/>
              </p:cNvCxnSpPr>
              <p:nvPr/>
            </p:nvCxnSpPr>
            <p:spPr>
              <a:xfrm flipH="1" rot="10800000">
                <a:off x="3052707" y="4836706"/>
                <a:ext cx="444300" cy="524700"/>
              </a:xfrm>
              <a:prstGeom prst="straightConnector1">
                <a:avLst/>
              </a:prstGeom>
              <a:noFill/>
              <a:ln cap="flat" cmpd="sng" w="19050">
                <a:solidFill>
                  <a:srgbClr val="1F45BC"/>
                </a:solidFill>
                <a:prstDash val="solid"/>
                <a:miter lim="800000"/>
                <a:headEnd len="sm" w="sm" type="none"/>
                <a:tailEnd len="med" w="med" type="triangle"/>
              </a:ln>
            </p:spPr>
          </p:cxnSp>
          <p:cxnSp>
            <p:nvCxnSpPr>
              <p:cNvPr id="5238" name="Google Shape;5238;p310"/>
              <p:cNvCxnSpPr>
                <a:stCxn id="5235" idx="3"/>
                <a:endCxn id="5229" idx="1"/>
              </p:cNvCxnSpPr>
              <p:nvPr/>
            </p:nvCxnSpPr>
            <p:spPr>
              <a:xfrm flipH="1" rot="10800000">
                <a:off x="3052707" y="5201806"/>
                <a:ext cx="444300" cy="159600"/>
              </a:xfrm>
              <a:prstGeom prst="straightConnector1">
                <a:avLst/>
              </a:prstGeom>
              <a:noFill/>
              <a:ln cap="flat" cmpd="sng" w="19050">
                <a:solidFill>
                  <a:srgbClr val="1F45BC"/>
                </a:solidFill>
                <a:prstDash val="solid"/>
                <a:miter lim="800000"/>
                <a:headEnd len="sm" w="sm" type="none"/>
                <a:tailEnd len="med" w="med" type="triangle"/>
              </a:ln>
            </p:spPr>
          </p:cxnSp>
          <p:cxnSp>
            <p:nvCxnSpPr>
              <p:cNvPr id="5239" name="Google Shape;5239;p310"/>
              <p:cNvCxnSpPr>
                <a:stCxn id="5235" idx="3"/>
                <a:endCxn id="5230" idx="1"/>
              </p:cNvCxnSpPr>
              <p:nvPr/>
            </p:nvCxnSpPr>
            <p:spPr>
              <a:xfrm>
                <a:off x="3052707" y="5361406"/>
                <a:ext cx="444300" cy="199500"/>
              </a:xfrm>
              <a:prstGeom prst="straightConnector1">
                <a:avLst/>
              </a:prstGeom>
              <a:noFill/>
              <a:ln cap="flat" cmpd="sng" w="19050">
                <a:solidFill>
                  <a:srgbClr val="1F45BC"/>
                </a:solidFill>
                <a:prstDash val="solid"/>
                <a:miter lim="800000"/>
                <a:headEnd len="sm" w="sm" type="none"/>
                <a:tailEnd len="med" w="med" type="triangle"/>
              </a:ln>
            </p:spPr>
          </p:cxnSp>
          <p:cxnSp>
            <p:nvCxnSpPr>
              <p:cNvPr id="5240" name="Google Shape;5240;p310"/>
              <p:cNvCxnSpPr>
                <a:stCxn id="5235" idx="3"/>
                <a:endCxn id="5231" idx="1"/>
              </p:cNvCxnSpPr>
              <p:nvPr/>
            </p:nvCxnSpPr>
            <p:spPr>
              <a:xfrm>
                <a:off x="3052707" y="5361406"/>
                <a:ext cx="444300" cy="559500"/>
              </a:xfrm>
              <a:prstGeom prst="straightConnector1">
                <a:avLst/>
              </a:prstGeom>
              <a:noFill/>
              <a:ln cap="flat" cmpd="sng" w="19050">
                <a:solidFill>
                  <a:srgbClr val="1F45BC"/>
                </a:solidFill>
                <a:prstDash val="solid"/>
                <a:miter lim="800000"/>
                <a:headEnd len="sm" w="sm" type="none"/>
                <a:tailEnd len="med" w="med" type="triangle"/>
              </a:ln>
            </p:spPr>
          </p:cxnSp>
        </p:grpSp>
      </p:grpSp>
    </p:spTree>
  </p:cSld>
  <p:clrMapOvr>
    <a:masterClrMapping/>
  </p:clrMapOvr>
</p:sld>
</file>

<file path=ppt/slides/slide3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5" name="Shape 5245"/>
        <p:cNvGrpSpPr/>
        <p:nvPr/>
      </p:nvGrpSpPr>
      <p:grpSpPr>
        <a:xfrm>
          <a:off x="0" y="0"/>
          <a:ext cx="0" cy="0"/>
          <a:chOff x="0" y="0"/>
          <a:chExt cx="0" cy="0"/>
        </a:xfrm>
      </p:grpSpPr>
      <p:sp>
        <p:nvSpPr>
          <p:cNvPr id="5246" name="Google Shape;5246;p31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Xử lý phân tán</a:t>
            </a:r>
            <a:endParaRPr/>
          </a:p>
        </p:txBody>
      </p:sp>
      <p:sp>
        <p:nvSpPr>
          <p:cNvPr id="5247" name="Google Shape;5247;p31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Phân vùng lại sau khi tổng hợp (3/6)</a:t>
            </a:r>
            <a:endParaRPr/>
          </a:p>
        </p:txBody>
      </p:sp>
      <p:sp>
        <p:nvSpPr>
          <p:cNvPr id="5248" name="Google Shape;5248;p31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249" name="Google Shape;5249;p31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Chuyển đổi </a:t>
            </a:r>
            <a:r>
              <a:rPr b="1" lang="en-US"/>
              <a:t>.flatMap </a:t>
            </a:r>
            <a:r>
              <a:rPr lang="en-US"/>
              <a:t>chỉ yêu cầu dữ liệu từ cha mẹ trực tiếp của nó</a:t>
            </a:r>
            <a:endParaRPr/>
          </a:p>
        </p:txBody>
      </p:sp>
      <p:sp>
        <p:nvSpPr>
          <p:cNvPr id="5250" name="Google Shape;5250;p311"/>
          <p:cNvSpPr txBox="1"/>
          <p:nvPr/>
        </p:nvSpPr>
        <p:spPr>
          <a:xfrm>
            <a:off x="704850" y="2528888"/>
            <a:ext cx="7812000" cy="178787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wordcount = sc.textFile("alice.txt")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.flatMap(lambda line: line.split(' ')) \</a:t>
            </a:r>
            <a:endParaRPr/>
          </a:p>
          <a:p>
            <a:pPr indent="0" lvl="0" marL="182563" marR="0" rtl="0" algn="l">
              <a:spcBef>
                <a:spcPts val="0"/>
              </a:spcBef>
              <a:spcAft>
                <a:spcPts val="0"/>
              </a:spcAft>
              <a:buNone/>
            </a:pPr>
            <a:r>
              <a:rPr lang="en-US" sz="1400">
                <a:solidFill>
                  <a:srgbClr val="AEABAB"/>
                </a:solidFill>
                <a:latin typeface="Courier New"/>
                <a:ea typeface="Courier New"/>
                <a:cs typeface="Courier New"/>
                <a:sym typeface="Courier New"/>
              </a:rPr>
              <a:t>    .map(lambda word: (word, 1)) \</a:t>
            </a:r>
            <a:endParaRPr/>
          </a:p>
          <a:p>
            <a:pPr indent="0" lvl="0" marL="182563" marR="0" rtl="0" algn="l">
              <a:spcBef>
                <a:spcPts val="0"/>
              </a:spcBef>
              <a:spcAft>
                <a:spcPts val="0"/>
              </a:spcAft>
              <a:buNone/>
            </a:pPr>
            <a:r>
              <a:rPr lang="en-US" sz="1400">
                <a:solidFill>
                  <a:srgbClr val="AEABAB"/>
                </a:solidFill>
                <a:latin typeface="Courier New"/>
                <a:ea typeface="Courier New"/>
                <a:cs typeface="Courier New"/>
                <a:sym typeface="Courier New"/>
              </a:rPr>
              <a:t>    .reduceByKey(lambda v1, v2: v1+v2) \</a:t>
            </a:r>
            <a:endParaRPr/>
          </a:p>
          <a:p>
            <a:pPr indent="0" lvl="0" marL="182563" marR="0" rtl="0" algn="l">
              <a:spcBef>
                <a:spcPts val="0"/>
              </a:spcBef>
              <a:spcAft>
                <a:spcPts val="0"/>
              </a:spcAft>
              <a:buNone/>
            </a:pPr>
            <a:r>
              <a:rPr lang="en-US" sz="1400">
                <a:solidFill>
                  <a:srgbClr val="AEABAB"/>
                </a:solidFill>
                <a:latin typeface="Courier New"/>
                <a:ea typeface="Courier New"/>
                <a:cs typeface="Courier New"/>
                <a:sym typeface="Courier New"/>
              </a:rPr>
              <a:t>    .map(lambda tup: (tup[1], tup[0]))</a:t>
            </a:r>
            <a:endParaRPr/>
          </a:p>
        </p:txBody>
      </p:sp>
      <p:grpSp>
        <p:nvGrpSpPr>
          <p:cNvPr id="5251" name="Google Shape;5251;p311"/>
          <p:cNvGrpSpPr/>
          <p:nvPr/>
        </p:nvGrpSpPr>
        <p:grpSpPr>
          <a:xfrm>
            <a:off x="817794" y="5000472"/>
            <a:ext cx="2685764" cy="1200302"/>
            <a:chOff x="817794" y="5000472"/>
            <a:chExt cx="2685764" cy="1200302"/>
          </a:xfrm>
        </p:grpSpPr>
        <p:grpSp>
          <p:nvGrpSpPr>
            <p:cNvPr id="5252" name="Google Shape;5252;p311"/>
            <p:cNvGrpSpPr/>
            <p:nvPr/>
          </p:nvGrpSpPr>
          <p:grpSpPr>
            <a:xfrm>
              <a:off x="1718426" y="5000472"/>
              <a:ext cx="789987" cy="1197504"/>
              <a:chOff x="1869479" y="4437063"/>
              <a:chExt cx="922483" cy="1759601"/>
            </a:xfrm>
          </p:grpSpPr>
          <p:grpSp>
            <p:nvGrpSpPr>
              <p:cNvPr id="5253" name="Google Shape;5253;p311"/>
              <p:cNvGrpSpPr/>
              <p:nvPr/>
            </p:nvGrpSpPr>
            <p:grpSpPr>
              <a:xfrm>
                <a:off x="1990231" y="4771005"/>
                <a:ext cx="683149" cy="1313813"/>
                <a:chOff x="3496983" y="4676406"/>
                <a:chExt cx="730449" cy="1404779"/>
              </a:xfrm>
            </p:grpSpPr>
            <p:sp>
              <p:nvSpPr>
                <p:cNvPr id="5254" name="Google Shape;5254;p311"/>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255" name="Google Shape;5255;p311"/>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256" name="Google Shape;5256;p311"/>
                <p:cNvSpPr/>
                <p:nvPr/>
              </p:nvSpPr>
              <p:spPr>
                <a:xfrm>
                  <a:off x="3496983" y="540057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257" name="Google Shape;5257;p311"/>
                <p:cNvSpPr/>
                <p:nvPr/>
              </p:nvSpPr>
              <p:spPr>
                <a:xfrm>
                  <a:off x="3496983" y="576071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258" name="Google Shape;5258;p311"/>
              <p:cNvGrpSpPr/>
              <p:nvPr/>
            </p:nvGrpSpPr>
            <p:grpSpPr>
              <a:xfrm>
                <a:off x="1869479" y="4437063"/>
                <a:ext cx="922483" cy="1759601"/>
                <a:chOff x="3367871" y="4319342"/>
                <a:chExt cx="986354" cy="1881433"/>
              </a:xfrm>
            </p:grpSpPr>
            <p:sp>
              <p:nvSpPr>
                <p:cNvPr id="5259" name="Google Shape;5259;p311"/>
                <p:cNvSpPr/>
                <p:nvPr/>
              </p:nvSpPr>
              <p:spPr>
                <a:xfrm>
                  <a:off x="3367871" y="4443511"/>
                  <a:ext cx="986354" cy="1757264"/>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260" name="Google Shape;5260;p311"/>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sp>
          <p:nvSpPr>
            <p:cNvPr id="5261" name="Google Shape;5261;p311"/>
            <p:cNvSpPr/>
            <p:nvPr/>
          </p:nvSpPr>
          <p:spPr>
            <a:xfrm>
              <a:off x="817794" y="5538329"/>
              <a:ext cx="648212" cy="250801"/>
            </a:xfrm>
            <a:prstGeom prst="roundRect">
              <a:avLst>
                <a:gd fmla="val 27121" name="adj"/>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F45BC"/>
                  </a:solidFill>
                  <a:latin typeface="Arial"/>
                  <a:ea typeface="Arial"/>
                  <a:cs typeface="Arial"/>
                  <a:sym typeface="Arial"/>
                </a:rPr>
                <a:t>mydata</a:t>
              </a:r>
              <a:endParaRPr sz="1050">
                <a:solidFill>
                  <a:srgbClr val="1F45BC"/>
                </a:solidFill>
                <a:latin typeface="Arial"/>
                <a:ea typeface="Arial"/>
                <a:cs typeface="Arial"/>
                <a:sym typeface="Arial"/>
              </a:endParaRPr>
            </a:p>
          </p:txBody>
        </p:sp>
        <p:grpSp>
          <p:nvGrpSpPr>
            <p:cNvPr id="5262" name="Google Shape;5262;p311"/>
            <p:cNvGrpSpPr/>
            <p:nvPr/>
          </p:nvGrpSpPr>
          <p:grpSpPr>
            <a:xfrm>
              <a:off x="1466006" y="5329766"/>
              <a:ext cx="355847" cy="690077"/>
              <a:chOff x="3052707" y="4836706"/>
              <a:chExt cx="444300" cy="1084200"/>
            </a:xfrm>
          </p:grpSpPr>
          <p:cxnSp>
            <p:nvCxnSpPr>
              <p:cNvPr id="5263" name="Google Shape;5263;p311"/>
              <p:cNvCxnSpPr>
                <a:stCxn id="5261" idx="3"/>
                <a:endCxn id="5254" idx="1"/>
              </p:cNvCxnSpPr>
              <p:nvPr/>
            </p:nvCxnSpPr>
            <p:spPr>
              <a:xfrm flipH="1" rot="10800000">
                <a:off x="3052707" y="4836706"/>
                <a:ext cx="444300" cy="524700"/>
              </a:xfrm>
              <a:prstGeom prst="straightConnector1">
                <a:avLst/>
              </a:prstGeom>
              <a:noFill/>
              <a:ln cap="flat" cmpd="sng" w="19050">
                <a:solidFill>
                  <a:srgbClr val="1F45BC"/>
                </a:solidFill>
                <a:prstDash val="solid"/>
                <a:miter lim="800000"/>
                <a:headEnd len="sm" w="sm" type="none"/>
                <a:tailEnd len="med" w="med" type="triangle"/>
              </a:ln>
            </p:spPr>
          </p:cxnSp>
          <p:cxnSp>
            <p:nvCxnSpPr>
              <p:cNvPr id="5264" name="Google Shape;5264;p311"/>
              <p:cNvCxnSpPr>
                <a:stCxn id="5261" idx="3"/>
                <a:endCxn id="5255" idx="1"/>
              </p:cNvCxnSpPr>
              <p:nvPr/>
            </p:nvCxnSpPr>
            <p:spPr>
              <a:xfrm flipH="1" rot="10800000">
                <a:off x="3052707" y="5201806"/>
                <a:ext cx="444300" cy="159600"/>
              </a:xfrm>
              <a:prstGeom prst="straightConnector1">
                <a:avLst/>
              </a:prstGeom>
              <a:noFill/>
              <a:ln cap="flat" cmpd="sng" w="19050">
                <a:solidFill>
                  <a:srgbClr val="1F45BC"/>
                </a:solidFill>
                <a:prstDash val="solid"/>
                <a:miter lim="800000"/>
                <a:headEnd len="sm" w="sm" type="none"/>
                <a:tailEnd len="med" w="med" type="triangle"/>
              </a:ln>
            </p:spPr>
          </p:cxnSp>
          <p:cxnSp>
            <p:nvCxnSpPr>
              <p:cNvPr id="5265" name="Google Shape;5265;p311"/>
              <p:cNvCxnSpPr>
                <a:stCxn id="5261" idx="3"/>
                <a:endCxn id="5256" idx="1"/>
              </p:cNvCxnSpPr>
              <p:nvPr/>
            </p:nvCxnSpPr>
            <p:spPr>
              <a:xfrm>
                <a:off x="3052707" y="5361406"/>
                <a:ext cx="444300" cy="199500"/>
              </a:xfrm>
              <a:prstGeom prst="straightConnector1">
                <a:avLst/>
              </a:prstGeom>
              <a:noFill/>
              <a:ln cap="flat" cmpd="sng" w="19050">
                <a:solidFill>
                  <a:srgbClr val="1F45BC"/>
                </a:solidFill>
                <a:prstDash val="solid"/>
                <a:miter lim="800000"/>
                <a:headEnd len="sm" w="sm" type="none"/>
                <a:tailEnd len="med" w="med" type="triangle"/>
              </a:ln>
            </p:spPr>
          </p:cxnSp>
          <p:cxnSp>
            <p:nvCxnSpPr>
              <p:cNvPr id="5266" name="Google Shape;5266;p311"/>
              <p:cNvCxnSpPr>
                <a:stCxn id="5261" idx="3"/>
                <a:endCxn id="5257" idx="1"/>
              </p:cNvCxnSpPr>
              <p:nvPr/>
            </p:nvCxnSpPr>
            <p:spPr>
              <a:xfrm>
                <a:off x="3052707" y="5361406"/>
                <a:ext cx="444300" cy="559500"/>
              </a:xfrm>
              <a:prstGeom prst="straightConnector1">
                <a:avLst/>
              </a:prstGeom>
              <a:noFill/>
              <a:ln cap="flat" cmpd="sng" w="19050">
                <a:solidFill>
                  <a:srgbClr val="1F45BC"/>
                </a:solidFill>
                <a:prstDash val="solid"/>
                <a:miter lim="800000"/>
                <a:headEnd len="sm" w="sm" type="none"/>
                <a:tailEnd len="med" w="med" type="triangle"/>
              </a:ln>
            </p:spPr>
          </p:cxnSp>
        </p:grpSp>
        <p:grpSp>
          <p:nvGrpSpPr>
            <p:cNvPr id="5267" name="Google Shape;5267;p311"/>
            <p:cNvGrpSpPr/>
            <p:nvPr/>
          </p:nvGrpSpPr>
          <p:grpSpPr>
            <a:xfrm>
              <a:off x="2713571" y="5003270"/>
              <a:ext cx="789987" cy="1197504"/>
              <a:chOff x="1869479" y="4437063"/>
              <a:chExt cx="922483" cy="1759601"/>
            </a:xfrm>
          </p:grpSpPr>
          <p:grpSp>
            <p:nvGrpSpPr>
              <p:cNvPr id="5268" name="Google Shape;5268;p311"/>
              <p:cNvGrpSpPr/>
              <p:nvPr/>
            </p:nvGrpSpPr>
            <p:grpSpPr>
              <a:xfrm>
                <a:off x="1990231" y="4771005"/>
                <a:ext cx="683149" cy="1313813"/>
                <a:chOff x="3496983" y="4676406"/>
                <a:chExt cx="730449" cy="1404779"/>
              </a:xfrm>
            </p:grpSpPr>
            <p:sp>
              <p:nvSpPr>
                <p:cNvPr id="5269" name="Google Shape;5269;p311"/>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270" name="Google Shape;5270;p311"/>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271" name="Google Shape;5271;p311"/>
                <p:cNvSpPr/>
                <p:nvPr/>
              </p:nvSpPr>
              <p:spPr>
                <a:xfrm>
                  <a:off x="3496983" y="540057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272" name="Google Shape;5272;p311"/>
                <p:cNvSpPr/>
                <p:nvPr/>
              </p:nvSpPr>
              <p:spPr>
                <a:xfrm>
                  <a:off x="3496983" y="576071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273" name="Google Shape;5273;p311"/>
              <p:cNvGrpSpPr/>
              <p:nvPr/>
            </p:nvGrpSpPr>
            <p:grpSpPr>
              <a:xfrm>
                <a:off x="1869479" y="4437063"/>
                <a:ext cx="922483" cy="1759601"/>
                <a:chOff x="3367871" y="4319342"/>
                <a:chExt cx="986354" cy="1881433"/>
              </a:xfrm>
            </p:grpSpPr>
            <p:sp>
              <p:nvSpPr>
                <p:cNvPr id="5274" name="Google Shape;5274;p311"/>
                <p:cNvSpPr/>
                <p:nvPr/>
              </p:nvSpPr>
              <p:spPr>
                <a:xfrm>
                  <a:off x="3367871" y="4443511"/>
                  <a:ext cx="986354" cy="1757264"/>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275" name="Google Shape;5275;p311"/>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cxnSp>
          <p:nvCxnSpPr>
            <p:cNvPr id="5276" name="Google Shape;5276;p311"/>
            <p:cNvCxnSpPr>
              <a:stCxn id="5254" idx="3"/>
              <a:endCxn id="5269" idx="1"/>
            </p:cNvCxnSpPr>
            <p:nvPr/>
          </p:nvCxnSpPr>
          <p:spPr>
            <a:xfrm>
              <a:off x="2406863" y="5329724"/>
              <a:ext cx="4101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277" name="Google Shape;5277;p311"/>
            <p:cNvCxnSpPr>
              <a:stCxn id="5255" idx="3"/>
              <a:endCxn id="5270" idx="1"/>
            </p:cNvCxnSpPr>
            <p:nvPr/>
          </p:nvCxnSpPr>
          <p:spPr>
            <a:xfrm>
              <a:off x="2406863" y="5562100"/>
              <a:ext cx="4101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278" name="Google Shape;5278;p311"/>
            <p:cNvCxnSpPr>
              <a:stCxn id="5256" idx="3"/>
              <a:endCxn id="5271" idx="1"/>
            </p:cNvCxnSpPr>
            <p:nvPr/>
          </p:nvCxnSpPr>
          <p:spPr>
            <a:xfrm>
              <a:off x="2406863" y="5790649"/>
              <a:ext cx="4101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279" name="Google Shape;5279;p311"/>
            <p:cNvCxnSpPr>
              <a:stCxn id="5257" idx="3"/>
              <a:endCxn id="5272" idx="1"/>
            </p:cNvCxnSpPr>
            <p:nvPr/>
          </p:nvCxnSpPr>
          <p:spPr>
            <a:xfrm>
              <a:off x="2406863" y="6019872"/>
              <a:ext cx="410100" cy="2700"/>
            </a:xfrm>
            <a:prstGeom prst="straightConnector1">
              <a:avLst/>
            </a:prstGeom>
            <a:noFill/>
            <a:ln cap="flat" cmpd="sng" w="19050">
              <a:solidFill>
                <a:srgbClr val="1F45BC"/>
              </a:solidFill>
              <a:prstDash val="solid"/>
              <a:miter lim="800000"/>
              <a:headEnd len="sm" w="sm" type="none"/>
              <a:tailEnd len="med" w="med" type="triangle"/>
            </a:ln>
          </p:spPr>
        </p:cxnSp>
      </p:grpSp>
    </p:spTree>
  </p:cSld>
  <p:clrMapOvr>
    <a:masterClrMapping/>
  </p:clrMapOvr>
</p:sld>
</file>

<file path=ppt/slides/slide3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4" name="Shape 5284"/>
        <p:cNvGrpSpPr/>
        <p:nvPr/>
      </p:nvGrpSpPr>
      <p:grpSpPr>
        <a:xfrm>
          <a:off x="0" y="0"/>
          <a:ext cx="0" cy="0"/>
          <a:chOff x="0" y="0"/>
          <a:chExt cx="0" cy="0"/>
        </a:xfrm>
      </p:grpSpPr>
      <p:sp>
        <p:nvSpPr>
          <p:cNvPr id="5285" name="Google Shape;5285;p31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Xử lý phân tán</a:t>
            </a:r>
            <a:endParaRPr/>
          </a:p>
        </p:txBody>
      </p:sp>
      <p:sp>
        <p:nvSpPr>
          <p:cNvPr id="5286" name="Google Shape;5286;p31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Phân vùng lại sau khi tổng hợp (4/6)</a:t>
            </a:r>
            <a:endParaRPr/>
          </a:p>
        </p:txBody>
      </p:sp>
      <p:sp>
        <p:nvSpPr>
          <p:cNvPr id="5287" name="Google Shape;5287;p31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288" name="Google Shape;5288;p31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Chuyển đổi từng từ thành một bộ (từ, 1) chỉ yêu cầu dữ liệu từ cha mẹ trực tiếp</a:t>
            </a:r>
            <a:endParaRPr/>
          </a:p>
        </p:txBody>
      </p:sp>
      <p:sp>
        <p:nvSpPr>
          <p:cNvPr id="5289" name="Google Shape;5289;p312"/>
          <p:cNvSpPr txBox="1"/>
          <p:nvPr/>
        </p:nvSpPr>
        <p:spPr>
          <a:xfrm>
            <a:off x="706315" y="2535060"/>
            <a:ext cx="7812000" cy="178787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wordcount = sc.textFile("alice.txt")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.flatMap(lambda line: line.split(' '))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.map(lambda word: (word, 1)) \</a:t>
            </a:r>
            <a:endParaRPr/>
          </a:p>
          <a:p>
            <a:pPr indent="0" lvl="0" marL="182563" marR="0" rtl="0" algn="l">
              <a:spcBef>
                <a:spcPts val="0"/>
              </a:spcBef>
              <a:spcAft>
                <a:spcPts val="0"/>
              </a:spcAft>
              <a:buNone/>
            </a:pPr>
            <a:r>
              <a:rPr lang="en-US" sz="1400">
                <a:solidFill>
                  <a:srgbClr val="AEABAB"/>
                </a:solidFill>
                <a:latin typeface="Courier New"/>
                <a:ea typeface="Courier New"/>
                <a:cs typeface="Courier New"/>
                <a:sym typeface="Courier New"/>
              </a:rPr>
              <a:t>    .reduceByKey(lambda v1, v2: v1+v2) \</a:t>
            </a:r>
            <a:endParaRPr/>
          </a:p>
          <a:p>
            <a:pPr indent="0" lvl="0" marL="182563" marR="0" rtl="0" algn="l">
              <a:spcBef>
                <a:spcPts val="0"/>
              </a:spcBef>
              <a:spcAft>
                <a:spcPts val="0"/>
              </a:spcAft>
              <a:buNone/>
            </a:pPr>
            <a:r>
              <a:rPr lang="en-US" sz="1400">
                <a:solidFill>
                  <a:srgbClr val="AEABAB"/>
                </a:solidFill>
                <a:latin typeface="Courier New"/>
                <a:ea typeface="Courier New"/>
                <a:cs typeface="Courier New"/>
                <a:sym typeface="Courier New"/>
              </a:rPr>
              <a:t>    .map(lambda tup: (tup[1], tup[0]))</a:t>
            </a:r>
            <a:endParaRPr/>
          </a:p>
        </p:txBody>
      </p:sp>
      <p:grpSp>
        <p:nvGrpSpPr>
          <p:cNvPr id="5290" name="Google Shape;5290;p312"/>
          <p:cNvGrpSpPr/>
          <p:nvPr/>
        </p:nvGrpSpPr>
        <p:grpSpPr>
          <a:xfrm>
            <a:off x="817794" y="5000472"/>
            <a:ext cx="3679031" cy="1200302"/>
            <a:chOff x="817794" y="5000472"/>
            <a:chExt cx="3679031" cy="1200302"/>
          </a:xfrm>
        </p:grpSpPr>
        <p:grpSp>
          <p:nvGrpSpPr>
            <p:cNvPr id="5291" name="Google Shape;5291;p312"/>
            <p:cNvGrpSpPr/>
            <p:nvPr/>
          </p:nvGrpSpPr>
          <p:grpSpPr>
            <a:xfrm>
              <a:off x="1718426" y="5000472"/>
              <a:ext cx="789987" cy="1197504"/>
              <a:chOff x="1869479" y="4437063"/>
              <a:chExt cx="922483" cy="1759601"/>
            </a:xfrm>
          </p:grpSpPr>
          <p:grpSp>
            <p:nvGrpSpPr>
              <p:cNvPr id="5292" name="Google Shape;5292;p312"/>
              <p:cNvGrpSpPr/>
              <p:nvPr/>
            </p:nvGrpSpPr>
            <p:grpSpPr>
              <a:xfrm>
                <a:off x="1990231" y="4771005"/>
                <a:ext cx="683149" cy="1313813"/>
                <a:chOff x="3496983" y="4676406"/>
                <a:chExt cx="730449" cy="1404779"/>
              </a:xfrm>
            </p:grpSpPr>
            <p:sp>
              <p:nvSpPr>
                <p:cNvPr id="5293" name="Google Shape;5293;p312"/>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294" name="Google Shape;5294;p312"/>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295" name="Google Shape;5295;p312"/>
                <p:cNvSpPr/>
                <p:nvPr/>
              </p:nvSpPr>
              <p:spPr>
                <a:xfrm>
                  <a:off x="3496983" y="540057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296" name="Google Shape;5296;p312"/>
                <p:cNvSpPr/>
                <p:nvPr/>
              </p:nvSpPr>
              <p:spPr>
                <a:xfrm>
                  <a:off x="3496983" y="576071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297" name="Google Shape;5297;p312"/>
              <p:cNvGrpSpPr/>
              <p:nvPr/>
            </p:nvGrpSpPr>
            <p:grpSpPr>
              <a:xfrm>
                <a:off x="1869479" y="4437063"/>
                <a:ext cx="922483" cy="1759601"/>
                <a:chOff x="3367871" y="4319342"/>
                <a:chExt cx="986354" cy="1881433"/>
              </a:xfrm>
            </p:grpSpPr>
            <p:sp>
              <p:nvSpPr>
                <p:cNvPr id="5298" name="Google Shape;5298;p312"/>
                <p:cNvSpPr/>
                <p:nvPr/>
              </p:nvSpPr>
              <p:spPr>
                <a:xfrm>
                  <a:off x="3367871" y="4443511"/>
                  <a:ext cx="986354" cy="1757264"/>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299" name="Google Shape;5299;p312"/>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sp>
          <p:nvSpPr>
            <p:cNvPr id="5300" name="Google Shape;5300;p312"/>
            <p:cNvSpPr/>
            <p:nvPr/>
          </p:nvSpPr>
          <p:spPr>
            <a:xfrm>
              <a:off x="817794" y="5538329"/>
              <a:ext cx="648212" cy="250801"/>
            </a:xfrm>
            <a:prstGeom prst="roundRect">
              <a:avLst>
                <a:gd fmla="val 27121" name="adj"/>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F45BC"/>
                  </a:solidFill>
                  <a:latin typeface="Arial"/>
                  <a:ea typeface="Arial"/>
                  <a:cs typeface="Arial"/>
                  <a:sym typeface="Arial"/>
                </a:rPr>
                <a:t>mydata</a:t>
              </a:r>
              <a:endParaRPr sz="1050">
                <a:solidFill>
                  <a:srgbClr val="1F45BC"/>
                </a:solidFill>
                <a:latin typeface="Arial"/>
                <a:ea typeface="Arial"/>
                <a:cs typeface="Arial"/>
                <a:sym typeface="Arial"/>
              </a:endParaRPr>
            </a:p>
          </p:txBody>
        </p:sp>
        <p:grpSp>
          <p:nvGrpSpPr>
            <p:cNvPr id="5301" name="Google Shape;5301;p312"/>
            <p:cNvGrpSpPr/>
            <p:nvPr/>
          </p:nvGrpSpPr>
          <p:grpSpPr>
            <a:xfrm>
              <a:off x="1466006" y="5329766"/>
              <a:ext cx="355847" cy="690077"/>
              <a:chOff x="3052707" y="4836706"/>
              <a:chExt cx="444300" cy="1084200"/>
            </a:xfrm>
          </p:grpSpPr>
          <p:cxnSp>
            <p:nvCxnSpPr>
              <p:cNvPr id="5302" name="Google Shape;5302;p312"/>
              <p:cNvCxnSpPr>
                <a:stCxn id="5300" idx="3"/>
                <a:endCxn id="5293" idx="1"/>
              </p:cNvCxnSpPr>
              <p:nvPr/>
            </p:nvCxnSpPr>
            <p:spPr>
              <a:xfrm flipH="1" rot="10800000">
                <a:off x="3052707" y="4836706"/>
                <a:ext cx="444300" cy="524700"/>
              </a:xfrm>
              <a:prstGeom prst="straightConnector1">
                <a:avLst/>
              </a:prstGeom>
              <a:noFill/>
              <a:ln cap="flat" cmpd="sng" w="19050">
                <a:solidFill>
                  <a:srgbClr val="1F45BC"/>
                </a:solidFill>
                <a:prstDash val="solid"/>
                <a:miter lim="800000"/>
                <a:headEnd len="sm" w="sm" type="none"/>
                <a:tailEnd len="med" w="med" type="triangle"/>
              </a:ln>
            </p:spPr>
          </p:cxnSp>
          <p:cxnSp>
            <p:nvCxnSpPr>
              <p:cNvPr id="5303" name="Google Shape;5303;p312"/>
              <p:cNvCxnSpPr>
                <a:stCxn id="5300" idx="3"/>
                <a:endCxn id="5294" idx="1"/>
              </p:cNvCxnSpPr>
              <p:nvPr/>
            </p:nvCxnSpPr>
            <p:spPr>
              <a:xfrm flipH="1" rot="10800000">
                <a:off x="3052707" y="5201806"/>
                <a:ext cx="444300" cy="159600"/>
              </a:xfrm>
              <a:prstGeom prst="straightConnector1">
                <a:avLst/>
              </a:prstGeom>
              <a:noFill/>
              <a:ln cap="flat" cmpd="sng" w="19050">
                <a:solidFill>
                  <a:srgbClr val="1F45BC"/>
                </a:solidFill>
                <a:prstDash val="solid"/>
                <a:miter lim="800000"/>
                <a:headEnd len="sm" w="sm" type="none"/>
                <a:tailEnd len="med" w="med" type="triangle"/>
              </a:ln>
            </p:spPr>
          </p:cxnSp>
          <p:cxnSp>
            <p:nvCxnSpPr>
              <p:cNvPr id="5304" name="Google Shape;5304;p312"/>
              <p:cNvCxnSpPr>
                <a:stCxn id="5300" idx="3"/>
                <a:endCxn id="5295" idx="1"/>
              </p:cNvCxnSpPr>
              <p:nvPr/>
            </p:nvCxnSpPr>
            <p:spPr>
              <a:xfrm>
                <a:off x="3052707" y="5361406"/>
                <a:ext cx="444300" cy="199500"/>
              </a:xfrm>
              <a:prstGeom prst="straightConnector1">
                <a:avLst/>
              </a:prstGeom>
              <a:noFill/>
              <a:ln cap="flat" cmpd="sng" w="19050">
                <a:solidFill>
                  <a:srgbClr val="1F45BC"/>
                </a:solidFill>
                <a:prstDash val="solid"/>
                <a:miter lim="800000"/>
                <a:headEnd len="sm" w="sm" type="none"/>
                <a:tailEnd len="med" w="med" type="triangle"/>
              </a:ln>
            </p:spPr>
          </p:cxnSp>
          <p:cxnSp>
            <p:nvCxnSpPr>
              <p:cNvPr id="5305" name="Google Shape;5305;p312"/>
              <p:cNvCxnSpPr>
                <a:stCxn id="5300" idx="3"/>
                <a:endCxn id="5296" idx="1"/>
              </p:cNvCxnSpPr>
              <p:nvPr/>
            </p:nvCxnSpPr>
            <p:spPr>
              <a:xfrm>
                <a:off x="3052707" y="5361406"/>
                <a:ext cx="444300" cy="559500"/>
              </a:xfrm>
              <a:prstGeom prst="straightConnector1">
                <a:avLst/>
              </a:prstGeom>
              <a:noFill/>
              <a:ln cap="flat" cmpd="sng" w="19050">
                <a:solidFill>
                  <a:srgbClr val="1F45BC"/>
                </a:solidFill>
                <a:prstDash val="solid"/>
                <a:miter lim="800000"/>
                <a:headEnd len="sm" w="sm" type="none"/>
                <a:tailEnd len="med" w="med" type="triangle"/>
              </a:ln>
            </p:spPr>
          </p:cxnSp>
        </p:grpSp>
        <p:grpSp>
          <p:nvGrpSpPr>
            <p:cNvPr id="5306" name="Google Shape;5306;p312"/>
            <p:cNvGrpSpPr/>
            <p:nvPr/>
          </p:nvGrpSpPr>
          <p:grpSpPr>
            <a:xfrm>
              <a:off x="2713571" y="5003270"/>
              <a:ext cx="789987" cy="1197504"/>
              <a:chOff x="1869479" y="4437063"/>
              <a:chExt cx="922483" cy="1759601"/>
            </a:xfrm>
          </p:grpSpPr>
          <p:grpSp>
            <p:nvGrpSpPr>
              <p:cNvPr id="5307" name="Google Shape;5307;p312"/>
              <p:cNvGrpSpPr/>
              <p:nvPr/>
            </p:nvGrpSpPr>
            <p:grpSpPr>
              <a:xfrm>
                <a:off x="1990231" y="4771005"/>
                <a:ext cx="683149" cy="1313813"/>
                <a:chOff x="3496983" y="4676406"/>
                <a:chExt cx="730449" cy="1404779"/>
              </a:xfrm>
            </p:grpSpPr>
            <p:sp>
              <p:nvSpPr>
                <p:cNvPr id="5308" name="Google Shape;5308;p312"/>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309" name="Google Shape;5309;p312"/>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310" name="Google Shape;5310;p312"/>
                <p:cNvSpPr/>
                <p:nvPr/>
              </p:nvSpPr>
              <p:spPr>
                <a:xfrm>
                  <a:off x="3496983" y="540057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311" name="Google Shape;5311;p312"/>
                <p:cNvSpPr/>
                <p:nvPr/>
              </p:nvSpPr>
              <p:spPr>
                <a:xfrm>
                  <a:off x="3496983" y="576071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312" name="Google Shape;5312;p312"/>
              <p:cNvGrpSpPr/>
              <p:nvPr/>
            </p:nvGrpSpPr>
            <p:grpSpPr>
              <a:xfrm>
                <a:off x="1869479" y="4437063"/>
                <a:ext cx="922483" cy="1759601"/>
                <a:chOff x="3367871" y="4319342"/>
                <a:chExt cx="986354" cy="1881433"/>
              </a:xfrm>
            </p:grpSpPr>
            <p:sp>
              <p:nvSpPr>
                <p:cNvPr id="5313" name="Google Shape;5313;p312"/>
                <p:cNvSpPr/>
                <p:nvPr/>
              </p:nvSpPr>
              <p:spPr>
                <a:xfrm>
                  <a:off x="3367871" y="4443511"/>
                  <a:ext cx="986354" cy="1757264"/>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314" name="Google Shape;5314;p312"/>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cxnSp>
          <p:nvCxnSpPr>
            <p:cNvPr id="5315" name="Google Shape;5315;p312"/>
            <p:cNvCxnSpPr>
              <a:stCxn id="5293" idx="3"/>
              <a:endCxn id="5308" idx="1"/>
            </p:cNvCxnSpPr>
            <p:nvPr/>
          </p:nvCxnSpPr>
          <p:spPr>
            <a:xfrm>
              <a:off x="2406863" y="5329724"/>
              <a:ext cx="4101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316" name="Google Shape;5316;p312"/>
            <p:cNvCxnSpPr>
              <a:stCxn id="5294" idx="3"/>
              <a:endCxn id="5309" idx="1"/>
            </p:cNvCxnSpPr>
            <p:nvPr/>
          </p:nvCxnSpPr>
          <p:spPr>
            <a:xfrm>
              <a:off x="2406863" y="5562100"/>
              <a:ext cx="4101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317" name="Google Shape;5317;p312"/>
            <p:cNvCxnSpPr>
              <a:stCxn id="5295" idx="3"/>
              <a:endCxn id="5310" idx="1"/>
            </p:cNvCxnSpPr>
            <p:nvPr/>
          </p:nvCxnSpPr>
          <p:spPr>
            <a:xfrm>
              <a:off x="2406863" y="5790649"/>
              <a:ext cx="4101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318" name="Google Shape;5318;p312"/>
            <p:cNvCxnSpPr>
              <a:stCxn id="5296" idx="3"/>
              <a:endCxn id="5311" idx="1"/>
            </p:cNvCxnSpPr>
            <p:nvPr/>
          </p:nvCxnSpPr>
          <p:spPr>
            <a:xfrm>
              <a:off x="2406863" y="6019872"/>
              <a:ext cx="410100" cy="2700"/>
            </a:xfrm>
            <a:prstGeom prst="straightConnector1">
              <a:avLst/>
            </a:prstGeom>
            <a:noFill/>
            <a:ln cap="flat" cmpd="sng" w="19050">
              <a:solidFill>
                <a:srgbClr val="1F45BC"/>
              </a:solidFill>
              <a:prstDash val="solid"/>
              <a:miter lim="800000"/>
              <a:headEnd len="sm" w="sm" type="none"/>
              <a:tailEnd len="med" w="med" type="triangle"/>
            </a:ln>
          </p:spPr>
        </p:cxnSp>
        <p:grpSp>
          <p:nvGrpSpPr>
            <p:cNvPr id="5319" name="Google Shape;5319;p312"/>
            <p:cNvGrpSpPr/>
            <p:nvPr/>
          </p:nvGrpSpPr>
          <p:grpSpPr>
            <a:xfrm>
              <a:off x="3706838" y="5000472"/>
              <a:ext cx="789987" cy="1197504"/>
              <a:chOff x="1869479" y="4437063"/>
              <a:chExt cx="922483" cy="1759601"/>
            </a:xfrm>
          </p:grpSpPr>
          <p:grpSp>
            <p:nvGrpSpPr>
              <p:cNvPr id="5320" name="Google Shape;5320;p312"/>
              <p:cNvGrpSpPr/>
              <p:nvPr/>
            </p:nvGrpSpPr>
            <p:grpSpPr>
              <a:xfrm>
                <a:off x="1990231" y="4771005"/>
                <a:ext cx="683149" cy="1313813"/>
                <a:chOff x="3496983" y="4676406"/>
                <a:chExt cx="730449" cy="1404779"/>
              </a:xfrm>
            </p:grpSpPr>
            <p:sp>
              <p:nvSpPr>
                <p:cNvPr id="5321" name="Google Shape;5321;p312"/>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322" name="Google Shape;5322;p312"/>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323" name="Google Shape;5323;p312"/>
                <p:cNvSpPr/>
                <p:nvPr/>
              </p:nvSpPr>
              <p:spPr>
                <a:xfrm>
                  <a:off x="3496983" y="540057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324" name="Google Shape;5324;p312"/>
                <p:cNvSpPr/>
                <p:nvPr/>
              </p:nvSpPr>
              <p:spPr>
                <a:xfrm>
                  <a:off x="3496983" y="576071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325" name="Google Shape;5325;p312"/>
              <p:cNvGrpSpPr/>
              <p:nvPr/>
            </p:nvGrpSpPr>
            <p:grpSpPr>
              <a:xfrm>
                <a:off x="1869479" y="4437063"/>
                <a:ext cx="922483" cy="1759601"/>
                <a:chOff x="3367871" y="4319342"/>
                <a:chExt cx="986354" cy="1881433"/>
              </a:xfrm>
            </p:grpSpPr>
            <p:sp>
              <p:nvSpPr>
                <p:cNvPr id="5326" name="Google Shape;5326;p312"/>
                <p:cNvSpPr/>
                <p:nvPr/>
              </p:nvSpPr>
              <p:spPr>
                <a:xfrm>
                  <a:off x="3367871" y="4443511"/>
                  <a:ext cx="986354" cy="1757264"/>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327" name="Google Shape;5327;p312"/>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cxnSp>
          <p:nvCxnSpPr>
            <p:cNvPr id="5328" name="Google Shape;5328;p312"/>
            <p:cNvCxnSpPr>
              <a:stCxn id="5308" idx="3"/>
              <a:endCxn id="5321" idx="1"/>
            </p:cNvCxnSpPr>
            <p:nvPr/>
          </p:nvCxnSpPr>
          <p:spPr>
            <a:xfrm flipH="1" rot="10800000">
              <a:off x="3402008" y="5329822"/>
              <a:ext cx="4083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329" name="Google Shape;5329;p312"/>
            <p:cNvCxnSpPr>
              <a:stCxn id="5309" idx="3"/>
              <a:endCxn id="5322" idx="1"/>
            </p:cNvCxnSpPr>
            <p:nvPr/>
          </p:nvCxnSpPr>
          <p:spPr>
            <a:xfrm flipH="1" rot="10800000">
              <a:off x="3402008" y="5562198"/>
              <a:ext cx="4083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330" name="Google Shape;5330;p312"/>
            <p:cNvCxnSpPr>
              <a:stCxn id="5310" idx="3"/>
              <a:endCxn id="5323" idx="1"/>
            </p:cNvCxnSpPr>
            <p:nvPr/>
          </p:nvCxnSpPr>
          <p:spPr>
            <a:xfrm flipH="1" rot="10800000">
              <a:off x="3402008" y="5790747"/>
              <a:ext cx="4083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331" name="Google Shape;5331;p312"/>
            <p:cNvCxnSpPr>
              <a:stCxn id="5311" idx="3"/>
              <a:endCxn id="5324" idx="1"/>
            </p:cNvCxnSpPr>
            <p:nvPr/>
          </p:nvCxnSpPr>
          <p:spPr>
            <a:xfrm flipH="1" rot="10800000">
              <a:off x="3402008" y="6019970"/>
              <a:ext cx="408300" cy="2700"/>
            </a:xfrm>
            <a:prstGeom prst="straightConnector1">
              <a:avLst/>
            </a:prstGeom>
            <a:noFill/>
            <a:ln cap="flat" cmpd="sng" w="19050">
              <a:solidFill>
                <a:srgbClr val="1F45BC"/>
              </a:solidFill>
              <a:prstDash val="solid"/>
              <a:miter lim="800000"/>
              <a:headEnd len="sm" w="sm" type="none"/>
              <a:tailEnd len="med" w="med" type="triangle"/>
            </a:ln>
          </p:spPr>
        </p:cxnSp>
      </p:grpSp>
    </p:spTree>
  </p:cSld>
  <p:clrMapOvr>
    <a:masterClrMapping/>
  </p:clrMapOvr>
</p:sld>
</file>

<file path=ppt/slides/slide3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6" name="Shape 5336"/>
        <p:cNvGrpSpPr/>
        <p:nvPr/>
      </p:nvGrpSpPr>
      <p:grpSpPr>
        <a:xfrm>
          <a:off x="0" y="0"/>
          <a:ext cx="0" cy="0"/>
          <a:chOff x="0" y="0"/>
          <a:chExt cx="0" cy="0"/>
        </a:xfrm>
      </p:grpSpPr>
      <p:sp>
        <p:nvSpPr>
          <p:cNvPr id="5337" name="Google Shape;5337;p31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Xử lý phân tán</a:t>
            </a:r>
            <a:endParaRPr/>
          </a:p>
        </p:txBody>
      </p:sp>
      <p:sp>
        <p:nvSpPr>
          <p:cNvPr id="5338" name="Google Shape;5338;p31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Phân vùng lại sau khi tổng hợp (5/6)</a:t>
            </a:r>
            <a:endParaRPr/>
          </a:p>
        </p:txBody>
      </p:sp>
      <p:sp>
        <p:nvSpPr>
          <p:cNvPr id="5339" name="Google Shape;5339;p31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340" name="Google Shape;5340;p31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Để tổng hợp giá trị cho các hàng có khóa bằng nhau, tất cả các phân vùng RDD phải trao đổi dữ liệu vì mỗi khóa có thể nằm trong bất kỳ phân vùng nào từ tất cả các tổ tiên trực tiếp trở lên</a:t>
            </a:r>
            <a:endParaRPr/>
          </a:p>
        </p:txBody>
      </p:sp>
      <p:sp>
        <p:nvSpPr>
          <p:cNvPr id="5341" name="Google Shape;5341;p313"/>
          <p:cNvSpPr txBox="1"/>
          <p:nvPr/>
        </p:nvSpPr>
        <p:spPr>
          <a:xfrm>
            <a:off x="704850" y="2812881"/>
            <a:ext cx="7812000" cy="178787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wordcount = sc.textFile("alice.txt")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.flatMap(lambda line: line.split(' '))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.map(lambda word: (word, 1))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.reduceByKey(lambda v1, v2: v1+v2) \</a:t>
            </a:r>
            <a:endParaRPr/>
          </a:p>
          <a:p>
            <a:pPr indent="0" lvl="0" marL="182563" marR="0" rtl="0" algn="l">
              <a:spcBef>
                <a:spcPts val="0"/>
              </a:spcBef>
              <a:spcAft>
                <a:spcPts val="0"/>
              </a:spcAft>
              <a:buNone/>
            </a:pPr>
            <a:r>
              <a:rPr lang="en-US" sz="1400">
                <a:solidFill>
                  <a:srgbClr val="AEABAB"/>
                </a:solidFill>
                <a:latin typeface="Courier New"/>
                <a:ea typeface="Courier New"/>
                <a:cs typeface="Courier New"/>
                <a:sym typeface="Courier New"/>
              </a:rPr>
              <a:t>    .map(lambda tup: (tup[1], tup[0]))</a:t>
            </a:r>
            <a:endParaRPr/>
          </a:p>
        </p:txBody>
      </p:sp>
      <p:grpSp>
        <p:nvGrpSpPr>
          <p:cNvPr id="5342" name="Google Shape;5342;p313"/>
          <p:cNvGrpSpPr/>
          <p:nvPr/>
        </p:nvGrpSpPr>
        <p:grpSpPr>
          <a:xfrm>
            <a:off x="817794" y="5000472"/>
            <a:ext cx="4697635" cy="1200302"/>
            <a:chOff x="817794" y="5000472"/>
            <a:chExt cx="4697635" cy="1200302"/>
          </a:xfrm>
        </p:grpSpPr>
        <p:grpSp>
          <p:nvGrpSpPr>
            <p:cNvPr id="5343" name="Google Shape;5343;p313"/>
            <p:cNvGrpSpPr/>
            <p:nvPr/>
          </p:nvGrpSpPr>
          <p:grpSpPr>
            <a:xfrm>
              <a:off x="1718426" y="5000472"/>
              <a:ext cx="789987" cy="1197504"/>
              <a:chOff x="1869479" y="4437063"/>
              <a:chExt cx="922483" cy="1759601"/>
            </a:xfrm>
          </p:grpSpPr>
          <p:grpSp>
            <p:nvGrpSpPr>
              <p:cNvPr id="5344" name="Google Shape;5344;p313"/>
              <p:cNvGrpSpPr/>
              <p:nvPr/>
            </p:nvGrpSpPr>
            <p:grpSpPr>
              <a:xfrm>
                <a:off x="1990231" y="4771005"/>
                <a:ext cx="683149" cy="1313813"/>
                <a:chOff x="3496983" y="4676406"/>
                <a:chExt cx="730449" cy="1404779"/>
              </a:xfrm>
            </p:grpSpPr>
            <p:sp>
              <p:nvSpPr>
                <p:cNvPr id="5345" name="Google Shape;5345;p313"/>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346" name="Google Shape;5346;p313"/>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347" name="Google Shape;5347;p313"/>
                <p:cNvSpPr/>
                <p:nvPr/>
              </p:nvSpPr>
              <p:spPr>
                <a:xfrm>
                  <a:off x="3496983" y="540057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348" name="Google Shape;5348;p313"/>
                <p:cNvSpPr/>
                <p:nvPr/>
              </p:nvSpPr>
              <p:spPr>
                <a:xfrm>
                  <a:off x="3496983" y="576071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349" name="Google Shape;5349;p313"/>
              <p:cNvGrpSpPr/>
              <p:nvPr/>
            </p:nvGrpSpPr>
            <p:grpSpPr>
              <a:xfrm>
                <a:off x="1869479" y="4437063"/>
                <a:ext cx="922483" cy="1759601"/>
                <a:chOff x="3367871" y="4319342"/>
                <a:chExt cx="986354" cy="1881433"/>
              </a:xfrm>
            </p:grpSpPr>
            <p:sp>
              <p:nvSpPr>
                <p:cNvPr id="5350" name="Google Shape;5350;p313"/>
                <p:cNvSpPr/>
                <p:nvPr/>
              </p:nvSpPr>
              <p:spPr>
                <a:xfrm>
                  <a:off x="3367871" y="4443511"/>
                  <a:ext cx="986354" cy="1757264"/>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351" name="Google Shape;5351;p313"/>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sp>
          <p:nvSpPr>
            <p:cNvPr id="5352" name="Google Shape;5352;p313"/>
            <p:cNvSpPr/>
            <p:nvPr/>
          </p:nvSpPr>
          <p:spPr>
            <a:xfrm>
              <a:off x="817794" y="5538329"/>
              <a:ext cx="648212" cy="250801"/>
            </a:xfrm>
            <a:prstGeom prst="roundRect">
              <a:avLst>
                <a:gd fmla="val 27121" name="adj"/>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F45BC"/>
                  </a:solidFill>
                  <a:latin typeface="Arial"/>
                  <a:ea typeface="Arial"/>
                  <a:cs typeface="Arial"/>
                  <a:sym typeface="Arial"/>
                </a:rPr>
                <a:t>mydata</a:t>
              </a:r>
              <a:endParaRPr sz="1050">
                <a:solidFill>
                  <a:srgbClr val="1F45BC"/>
                </a:solidFill>
                <a:latin typeface="Arial"/>
                <a:ea typeface="Arial"/>
                <a:cs typeface="Arial"/>
                <a:sym typeface="Arial"/>
              </a:endParaRPr>
            </a:p>
          </p:txBody>
        </p:sp>
        <p:grpSp>
          <p:nvGrpSpPr>
            <p:cNvPr id="5353" name="Google Shape;5353;p313"/>
            <p:cNvGrpSpPr/>
            <p:nvPr/>
          </p:nvGrpSpPr>
          <p:grpSpPr>
            <a:xfrm>
              <a:off x="1466006" y="5329766"/>
              <a:ext cx="355847" cy="690077"/>
              <a:chOff x="3052707" y="4836706"/>
              <a:chExt cx="444300" cy="1084200"/>
            </a:xfrm>
          </p:grpSpPr>
          <p:cxnSp>
            <p:nvCxnSpPr>
              <p:cNvPr id="5354" name="Google Shape;5354;p313"/>
              <p:cNvCxnSpPr>
                <a:stCxn id="5352" idx="3"/>
                <a:endCxn id="5345" idx="1"/>
              </p:cNvCxnSpPr>
              <p:nvPr/>
            </p:nvCxnSpPr>
            <p:spPr>
              <a:xfrm flipH="1" rot="10800000">
                <a:off x="3052707" y="4836706"/>
                <a:ext cx="444300" cy="524700"/>
              </a:xfrm>
              <a:prstGeom prst="straightConnector1">
                <a:avLst/>
              </a:prstGeom>
              <a:noFill/>
              <a:ln cap="flat" cmpd="sng" w="19050">
                <a:solidFill>
                  <a:srgbClr val="1F45BC"/>
                </a:solidFill>
                <a:prstDash val="solid"/>
                <a:miter lim="800000"/>
                <a:headEnd len="sm" w="sm" type="none"/>
                <a:tailEnd len="med" w="med" type="triangle"/>
              </a:ln>
            </p:spPr>
          </p:cxnSp>
          <p:cxnSp>
            <p:nvCxnSpPr>
              <p:cNvPr id="5355" name="Google Shape;5355;p313"/>
              <p:cNvCxnSpPr>
                <a:stCxn id="5352" idx="3"/>
                <a:endCxn id="5346" idx="1"/>
              </p:cNvCxnSpPr>
              <p:nvPr/>
            </p:nvCxnSpPr>
            <p:spPr>
              <a:xfrm flipH="1" rot="10800000">
                <a:off x="3052707" y="5201806"/>
                <a:ext cx="444300" cy="159600"/>
              </a:xfrm>
              <a:prstGeom prst="straightConnector1">
                <a:avLst/>
              </a:prstGeom>
              <a:noFill/>
              <a:ln cap="flat" cmpd="sng" w="19050">
                <a:solidFill>
                  <a:srgbClr val="1F45BC"/>
                </a:solidFill>
                <a:prstDash val="solid"/>
                <a:miter lim="800000"/>
                <a:headEnd len="sm" w="sm" type="none"/>
                <a:tailEnd len="med" w="med" type="triangle"/>
              </a:ln>
            </p:spPr>
          </p:cxnSp>
          <p:cxnSp>
            <p:nvCxnSpPr>
              <p:cNvPr id="5356" name="Google Shape;5356;p313"/>
              <p:cNvCxnSpPr>
                <a:stCxn id="5352" idx="3"/>
                <a:endCxn id="5347" idx="1"/>
              </p:cNvCxnSpPr>
              <p:nvPr/>
            </p:nvCxnSpPr>
            <p:spPr>
              <a:xfrm>
                <a:off x="3052707" y="5361406"/>
                <a:ext cx="444300" cy="199500"/>
              </a:xfrm>
              <a:prstGeom prst="straightConnector1">
                <a:avLst/>
              </a:prstGeom>
              <a:noFill/>
              <a:ln cap="flat" cmpd="sng" w="19050">
                <a:solidFill>
                  <a:srgbClr val="1F45BC"/>
                </a:solidFill>
                <a:prstDash val="solid"/>
                <a:miter lim="800000"/>
                <a:headEnd len="sm" w="sm" type="none"/>
                <a:tailEnd len="med" w="med" type="triangle"/>
              </a:ln>
            </p:spPr>
          </p:cxnSp>
          <p:cxnSp>
            <p:nvCxnSpPr>
              <p:cNvPr id="5357" name="Google Shape;5357;p313"/>
              <p:cNvCxnSpPr>
                <a:stCxn id="5352" idx="3"/>
                <a:endCxn id="5348" idx="1"/>
              </p:cNvCxnSpPr>
              <p:nvPr/>
            </p:nvCxnSpPr>
            <p:spPr>
              <a:xfrm>
                <a:off x="3052707" y="5361406"/>
                <a:ext cx="444300" cy="559500"/>
              </a:xfrm>
              <a:prstGeom prst="straightConnector1">
                <a:avLst/>
              </a:prstGeom>
              <a:noFill/>
              <a:ln cap="flat" cmpd="sng" w="19050">
                <a:solidFill>
                  <a:srgbClr val="1F45BC"/>
                </a:solidFill>
                <a:prstDash val="solid"/>
                <a:miter lim="800000"/>
                <a:headEnd len="sm" w="sm" type="none"/>
                <a:tailEnd len="med" w="med" type="triangle"/>
              </a:ln>
            </p:spPr>
          </p:cxnSp>
        </p:grpSp>
        <p:grpSp>
          <p:nvGrpSpPr>
            <p:cNvPr id="5358" name="Google Shape;5358;p313"/>
            <p:cNvGrpSpPr/>
            <p:nvPr/>
          </p:nvGrpSpPr>
          <p:grpSpPr>
            <a:xfrm>
              <a:off x="2713571" y="5003270"/>
              <a:ext cx="789987" cy="1197504"/>
              <a:chOff x="1869479" y="4437063"/>
              <a:chExt cx="922483" cy="1759601"/>
            </a:xfrm>
          </p:grpSpPr>
          <p:grpSp>
            <p:nvGrpSpPr>
              <p:cNvPr id="5359" name="Google Shape;5359;p313"/>
              <p:cNvGrpSpPr/>
              <p:nvPr/>
            </p:nvGrpSpPr>
            <p:grpSpPr>
              <a:xfrm>
                <a:off x="1990231" y="4771005"/>
                <a:ext cx="683149" cy="1313813"/>
                <a:chOff x="3496983" y="4676406"/>
                <a:chExt cx="730449" cy="1404779"/>
              </a:xfrm>
            </p:grpSpPr>
            <p:sp>
              <p:nvSpPr>
                <p:cNvPr id="5360" name="Google Shape;5360;p313"/>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361" name="Google Shape;5361;p313"/>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362" name="Google Shape;5362;p313"/>
                <p:cNvSpPr/>
                <p:nvPr/>
              </p:nvSpPr>
              <p:spPr>
                <a:xfrm>
                  <a:off x="3496983" y="540057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363" name="Google Shape;5363;p313"/>
                <p:cNvSpPr/>
                <p:nvPr/>
              </p:nvSpPr>
              <p:spPr>
                <a:xfrm>
                  <a:off x="3496983" y="576071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364" name="Google Shape;5364;p313"/>
              <p:cNvGrpSpPr/>
              <p:nvPr/>
            </p:nvGrpSpPr>
            <p:grpSpPr>
              <a:xfrm>
                <a:off x="1869479" y="4437063"/>
                <a:ext cx="922483" cy="1759601"/>
                <a:chOff x="3367871" y="4319342"/>
                <a:chExt cx="986354" cy="1881433"/>
              </a:xfrm>
            </p:grpSpPr>
            <p:sp>
              <p:nvSpPr>
                <p:cNvPr id="5365" name="Google Shape;5365;p313"/>
                <p:cNvSpPr/>
                <p:nvPr/>
              </p:nvSpPr>
              <p:spPr>
                <a:xfrm>
                  <a:off x="3367871" y="4443511"/>
                  <a:ext cx="986354" cy="1757264"/>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366" name="Google Shape;5366;p313"/>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cxnSp>
          <p:nvCxnSpPr>
            <p:cNvPr id="5367" name="Google Shape;5367;p313"/>
            <p:cNvCxnSpPr>
              <a:stCxn id="5345" idx="3"/>
              <a:endCxn id="5360" idx="1"/>
            </p:cNvCxnSpPr>
            <p:nvPr/>
          </p:nvCxnSpPr>
          <p:spPr>
            <a:xfrm>
              <a:off x="2406863" y="5329724"/>
              <a:ext cx="4101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368" name="Google Shape;5368;p313"/>
            <p:cNvCxnSpPr>
              <a:stCxn id="5346" idx="3"/>
              <a:endCxn id="5361" idx="1"/>
            </p:cNvCxnSpPr>
            <p:nvPr/>
          </p:nvCxnSpPr>
          <p:spPr>
            <a:xfrm>
              <a:off x="2406863" y="5562100"/>
              <a:ext cx="4101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369" name="Google Shape;5369;p313"/>
            <p:cNvCxnSpPr>
              <a:stCxn id="5347" idx="3"/>
              <a:endCxn id="5362" idx="1"/>
            </p:cNvCxnSpPr>
            <p:nvPr/>
          </p:nvCxnSpPr>
          <p:spPr>
            <a:xfrm>
              <a:off x="2406863" y="5790649"/>
              <a:ext cx="4101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370" name="Google Shape;5370;p313"/>
            <p:cNvCxnSpPr>
              <a:stCxn id="5348" idx="3"/>
              <a:endCxn id="5363" idx="1"/>
            </p:cNvCxnSpPr>
            <p:nvPr/>
          </p:nvCxnSpPr>
          <p:spPr>
            <a:xfrm>
              <a:off x="2406863" y="6019872"/>
              <a:ext cx="410100" cy="2700"/>
            </a:xfrm>
            <a:prstGeom prst="straightConnector1">
              <a:avLst/>
            </a:prstGeom>
            <a:noFill/>
            <a:ln cap="flat" cmpd="sng" w="19050">
              <a:solidFill>
                <a:srgbClr val="1F45BC"/>
              </a:solidFill>
              <a:prstDash val="solid"/>
              <a:miter lim="800000"/>
              <a:headEnd len="sm" w="sm" type="none"/>
              <a:tailEnd len="med" w="med" type="triangle"/>
            </a:ln>
          </p:spPr>
        </p:cxnSp>
        <p:grpSp>
          <p:nvGrpSpPr>
            <p:cNvPr id="5371" name="Google Shape;5371;p313"/>
            <p:cNvGrpSpPr/>
            <p:nvPr/>
          </p:nvGrpSpPr>
          <p:grpSpPr>
            <a:xfrm>
              <a:off x="3706838" y="5000472"/>
              <a:ext cx="789987" cy="1197504"/>
              <a:chOff x="1869479" y="4437063"/>
              <a:chExt cx="922483" cy="1759601"/>
            </a:xfrm>
          </p:grpSpPr>
          <p:grpSp>
            <p:nvGrpSpPr>
              <p:cNvPr id="5372" name="Google Shape;5372;p313"/>
              <p:cNvGrpSpPr/>
              <p:nvPr/>
            </p:nvGrpSpPr>
            <p:grpSpPr>
              <a:xfrm>
                <a:off x="1990231" y="4771005"/>
                <a:ext cx="683149" cy="1313813"/>
                <a:chOff x="3496983" y="4676406"/>
                <a:chExt cx="730449" cy="1404779"/>
              </a:xfrm>
            </p:grpSpPr>
            <p:sp>
              <p:nvSpPr>
                <p:cNvPr id="5373" name="Google Shape;5373;p313"/>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374" name="Google Shape;5374;p313"/>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375" name="Google Shape;5375;p313"/>
                <p:cNvSpPr/>
                <p:nvPr/>
              </p:nvSpPr>
              <p:spPr>
                <a:xfrm>
                  <a:off x="3496983" y="540057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376" name="Google Shape;5376;p313"/>
                <p:cNvSpPr/>
                <p:nvPr/>
              </p:nvSpPr>
              <p:spPr>
                <a:xfrm>
                  <a:off x="3496983" y="576071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377" name="Google Shape;5377;p313"/>
              <p:cNvGrpSpPr/>
              <p:nvPr/>
            </p:nvGrpSpPr>
            <p:grpSpPr>
              <a:xfrm>
                <a:off x="1869479" y="4437063"/>
                <a:ext cx="922483" cy="1759601"/>
                <a:chOff x="3367871" y="4319342"/>
                <a:chExt cx="986354" cy="1881433"/>
              </a:xfrm>
            </p:grpSpPr>
            <p:sp>
              <p:nvSpPr>
                <p:cNvPr id="5378" name="Google Shape;5378;p313"/>
                <p:cNvSpPr/>
                <p:nvPr/>
              </p:nvSpPr>
              <p:spPr>
                <a:xfrm>
                  <a:off x="3367871" y="4443511"/>
                  <a:ext cx="986354" cy="1757264"/>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379" name="Google Shape;5379;p313"/>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cxnSp>
          <p:nvCxnSpPr>
            <p:cNvPr id="5380" name="Google Shape;5380;p313"/>
            <p:cNvCxnSpPr>
              <a:stCxn id="5360" idx="3"/>
              <a:endCxn id="5373" idx="1"/>
            </p:cNvCxnSpPr>
            <p:nvPr/>
          </p:nvCxnSpPr>
          <p:spPr>
            <a:xfrm flipH="1" rot="10800000">
              <a:off x="3402008" y="5329822"/>
              <a:ext cx="4083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381" name="Google Shape;5381;p313"/>
            <p:cNvCxnSpPr>
              <a:stCxn id="5361" idx="3"/>
              <a:endCxn id="5374" idx="1"/>
            </p:cNvCxnSpPr>
            <p:nvPr/>
          </p:nvCxnSpPr>
          <p:spPr>
            <a:xfrm flipH="1" rot="10800000">
              <a:off x="3402008" y="5562198"/>
              <a:ext cx="4083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382" name="Google Shape;5382;p313"/>
            <p:cNvCxnSpPr>
              <a:stCxn id="5362" idx="3"/>
              <a:endCxn id="5375" idx="1"/>
            </p:cNvCxnSpPr>
            <p:nvPr/>
          </p:nvCxnSpPr>
          <p:spPr>
            <a:xfrm flipH="1" rot="10800000">
              <a:off x="3402008" y="5790747"/>
              <a:ext cx="4083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383" name="Google Shape;5383;p313"/>
            <p:cNvCxnSpPr>
              <a:stCxn id="5363" idx="3"/>
              <a:endCxn id="5376" idx="1"/>
            </p:cNvCxnSpPr>
            <p:nvPr/>
          </p:nvCxnSpPr>
          <p:spPr>
            <a:xfrm flipH="1" rot="10800000">
              <a:off x="3402008" y="6019970"/>
              <a:ext cx="408300" cy="2700"/>
            </a:xfrm>
            <a:prstGeom prst="straightConnector1">
              <a:avLst/>
            </a:prstGeom>
            <a:noFill/>
            <a:ln cap="flat" cmpd="sng" w="19050">
              <a:solidFill>
                <a:srgbClr val="1F45BC"/>
              </a:solidFill>
              <a:prstDash val="solid"/>
              <a:miter lim="800000"/>
              <a:headEnd len="sm" w="sm" type="none"/>
              <a:tailEnd len="med" w="med" type="triangle"/>
            </a:ln>
          </p:spPr>
        </p:cxnSp>
        <p:grpSp>
          <p:nvGrpSpPr>
            <p:cNvPr id="5384" name="Google Shape;5384;p313"/>
            <p:cNvGrpSpPr/>
            <p:nvPr/>
          </p:nvGrpSpPr>
          <p:grpSpPr>
            <a:xfrm>
              <a:off x="4725442" y="5227738"/>
              <a:ext cx="789987" cy="788658"/>
              <a:chOff x="5367132" y="4437062"/>
              <a:chExt cx="922483" cy="1158847"/>
            </a:xfrm>
          </p:grpSpPr>
          <p:grpSp>
            <p:nvGrpSpPr>
              <p:cNvPr id="5385" name="Google Shape;5385;p313"/>
              <p:cNvGrpSpPr/>
              <p:nvPr/>
            </p:nvGrpSpPr>
            <p:grpSpPr>
              <a:xfrm>
                <a:off x="5487884" y="4771006"/>
                <a:ext cx="683149" cy="641166"/>
                <a:chOff x="3496983" y="4676406"/>
                <a:chExt cx="730449" cy="685559"/>
              </a:xfrm>
            </p:grpSpPr>
            <p:sp>
              <p:nvSpPr>
                <p:cNvPr id="5386" name="Google Shape;5386;p313"/>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387" name="Google Shape;5387;p313"/>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388" name="Google Shape;5388;p313"/>
              <p:cNvGrpSpPr/>
              <p:nvPr/>
            </p:nvGrpSpPr>
            <p:grpSpPr>
              <a:xfrm>
                <a:off x="5367132" y="4437062"/>
                <a:ext cx="922483" cy="1158847"/>
                <a:chOff x="3367871" y="4319342"/>
                <a:chExt cx="986354" cy="1239084"/>
              </a:xfrm>
            </p:grpSpPr>
            <p:sp>
              <p:nvSpPr>
                <p:cNvPr id="5389" name="Google Shape;5389;p313"/>
                <p:cNvSpPr/>
                <p:nvPr/>
              </p:nvSpPr>
              <p:spPr>
                <a:xfrm>
                  <a:off x="3367871" y="4443511"/>
                  <a:ext cx="986354" cy="1114915"/>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390" name="Google Shape;5390;p313"/>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cxnSp>
          <p:nvCxnSpPr>
            <p:cNvPr id="5391" name="Google Shape;5391;p313"/>
            <p:cNvCxnSpPr>
              <a:stCxn id="5373" idx="3"/>
              <a:endCxn id="5386" idx="1"/>
            </p:cNvCxnSpPr>
            <p:nvPr/>
          </p:nvCxnSpPr>
          <p:spPr>
            <a:xfrm>
              <a:off x="4395275" y="5329724"/>
              <a:ext cx="433500" cy="227400"/>
            </a:xfrm>
            <a:prstGeom prst="straightConnector1">
              <a:avLst/>
            </a:prstGeom>
            <a:noFill/>
            <a:ln cap="flat" cmpd="sng" w="19050">
              <a:solidFill>
                <a:srgbClr val="1F45BC"/>
              </a:solidFill>
              <a:prstDash val="solid"/>
              <a:miter lim="800000"/>
              <a:headEnd len="sm" w="sm" type="none"/>
              <a:tailEnd len="med" w="med" type="triangle"/>
            </a:ln>
          </p:spPr>
        </p:cxnSp>
        <p:cxnSp>
          <p:nvCxnSpPr>
            <p:cNvPr id="5392" name="Google Shape;5392;p313"/>
            <p:cNvCxnSpPr>
              <a:stCxn id="5374" idx="3"/>
              <a:endCxn id="5386" idx="1"/>
            </p:cNvCxnSpPr>
            <p:nvPr/>
          </p:nvCxnSpPr>
          <p:spPr>
            <a:xfrm flipH="1" rot="10800000">
              <a:off x="4395275" y="5557000"/>
              <a:ext cx="433500" cy="5100"/>
            </a:xfrm>
            <a:prstGeom prst="straightConnector1">
              <a:avLst/>
            </a:prstGeom>
            <a:noFill/>
            <a:ln cap="flat" cmpd="sng" w="19050">
              <a:solidFill>
                <a:srgbClr val="1F45BC"/>
              </a:solidFill>
              <a:prstDash val="solid"/>
              <a:miter lim="800000"/>
              <a:headEnd len="sm" w="sm" type="none"/>
              <a:tailEnd len="med" w="med" type="triangle"/>
            </a:ln>
          </p:spPr>
        </p:cxnSp>
        <p:cxnSp>
          <p:nvCxnSpPr>
            <p:cNvPr id="5393" name="Google Shape;5393;p313"/>
            <p:cNvCxnSpPr>
              <a:stCxn id="5375" idx="3"/>
              <a:endCxn id="5386" idx="1"/>
            </p:cNvCxnSpPr>
            <p:nvPr/>
          </p:nvCxnSpPr>
          <p:spPr>
            <a:xfrm flipH="1" rot="10800000">
              <a:off x="4395275" y="5556949"/>
              <a:ext cx="433500" cy="233700"/>
            </a:xfrm>
            <a:prstGeom prst="straightConnector1">
              <a:avLst/>
            </a:prstGeom>
            <a:noFill/>
            <a:ln cap="flat" cmpd="sng" w="19050">
              <a:solidFill>
                <a:srgbClr val="1F45BC"/>
              </a:solidFill>
              <a:prstDash val="solid"/>
              <a:miter lim="800000"/>
              <a:headEnd len="sm" w="sm" type="none"/>
              <a:tailEnd len="med" w="med" type="triangle"/>
            </a:ln>
          </p:spPr>
        </p:cxnSp>
        <p:cxnSp>
          <p:nvCxnSpPr>
            <p:cNvPr id="5394" name="Google Shape;5394;p313"/>
            <p:cNvCxnSpPr>
              <a:stCxn id="5376" idx="3"/>
              <a:endCxn id="5386" idx="1"/>
            </p:cNvCxnSpPr>
            <p:nvPr/>
          </p:nvCxnSpPr>
          <p:spPr>
            <a:xfrm flipH="1" rot="10800000">
              <a:off x="4395275" y="5556972"/>
              <a:ext cx="433500" cy="462900"/>
            </a:xfrm>
            <a:prstGeom prst="straightConnector1">
              <a:avLst/>
            </a:prstGeom>
            <a:noFill/>
            <a:ln cap="flat" cmpd="sng" w="19050">
              <a:solidFill>
                <a:srgbClr val="1F45BC"/>
              </a:solidFill>
              <a:prstDash val="solid"/>
              <a:miter lim="800000"/>
              <a:headEnd len="sm" w="sm" type="none"/>
              <a:tailEnd len="med" w="med" type="triangle"/>
            </a:ln>
          </p:spPr>
        </p:cxnSp>
        <p:cxnSp>
          <p:nvCxnSpPr>
            <p:cNvPr id="5395" name="Google Shape;5395;p313"/>
            <p:cNvCxnSpPr>
              <a:stCxn id="5373" idx="3"/>
              <a:endCxn id="5387" idx="1"/>
            </p:cNvCxnSpPr>
            <p:nvPr/>
          </p:nvCxnSpPr>
          <p:spPr>
            <a:xfrm>
              <a:off x="4395275" y="5329724"/>
              <a:ext cx="433500" cy="459600"/>
            </a:xfrm>
            <a:prstGeom prst="straightConnector1">
              <a:avLst/>
            </a:prstGeom>
            <a:noFill/>
            <a:ln cap="flat" cmpd="sng" w="19050">
              <a:solidFill>
                <a:srgbClr val="1F45BC"/>
              </a:solidFill>
              <a:prstDash val="solid"/>
              <a:miter lim="800000"/>
              <a:headEnd len="sm" w="sm" type="none"/>
              <a:tailEnd len="med" w="med" type="triangle"/>
            </a:ln>
          </p:spPr>
        </p:cxnSp>
        <p:cxnSp>
          <p:nvCxnSpPr>
            <p:cNvPr id="5396" name="Google Shape;5396;p313"/>
            <p:cNvCxnSpPr>
              <a:stCxn id="5374" idx="3"/>
              <a:endCxn id="5387" idx="1"/>
            </p:cNvCxnSpPr>
            <p:nvPr/>
          </p:nvCxnSpPr>
          <p:spPr>
            <a:xfrm>
              <a:off x="4395275" y="5562100"/>
              <a:ext cx="433500" cy="227400"/>
            </a:xfrm>
            <a:prstGeom prst="straightConnector1">
              <a:avLst/>
            </a:prstGeom>
            <a:noFill/>
            <a:ln cap="flat" cmpd="sng" w="19050">
              <a:solidFill>
                <a:srgbClr val="1F45BC"/>
              </a:solidFill>
              <a:prstDash val="solid"/>
              <a:miter lim="800000"/>
              <a:headEnd len="sm" w="sm" type="none"/>
              <a:tailEnd len="med" w="med" type="triangle"/>
            </a:ln>
          </p:spPr>
        </p:cxnSp>
        <p:cxnSp>
          <p:nvCxnSpPr>
            <p:cNvPr id="5397" name="Google Shape;5397;p313"/>
            <p:cNvCxnSpPr>
              <a:stCxn id="5375" idx="3"/>
              <a:endCxn id="5387" idx="1"/>
            </p:cNvCxnSpPr>
            <p:nvPr/>
          </p:nvCxnSpPr>
          <p:spPr>
            <a:xfrm flipH="1" rot="10800000">
              <a:off x="4395275" y="5789449"/>
              <a:ext cx="433500" cy="1200"/>
            </a:xfrm>
            <a:prstGeom prst="straightConnector1">
              <a:avLst/>
            </a:prstGeom>
            <a:noFill/>
            <a:ln cap="flat" cmpd="sng" w="19050">
              <a:solidFill>
                <a:srgbClr val="1F45BC"/>
              </a:solidFill>
              <a:prstDash val="solid"/>
              <a:miter lim="800000"/>
              <a:headEnd len="sm" w="sm" type="none"/>
              <a:tailEnd len="med" w="med" type="triangle"/>
            </a:ln>
          </p:spPr>
        </p:cxnSp>
        <p:cxnSp>
          <p:nvCxnSpPr>
            <p:cNvPr id="5398" name="Google Shape;5398;p313"/>
            <p:cNvCxnSpPr>
              <a:stCxn id="5376" idx="3"/>
              <a:endCxn id="5387" idx="1"/>
            </p:cNvCxnSpPr>
            <p:nvPr/>
          </p:nvCxnSpPr>
          <p:spPr>
            <a:xfrm flipH="1" rot="10800000">
              <a:off x="4395275" y="5789472"/>
              <a:ext cx="433500" cy="230400"/>
            </a:xfrm>
            <a:prstGeom prst="straightConnector1">
              <a:avLst/>
            </a:prstGeom>
            <a:noFill/>
            <a:ln cap="flat" cmpd="sng" w="19050">
              <a:solidFill>
                <a:srgbClr val="1F45BC"/>
              </a:solidFill>
              <a:prstDash val="solid"/>
              <a:miter lim="800000"/>
              <a:headEnd len="sm" w="sm" type="none"/>
              <a:tailEnd len="med" w="med" type="triangle"/>
            </a:ln>
          </p:spPr>
        </p:cxnSp>
      </p:grpSp>
    </p:spTree>
  </p:cSld>
  <p:clrMapOvr>
    <a:masterClrMapping/>
  </p:clrMapOvr>
</p:sld>
</file>

<file path=ppt/slides/slide3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3" name="Shape 5403"/>
        <p:cNvGrpSpPr/>
        <p:nvPr/>
      </p:nvGrpSpPr>
      <p:grpSpPr>
        <a:xfrm>
          <a:off x="0" y="0"/>
          <a:ext cx="0" cy="0"/>
          <a:chOff x="0" y="0"/>
          <a:chExt cx="0" cy="0"/>
        </a:xfrm>
      </p:grpSpPr>
      <p:sp>
        <p:nvSpPr>
          <p:cNvPr id="5404" name="Google Shape;5404;p31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Xử lý phân tán</a:t>
            </a:r>
            <a:endParaRPr/>
          </a:p>
        </p:txBody>
      </p:sp>
      <p:sp>
        <p:nvSpPr>
          <p:cNvPr id="5405" name="Google Shape;5405;p31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Phân vùng lại sau khi tổng hợp (6/6)</a:t>
            </a:r>
            <a:endParaRPr/>
          </a:p>
        </p:txBody>
      </p:sp>
      <p:sp>
        <p:nvSpPr>
          <p:cNvPr id="5406" name="Google Shape;5406;p31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407" name="Google Shape;5407;p31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Chuyển đổi tuple (word, count) thành (count, tuple) chỉ yêu cầu dữ liệu từ cha mẹ trực tiếp</a:t>
            </a:r>
            <a:endParaRPr/>
          </a:p>
        </p:txBody>
      </p:sp>
      <p:sp>
        <p:nvSpPr>
          <p:cNvPr id="5408" name="Google Shape;5408;p314"/>
          <p:cNvSpPr txBox="1"/>
          <p:nvPr/>
        </p:nvSpPr>
        <p:spPr>
          <a:xfrm>
            <a:off x="1047000" y="2614748"/>
            <a:ext cx="7812000" cy="178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wordcount = sc.textFile("alice.txt")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.flatMap(lambda line: line.split(' '))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.map(lambda word: (word, 1))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.reduceByKey(lambda v1, v2: v1+v2)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.map(lambda tup: (tup[1], tup[0]))</a:t>
            </a:r>
            <a:endParaRPr/>
          </a:p>
        </p:txBody>
      </p:sp>
      <p:grpSp>
        <p:nvGrpSpPr>
          <p:cNvPr id="5409" name="Google Shape;5409;p314"/>
          <p:cNvGrpSpPr/>
          <p:nvPr/>
        </p:nvGrpSpPr>
        <p:grpSpPr>
          <a:xfrm>
            <a:off x="817794" y="5000472"/>
            <a:ext cx="5582201" cy="1200302"/>
            <a:chOff x="817794" y="5000472"/>
            <a:chExt cx="5582201" cy="1200302"/>
          </a:xfrm>
        </p:grpSpPr>
        <p:grpSp>
          <p:nvGrpSpPr>
            <p:cNvPr id="5410" name="Google Shape;5410;p314"/>
            <p:cNvGrpSpPr/>
            <p:nvPr/>
          </p:nvGrpSpPr>
          <p:grpSpPr>
            <a:xfrm>
              <a:off x="1718426" y="5000472"/>
              <a:ext cx="789987" cy="1197504"/>
              <a:chOff x="1869479" y="4437063"/>
              <a:chExt cx="922483" cy="1759601"/>
            </a:xfrm>
          </p:grpSpPr>
          <p:grpSp>
            <p:nvGrpSpPr>
              <p:cNvPr id="5411" name="Google Shape;5411;p314"/>
              <p:cNvGrpSpPr/>
              <p:nvPr/>
            </p:nvGrpSpPr>
            <p:grpSpPr>
              <a:xfrm>
                <a:off x="1990231" y="4771005"/>
                <a:ext cx="683149" cy="1313813"/>
                <a:chOff x="3496983" y="4676406"/>
                <a:chExt cx="730449" cy="1404779"/>
              </a:xfrm>
            </p:grpSpPr>
            <p:sp>
              <p:nvSpPr>
                <p:cNvPr id="5412" name="Google Shape;5412;p314"/>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413" name="Google Shape;5413;p314"/>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414" name="Google Shape;5414;p314"/>
                <p:cNvSpPr/>
                <p:nvPr/>
              </p:nvSpPr>
              <p:spPr>
                <a:xfrm>
                  <a:off x="3496983" y="540057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415" name="Google Shape;5415;p314"/>
                <p:cNvSpPr/>
                <p:nvPr/>
              </p:nvSpPr>
              <p:spPr>
                <a:xfrm>
                  <a:off x="3496983" y="576071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416" name="Google Shape;5416;p314"/>
              <p:cNvGrpSpPr/>
              <p:nvPr/>
            </p:nvGrpSpPr>
            <p:grpSpPr>
              <a:xfrm>
                <a:off x="1869479" y="4437063"/>
                <a:ext cx="922483" cy="1759601"/>
                <a:chOff x="3367871" y="4319342"/>
                <a:chExt cx="986354" cy="1881433"/>
              </a:xfrm>
            </p:grpSpPr>
            <p:sp>
              <p:nvSpPr>
                <p:cNvPr id="5417" name="Google Shape;5417;p314"/>
                <p:cNvSpPr/>
                <p:nvPr/>
              </p:nvSpPr>
              <p:spPr>
                <a:xfrm>
                  <a:off x="3367871" y="4443511"/>
                  <a:ext cx="986354" cy="1757264"/>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418" name="Google Shape;5418;p314"/>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sp>
          <p:nvSpPr>
            <p:cNvPr id="5419" name="Google Shape;5419;p314"/>
            <p:cNvSpPr/>
            <p:nvPr/>
          </p:nvSpPr>
          <p:spPr>
            <a:xfrm>
              <a:off x="817794" y="5538329"/>
              <a:ext cx="648212" cy="250801"/>
            </a:xfrm>
            <a:prstGeom prst="roundRect">
              <a:avLst>
                <a:gd fmla="val 27121" name="adj"/>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F45BC"/>
                  </a:solidFill>
                  <a:latin typeface="Arial"/>
                  <a:ea typeface="Arial"/>
                  <a:cs typeface="Arial"/>
                  <a:sym typeface="Arial"/>
                </a:rPr>
                <a:t>mydata</a:t>
              </a:r>
              <a:endParaRPr sz="1050">
                <a:solidFill>
                  <a:srgbClr val="1F45BC"/>
                </a:solidFill>
                <a:latin typeface="Arial"/>
                <a:ea typeface="Arial"/>
                <a:cs typeface="Arial"/>
                <a:sym typeface="Arial"/>
              </a:endParaRPr>
            </a:p>
          </p:txBody>
        </p:sp>
        <p:grpSp>
          <p:nvGrpSpPr>
            <p:cNvPr id="5420" name="Google Shape;5420;p314"/>
            <p:cNvGrpSpPr/>
            <p:nvPr/>
          </p:nvGrpSpPr>
          <p:grpSpPr>
            <a:xfrm>
              <a:off x="1466006" y="5329766"/>
              <a:ext cx="355847" cy="690077"/>
              <a:chOff x="3052707" y="4836706"/>
              <a:chExt cx="444300" cy="1084200"/>
            </a:xfrm>
          </p:grpSpPr>
          <p:cxnSp>
            <p:nvCxnSpPr>
              <p:cNvPr id="5421" name="Google Shape;5421;p314"/>
              <p:cNvCxnSpPr>
                <a:stCxn id="5419" idx="3"/>
                <a:endCxn id="5412" idx="1"/>
              </p:cNvCxnSpPr>
              <p:nvPr/>
            </p:nvCxnSpPr>
            <p:spPr>
              <a:xfrm flipH="1" rot="10800000">
                <a:off x="3052707" y="4836706"/>
                <a:ext cx="444300" cy="524700"/>
              </a:xfrm>
              <a:prstGeom prst="straightConnector1">
                <a:avLst/>
              </a:prstGeom>
              <a:noFill/>
              <a:ln cap="flat" cmpd="sng" w="19050">
                <a:solidFill>
                  <a:srgbClr val="1F45BC"/>
                </a:solidFill>
                <a:prstDash val="solid"/>
                <a:miter lim="800000"/>
                <a:headEnd len="sm" w="sm" type="none"/>
                <a:tailEnd len="med" w="med" type="triangle"/>
              </a:ln>
            </p:spPr>
          </p:cxnSp>
          <p:cxnSp>
            <p:nvCxnSpPr>
              <p:cNvPr id="5422" name="Google Shape;5422;p314"/>
              <p:cNvCxnSpPr>
                <a:stCxn id="5419" idx="3"/>
                <a:endCxn id="5413" idx="1"/>
              </p:cNvCxnSpPr>
              <p:nvPr/>
            </p:nvCxnSpPr>
            <p:spPr>
              <a:xfrm flipH="1" rot="10800000">
                <a:off x="3052707" y="5201806"/>
                <a:ext cx="444300" cy="159600"/>
              </a:xfrm>
              <a:prstGeom prst="straightConnector1">
                <a:avLst/>
              </a:prstGeom>
              <a:noFill/>
              <a:ln cap="flat" cmpd="sng" w="19050">
                <a:solidFill>
                  <a:srgbClr val="1F45BC"/>
                </a:solidFill>
                <a:prstDash val="solid"/>
                <a:miter lim="800000"/>
                <a:headEnd len="sm" w="sm" type="none"/>
                <a:tailEnd len="med" w="med" type="triangle"/>
              </a:ln>
            </p:spPr>
          </p:cxnSp>
          <p:cxnSp>
            <p:nvCxnSpPr>
              <p:cNvPr id="5423" name="Google Shape;5423;p314"/>
              <p:cNvCxnSpPr>
                <a:stCxn id="5419" idx="3"/>
                <a:endCxn id="5414" idx="1"/>
              </p:cNvCxnSpPr>
              <p:nvPr/>
            </p:nvCxnSpPr>
            <p:spPr>
              <a:xfrm>
                <a:off x="3052707" y="5361406"/>
                <a:ext cx="444300" cy="199500"/>
              </a:xfrm>
              <a:prstGeom prst="straightConnector1">
                <a:avLst/>
              </a:prstGeom>
              <a:noFill/>
              <a:ln cap="flat" cmpd="sng" w="19050">
                <a:solidFill>
                  <a:srgbClr val="1F45BC"/>
                </a:solidFill>
                <a:prstDash val="solid"/>
                <a:miter lim="800000"/>
                <a:headEnd len="sm" w="sm" type="none"/>
                <a:tailEnd len="med" w="med" type="triangle"/>
              </a:ln>
            </p:spPr>
          </p:cxnSp>
          <p:cxnSp>
            <p:nvCxnSpPr>
              <p:cNvPr id="5424" name="Google Shape;5424;p314"/>
              <p:cNvCxnSpPr>
                <a:stCxn id="5419" idx="3"/>
                <a:endCxn id="5415" idx="1"/>
              </p:cNvCxnSpPr>
              <p:nvPr/>
            </p:nvCxnSpPr>
            <p:spPr>
              <a:xfrm>
                <a:off x="3052707" y="5361406"/>
                <a:ext cx="444300" cy="559500"/>
              </a:xfrm>
              <a:prstGeom prst="straightConnector1">
                <a:avLst/>
              </a:prstGeom>
              <a:noFill/>
              <a:ln cap="flat" cmpd="sng" w="19050">
                <a:solidFill>
                  <a:srgbClr val="1F45BC"/>
                </a:solidFill>
                <a:prstDash val="solid"/>
                <a:miter lim="800000"/>
                <a:headEnd len="sm" w="sm" type="none"/>
                <a:tailEnd len="med" w="med" type="triangle"/>
              </a:ln>
            </p:spPr>
          </p:cxnSp>
        </p:grpSp>
        <p:grpSp>
          <p:nvGrpSpPr>
            <p:cNvPr id="5425" name="Google Shape;5425;p314"/>
            <p:cNvGrpSpPr/>
            <p:nvPr/>
          </p:nvGrpSpPr>
          <p:grpSpPr>
            <a:xfrm>
              <a:off x="2713571" y="5003270"/>
              <a:ext cx="789987" cy="1197504"/>
              <a:chOff x="1869479" y="4437063"/>
              <a:chExt cx="922483" cy="1759601"/>
            </a:xfrm>
          </p:grpSpPr>
          <p:grpSp>
            <p:nvGrpSpPr>
              <p:cNvPr id="5426" name="Google Shape;5426;p314"/>
              <p:cNvGrpSpPr/>
              <p:nvPr/>
            </p:nvGrpSpPr>
            <p:grpSpPr>
              <a:xfrm>
                <a:off x="1990231" y="4771005"/>
                <a:ext cx="683149" cy="1313813"/>
                <a:chOff x="3496983" y="4676406"/>
                <a:chExt cx="730449" cy="1404779"/>
              </a:xfrm>
            </p:grpSpPr>
            <p:sp>
              <p:nvSpPr>
                <p:cNvPr id="5427" name="Google Shape;5427;p314"/>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428" name="Google Shape;5428;p314"/>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429" name="Google Shape;5429;p314"/>
                <p:cNvSpPr/>
                <p:nvPr/>
              </p:nvSpPr>
              <p:spPr>
                <a:xfrm>
                  <a:off x="3496983" y="540057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430" name="Google Shape;5430;p314"/>
                <p:cNvSpPr/>
                <p:nvPr/>
              </p:nvSpPr>
              <p:spPr>
                <a:xfrm>
                  <a:off x="3496983" y="576071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431" name="Google Shape;5431;p314"/>
              <p:cNvGrpSpPr/>
              <p:nvPr/>
            </p:nvGrpSpPr>
            <p:grpSpPr>
              <a:xfrm>
                <a:off x="1869479" y="4437063"/>
                <a:ext cx="922483" cy="1759601"/>
                <a:chOff x="3367871" y="4319342"/>
                <a:chExt cx="986354" cy="1881433"/>
              </a:xfrm>
            </p:grpSpPr>
            <p:sp>
              <p:nvSpPr>
                <p:cNvPr id="5432" name="Google Shape;5432;p314"/>
                <p:cNvSpPr/>
                <p:nvPr/>
              </p:nvSpPr>
              <p:spPr>
                <a:xfrm>
                  <a:off x="3367871" y="4443511"/>
                  <a:ext cx="986354" cy="1757264"/>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433" name="Google Shape;5433;p314"/>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cxnSp>
          <p:nvCxnSpPr>
            <p:cNvPr id="5434" name="Google Shape;5434;p314"/>
            <p:cNvCxnSpPr>
              <a:stCxn id="5412" idx="3"/>
              <a:endCxn id="5427" idx="1"/>
            </p:cNvCxnSpPr>
            <p:nvPr/>
          </p:nvCxnSpPr>
          <p:spPr>
            <a:xfrm>
              <a:off x="2406863" y="5329724"/>
              <a:ext cx="4101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435" name="Google Shape;5435;p314"/>
            <p:cNvCxnSpPr>
              <a:stCxn id="5413" idx="3"/>
              <a:endCxn id="5428" idx="1"/>
            </p:cNvCxnSpPr>
            <p:nvPr/>
          </p:nvCxnSpPr>
          <p:spPr>
            <a:xfrm>
              <a:off x="2406863" y="5562100"/>
              <a:ext cx="4101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436" name="Google Shape;5436;p314"/>
            <p:cNvCxnSpPr>
              <a:stCxn id="5414" idx="3"/>
              <a:endCxn id="5429" idx="1"/>
            </p:cNvCxnSpPr>
            <p:nvPr/>
          </p:nvCxnSpPr>
          <p:spPr>
            <a:xfrm>
              <a:off x="2406863" y="5790649"/>
              <a:ext cx="4101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437" name="Google Shape;5437;p314"/>
            <p:cNvCxnSpPr>
              <a:stCxn id="5415" idx="3"/>
              <a:endCxn id="5430" idx="1"/>
            </p:cNvCxnSpPr>
            <p:nvPr/>
          </p:nvCxnSpPr>
          <p:spPr>
            <a:xfrm>
              <a:off x="2406863" y="6019872"/>
              <a:ext cx="410100" cy="2700"/>
            </a:xfrm>
            <a:prstGeom prst="straightConnector1">
              <a:avLst/>
            </a:prstGeom>
            <a:noFill/>
            <a:ln cap="flat" cmpd="sng" w="19050">
              <a:solidFill>
                <a:srgbClr val="1F45BC"/>
              </a:solidFill>
              <a:prstDash val="solid"/>
              <a:miter lim="800000"/>
              <a:headEnd len="sm" w="sm" type="none"/>
              <a:tailEnd len="med" w="med" type="triangle"/>
            </a:ln>
          </p:spPr>
        </p:cxnSp>
        <p:grpSp>
          <p:nvGrpSpPr>
            <p:cNvPr id="5438" name="Google Shape;5438;p314"/>
            <p:cNvGrpSpPr/>
            <p:nvPr/>
          </p:nvGrpSpPr>
          <p:grpSpPr>
            <a:xfrm>
              <a:off x="3706838" y="5000472"/>
              <a:ext cx="789987" cy="1197504"/>
              <a:chOff x="1869479" y="4437063"/>
              <a:chExt cx="922483" cy="1759601"/>
            </a:xfrm>
          </p:grpSpPr>
          <p:grpSp>
            <p:nvGrpSpPr>
              <p:cNvPr id="5439" name="Google Shape;5439;p314"/>
              <p:cNvGrpSpPr/>
              <p:nvPr/>
            </p:nvGrpSpPr>
            <p:grpSpPr>
              <a:xfrm>
                <a:off x="1990231" y="4771005"/>
                <a:ext cx="683149" cy="1313813"/>
                <a:chOff x="3496983" y="4676406"/>
                <a:chExt cx="730449" cy="1404779"/>
              </a:xfrm>
            </p:grpSpPr>
            <p:sp>
              <p:nvSpPr>
                <p:cNvPr id="5440" name="Google Shape;5440;p314"/>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441" name="Google Shape;5441;p314"/>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442" name="Google Shape;5442;p314"/>
                <p:cNvSpPr/>
                <p:nvPr/>
              </p:nvSpPr>
              <p:spPr>
                <a:xfrm>
                  <a:off x="3496983" y="540057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443" name="Google Shape;5443;p314"/>
                <p:cNvSpPr/>
                <p:nvPr/>
              </p:nvSpPr>
              <p:spPr>
                <a:xfrm>
                  <a:off x="3496983" y="576071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444" name="Google Shape;5444;p314"/>
              <p:cNvGrpSpPr/>
              <p:nvPr/>
            </p:nvGrpSpPr>
            <p:grpSpPr>
              <a:xfrm>
                <a:off x="1869479" y="4437063"/>
                <a:ext cx="922483" cy="1759601"/>
                <a:chOff x="3367871" y="4319342"/>
                <a:chExt cx="986354" cy="1881433"/>
              </a:xfrm>
            </p:grpSpPr>
            <p:sp>
              <p:nvSpPr>
                <p:cNvPr id="5445" name="Google Shape;5445;p314"/>
                <p:cNvSpPr/>
                <p:nvPr/>
              </p:nvSpPr>
              <p:spPr>
                <a:xfrm>
                  <a:off x="3367871" y="4443511"/>
                  <a:ext cx="986354" cy="1757264"/>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446" name="Google Shape;5446;p314"/>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cxnSp>
          <p:nvCxnSpPr>
            <p:cNvPr id="5447" name="Google Shape;5447;p314"/>
            <p:cNvCxnSpPr>
              <a:stCxn id="5427" idx="3"/>
              <a:endCxn id="5440" idx="1"/>
            </p:cNvCxnSpPr>
            <p:nvPr/>
          </p:nvCxnSpPr>
          <p:spPr>
            <a:xfrm flipH="1" rot="10800000">
              <a:off x="3402008" y="5329822"/>
              <a:ext cx="4083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448" name="Google Shape;5448;p314"/>
            <p:cNvCxnSpPr>
              <a:stCxn id="5428" idx="3"/>
              <a:endCxn id="5441" idx="1"/>
            </p:cNvCxnSpPr>
            <p:nvPr/>
          </p:nvCxnSpPr>
          <p:spPr>
            <a:xfrm flipH="1" rot="10800000">
              <a:off x="3402008" y="5562198"/>
              <a:ext cx="4083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449" name="Google Shape;5449;p314"/>
            <p:cNvCxnSpPr>
              <a:stCxn id="5429" idx="3"/>
              <a:endCxn id="5442" idx="1"/>
            </p:cNvCxnSpPr>
            <p:nvPr/>
          </p:nvCxnSpPr>
          <p:spPr>
            <a:xfrm flipH="1" rot="10800000">
              <a:off x="3402008" y="5790747"/>
              <a:ext cx="4083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450" name="Google Shape;5450;p314"/>
            <p:cNvCxnSpPr>
              <a:stCxn id="5430" idx="3"/>
              <a:endCxn id="5443" idx="1"/>
            </p:cNvCxnSpPr>
            <p:nvPr/>
          </p:nvCxnSpPr>
          <p:spPr>
            <a:xfrm flipH="1" rot="10800000">
              <a:off x="3402008" y="6019970"/>
              <a:ext cx="408300" cy="2700"/>
            </a:xfrm>
            <a:prstGeom prst="straightConnector1">
              <a:avLst/>
            </a:prstGeom>
            <a:noFill/>
            <a:ln cap="flat" cmpd="sng" w="19050">
              <a:solidFill>
                <a:srgbClr val="1F45BC"/>
              </a:solidFill>
              <a:prstDash val="solid"/>
              <a:miter lim="800000"/>
              <a:headEnd len="sm" w="sm" type="none"/>
              <a:tailEnd len="med" w="med" type="triangle"/>
            </a:ln>
          </p:spPr>
        </p:cxnSp>
        <p:grpSp>
          <p:nvGrpSpPr>
            <p:cNvPr id="5451" name="Google Shape;5451;p314"/>
            <p:cNvGrpSpPr/>
            <p:nvPr/>
          </p:nvGrpSpPr>
          <p:grpSpPr>
            <a:xfrm>
              <a:off x="4725442" y="5227738"/>
              <a:ext cx="789987" cy="788658"/>
              <a:chOff x="5367132" y="4437062"/>
              <a:chExt cx="922483" cy="1158847"/>
            </a:xfrm>
          </p:grpSpPr>
          <p:grpSp>
            <p:nvGrpSpPr>
              <p:cNvPr id="5452" name="Google Shape;5452;p314"/>
              <p:cNvGrpSpPr/>
              <p:nvPr/>
            </p:nvGrpSpPr>
            <p:grpSpPr>
              <a:xfrm>
                <a:off x="5487884" y="4771006"/>
                <a:ext cx="683149" cy="641166"/>
                <a:chOff x="3496983" y="4676406"/>
                <a:chExt cx="730449" cy="685559"/>
              </a:xfrm>
            </p:grpSpPr>
            <p:sp>
              <p:nvSpPr>
                <p:cNvPr id="5453" name="Google Shape;5453;p314"/>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454" name="Google Shape;5454;p314"/>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455" name="Google Shape;5455;p314"/>
              <p:cNvGrpSpPr/>
              <p:nvPr/>
            </p:nvGrpSpPr>
            <p:grpSpPr>
              <a:xfrm>
                <a:off x="5367132" y="4437062"/>
                <a:ext cx="922483" cy="1158847"/>
                <a:chOff x="3367871" y="4319342"/>
                <a:chExt cx="986354" cy="1239084"/>
              </a:xfrm>
            </p:grpSpPr>
            <p:sp>
              <p:nvSpPr>
                <p:cNvPr id="5456" name="Google Shape;5456;p314"/>
                <p:cNvSpPr/>
                <p:nvPr/>
              </p:nvSpPr>
              <p:spPr>
                <a:xfrm>
                  <a:off x="3367871" y="4443511"/>
                  <a:ext cx="986354" cy="1114915"/>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457" name="Google Shape;5457;p314"/>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cxnSp>
          <p:nvCxnSpPr>
            <p:cNvPr id="5458" name="Google Shape;5458;p314"/>
            <p:cNvCxnSpPr>
              <a:stCxn id="5440" idx="3"/>
              <a:endCxn id="5453" idx="1"/>
            </p:cNvCxnSpPr>
            <p:nvPr/>
          </p:nvCxnSpPr>
          <p:spPr>
            <a:xfrm>
              <a:off x="4395275" y="5329724"/>
              <a:ext cx="433500" cy="227400"/>
            </a:xfrm>
            <a:prstGeom prst="straightConnector1">
              <a:avLst/>
            </a:prstGeom>
            <a:noFill/>
            <a:ln cap="flat" cmpd="sng" w="19050">
              <a:solidFill>
                <a:srgbClr val="1F45BC"/>
              </a:solidFill>
              <a:prstDash val="solid"/>
              <a:miter lim="800000"/>
              <a:headEnd len="sm" w="sm" type="none"/>
              <a:tailEnd len="med" w="med" type="triangle"/>
            </a:ln>
          </p:spPr>
        </p:cxnSp>
        <p:cxnSp>
          <p:nvCxnSpPr>
            <p:cNvPr id="5459" name="Google Shape;5459;p314"/>
            <p:cNvCxnSpPr>
              <a:stCxn id="5441" idx="3"/>
              <a:endCxn id="5453" idx="1"/>
            </p:cNvCxnSpPr>
            <p:nvPr/>
          </p:nvCxnSpPr>
          <p:spPr>
            <a:xfrm flipH="1" rot="10800000">
              <a:off x="4395275" y="5557000"/>
              <a:ext cx="433500" cy="5100"/>
            </a:xfrm>
            <a:prstGeom prst="straightConnector1">
              <a:avLst/>
            </a:prstGeom>
            <a:noFill/>
            <a:ln cap="flat" cmpd="sng" w="19050">
              <a:solidFill>
                <a:srgbClr val="1F45BC"/>
              </a:solidFill>
              <a:prstDash val="solid"/>
              <a:miter lim="800000"/>
              <a:headEnd len="sm" w="sm" type="none"/>
              <a:tailEnd len="med" w="med" type="triangle"/>
            </a:ln>
          </p:spPr>
        </p:cxnSp>
        <p:cxnSp>
          <p:nvCxnSpPr>
            <p:cNvPr id="5460" name="Google Shape;5460;p314"/>
            <p:cNvCxnSpPr>
              <a:stCxn id="5442" idx="3"/>
              <a:endCxn id="5453" idx="1"/>
            </p:cNvCxnSpPr>
            <p:nvPr/>
          </p:nvCxnSpPr>
          <p:spPr>
            <a:xfrm flipH="1" rot="10800000">
              <a:off x="4395275" y="5556949"/>
              <a:ext cx="433500" cy="233700"/>
            </a:xfrm>
            <a:prstGeom prst="straightConnector1">
              <a:avLst/>
            </a:prstGeom>
            <a:noFill/>
            <a:ln cap="flat" cmpd="sng" w="19050">
              <a:solidFill>
                <a:srgbClr val="1F45BC"/>
              </a:solidFill>
              <a:prstDash val="solid"/>
              <a:miter lim="800000"/>
              <a:headEnd len="sm" w="sm" type="none"/>
              <a:tailEnd len="med" w="med" type="triangle"/>
            </a:ln>
          </p:spPr>
        </p:cxnSp>
        <p:cxnSp>
          <p:nvCxnSpPr>
            <p:cNvPr id="5461" name="Google Shape;5461;p314"/>
            <p:cNvCxnSpPr>
              <a:stCxn id="5443" idx="3"/>
              <a:endCxn id="5453" idx="1"/>
            </p:cNvCxnSpPr>
            <p:nvPr/>
          </p:nvCxnSpPr>
          <p:spPr>
            <a:xfrm flipH="1" rot="10800000">
              <a:off x="4395275" y="5556972"/>
              <a:ext cx="433500" cy="462900"/>
            </a:xfrm>
            <a:prstGeom prst="straightConnector1">
              <a:avLst/>
            </a:prstGeom>
            <a:noFill/>
            <a:ln cap="flat" cmpd="sng" w="19050">
              <a:solidFill>
                <a:srgbClr val="1F45BC"/>
              </a:solidFill>
              <a:prstDash val="solid"/>
              <a:miter lim="800000"/>
              <a:headEnd len="sm" w="sm" type="none"/>
              <a:tailEnd len="med" w="med" type="triangle"/>
            </a:ln>
          </p:spPr>
        </p:cxnSp>
        <p:cxnSp>
          <p:nvCxnSpPr>
            <p:cNvPr id="5462" name="Google Shape;5462;p314"/>
            <p:cNvCxnSpPr>
              <a:stCxn id="5440" idx="3"/>
              <a:endCxn id="5454" idx="1"/>
            </p:cNvCxnSpPr>
            <p:nvPr/>
          </p:nvCxnSpPr>
          <p:spPr>
            <a:xfrm>
              <a:off x="4395275" y="5329724"/>
              <a:ext cx="433500" cy="459600"/>
            </a:xfrm>
            <a:prstGeom prst="straightConnector1">
              <a:avLst/>
            </a:prstGeom>
            <a:noFill/>
            <a:ln cap="flat" cmpd="sng" w="19050">
              <a:solidFill>
                <a:srgbClr val="1F45BC"/>
              </a:solidFill>
              <a:prstDash val="solid"/>
              <a:miter lim="800000"/>
              <a:headEnd len="sm" w="sm" type="none"/>
              <a:tailEnd len="med" w="med" type="triangle"/>
            </a:ln>
          </p:spPr>
        </p:cxnSp>
        <p:cxnSp>
          <p:nvCxnSpPr>
            <p:cNvPr id="5463" name="Google Shape;5463;p314"/>
            <p:cNvCxnSpPr>
              <a:stCxn id="5441" idx="3"/>
              <a:endCxn id="5454" idx="1"/>
            </p:cNvCxnSpPr>
            <p:nvPr/>
          </p:nvCxnSpPr>
          <p:spPr>
            <a:xfrm>
              <a:off x="4395275" y="5562100"/>
              <a:ext cx="433500" cy="227400"/>
            </a:xfrm>
            <a:prstGeom prst="straightConnector1">
              <a:avLst/>
            </a:prstGeom>
            <a:noFill/>
            <a:ln cap="flat" cmpd="sng" w="19050">
              <a:solidFill>
                <a:srgbClr val="1F45BC"/>
              </a:solidFill>
              <a:prstDash val="solid"/>
              <a:miter lim="800000"/>
              <a:headEnd len="sm" w="sm" type="none"/>
              <a:tailEnd len="med" w="med" type="triangle"/>
            </a:ln>
          </p:spPr>
        </p:cxnSp>
        <p:cxnSp>
          <p:nvCxnSpPr>
            <p:cNvPr id="5464" name="Google Shape;5464;p314"/>
            <p:cNvCxnSpPr>
              <a:stCxn id="5442" idx="3"/>
              <a:endCxn id="5454" idx="1"/>
            </p:cNvCxnSpPr>
            <p:nvPr/>
          </p:nvCxnSpPr>
          <p:spPr>
            <a:xfrm flipH="1" rot="10800000">
              <a:off x="4395275" y="5789449"/>
              <a:ext cx="433500" cy="1200"/>
            </a:xfrm>
            <a:prstGeom prst="straightConnector1">
              <a:avLst/>
            </a:prstGeom>
            <a:noFill/>
            <a:ln cap="flat" cmpd="sng" w="19050">
              <a:solidFill>
                <a:srgbClr val="1F45BC"/>
              </a:solidFill>
              <a:prstDash val="solid"/>
              <a:miter lim="800000"/>
              <a:headEnd len="sm" w="sm" type="none"/>
              <a:tailEnd len="med" w="med" type="triangle"/>
            </a:ln>
          </p:spPr>
        </p:cxnSp>
        <p:cxnSp>
          <p:nvCxnSpPr>
            <p:cNvPr id="5465" name="Google Shape;5465;p314"/>
            <p:cNvCxnSpPr>
              <a:stCxn id="5443" idx="3"/>
              <a:endCxn id="5454" idx="1"/>
            </p:cNvCxnSpPr>
            <p:nvPr/>
          </p:nvCxnSpPr>
          <p:spPr>
            <a:xfrm flipH="1" rot="10800000">
              <a:off x="4395275" y="5789472"/>
              <a:ext cx="433500" cy="230400"/>
            </a:xfrm>
            <a:prstGeom prst="straightConnector1">
              <a:avLst/>
            </a:prstGeom>
            <a:noFill/>
            <a:ln cap="flat" cmpd="sng" w="19050">
              <a:solidFill>
                <a:srgbClr val="1F45BC"/>
              </a:solidFill>
              <a:prstDash val="solid"/>
              <a:miter lim="800000"/>
              <a:headEnd len="sm" w="sm" type="none"/>
              <a:tailEnd len="med" w="med" type="triangle"/>
            </a:ln>
          </p:spPr>
        </p:cxnSp>
        <p:grpSp>
          <p:nvGrpSpPr>
            <p:cNvPr id="5466" name="Google Shape;5466;p314"/>
            <p:cNvGrpSpPr/>
            <p:nvPr/>
          </p:nvGrpSpPr>
          <p:grpSpPr>
            <a:xfrm>
              <a:off x="5610008" y="5230536"/>
              <a:ext cx="789987" cy="788658"/>
              <a:chOff x="5367132" y="4437062"/>
              <a:chExt cx="922483" cy="1158847"/>
            </a:xfrm>
          </p:grpSpPr>
          <p:grpSp>
            <p:nvGrpSpPr>
              <p:cNvPr id="5467" name="Google Shape;5467;p314"/>
              <p:cNvGrpSpPr/>
              <p:nvPr/>
            </p:nvGrpSpPr>
            <p:grpSpPr>
              <a:xfrm>
                <a:off x="5487884" y="4771006"/>
                <a:ext cx="683149" cy="641166"/>
                <a:chOff x="3496983" y="4676406"/>
                <a:chExt cx="730449" cy="685559"/>
              </a:xfrm>
            </p:grpSpPr>
            <p:sp>
              <p:nvSpPr>
                <p:cNvPr id="5468" name="Google Shape;5468;p314"/>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469" name="Google Shape;5469;p314"/>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470" name="Google Shape;5470;p314"/>
              <p:cNvGrpSpPr/>
              <p:nvPr/>
            </p:nvGrpSpPr>
            <p:grpSpPr>
              <a:xfrm>
                <a:off x="5367132" y="4437062"/>
                <a:ext cx="922483" cy="1158847"/>
                <a:chOff x="3367871" y="4319342"/>
                <a:chExt cx="986354" cy="1239084"/>
              </a:xfrm>
            </p:grpSpPr>
            <p:sp>
              <p:nvSpPr>
                <p:cNvPr id="5471" name="Google Shape;5471;p314"/>
                <p:cNvSpPr/>
                <p:nvPr/>
              </p:nvSpPr>
              <p:spPr>
                <a:xfrm>
                  <a:off x="3367871" y="4443511"/>
                  <a:ext cx="986354" cy="1114915"/>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472" name="Google Shape;5472;p314"/>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cxnSp>
          <p:nvCxnSpPr>
            <p:cNvPr id="5473" name="Google Shape;5473;p314"/>
            <p:cNvCxnSpPr>
              <a:stCxn id="5453" idx="3"/>
              <a:endCxn id="5468" idx="1"/>
            </p:cNvCxnSpPr>
            <p:nvPr/>
          </p:nvCxnSpPr>
          <p:spPr>
            <a:xfrm>
              <a:off x="5413879" y="5556991"/>
              <a:ext cx="2994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474" name="Google Shape;5474;p314"/>
            <p:cNvCxnSpPr>
              <a:stCxn id="5454" idx="3"/>
              <a:endCxn id="5469" idx="1"/>
            </p:cNvCxnSpPr>
            <p:nvPr/>
          </p:nvCxnSpPr>
          <p:spPr>
            <a:xfrm>
              <a:off x="5413879" y="5789367"/>
              <a:ext cx="299400" cy="2700"/>
            </a:xfrm>
            <a:prstGeom prst="straightConnector1">
              <a:avLst/>
            </a:prstGeom>
            <a:noFill/>
            <a:ln cap="flat" cmpd="sng" w="19050">
              <a:solidFill>
                <a:srgbClr val="1F45BC"/>
              </a:solidFill>
              <a:prstDash val="solid"/>
              <a:miter lim="800000"/>
              <a:headEnd len="sm" w="sm" type="none"/>
              <a:tailEnd len="med" w="med" type="triangle"/>
            </a:ln>
          </p:spPr>
        </p:cxnSp>
      </p:grpSp>
    </p:spTree>
  </p:cSld>
  <p:clrMapOvr>
    <a:masterClrMapping/>
  </p:clrMapOvr>
</p:sld>
</file>

<file path=ppt/slides/slide3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9" name="Shape 5479"/>
        <p:cNvGrpSpPr/>
        <p:nvPr/>
      </p:nvGrpSpPr>
      <p:grpSpPr>
        <a:xfrm>
          <a:off x="0" y="0"/>
          <a:ext cx="0" cy="0"/>
          <a:chOff x="0" y="0"/>
          <a:chExt cx="0" cy="0"/>
        </a:xfrm>
      </p:grpSpPr>
      <p:sp>
        <p:nvSpPr>
          <p:cNvPr id="5480" name="Google Shape;5480;p31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Xử lý phân tán</a:t>
            </a:r>
            <a:endParaRPr/>
          </a:p>
        </p:txBody>
      </p:sp>
      <p:sp>
        <p:nvSpPr>
          <p:cNvPr id="5481" name="Google Shape;5481;p31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Kiểm soát số lượng phân vùng</a:t>
            </a:r>
            <a:endParaRPr/>
          </a:p>
        </p:txBody>
      </p:sp>
      <p:sp>
        <p:nvSpPr>
          <p:cNvPr id="5482" name="Google Shape;5482;p31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483" name="Google Shape;5483;p315"/>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Kiểm soát số lượng phân vùng sau khi chuyển đổi tổng hợp </a:t>
            </a:r>
            <a:r>
              <a:rPr b="1" lang="en-US"/>
              <a:t>reduceByKey(numPartitions)</a:t>
            </a:r>
            <a:endParaRPr/>
          </a:p>
          <a:p>
            <a:pPr indent="-177800" lvl="0" marL="177800" rtl="0" algn="l">
              <a:lnSpc>
                <a:spcPct val="128571"/>
              </a:lnSpc>
              <a:spcBef>
                <a:spcPts val="1000"/>
              </a:spcBef>
              <a:spcAft>
                <a:spcPts val="0"/>
              </a:spcAft>
              <a:buClr>
                <a:srgbClr val="262626"/>
              </a:buClr>
              <a:buSzPts val="1400"/>
              <a:buFont typeface="Arial"/>
              <a:buChar char="•"/>
            </a:pPr>
            <a:r>
              <a:rPr lang="en-US"/>
              <a:t>Hoặc đặt spark.default.parallelism trong cài đặt cấu hình</a:t>
            </a:r>
            <a:endParaRPr/>
          </a:p>
        </p:txBody>
      </p:sp>
      <p:sp>
        <p:nvSpPr>
          <p:cNvPr id="5484" name="Google Shape;5484;p315"/>
          <p:cNvSpPr txBox="1"/>
          <p:nvPr/>
        </p:nvSpPr>
        <p:spPr>
          <a:xfrm>
            <a:off x="704850" y="2898407"/>
            <a:ext cx="7812000" cy="178787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wordcount = sc.textFile("alice.txt")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.flatMap(lambda line: line.split(' '))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.map(lambda word: (word, 1)) \</a:t>
            </a:r>
            <a:endParaRPr/>
          </a:p>
          <a:p>
            <a:pPr indent="0" lvl="0" marL="182563" marR="0" rtl="0" algn="l">
              <a:spcBef>
                <a:spcPts val="0"/>
              </a:spcBef>
              <a:spcAft>
                <a:spcPts val="0"/>
              </a:spcAft>
              <a:buNone/>
            </a:pPr>
            <a:r>
              <a:rPr lang="en-US" sz="1400">
                <a:solidFill>
                  <a:srgbClr val="FF0000"/>
                </a:solidFill>
                <a:latin typeface="Courier New"/>
                <a:ea typeface="Courier New"/>
                <a:cs typeface="Courier New"/>
                <a:sym typeface="Courier New"/>
              </a:rPr>
              <a:t>    .reduceByKey(lambda v1, v2: v1+v2, 3)</a:t>
            </a:r>
            <a:r>
              <a:rPr lang="en-US" sz="1400">
                <a:solidFill>
                  <a:schemeClr val="dk1"/>
                </a:solidFill>
                <a:latin typeface="Courier New"/>
                <a:ea typeface="Courier New"/>
                <a:cs typeface="Courier New"/>
                <a:sym typeface="Courier New"/>
              </a:rPr>
              <a:t>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.map(lambda tup: (tup[1], tup[0]))</a:t>
            </a:r>
            <a:endParaRPr/>
          </a:p>
        </p:txBody>
      </p:sp>
      <p:grpSp>
        <p:nvGrpSpPr>
          <p:cNvPr id="5485" name="Google Shape;5485;p315"/>
          <p:cNvGrpSpPr/>
          <p:nvPr/>
        </p:nvGrpSpPr>
        <p:grpSpPr>
          <a:xfrm>
            <a:off x="817794" y="5000472"/>
            <a:ext cx="6462001" cy="1200302"/>
            <a:chOff x="817794" y="5000472"/>
            <a:chExt cx="6462001" cy="1200302"/>
          </a:xfrm>
        </p:grpSpPr>
        <p:grpSp>
          <p:nvGrpSpPr>
            <p:cNvPr id="5486" name="Google Shape;5486;p315"/>
            <p:cNvGrpSpPr/>
            <p:nvPr/>
          </p:nvGrpSpPr>
          <p:grpSpPr>
            <a:xfrm>
              <a:off x="1718426" y="5000472"/>
              <a:ext cx="789987" cy="1197504"/>
              <a:chOff x="1869479" y="4437063"/>
              <a:chExt cx="922483" cy="1759601"/>
            </a:xfrm>
          </p:grpSpPr>
          <p:grpSp>
            <p:nvGrpSpPr>
              <p:cNvPr id="5487" name="Google Shape;5487;p315"/>
              <p:cNvGrpSpPr/>
              <p:nvPr/>
            </p:nvGrpSpPr>
            <p:grpSpPr>
              <a:xfrm>
                <a:off x="1990231" y="4771005"/>
                <a:ext cx="683149" cy="1313813"/>
                <a:chOff x="3496983" y="4676406"/>
                <a:chExt cx="730449" cy="1404779"/>
              </a:xfrm>
            </p:grpSpPr>
            <p:sp>
              <p:nvSpPr>
                <p:cNvPr id="5488" name="Google Shape;5488;p315"/>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489" name="Google Shape;5489;p315"/>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490" name="Google Shape;5490;p315"/>
                <p:cNvSpPr/>
                <p:nvPr/>
              </p:nvSpPr>
              <p:spPr>
                <a:xfrm>
                  <a:off x="3496983" y="540057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491" name="Google Shape;5491;p315"/>
                <p:cNvSpPr/>
                <p:nvPr/>
              </p:nvSpPr>
              <p:spPr>
                <a:xfrm>
                  <a:off x="3496983" y="576071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492" name="Google Shape;5492;p315"/>
              <p:cNvGrpSpPr/>
              <p:nvPr/>
            </p:nvGrpSpPr>
            <p:grpSpPr>
              <a:xfrm>
                <a:off x="1869479" y="4437063"/>
                <a:ext cx="922483" cy="1759601"/>
                <a:chOff x="3367871" y="4319342"/>
                <a:chExt cx="986354" cy="1881433"/>
              </a:xfrm>
            </p:grpSpPr>
            <p:sp>
              <p:nvSpPr>
                <p:cNvPr id="5493" name="Google Shape;5493;p315"/>
                <p:cNvSpPr/>
                <p:nvPr/>
              </p:nvSpPr>
              <p:spPr>
                <a:xfrm>
                  <a:off x="3367871" y="4443511"/>
                  <a:ext cx="986354" cy="1757264"/>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494" name="Google Shape;5494;p315"/>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sp>
          <p:nvSpPr>
            <p:cNvPr id="5495" name="Google Shape;5495;p315"/>
            <p:cNvSpPr/>
            <p:nvPr/>
          </p:nvSpPr>
          <p:spPr>
            <a:xfrm>
              <a:off x="817794" y="5538329"/>
              <a:ext cx="648212" cy="250801"/>
            </a:xfrm>
            <a:prstGeom prst="roundRect">
              <a:avLst>
                <a:gd fmla="val 27121" name="adj"/>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F45BC"/>
                  </a:solidFill>
                  <a:latin typeface="Arial"/>
                  <a:ea typeface="Arial"/>
                  <a:cs typeface="Arial"/>
                  <a:sym typeface="Arial"/>
                </a:rPr>
                <a:t>mydata</a:t>
              </a:r>
              <a:endParaRPr sz="1050">
                <a:solidFill>
                  <a:srgbClr val="1F45BC"/>
                </a:solidFill>
                <a:latin typeface="Arial"/>
                <a:ea typeface="Arial"/>
                <a:cs typeface="Arial"/>
                <a:sym typeface="Arial"/>
              </a:endParaRPr>
            </a:p>
          </p:txBody>
        </p:sp>
        <p:grpSp>
          <p:nvGrpSpPr>
            <p:cNvPr id="5496" name="Google Shape;5496;p315"/>
            <p:cNvGrpSpPr/>
            <p:nvPr/>
          </p:nvGrpSpPr>
          <p:grpSpPr>
            <a:xfrm>
              <a:off x="1466006" y="5329766"/>
              <a:ext cx="355847" cy="690077"/>
              <a:chOff x="3052707" y="4836706"/>
              <a:chExt cx="444300" cy="1084200"/>
            </a:xfrm>
          </p:grpSpPr>
          <p:cxnSp>
            <p:nvCxnSpPr>
              <p:cNvPr id="5497" name="Google Shape;5497;p315"/>
              <p:cNvCxnSpPr>
                <a:stCxn id="5495" idx="3"/>
                <a:endCxn id="5488" idx="1"/>
              </p:cNvCxnSpPr>
              <p:nvPr/>
            </p:nvCxnSpPr>
            <p:spPr>
              <a:xfrm flipH="1" rot="10800000">
                <a:off x="3052707" y="4836706"/>
                <a:ext cx="444300" cy="524700"/>
              </a:xfrm>
              <a:prstGeom prst="straightConnector1">
                <a:avLst/>
              </a:prstGeom>
              <a:noFill/>
              <a:ln cap="flat" cmpd="sng" w="19050">
                <a:solidFill>
                  <a:srgbClr val="1F45BC"/>
                </a:solidFill>
                <a:prstDash val="solid"/>
                <a:miter lim="800000"/>
                <a:headEnd len="sm" w="sm" type="none"/>
                <a:tailEnd len="med" w="med" type="triangle"/>
              </a:ln>
            </p:spPr>
          </p:cxnSp>
          <p:cxnSp>
            <p:nvCxnSpPr>
              <p:cNvPr id="5498" name="Google Shape;5498;p315"/>
              <p:cNvCxnSpPr>
                <a:stCxn id="5495" idx="3"/>
                <a:endCxn id="5489" idx="1"/>
              </p:cNvCxnSpPr>
              <p:nvPr/>
            </p:nvCxnSpPr>
            <p:spPr>
              <a:xfrm flipH="1" rot="10800000">
                <a:off x="3052707" y="5201806"/>
                <a:ext cx="444300" cy="159600"/>
              </a:xfrm>
              <a:prstGeom prst="straightConnector1">
                <a:avLst/>
              </a:prstGeom>
              <a:noFill/>
              <a:ln cap="flat" cmpd="sng" w="19050">
                <a:solidFill>
                  <a:srgbClr val="1F45BC"/>
                </a:solidFill>
                <a:prstDash val="solid"/>
                <a:miter lim="800000"/>
                <a:headEnd len="sm" w="sm" type="none"/>
                <a:tailEnd len="med" w="med" type="triangle"/>
              </a:ln>
            </p:spPr>
          </p:cxnSp>
          <p:cxnSp>
            <p:nvCxnSpPr>
              <p:cNvPr id="5499" name="Google Shape;5499;p315"/>
              <p:cNvCxnSpPr>
                <a:stCxn id="5495" idx="3"/>
                <a:endCxn id="5490" idx="1"/>
              </p:cNvCxnSpPr>
              <p:nvPr/>
            </p:nvCxnSpPr>
            <p:spPr>
              <a:xfrm>
                <a:off x="3052707" y="5361406"/>
                <a:ext cx="444300" cy="199500"/>
              </a:xfrm>
              <a:prstGeom prst="straightConnector1">
                <a:avLst/>
              </a:prstGeom>
              <a:noFill/>
              <a:ln cap="flat" cmpd="sng" w="19050">
                <a:solidFill>
                  <a:srgbClr val="1F45BC"/>
                </a:solidFill>
                <a:prstDash val="solid"/>
                <a:miter lim="800000"/>
                <a:headEnd len="sm" w="sm" type="none"/>
                <a:tailEnd len="med" w="med" type="triangle"/>
              </a:ln>
            </p:spPr>
          </p:cxnSp>
          <p:cxnSp>
            <p:nvCxnSpPr>
              <p:cNvPr id="5500" name="Google Shape;5500;p315"/>
              <p:cNvCxnSpPr>
                <a:stCxn id="5495" idx="3"/>
                <a:endCxn id="5491" idx="1"/>
              </p:cNvCxnSpPr>
              <p:nvPr/>
            </p:nvCxnSpPr>
            <p:spPr>
              <a:xfrm>
                <a:off x="3052707" y="5361406"/>
                <a:ext cx="444300" cy="559500"/>
              </a:xfrm>
              <a:prstGeom prst="straightConnector1">
                <a:avLst/>
              </a:prstGeom>
              <a:noFill/>
              <a:ln cap="flat" cmpd="sng" w="19050">
                <a:solidFill>
                  <a:srgbClr val="1F45BC"/>
                </a:solidFill>
                <a:prstDash val="solid"/>
                <a:miter lim="800000"/>
                <a:headEnd len="sm" w="sm" type="none"/>
                <a:tailEnd len="med" w="med" type="triangle"/>
              </a:ln>
            </p:spPr>
          </p:cxnSp>
        </p:grpSp>
        <p:grpSp>
          <p:nvGrpSpPr>
            <p:cNvPr id="5501" name="Google Shape;5501;p315"/>
            <p:cNvGrpSpPr/>
            <p:nvPr/>
          </p:nvGrpSpPr>
          <p:grpSpPr>
            <a:xfrm>
              <a:off x="2713571" y="5003270"/>
              <a:ext cx="789987" cy="1197504"/>
              <a:chOff x="1869479" y="4437063"/>
              <a:chExt cx="922483" cy="1759601"/>
            </a:xfrm>
          </p:grpSpPr>
          <p:grpSp>
            <p:nvGrpSpPr>
              <p:cNvPr id="5502" name="Google Shape;5502;p315"/>
              <p:cNvGrpSpPr/>
              <p:nvPr/>
            </p:nvGrpSpPr>
            <p:grpSpPr>
              <a:xfrm>
                <a:off x="1990231" y="4771005"/>
                <a:ext cx="683149" cy="1313813"/>
                <a:chOff x="3496983" y="4676406"/>
                <a:chExt cx="730449" cy="1404779"/>
              </a:xfrm>
            </p:grpSpPr>
            <p:sp>
              <p:nvSpPr>
                <p:cNvPr id="5503" name="Google Shape;5503;p315"/>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04" name="Google Shape;5504;p315"/>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05" name="Google Shape;5505;p315"/>
                <p:cNvSpPr/>
                <p:nvPr/>
              </p:nvSpPr>
              <p:spPr>
                <a:xfrm>
                  <a:off x="3496983" y="540057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06" name="Google Shape;5506;p315"/>
                <p:cNvSpPr/>
                <p:nvPr/>
              </p:nvSpPr>
              <p:spPr>
                <a:xfrm>
                  <a:off x="3496983" y="576071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507" name="Google Shape;5507;p315"/>
              <p:cNvGrpSpPr/>
              <p:nvPr/>
            </p:nvGrpSpPr>
            <p:grpSpPr>
              <a:xfrm>
                <a:off x="1869479" y="4437063"/>
                <a:ext cx="922483" cy="1759601"/>
                <a:chOff x="3367871" y="4319342"/>
                <a:chExt cx="986354" cy="1881433"/>
              </a:xfrm>
            </p:grpSpPr>
            <p:sp>
              <p:nvSpPr>
                <p:cNvPr id="5508" name="Google Shape;5508;p315"/>
                <p:cNvSpPr/>
                <p:nvPr/>
              </p:nvSpPr>
              <p:spPr>
                <a:xfrm>
                  <a:off x="3367871" y="4443511"/>
                  <a:ext cx="986354" cy="1757264"/>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09" name="Google Shape;5509;p315"/>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cxnSp>
          <p:nvCxnSpPr>
            <p:cNvPr id="5510" name="Google Shape;5510;p315"/>
            <p:cNvCxnSpPr>
              <a:stCxn id="5488" idx="3"/>
              <a:endCxn id="5503" idx="1"/>
            </p:cNvCxnSpPr>
            <p:nvPr/>
          </p:nvCxnSpPr>
          <p:spPr>
            <a:xfrm>
              <a:off x="2406863" y="5329724"/>
              <a:ext cx="4101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511" name="Google Shape;5511;p315"/>
            <p:cNvCxnSpPr>
              <a:stCxn id="5489" idx="3"/>
              <a:endCxn id="5504" idx="1"/>
            </p:cNvCxnSpPr>
            <p:nvPr/>
          </p:nvCxnSpPr>
          <p:spPr>
            <a:xfrm>
              <a:off x="2406863" y="5562100"/>
              <a:ext cx="4101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512" name="Google Shape;5512;p315"/>
            <p:cNvCxnSpPr>
              <a:stCxn id="5490" idx="3"/>
              <a:endCxn id="5505" idx="1"/>
            </p:cNvCxnSpPr>
            <p:nvPr/>
          </p:nvCxnSpPr>
          <p:spPr>
            <a:xfrm>
              <a:off x="2406863" y="5790649"/>
              <a:ext cx="4101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513" name="Google Shape;5513;p315"/>
            <p:cNvCxnSpPr>
              <a:stCxn id="5491" idx="3"/>
              <a:endCxn id="5506" idx="1"/>
            </p:cNvCxnSpPr>
            <p:nvPr/>
          </p:nvCxnSpPr>
          <p:spPr>
            <a:xfrm>
              <a:off x="2406863" y="6019872"/>
              <a:ext cx="410100" cy="2700"/>
            </a:xfrm>
            <a:prstGeom prst="straightConnector1">
              <a:avLst/>
            </a:prstGeom>
            <a:noFill/>
            <a:ln cap="flat" cmpd="sng" w="19050">
              <a:solidFill>
                <a:srgbClr val="1F45BC"/>
              </a:solidFill>
              <a:prstDash val="solid"/>
              <a:miter lim="800000"/>
              <a:headEnd len="sm" w="sm" type="none"/>
              <a:tailEnd len="med" w="med" type="triangle"/>
            </a:ln>
          </p:spPr>
        </p:cxnSp>
        <p:grpSp>
          <p:nvGrpSpPr>
            <p:cNvPr id="5514" name="Google Shape;5514;p315"/>
            <p:cNvGrpSpPr/>
            <p:nvPr/>
          </p:nvGrpSpPr>
          <p:grpSpPr>
            <a:xfrm>
              <a:off x="3706838" y="5000472"/>
              <a:ext cx="789987" cy="1197504"/>
              <a:chOff x="1869479" y="4437063"/>
              <a:chExt cx="922483" cy="1759601"/>
            </a:xfrm>
          </p:grpSpPr>
          <p:grpSp>
            <p:nvGrpSpPr>
              <p:cNvPr id="5515" name="Google Shape;5515;p315"/>
              <p:cNvGrpSpPr/>
              <p:nvPr/>
            </p:nvGrpSpPr>
            <p:grpSpPr>
              <a:xfrm>
                <a:off x="1990231" y="4771005"/>
                <a:ext cx="683149" cy="1313813"/>
                <a:chOff x="3496983" y="4676406"/>
                <a:chExt cx="730449" cy="1404779"/>
              </a:xfrm>
            </p:grpSpPr>
            <p:sp>
              <p:nvSpPr>
                <p:cNvPr id="5516" name="Google Shape;5516;p315"/>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17" name="Google Shape;5517;p315"/>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18" name="Google Shape;5518;p315"/>
                <p:cNvSpPr/>
                <p:nvPr/>
              </p:nvSpPr>
              <p:spPr>
                <a:xfrm>
                  <a:off x="3496983" y="540057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19" name="Google Shape;5519;p315"/>
                <p:cNvSpPr/>
                <p:nvPr/>
              </p:nvSpPr>
              <p:spPr>
                <a:xfrm>
                  <a:off x="3496983" y="576071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520" name="Google Shape;5520;p315"/>
              <p:cNvGrpSpPr/>
              <p:nvPr/>
            </p:nvGrpSpPr>
            <p:grpSpPr>
              <a:xfrm>
                <a:off x="1869479" y="4437063"/>
                <a:ext cx="922483" cy="1759601"/>
                <a:chOff x="3367871" y="4319342"/>
                <a:chExt cx="986354" cy="1881433"/>
              </a:xfrm>
            </p:grpSpPr>
            <p:sp>
              <p:nvSpPr>
                <p:cNvPr id="5521" name="Google Shape;5521;p315"/>
                <p:cNvSpPr/>
                <p:nvPr/>
              </p:nvSpPr>
              <p:spPr>
                <a:xfrm>
                  <a:off x="3367871" y="4443511"/>
                  <a:ext cx="986354" cy="1757264"/>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22" name="Google Shape;5522;p315"/>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cxnSp>
          <p:nvCxnSpPr>
            <p:cNvPr id="5523" name="Google Shape;5523;p315"/>
            <p:cNvCxnSpPr>
              <a:stCxn id="5503" idx="3"/>
              <a:endCxn id="5516" idx="1"/>
            </p:cNvCxnSpPr>
            <p:nvPr/>
          </p:nvCxnSpPr>
          <p:spPr>
            <a:xfrm flipH="1" rot="10800000">
              <a:off x="3402008" y="5329822"/>
              <a:ext cx="4083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524" name="Google Shape;5524;p315"/>
            <p:cNvCxnSpPr>
              <a:stCxn id="5504" idx="3"/>
              <a:endCxn id="5517" idx="1"/>
            </p:cNvCxnSpPr>
            <p:nvPr/>
          </p:nvCxnSpPr>
          <p:spPr>
            <a:xfrm flipH="1" rot="10800000">
              <a:off x="3402008" y="5562198"/>
              <a:ext cx="4083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525" name="Google Shape;5525;p315"/>
            <p:cNvCxnSpPr>
              <a:stCxn id="5505" idx="3"/>
              <a:endCxn id="5518" idx="1"/>
            </p:cNvCxnSpPr>
            <p:nvPr/>
          </p:nvCxnSpPr>
          <p:spPr>
            <a:xfrm flipH="1" rot="10800000">
              <a:off x="3402008" y="5790747"/>
              <a:ext cx="4083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526" name="Google Shape;5526;p315"/>
            <p:cNvCxnSpPr>
              <a:stCxn id="5506" idx="3"/>
              <a:endCxn id="5519" idx="1"/>
            </p:cNvCxnSpPr>
            <p:nvPr/>
          </p:nvCxnSpPr>
          <p:spPr>
            <a:xfrm flipH="1" rot="10800000">
              <a:off x="3402008" y="6019970"/>
              <a:ext cx="408300" cy="2700"/>
            </a:xfrm>
            <a:prstGeom prst="straightConnector1">
              <a:avLst/>
            </a:prstGeom>
            <a:noFill/>
            <a:ln cap="flat" cmpd="sng" w="19050">
              <a:solidFill>
                <a:srgbClr val="1F45BC"/>
              </a:solidFill>
              <a:prstDash val="solid"/>
              <a:miter lim="800000"/>
              <a:headEnd len="sm" w="sm" type="none"/>
              <a:tailEnd len="med" w="med" type="triangle"/>
            </a:ln>
          </p:spPr>
        </p:cxnSp>
        <p:grpSp>
          <p:nvGrpSpPr>
            <p:cNvPr id="5527" name="Google Shape;5527;p315"/>
            <p:cNvGrpSpPr/>
            <p:nvPr/>
          </p:nvGrpSpPr>
          <p:grpSpPr>
            <a:xfrm>
              <a:off x="4725442" y="5227738"/>
              <a:ext cx="789987" cy="788658"/>
              <a:chOff x="5367132" y="4437062"/>
              <a:chExt cx="922483" cy="1158847"/>
            </a:xfrm>
          </p:grpSpPr>
          <p:grpSp>
            <p:nvGrpSpPr>
              <p:cNvPr id="5528" name="Google Shape;5528;p315"/>
              <p:cNvGrpSpPr/>
              <p:nvPr/>
            </p:nvGrpSpPr>
            <p:grpSpPr>
              <a:xfrm>
                <a:off x="5487884" y="4771006"/>
                <a:ext cx="683149" cy="641166"/>
                <a:chOff x="3496983" y="4676406"/>
                <a:chExt cx="730449" cy="685559"/>
              </a:xfrm>
            </p:grpSpPr>
            <p:sp>
              <p:nvSpPr>
                <p:cNvPr id="5529" name="Google Shape;5529;p315"/>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30" name="Google Shape;5530;p315"/>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531" name="Google Shape;5531;p315"/>
              <p:cNvGrpSpPr/>
              <p:nvPr/>
            </p:nvGrpSpPr>
            <p:grpSpPr>
              <a:xfrm>
                <a:off x="5367132" y="4437062"/>
                <a:ext cx="922483" cy="1158847"/>
                <a:chOff x="3367871" y="4319342"/>
                <a:chExt cx="986354" cy="1239084"/>
              </a:xfrm>
            </p:grpSpPr>
            <p:sp>
              <p:nvSpPr>
                <p:cNvPr id="5532" name="Google Shape;5532;p315"/>
                <p:cNvSpPr/>
                <p:nvPr/>
              </p:nvSpPr>
              <p:spPr>
                <a:xfrm>
                  <a:off x="3367871" y="4443511"/>
                  <a:ext cx="986354" cy="1114915"/>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33" name="Google Shape;5533;p315"/>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cxnSp>
          <p:nvCxnSpPr>
            <p:cNvPr id="5534" name="Google Shape;5534;p315"/>
            <p:cNvCxnSpPr>
              <a:stCxn id="5516" idx="3"/>
              <a:endCxn id="5529" idx="1"/>
            </p:cNvCxnSpPr>
            <p:nvPr/>
          </p:nvCxnSpPr>
          <p:spPr>
            <a:xfrm>
              <a:off x="4395275" y="5329724"/>
              <a:ext cx="433500" cy="227400"/>
            </a:xfrm>
            <a:prstGeom prst="straightConnector1">
              <a:avLst/>
            </a:prstGeom>
            <a:noFill/>
            <a:ln cap="flat" cmpd="sng" w="19050">
              <a:solidFill>
                <a:srgbClr val="1F45BC"/>
              </a:solidFill>
              <a:prstDash val="solid"/>
              <a:miter lim="800000"/>
              <a:headEnd len="sm" w="sm" type="none"/>
              <a:tailEnd len="med" w="med" type="triangle"/>
            </a:ln>
          </p:spPr>
        </p:cxnSp>
        <p:cxnSp>
          <p:nvCxnSpPr>
            <p:cNvPr id="5535" name="Google Shape;5535;p315"/>
            <p:cNvCxnSpPr>
              <a:stCxn id="5517" idx="3"/>
              <a:endCxn id="5529" idx="1"/>
            </p:cNvCxnSpPr>
            <p:nvPr/>
          </p:nvCxnSpPr>
          <p:spPr>
            <a:xfrm flipH="1" rot="10800000">
              <a:off x="4395275" y="5557000"/>
              <a:ext cx="433500" cy="5100"/>
            </a:xfrm>
            <a:prstGeom prst="straightConnector1">
              <a:avLst/>
            </a:prstGeom>
            <a:noFill/>
            <a:ln cap="flat" cmpd="sng" w="19050">
              <a:solidFill>
                <a:srgbClr val="1F45BC"/>
              </a:solidFill>
              <a:prstDash val="solid"/>
              <a:miter lim="800000"/>
              <a:headEnd len="sm" w="sm" type="none"/>
              <a:tailEnd len="med" w="med" type="triangle"/>
            </a:ln>
          </p:spPr>
        </p:cxnSp>
        <p:cxnSp>
          <p:nvCxnSpPr>
            <p:cNvPr id="5536" name="Google Shape;5536;p315"/>
            <p:cNvCxnSpPr>
              <a:stCxn id="5518" idx="3"/>
              <a:endCxn id="5529" idx="1"/>
            </p:cNvCxnSpPr>
            <p:nvPr/>
          </p:nvCxnSpPr>
          <p:spPr>
            <a:xfrm flipH="1" rot="10800000">
              <a:off x="4395275" y="5556949"/>
              <a:ext cx="433500" cy="233700"/>
            </a:xfrm>
            <a:prstGeom prst="straightConnector1">
              <a:avLst/>
            </a:prstGeom>
            <a:noFill/>
            <a:ln cap="flat" cmpd="sng" w="19050">
              <a:solidFill>
                <a:srgbClr val="1F45BC"/>
              </a:solidFill>
              <a:prstDash val="solid"/>
              <a:miter lim="800000"/>
              <a:headEnd len="sm" w="sm" type="none"/>
              <a:tailEnd len="med" w="med" type="triangle"/>
            </a:ln>
          </p:spPr>
        </p:cxnSp>
        <p:cxnSp>
          <p:nvCxnSpPr>
            <p:cNvPr id="5537" name="Google Shape;5537;p315"/>
            <p:cNvCxnSpPr>
              <a:stCxn id="5519" idx="3"/>
              <a:endCxn id="5529" idx="1"/>
            </p:cNvCxnSpPr>
            <p:nvPr/>
          </p:nvCxnSpPr>
          <p:spPr>
            <a:xfrm flipH="1" rot="10800000">
              <a:off x="4395275" y="5556972"/>
              <a:ext cx="433500" cy="462900"/>
            </a:xfrm>
            <a:prstGeom prst="straightConnector1">
              <a:avLst/>
            </a:prstGeom>
            <a:noFill/>
            <a:ln cap="flat" cmpd="sng" w="19050">
              <a:solidFill>
                <a:srgbClr val="1F45BC"/>
              </a:solidFill>
              <a:prstDash val="solid"/>
              <a:miter lim="800000"/>
              <a:headEnd len="sm" w="sm" type="none"/>
              <a:tailEnd len="med" w="med" type="triangle"/>
            </a:ln>
          </p:spPr>
        </p:cxnSp>
        <p:cxnSp>
          <p:nvCxnSpPr>
            <p:cNvPr id="5538" name="Google Shape;5538;p315"/>
            <p:cNvCxnSpPr>
              <a:stCxn id="5516" idx="3"/>
              <a:endCxn id="5530" idx="1"/>
            </p:cNvCxnSpPr>
            <p:nvPr/>
          </p:nvCxnSpPr>
          <p:spPr>
            <a:xfrm>
              <a:off x="4395275" y="5329724"/>
              <a:ext cx="433500" cy="459600"/>
            </a:xfrm>
            <a:prstGeom prst="straightConnector1">
              <a:avLst/>
            </a:prstGeom>
            <a:noFill/>
            <a:ln cap="flat" cmpd="sng" w="19050">
              <a:solidFill>
                <a:srgbClr val="1F45BC"/>
              </a:solidFill>
              <a:prstDash val="solid"/>
              <a:miter lim="800000"/>
              <a:headEnd len="sm" w="sm" type="none"/>
              <a:tailEnd len="med" w="med" type="triangle"/>
            </a:ln>
          </p:spPr>
        </p:cxnSp>
        <p:cxnSp>
          <p:nvCxnSpPr>
            <p:cNvPr id="5539" name="Google Shape;5539;p315"/>
            <p:cNvCxnSpPr>
              <a:stCxn id="5517" idx="3"/>
              <a:endCxn id="5530" idx="1"/>
            </p:cNvCxnSpPr>
            <p:nvPr/>
          </p:nvCxnSpPr>
          <p:spPr>
            <a:xfrm>
              <a:off x="4395275" y="5562100"/>
              <a:ext cx="433500" cy="227400"/>
            </a:xfrm>
            <a:prstGeom prst="straightConnector1">
              <a:avLst/>
            </a:prstGeom>
            <a:noFill/>
            <a:ln cap="flat" cmpd="sng" w="19050">
              <a:solidFill>
                <a:srgbClr val="1F45BC"/>
              </a:solidFill>
              <a:prstDash val="solid"/>
              <a:miter lim="800000"/>
              <a:headEnd len="sm" w="sm" type="none"/>
              <a:tailEnd len="med" w="med" type="triangle"/>
            </a:ln>
          </p:spPr>
        </p:cxnSp>
        <p:cxnSp>
          <p:nvCxnSpPr>
            <p:cNvPr id="5540" name="Google Shape;5540;p315"/>
            <p:cNvCxnSpPr>
              <a:stCxn id="5518" idx="3"/>
              <a:endCxn id="5530" idx="1"/>
            </p:cNvCxnSpPr>
            <p:nvPr/>
          </p:nvCxnSpPr>
          <p:spPr>
            <a:xfrm flipH="1" rot="10800000">
              <a:off x="4395275" y="5789449"/>
              <a:ext cx="433500" cy="1200"/>
            </a:xfrm>
            <a:prstGeom prst="straightConnector1">
              <a:avLst/>
            </a:prstGeom>
            <a:noFill/>
            <a:ln cap="flat" cmpd="sng" w="19050">
              <a:solidFill>
                <a:srgbClr val="1F45BC"/>
              </a:solidFill>
              <a:prstDash val="solid"/>
              <a:miter lim="800000"/>
              <a:headEnd len="sm" w="sm" type="none"/>
              <a:tailEnd len="med" w="med" type="triangle"/>
            </a:ln>
          </p:spPr>
        </p:cxnSp>
        <p:cxnSp>
          <p:nvCxnSpPr>
            <p:cNvPr id="5541" name="Google Shape;5541;p315"/>
            <p:cNvCxnSpPr>
              <a:stCxn id="5519" idx="3"/>
              <a:endCxn id="5530" idx="1"/>
            </p:cNvCxnSpPr>
            <p:nvPr/>
          </p:nvCxnSpPr>
          <p:spPr>
            <a:xfrm flipH="1" rot="10800000">
              <a:off x="4395275" y="5789472"/>
              <a:ext cx="433500" cy="230400"/>
            </a:xfrm>
            <a:prstGeom prst="straightConnector1">
              <a:avLst/>
            </a:prstGeom>
            <a:noFill/>
            <a:ln cap="flat" cmpd="sng" w="19050">
              <a:solidFill>
                <a:srgbClr val="1F45BC"/>
              </a:solidFill>
              <a:prstDash val="solid"/>
              <a:miter lim="800000"/>
              <a:headEnd len="sm" w="sm" type="none"/>
              <a:tailEnd len="med" w="med" type="triangle"/>
            </a:ln>
          </p:spPr>
        </p:cxnSp>
        <p:grpSp>
          <p:nvGrpSpPr>
            <p:cNvPr id="5542" name="Google Shape;5542;p315"/>
            <p:cNvGrpSpPr/>
            <p:nvPr/>
          </p:nvGrpSpPr>
          <p:grpSpPr>
            <a:xfrm>
              <a:off x="5610008" y="5230536"/>
              <a:ext cx="789987" cy="788658"/>
              <a:chOff x="5367132" y="4437062"/>
              <a:chExt cx="922483" cy="1158847"/>
            </a:xfrm>
          </p:grpSpPr>
          <p:grpSp>
            <p:nvGrpSpPr>
              <p:cNvPr id="5543" name="Google Shape;5543;p315"/>
              <p:cNvGrpSpPr/>
              <p:nvPr/>
            </p:nvGrpSpPr>
            <p:grpSpPr>
              <a:xfrm>
                <a:off x="5487884" y="4771006"/>
                <a:ext cx="683149" cy="641166"/>
                <a:chOff x="3496983" y="4676406"/>
                <a:chExt cx="730449" cy="685559"/>
              </a:xfrm>
            </p:grpSpPr>
            <p:sp>
              <p:nvSpPr>
                <p:cNvPr id="5544" name="Google Shape;5544;p315"/>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45" name="Google Shape;5545;p315"/>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546" name="Google Shape;5546;p315"/>
              <p:cNvGrpSpPr/>
              <p:nvPr/>
            </p:nvGrpSpPr>
            <p:grpSpPr>
              <a:xfrm>
                <a:off x="5367132" y="4437062"/>
                <a:ext cx="922483" cy="1158847"/>
                <a:chOff x="3367871" y="4319342"/>
                <a:chExt cx="986354" cy="1239084"/>
              </a:xfrm>
            </p:grpSpPr>
            <p:sp>
              <p:nvSpPr>
                <p:cNvPr id="5547" name="Google Shape;5547;p315"/>
                <p:cNvSpPr/>
                <p:nvPr/>
              </p:nvSpPr>
              <p:spPr>
                <a:xfrm>
                  <a:off x="3367871" y="4443511"/>
                  <a:ext cx="986354" cy="1114915"/>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48" name="Google Shape;5548;p315"/>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grpSp>
          <p:nvGrpSpPr>
            <p:cNvPr id="5549" name="Google Shape;5549;p315"/>
            <p:cNvGrpSpPr/>
            <p:nvPr/>
          </p:nvGrpSpPr>
          <p:grpSpPr>
            <a:xfrm>
              <a:off x="6489808" y="5222811"/>
              <a:ext cx="789987" cy="788658"/>
              <a:chOff x="5367132" y="4437062"/>
              <a:chExt cx="922483" cy="1158847"/>
            </a:xfrm>
          </p:grpSpPr>
          <p:grpSp>
            <p:nvGrpSpPr>
              <p:cNvPr id="5550" name="Google Shape;5550;p315"/>
              <p:cNvGrpSpPr/>
              <p:nvPr/>
            </p:nvGrpSpPr>
            <p:grpSpPr>
              <a:xfrm>
                <a:off x="5487884" y="4771006"/>
                <a:ext cx="683149" cy="641166"/>
                <a:chOff x="3496983" y="4676406"/>
                <a:chExt cx="730449" cy="685559"/>
              </a:xfrm>
            </p:grpSpPr>
            <p:sp>
              <p:nvSpPr>
                <p:cNvPr id="5551" name="Google Shape;5551;p315"/>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52" name="Google Shape;5552;p315"/>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553" name="Google Shape;5553;p315"/>
              <p:cNvGrpSpPr/>
              <p:nvPr/>
            </p:nvGrpSpPr>
            <p:grpSpPr>
              <a:xfrm>
                <a:off x="5367132" y="4437062"/>
                <a:ext cx="922483" cy="1158847"/>
                <a:chOff x="3367871" y="4319342"/>
                <a:chExt cx="986354" cy="1239084"/>
              </a:xfrm>
            </p:grpSpPr>
            <p:sp>
              <p:nvSpPr>
                <p:cNvPr id="5554" name="Google Shape;5554;p315"/>
                <p:cNvSpPr/>
                <p:nvPr/>
              </p:nvSpPr>
              <p:spPr>
                <a:xfrm>
                  <a:off x="3367871" y="4443511"/>
                  <a:ext cx="986354" cy="1114915"/>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55" name="Google Shape;5555;p315"/>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cxnSp>
          <p:nvCxnSpPr>
            <p:cNvPr id="5556" name="Google Shape;5556;p315"/>
            <p:cNvCxnSpPr>
              <a:stCxn id="5529" idx="3"/>
              <a:endCxn id="5544" idx="1"/>
            </p:cNvCxnSpPr>
            <p:nvPr/>
          </p:nvCxnSpPr>
          <p:spPr>
            <a:xfrm>
              <a:off x="5413879" y="5556991"/>
              <a:ext cx="2994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557" name="Google Shape;5557;p315"/>
            <p:cNvCxnSpPr>
              <a:stCxn id="5530" idx="3"/>
              <a:endCxn id="5545" idx="1"/>
            </p:cNvCxnSpPr>
            <p:nvPr/>
          </p:nvCxnSpPr>
          <p:spPr>
            <a:xfrm>
              <a:off x="5413879" y="5789367"/>
              <a:ext cx="2994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558" name="Google Shape;5558;p315"/>
            <p:cNvCxnSpPr>
              <a:stCxn id="5544" idx="3"/>
              <a:endCxn id="5551" idx="1"/>
            </p:cNvCxnSpPr>
            <p:nvPr/>
          </p:nvCxnSpPr>
          <p:spPr>
            <a:xfrm flipH="1" rot="10800000">
              <a:off x="6298445" y="5551989"/>
              <a:ext cx="294900" cy="7800"/>
            </a:xfrm>
            <a:prstGeom prst="straightConnector1">
              <a:avLst/>
            </a:prstGeom>
            <a:noFill/>
            <a:ln cap="flat" cmpd="sng" w="19050">
              <a:solidFill>
                <a:srgbClr val="1F45BC"/>
              </a:solidFill>
              <a:prstDash val="solid"/>
              <a:miter lim="800000"/>
              <a:headEnd len="sm" w="sm" type="none"/>
              <a:tailEnd len="med" w="med" type="triangle"/>
            </a:ln>
          </p:spPr>
        </p:cxnSp>
        <p:cxnSp>
          <p:nvCxnSpPr>
            <p:cNvPr id="5559" name="Google Shape;5559;p315"/>
            <p:cNvCxnSpPr>
              <a:stCxn id="5545" idx="3"/>
              <a:endCxn id="5552" idx="1"/>
            </p:cNvCxnSpPr>
            <p:nvPr/>
          </p:nvCxnSpPr>
          <p:spPr>
            <a:xfrm flipH="1" rot="10800000">
              <a:off x="6298445" y="5784365"/>
              <a:ext cx="294900" cy="7800"/>
            </a:xfrm>
            <a:prstGeom prst="straightConnector1">
              <a:avLst/>
            </a:prstGeom>
            <a:noFill/>
            <a:ln cap="flat" cmpd="sng" w="19050">
              <a:solidFill>
                <a:srgbClr val="1F45BC"/>
              </a:solidFill>
              <a:prstDash val="solid"/>
              <a:miter lim="800000"/>
              <a:headEnd len="sm" w="sm" type="none"/>
              <a:tailEnd len="med" w="med" type="triangle"/>
            </a:ln>
          </p:spPr>
        </p:cxnSp>
      </p:grpSp>
    </p:spTree>
  </p:cSld>
  <p:clrMapOvr>
    <a:masterClrMapping/>
  </p:clrMapOvr>
</p:sld>
</file>

<file path=ppt/slides/slide3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4" name="Shape 5564"/>
        <p:cNvGrpSpPr/>
        <p:nvPr/>
      </p:nvGrpSpPr>
      <p:grpSpPr>
        <a:xfrm>
          <a:off x="0" y="0"/>
          <a:ext cx="0" cy="0"/>
          <a:chOff x="0" y="0"/>
          <a:chExt cx="0" cy="0"/>
        </a:xfrm>
      </p:grpSpPr>
      <p:sp>
        <p:nvSpPr>
          <p:cNvPr id="5565" name="Google Shape;5565;p31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Xử lý phân tán</a:t>
            </a:r>
            <a:endParaRPr/>
          </a:p>
        </p:txBody>
      </p:sp>
      <p:sp>
        <p:nvSpPr>
          <p:cNvPr id="5566" name="Google Shape;5566;p31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giai đoạn Spark</a:t>
            </a:r>
            <a:endParaRPr/>
          </a:p>
        </p:txBody>
      </p:sp>
      <p:sp>
        <p:nvSpPr>
          <p:cNvPr id="5567" name="Google Shape;5567;p31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568" name="Google Shape;5568;p316"/>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giai đoạn là nơi xảy ra xáo trộn do có nhiều phụ thuộc ngược dòng</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5569" name="Google Shape;5569;p316"/>
          <p:cNvSpPr txBox="1"/>
          <p:nvPr/>
        </p:nvSpPr>
        <p:spPr>
          <a:xfrm>
            <a:off x="704850" y="2535060"/>
            <a:ext cx="7812000" cy="206569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wordcount = sc.textFile("alice.txt")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.flatMap(lambda line: line.split(' '))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.map(lambda word: (word, 1))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.reduceByKey(lambda v1, v2: v1+v2)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.map(lambda tup: (tup[1], tup[0]))</a:t>
            </a:r>
            <a:endParaRPr/>
          </a:p>
          <a:p>
            <a:pPr indent="0" lvl="0" marL="182563" marR="0" rtl="0" algn="l">
              <a:spcBef>
                <a:spcPts val="0"/>
              </a:spcBef>
              <a:spcAft>
                <a:spcPts val="0"/>
              </a:spcAft>
              <a:buNone/>
            </a:pPr>
            <a:r>
              <a:rPr lang="en-US" sz="1400">
                <a:solidFill>
                  <a:srgbClr val="AEABAB"/>
                </a:solidFill>
                <a:latin typeface="Courier New"/>
                <a:ea typeface="Courier New"/>
                <a:cs typeface="Courier New"/>
                <a:sym typeface="Courier New"/>
              </a:rPr>
              <a:t>wordcount.saveAsTextFile("wordcount")</a:t>
            </a:r>
            <a:endParaRPr/>
          </a:p>
        </p:txBody>
      </p:sp>
      <p:grpSp>
        <p:nvGrpSpPr>
          <p:cNvPr id="5570" name="Google Shape;5570;p316"/>
          <p:cNvGrpSpPr/>
          <p:nvPr/>
        </p:nvGrpSpPr>
        <p:grpSpPr>
          <a:xfrm>
            <a:off x="641154" y="4723108"/>
            <a:ext cx="4820010" cy="1556255"/>
            <a:chOff x="1657154" y="4717546"/>
            <a:chExt cx="4820010" cy="1556255"/>
          </a:xfrm>
        </p:grpSpPr>
        <p:grpSp>
          <p:nvGrpSpPr>
            <p:cNvPr id="5571" name="Google Shape;5571;p316"/>
            <p:cNvGrpSpPr/>
            <p:nvPr/>
          </p:nvGrpSpPr>
          <p:grpSpPr>
            <a:xfrm>
              <a:off x="1718426" y="5000472"/>
              <a:ext cx="789987" cy="1197504"/>
              <a:chOff x="1869479" y="4437063"/>
              <a:chExt cx="922483" cy="1759601"/>
            </a:xfrm>
          </p:grpSpPr>
          <p:grpSp>
            <p:nvGrpSpPr>
              <p:cNvPr id="5572" name="Google Shape;5572;p316"/>
              <p:cNvGrpSpPr/>
              <p:nvPr/>
            </p:nvGrpSpPr>
            <p:grpSpPr>
              <a:xfrm>
                <a:off x="1990231" y="4771005"/>
                <a:ext cx="683149" cy="1313813"/>
                <a:chOff x="3496983" y="4676406"/>
                <a:chExt cx="730449" cy="1404779"/>
              </a:xfrm>
            </p:grpSpPr>
            <p:sp>
              <p:nvSpPr>
                <p:cNvPr id="5573" name="Google Shape;5573;p316"/>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74" name="Google Shape;5574;p316"/>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75" name="Google Shape;5575;p316"/>
                <p:cNvSpPr/>
                <p:nvPr/>
              </p:nvSpPr>
              <p:spPr>
                <a:xfrm>
                  <a:off x="3496983" y="540057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76" name="Google Shape;5576;p316"/>
                <p:cNvSpPr/>
                <p:nvPr/>
              </p:nvSpPr>
              <p:spPr>
                <a:xfrm>
                  <a:off x="3496983" y="576071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577" name="Google Shape;5577;p316"/>
              <p:cNvGrpSpPr/>
              <p:nvPr/>
            </p:nvGrpSpPr>
            <p:grpSpPr>
              <a:xfrm>
                <a:off x="1869479" y="4437063"/>
                <a:ext cx="922483" cy="1759601"/>
                <a:chOff x="3367871" y="4319342"/>
                <a:chExt cx="986354" cy="1881433"/>
              </a:xfrm>
            </p:grpSpPr>
            <p:sp>
              <p:nvSpPr>
                <p:cNvPr id="5578" name="Google Shape;5578;p316"/>
                <p:cNvSpPr/>
                <p:nvPr/>
              </p:nvSpPr>
              <p:spPr>
                <a:xfrm>
                  <a:off x="3367871" y="4443511"/>
                  <a:ext cx="986354" cy="1757264"/>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79" name="Google Shape;5579;p316"/>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grpSp>
          <p:nvGrpSpPr>
            <p:cNvPr id="5580" name="Google Shape;5580;p316"/>
            <p:cNvGrpSpPr/>
            <p:nvPr/>
          </p:nvGrpSpPr>
          <p:grpSpPr>
            <a:xfrm>
              <a:off x="2713571" y="5003270"/>
              <a:ext cx="789987" cy="1197504"/>
              <a:chOff x="1869479" y="4437063"/>
              <a:chExt cx="922483" cy="1759601"/>
            </a:xfrm>
          </p:grpSpPr>
          <p:grpSp>
            <p:nvGrpSpPr>
              <p:cNvPr id="5581" name="Google Shape;5581;p316"/>
              <p:cNvGrpSpPr/>
              <p:nvPr/>
            </p:nvGrpSpPr>
            <p:grpSpPr>
              <a:xfrm>
                <a:off x="1990231" y="4771005"/>
                <a:ext cx="683149" cy="1313813"/>
                <a:chOff x="3496983" y="4676406"/>
                <a:chExt cx="730449" cy="1404779"/>
              </a:xfrm>
            </p:grpSpPr>
            <p:sp>
              <p:nvSpPr>
                <p:cNvPr id="5582" name="Google Shape;5582;p316"/>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83" name="Google Shape;5583;p316"/>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84" name="Google Shape;5584;p316"/>
                <p:cNvSpPr/>
                <p:nvPr/>
              </p:nvSpPr>
              <p:spPr>
                <a:xfrm>
                  <a:off x="3496983" y="540057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85" name="Google Shape;5585;p316"/>
                <p:cNvSpPr/>
                <p:nvPr/>
              </p:nvSpPr>
              <p:spPr>
                <a:xfrm>
                  <a:off x="3496983" y="576071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586" name="Google Shape;5586;p316"/>
              <p:cNvGrpSpPr/>
              <p:nvPr/>
            </p:nvGrpSpPr>
            <p:grpSpPr>
              <a:xfrm>
                <a:off x="1869479" y="4437063"/>
                <a:ext cx="922483" cy="1759601"/>
                <a:chOff x="3367871" y="4319342"/>
                <a:chExt cx="986354" cy="1881433"/>
              </a:xfrm>
            </p:grpSpPr>
            <p:sp>
              <p:nvSpPr>
                <p:cNvPr id="5587" name="Google Shape;5587;p316"/>
                <p:cNvSpPr/>
                <p:nvPr/>
              </p:nvSpPr>
              <p:spPr>
                <a:xfrm>
                  <a:off x="3367871" y="4443511"/>
                  <a:ext cx="986354" cy="1757264"/>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88" name="Google Shape;5588;p316"/>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cxnSp>
          <p:nvCxnSpPr>
            <p:cNvPr id="5589" name="Google Shape;5589;p316"/>
            <p:cNvCxnSpPr>
              <a:stCxn id="5573" idx="3"/>
              <a:endCxn id="5582" idx="1"/>
            </p:cNvCxnSpPr>
            <p:nvPr/>
          </p:nvCxnSpPr>
          <p:spPr>
            <a:xfrm>
              <a:off x="2406863" y="5329724"/>
              <a:ext cx="4101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590" name="Google Shape;5590;p316"/>
            <p:cNvCxnSpPr>
              <a:stCxn id="5574" idx="3"/>
              <a:endCxn id="5583" idx="1"/>
            </p:cNvCxnSpPr>
            <p:nvPr/>
          </p:nvCxnSpPr>
          <p:spPr>
            <a:xfrm>
              <a:off x="2406863" y="5562100"/>
              <a:ext cx="4101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591" name="Google Shape;5591;p316"/>
            <p:cNvCxnSpPr>
              <a:stCxn id="5575" idx="3"/>
              <a:endCxn id="5584" idx="1"/>
            </p:cNvCxnSpPr>
            <p:nvPr/>
          </p:nvCxnSpPr>
          <p:spPr>
            <a:xfrm>
              <a:off x="2406863" y="5790649"/>
              <a:ext cx="4101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592" name="Google Shape;5592;p316"/>
            <p:cNvCxnSpPr>
              <a:stCxn id="5576" idx="3"/>
              <a:endCxn id="5585" idx="1"/>
            </p:cNvCxnSpPr>
            <p:nvPr/>
          </p:nvCxnSpPr>
          <p:spPr>
            <a:xfrm>
              <a:off x="2406863" y="6019872"/>
              <a:ext cx="410100" cy="2700"/>
            </a:xfrm>
            <a:prstGeom prst="straightConnector1">
              <a:avLst/>
            </a:prstGeom>
            <a:noFill/>
            <a:ln cap="flat" cmpd="sng" w="19050">
              <a:solidFill>
                <a:srgbClr val="1F45BC"/>
              </a:solidFill>
              <a:prstDash val="solid"/>
              <a:miter lim="800000"/>
              <a:headEnd len="sm" w="sm" type="none"/>
              <a:tailEnd len="med" w="med" type="triangle"/>
            </a:ln>
          </p:spPr>
        </p:cxnSp>
        <p:grpSp>
          <p:nvGrpSpPr>
            <p:cNvPr id="5593" name="Google Shape;5593;p316"/>
            <p:cNvGrpSpPr/>
            <p:nvPr/>
          </p:nvGrpSpPr>
          <p:grpSpPr>
            <a:xfrm>
              <a:off x="3706838" y="5000472"/>
              <a:ext cx="789987" cy="1197504"/>
              <a:chOff x="1869479" y="4437063"/>
              <a:chExt cx="922483" cy="1759601"/>
            </a:xfrm>
          </p:grpSpPr>
          <p:grpSp>
            <p:nvGrpSpPr>
              <p:cNvPr id="5594" name="Google Shape;5594;p316"/>
              <p:cNvGrpSpPr/>
              <p:nvPr/>
            </p:nvGrpSpPr>
            <p:grpSpPr>
              <a:xfrm>
                <a:off x="1990231" y="4771005"/>
                <a:ext cx="683149" cy="1313813"/>
                <a:chOff x="3496983" y="4676406"/>
                <a:chExt cx="730449" cy="1404779"/>
              </a:xfrm>
            </p:grpSpPr>
            <p:sp>
              <p:nvSpPr>
                <p:cNvPr id="5595" name="Google Shape;5595;p316"/>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96" name="Google Shape;5596;p316"/>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97" name="Google Shape;5597;p316"/>
                <p:cNvSpPr/>
                <p:nvPr/>
              </p:nvSpPr>
              <p:spPr>
                <a:xfrm>
                  <a:off x="3496983" y="540057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598" name="Google Shape;5598;p316"/>
                <p:cNvSpPr/>
                <p:nvPr/>
              </p:nvSpPr>
              <p:spPr>
                <a:xfrm>
                  <a:off x="3496983" y="576071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599" name="Google Shape;5599;p316"/>
              <p:cNvGrpSpPr/>
              <p:nvPr/>
            </p:nvGrpSpPr>
            <p:grpSpPr>
              <a:xfrm>
                <a:off x="1869479" y="4437063"/>
                <a:ext cx="922483" cy="1759601"/>
                <a:chOff x="3367871" y="4319342"/>
                <a:chExt cx="986354" cy="1881433"/>
              </a:xfrm>
            </p:grpSpPr>
            <p:sp>
              <p:nvSpPr>
                <p:cNvPr id="5600" name="Google Shape;5600;p316"/>
                <p:cNvSpPr/>
                <p:nvPr/>
              </p:nvSpPr>
              <p:spPr>
                <a:xfrm>
                  <a:off x="3367871" y="4443511"/>
                  <a:ext cx="986354" cy="1757264"/>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601" name="Google Shape;5601;p316"/>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cxnSp>
          <p:nvCxnSpPr>
            <p:cNvPr id="5602" name="Google Shape;5602;p316"/>
            <p:cNvCxnSpPr>
              <a:stCxn id="5582" idx="3"/>
              <a:endCxn id="5595" idx="1"/>
            </p:cNvCxnSpPr>
            <p:nvPr/>
          </p:nvCxnSpPr>
          <p:spPr>
            <a:xfrm flipH="1" rot="10800000">
              <a:off x="3402008" y="5329822"/>
              <a:ext cx="4083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603" name="Google Shape;5603;p316"/>
            <p:cNvCxnSpPr>
              <a:stCxn id="5583" idx="3"/>
              <a:endCxn id="5596" idx="1"/>
            </p:cNvCxnSpPr>
            <p:nvPr/>
          </p:nvCxnSpPr>
          <p:spPr>
            <a:xfrm flipH="1" rot="10800000">
              <a:off x="3402008" y="5562198"/>
              <a:ext cx="4083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604" name="Google Shape;5604;p316"/>
            <p:cNvCxnSpPr>
              <a:stCxn id="5584" idx="3"/>
              <a:endCxn id="5597" idx="1"/>
            </p:cNvCxnSpPr>
            <p:nvPr/>
          </p:nvCxnSpPr>
          <p:spPr>
            <a:xfrm flipH="1" rot="10800000">
              <a:off x="3402008" y="5790747"/>
              <a:ext cx="4083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605" name="Google Shape;5605;p316"/>
            <p:cNvCxnSpPr>
              <a:stCxn id="5585" idx="3"/>
              <a:endCxn id="5598" idx="1"/>
            </p:cNvCxnSpPr>
            <p:nvPr/>
          </p:nvCxnSpPr>
          <p:spPr>
            <a:xfrm flipH="1" rot="10800000">
              <a:off x="3402008" y="6019970"/>
              <a:ext cx="408300" cy="2700"/>
            </a:xfrm>
            <a:prstGeom prst="straightConnector1">
              <a:avLst/>
            </a:prstGeom>
            <a:noFill/>
            <a:ln cap="flat" cmpd="sng" w="19050">
              <a:solidFill>
                <a:srgbClr val="1F45BC"/>
              </a:solidFill>
              <a:prstDash val="solid"/>
              <a:miter lim="800000"/>
              <a:headEnd len="sm" w="sm" type="none"/>
              <a:tailEnd len="med" w="med" type="triangle"/>
            </a:ln>
          </p:spPr>
        </p:cxnSp>
        <p:grpSp>
          <p:nvGrpSpPr>
            <p:cNvPr id="5606" name="Google Shape;5606;p316"/>
            <p:cNvGrpSpPr/>
            <p:nvPr/>
          </p:nvGrpSpPr>
          <p:grpSpPr>
            <a:xfrm>
              <a:off x="4725442" y="5227738"/>
              <a:ext cx="789987" cy="788658"/>
              <a:chOff x="5367132" y="4437062"/>
              <a:chExt cx="922483" cy="1158847"/>
            </a:xfrm>
          </p:grpSpPr>
          <p:grpSp>
            <p:nvGrpSpPr>
              <p:cNvPr id="5607" name="Google Shape;5607;p316"/>
              <p:cNvGrpSpPr/>
              <p:nvPr/>
            </p:nvGrpSpPr>
            <p:grpSpPr>
              <a:xfrm>
                <a:off x="5487884" y="4771006"/>
                <a:ext cx="683149" cy="641166"/>
                <a:chOff x="3496983" y="4676406"/>
                <a:chExt cx="730449" cy="685559"/>
              </a:xfrm>
            </p:grpSpPr>
            <p:sp>
              <p:nvSpPr>
                <p:cNvPr id="5608" name="Google Shape;5608;p316"/>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609" name="Google Shape;5609;p316"/>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610" name="Google Shape;5610;p316"/>
              <p:cNvGrpSpPr/>
              <p:nvPr/>
            </p:nvGrpSpPr>
            <p:grpSpPr>
              <a:xfrm>
                <a:off x="5367132" y="4437062"/>
                <a:ext cx="922483" cy="1158847"/>
                <a:chOff x="3367871" y="4319342"/>
                <a:chExt cx="986354" cy="1239084"/>
              </a:xfrm>
            </p:grpSpPr>
            <p:sp>
              <p:nvSpPr>
                <p:cNvPr id="5611" name="Google Shape;5611;p316"/>
                <p:cNvSpPr/>
                <p:nvPr/>
              </p:nvSpPr>
              <p:spPr>
                <a:xfrm>
                  <a:off x="3367871" y="4443511"/>
                  <a:ext cx="986354" cy="1114915"/>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612" name="Google Shape;5612;p316"/>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cxnSp>
          <p:nvCxnSpPr>
            <p:cNvPr id="5613" name="Google Shape;5613;p316"/>
            <p:cNvCxnSpPr>
              <a:stCxn id="5595" idx="3"/>
              <a:endCxn id="5608" idx="1"/>
            </p:cNvCxnSpPr>
            <p:nvPr/>
          </p:nvCxnSpPr>
          <p:spPr>
            <a:xfrm>
              <a:off x="4395275" y="5329724"/>
              <a:ext cx="433500" cy="227400"/>
            </a:xfrm>
            <a:prstGeom prst="straightConnector1">
              <a:avLst/>
            </a:prstGeom>
            <a:noFill/>
            <a:ln cap="flat" cmpd="sng" w="19050">
              <a:solidFill>
                <a:srgbClr val="1F45BC"/>
              </a:solidFill>
              <a:prstDash val="solid"/>
              <a:miter lim="800000"/>
              <a:headEnd len="sm" w="sm" type="none"/>
              <a:tailEnd len="med" w="med" type="triangle"/>
            </a:ln>
          </p:spPr>
        </p:cxnSp>
        <p:cxnSp>
          <p:nvCxnSpPr>
            <p:cNvPr id="5614" name="Google Shape;5614;p316"/>
            <p:cNvCxnSpPr>
              <a:stCxn id="5596" idx="3"/>
              <a:endCxn id="5608" idx="1"/>
            </p:cNvCxnSpPr>
            <p:nvPr/>
          </p:nvCxnSpPr>
          <p:spPr>
            <a:xfrm flipH="1" rot="10800000">
              <a:off x="4395275" y="5557000"/>
              <a:ext cx="433500" cy="5100"/>
            </a:xfrm>
            <a:prstGeom prst="straightConnector1">
              <a:avLst/>
            </a:prstGeom>
            <a:noFill/>
            <a:ln cap="flat" cmpd="sng" w="19050">
              <a:solidFill>
                <a:srgbClr val="1F45BC"/>
              </a:solidFill>
              <a:prstDash val="solid"/>
              <a:miter lim="800000"/>
              <a:headEnd len="sm" w="sm" type="none"/>
              <a:tailEnd len="med" w="med" type="triangle"/>
            </a:ln>
          </p:spPr>
        </p:cxnSp>
        <p:cxnSp>
          <p:nvCxnSpPr>
            <p:cNvPr id="5615" name="Google Shape;5615;p316"/>
            <p:cNvCxnSpPr>
              <a:stCxn id="5597" idx="3"/>
              <a:endCxn id="5608" idx="1"/>
            </p:cNvCxnSpPr>
            <p:nvPr/>
          </p:nvCxnSpPr>
          <p:spPr>
            <a:xfrm flipH="1" rot="10800000">
              <a:off x="4395275" y="5556949"/>
              <a:ext cx="433500" cy="233700"/>
            </a:xfrm>
            <a:prstGeom prst="straightConnector1">
              <a:avLst/>
            </a:prstGeom>
            <a:noFill/>
            <a:ln cap="flat" cmpd="sng" w="19050">
              <a:solidFill>
                <a:srgbClr val="1F45BC"/>
              </a:solidFill>
              <a:prstDash val="solid"/>
              <a:miter lim="800000"/>
              <a:headEnd len="sm" w="sm" type="none"/>
              <a:tailEnd len="med" w="med" type="triangle"/>
            </a:ln>
          </p:spPr>
        </p:cxnSp>
        <p:cxnSp>
          <p:nvCxnSpPr>
            <p:cNvPr id="5616" name="Google Shape;5616;p316"/>
            <p:cNvCxnSpPr>
              <a:stCxn id="5598" idx="3"/>
              <a:endCxn id="5608" idx="1"/>
            </p:cNvCxnSpPr>
            <p:nvPr/>
          </p:nvCxnSpPr>
          <p:spPr>
            <a:xfrm flipH="1" rot="10800000">
              <a:off x="4395275" y="5556972"/>
              <a:ext cx="433500" cy="462900"/>
            </a:xfrm>
            <a:prstGeom prst="straightConnector1">
              <a:avLst/>
            </a:prstGeom>
            <a:noFill/>
            <a:ln cap="flat" cmpd="sng" w="19050">
              <a:solidFill>
                <a:srgbClr val="1F45BC"/>
              </a:solidFill>
              <a:prstDash val="solid"/>
              <a:miter lim="800000"/>
              <a:headEnd len="sm" w="sm" type="none"/>
              <a:tailEnd len="med" w="med" type="triangle"/>
            </a:ln>
          </p:spPr>
        </p:cxnSp>
        <p:cxnSp>
          <p:nvCxnSpPr>
            <p:cNvPr id="5617" name="Google Shape;5617;p316"/>
            <p:cNvCxnSpPr>
              <a:stCxn id="5595" idx="3"/>
              <a:endCxn id="5609" idx="1"/>
            </p:cNvCxnSpPr>
            <p:nvPr/>
          </p:nvCxnSpPr>
          <p:spPr>
            <a:xfrm>
              <a:off x="4395275" y="5329724"/>
              <a:ext cx="433500" cy="459600"/>
            </a:xfrm>
            <a:prstGeom prst="straightConnector1">
              <a:avLst/>
            </a:prstGeom>
            <a:noFill/>
            <a:ln cap="flat" cmpd="sng" w="19050">
              <a:solidFill>
                <a:srgbClr val="1F45BC"/>
              </a:solidFill>
              <a:prstDash val="solid"/>
              <a:miter lim="800000"/>
              <a:headEnd len="sm" w="sm" type="none"/>
              <a:tailEnd len="med" w="med" type="triangle"/>
            </a:ln>
          </p:spPr>
        </p:cxnSp>
        <p:cxnSp>
          <p:nvCxnSpPr>
            <p:cNvPr id="5618" name="Google Shape;5618;p316"/>
            <p:cNvCxnSpPr>
              <a:stCxn id="5596" idx="3"/>
              <a:endCxn id="5609" idx="1"/>
            </p:cNvCxnSpPr>
            <p:nvPr/>
          </p:nvCxnSpPr>
          <p:spPr>
            <a:xfrm>
              <a:off x="4395275" y="5562100"/>
              <a:ext cx="433500" cy="227400"/>
            </a:xfrm>
            <a:prstGeom prst="straightConnector1">
              <a:avLst/>
            </a:prstGeom>
            <a:noFill/>
            <a:ln cap="flat" cmpd="sng" w="19050">
              <a:solidFill>
                <a:srgbClr val="1F45BC"/>
              </a:solidFill>
              <a:prstDash val="solid"/>
              <a:miter lim="800000"/>
              <a:headEnd len="sm" w="sm" type="none"/>
              <a:tailEnd len="med" w="med" type="triangle"/>
            </a:ln>
          </p:spPr>
        </p:cxnSp>
        <p:cxnSp>
          <p:nvCxnSpPr>
            <p:cNvPr id="5619" name="Google Shape;5619;p316"/>
            <p:cNvCxnSpPr>
              <a:stCxn id="5597" idx="3"/>
              <a:endCxn id="5609" idx="1"/>
            </p:cNvCxnSpPr>
            <p:nvPr/>
          </p:nvCxnSpPr>
          <p:spPr>
            <a:xfrm flipH="1" rot="10800000">
              <a:off x="4395275" y="5789449"/>
              <a:ext cx="433500" cy="1200"/>
            </a:xfrm>
            <a:prstGeom prst="straightConnector1">
              <a:avLst/>
            </a:prstGeom>
            <a:noFill/>
            <a:ln cap="flat" cmpd="sng" w="19050">
              <a:solidFill>
                <a:srgbClr val="1F45BC"/>
              </a:solidFill>
              <a:prstDash val="solid"/>
              <a:miter lim="800000"/>
              <a:headEnd len="sm" w="sm" type="none"/>
              <a:tailEnd len="med" w="med" type="triangle"/>
            </a:ln>
          </p:spPr>
        </p:cxnSp>
        <p:cxnSp>
          <p:nvCxnSpPr>
            <p:cNvPr id="5620" name="Google Shape;5620;p316"/>
            <p:cNvCxnSpPr>
              <a:stCxn id="5598" idx="3"/>
              <a:endCxn id="5609" idx="1"/>
            </p:cNvCxnSpPr>
            <p:nvPr/>
          </p:nvCxnSpPr>
          <p:spPr>
            <a:xfrm flipH="1" rot="10800000">
              <a:off x="4395275" y="5789472"/>
              <a:ext cx="433500" cy="230400"/>
            </a:xfrm>
            <a:prstGeom prst="straightConnector1">
              <a:avLst/>
            </a:prstGeom>
            <a:noFill/>
            <a:ln cap="flat" cmpd="sng" w="19050">
              <a:solidFill>
                <a:srgbClr val="1F45BC"/>
              </a:solidFill>
              <a:prstDash val="solid"/>
              <a:miter lim="800000"/>
              <a:headEnd len="sm" w="sm" type="none"/>
              <a:tailEnd len="med" w="med" type="triangle"/>
            </a:ln>
          </p:spPr>
        </p:cxnSp>
        <p:grpSp>
          <p:nvGrpSpPr>
            <p:cNvPr id="5621" name="Google Shape;5621;p316"/>
            <p:cNvGrpSpPr/>
            <p:nvPr/>
          </p:nvGrpSpPr>
          <p:grpSpPr>
            <a:xfrm>
              <a:off x="5610008" y="5230536"/>
              <a:ext cx="789987" cy="788658"/>
              <a:chOff x="5367132" y="4437062"/>
              <a:chExt cx="922483" cy="1158847"/>
            </a:xfrm>
          </p:grpSpPr>
          <p:grpSp>
            <p:nvGrpSpPr>
              <p:cNvPr id="5622" name="Google Shape;5622;p316"/>
              <p:cNvGrpSpPr/>
              <p:nvPr/>
            </p:nvGrpSpPr>
            <p:grpSpPr>
              <a:xfrm>
                <a:off x="5487884" y="4771006"/>
                <a:ext cx="683149" cy="641166"/>
                <a:chOff x="3496983" y="4676406"/>
                <a:chExt cx="730449" cy="685559"/>
              </a:xfrm>
            </p:grpSpPr>
            <p:sp>
              <p:nvSpPr>
                <p:cNvPr id="5623" name="Google Shape;5623;p316"/>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624" name="Google Shape;5624;p316"/>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625" name="Google Shape;5625;p316"/>
              <p:cNvGrpSpPr/>
              <p:nvPr/>
            </p:nvGrpSpPr>
            <p:grpSpPr>
              <a:xfrm>
                <a:off x="5367132" y="4437062"/>
                <a:ext cx="922483" cy="1158847"/>
                <a:chOff x="3367871" y="4319342"/>
                <a:chExt cx="986354" cy="1239084"/>
              </a:xfrm>
            </p:grpSpPr>
            <p:sp>
              <p:nvSpPr>
                <p:cNvPr id="5626" name="Google Shape;5626;p316"/>
                <p:cNvSpPr/>
                <p:nvPr/>
              </p:nvSpPr>
              <p:spPr>
                <a:xfrm>
                  <a:off x="3367871" y="4443511"/>
                  <a:ext cx="986354" cy="1114915"/>
                </a:xfrm>
                <a:prstGeom prst="roundRect">
                  <a:avLst>
                    <a:gd fmla="val 20675"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627" name="Google Shape;5627;p316"/>
                <p:cNvSpPr/>
                <p:nvPr/>
              </p:nvSpPr>
              <p:spPr>
                <a:xfrm>
                  <a:off x="3556721" y="4319342"/>
                  <a:ext cx="610973" cy="268050"/>
                </a:xfrm>
                <a:prstGeom prst="roundRect">
                  <a:avLst>
                    <a:gd fmla="val 2067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RDD</a:t>
                  </a:r>
                  <a:endParaRPr sz="1100">
                    <a:solidFill>
                      <a:schemeClr val="lt1"/>
                    </a:solidFill>
                    <a:latin typeface="Arial"/>
                    <a:ea typeface="Arial"/>
                    <a:cs typeface="Arial"/>
                    <a:sym typeface="Arial"/>
                  </a:endParaRPr>
                </a:p>
              </p:txBody>
            </p:sp>
          </p:grpSp>
        </p:grpSp>
        <p:cxnSp>
          <p:nvCxnSpPr>
            <p:cNvPr id="5628" name="Google Shape;5628;p316"/>
            <p:cNvCxnSpPr>
              <a:stCxn id="5608" idx="3"/>
              <a:endCxn id="5623" idx="1"/>
            </p:cNvCxnSpPr>
            <p:nvPr/>
          </p:nvCxnSpPr>
          <p:spPr>
            <a:xfrm>
              <a:off x="5413879" y="5556991"/>
              <a:ext cx="299400" cy="2700"/>
            </a:xfrm>
            <a:prstGeom prst="straightConnector1">
              <a:avLst/>
            </a:prstGeom>
            <a:noFill/>
            <a:ln cap="flat" cmpd="sng" w="19050">
              <a:solidFill>
                <a:srgbClr val="1F45BC"/>
              </a:solidFill>
              <a:prstDash val="solid"/>
              <a:miter lim="800000"/>
              <a:headEnd len="sm" w="sm" type="none"/>
              <a:tailEnd len="med" w="med" type="triangle"/>
            </a:ln>
          </p:spPr>
        </p:cxnSp>
        <p:cxnSp>
          <p:nvCxnSpPr>
            <p:cNvPr id="5629" name="Google Shape;5629;p316"/>
            <p:cNvCxnSpPr>
              <a:stCxn id="5609" idx="3"/>
              <a:endCxn id="5624" idx="1"/>
            </p:cNvCxnSpPr>
            <p:nvPr/>
          </p:nvCxnSpPr>
          <p:spPr>
            <a:xfrm>
              <a:off x="5413879" y="5789367"/>
              <a:ext cx="299400" cy="2700"/>
            </a:xfrm>
            <a:prstGeom prst="straightConnector1">
              <a:avLst/>
            </a:prstGeom>
            <a:noFill/>
            <a:ln cap="flat" cmpd="sng" w="19050">
              <a:solidFill>
                <a:srgbClr val="1F45BC"/>
              </a:solidFill>
              <a:prstDash val="solid"/>
              <a:miter lim="800000"/>
              <a:headEnd len="sm" w="sm" type="none"/>
              <a:tailEnd len="med" w="med" type="triangle"/>
            </a:ln>
          </p:spPr>
        </p:cxnSp>
        <p:sp>
          <p:nvSpPr>
            <p:cNvPr id="5630" name="Google Shape;5630;p316"/>
            <p:cNvSpPr/>
            <p:nvPr/>
          </p:nvSpPr>
          <p:spPr>
            <a:xfrm>
              <a:off x="1657154" y="4810499"/>
              <a:ext cx="2897765" cy="1463302"/>
            </a:xfrm>
            <a:prstGeom prst="roundRect">
              <a:avLst>
                <a:gd fmla="val 16667" name="adj"/>
              </a:avLst>
            </a:prstGeom>
            <a:noFill/>
            <a:ln cap="flat" cmpd="sng" w="19050">
              <a:solidFill>
                <a:srgbClr val="66A1FE"/>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31" name="Google Shape;5631;p316"/>
            <p:cNvSpPr/>
            <p:nvPr/>
          </p:nvSpPr>
          <p:spPr>
            <a:xfrm>
              <a:off x="4658328" y="4810499"/>
              <a:ext cx="1818836" cy="1463302"/>
            </a:xfrm>
            <a:prstGeom prst="roundRect">
              <a:avLst>
                <a:gd fmla="val 16667" name="adj"/>
              </a:avLst>
            </a:prstGeom>
            <a:noFill/>
            <a:ln cap="flat" cmpd="sng" w="19050">
              <a:solidFill>
                <a:srgbClr val="66A1FE"/>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32" name="Google Shape;5632;p316"/>
            <p:cNvSpPr/>
            <p:nvPr/>
          </p:nvSpPr>
          <p:spPr>
            <a:xfrm>
              <a:off x="2634428" y="4718237"/>
              <a:ext cx="943215" cy="170610"/>
            </a:xfrm>
            <a:prstGeom prst="roundRect">
              <a:avLst>
                <a:gd fmla="val 20675" name="adj"/>
              </a:avLst>
            </a:prstGeom>
            <a:solidFill>
              <a:schemeClr val="lt1"/>
            </a:solidFill>
            <a:ln cap="flat" cmpd="sng" w="19050">
              <a:solidFill>
                <a:srgbClr val="66A1FE"/>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66A1FE"/>
                  </a:solidFill>
                  <a:latin typeface="Arial"/>
                  <a:ea typeface="Arial"/>
                  <a:cs typeface="Arial"/>
                  <a:sym typeface="Arial"/>
                </a:rPr>
                <a:t>Giai đoạn 0</a:t>
              </a:r>
              <a:endParaRPr sz="1100">
                <a:solidFill>
                  <a:srgbClr val="66A1FE"/>
                </a:solidFill>
                <a:latin typeface="Arial"/>
                <a:ea typeface="Arial"/>
                <a:cs typeface="Arial"/>
                <a:sym typeface="Arial"/>
              </a:endParaRPr>
            </a:p>
          </p:txBody>
        </p:sp>
        <p:sp>
          <p:nvSpPr>
            <p:cNvPr id="5633" name="Google Shape;5633;p316"/>
            <p:cNvSpPr/>
            <p:nvPr/>
          </p:nvSpPr>
          <p:spPr>
            <a:xfrm>
              <a:off x="5166622" y="4717546"/>
              <a:ext cx="886772" cy="174779"/>
            </a:xfrm>
            <a:prstGeom prst="roundRect">
              <a:avLst>
                <a:gd fmla="val 20675" name="adj"/>
              </a:avLst>
            </a:prstGeom>
            <a:solidFill>
              <a:schemeClr val="lt1"/>
            </a:solidFill>
            <a:ln cap="flat" cmpd="sng" w="19050">
              <a:solidFill>
                <a:srgbClr val="66A1FE"/>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66A1FE"/>
                  </a:solidFill>
                  <a:latin typeface="Arial"/>
                  <a:ea typeface="Arial"/>
                  <a:cs typeface="Arial"/>
                  <a:sym typeface="Arial"/>
                </a:rPr>
                <a:t>Giai đoạn 1</a:t>
              </a:r>
              <a:endParaRPr sz="1100">
                <a:solidFill>
                  <a:srgbClr val="66A1FE"/>
                </a:solidFill>
                <a:latin typeface="Arial"/>
                <a:ea typeface="Arial"/>
                <a:cs typeface="Arial"/>
                <a:sym typeface="Arial"/>
              </a:endParaRPr>
            </a:p>
          </p:txBody>
        </p:sp>
      </p:grpSp>
    </p:spTree>
  </p:cSld>
  <p:clrMapOvr>
    <a:masterClrMapping/>
  </p:clrMapOvr>
</p:sld>
</file>

<file path=ppt/slides/slide3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8" name="Shape 5638"/>
        <p:cNvGrpSpPr/>
        <p:nvPr/>
      </p:nvGrpSpPr>
      <p:grpSpPr>
        <a:xfrm>
          <a:off x="0" y="0"/>
          <a:ext cx="0" cy="0"/>
          <a:chOff x="0" y="0"/>
          <a:chExt cx="0" cy="0"/>
        </a:xfrm>
      </p:grpSpPr>
      <p:sp>
        <p:nvSpPr>
          <p:cNvPr id="5639" name="Google Shape;5639;p31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Xử lý phân tán</a:t>
            </a:r>
            <a:endParaRPr/>
          </a:p>
        </p:txBody>
      </p:sp>
      <p:sp>
        <p:nvSpPr>
          <p:cNvPr id="5640" name="Google Shape;5640;p31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Tác vụ đường ống (1/3)</a:t>
            </a:r>
            <a:endParaRPr/>
          </a:p>
        </p:txBody>
      </p:sp>
      <p:sp>
        <p:nvSpPr>
          <p:cNvPr id="5641" name="Google Shape;5641;p31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642" name="Google Shape;5642;p317"/>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nhóm chuyển đổi chỉ phụ thuộc vào cha mẹ trực tiếp có thể được nhóm hợp lý thành các tác vụ</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5643" name="Google Shape;5643;p317"/>
          <p:cNvSpPr txBox="1"/>
          <p:nvPr/>
        </p:nvSpPr>
        <p:spPr>
          <a:xfrm>
            <a:off x="704850" y="2528888"/>
            <a:ext cx="7812000" cy="206569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wordcount = sc.textFile("alice.txt")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.flatMap(lambda line: line.split(' '))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.map(lambda word: (word, 1))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.reduceByKey(lambda v1, v2: v1+v2)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.map(lambda tup: (tup[1], tup[0]))</a:t>
            </a:r>
            <a:endParaRPr/>
          </a:p>
          <a:p>
            <a:pPr indent="0" lvl="0" marL="182563" marR="0" rtl="0" algn="l">
              <a:spcBef>
                <a:spcPts val="0"/>
              </a:spcBef>
              <a:spcAft>
                <a:spcPts val="0"/>
              </a:spcAft>
              <a:buNone/>
            </a:pPr>
            <a:r>
              <a:rPr lang="en-US" sz="1400">
                <a:solidFill>
                  <a:srgbClr val="AEABAB"/>
                </a:solidFill>
                <a:latin typeface="Courier New"/>
                <a:ea typeface="Courier New"/>
                <a:cs typeface="Courier New"/>
                <a:sym typeface="Courier New"/>
              </a:rPr>
              <a:t>wordcount.saveAsTextFile("wordcount")</a:t>
            </a:r>
            <a:endParaRPr/>
          </a:p>
        </p:txBody>
      </p:sp>
      <p:grpSp>
        <p:nvGrpSpPr>
          <p:cNvPr id="5644" name="Google Shape;5644;p317"/>
          <p:cNvGrpSpPr/>
          <p:nvPr/>
        </p:nvGrpSpPr>
        <p:grpSpPr>
          <a:xfrm>
            <a:off x="612337" y="4734473"/>
            <a:ext cx="5554541" cy="1431377"/>
            <a:chOff x="344487" y="4734473"/>
            <a:chExt cx="5554541" cy="1431377"/>
          </a:xfrm>
        </p:grpSpPr>
        <p:sp>
          <p:nvSpPr>
            <p:cNvPr id="5645" name="Google Shape;5645;p317"/>
            <p:cNvSpPr/>
            <p:nvPr/>
          </p:nvSpPr>
          <p:spPr>
            <a:xfrm>
              <a:off x="641154" y="4816061"/>
              <a:ext cx="2897765" cy="1349789"/>
            </a:xfrm>
            <a:prstGeom prst="roundRect">
              <a:avLst>
                <a:gd fmla="val 16667" name="adj"/>
              </a:avLst>
            </a:prstGeom>
            <a:noFill/>
            <a:ln cap="flat" cmpd="sng" w="19050">
              <a:solidFill>
                <a:srgbClr val="66A1FE"/>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46" name="Google Shape;5646;p317"/>
            <p:cNvSpPr/>
            <p:nvPr/>
          </p:nvSpPr>
          <p:spPr>
            <a:xfrm>
              <a:off x="3642328" y="4816061"/>
              <a:ext cx="1818836" cy="1349789"/>
            </a:xfrm>
            <a:prstGeom prst="roundRect">
              <a:avLst>
                <a:gd fmla="val 16667" name="adj"/>
              </a:avLst>
            </a:prstGeom>
            <a:noFill/>
            <a:ln cap="flat" cmpd="sng" w="19050">
              <a:solidFill>
                <a:srgbClr val="66A1FE"/>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47" name="Google Shape;5647;p317"/>
            <p:cNvSpPr/>
            <p:nvPr/>
          </p:nvSpPr>
          <p:spPr>
            <a:xfrm>
              <a:off x="1603509" y="4734473"/>
              <a:ext cx="973054" cy="170610"/>
            </a:xfrm>
            <a:prstGeom prst="roundRect">
              <a:avLst>
                <a:gd fmla="val 20675" name="adj"/>
              </a:avLst>
            </a:prstGeom>
            <a:solidFill>
              <a:schemeClr val="lt1"/>
            </a:solidFill>
            <a:ln cap="flat" cmpd="sng" w="19050">
              <a:solidFill>
                <a:srgbClr val="66A1FE"/>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66A1FE"/>
                  </a:solidFill>
                  <a:latin typeface="Arial"/>
                  <a:ea typeface="Arial"/>
                  <a:cs typeface="Arial"/>
                  <a:sym typeface="Arial"/>
                </a:rPr>
                <a:t>Giai đoạn 0</a:t>
              </a:r>
              <a:endParaRPr sz="1100">
                <a:solidFill>
                  <a:srgbClr val="66A1FE"/>
                </a:solidFill>
                <a:latin typeface="Arial"/>
                <a:ea typeface="Arial"/>
                <a:cs typeface="Arial"/>
                <a:sym typeface="Arial"/>
              </a:endParaRPr>
            </a:p>
          </p:txBody>
        </p:sp>
        <p:sp>
          <p:nvSpPr>
            <p:cNvPr id="5648" name="Google Shape;5648;p317"/>
            <p:cNvSpPr/>
            <p:nvPr/>
          </p:nvSpPr>
          <p:spPr>
            <a:xfrm>
              <a:off x="4113532" y="4741986"/>
              <a:ext cx="886993" cy="176282"/>
            </a:xfrm>
            <a:prstGeom prst="roundRect">
              <a:avLst>
                <a:gd fmla="val 20675" name="adj"/>
              </a:avLst>
            </a:prstGeom>
            <a:solidFill>
              <a:schemeClr val="lt1"/>
            </a:solidFill>
            <a:ln cap="flat" cmpd="sng" w="19050">
              <a:solidFill>
                <a:srgbClr val="66A1FE"/>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66A1FE"/>
                  </a:solidFill>
                  <a:latin typeface="Arial"/>
                  <a:ea typeface="Arial"/>
                  <a:cs typeface="Arial"/>
                  <a:sym typeface="Arial"/>
                </a:rPr>
                <a:t>Giai đoạn 1</a:t>
              </a:r>
              <a:endParaRPr sz="1100">
                <a:solidFill>
                  <a:srgbClr val="66A1FE"/>
                </a:solidFill>
                <a:latin typeface="Arial"/>
                <a:ea typeface="Arial"/>
                <a:cs typeface="Arial"/>
                <a:sym typeface="Arial"/>
              </a:endParaRPr>
            </a:p>
          </p:txBody>
        </p:sp>
        <p:grpSp>
          <p:nvGrpSpPr>
            <p:cNvPr id="5649" name="Google Shape;5649;p317"/>
            <p:cNvGrpSpPr/>
            <p:nvPr/>
          </p:nvGrpSpPr>
          <p:grpSpPr>
            <a:xfrm>
              <a:off x="986904" y="5061310"/>
              <a:ext cx="2206264" cy="894121"/>
              <a:chOff x="986904" y="5145162"/>
              <a:chExt cx="2206264" cy="894121"/>
            </a:xfrm>
          </p:grpSpPr>
          <p:grpSp>
            <p:nvGrpSpPr>
              <p:cNvPr id="5650" name="Google Shape;5650;p317"/>
              <p:cNvGrpSpPr/>
              <p:nvPr/>
            </p:nvGrpSpPr>
            <p:grpSpPr>
              <a:xfrm>
                <a:off x="986904" y="5145162"/>
                <a:ext cx="585028" cy="894121"/>
                <a:chOff x="3496983" y="4676406"/>
                <a:chExt cx="730449" cy="1404779"/>
              </a:xfrm>
            </p:grpSpPr>
            <p:sp>
              <p:nvSpPr>
                <p:cNvPr id="5651" name="Google Shape;5651;p317"/>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652" name="Google Shape;5652;p317"/>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653" name="Google Shape;5653;p317"/>
                <p:cNvSpPr/>
                <p:nvPr/>
              </p:nvSpPr>
              <p:spPr>
                <a:xfrm>
                  <a:off x="3496983" y="540057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654" name="Google Shape;5654;p317"/>
                <p:cNvSpPr/>
                <p:nvPr/>
              </p:nvSpPr>
              <p:spPr>
                <a:xfrm>
                  <a:off x="3496983" y="576071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655" name="Google Shape;5655;p317"/>
              <p:cNvGrpSpPr/>
              <p:nvPr/>
            </p:nvGrpSpPr>
            <p:grpSpPr>
              <a:xfrm>
                <a:off x="1797522" y="5145162"/>
                <a:ext cx="585028" cy="894121"/>
                <a:chOff x="3496983" y="4676406"/>
                <a:chExt cx="730449" cy="1404779"/>
              </a:xfrm>
            </p:grpSpPr>
            <p:sp>
              <p:nvSpPr>
                <p:cNvPr id="5656" name="Google Shape;5656;p317"/>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657" name="Google Shape;5657;p317"/>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658" name="Google Shape;5658;p317"/>
                <p:cNvSpPr/>
                <p:nvPr/>
              </p:nvSpPr>
              <p:spPr>
                <a:xfrm>
                  <a:off x="3496983" y="540057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659" name="Google Shape;5659;p317"/>
                <p:cNvSpPr/>
                <p:nvPr/>
              </p:nvSpPr>
              <p:spPr>
                <a:xfrm>
                  <a:off x="3496983" y="576071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660" name="Google Shape;5660;p317"/>
              <p:cNvGrpSpPr/>
              <p:nvPr/>
            </p:nvGrpSpPr>
            <p:grpSpPr>
              <a:xfrm>
                <a:off x="2608140" y="5145162"/>
                <a:ext cx="585028" cy="894121"/>
                <a:chOff x="3496983" y="4676406"/>
                <a:chExt cx="730449" cy="1404779"/>
              </a:xfrm>
            </p:grpSpPr>
            <p:sp>
              <p:nvSpPr>
                <p:cNvPr id="5661" name="Google Shape;5661;p317"/>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662" name="Google Shape;5662;p317"/>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663" name="Google Shape;5663;p317"/>
                <p:cNvSpPr/>
                <p:nvPr/>
              </p:nvSpPr>
              <p:spPr>
                <a:xfrm>
                  <a:off x="3496983" y="540057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664" name="Google Shape;5664;p317"/>
                <p:cNvSpPr/>
                <p:nvPr/>
              </p:nvSpPr>
              <p:spPr>
                <a:xfrm>
                  <a:off x="3496983" y="576071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grpSp>
          <p:nvGrpSpPr>
            <p:cNvPr id="5665" name="Google Shape;5665;p317"/>
            <p:cNvGrpSpPr/>
            <p:nvPr/>
          </p:nvGrpSpPr>
          <p:grpSpPr>
            <a:xfrm>
              <a:off x="344487" y="5056821"/>
              <a:ext cx="3036587" cy="203973"/>
              <a:chOff x="344487" y="5056821"/>
              <a:chExt cx="3036587" cy="203973"/>
            </a:xfrm>
          </p:grpSpPr>
          <p:sp>
            <p:nvSpPr>
              <p:cNvPr id="5666" name="Google Shape;5666;p317"/>
              <p:cNvSpPr/>
              <p:nvPr/>
            </p:nvSpPr>
            <p:spPr>
              <a:xfrm>
                <a:off x="831111" y="5056821"/>
                <a:ext cx="2549963" cy="203973"/>
              </a:xfrm>
              <a:prstGeom prst="roundRect">
                <a:avLst>
                  <a:gd fmla="val 50000" name="adj"/>
                </a:avLst>
              </a:prstGeom>
              <a:no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667" name="Google Shape;5667;p317"/>
              <p:cNvSpPr/>
              <p:nvPr/>
            </p:nvSpPr>
            <p:spPr>
              <a:xfrm>
                <a:off x="344487" y="5056821"/>
                <a:ext cx="583835" cy="203973"/>
              </a:xfrm>
              <a:prstGeom prst="roundRect">
                <a:avLst>
                  <a:gd fmla="val 40661" name="adj"/>
                </a:avLst>
              </a:prstGeom>
              <a:solidFill>
                <a:srgbClr val="BFEFEE"/>
              </a:solid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Task 1</a:t>
                </a:r>
                <a:endParaRPr sz="1000">
                  <a:solidFill>
                    <a:srgbClr val="1F45BC"/>
                  </a:solidFill>
                  <a:latin typeface="Arial"/>
                  <a:ea typeface="Arial"/>
                  <a:cs typeface="Arial"/>
                  <a:sym typeface="Arial"/>
                </a:endParaRPr>
              </a:p>
            </p:txBody>
          </p:sp>
        </p:grpSp>
        <p:grpSp>
          <p:nvGrpSpPr>
            <p:cNvPr id="5668" name="Google Shape;5668;p317"/>
            <p:cNvGrpSpPr/>
            <p:nvPr/>
          </p:nvGrpSpPr>
          <p:grpSpPr>
            <a:xfrm>
              <a:off x="344487" y="5293685"/>
              <a:ext cx="3036587" cy="203973"/>
              <a:chOff x="344487" y="5056821"/>
              <a:chExt cx="3036587" cy="203973"/>
            </a:xfrm>
          </p:grpSpPr>
          <p:sp>
            <p:nvSpPr>
              <p:cNvPr id="5669" name="Google Shape;5669;p317"/>
              <p:cNvSpPr/>
              <p:nvPr/>
            </p:nvSpPr>
            <p:spPr>
              <a:xfrm>
                <a:off x="831111" y="5056821"/>
                <a:ext cx="2549963" cy="203973"/>
              </a:xfrm>
              <a:prstGeom prst="roundRect">
                <a:avLst>
                  <a:gd fmla="val 50000" name="adj"/>
                </a:avLst>
              </a:prstGeom>
              <a:no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670" name="Google Shape;5670;p317"/>
              <p:cNvSpPr/>
              <p:nvPr/>
            </p:nvSpPr>
            <p:spPr>
              <a:xfrm>
                <a:off x="344487" y="5056821"/>
                <a:ext cx="583835" cy="203973"/>
              </a:xfrm>
              <a:prstGeom prst="roundRect">
                <a:avLst>
                  <a:gd fmla="val 40661" name="adj"/>
                </a:avLst>
              </a:prstGeom>
              <a:solidFill>
                <a:srgbClr val="BFEFEE"/>
              </a:solid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Task 2</a:t>
                </a:r>
                <a:endParaRPr sz="1000">
                  <a:solidFill>
                    <a:srgbClr val="1F45BC"/>
                  </a:solidFill>
                  <a:latin typeface="Arial"/>
                  <a:ea typeface="Arial"/>
                  <a:cs typeface="Arial"/>
                  <a:sym typeface="Arial"/>
                </a:endParaRPr>
              </a:p>
            </p:txBody>
          </p:sp>
        </p:grpSp>
        <p:grpSp>
          <p:nvGrpSpPr>
            <p:cNvPr id="5671" name="Google Shape;5671;p317"/>
            <p:cNvGrpSpPr/>
            <p:nvPr/>
          </p:nvGrpSpPr>
          <p:grpSpPr>
            <a:xfrm>
              <a:off x="344487" y="5523918"/>
              <a:ext cx="3036587" cy="203973"/>
              <a:chOff x="344487" y="5056821"/>
              <a:chExt cx="3036587" cy="203973"/>
            </a:xfrm>
          </p:grpSpPr>
          <p:sp>
            <p:nvSpPr>
              <p:cNvPr id="5672" name="Google Shape;5672;p317"/>
              <p:cNvSpPr/>
              <p:nvPr/>
            </p:nvSpPr>
            <p:spPr>
              <a:xfrm>
                <a:off x="831111" y="5056821"/>
                <a:ext cx="2549963" cy="203973"/>
              </a:xfrm>
              <a:prstGeom prst="roundRect">
                <a:avLst>
                  <a:gd fmla="val 50000" name="adj"/>
                </a:avLst>
              </a:prstGeom>
              <a:no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673" name="Google Shape;5673;p317"/>
              <p:cNvSpPr/>
              <p:nvPr/>
            </p:nvSpPr>
            <p:spPr>
              <a:xfrm>
                <a:off x="344487" y="5056821"/>
                <a:ext cx="583835" cy="203973"/>
              </a:xfrm>
              <a:prstGeom prst="roundRect">
                <a:avLst>
                  <a:gd fmla="val 40661" name="adj"/>
                </a:avLst>
              </a:prstGeom>
              <a:solidFill>
                <a:srgbClr val="BFEFEE"/>
              </a:solid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Task 3</a:t>
                </a:r>
                <a:endParaRPr sz="1000">
                  <a:solidFill>
                    <a:srgbClr val="1F45BC"/>
                  </a:solidFill>
                  <a:latin typeface="Arial"/>
                  <a:ea typeface="Arial"/>
                  <a:cs typeface="Arial"/>
                  <a:sym typeface="Arial"/>
                </a:endParaRPr>
              </a:p>
            </p:txBody>
          </p:sp>
        </p:grpSp>
        <p:grpSp>
          <p:nvGrpSpPr>
            <p:cNvPr id="5674" name="Google Shape;5674;p317"/>
            <p:cNvGrpSpPr/>
            <p:nvPr/>
          </p:nvGrpSpPr>
          <p:grpSpPr>
            <a:xfrm>
              <a:off x="344487" y="5751540"/>
              <a:ext cx="3036587" cy="203973"/>
              <a:chOff x="344487" y="5056821"/>
              <a:chExt cx="3036587" cy="203973"/>
            </a:xfrm>
          </p:grpSpPr>
          <p:sp>
            <p:nvSpPr>
              <p:cNvPr id="5675" name="Google Shape;5675;p317"/>
              <p:cNvSpPr/>
              <p:nvPr/>
            </p:nvSpPr>
            <p:spPr>
              <a:xfrm>
                <a:off x="831111" y="5056821"/>
                <a:ext cx="2549963" cy="203973"/>
              </a:xfrm>
              <a:prstGeom prst="roundRect">
                <a:avLst>
                  <a:gd fmla="val 50000" name="adj"/>
                </a:avLst>
              </a:prstGeom>
              <a:no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676" name="Google Shape;5676;p317"/>
              <p:cNvSpPr/>
              <p:nvPr/>
            </p:nvSpPr>
            <p:spPr>
              <a:xfrm>
                <a:off x="344487" y="5056821"/>
                <a:ext cx="583835" cy="203973"/>
              </a:xfrm>
              <a:prstGeom prst="roundRect">
                <a:avLst>
                  <a:gd fmla="val 40661" name="adj"/>
                </a:avLst>
              </a:prstGeom>
              <a:solidFill>
                <a:srgbClr val="BFEFEE"/>
              </a:solid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Task 4</a:t>
                </a:r>
                <a:endParaRPr sz="1000">
                  <a:solidFill>
                    <a:srgbClr val="1F45BC"/>
                  </a:solidFill>
                  <a:latin typeface="Arial"/>
                  <a:ea typeface="Arial"/>
                  <a:cs typeface="Arial"/>
                  <a:sym typeface="Arial"/>
                </a:endParaRPr>
              </a:p>
            </p:txBody>
          </p:sp>
        </p:grpSp>
        <p:grpSp>
          <p:nvGrpSpPr>
            <p:cNvPr id="5677" name="Google Shape;5677;p317"/>
            <p:cNvGrpSpPr/>
            <p:nvPr/>
          </p:nvGrpSpPr>
          <p:grpSpPr>
            <a:xfrm>
              <a:off x="3726824" y="5150209"/>
              <a:ext cx="2172204" cy="436910"/>
              <a:chOff x="3726824" y="5061309"/>
              <a:chExt cx="2172204" cy="436910"/>
            </a:xfrm>
          </p:grpSpPr>
          <p:grpSp>
            <p:nvGrpSpPr>
              <p:cNvPr id="5678" name="Google Shape;5678;p317"/>
              <p:cNvGrpSpPr/>
              <p:nvPr/>
            </p:nvGrpSpPr>
            <p:grpSpPr>
              <a:xfrm>
                <a:off x="3849824" y="5061309"/>
                <a:ext cx="585028" cy="436348"/>
                <a:chOff x="3496983" y="4676406"/>
                <a:chExt cx="730449" cy="685559"/>
              </a:xfrm>
            </p:grpSpPr>
            <p:sp>
              <p:nvSpPr>
                <p:cNvPr id="5679" name="Google Shape;5679;p317"/>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680" name="Google Shape;5680;p317"/>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681" name="Google Shape;5681;p317"/>
              <p:cNvGrpSpPr/>
              <p:nvPr/>
            </p:nvGrpSpPr>
            <p:grpSpPr>
              <a:xfrm>
                <a:off x="4660442" y="5061309"/>
                <a:ext cx="585028" cy="436348"/>
                <a:chOff x="3496983" y="4676406"/>
                <a:chExt cx="730449" cy="685559"/>
              </a:xfrm>
            </p:grpSpPr>
            <p:sp>
              <p:nvSpPr>
                <p:cNvPr id="5682" name="Google Shape;5682;p317"/>
                <p:cNvSpPr/>
                <p:nvPr/>
              </p:nvSpPr>
              <p:spPr>
                <a:xfrm>
                  <a:off x="3496983" y="4676406"/>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683" name="Google Shape;5683;p317"/>
                <p:cNvSpPr/>
                <p:nvPr/>
              </p:nvSpPr>
              <p:spPr>
                <a:xfrm>
                  <a:off x="3496983" y="5041498"/>
                  <a:ext cx="730449" cy="320467"/>
                </a:xfrm>
                <a:prstGeom prst="roundRect">
                  <a:avLst>
                    <a:gd fmla="val 20675"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grpSp>
            <p:nvGrpSpPr>
              <p:cNvPr id="5684" name="Google Shape;5684;p317"/>
              <p:cNvGrpSpPr/>
              <p:nvPr/>
            </p:nvGrpSpPr>
            <p:grpSpPr>
              <a:xfrm>
                <a:off x="3726824" y="5061309"/>
                <a:ext cx="2170152" cy="205096"/>
                <a:chOff x="3726824" y="5061309"/>
                <a:chExt cx="2170152" cy="205096"/>
              </a:xfrm>
            </p:grpSpPr>
            <p:sp>
              <p:nvSpPr>
                <p:cNvPr id="5685" name="Google Shape;5685;p317"/>
                <p:cNvSpPr/>
                <p:nvPr/>
              </p:nvSpPr>
              <p:spPr>
                <a:xfrm>
                  <a:off x="3726824" y="5062432"/>
                  <a:ext cx="1693473" cy="203973"/>
                </a:xfrm>
                <a:prstGeom prst="roundRect">
                  <a:avLst>
                    <a:gd fmla="val 50000" name="adj"/>
                  </a:avLst>
                </a:prstGeom>
                <a:no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686" name="Google Shape;5686;p317"/>
                <p:cNvSpPr/>
                <p:nvPr/>
              </p:nvSpPr>
              <p:spPr>
                <a:xfrm>
                  <a:off x="5313141" y="5061309"/>
                  <a:ext cx="583835" cy="203973"/>
                </a:xfrm>
                <a:prstGeom prst="roundRect">
                  <a:avLst>
                    <a:gd fmla="val 40661" name="adj"/>
                  </a:avLst>
                </a:prstGeom>
                <a:solidFill>
                  <a:srgbClr val="BFEFEE"/>
                </a:solid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Task 5</a:t>
                  </a:r>
                  <a:endParaRPr sz="1000">
                    <a:solidFill>
                      <a:srgbClr val="1F45BC"/>
                    </a:solidFill>
                    <a:latin typeface="Arial"/>
                    <a:ea typeface="Arial"/>
                    <a:cs typeface="Arial"/>
                    <a:sym typeface="Arial"/>
                  </a:endParaRPr>
                </a:p>
              </p:txBody>
            </p:sp>
          </p:grpSp>
          <p:grpSp>
            <p:nvGrpSpPr>
              <p:cNvPr id="5687" name="Google Shape;5687;p317"/>
              <p:cNvGrpSpPr/>
              <p:nvPr/>
            </p:nvGrpSpPr>
            <p:grpSpPr>
              <a:xfrm>
                <a:off x="3728876" y="5293123"/>
                <a:ext cx="2170152" cy="205096"/>
                <a:chOff x="3726824" y="5061309"/>
                <a:chExt cx="2170152" cy="205096"/>
              </a:xfrm>
            </p:grpSpPr>
            <p:sp>
              <p:nvSpPr>
                <p:cNvPr id="5688" name="Google Shape;5688;p317"/>
                <p:cNvSpPr/>
                <p:nvPr/>
              </p:nvSpPr>
              <p:spPr>
                <a:xfrm>
                  <a:off x="3726824" y="5062432"/>
                  <a:ext cx="1693473" cy="203973"/>
                </a:xfrm>
                <a:prstGeom prst="roundRect">
                  <a:avLst>
                    <a:gd fmla="val 50000" name="adj"/>
                  </a:avLst>
                </a:prstGeom>
                <a:no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689" name="Google Shape;5689;p317"/>
                <p:cNvSpPr/>
                <p:nvPr/>
              </p:nvSpPr>
              <p:spPr>
                <a:xfrm>
                  <a:off x="5313141" y="5061309"/>
                  <a:ext cx="583835" cy="203973"/>
                </a:xfrm>
                <a:prstGeom prst="roundRect">
                  <a:avLst>
                    <a:gd fmla="val 40661" name="adj"/>
                  </a:avLst>
                </a:prstGeom>
                <a:solidFill>
                  <a:srgbClr val="BFEFEE"/>
                </a:solid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Task 6</a:t>
                  </a:r>
                  <a:endParaRPr sz="1000">
                    <a:solidFill>
                      <a:srgbClr val="1F45BC"/>
                    </a:solidFill>
                    <a:latin typeface="Arial"/>
                    <a:ea typeface="Arial"/>
                    <a:cs typeface="Arial"/>
                    <a:sym typeface="Arial"/>
                  </a:endParaRPr>
                </a:p>
              </p:txBody>
            </p:sp>
          </p:grpSp>
        </p:grpSp>
      </p:grpSp>
    </p:spTree>
  </p:cSld>
  <p:clrMapOvr>
    <a:masterClrMapping/>
  </p:clrMapOvr>
</p:sld>
</file>

<file path=ppt/slides/slide3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4" name="Shape 5694"/>
        <p:cNvGrpSpPr/>
        <p:nvPr/>
      </p:nvGrpSpPr>
      <p:grpSpPr>
        <a:xfrm>
          <a:off x="0" y="0"/>
          <a:ext cx="0" cy="0"/>
          <a:chOff x="0" y="0"/>
          <a:chExt cx="0" cy="0"/>
        </a:xfrm>
      </p:grpSpPr>
      <p:sp>
        <p:nvSpPr>
          <p:cNvPr id="5695" name="Google Shape;5695;p31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Xử lý phân tán</a:t>
            </a:r>
            <a:endParaRPr/>
          </a:p>
        </p:txBody>
      </p:sp>
      <p:sp>
        <p:nvSpPr>
          <p:cNvPr id="5696" name="Google Shape;5696;p31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Tác vụ đường ống (2/3)</a:t>
            </a:r>
            <a:endParaRPr/>
          </a:p>
        </p:txBody>
      </p:sp>
      <p:sp>
        <p:nvSpPr>
          <p:cNvPr id="5697" name="Google Shape;5697;p31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698" name="Google Shape;5698;p318"/>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nhóm chuyển đổi chỉ phụ thuộc vào cha mẹ trực tiếp có thể được nhóm hợp lý thành các tác vụ</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5699" name="Google Shape;5699;p318"/>
          <p:cNvSpPr txBox="1"/>
          <p:nvPr/>
        </p:nvSpPr>
        <p:spPr>
          <a:xfrm>
            <a:off x="704850" y="2535060"/>
            <a:ext cx="7812000" cy="206569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wordcount = sc.textFile("alice.txt")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.flatMap(lambda line: line.split(' '))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.map(lambda word: (word, 1))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.reduceByKey(lambda v1, v2: v1+v2)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.map(lambda tup: (tup[1], tup[0]))</a:t>
            </a:r>
            <a:endParaRPr/>
          </a:p>
          <a:p>
            <a:pPr indent="0" lvl="0" marL="182563" marR="0" rtl="0" algn="l">
              <a:spcBef>
                <a:spcPts val="0"/>
              </a:spcBef>
              <a:spcAft>
                <a:spcPts val="0"/>
              </a:spcAft>
              <a:buNone/>
            </a:pPr>
            <a:r>
              <a:rPr lang="en-US" sz="1400">
                <a:solidFill>
                  <a:srgbClr val="AEABAB"/>
                </a:solidFill>
                <a:latin typeface="Courier New"/>
                <a:ea typeface="Courier New"/>
                <a:cs typeface="Courier New"/>
                <a:sym typeface="Courier New"/>
              </a:rPr>
              <a:t>wordcount.saveAsTextFile("wordcount")</a:t>
            </a:r>
            <a:endParaRPr/>
          </a:p>
        </p:txBody>
      </p:sp>
      <p:grpSp>
        <p:nvGrpSpPr>
          <p:cNvPr id="5700" name="Google Shape;5700;p318"/>
          <p:cNvGrpSpPr/>
          <p:nvPr/>
        </p:nvGrpSpPr>
        <p:grpSpPr>
          <a:xfrm>
            <a:off x="612337" y="4725193"/>
            <a:ext cx="5554541" cy="1440657"/>
            <a:chOff x="344487" y="4725193"/>
            <a:chExt cx="5554541" cy="1440657"/>
          </a:xfrm>
        </p:grpSpPr>
        <p:sp>
          <p:nvSpPr>
            <p:cNvPr id="5701" name="Google Shape;5701;p318"/>
            <p:cNvSpPr/>
            <p:nvPr/>
          </p:nvSpPr>
          <p:spPr>
            <a:xfrm>
              <a:off x="641154" y="4816061"/>
              <a:ext cx="2897765" cy="1349789"/>
            </a:xfrm>
            <a:prstGeom prst="roundRect">
              <a:avLst>
                <a:gd fmla="val 16667" name="adj"/>
              </a:avLst>
            </a:prstGeom>
            <a:noFill/>
            <a:ln cap="flat" cmpd="sng" w="19050">
              <a:solidFill>
                <a:srgbClr val="66A1FE"/>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02" name="Google Shape;5702;p318"/>
            <p:cNvSpPr/>
            <p:nvPr/>
          </p:nvSpPr>
          <p:spPr>
            <a:xfrm>
              <a:off x="3642328" y="4816061"/>
              <a:ext cx="1818836" cy="1349789"/>
            </a:xfrm>
            <a:prstGeom prst="roundRect">
              <a:avLst>
                <a:gd fmla="val 16667" name="adj"/>
              </a:avLst>
            </a:prstGeom>
            <a:noFill/>
            <a:ln cap="flat" cmpd="sng" w="19050">
              <a:solidFill>
                <a:srgbClr val="66A1FE"/>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03" name="Google Shape;5703;p318"/>
            <p:cNvSpPr/>
            <p:nvPr/>
          </p:nvSpPr>
          <p:spPr>
            <a:xfrm>
              <a:off x="1636109" y="4725193"/>
              <a:ext cx="928449" cy="170610"/>
            </a:xfrm>
            <a:prstGeom prst="roundRect">
              <a:avLst>
                <a:gd fmla="val 20675" name="adj"/>
              </a:avLst>
            </a:prstGeom>
            <a:solidFill>
              <a:schemeClr val="lt1"/>
            </a:solidFill>
            <a:ln cap="flat" cmpd="sng" w="19050">
              <a:solidFill>
                <a:srgbClr val="66A1FE"/>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66A1FE"/>
                  </a:solidFill>
                  <a:latin typeface="Arial"/>
                  <a:ea typeface="Arial"/>
                  <a:cs typeface="Arial"/>
                  <a:sym typeface="Arial"/>
                </a:rPr>
                <a:t>Giai đoạn 0</a:t>
              </a:r>
              <a:endParaRPr sz="1100">
                <a:solidFill>
                  <a:srgbClr val="66A1FE"/>
                </a:solidFill>
                <a:latin typeface="Arial"/>
                <a:ea typeface="Arial"/>
                <a:cs typeface="Arial"/>
                <a:sym typeface="Arial"/>
              </a:endParaRPr>
            </a:p>
          </p:txBody>
        </p:sp>
        <p:sp>
          <p:nvSpPr>
            <p:cNvPr id="5704" name="Google Shape;5704;p318"/>
            <p:cNvSpPr/>
            <p:nvPr/>
          </p:nvSpPr>
          <p:spPr>
            <a:xfrm>
              <a:off x="4106419" y="4729222"/>
              <a:ext cx="890653" cy="174779"/>
            </a:xfrm>
            <a:prstGeom prst="roundRect">
              <a:avLst>
                <a:gd fmla="val 20675" name="adj"/>
              </a:avLst>
            </a:prstGeom>
            <a:solidFill>
              <a:schemeClr val="lt1"/>
            </a:solidFill>
            <a:ln cap="flat" cmpd="sng" w="19050">
              <a:solidFill>
                <a:srgbClr val="66A1FE"/>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66A1FE"/>
                  </a:solidFill>
                  <a:latin typeface="Arial"/>
                  <a:ea typeface="Arial"/>
                  <a:cs typeface="Arial"/>
                  <a:sym typeface="Arial"/>
                </a:rPr>
                <a:t>Giai đoạn 1</a:t>
              </a:r>
              <a:endParaRPr sz="1100">
                <a:solidFill>
                  <a:srgbClr val="66A1FE"/>
                </a:solidFill>
                <a:latin typeface="Arial"/>
                <a:ea typeface="Arial"/>
                <a:cs typeface="Arial"/>
                <a:sym typeface="Arial"/>
              </a:endParaRPr>
            </a:p>
          </p:txBody>
        </p:sp>
        <p:grpSp>
          <p:nvGrpSpPr>
            <p:cNvPr id="5705" name="Google Shape;5705;p318"/>
            <p:cNvGrpSpPr/>
            <p:nvPr/>
          </p:nvGrpSpPr>
          <p:grpSpPr>
            <a:xfrm>
              <a:off x="344487" y="5056821"/>
              <a:ext cx="3036587" cy="203973"/>
              <a:chOff x="344487" y="5056821"/>
              <a:chExt cx="3036587" cy="203973"/>
            </a:xfrm>
          </p:grpSpPr>
          <p:sp>
            <p:nvSpPr>
              <p:cNvPr id="5706" name="Google Shape;5706;p318"/>
              <p:cNvSpPr/>
              <p:nvPr/>
            </p:nvSpPr>
            <p:spPr>
              <a:xfrm>
                <a:off x="831111" y="5056821"/>
                <a:ext cx="2549963" cy="203973"/>
              </a:xfrm>
              <a:prstGeom prst="roundRect">
                <a:avLst>
                  <a:gd fmla="val 50000" name="adj"/>
                </a:avLst>
              </a:prstGeom>
              <a:no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707" name="Google Shape;5707;p318"/>
              <p:cNvSpPr/>
              <p:nvPr/>
            </p:nvSpPr>
            <p:spPr>
              <a:xfrm>
                <a:off x="344487" y="5056821"/>
                <a:ext cx="583835" cy="203973"/>
              </a:xfrm>
              <a:prstGeom prst="roundRect">
                <a:avLst>
                  <a:gd fmla="val 40661" name="adj"/>
                </a:avLst>
              </a:prstGeom>
              <a:solidFill>
                <a:srgbClr val="BFEFEE"/>
              </a:solid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Task 1</a:t>
                </a:r>
                <a:endParaRPr sz="1000">
                  <a:solidFill>
                    <a:srgbClr val="1F45BC"/>
                  </a:solidFill>
                  <a:latin typeface="Arial"/>
                  <a:ea typeface="Arial"/>
                  <a:cs typeface="Arial"/>
                  <a:sym typeface="Arial"/>
                </a:endParaRPr>
              </a:p>
            </p:txBody>
          </p:sp>
        </p:grpSp>
        <p:grpSp>
          <p:nvGrpSpPr>
            <p:cNvPr id="5708" name="Google Shape;5708;p318"/>
            <p:cNvGrpSpPr/>
            <p:nvPr/>
          </p:nvGrpSpPr>
          <p:grpSpPr>
            <a:xfrm>
              <a:off x="344487" y="5293685"/>
              <a:ext cx="3036587" cy="203973"/>
              <a:chOff x="344487" y="5056821"/>
              <a:chExt cx="3036587" cy="203973"/>
            </a:xfrm>
          </p:grpSpPr>
          <p:sp>
            <p:nvSpPr>
              <p:cNvPr id="5709" name="Google Shape;5709;p318"/>
              <p:cNvSpPr/>
              <p:nvPr/>
            </p:nvSpPr>
            <p:spPr>
              <a:xfrm>
                <a:off x="831111" y="5056821"/>
                <a:ext cx="2549963" cy="203973"/>
              </a:xfrm>
              <a:prstGeom prst="roundRect">
                <a:avLst>
                  <a:gd fmla="val 50000" name="adj"/>
                </a:avLst>
              </a:prstGeom>
              <a:no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710" name="Google Shape;5710;p318"/>
              <p:cNvSpPr/>
              <p:nvPr/>
            </p:nvSpPr>
            <p:spPr>
              <a:xfrm>
                <a:off x="344487" y="5056821"/>
                <a:ext cx="583835" cy="203973"/>
              </a:xfrm>
              <a:prstGeom prst="roundRect">
                <a:avLst>
                  <a:gd fmla="val 40661" name="adj"/>
                </a:avLst>
              </a:prstGeom>
              <a:solidFill>
                <a:srgbClr val="BFEFEE"/>
              </a:solid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Task 2</a:t>
                </a:r>
                <a:endParaRPr sz="1000">
                  <a:solidFill>
                    <a:srgbClr val="1F45BC"/>
                  </a:solidFill>
                  <a:latin typeface="Arial"/>
                  <a:ea typeface="Arial"/>
                  <a:cs typeface="Arial"/>
                  <a:sym typeface="Arial"/>
                </a:endParaRPr>
              </a:p>
            </p:txBody>
          </p:sp>
        </p:grpSp>
        <p:grpSp>
          <p:nvGrpSpPr>
            <p:cNvPr id="5711" name="Google Shape;5711;p318"/>
            <p:cNvGrpSpPr/>
            <p:nvPr/>
          </p:nvGrpSpPr>
          <p:grpSpPr>
            <a:xfrm>
              <a:off x="344487" y="5523918"/>
              <a:ext cx="3036587" cy="203973"/>
              <a:chOff x="344487" y="5056821"/>
              <a:chExt cx="3036587" cy="203973"/>
            </a:xfrm>
          </p:grpSpPr>
          <p:sp>
            <p:nvSpPr>
              <p:cNvPr id="5712" name="Google Shape;5712;p318"/>
              <p:cNvSpPr/>
              <p:nvPr/>
            </p:nvSpPr>
            <p:spPr>
              <a:xfrm>
                <a:off x="831111" y="5056821"/>
                <a:ext cx="2549963" cy="203973"/>
              </a:xfrm>
              <a:prstGeom prst="roundRect">
                <a:avLst>
                  <a:gd fmla="val 50000" name="adj"/>
                </a:avLst>
              </a:prstGeom>
              <a:no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713" name="Google Shape;5713;p318"/>
              <p:cNvSpPr/>
              <p:nvPr/>
            </p:nvSpPr>
            <p:spPr>
              <a:xfrm>
                <a:off x="344487" y="5056821"/>
                <a:ext cx="583835" cy="203973"/>
              </a:xfrm>
              <a:prstGeom prst="roundRect">
                <a:avLst>
                  <a:gd fmla="val 40661" name="adj"/>
                </a:avLst>
              </a:prstGeom>
              <a:solidFill>
                <a:srgbClr val="BFEFEE"/>
              </a:solid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Task 3</a:t>
                </a:r>
                <a:endParaRPr sz="1000">
                  <a:solidFill>
                    <a:srgbClr val="1F45BC"/>
                  </a:solidFill>
                  <a:latin typeface="Arial"/>
                  <a:ea typeface="Arial"/>
                  <a:cs typeface="Arial"/>
                  <a:sym typeface="Arial"/>
                </a:endParaRPr>
              </a:p>
            </p:txBody>
          </p:sp>
        </p:grpSp>
        <p:grpSp>
          <p:nvGrpSpPr>
            <p:cNvPr id="5714" name="Google Shape;5714;p318"/>
            <p:cNvGrpSpPr/>
            <p:nvPr/>
          </p:nvGrpSpPr>
          <p:grpSpPr>
            <a:xfrm>
              <a:off x="344487" y="5751540"/>
              <a:ext cx="3036587" cy="203973"/>
              <a:chOff x="344487" y="5056821"/>
              <a:chExt cx="3036587" cy="203973"/>
            </a:xfrm>
          </p:grpSpPr>
          <p:sp>
            <p:nvSpPr>
              <p:cNvPr id="5715" name="Google Shape;5715;p318"/>
              <p:cNvSpPr/>
              <p:nvPr/>
            </p:nvSpPr>
            <p:spPr>
              <a:xfrm>
                <a:off x="831111" y="5056821"/>
                <a:ext cx="2549963" cy="203973"/>
              </a:xfrm>
              <a:prstGeom prst="roundRect">
                <a:avLst>
                  <a:gd fmla="val 50000" name="adj"/>
                </a:avLst>
              </a:prstGeom>
              <a:no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716" name="Google Shape;5716;p318"/>
              <p:cNvSpPr/>
              <p:nvPr/>
            </p:nvSpPr>
            <p:spPr>
              <a:xfrm>
                <a:off x="344487" y="5056821"/>
                <a:ext cx="583835" cy="203973"/>
              </a:xfrm>
              <a:prstGeom prst="roundRect">
                <a:avLst>
                  <a:gd fmla="val 40661" name="adj"/>
                </a:avLst>
              </a:prstGeom>
              <a:solidFill>
                <a:srgbClr val="BFEFEE"/>
              </a:solid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Task 4</a:t>
                </a:r>
                <a:endParaRPr sz="1000">
                  <a:solidFill>
                    <a:srgbClr val="1F45BC"/>
                  </a:solidFill>
                  <a:latin typeface="Arial"/>
                  <a:ea typeface="Arial"/>
                  <a:cs typeface="Arial"/>
                  <a:sym typeface="Arial"/>
                </a:endParaRPr>
              </a:p>
            </p:txBody>
          </p:sp>
        </p:grpSp>
        <p:grpSp>
          <p:nvGrpSpPr>
            <p:cNvPr id="5717" name="Google Shape;5717;p318"/>
            <p:cNvGrpSpPr/>
            <p:nvPr/>
          </p:nvGrpSpPr>
          <p:grpSpPr>
            <a:xfrm>
              <a:off x="3726824" y="5150209"/>
              <a:ext cx="2172204" cy="436910"/>
              <a:chOff x="3726824" y="5061309"/>
              <a:chExt cx="2172204" cy="436910"/>
            </a:xfrm>
          </p:grpSpPr>
          <p:grpSp>
            <p:nvGrpSpPr>
              <p:cNvPr id="5718" name="Google Shape;5718;p318"/>
              <p:cNvGrpSpPr/>
              <p:nvPr/>
            </p:nvGrpSpPr>
            <p:grpSpPr>
              <a:xfrm>
                <a:off x="3726824" y="5061309"/>
                <a:ext cx="2170152" cy="205096"/>
                <a:chOff x="3726824" y="5061309"/>
                <a:chExt cx="2170152" cy="205096"/>
              </a:xfrm>
            </p:grpSpPr>
            <p:sp>
              <p:nvSpPr>
                <p:cNvPr id="5719" name="Google Shape;5719;p318"/>
                <p:cNvSpPr/>
                <p:nvPr/>
              </p:nvSpPr>
              <p:spPr>
                <a:xfrm>
                  <a:off x="3726824" y="5062432"/>
                  <a:ext cx="1693473" cy="203973"/>
                </a:xfrm>
                <a:prstGeom prst="roundRect">
                  <a:avLst>
                    <a:gd fmla="val 50000" name="adj"/>
                  </a:avLst>
                </a:prstGeom>
                <a:no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720" name="Google Shape;5720;p318"/>
                <p:cNvSpPr/>
                <p:nvPr/>
              </p:nvSpPr>
              <p:spPr>
                <a:xfrm>
                  <a:off x="5313141" y="5061309"/>
                  <a:ext cx="583835" cy="203973"/>
                </a:xfrm>
                <a:prstGeom prst="roundRect">
                  <a:avLst>
                    <a:gd fmla="val 40661" name="adj"/>
                  </a:avLst>
                </a:prstGeom>
                <a:solidFill>
                  <a:srgbClr val="BFEFEE"/>
                </a:solid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Task 5</a:t>
                  </a:r>
                  <a:endParaRPr sz="1000">
                    <a:solidFill>
                      <a:srgbClr val="1F45BC"/>
                    </a:solidFill>
                    <a:latin typeface="Arial"/>
                    <a:ea typeface="Arial"/>
                    <a:cs typeface="Arial"/>
                    <a:sym typeface="Arial"/>
                  </a:endParaRPr>
                </a:p>
              </p:txBody>
            </p:sp>
          </p:grpSp>
          <p:grpSp>
            <p:nvGrpSpPr>
              <p:cNvPr id="5721" name="Google Shape;5721;p318"/>
              <p:cNvGrpSpPr/>
              <p:nvPr/>
            </p:nvGrpSpPr>
            <p:grpSpPr>
              <a:xfrm>
                <a:off x="3728876" y="5293123"/>
                <a:ext cx="2170152" cy="205096"/>
                <a:chOff x="3726824" y="5061309"/>
                <a:chExt cx="2170152" cy="205096"/>
              </a:xfrm>
            </p:grpSpPr>
            <p:sp>
              <p:nvSpPr>
                <p:cNvPr id="5722" name="Google Shape;5722;p318"/>
                <p:cNvSpPr/>
                <p:nvPr/>
              </p:nvSpPr>
              <p:spPr>
                <a:xfrm>
                  <a:off x="3726824" y="5062432"/>
                  <a:ext cx="1693473" cy="203973"/>
                </a:xfrm>
                <a:prstGeom prst="roundRect">
                  <a:avLst>
                    <a:gd fmla="val 50000" name="adj"/>
                  </a:avLst>
                </a:prstGeom>
                <a:no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5723" name="Google Shape;5723;p318"/>
                <p:cNvSpPr/>
                <p:nvPr/>
              </p:nvSpPr>
              <p:spPr>
                <a:xfrm>
                  <a:off x="5313141" y="5061309"/>
                  <a:ext cx="583835" cy="203973"/>
                </a:xfrm>
                <a:prstGeom prst="roundRect">
                  <a:avLst>
                    <a:gd fmla="val 40661" name="adj"/>
                  </a:avLst>
                </a:prstGeom>
                <a:solidFill>
                  <a:srgbClr val="BFEFEE"/>
                </a:solid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Task 6</a:t>
                  </a:r>
                  <a:endParaRPr sz="1000">
                    <a:solidFill>
                      <a:srgbClr val="1F45BC"/>
                    </a:solidFill>
                    <a:latin typeface="Arial"/>
                    <a:ea typeface="Arial"/>
                    <a:cs typeface="Arial"/>
                    <a:sym typeface="Arial"/>
                  </a:endParaRPr>
                </a:p>
              </p:txBody>
            </p:sp>
          </p:grpSp>
        </p:grpSp>
      </p:grpSp>
    </p:spTree>
  </p:cSld>
  <p:clrMapOvr>
    <a:masterClrMapping/>
  </p:clrMapOvr>
</p:sld>
</file>

<file path=ppt/slides/slide3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8" name="Shape 5728"/>
        <p:cNvGrpSpPr/>
        <p:nvPr/>
      </p:nvGrpSpPr>
      <p:grpSpPr>
        <a:xfrm>
          <a:off x="0" y="0"/>
          <a:ext cx="0" cy="0"/>
          <a:chOff x="0" y="0"/>
          <a:chExt cx="0" cy="0"/>
        </a:xfrm>
      </p:grpSpPr>
      <p:sp>
        <p:nvSpPr>
          <p:cNvPr id="5729" name="Google Shape;5729;p31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Xử lý phân tán</a:t>
            </a:r>
            <a:endParaRPr/>
          </a:p>
        </p:txBody>
      </p:sp>
      <p:sp>
        <p:nvSpPr>
          <p:cNvPr id="5730" name="Google Shape;5730;p31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Tác vụ đường ống (3/3)</a:t>
            </a:r>
            <a:endParaRPr/>
          </a:p>
        </p:txBody>
      </p:sp>
      <p:sp>
        <p:nvSpPr>
          <p:cNvPr id="5731" name="Google Shape;5731;p31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732" name="Google Shape;5732;p319"/>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nhóm chuyển đổi chỉ phụ thuộc vào cha mẹ trực tiếp có thể được nhóm hợp lý thành các tác vụ</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5733" name="Google Shape;5733;p319"/>
          <p:cNvSpPr txBox="1"/>
          <p:nvPr/>
        </p:nvSpPr>
        <p:spPr>
          <a:xfrm>
            <a:off x="704850" y="2540707"/>
            <a:ext cx="7812000" cy="206569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wordcount = sc.textFile("alice.txt")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.flatMap(lambda line: line.split(' '))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.map(lambda word: (word, 1))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.reduceByKey(lambda v1, v2: v1+v2)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.map(lambda tup: (tup[1], tup[0]))</a:t>
            </a:r>
            <a:endParaRPr/>
          </a:p>
          <a:p>
            <a:pPr indent="0" lvl="0" marL="182563" marR="0" rtl="0" algn="l">
              <a:spcBef>
                <a:spcPts val="0"/>
              </a:spcBef>
              <a:spcAft>
                <a:spcPts val="0"/>
              </a:spcAft>
              <a:buNone/>
            </a:pPr>
            <a:r>
              <a:rPr lang="en-US" sz="1400">
                <a:solidFill>
                  <a:srgbClr val="AEABAB"/>
                </a:solidFill>
                <a:latin typeface="Courier New"/>
                <a:ea typeface="Courier New"/>
                <a:cs typeface="Courier New"/>
                <a:sym typeface="Courier New"/>
              </a:rPr>
              <a:t>wordcount.saveAsTextFile("wordcount")</a:t>
            </a:r>
            <a:endParaRPr/>
          </a:p>
        </p:txBody>
      </p:sp>
      <p:grpSp>
        <p:nvGrpSpPr>
          <p:cNvPr id="5734" name="Google Shape;5734;p319"/>
          <p:cNvGrpSpPr/>
          <p:nvPr/>
        </p:nvGrpSpPr>
        <p:grpSpPr>
          <a:xfrm>
            <a:off x="612449" y="4734473"/>
            <a:ext cx="2465287" cy="1431377"/>
            <a:chOff x="612450" y="4734473"/>
            <a:chExt cx="1843882" cy="1431377"/>
          </a:xfrm>
        </p:grpSpPr>
        <p:grpSp>
          <p:nvGrpSpPr>
            <p:cNvPr id="5735" name="Google Shape;5735;p319"/>
            <p:cNvGrpSpPr/>
            <p:nvPr/>
          </p:nvGrpSpPr>
          <p:grpSpPr>
            <a:xfrm>
              <a:off x="612450" y="4734473"/>
              <a:ext cx="850074" cy="1431377"/>
              <a:chOff x="1231281" y="4734473"/>
              <a:chExt cx="850074" cy="1431377"/>
            </a:xfrm>
          </p:grpSpPr>
          <p:sp>
            <p:nvSpPr>
              <p:cNvPr id="5736" name="Google Shape;5736;p319"/>
              <p:cNvSpPr/>
              <p:nvPr/>
            </p:nvSpPr>
            <p:spPr>
              <a:xfrm>
                <a:off x="1231281" y="4816061"/>
                <a:ext cx="850074" cy="1349789"/>
              </a:xfrm>
              <a:prstGeom prst="roundRect">
                <a:avLst>
                  <a:gd fmla="val 16667" name="adj"/>
                </a:avLst>
              </a:prstGeom>
              <a:noFill/>
              <a:ln cap="flat" cmpd="sng" w="19050">
                <a:solidFill>
                  <a:srgbClr val="66A1FE"/>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37" name="Google Shape;5737;p319"/>
              <p:cNvSpPr/>
              <p:nvPr/>
            </p:nvSpPr>
            <p:spPr>
              <a:xfrm>
                <a:off x="1313905" y="4734473"/>
                <a:ext cx="684826" cy="170610"/>
              </a:xfrm>
              <a:prstGeom prst="roundRect">
                <a:avLst>
                  <a:gd fmla="val 20675" name="adj"/>
                </a:avLst>
              </a:prstGeom>
              <a:solidFill>
                <a:schemeClr val="lt1"/>
              </a:solidFill>
              <a:ln cap="flat" cmpd="sng" w="19050">
                <a:solidFill>
                  <a:srgbClr val="66A1FE"/>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66A1FE"/>
                    </a:solidFill>
                    <a:latin typeface="Arial"/>
                    <a:ea typeface="Arial"/>
                    <a:cs typeface="Arial"/>
                    <a:sym typeface="Arial"/>
                  </a:rPr>
                  <a:t>Giai đoan 0</a:t>
                </a:r>
                <a:endParaRPr sz="1100">
                  <a:solidFill>
                    <a:srgbClr val="66A1FE"/>
                  </a:solidFill>
                  <a:latin typeface="Arial"/>
                  <a:ea typeface="Arial"/>
                  <a:cs typeface="Arial"/>
                  <a:sym typeface="Arial"/>
                </a:endParaRPr>
              </a:p>
            </p:txBody>
          </p:sp>
          <p:grpSp>
            <p:nvGrpSpPr>
              <p:cNvPr id="5738" name="Google Shape;5738;p319"/>
              <p:cNvGrpSpPr/>
              <p:nvPr/>
            </p:nvGrpSpPr>
            <p:grpSpPr>
              <a:xfrm>
                <a:off x="1364401" y="5056821"/>
                <a:ext cx="583835" cy="898692"/>
                <a:chOff x="612337" y="5056821"/>
                <a:chExt cx="583835" cy="898692"/>
              </a:xfrm>
            </p:grpSpPr>
            <p:sp>
              <p:nvSpPr>
                <p:cNvPr id="5739" name="Google Shape;5739;p319"/>
                <p:cNvSpPr/>
                <p:nvPr/>
              </p:nvSpPr>
              <p:spPr>
                <a:xfrm>
                  <a:off x="612337" y="5056821"/>
                  <a:ext cx="583835" cy="203973"/>
                </a:xfrm>
                <a:prstGeom prst="roundRect">
                  <a:avLst>
                    <a:gd fmla="val 40661" name="adj"/>
                  </a:avLst>
                </a:prstGeom>
                <a:solidFill>
                  <a:srgbClr val="BFEFEE"/>
                </a:solid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Task 1</a:t>
                  </a:r>
                  <a:endParaRPr sz="1000">
                    <a:solidFill>
                      <a:srgbClr val="1F45BC"/>
                    </a:solidFill>
                    <a:latin typeface="Arial"/>
                    <a:ea typeface="Arial"/>
                    <a:cs typeface="Arial"/>
                    <a:sym typeface="Arial"/>
                  </a:endParaRPr>
                </a:p>
              </p:txBody>
            </p:sp>
            <p:sp>
              <p:nvSpPr>
                <p:cNvPr id="5740" name="Google Shape;5740;p319"/>
                <p:cNvSpPr/>
                <p:nvPr/>
              </p:nvSpPr>
              <p:spPr>
                <a:xfrm>
                  <a:off x="612337" y="5293685"/>
                  <a:ext cx="583835" cy="203973"/>
                </a:xfrm>
                <a:prstGeom prst="roundRect">
                  <a:avLst>
                    <a:gd fmla="val 40661" name="adj"/>
                  </a:avLst>
                </a:prstGeom>
                <a:solidFill>
                  <a:srgbClr val="BFEFEE"/>
                </a:solid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Task 2</a:t>
                  </a:r>
                  <a:endParaRPr sz="1000">
                    <a:solidFill>
                      <a:srgbClr val="1F45BC"/>
                    </a:solidFill>
                    <a:latin typeface="Arial"/>
                    <a:ea typeface="Arial"/>
                    <a:cs typeface="Arial"/>
                    <a:sym typeface="Arial"/>
                  </a:endParaRPr>
                </a:p>
              </p:txBody>
            </p:sp>
            <p:sp>
              <p:nvSpPr>
                <p:cNvPr id="5741" name="Google Shape;5741;p319"/>
                <p:cNvSpPr/>
                <p:nvPr/>
              </p:nvSpPr>
              <p:spPr>
                <a:xfrm>
                  <a:off x="612337" y="5523918"/>
                  <a:ext cx="583835" cy="203973"/>
                </a:xfrm>
                <a:prstGeom prst="roundRect">
                  <a:avLst>
                    <a:gd fmla="val 40661" name="adj"/>
                  </a:avLst>
                </a:prstGeom>
                <a:solidFill>
                  <a:srgbClr val="BFEFEE"/>
                </a:solid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Task 3</a:t>
                  </a:r>
                  <a:endParaRPr sz="1000">
                    <a:solidFill>
                      <a:srgbClr val="1F45BC"/>
                    </a:solidFill>
                    <a:latin typeface="Arial"/>
                    <a:ea typeface="Arial"/>
                    <a:cs typeface="Arial"/>
                    <a:sym typeface="Arial"/>
                  </a:endParaRPr>
                </a:p>
              </p:txBody>
            </p:sp>
            <p:sp>
              <p:nvSpPr>
                <p:cNvPr id="5742" name="Google Shape;5742;p319"/>
                <p:cNvSpPr/>
                <p:nvPr/>
              </p:nvSpPr>
              <p:spPr>
                <a:xfrm>
                  <a:off x="612337" y="5751540"/>
                  <a:ext cx="583835" cy="203973"/>
                </a:xfrm>
                <a:prstGeom prst="roundRect">
                  <a:avLst>
                    <a:gd fmla="val 40661" name="adj"/>
                  </a:avLst>
                </a:prstGeom>
                <a:solidFill>
                  <a:srgbClr val="BFEFEE"/>
                </a:solid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Task 4</a:t>
                  </a:r>
                  <a:endParaRPr sz="1000">
                    <a:solidFill>
                      <a:srgbClr val="1F45BC"/>
                    </a:solidFill>
                    <a:latin typeface="Arial"/>
                    <a:ea typeface="Arial"/>
                    <a:cs typeface="Arial"/>
                    <a:sym typeface="Arial"/>
                  </a:endParaRPr>
                </a:p>
              </p:txBody>
            </p:sp>
          </p:grpSp>
        </p:grpSp>
        <p:grpSp>
          <p:nvGrpSpPr>
            <p:cNvPr id="5743" name="Google Shape;5743;p319"/>
            <p:cNvGrpSpPr/>
            <p:nvPr/>
          </p:nvGrpSpPr>
          <p:grpSpPr>
            <a:xfrm>
              <a:off x="1606258" y="4734473"/>
              <a:ext cx="850074" cy="1431377"/>
              <a:chOff x="4700433" y="4734473"/>
              <a:chExt cx="850074" cy="1431377"/>
            </a:xfrm>
          </p:grpSpPr>
          <p:grpSp>
            <p:nvGrpSpPr>
              <p:cNvPr id="5744" name="Google Shape;5744;p319"/>
              <p:cNvGrpSpPr/>
              <p:nvPr/>
            </p:nvGrpSpPr>
            <p:grpSpPr>
              <a:xfrm>
                <a:off x="4832527" y="5150209"/>
                <a:ext cx="585887" cy="435787"/>
                <a:chOff x="5580991" y="5150209"/>
                <a:chExt cx="585887" cy="435787"/>
              </a:xfrm>
            </p:grpSpPr>
            <p:sp>
              <p:nvSpPr>
                <p:cNvPr id="5745" name="Google Shape;5745;p319"/>
                <p:cNvSpPr/>
                <p:nvPr/>
              </p:nvSpPr>
              <p:spPr>
                <a:xfrm>
                  <a:off x="5580991" y="5150209"/>
                  <a:ext cx="583835" cy="203973"/>
                </a:xfrm>
                <a:prstGeom prst="roundRect">
                  <a:avLst>
                    <a:gd fmla="val 40661" name="adj"/>
                  </a:avLst>
                </a:prstGeom>
                <a:solidFill>
                  <a:srgbClr val="BFEFEE"/>
                </a:solid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Task 5</a:t>
                  </a:r>
                  <a:endParaRPr sz="1000">
                    <a:solidFill>
                      <a:srgbClr val="1F45BC"/>
                    </a:solidFill>
                    <a:latin typeface="Arial"/>
                    <a:ea typeface="Arial"/>
                    <a:cs typeface="Arial"/>
                    <a:sym typeface="Arial"/>
                  </a:endParaRPr>
                </a:p>
              </p:txBody>
            </p:sp>
            <p:sp>
              <p:nvSpPr>
                <p:cNvPr id="5746" name="Google Shape;5746;p319"/>
                <p:cNvSpPr/>
                <p:nvPr/>
              </p:nvSpPr>
              <p:spPr>
                <a:xfrm>
                  <a:off x="5583043" y="5382023"/>
                  <a:ext cx="583835" cy="203973"/>
                </a:xfrm>
                <a:prstGeom prst="roundRect">
                  <a:avLst>
                    <a:gd fmla="val 40661" name="adj"/>
                  </a:avLst>
                </a:prstGeom>
                <a:solidFill>
                  <a:srgbClr val="BFEFEE"/>
                </a:solid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Task 6</a:t>
                  </a:r>
                  <a:endParaRPr sz="1000">
                    <a:solidFill>
                      <a:srgbClr val="1F45BC"/>
                    </a:solidFill>
                    <a:latin typeface="Arial"/>
                    <a:ea typeface="Arial"/>
                    <a:cs typeface="Arial"/>
                    <a:sym typeface="Arial"/>
                  </a:endParaRPr>
                </a:p>
              </p:txBody>
            </p:sp>
          </p:grpSp>
          <p:sp>
            <p:nvSpPr>
              <p:cNvPr id="5747" name="Google Shape;5747;p319"/>
              <p:cNvSpPr/>
              <p:nvPr/>
            </p:nvSpPr>
            <p:spPr>
              <a:xfrm>
                <a:off x="4700433" y="4816061"/>
                <a:ext cx="850074" cy="1349789"/>
              </a:xfrm>
              <a:prstGeom prst="roundRect">
                <a:avLst>
                  <a:gd fmla="val 16667" name="adj"/>
                </a:avLst>
              </a:prstGeom>
              <a:noFill/>
              <a:ln cap="flat" cmpd="sng" w="19050">
                <a:solidFill>
                  <a:srgbClr val="66A1FE"/>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48" name="Google Shape;5748;p319"/>
              <p:cNvSpPr/>
              <p:nvPr/>
            </p:nvSpPr>
            <p:spPr>
              <a:xfrm>
                <a:off x="4783057" y="4734473"/>
                <a:ext cx="684826" cy="170610"/>
              </a:xfrm>
              <a:prstGeom prst="roundRect">
                <a:avLst>
                  <a:gd fmla="val 20675" name="adj"/>
                </a:avLst>
              </a:prstGeom>
              <a:solidFill>
                <a:schemeClr val="lt1"/>
              </a:solidFill>
              <a:ln cap="flat" cmpd="sng" w="19050">
                <a:solidFill>
                  <a:srgbClr val="66A1FE"/>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66A1FE"/>
                    </a:solidFill>
                    <a:latin typeface="Arial"/>
                    <a:ea typeface="Arial"/>
                    <a:cs typeface="Arial"/>
                    <a:sym typeface="Arial"/>
                  </a:rPr>
                  <a:t>Giai đoạn 1</a:t>
                </a:r>
                <a:endParaRPr sz="1100">
                  <a:solidFill>
                    <a:srgbClr val="66A1FE"/>
                  </a:solidFill>
                  <a:latin typeface="Arial"/>
                  <a:ea typeface="Arial"/>
                  <a:cs typeface="Arial"/>
                  <a:sym typeface="Arial"/>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3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551" name="Google Shape;551;p3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Chuỗi cắt lát</a:t>
            </a:r>
            <a:endParaRPr/>
          </a:p>
        </p:txBody>
      </p:sp>
      <p:sp>
        <p:nvSpPr>
          <p:cNvPr id="552" name="Google Shape;552;p3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553" name="Google Shape;553;p3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Bạn chỉ có thể truy cập một "lát cắt" hoặc một phần của chuỗi</a:t>
            </a:r>
            <a:endParaRPr/>
          </a:p>
          <a:p>
            <a:pPr indent="-177800" lvl="0" marL="177800" rtl="0" algn="l">
              <a:lnSpc>
                <a:spcPct val="128571"/>
              </a:lnSpc>
              <a:spcBef>
                <a:spcPts val="1000"/>
              </a:spcBef>
              <a:spcAft>
                <a:spcPts val="0"/>
              </a:spcAft>
              <a:buClr>
                <a:srgbClr val="262626"/>
              </a:buClr>
              <a:buSzPts val="1400"/>
              <a:buFont typeface="Arial"/>
              <a:buChar char="•"/>
            </a:pPr>
            <a:r>
              <a:rPr lang="en-US"/>
              <a:t>Các chuỗi được coi là một mảng hoặc danh sách các ký tự và có chỉ mục</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Sử dụng [index] hoặc [start_index:end_index_not_inclusive] để cắt chuỗi</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554" name="Google Shape;554;p32"/>
          <p:cNvSpPr txBox="1"/>
          <p:nvPr/>
        </p:nvSpPr>
        <p:spPr>
          <a:xfrm>
            <a:off x="704850" y="4365647"/>
            <a:ext cx="3600000" cy="1565136"/>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my_string = “my_python”</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print(my_string[4])</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print(my_string[0:6])</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print(my_string[1:-1])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print(my_string[:-2])</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print(my_string[2:])</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print(my_string[:])</a:t>
            </a:r>
            <a:endParaRPr/>
          </a:p>
        </p:txBody>
      </p:sp>
      <p:sp>
        <p:nvSpPr>
          <p:cNvPr id="555" name="Google Shape;555;p32"/>
          <p:cNvSpPr txBox="1"/>
          <p:nvPr/>
        </p:nvSpPr>
        <p:spPr>
          <a:xfrm>
            <a:off x="4569903" y="4365647"/>
            <a:ext cx="3600000" cy="1565136"/>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y</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my_pyt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y_pytho</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my_pyth</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_python</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my_python</a:t>
            </a:r>
            <a:endParaRPr sz="1400">
              <a:solidFill>
                <a:schemeClr val="dk1"/>
              </a:solidFill>
              <a:latin typeface="Courier New"/>
              <a:ea typeface="Courier New"/>
              <a:cs typeface="Courier New"/>
              <a:sym typeface="Courier New"/>
            </a:endParaRPr>
          </a:p>
        </p:txBody>
      </p:sp>
      <p:graphicFrame>
        <p:nvGraphicFramePr>
          <p:cNvPr id="556" name="Google Shape;556;p32"/>
          <p:cNvGraphicFramePr/>
          <p:nvPr/>
        </p:nvGraphicFramePr>
        <p:xfrm>
          <a:off x="725956" y="2890836"/>
          <a:ext cx="3000000" cy="3000000"/>
        </p:xfrm>
        <a:graphic>
          <a:graphicData uri="http://schemas.openxmlformats.org/drawingml/2006/table">
            <a:tbl>
              <a:tblPr>
                <a:noFill/>
                <a:tableStyleId>{259961FD-F8DF-4B65-9C1A-AF174C7564FE}</a:tableStyleId>
              </a:tblPr>
              <a:tblGrid>
                <a:gridCol w="1156075"/>
                <a:gridCol w="1135850"/>
                <a:gridCol w="1135850"/>
                <a:gridCol w="1135850"/>
                <a:gridCol w="1135850"/>
                <a:gridCol w="1135850"/>
              </a:tblGrid>
              <a:tr h="397475">
                <a:tc>
                  <a:txBody>
                    <a:bodyPr/>
                    <a:lstStyle/>
                    <a:p>
                      <a:pPr indent="0" lvl="0" marL="0" marR="0" rtl="0" algn="ctr">
                        <a:spcBef>
                          <a:spcPts val="0"/>
                        </a:spcBef>
                        <a:spcAft>
                          <a:spcPts val="0"/>
                        </a:spcAft>
                        <a:buNone/>
                      </a:pPr>
                      <a:r>
                        <a:rPr lang="en-US" sz="2800" u="none" cap="none" strike="noStrike">
                          <a:solidFill>
                            <a:srgbClr val="1F45BC"/>
                          </a:solidFill>
                          <a:latin typeface="Arial"/>
                          <a:ea typeface="Arial"/>
                          <a:cs typeface="Arial"/>
                          <a:sym typeface="Arial"/>
                        </a:rPr>
                        <a:t>S</a:t>
                      </a:r>
                      <a:endParaRPr sz="2800" u="none" cap="none" strike="noStrike">
                        <a:solidFill>
                          <a:srgbClr val="1F45BC"/>
                        </a:solidFill>
                        <a:latin typeface="Arial"/>
                        <a:ea typeface="Arial"/>
                        <a:cs typeface="Arial"/>
                        <a:sym typeface="Arial"/>
                      </a:endParaRPr>
                    </a:p>
                  </a:txBody>
                  <a:tcPr marT="37150" marB="37150" marR="74300" marL="74300"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CDE6FB"/>
                    </a:solidFill>
                  </a:tcPr>
                </a:tc>
                <a:tc>
                  <a:txBody>
                    <a:bodyPr/>
                    <a:lstStyle/>
                    <a:p>
                      <a:pPr indent="0" lvl="0" marL="0" marR="0" rtl="0" algn="ctr">
                        <a:spcBef>
                          <a:spcPts val="0"/>
                        </a:spcBef>
                        <a:spcAft>
                          <a:spcPts val="0"/>
                        </a:spcAft>
                        <a:buNone/>
                      </a:pPr>
                      <a:r>
                        <a:rPr lang="en-US" sz="2800" u="none" cap="none" strike="noStrike">
                          <a:solidFill>
                            <a:srgbClr val="1F45BC"/>
                          </a:solidFill>
                          <a:latin typeface="Arial"/>
                          <a:ea typeface="Arial"/>
                          <a:cs typeface="Arial"/>
                          <a:sym typeface="Arial"/>
                        </a:rPr>
                        <a:t>T</a:t>
                      </a:r>
                      <a:endParaRPr sz="2800" u="none" cap="none" strike="noStrike">
                        <a:solidFill>
                          <a:srgbClr val="1F45BC"/>
                        </a:solidFill>
                        <a:latin typeface="Arial"/>
                        <a:ea typeface="Arial"/>
                        <a:cs typeface="Arial"/>
                        <a:sym typeface="Arial"/>
                      </a:endParaRPr>
                    </a:p>
                  </a:txBody>
                  <a:tcPr marT="37150" marB="37150" marR="74300" marL="74300"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CDE6FB"/>
                    </a:solidFill>
                  </a:tcPr>
                </a:tc>
                <a:tc>
                  <a:txBody>
                    <a:bodyPr/>
                    <a:lstStyle/>
                    <a:p>
                      <a:pPr indent="0" lvl="0" marL="0" marR="0" rtl="0" algn="ctr">
                        <a:spcBef>
                          <a:spcPts val="0"/>
                        </a:spcBef>
                        <a:spcAft>
                          <a:spcPts val="0"/>
                        </a:spcAft>
                        <a:buNone/>
                      </a:pPr>
                      <a:r>
                        <a:rPr lang="en-US" sz="2800" u="none" cap="none" strike="noStrike">
                          <a:solidFill>
                            <a:srgbClr val="1F45BC"/>
                          </a:solidFill>
                          <a:latin typeface="Arial"/>
                          <a:ea typeface="Arial"/>
                          <a:cs typeface="Arial"/>
                          <a:sym typeface="Arial"/>
                        </a:rPr>
                        <a:t>R</a:t>
                      </a:r>
                      <a:endParaRPr sz="2800" u="none" cap="none" strike="noStrike">
                        <a:solidFill>
                          <a:srgbClr val="1F45BC"/>
                        </a:solidFill>
                        <a:latin typeface="Arial"/>
                        <a:ea typeface="Arial"/>
                        <a:cs typeface="Arial"/>
                        <a:sym typeface="Arial"/>
                      </a:endParaRPr>
                    </a:p>
                  </a:txBody>
                  <a:tcPr marT="37150" marB="37150" marR="74300" marL="74300"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CDE6FB"/>
                    </a:solidFill>
                  </a:tcPr>
                </a:tc>
                <a:tc>
                  <a:txBody>
                    <a:bodyPr/>
                    <a:lstStyle/>
                    <a:p>
                      <a:pPr indent="0" lvl="0" marL="0" marR="0" rtl="0" algn="ctr">
                        <a:spcBef>
                          <a:spcPts val="0"/>
                        </a:spcBef>
                        <a:spcAft>
                          <a:spcPts val="0"/>
                        </a:spcAft>
                        <a:buNone/>
                      </a:pPr>
                      <a:r>
                        <a:rPr lang="en-US" sz="2800" u="none" cap="none" strike="noStrike">
                          <a:solidFill>
                            <a:srgbClr val="1F45BC"/>
                          </a:solidFill>
                          <a:latin typeface="Arial"/>
                          <a:ea typeface="Arial"/>
                          <a:cs typeface="Arial"/>
                          <a:sym typeface="Arial"/>
                        </a:rPr>
                        <a:t>I</a:t>
                      </a:r>
                      <a:endParaRPr sz="2800" u="none" cap="none" strike="noStrike">
                        <a:solidFill>
                          <a:srgbClr val="1F45BC"/>
                        </a:solidFill>
                        <a:latin typeface="Arial"/>
                        <a:ea typeface="Arial"/>
                        <a:cs typeface="Arial"/>
                        <a:sym typeface="Arial"/>
                      </a:endParaRPr>
                    </a:p>
                  </a:txBody>
                  <a:tcPr marT="37150" marB="37150" marR="74300" marL="74300"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CDE6FB"/>
                    </a:solidFill>
                  </a:tcPr>
                </a:tc>
                <a:tc>
                  <a:txBody>
                    <a:bodyPr/>
                    <a:lstStyle/>
                    <a:p>
                      <a:pPr indent="0" lvl="0" marL="0" marR="0" rtl="0" algn="ctr">
                        <a:spcBef>
                          <a:spcPts val="0"/>
                        </a:spcBef>
                        <a:spcAft>
                          <a:spcPts val="0"/>
                        </a:spcAft>
                        <a:buNone/>
                      </a:pPr>
                      <a:r>
                        <a:rPr lang="en-US" sz="2800" u="none" cap="none" strike="noStrike">
                          <a:solidFill>
                            <a:srgbClr val="1F45BC"/>
                          </a:solidFill>
                          <a:latin typeface="Arial"/>
                          <a:ea typeface="Arial"/>
                          <a:cs typeface="Arial"/>
                          <a:sym typeface="Arial"/>
                        </a:rPr>
                        <a:t>N</a:t>
                      </a:r>
                      <a:endParaRPr sz="2800" u="none" cap="none" strike="noStrike">
                        <a:solidFill>
                          <a:srgbClr val="1F45BC"/>
                        </a:solidFill>
                        <a:latin typeface="Arial"/>
                        <a:ea typeface="Arial"/>
                        <a:cs typeface="Arial"/>
                        <a:sym typeface="Arial"/>
                      </a:endParaRPr>
                    </a:p>
                  </a:txBody>
                  <a:tcPr marT="37150" marB="37150" marR="74300" marL="74300"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CDE6FB"/>
                    </a:solidFill>
                  </a:tcPr>
                </a:tc>
                <a:tc>
                  <a:txBody>
                    <a:bodyPr/>
                    <a:lstStyle/>
                    <a:p>
                      <a:pPr indent="0" lvl="0" marL="0" marR="0" rtl="0" algn="ctr">
                        <a:spcBef>
                          <a:spcPts val="0"/>
                        </a:spcBef>
                        <a:spcAft>
                          <a:spcPts val="0"/>
                        </a:spcAft>
                        <a:buNone/>
                      </a:pPr>
                      <a:r>
                        <a:rPr lang="en-US" sz="2800" u="none" cap="none" strike="noStrike">
                          <a:solidFill>
                            <a:srgbClr val="1F45BC"/>
                          </a:solidFill>
                          <a:latin typeface="Arial"/>
                          <a:ea typeface="Arial"/>
                          <a:cs typeface="Arial"/>
                          <a:sym typeface="Arial"/>
                        </a:rPr>
                        <a:t>G</a:t>
                      </a:r>
                      <a:endParaRPr sz="2800" u="none" cap="none" strike="noStrike">
                        <a:solidFill>
                          <a:srgbClr val="1F45BC"/>
                        </a:solidFill>
                        <a:latin typeface="Arial"/>
                        <a:ea typeface="Arial"/>
                        <a:cs typeface="Arial"/>
                        <a:sym typeface="Arial"/>
                      </a:endParaRPr>
                    </a:p>
                  </a:txBody>
                  <a:tcPr marT="37150" marB="37150" marR="74300" marL="74300"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rgbClr val="CDE6FB"/>
                    </a:solidFill>
                  </a:tcPr>
                </a:tc>
              </a:tr>
              <a:tr h="185875">
                <a:tc>
                  <a:txBody>
                    <a:bodyPr/>
                    <a:lstStyle/>
                    <a:p>
                      <a:pPr indent="0" lvl="0" marL="0" marR="0" rtl="0" algn="ctr">
                        <a:spcBef>
                          <a:spcPts val="0"/>
                        </a:spcBef>
                        <a:spcAft>
                          <a:spcPts val="0"/>
                        </a:spcAft>
                        <a:buNone/>
                      </a:pPr>
                      <a:r>
                        <a:rPr lang="en-US" sz="1400" u="none" cap="none" strike="noStrike">
                          <a:solidFill>
                            <a:srgbClr val="1F45BC"/>
                          </a:solidFill>
                          <a:latin typeface="Arial"/>
                          <a:ea typeface="Arial"/>
                          <a:cs typeface="Arial"/>
                          <a:sym typeface="Arial"/>
                        </a:rPr>
                        <a:t>0</a:t>
                      </a:r>
                      <a:endParaRPr sz="1400" u="none" cap="none" strike="noStrike">
                        <a:solidFill>
                          <a:srgbClr val="1F45BC"/>
                        </a:solidFill>
                        <a:latin typeface="Arial"/>
                        <a:ea typeface="Arial"/>
                        <a:cs typeface="Arial"/>
                        <a:sym typeface="Arial"/>
                      </a:endParaRPr>
                    </a:p>
                  </a:txBody>
                  <a:tcPr marT="37150" marB="37150" marR="74300" marL="74300"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u="none" cap="none" strike="noStrike">
                          <a:solidFill>
                            <a:srgbClr val="1F45BC"/>
                          </a:solidFill>
                          <a:latin typeface="Arial"/>
                          <a:ea typeface="Arial"/>
                          <a:cs typeface="Arial"/>
                          <a:sym typeface="Arial"/>
                        </a:rPr>
                        <a:t>1</a:t>
                      </a:r>
                      <a:endParaRPr sz="1400" u="none" cap="none" strike="noStrike">
                        <a:solidFill>
                          <a:srgbClr val="1F45BC"/>
                        </a:solidFill>
                        <a:latin typeface="Arial"/>
                        <a:ea typeface="Arial"/>
                        <a:cs typeface="Arial"/>
                        <a:sym typeface="Arial"/>
                      </a:endParaRPr>
                    </a:p>
                  </a:txBody>
                  <a:tcPr marT="37150" marB="37150" marR="74300" marL="74300"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u="none" cap="none" strike="noStrike">
                          <a:solidFill>
                            <a:srgbClr val="1F45BC"/>
                          </a:solidFill>
                          <a:latin typeface="Arial"/>
                          <a:ea typeface="Arial"/>
                          <a:cs typeface="Arial"/>
                          <a:sym typeface="Arial"/>
                        </a:rPr>
                        <a:t>2</a:t>
                      </a:r>
                      <a:endParaRPr sz="1400" u="none" cap="none" strike="noStrike">
                        <a:solidFill>
                          <a:srgbClr val="1F45BC"/>
                        </a:solidFill>
                        <a:latin typeface="Arial"/>
                        <a:ea typeface="Arial"/>
                        <a:cs typeface="Arial"/>
                        <a:sym typeface="Arial"/>
                      </a:endParaRPr>
                    </a:p>
                  </a:txBody>
                  <a:tcPr marT="37150" marB="37150" marR="74300" marL="74300"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u="none" cap="none" strike="noStrike">
                          <a:solidFill>
                            <a:srgbClr val="1F45BC"/>
                          </a:solidFill>
                          <a:latin typeface="Arial"/>
                          <a:ea typeface="Arial"/>
                          <a:cs typeface="Arial"/>
                          <a:sym typeface="Arial"/>
                        </a:rPr>
                        <a:t>3</a:t>
                      </a:r>
                      <a:endParaRPr sz="1400" u="none" cap="none" strike="noStrike">
                        <a:solidFill>
                          <a:srgbClr val="1F45BC"/>
                        </a:solidFill>
                        <a:latin typeface="Arial"/>
                        <a:ea typeface="Arial"/>
                        <a:cs typeface="Arial"/>
                        <a:sym typeface="Arial"/>
                      </a:endParaRPr>
                    </a:p>
                  </a:txBody>
                  <a:tcPr marT="37150" marB="37150" marR="74300" marL="74300"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u="none" cap="none" strike="noStrike">
                          <a:solidFill>
                            <a:srgbClr val="1F45BC"/>
                          </a:solidFill>
                          <a:latin typeface="Arial"/>
                          <a:ea typeface="Arial"/>
                          <a:cs typeface="Arial"/>
                          <a:sym typeface="Arial"/>
                        </a:rPr>
                        <a:t>4</a:t>
                      </a:r>
                      <a:endParaRPr sz="1400" u="none" cap="none" strike="noStrike">
                        <a:solidFill>
                          <a:srgbClr val="1F45BC"/>
                        </a:solidFill>
                        <a:latin typeface="Arial"/>
                        <a:ea typeface="Arial"/>
                        <a:cs typeface="Arial"/>
                        <a:sym typeface="Arial"/>
                      </a:endParaRPr>
                    </a:p>
                  </a:txBody>
                  <a:tcPr marT="37150" marB="37150" marR="74300" marL="74300"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u="none" cap="none" strike="noStrike">
                          <a:solidFill>
                            <a:srgbClr val="1F45BC"/>
                          </a:solidFill>
                          <a:latin typeface="Arial"/>
                          <a:ea typeface="Arial"/>
                          <a:cs typeface="Arial"/>
                          <a:sym typeface="Arial"/>
                        </a:rPr>
                        <a:t>5</a:t>
                      </a:r>
                      <a:endParaRPr sz="1400" u="none" cap="none" strike="noStrike">
                        <a:solidFill>
                          <a:srgbClr val="1F45BC"/>
                        </a:solidFill>
                        <a:latin typeface="Arial"/>
                        <a:ea typeface="Arial"/>
                        <a:cs typeface="Arial"/>
                        <a:sym typeface="Arial"/>
                      </a:endParaRPr>
                    </a:p>
                  </a:txBody>
                  <a:tcPr marT="37150" marB="37150" marR="74300" marL="74300"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r h="217500">
                <a:tc>
                  <a:txBody>
                    <a:bodyPr/>
                    <a:lstStyle/>
                    <a:p>
                      <a:pPr indent="0" lvl="0" marL="0" marR="0" rtl="0" algn="ctr">
                        <a:spcBef>
                          <a:spcPts val="0"/>
                        </a:spcBef>
                        <a:spcAft>
                          <a:spcPts val="0"/>
                        </a:spcAft>
                        <a:buNone/>
                      </a:pPr>
                      <a:r>
                        <a:rPr lang="en-US" sz="1400" u="none" cap="none" strike="noStrike">
                          <a:solidFill>
                            <a:srgbClr val="1F45BC"/>
                          </a:solidFill>
                          <a:latin typeface="Arial"/>
                          <a:ea typeface="Arial"/>
                          <a:cs typeface="Arial"/>
                          <a:sym typeface="Arial"/>
                        </a:rPr>
                        <a:t>-6</a:t>
                      </a:r>
                      <a:endParaRPr sz="1400" u="none" cap="none" strike="noStrike">
                        <a:solidFill>
                          <a:srgbClr val="1F45BC"/>
                        </a:solidFill>
                        <a:latin typeface="Arial"/>
                        <a:ea typeface="Arial"/>
                        <a:cs typeface="Arial"/>
                        <a:sym typeface="Arial"/>
                      </a:endParaRPr>
                    </a:p>
                  </a:txBody>
                  <a:tcPr marT="37150" marB="37150" marR="74300" marL="74300"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u="none" cap="none" strike="noStrike">
                          <a:solidFill>
                            <a:srgbClr val="1F45BC"/>
                          </a:solidFill>
                          <a:latin typeface="Arial"/>
                          <a:ea typeface="Arial"/>
                          <a:cs typeface="Arial"/>
                          <a:sym typeface="Arial"/>
                        </a:rPr>
                        <a:t>-5</a:t>
                      </a:r>
                      <a:endParaRPr sz="1400" u="none" cap="none" strike="noStrike">
                        <a:solidFill>
                          <a:srgbClr val="1F45BC"/>
                        </a:solidFill>
                        <a:latin typeface="Arial"/>
                        <a:ea typeface="Arial"/>
                        <a:cs typeface="Arial"/>
                        <a:sym typeface="Arial"/>
                      </a:endParaRPr>
                    </a:p>
                  </a:txBody>
                  <a:tcPr marT="37150" marB="37150" marR="74300" marL="74300"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u="none" cap="none" strike="noStrike">
                          <a:solidFill>
                            <a:srgbClr val="1F45BC"/>
                          </a:solidFill>
                          <a:latin typeface="Arial"/>
                          <a:ea typeface="Arial"/>
                          <a:cs typeface="Arial"/>
                          <a:sym typeface="Arial"/>
                        </a:rPr>
                        <a:t>-4</a:t>
                      </a:r>
                      <a:endParaRPr sz="1400" u="none" cap="none" strike="noStrike">
                        <a:solidFill>
                          <a:srgbClr val="1F45BC"/>
                        </a:solidFill>
                        <a:latin typeface="Arial"/>
                        <a:ea typeface="Arial"/>
                        <a:cs typeface="Arial"/>
                        <a:sym typeface="Arial"/>
                      </a:endParaRPr>
                    </a:p>
                  </a:txBody>
                  <a:tcPr marT="37150" marB="37150" marR="74300" marL="74300"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u="none" cap="none" strike="noStrike">
                          <a:solidFill>
                            <a:srgbClr val="1F45BC"/>
                          </a:solidFill>
                          <a:latin typeface="Arial"/>
                          <a:ea typeface="Arial"/>
                          <a:cs typeface="Arial"/>
                          <a:sym typeface="Arial"/>
                        </a:rPr>
                        <a:t>-3</a:t>
                      </a:r>
                      <a:endParaRPr sz="1400" u="none" cap="none" strike="noStrike">
                        <a:solidFill>
                          <a:srgbClr val="1F45BC"/>
                        </a:solidFill>
                        <a:latin typeface="Arial"/>
                        <a:ea typeface="Arial"/>
                        <a:cs typeface="Arial"/>
                        <a:sym typeface="Arial"/>
                      </a:endParaRPr>
                    </a:p>
                  </a:txBody>
                  <a:tcPr marT="37150" marB="37150" marR="74300" marL="74300"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u="none" cap="none" strike="noStrike">
                          <a:solidFill>
                            <a:srgbClr val="1F45BC"/>
                          </a:solidFill>
                          <a:latin typeface="Arial"/>
                          <a:ea typeface="Arial"/>
                          <a:cs typeface="Arial"/>
                          <a:sym typeface="Arial"/>
                        </a:rPr>
                        <a:t>-2</a:t>
                      </a:r>
                      <a:endParaRPr sz="1400" u="none" cap="none" strike="noStrike">
                        <a:solidFill>
                          <a:srgbClr val="1F45BC"/>
                        </a:solidFill>
                        <a:latin typeface="Arial"/>
                        <a:ea typeface="Arial"/>
                        <a:cs typeface="Arial"/>
                        <a:sym typeface="Arial"/>
                      </a:endParaRPr>
                    </a:p>
                  </a:txBody>
                  <a:tcPr marT="37150" marB="37150" marR="74300" marL="74300"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u="none" cap="none" strike="noStrike">
                          <a:solidFill>
                            <a:srgbClr val="1F45BC"/>
                          </a:solidFill>
                          <a:latin typeface="Arial"/>
                          <a:ea typeface="Arial"/>
                          <a:cs typeface="Arial"/>
                          <a:sym typeface="Arial"/>
                        </a:rPr>
                        <a:t>-1</a:t>
                      </a:r>
                      <a:endParaRPr sz="1400" u="none" cap="none" strike="noStrike">
                        <a:solidFill>
                          <a:srgbClr val="1F45BC"/>
                        </a:solidFill>
                        <a:latin typeface="Arial"/>
                        <a:ea typeface="Arial"/>
                        <a:cs typeface="Arial"/>
                        <a:sym typeface="Arial"/>
                      </a:endParaRPr>
                    </a:p>
                  </a:txBody>
                  <a:tcPr marT="37150" marB="37150" marR="74300" marL="74300" anchor="ctr">
                    <a:lnL cap="flat" cmpd="sng" w="12700">
                      <a:solidFill>
                        <a:srgbClr val="0043B2"/>
                      </a:solidFill>
                      <a:prstDash val="solid"/>
                      <a:round/>
                      <a:headEnd len="sm" w="sm" type="none"/>
                      <a:tailEnd len="sm" w="sm" type="none"/>
                    </a:lnL>
                    <a:lnR cap="flat" cmpd="sng" w="12700">
                      <a:solidFill>
                        <a:srgbClr val="0043B2"/>
                      </a:solidFill>
                      <a:prstDash val="solid"/>
                      <a:round/>
                      <a:headEnd len="sm" w="sm" type="none"/>
                      <a:tailEnd len="sm" w="sm" type="none"/>
                    </a:lnR>
                    <a:lnT cap="flat" cmpd="sng" w="12700">
                      <a:solidFill>
                        <a:srgbClr val="0043B2"/>
                      </a:solidFill>
                      <a:prstDash val="solid"/>
                      <a:round/>
                      <a:headEnd len="sm" w="sm" type="none"/>
                      <a:tailEnd len="sm" w="sm" type="none"/>
                    </a:lnT>
                    <a:lnB cap="flat" cmpd="sng" w="12700">
                      <a:solidFill>
                        <a:srgbClr val="0043B2"/>
                      </a:solidFill>
                      <a:prstDash val="solid"/>
                      <a:round/>
                      <a:headEnd len="sm" w="sm" type="none"/>
                      <a:tailEnd len="sm" w="sm" type="none"/>
                    </a:lnB>
                    <a:solidFill>
                      <a:schemeClr val="lt1"/>
                    </a:solidFill>
                  </a:tcPr>
                </a:tc>
              </a:tr>
            </a:tbl>
          </a:graphicData>
        </a:graphic>
      </p:graphicFrame>
      <p:sp>
        <p:nvSpPr>
          <p:cNvPr id="557" name="Google Shape;557;p32"/>
          <p:cNvSpPr txBox="1"/>
          <p:nvPr/>
        </p:nvSpPr>
        <p:spPr>
          <a:xfrm>
            <a:off x="3656850" y="4361544"/>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558" name="Google Shape;558;p32"/>
          <p:cNvSpPr txBox="1"/>
          <p:nvPr/>
        </p:nvSpPr>
        <p:spPr>
          <a:xfrm>
            <a:off x="7521903" y="4361544"/>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3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3" name="Shape 5753"/>
        <p:cNvGrpSpPr/>
        <p:nvPr/>
      </p:nvGrpSpPr>
      <p:grpSpPr>
        <a:xfrm>
          <a:off x="0" y="0"/>
          <a:ext cx="0" cy="0"/>
          <a:chOff x="0" y="0"/>
          <a:chExt cx="0" cy="0"/>
        </a:xfrm>
      </p:grpSpPr>
      <p:sp>
        <p:nvSpPr>
          <p:cNvPr id="5754" name="Google Shape;5754;p32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Xử lý phân tán</a:t>
            </a:r>
            <a:endParaRPr/>
          </a:p>
        </p:txBody>
      </p:sp>
      <p:sp>
        <p:nvSpPr>
          <p:cNvPr id="5755" name="Google Shape;5755;p32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Công việc Spark</a:t>
            </a:r>
            <a:endParaRPr/>
          </a:p>
        </p:txBody>
      </p:sp>
      <p:sp>
        <p:nvSpPr>
          <p:cNvPr id="5756" name="Google Shape;5756;p32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757" name="Google Shape;5757;p320"/>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Một Công việc xảy ra với các Hành động trong đó đầu ra kết quả được yêu cầu trả về</a:t>
            </a:r>
            <a:endParaRPr/>
          </a:p>
        </p:txBody>
      </p:sp>
      <p:sp>
        <p:nvSpPr>
          <p:cNvPr id="5758" name="Google Shape;5758;p320"/>
          <p:cNvSpPr txBox="1"/>
          <p:nvPr/>
        </p:nvSpPr>
        <p:spPr>
          <a:xfrm>
            <a:off x="704850" y="2540708"/>
            <a:ext cx="7812000" cy="20664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wordcount = sc.textFile("alice.txt")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.flatMap(lambda line: line.split(' '))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.map(lambda word: (word, 1))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.reduceByKey(lambda v1, v2: v1+v2) \</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    .map(lambda tup: (tup[1], tup[0]))</a:t>
            </a:r>
            <a:endParaRPr/>
          </a:p>
          <a:p>
            <a:pPr indent="0" lvl="0" marL="182563" marR="0" rtl="0" algn="l">
              <a:spcBef>
                <a:spcPts val="0"/>
              </a:spcBef>
              <a:spcAft>
                <a:spcPts val="0"/>
              </a:spcAft>
              <a:buNone/>
            </a:pPr>
            <a:r>
              <a:rPr lang="en-US" sz="1400">
                <a:solidFill>
                  <a:schemeClr val="dk1"/>
                </a:solidFill>
                <a:latin typeface="Courier New"/>
                <a:ea typeface="Courier New"/>
                <a:cs typeface="Courier New"/>
                <a:sym typeface="Courier New"/>
              </a:rPr>
              <a:t>wordcount.saveAsTextFile("wordcount")</a:t>
            </a:r>
            <a:endParaRPr/>
          </a:p>
        </p:txBody>
      </p:sp>
      <p:grpSp>
        <p:nvGrpSpPr>
          <p:cNvPr id="5759" name="Google Shape;5759;p320"/>
          <p:cNvGrpSpPr/>
          <p:nvPr/>
        </p:nvGrpSpPr>
        <p:grpSpPr>
          <a:xfrm>
            <a:off x="612449" y="4734473"/>
            <a:ext cx="5799501" cy="1431377"/>
            <a:chOff x="612450" y="4734473"/>
            <a:chExt cx="4321686" cy="1431377"/>
          </a:xfrm>
        </p:grpSpPr>
        <p:grpSp>
          <p:nvGrpSpPr>
            <p:cNvPr id="5760" name="Google Shape;5760;p320"/>
            <p:cNvGrpSpPr/>
            <p:nvPr/>
          </p:nvGrpSpPr>
          <p:grpSpPr>
            <a:xfrm>
              <a:off x="612450" y="4734473"/>
              <a:ext cx="1843882" cy="1431377"/>
              <a:chOff x="612450" y="4734473"/>
              <a:chExt cx="1843882" cy="1431377"/>
            </a:xfrm>
          </p:grpSpPr>
          <p:grpSp>
            <p:nvGrpSpPr>
              <p:cNvPr id="5761" name="Google Shape;5761;p320"/>
              <p:cNvGrpSpPr/>
              <p:nvPr/>
            </p:nvGrpSpPr>
            <p:grpSpPr>
              <a:xfrm>
                <a:off x="612450" y="4734473"/>
                <a:ext cx="850074" cy="1431377"/>
                <a:chOff x="1231281" y="4734473"/>
                <a:chExt cx="850074" cy="1431377"/>
              </a:xfrm>
            </p:grpSpPr>
            <p:sp>
              <p:nvSpPr>
                <p:cNvPr id="5762" name="Google Shape;5762;p320"/>
                <p:cNvSpPr/>
                <p:nvPr/>
              </p:nvSpPr>
              <p:spPr>
                <a:xfrm>
                  <a:off x="1231281" y="4816061"/>
                  <a:ext cx="850074" cy="1349789"/>
                </a:xfrm>
                <a:prstGeom prst="roundRect">
                  <a:avLst>
                    <a:gd fmla="val 16667" name="adj"/>
                  </a:avLst>
                </a:prstGeom>
                <a:noFill/>
                <a:ln cap="flat" cmpd="sng" w="19050">
                  <a:solidFill>
                    <a:srgbClr val="66A1FE"/>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63" name="Google Shape;5763;p320"/>
                <p:cNvSpPr/>
                <p:nvPr/>
              </p:nvSpPr>
              <p:spPr>
                <a:xfrm>
                  <a:off x="1313905" y="4734473"/>
                  <a:ext cx="684826" cy="170610"/>
                </a:xfrm>
                <a:prstGeom prst="roundRect">
                  <a:avLst>
                    <a:gd fmla="val 20675" name="adj"/>
                  </a:avLst>
                </a:prstGeom>
                <a:solidFill>
                  <a:schemeClr val="lt1"/>
                </a:solidFill>
                <a:ln cap="flat" cmpd="sng" w="19050">
                  <a:solidFill>
                    <a:srgbClr val="66A1FE"/>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66A1FE"/>
                      </a:solidFill>
                      <a:latin typeface="Arial"/>
                      <a:ea typeface="Arial"/>
                      <a:cs typeface="Arial"/>
                      <a:sym typeface="Arial"/>
                    </a:rPr>
                    <a:t>Giai đoạn 0</a:t>
                  </a:r>
                  <a:endParaRPr sz="1100">
                    <a:solidFill>
                      <a:srgbClr val="66A1FE"/>
                    </a:solidFill>
                    <a:latin typeface="Arial"/>
                    <a:ea typeface="Arial"/>
                    <a:cs typeface="Arial"/>
                    <a:sym typeface="Arial"/>
                  </a:endParaRPr>
                </a:p>
              </p:txBody>
            </p:sp>
            <p:grpSp>
              <p:nvGrpSpPr>
                <p:cNvPr id="5764" name="Google Shape;5764;p320"/>
                <p:cNvGrpSpPr/>
                <p:nvPr/>
              </p:nvGrpSpPr>
              <p:grpSpPr>
                <a:xfrm>
                  <a:off x="1364401" y="5056821"/>
                  <a:ext cx="583835" cy="898692"/>
                  <a:chOff x="612337" y="5056821"/>
                  <a:chExt cx="583835" cy="898692"/>
                </a:xfrm>
              </p:grpSpPr>
              <p:sp>
                <p:nvSpPr>
                  <p:cNvPr id="5765" name="Google Shape;5765;p320"/>
                  <p:cNvSpPr/>
                  <p:nvPr/>
                </p:nvSpPr>
                <p:spPr>
                  <a:xfrm>
                    <a:off x="612337" y="5056821"/>
                    <a:ext cx="583835" cy="203973"/>
                  </a:xfrm>
                  <a:prstGeom prst="roundRect">
                    <a:avLst>
                      <a:gd fmla="val 40661" name="adj"/>
                    </a:avLst>
                  </a:prstGeom>
                  <a:solidFill>
                    <a:srgbClr val="BFEFEE"/>
                  </a:solid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Task 1</a:t>
                    </a:r>
                    <a:endParaRPr sz="1000">
                      <a:solidFill>
                        <a:srgbClr val="1F45BC"/>
                      </a:solidFill>
                      <a:latin typeface="Arial"/>
                      <a:ea typeface="Arial"/>
                      <a:cs typeface="Arial"/>
                      <a:sym typeface="Arial"/>
                    </a:endParaRPr>
                  </a:p>
                </p:txBody>
              </p:sp>
              <p:sp>
                <p:nvSpPr>
                  <p:cNvPr id="5766" name="Google Shape;5766;p320"/>
                  <p:cNvSpPr/>
                  <p:nvPr/>
                </p:nvSpPr>
                <p:spPr>
                  <a:xfrm>
                    <a:off x="612337" y="5293685"/>
                    <a:ext cx="583835" cy="203973"/>
                  </a:xfrm>
                  <a:prstGeom prst="roundRect">
                    <a:avLst>
                      <a:gd fmla="val 40661" name="adj"/>
                    </a:avLst>
                  </a:prstGeom>
                  <a:solidFill>
                    <a:srgbClr val="BFEFEE"/>
                  </a:solid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Task 2</a:t>
                    </a:r>
                    <a:endParaRPr sz="1000">
                      <a:solidFill>
                        <a:srgbClr val="1F45BC"/>
                      </a:solidFill>
                      <a:latin typeface="Arial"/>
                      <a:ea typeface="Arial"/>
                      <a:cs typeface="Arial"/>
                      <a:sym typeface="Arial"/>
                    </a:endParaRPr>
                  </a:p>
                </p:txBody>
              </p:sp>
              <p:sp>
                <p:nvSpPr>
                  <p:cNvPr id="5767" name="Google Shape;5767;p320"/>
                  <p:cNvSpPr/>
                  <p:nvPr/>
                </p:nvSpPr>
                <p:spPr>
                  <a:xfrm>
                    <a:off x="612337" y="5523918"/>
                    <a:ext cx="583835" cy="203973"/>
                  </a:xfrm>
                  <a:prstGeom prst="roundRect">
                    <a:avLst>
                      <a:gd fmla="val 40661" name="adj"/>
                    </a:avLst>
                  </a:prstGeom>
                  <a:solidFill>
                    <a:srgbClr val="BFEFEE"/>
                  </a:solid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Task 3</a:t>
                    </a:r>
                    <a:endParaRPr sz="1000">
                      <a:solidFill>
                        <a:srgbClr val="1F45BC"/>
                      </a:solidFill>
                      <a:latin typeface="Arial"/>
                      <a:ea typeface="Arial"/>
                      <a:cs typeface="Arial"/>
                      <a:sym typeface="Arial"/>
                    </a:endParaRPr>
                  </a:p>
                </p:txBody>
              </p:sp>
              <p:sp>
                <p:nvSpPr>
                  <p:cNvPr id="5768" name="Google Shape;5768;p320"/>
                  <p:cNvSpPr/>
                  <p:nvPr/>
                </p:nvSpPr>
                <p:spPr>
                  <a:xfrm>
                    <a:off x="612337" y="5751540"/>
                    <a:ext cx="583835" cy="203973"/>
                  </a:xfrm>
                  <a:prstGeom prst="roundRect">
                    <a:avLst>
                      <a:gd fmla="val 40661" name="adj"/>
                    </a:avLst>
                  </a:prstGeom>
                  <a:solidFill>
                    <a:srgbClr val="BFEFEE"/>
                  </a:solid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Task 4</a:t>
                    </a:r>
                    <a:endParaRPr sz="1000">
                      <a:solidFill>
                        <a:srgbClr val="1F45BC"/>
                      </a:solidFill>
                      <a:latin typeface="Arial"/>
                      <a:ea typeface="Arial"/>
                      <a:cs typeface="Arial"/>
                      <a:sym typeface="Arial"/>
                    </a:endParaRPr>
                  </a:p>
                </p:txBody>
              </p:sp>
            </p:grpSp>
          </p:grpSp>
          <p:grpSp>
            <p:nvGrpSpPr>
              <p:cNvPr id="5769" name="Google Shape;5769;p320"/>
              <p:cNvGrpSpPr/>
              <p:nvPr/>
            </p:nvGrpSpPr>
            <p:grpSpPr>
              <a:xfrm>
                <a:off x="1606258" y="4734473"/>
                <a:ext cx="850074" cy="1431377"/>
                <a:chOff x="4700433" y="4734473"/>
                <a:chExt cx="850074" cy="1431377"/>
              </a:xfrm>
            </p:grpSpPr>
            <p:grpSp>
              <p:nvGrpSpPr>
                <p:cNvPr id="5770" name="Google Shape;5770;p320"/>
                <p:cNvGrpSpPr/>
                <p:nvPr/>
              </p:nvGrpSpPr>
              <p:grpSpPr>
                <a:xfrm>
                  <a:off x="4832527" y="5150209"/>
                  <a:ext cx="585887" cy="435787"/>
                  <a:chOff x="5580991" y="5150209"/>
                  <a:chExt cx="585887" cy="435787"/>
                </a:xfrm>
              </p:grpSpPr>
              <p:sp>
                <p:nvSpPr>
                  <p:cNvPr id="5771" name="Google Shape;5771;p320"/>
                  <p:cNvSpPr/>
                  <p:nvPr/>
                </p:nvSpPr>
                <p:spPr>
                  <a:xfrm>
                    <a:off x="5580991" y="5150209"/>
                    <a:ext cx="583835" cy="203973"/>
                  </a:xfrm>
                  <a:prstGeom prst="roundRect">
                    <a:avLst>
                      <a:gd fmla="val 40661" name="adj"/>
                    </a:avLst>
                  </a:prstGeom>
                  <a:solidFill>
                    <a:srgbClr val="BFEFEE"/>
                  </a:solid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Task 5</a:t>
                    </a:r>
                    <a:endParaRPr sz="1000">
                      <a:solidFill>
                        <a:srgbClr val="1F45BC"/>
                      </a:solidFill>
                      <a:latin typeface="Arial"/>
                      <a:ea typeface="Arial"/>
                      <a:cs typeface="Arial"/>
                      <a:sym typeface="Arial"/>
                    </a:endParaRPr>
                  </a:p>
                </p:txBody>
              </p:sp>
              <p:sp>
                <p:nvSpPr>
                  <p:cNvPr id="5772" name="Google Shape;5772;p320"/>
                  <p:cNvSpPr/>
                  <p:nvPr/>
                </p:nvSpPr>
                <p:spPr>
                  <a:xfrm>
                    <a:off x="5583043" y="5382023"/>
                    <a:ext cx="583835" cy="203973"/>
                  </a:xfrm>
                  <a:prstGeom prst="roundRect">
                    <a:avLst>
                      <a:gd fmla="val 40661" name="adj"/>
                    </a:avLst>
                  </a:prstGeom>
                  <a:solidFill>
                    <a:srgbClr val="BFEFEE"/>
                  </a:solidFill>
                  <a:ln cap="flat" cmpd="sng" w="19050">
                    <a:solidFill>
                      <a:srgbClr val="60C4D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Task 6</a:t>
                    </a:r>
                    <a:endParaRPr sz="1000">
                      <a:solidFill>
                        <a:srgbClr val="1F45BC"/>
                      </a:solidFill>
                      <a:latin typeface="Arial"/>
                      <a:ea typeface="Arial"/>
                      <a:cs typeface="Arial"/>
                      <a:sym typeface="Arial"/>
                    </a:endParaRPr>
                  </a:p>
                </p:txBody>
              </p:sp>
            </p:grpSp>
            <p:sp>
              <p:nvSpPr>
                <p:cNvPr id="5773" name="Google Shape;5773;p320"/>
                <p:cNvSpPr/>
                <p:nvPr/>
              </p:nvSpPr>
              <p:spPr>
                <a:xfrm>
                  <a:off x="4700433" y="4816061"/>
                  <a:ext cx="850074" cy="1349789"/>
                </a:xfrm>
                <a:prstGeom prst="roundRect">
                  <a:avLst>
                    <a:gd fmla="val 16667" name="adj"/>
                  </a:avLst>
                </a:prstGeom>
                <a:noFill/>
                <a:ln cap="flat" cmpd="sng" w="19050">
                  <a:solidFill>
                    <a:srgbClr val="66A1FE"/>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74" name="Google Shape;5774;p320"/>
                <p:cNvSpPr/>
                <p:nvPr/>
              </p:nvSpPr>
              <p:spPr>
                <a:xfrm>
                  <a:off x="4783057" y="4734473"/>
                  <a:ext cx="684826" cy="170610"/>
                </a:xfrm>
                <a:prstGeom prst="roundRect">
                  <a:avLst>
                    <a:gd fmla="val 20675" name="adj"/>
                  </a:avLst>
                </a:prstGeom>
                <a:solidFill>
                  <a:schemeClr val="lt1"/>
                </a:solidFill>
                <a:ln cap="flat" cmpd="sng" w="19050">
                  <a:solidFill>
                    <a:srgbClr val="66A1FE"/>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66A1FE"/>
                      </a:solidFill>
                      <a:latin typeface="Arial"/>
                      <a:ea typeface="Arial"/>
                      <a:cs typeface="Arial"/>
                      <a:sym typeface="Arial"/>
                    </a:rPr>
                    <a:t>Giai đoạn 1</a:t>
                  </a:r>
                  <a:endParaRPr sz="1100">
                    <a:solidFill>
                      <a:srgbClr val="66A1FE"/>
                    </a:solidFill>
                    <a:latin typeface="Arial"/>
                    <a:ea typeface="Arial"/>
                    <a:cs typeface="Arial"/>
                    <a:sym typeface="Arial"/>
                  </a:endParaRPr>
                </a:p>
              </p:txBody>
            </p:sp>
          </p:grpSp>
        </p:grpSp>
        <p:sp>
          <p:nvSpPr>
            <p:cNvPr id="5775" name="Google Shape;5775;p320"/>
            <p:cNvSpPr/>
            <p:nvPr/>
          </p:nvSpPr>
          <p:spPr>
            <a:xfrm>
              <a:off x="2666776" y="5193938"/>
              <a:ext cx="677391" cy="519249"/>
            </a:xfrm>
            <a:prstGeom prst="rightArrow">
              <a:avLst>
                <a:gd fmla="val 74197" name="adj1"/>
                <a:gd fmla="val 41667" name="adj2"/>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76" name="Google Shape;5776;p320"/>
            <p:cNvSpPr/>
            <p:nvPr/>
          </p:nvSpPr>
          <p:spPr>
            <a:xfrm>
              <a:off x="3491492" y="4942424"/>
              <a:ext cx="1442644" cy="1039851"/>
            </a:xfrm>
            <a:prstGeom prst="roundRect">
              <a:avLst>
                <a:gd fmla="val 36819"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Output File</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"wordcount"</a:t>
              </a:r>
              <a:endParaRPr/>
            </a:p>
          </p:txBody>
        </p:sp>
      </p:grpSp>
    </p:spTree>
  </p:cSld>
  <p:clrMapOvr>
    <a:masterClrMapping/>
  </p:clrMapOvr>
</p:sld>
</file>

<file path=ppt/slides/slide3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1" name="Shape 5781"/>
        <p:cNvGrpSpPr/>
        <p:nvPr/>
      </p:nvGrpSpPr>
      <p:grpSpPr>
        <a:xfrm>
          <a:off x="0" y="0"/>
          <a:ext cx="0" cy="0"/>
          <a:chOff x="0" y="0"/>
          <a:chExt cx="0" cy="0"/>
        </a:xfrm>
      </p:grpSpPr>
      <p:sp>
        <p:nvSpPr>
          <p:cNvPr id="5782" name="Google Shape;5782;p32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Xử lý phân tán</a:t>
            </a:r>
            <a:endParaRPr/>
          </a:p>
        </p:txBody>
      </p:sp>
      <p:sp>
        <p:nvSpPr>
          <p:cNvPr id="5783" name="Google Shape;5783;p32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Spark Web UI - Jobs</a:t>
            </a:r>
            <a:endParaRPr/>
          </a:p>
        </p:txBody>
      </p:sp>
      <p:sp>
        <p:nvSpPr>
          <p:cNvPr id="5784" name="Google Shape;5784;p32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785" name="Google Shape;5785;p321"/>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Xem công việc đã hoàn thành</a:t>
            </a:r>
            <a:endParaRPr/>
          </a:p>
          <a:p>
            <a:pPr indent="-116523" lvl="1" marL="360363" rtl="0" algn="l">
              <a:lnSpc>
                <a:spcPct val="138461"/>
              </a:lnSpc>
              <a:spcBef>
                <a:spcPts val="500"/>
              </a:spcBef>
              <a:spcAft>
                <a:spcPts val="0"/>
              </a:spcAft>
              <a:buClr>
                <a:srgbClr val="262626"/>
              </a:buClr>
              <a:buSzPts val="1040"/>
              <a:buNone/>
            </a:pPr>
            <a:r>
              <a:t/>
            </a:r>
            <a:endParaRPr/>
          </a:p>
        </p:txBody>
      </p:sp>
      <p:pic>
        <p:nvPicPr>
          <p:cNvPr id="5786" name="Google Shape;5786;p321"/>
          <p:cNvPicPr preferRelativeResize="0"/>
          <p:nvPr/>
        </p:nvPicPr>
        <p:blipFill rotWithShape="1">
          <a:blip r:embed="rId3">
            <a:alphaModFix/>
          </a:blip>
          <a:srcRect b="0" l="0" r="0" t="0"/>
          <a:stretch/>
        </p:blipFill>
        <p:spPr>
          <a:xfrm>
            <a:off x="1564293" y="2556338"/>
            <a:ext cx="6777414" cy="3717462"/>
          </a:xfrm>
          <a:prstGeom prst="rect">
            <a:avLst/>
          </a:prstGeom>
          <a:noFill/>
          <a:ln>
            <a:noFill/>
          </a:ln>
        </p:spPr>
      </p:pic>
      <p:sp>
        <p:nvSpPr>
          <p:cNvPr id="5787" name="Google Shape;5787;p321"/>
          <p:cNvSpPr/>
          <p:nvPr/>
        </p:nvSpPr>
        <p:spPr>
          <a:xfrm>
            <a:off x="6772376" y="5343849"/>
            <a:ext cx="1569331" cy="929951"/>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88" name="Google Shape;5788;p321"/>
          <p:cNvSpPr/>
          <p:nvPr/>
        </p:nvSpPr>
        <p:spPr>
          <a:xfrm>
            <a:off x="5540736" y="5343849"/>
            <a:ext cx="1231640" cy="929951"/>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3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3" name="Shape 5793"/>
        <p:cNvGrpSpPr/>
        <p:nvPr/>
      </p:nvGrpSpPr>
      <p:grpSpPr>
        <a:xfrm>
          <a:off x="0" y="0"/>
          <a:ext cx="0" cy="0"/>
          <a:chOff x="0" y="0"/>
          <a:chExt cx="0" cy="0"/>
        </a:xfrm>
      </p:grpSpPr>
      <p:sp>
        <p:nvSpPr>
          <p:cNvPr id="5794" name="Google Shape;5794;p32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Xử lý phân tán</a:t>
            </a:r>
            <a:endParaRPr/>
          </a:p>
        </p:txBody>
      </p:sp>
      <p:sp>
        <p:nvSpPr>
          <p:cNvPr id="5795" name="Google Shape;5795;p32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Spark Web UI – Giai đoạn</a:t>
            </a:r>
            <a:endParaRPr/>
          </a:p>
        </p:txBody>
      </p:sp>
      <p:sp>
        <p:nvSpPr>
          <p:cNvPr id="5796" name="Google Shape;5796;p32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797" name="Google Shape;5797;p322"/>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Xem các giai đoạn đã hoàn thành</a:t>
            </a:r>
            <a:endParaRPr/>
          </a:p>
          <a:p>
            <a:pPr indent="-116523" lvl="1" marL="360363" rtl="0" algn="l">
              <a:lnSpc>
                <a:spcPct val="138461"/>
              </a:lnSpc>
              <a:spcBef>
                <a:spcPts val="500"/>
              </a:spcBef>
              <a:spcAft>
                <a:spcPts val="0"/>
              </a:spcAft>
              <a:buClr>
                <a:srgbClr val="262626"/>
              </a:buClr>
              <a:buSzPts val="1040"/>
              <a:buNone/>
            </a:pPr>
            <a:r>
              <a:t/>
            </a:r>
            <a:endParaRPr/>
          </a:p>
        </p:txBody>
      </p:sp>
      <p:pic>
        <p:nvPicPr>
          <p:cNvPr id="5798" name="Google Shape;5798;p322"/>
          <p:cNvPicPr preferRelativeResize="0"/>
          <p:nvPr/>
        </p:nvPicPr>
        <p:blipFill rotWithShape="1">
          <a:blip r:embed="rId3">
            <a:alphaModFix/>
          </a:blip>
          <a:srcRect b="0" l="0" r="0" t="0"/>
          <a:stretch/>
        </p:blipFill>
        <p:spPr>
          <a:xfrm>
            <a:off x="1576573" y="2528888"/>
            <a:ext cx="6715125" cy="3695700"/>
          </a:xfrm>
          <a:prstGeom prst="rect">
            <a:avLst/>
          </a:prstGeom>
          <a:noFill/>
          <a:ln>
            <a:noFill/>
          </a:ln>
        </p:spPr>
      </p:pic>
    </p:spTree>
  </p:cSld>
  <p:clrMapOvr>
    <a:masterClrMapping/>
  </p:clrMapOvr>
</p:sld>
</file>

<file path=ppt/slides/slide3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3" name="Shape 5803"/>
        <p:cNvGrpSpPr/>
        <p:nvPr/>
      </p:nvGrpSpPr>
      <p:grpSpPr>
        <a:xfrm>
          <a:off x="0" y="0"/>
          <a:ext cx="0" cy="0"/>
          <a:chOff x="0" y="0"/>
          <a:chExt cx="0" cy="0"/>
        </a:xfrm>
      </p:grpSpPr>
      <p:sp>
        <p:nvSpPr>
          <p:cNvPr id="5804" name="Google Shape;5804;p323"/>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t>Ứng dụng Spark và điều chỉnh hiệu suất</a:t>
            </a:r>
            <a:endParaRPr/>
          </a:p>
        </p:txBody>
      </p:sp>
      <p:sp>
        <p:nvSpPr>
          <p:cNvPr id="5805" name="Google Shape;5805;p323"/>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4</a:t>
            </a:r>
            <a:endParaRPr/>
          </a:p>
        </p:txBody>
      </p:sp>
      <p:sp>
        <p:nvSpPr>
          <p:cNvPr id="5806" name="Google Shape;5806;p323"/>
          <p:cNvSpPr/>
          <p:nvPr/>
        </p:nvSpPr>
        <p:spPr>
          <a:xfrm>
            <a:off x="1234524" y="4203839"/>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4.1. Ứng dụng Spark</a:t>
            </a:r>
            <a:endParaRPr/>
          </a:p>
        </p:txBody>
      </p:sp>
      <p:sp>
        <p:nvSpPr>
          <p:cNvPr id="5807" name="Google Shape;5807;p323"/>
          <p:cNvSpPr/>
          <p:nvPr/>
        </p:nvSpPr>
        <p:spPr>
          <a:xfrm>
            <a:off x="1051644" y="4203839"/>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sp>
        <p:nvSpPr>
          <p:cNvPr id="5808" name="Google Shape;5808;p323"/>
          <p:cNvSpPr/>
          <p:nvPr/>
        </p:nvSpPr>
        <p:spPr>
          <a:xfrm>
            <a:off x="1234524" y="4634846"/>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4.2. Xử lý phân tán</a:t>
            </a:r>
            <a:endParaRPr sz="1800">
              <a:solidFill>
                <a:srgbClr val="A5A5A5"/>
              </a:solidFill>
              <a:latin typeface="Arial"/>
              <a:ea typeface="Arial"/>
              <a:cs typeface="Arial"/>
              <a:sym typeface="Arial"/>
            </a:endParaRPr>
          </a:p>
        </p:txBody>
      </p:sp>
      <p:sp>
        <p:nvSpPr>
          <p:cNvPr id="5809" name="Google Shape;5809;p323"/>
          <p:cNvSpPr/>
          <p:nvPr/>
        </p:nvSpPr>
        <p:spPr>
          <a:xfrm>
            <a:off x="1051644" y="4633673"/>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sp>
        <p:nvSpPr>
          <p:cNvPr id="5810" name="Google Shape;5810;p323"/>
          <p:cNvSpPr/>
          <p:nvPr/>
        </p:nvSpPr>
        <p:spPr>
          <a:xfrm>
            <a:off x="1234524" y="506468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4.3. Bền bỉ</a:t>
            </a:r>
            <a:endParaRPr sz="1800">
              <a:solidFill>
                <a:srgbClr val="3F3F3F"/>
              </a:solidFill>
              <a:latin typeface="Arial"/>
              <a:ea typeface="Arial"/>
              <a:cs typeface="Arial"/>
              <a:sym typeface="Arial"/>
            </a:endParaRPr>
          </a:p>
        </p:txBody>
      </p:sp>
      <p:sp>
        <p:nvSpPr>
          <p:cNvPr id="5811" name="Google Shape;5811;p323"/>
          <p:cNvSpPr/>
          <p:nvPr/>
        </p:nvSpPr>
        <p:spPr>
          <a:xfrm>
            <a:off x="1051644" y="5063507"/>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spTree>
  </p:cSld>
  <p:clrMapOvr>
    <a:masterClrMapping/>
  </p:clrMapOvr>
</p:sld>
</file>

<file path=ppt/slides/slide3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6" name="Shape 5816"/>
        <p:cNvGrpSpPr/>
        <p:nvPr/>
      </p:nvGrpSpPr>
      <p:grpSpPr>
        <a:xfrm>
          <a:off x="0" y="0"/>
          <a:ext cx="0" cy="0"/>
          <a:chOff x="0" y="0"/>
          <a:chExt cx="0" cy="0"/>
        </a:xfrm>
      </p:grpSpPr>
      <p:sp>
        <p:nvSpPr>
          <p:cNvPr id="5817" name="Google Shape;5817;p32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4.3. Sự liên tục</a:t>
            </a:r>
            <a:endParaRPr/>
          </a:p>
        </p:txBody>
      </p:sp>
      <p:sp>
        <p:nvSpPr>
          <p:cNvPr id="5818" name="Google Shape;5818;p32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Tính liên tục của Spark là gì?</a:t>
            </a:r>
            <a:endParaRPr/>
          </a:p>
        </p:txBody>
      </p:sp>
      <p:sp>
        <p:nvSpPr>
          <p:cNvPr id="5819" name="Google Shape;5819;p32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820" name="Google Shape;5820;p324"/>
          <p:cNvSpPr txBox="1"/>
          <p:nvPr>
            <p:ph idx="4" type="body"/>
          </p:nvPr>
        </p:nvSpPr>
        <p:spPr>
          <a:xfrm>
            <a:off x="535872" y="2226568"/>
            <a:ext cx="8487358" cy="3005832"/>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Spark RDD được gọi là Bộ dữ liệu phân tán đàn hồi</a:t>
            </a:r>
            <a:endParaRPr/>
          </a:p>
          <a:p>
            <a:pPr indent="-182563" lvl="1" marL="360363" rtl="0" algn="l">
              <a:lnSpc>
                <a:spcPct val="138461"/>
              </a:lnSpc>
              <a:spcBef>
                <a:spcPts val="500"/>
              </a:spcBef>
              <a:spcAft>
                <a:spcPts val="0"/>
              </a:spcAft>
              <a:buClr>
                <a:srgbClr val="262626"/>
              </a:buClr>
              <a:buSzPts val="1040"/>
              <a:buChar char="•"/>
            </a:pPr>
            <a:r>
              <a:rPr lang="en-US"/>
              <a:t>Chúng có khả năng phục hồi vì bất kỳ RDD nào cũng có thể được tạo lại khi cần thiết từ thông tin dòng dõi</a:t>
            </a:r>
            <a:endParaRPr/>
          </a:p>
          <a:p>
            <a:pPr indent="-182563" lvl="1" marL="360363" rtl="0" algn="l">
              <a:lnSpc>
                <a:spcPct val="138461"/>
              </a:lnSpc>
              <a:spcBef>
                <a:spcPts val="500"/>
              </a:spcBef>
              <a:spcAft>
                <a:spcPts val="0"/>
              </a:spcAft>
              <a:buClr>
                <a:srgbClr val="262626"/>
              </a:buClr>
              <a:buSzPts val="1040"/>
              <a:buChar char="•"/>
            </a:pPr>
            <a:r>
              <a:rPr lang="en-US"/>
              <a:t>Spark giữ lại thông tin dòng dõi miễn là vẫn còn các phụ thuộc hiện có</a:t>
            </a:r>
            <a:endParaRPr/>
          </a:p>
          <a:p>
            <a:pPr indent="-177800" lvl="0" marL="177800" rtl="0" algn="l">
              <a:lnSpc>
                <a:spcPct val="128571"/>
              </a:lnSpc>
              <a:spcBef>
                <a:spcPts val="1000"/>
              </a:spcBef>
              <a:spcAft>
                <a:spcPts val="0"/>
              </a:spcAft>
              <a:buClr>
                <a:srgbClr val="262626"/>
              </a:buClr>
              <a:buSzPts val="1400"/>
              <a:buFont typeface="Arial"/>
              <a:buChar char="•"/>
            </a:pPr>
            <a:r>
              <a:rPr lang="en-US"/>
              <a:t>Spark là một công cụ xử lý trong bộ nhớ</a:t>
            </a:r>
            <a:endParaRPr/>
          </a:p>
          <a:p>
            <a:pPr indent="-182563" lvl="1" marL="360363" rtl="0" algn="l">
              <a:lnSpc>
                <a:spcPct val="138461"/>
              </a:lnSpc>
              <a:spcBef>
                <a:spcPts val="500"/>
              </a:spcBef>
              <a:spcAft>
                <a:spcPts val="0"/>
              </a:spcAft>
              <a:buClr>
                <a:srgbClr val="262626"/>
              </a:buClr>
              <a:buSzPts val="1040"/>
              <a:buChar char="•"/>
            </a:pPr>
            <a:r>
              <a:rPr lang="en-US"/>
              <a:t>Tất cả RDD bất biến, thông tin dòng dõi, thông tin trạng thái được lưu trong bộ nhớ</a:t>
            </a:r>
            <a:endParaRPr/>
          </a:p>
          <a:p>
            <a:pPr indent="-182563" lvl="1" marL="360363" rtl="0" algn="l">
              <a:lnSpc>
                <a:spcPct val="138461"/>
              </a:lnSpc>
              <a:spcBef>
                <a:spcPts val="500"/>
              </a:spcBef>
              <a:spcAft>
                <a:spcPts val="0"/>
              </a:spcAft>
              <a:buClr>
                <a:srgbClr val="262626"/>
              </a:buClr>
              <a:buSzPts val="1040"/>
              <a:buChar char="•"/>
            </a:pPr>
            <a:r>
              <a:rPr lang="en-US"/>
              <a:t>Điều này có nghĩa là các RDD bất biến có thể bị hủy để nhường chỗ trong bộ nhớ</a:t>
            </a:r>
            <a:endParaRPr/>
          </a:p>
          <a:p>
            <a:pPr indent="-177800" lvl="0" marL="177800" rtl="0" algn="l">
              <a:lnSpc>
                <a:spcPct val="128571"/>
              </a:lnSpc>
              <a:spcBef>
                <a:spcPts val="1000"/>
              </a:spcBef>
              <a:spcAft>
                <a:spcPts val="0"/>
              </a:spcAft>
              <a:buClr>
                <a:srgbClr val="262626"/>
              </a:buClr>
              <a:buSzPts val="1400"/>
              <a:buFont typeface="Arial"/>
              <a:buChar char="•"/>
            </a:pPr>
            <a:r>
              <a:rPr lang="en-US"/>
              <a:t>Spark kiên trì là một cách để các nhà phát triển hướng dẫn Spark lưu một bản sao của RDD hoặc DataFrame</a:t>
            </a:r>
            <a:endParaRPr/>
          </a:p>
          <a:p>
            <a:pPr indent="-182563" lvl="1" marL="360363" rtl="0" algn="l">
              <a:lnSpc>
                <a:spcPct val="138461"/>
              </a:lnSpc>
              <a:spcBef>
                <a:spcPts val="500"/>
              </a:spcBef>
              <a:spcAft>
                <a:spcPts val="0"/>
              </a:spcAft>
              <a:buClr>
                <a:srgbClr val="262626"/>
              </a:buClr>
              <a:buSzPts val="1040"/>
              <a:buChar char="•"/>
            </a:pPr>
            <a:r>
              <a:rPr lang="en-US"/>
              <a:t>Sử dụng </a:t>
            </a:r>
            <a:r>
              <a:rPr b="1" lang="en-US"/>
              <a:t>persist () </a:t>
            </a:r>
            <a:r>
              <a:rPr lang="en-US"/>
              <a:t>hoặc </a:t>
            </a:r>
            <a:r>
              <a:rPr b="1" lang="en-US"/>
              <a:t>bộ nhớ cache ()</a:t>
            </a:r>
            <a:endParaRPr/>
          </a:p>
          <a:p>
            <a:pPr indent="-182563" lvl="1" marL="360363" rtl="0" algn="l">
              <a:lnSpc>
                <a:spcPct val="138461"/>
              </a:lnSpc>
              <a:spcBef>
                <a:spcPts val="500"/>
              </a:spcBef>
              <a:spcAft>
                <a:spcPts val="0"/>
              </a:spcAft>
              <a:buClr>
                <a:srgbClr val="262626"/>
              </a:buClr>
              <a:buSzPts val="1040"/>
              <a:buChar char="•"/>
            </a:pPr>
            <a:r>
              <a:rPr lang="en-US"/>
              <a:t>Kiên trì khi tính toán lại RDD hoặc DataFrame sẽ rất tốn kém</a:t>
            </a:r>
            <a:endParaRPr/>
          </a:p>
          <a:p>
            <a:pPr indent="-182563" lvl="1" marL="360363" rtl="0" algn="l">
              <a:lnSpc>
                <a:spcPct val="138461"/>
              </a:lnSpc>
              <a:spcBef>
                <a:spcPts val="500"/>
              </a:spcBef>
              <a:spcAft>
                <a:spcPts val="0"/>
              </a:spcAft>
              <a:buClr>
                <a:srgbClr val="262626"/>
              </a:buClr>
              <a:buSzPts val="1040"/>
              <a:buChar char="•"/>
            </a:pPr>
            <a:r>
              <a:rPr lang="en-US"/>
              <a:t>RDD hoặc DataFrame dự kiến sẽ được sử dụng thường xuyên</a:t>
            </a:r>
            <a:endParaRPr/>
          </a:p>
          <a:p>
            <a:pPr indent="-116523" lvl="1" marL="360363" rtl="0" algn="l">
              <a:lnSpc>
                <a:spcPct val="138461"/>
              </a:lnSpc>
              <a:spcBef>
                <a:spcPts val="500"/>
              </a:spcBef>
              <a:spcAft>
                <a:spcPts val="0"/>
              </a:spcAft>
              <a:buClr>
                <a:srgbClr val="262626"/>
              </a:buClr>
              <a:buSzPts val="1040"/>
              <a:buNone/>
            </a:pPr>
            <a:r>
              <a:t/>
            </a:r>
            <a:endParaRPr/>
          </a:p>
        </p:txBody>
      </p:sp>
    </p:spTree>
  </p:cSld>
  <p:clrMapOvr>
    <a:masterClrMapping/>
  </p:clrMapOvr>
</p:sld>
</file>

<file path=ppt/slides/slide3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5" name="Shape 5825"/>
        <p:cNvGrpSpPr/>
        <p:nvPr/>
      </p:nvGrpSpPr>
      <p:grpSpPr>
        <a:xfrm>
          <a:off x="0" y="0"/>
          <a:ext cx="0" cy="0"/>
          <a:chOff x="0" y="0"/>
          <a:chExt cx="0" cy="0"/>
        </a:xfrm>
      </p:grpSpPr>
      <p:sp>
        <p:nvSpPr>
          <p:cNvPr id="5826" name="Google Shape;5826;p32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4.3. Sự liên tục</a:t>
            </a:r>
            <a:endParaRPr/>
          </a:p>
        </p:txBody>
      </p:sp>
      <p:sp>
        <p:nvSpPr>
          <p:cNvPr id="5827" name="Google Shape;5827;p32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Ví dụ về sự liên tục (1/6)</a:t>
            </a:r>
            <a:endParaRPr/>
          </a:p>
        </p:txBody>
      </p:sp>
      <p:sp>
        <p:nvSpPr>
          <p:cNvPr id="5828" name="Google Shape;5828;p32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829" name="Google Shape;5829;p325"/>
          <p:cNvSpPr txBox="1"/>
          <p:nvPr>
            <p:ph idx="4" type="body"/>
          </p:nvPr>
        </p:nvSpPr>
        <p:spPr>
          <a:xfrm>
            <a:off x="535872" y="2226568"/>
            <a:ext cx="8487358" cy="706203"/>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Hoạt động tham gia là hoạt động phụ thuộc rộng và ranh giới Stage</a:t>
            </a:r>
            <a:endParaRPr/>
          </a:p>
          <a:p>
            <a:pPr indent="-182563" lvl="1" marL="360363" rtl="0" algn="l">
              <a:lnSpc>
                <a:spcPct val="138461"/>
              </a:lnSpc>
              <a:spcBef>
                <a:spcPts val="500"/>
              </a:spcBef>
              <a:spcAft>
                <a:spcPts val="0"/>
              </a:spcAft>
              <a:buClr>
                <a:srgbClr val="262626"/>
              </a:buClr>
              <a:buSzPts val="1040"/>
              <a:buChar char="•"/>
            </a:pPr>
            <a:r>
              <a:rPr lang="en-US"/>
              <a:t>Không có gì được tạo ra cho đến nay kể từ khi chuyển đổi lười biếng</a:t>
            </a: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5830" name="Google Shape;5830;p325"/>
          <p:cNvSpPr txBox="1"/>
          <p:nvPr/>
        </p:nvSpPr>
        <p:spPr>
          <a:xfrm>
            <a:off x="704850" y="2812881"/>
            <a:ext cx="7812000" cy="126414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df1 = spark.read.option("header","true").csv("authors")</a:t>
            </a:r>
            <a:endParaRPr/>
          </a:p>
          <a:p>
            <a:pPr indent="0" lvl="0" marL="182563" marR="0" rtl="0" algn="l">
              <a:spcBef>
                <a:spcPts val="300"/>
              </a:spcBef>
              <a:spcAft>
                <a:spcPts val="0"/>
              </a:spcAft>
              <a:buNone/>
            </a:pPr>
            <a:r>
              <a:rPr lang="en-US" sz="1200">
                <a:solidFill>
                  <a:schemeClr val="dk1"/>
                </a:solidFill>
                <a:latin typeface="Courier New"/>
                <a:ea typeface="Courier New"/>
                <a:cs typeface="Courier New"/>
                <a:sym typeface="Courier New"/>
              </a:rPr>
              <a:t>df2= spark.read.option("header","true").csv("posts")</a:t>
            </a:r>
            <a:endParaRPr/>
          </a:p>
          <a:p>
            <a:pPr indent="0" lvl="0" marL="182563" marR="0" rtl="0" algn="l">
              <a:spcBef>
                <a:spcPts val="300"/>
              </a:spcBef>
              <a:spcAft>
                <a:spcPts val="0"/>
              </a:spcAft>
              <a:buNone/>
            </a:pPr>
            <a:r>
              <a:rPr lang="en-US" sz="1200">
                <a:solidFill>
                  <a:schemeClr val="dk1"/>
                </a:solidFill>
                <a:latin typeface="Courier New"/>
                <a:ea typeface="Courier New"/>
                <a:cs typeface="Courier New"/>
                <a:sym typeface="Courier New"/>
              </a:rPr>
              <a:t>entryDF = df1.</a:t>
            </a:r>
            <a:r>
              <a:rPr lang="en-US" sz="1200">
                <a:solidFill>
                  <a:srgbClr val="FF0000"/>
                </a:solidFill>
                <a:latin typeface="Courier New"/>
                <a:ea typeface="Courier New"/>
                <a:cs typeface="Courier New"/>
                <a:sym typeface="Courier New"/>
              </a:rPr>
              <a:t>join</a:t>
            </a:r>
            <a:r>
              <a:rPr lang="en-US" sz="1200">
                <a:solidFill>
                  <a:schemeClr val="dk1"/>
                </a:solidFill>
                <a:latin typeface="Courier New"/>
                <a:ea typeface="Courier New"/>
                <a:cs typeface="Courier New"/>
                <a:sym typeface="Courier New"/>
              </a:rPr>
              <a:t>(df2, df1.id == df2.author_id)</a:t>
            </a:r>
            <a:endParaRPr/>
          </a:p>
        </p:txBody>
      </p:sp>
      <p:grpSp>
        <p:nvGrpSpPr>
          <p:cNvPr id="5831" name="Google Shape;5831;p325"/>
          <p:cNvGrpSpPr/>
          <p:nvPr/>
        </p:nvGrpSpPr>
        <p:grpSpPr>
          <a:xfrm>
            <a:off x="535872" y="4524085"/>
            <a:ext cx="3399128" cy="1455801"/>
            <a:chOff x="535872" y="4524085"/>
            <a:chExt cx="3399128" cy="1641765"/>
          </a:xfrm>
        </p:grpSpPr>
        <p:grpSp>
          <p:nvGrpSpPr>
            <p:cNvPr id="5832" name="Google Shape;5832;p325"/>
            <p:cNvGrpSpPr/>
            <p:nvPr/>
          </p:nvGrpSpPr>
          <p:grpSpPr>
            <a:xfrm>
              <a:off x="535872" y="4524085"/>
              <a:ext cx="1447800" cy="1641765"/>
              <a:chOff x="535872" y="4524085"/>
              <a:chExt cx="1447800" cy="1641765"/>
            </a:xfrm>
          </p:grpSpPr>
          <p:sp>
            <p:nvSpPr>
              <p:cNvPr id="5833" name="Google Shape;5833;p325"/>
              <p:cNvSpPr/>
              <p:nvPr/>
            </p:nvSpPr>
            <p:spPr>
              <a:xfrm>
                <a:off x="535872" y="4524085"/>
                <a:ext cx="1447800" cy="584200"/>
              </a:xfrm>
              <a:prstGeom prst="roundRect">
                <a:avLst>
                  <a:gd fmla="val 26284"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read authors</a:t>
                </a:r>
                <a:endParaRPr/>
              </a:p>
            </p:txBody>
          </p:sp>
          <p:sp>
            <p:nvSpPr>
              <p:cNvPr id="5834" name="Google Shape;5834;p325"/>
              <p:cNvSpPr/>
              <p:nvPr/>
            </p:nvSpPr>
            <p:spPr>
              <a:xfrm>
                <a:off x="535872" y="5581650"/>
                <a:ext cx="1447800" cy="584200"/>
              </a:xfrm>
              <a:prstGeom prst="roundRect">
                <a:avLst>
                  <a:gd fmla="val 24704"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read posts</a:t>
                </a:r>
                <a:endParaRPr/>
              </a:p>
            </p:txBody>
          </p:sp>
        </p:grpSp>
        <p:sp>
          <p:nvSpPr>
            <p:cNvPr id="5835" name="Google Shape;5835;p325"/>
            <p:cNvSpPr/>
            <p:nvPr/>
          </p:nvSpPr>
          <p:spPr>
            <a:xfrm>
              <a:off x="2487200" y="5052867"/>
              <a:ext cx="1447800" cy="584200"/>
            </a:xfrm>
            <a:prstGeom prst="roundRect">
              <a:avLst>
                <a:gd fmla="val 26285"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entryDF</a:t>
              </a:r>
              <a:endParaRPr/>
            </a:p>
          </p:txBody>
        </p:sp>
        <p:cxnSp>
          <p:nvCxnSpPr>
            <p:cNvPr id="5836" name="Google Shape;5836;p325"/>
            <p:cNvCxnSpPr>
              <a:stCxn id="5833" idx="3"/>
              <a:endCxn id="5835" idx="1"/>
            </p:cNvCxnSpPr>
            <p:nvPr/>
          </p:nvCxnSpPr>
          <p:spPr>
            <a:xfrm>
              <a:off x="1983672" y="4816185"/>
              <a:ext cx="503400" cy="528900"/>
            </a:xfrm>
            <a:prstGeom prst="straightConnector1">
              <a:avLst/>
            </a:prstGeom>
            <a:noFill/>
            <a:ln cap="flat" cmpd="sng" w="19050">
              <a:solidFill>
                <a:srgbClr val="1F45BC"/>
              </a:solidFill>
              <a:prstDash val="solid"/>
              <a:miter lim="800000"/>
              <a:headEnd len="sm" w="sm" type="none"/>
              <a:tailEnd len="med" w="med" type="triangle"/>
            </a:ln>
          </p:spPr>
        </p:cxnSp>
        <p:cxnSp>
          <p:nvCxnSpPr>
            <p:cNvPr id="5837" name="Google Shape;5837;p325"/>
            <p:cNvCxnSpPr>
              <a:stCxn id="5834" idx="3"/>
              <a:endCxn id="5835" idx="1"/>
            </p:cNvCxnSpPr>
            <p:nvPr/>
          </p:nvCxnSpPr>
          <p:spPr>
            <a:xfrm flipH="1" rot="10800000">
              <a:off x="1983672" y="5344850"/>
              <a:ext cx="503400" cy="528900"/>
            </a:xfrm>
            <a:prstGeom prst="straightConnector1">
              <a:avLst/>
            </a:prstGeom>
            <a:noFill/>
            <a:ln cap="flat" cmpd="sng" w="19050">
              <a:solidFill>
                <a:srgbClr val="1F45BC"/>
              </a:solidFill>
              <a:prstDash val="solid"/>
              <a:miter lim="800000"/>
              <a:headEnd len="sm" w="sm" type="none"/>
              <a:tailEnd len="med" w="med" type="triangle"/>
            </a:ln>
          </p:spPr>
        </p:cxnSp>
      </p:grpSp>
    </p:spTree>
  </p:cSld>
  <p:clrMapOvr>
    <a:masterClrMapping/>
  </p:clrMapOvr>
</p:sld>
</file>

<file path=ppt/slides/slide3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2" name="Shape 5842"/>
        <p:cNvGrpSpPr/>
        <p:nvPr/>
      </p:nvGrpSpPr>
      <p:grpSpPr>
        <a:xfrm>
          <a:off x="0" y="0"/>
          <a:ext cx="0" cy="0"/>
          <a:chOff x="0" y="0"/>
          <a:chExt cx="0" cy="0"/>
        </a:xfrm>
      </p:grpSpPr>
      <p:sp>
        <p:nvSpPr>
          <p:cNvPr id="5843" name="Google Shape;5843;p32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4.3. Sự liên tục</a:t>
            </a:r>
            <a:endParaRPr/>
          </a:p>
        </p:txBody>
      </p:sp>
      <p:sp>
        <p:nvSpPr>
          <p:cNvPr id="5844" name="Google Shape;5844;p32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Ví dụ về sự liên tục (2/6)</a:t>
            </a:r>
            <a:endParaRPr/>
          </a:p>
        </p:txBody>
      </p:sp>
      <p:sp>
        <p:nvSpPr>
          <p:cNvPr id="5845" name="Google Shape;5845;p32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846" name="Google Shape;5846;p326"/>
          <p:cNvSpPr txBox="1"/>
          <p:nvPr>
            <p:ph idx="4" type="body"/>
          </p:nvPr>
        </p:nvSpPr>
        <p:spPr>
          <a:xfrm>
            <a:off x="535872" y="2226568"/>
            <a:ext cx="8487358" cy="706203"/>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Từ DataFrame đã tham gia, lọc theo điều kiện và hiển thị kết quả</a:t>
            </a:r>
            <a:endParaRPr/>
          </a:p>
          <a:p>
            <a:pPr indent="-182563" lvl="1" marL="360363" rtl="0" algn="l">
              <a:lnSpc>
                <a:spcPct val="138461"/>
              </a:lnSpc>
              <a:spcBef>
                <a:spcPts val="500"/>
              </a:spcBef>
              <a:spcAft>
                <a:spcPts val="0"/>
              </a:spcAft>
              <a:buClr>
                <a:srgbClr val="262626"/>
              </a:buClr>
              <a:buSzPts val="1040"/>
              <a:buChar char="•"/>
            </a:pPr>
            <a:r>
              <a:rPr lang="en-US"/>
              <a:t>Show là một hành động khiến tất cả các chuyển đổi lười biếng đang chờ đợi tạo ra kết quả</a:t>
            </a:r>
            <a:endParaRPr/>
          </a:p>
        </p:txBody>
      </p:sp>
      <p:sp>
        <p:nvSpPr>
          <p:cNvPr id="5847" name="Google Shape;5847;p326"/>
          <p:cNvSpPr txBox="1"/>
          <p:nvPr/>
        </p:nvSpPr>
        <p:spPr>
          <a:xfrm>
            <a:off x="704850" y="2794983"/>
            <a:ext cx="7812000" cy="128171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df1 = spark.read.option("header","true").csv("authors")</a:t>
            </a:r>
            <a:endParaRPr/>
          </a:p>
          <a:p>
            <a:pPr indent="0" lvl="0" marL="182563" marR="0" rtl="0" algn="l">
              <a:spcBef>
                <a:spcPts val="300"/>
              </a:spcBef>
              <a:spcAft>
                <a:spcPts val="0"/>
              </a:spcAft>
              <a:buNone/>
            </a:pPr>
            <a:r>
              <a:rPr lang="en-US" sz="1200">
                <a:solidFill>
                  <a:schemeClr val="dk1"/>
                </a:solidFill>
                <a:latin typeface="Courier New"/>
                <a:ea typeface="Courier New"/>
                <a:cs typeface="Courier New"/>
                <a:sym typeface="Courier New"/>
              </a:rPr>
              <a:t>df2= spark.read.option("header","true").csv("posts")</a:t>
            </a:r>
            <a:endParaRPr/>
          </a:p>
          <a:p>
            <a:pPr indent="0" lvl="0" marL="182563" marR="0" rtl="0" algn="l">
              <a:spcBef>
                <a:spcPts val="300"/>
              </a:spcBef>
              <a:spcAft>
                <a:spcPts val="0"/>
              </a:spcAft>
              <a:buNone/>
            </a:pPr>
            <a:r>
              <a:rPr lang="en-US" sz="1200">
                <a:solidFill>
                  <a:schemeClr val="dk1"/>
                </a:solidFill>
                <a:latin typeface="Courier New"/>
                <a:ea typeface="Courier New"/>
                <a:cs typeface="Courier New"/>
                <a:sym typeface="Courier New"/>
              </a:rPr>
              <a:t>entryDF = df1.join(df2, df1.id == df2.author_id)</a:t>
            </a:r>
            <a:endParaRPr/>
          </a:p>
          <a:p>
            <a:pPr indent="0" lvl="0" marL="182563" marR="0" rtl="0" algn="l">
              <a:spcBef>
                <a:spcPts val="300"/>
              </a:spcBef>
              <a:spcAft>
                <a:spcPts val="0"/>
              </a:spcAft>
              <a:buNone/>
            </a:pPr>
            <a:r>
              <a:rPr lang="en-US" sz="1200">
                <a:solidFill>
                  <a:schemeClr val="dk1"/>
                </a:solidFill>
                <a:latin typeface="Courier New"/>
                <a:ea typeface="Courier New"/>
                <a:cs typeface="Courier New"/>
                <a:sym typeface="Courier New"/>
              </a:rPr>
              <a:t>entryDF.select("name").where(entryDF.joined &gt;= "2010 05 10").show()</a:t>
            </a:r>
            <a:endParaRPr/>
          </a:p>
        </p:txBody>
      </p:sp>
      <p:grpSp>
        <p:nvGrpSpPr>
          <p:cNvPr id="5848" name="Google Shape;5848;p326"/>
          <p:cNvGrpSpPr/>
          <p:nvPr/>
        </p:nvGrpSpPr>
        <p:grpSpPr>
          <a:xfrm>
            <a:off x="535872" y="4524085"/>
            <a:ext cx="6725292" cy="1455801"/>
            <a:chOff x="535872" y="4524085"/>
            <a:chExt cx="6725292" cy="1641765"/>
          </a:xfrm>
        </p:grpSpPr>
        <p:grpSp>
          <p:nvGrpSpPr>
            <p:cNvPr id="5849" name="Google Shape;5849;p326"/>
            <p:cNvGrpSpPr/>
            <p:nvPr/>
          </p:nvGrpSpPr>
          <p:grpSpPr>
            <a:xfrm>
              <a:off x="535872" y="4524085"/>
              <a:ext cx="1447800" cy="1641765"/>
              <a:chOff x="535872" y="4524085"/>
              <a:chExt cx="1447800" cy="1641765"/>
            </a:xfrm>
          </p:grpSpPr>
          <p:sp>
            <p:nvSpPr>
              <p:cNvPr id="5850" name="Google Shape;5850;p326"/>
              <p:cNvSpPr/>
              <p:nvPr/>
            </p:nvSpPr>
            <p:spPr>
              <a:xfrm>
                <a:off x="535872" y="4524085"/>
                <a:ext cx="1447800" cy="584200"/>
              </a:xfrm>
              <a:prstGeom prst="roundRect">
                <a:avLst>
                  <a:gd fmla="val 26284"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read authors</a:t>
                </a:r>
                <a:endParaRPr/>
              </a:p>
            </p:txBody>
          </p:sp>
          <p:sp>
            <p:nvSpPr>
              <p:cNvPr id="5851" name="Google Shape;5851;p326"/>
              <p:cNvSpPr/>
              <p:nvPr/>
            </p:nvSpPr>
            <p:spPr>
              <a:xfrm>
                <a:off x="535872" y="5581650"/>
                <a:ext cx="1447800" cy="584200"/>
              </a:xfrm>
              <a:prstGeom prst="roundRect">
                <a:avLst>
                  <a:gd fmla="val 24704"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read posts</a:t>
                </a:r>
                <a:endParaRPr/>
              </a:p>
            </p:txBody>
          </p:sp>
        </p:grpSp>
        <p:sp>
          <p:nvSpPr>
            <p:cNvPr id="5852" name="Google Shape;5852;p326"/>
            <p:cNvSpPr/>
            <p:nvPr/>
          </p:nvSpPr>
          <p:spPr>
            <a:xfrm>
              <a:off x="2487200" y="5052867"/>
              <a:ext cx="1447800" cy="584200"/>
            </a:xfrm>
            <a:prstGeom prst="roundRect">
              <a:avLst>
                <a:gd fmla="val 26285"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entryDF</a:t>
              </a:r>
              <a:endParaRPr/>
            </a:p>
          </p:txBody>
        </p:sp>
        <p:cxnSp>
          <p:nvCxnSpPr>
            <p:cNvPr id="5853" name="Google Shape;5853;p326"/>
            <p:cNvCxnSpPr>
              <a:stCxn id="5850" idx="3"/>
              <a:endCxn id="5852" idx="1"/>
            </p:cNvCxnSpPr>
            <p:nvPr/>
          </p:nvCxnSpPr>
          <p:spPr>
            <a:xfrm>
              <a:off x="1983672" y="4816185"/>
              <a:ext cx="503400" cy="528900"/>
            </a:xfrm>
            <a:prstGeom prst="straightConnector1">
              <a:avLst/>
            </a:prstGeom>
            <a:noFill/>
            <a:ln cap="flat" cmpd="sng" w="19050">
              <a:solidFill>
                <a:srgbClr val="1F45BC"/>
              </a:solidFill>
              <a:prstDash val="solid"/>
              <a:miter lim="800000"/>
              <a:headEnd len="sm" w="sm" type="none"/>
              <a:tailEnd len="med" w="med" type="triangle"/>
            </a:ln>
          </p:spPr>
        </p:cxnSp>
        <p:cxnSp>
          <p:nvCxnSpPr>
            <p:cNvPr id="5854" name="Google Shape;5854;p326"/>
            <p:cNvCxnSpPr>
              <a:stCxn id="5851" idx="3"/>
              <a:endCxn id="5852" idx="1"/>
            </p:cNvCxnSpPr>
            <p:nvPr/>
          </p:nvCxnSpPr>
          <p:spPr>
            <a:xfrm flipH="1" rot="10800000">
              <a:off x="1983672" y="5344850"/>
              <a:ext cx="503400" cy="528900"/>
            </a:xfrm>
            <a:prstGeom prst="straightConnector1">
              <a:avLst/>
            </a:prstGeom>
            <a:noFill/>
            <a:ln cap="flat" cmpd="sng" w="19050">
              <a:solidFill>
                <a:srgbClr val="1F45BC"/>
              </a:solidFill>
              <a:prstDash val="solid"/>
              <a:miter lim="800000"/>
              <a:headEnd len="sm" w="sm" type="none"/>
              <a:tailEnd len="med" w="med" type="triangle"/>
            </a:ln>
          </p:spPr>
        </p:cxnSp>
        <p:sp>
          <p:nvSpPr>
            <p:cNvPr id="5855" name="Google Shape;5855;p326"/>
            <p:cNvSpPr/>
            <p:nvPr/>
          </p:nvSpPr>
          <p:spPr>
            <a:xfrm>
              <a:off x="4150282" y="5052867"/>
              <a:ext cx="1447800" cy="584200"/>
            </a:xfrm>
            <a:prstGeom prst="roundRect">
              <a:avLst>
                <a:gd fmla="val 26285"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where &gt;=</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2010 05 10</a:t>
              </a:r>
              <a:endParaRPr/>
            </a:p>
          </p:txBody>
        </p:sp>
        <p:sp>
          <p:nvSpPr>
            <p:cNvPr id="5856" name="Google Shape;5856;p326"/>
            <p:cNvSpPr/>
            <p:nvPr/>
          </p:nvSpPr>
          <p:spPr>
            <a:xfrm>
              <a:off x="5813364" y="5052867"/>
              <a:ext cx="1447800" cy="584200"/>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show</a:t>
              </a:r>
              <a:endParaRPr sz="1400">
                <a:solidFill>
                  <a:srgbClr val="1F45BC"/>
                </a:solidFill>
                <a:latin typeface="Arial"/>
                <a:ea typeface="Arial"/>
                <a:cs typeface="Arial"/>
                <a:sym typeface="Arial"/>
              </a:endParaRPr>
            </a:p>
          </p:txBody>
        </p:sp>
        <p:cxnSp>
          <p:nvCxnSpPr>
            <p:cNvPr id="5857" name="Google Shape;5857;p326"/>
            <p:cNvCxnSpPr>
              <a:stCxn id="5852" idx="3"/>
              <a:endCxn id="5855" idx="1"/>
            </p:cNvCxnSpPr>
            <p:nvPr/>
          </p:nvCxnSpPr>
          <p:spPr>
            <a:xfrm>
              <a:off x="3935000" y="5344967"/>
              <a:ext cx="215400" cy="0"/>
            </a:xfrm>
            <a:prstGeom prst="straightConnector1">
              <a:avLst/>
            </a:prstGeom>
            <a:noFill/>
            <a:ln cap="flat" cmpd="sng" w="19050">
              <a:solidFill>
                <a:srgbClr val="1F45BC"/>
              </a:solidFill>
              <a:prstDash val="solid"/>
              <a:miter lim="800000"/>
              <a:headEnd len="sm" w="sm" type="none"/>
              <a:tailEnd len="med" w="med" type="triangle"/>
            </a:ln>
          </p:spPr>
        </p:cxnSp>
        <p:cxnSp>
          <p:nvCxnSpPr>
            <p:cNvPr id="5858" name="Google Shape;5858;p326"/>
            <p:cNvCxnSpPr>
              <a:stCxn id="5855" idx="3"/>
              <a:endCxn id="5856" idx="1"/>
            </p:cNvCxnSpPr>
            <p:nvPr/>
          </p:nvCxnSpPr>
          <p:spPr>
            <a:xfrm>
              <a:off x="5598082" y="5344967"/>
              <a:ext cx="215400" cy="0"/>
            </a:xfrm>
            <a:prstGeom prst="straightConnector1">
              <a:avLst/>
            </a:prstGeom>
            <a:noFill/>
            <a:ln cap="flat" cmpd="sng" w="19050">
              <a:solidFill>
                <a:srgbClr val="1F45BC"/>
              </a:solidFill>
              <a:prstDash val="solid"/>
              <a:miter lim="800000"/>
              <a:headEnd len="sm" w="sm" type="none"/>
              <a:tailEnd len="med" w="med" type="triangle"/>
            </a:ln>
          </p:spPr>
        </p:cxnSp>
      </p:grpSp>
    </p:spTree>
  </p:cSld>
  <p:clrMapOvr>
    <a:masterClrMapping/>
  </p:clrMapOvr>
</p:sld>
</file>

<file path=ppt/slides/slide3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3" name="Shape 5863"/>
        <p:cNvGrpSpPr/>
        <p:nvPr/>
      </p:nvGrpSpPr>
      <p:grpSpPr>
        <a:xfrm>
          <a:off x="0" y="0"/>
          <a:ext cx="0" cy="0"/>
          <a:chOff x="0" y="0"/>
          <a:chExt cx="0" cy="0"/>
        </a:xfrm>
      </p:grpSpPr>
      <p:sp>
        <p:nvSpPr>
          <p:cNvPr id="5864" name="Google Shape;5864;p32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4.3. Sự liên tục</a:t>
            </a:r>
            <a:endParaRPr/>
          </a:p>
        </p:txBody>
      </p:sp>
      <p:sp>
        <p:nvSpPr>
          <p:cNvPr id="5865" name="Google Shape;5865;p32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Ví dụ về sự liên tục (3/6)</a:t>
            </a:r>
            <a:endParaRPr/>
          </a:p>
        </p:txBody>
      </p:sp>
      <p:sp>
        <p:nvSpPr>
          <p:cNvPr id="5866" name="Google Shape;5866;p32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867" name="Google Shape;5867;p327"/>
          <p:cNvSpPr txBox="1"/>
          <p:nvPr>
            <p:ph idx="4" type="body"/>
          </p:nvPr>
        </p:nvSpPr>
        <p:spPr>
          <a:xfrm>
            <a:off x="535872" y="2226568"/>
            <a:ext cx="8487358" cy="706203"/>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Spark không đảm bảo rằng DataFrames sẽ vẫn còn trong bộ nhớ</a:t>
            </a:r>
            <a:endParaRPr/>
          </a:p>
          <a:p>
            <a:pPr indent="-182563" lvl="1" marL="360363" rtl="0" algn="l">
              <a:lnSpc>
                <a:spcPct val="138461"/>
              </a:lnSpc>
              <a:spcBef>
                <a:spcPts val="500"/>
              </a:spcBef>
              <a:spcAft>
                <a:spcPts val="0"/>
              </a:spcAft>
              <a:buClr>
                <a:srgbClr val="262626"/>
              </a:buClr>
              <a:buSzPts val="1040"/>
              <a:buChar char="•"/>
            </a:pPr>
            <a:r>
              <a:rPr lang="en-US"/>
              <a:t>DataFrames thường bị xóa để nhường chỗ trong bộ nhớ, tuy nhiên, dòng dõi được giữ nguyên</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5868" name="Google Shape;5868;p327"/>
          <p:cNvSpPr txBox="1"/>
          <p:nvPr/>
        </p:nvSpPr>
        <p:spPr>
          <a:xfrm>
            <a:off x="704850" y="2819153"/>
            <a:ext cx="7812000" cy="159579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df1 = spark.read.option("header","true").csv("authors")</a:t>
            </a:r>
            <a:endParaRPr/>
          </a:p>
          <a:p>
            <a:pPr indent="0" lvl="0" marL="182563" marR="0" rtl="0" algn="l">
              <a:spcBef>
                <a:spcPts val="300"/>
              </a:spcBef>
              <a:spcAft>
                <a:spcPts val="0"/>
              </a:spcAft>
              <a:buNone/>
            </a:pPr>
            <a:r>
              <a:rPr lang="en-US" sz="1200">
                <a:solidFill>
                  <a:schemeClr val="dk1"/>
                </a:solidFill>
                <a:latin typeface="Courier New"/>
                <a:ea typeface="Courier New"/>
                <a:cs typeface="Courier New"/>
                <a:sym typeface="Courier New"/>
              </a:rPr>
              <a:t>df2= spark.read.option("header","true").csv("posts")</a:t>
            </a:r>
            <a:endParaRPr/>
          </a:p>
          <a:p>
            <a:pPr indent="0" lvl="0" marL="182563" marR="0" rtl="0" algn="l">
              <a:spcBef>
                <a:spcPts val="300"/>
              </a:spcBef>
              <a:spcAft>
                <a:spcPts val="0"/>
              </a:spcAft>
              <a:buNone/>
            </a:pPr>
            <a:r>
              <a:rPr lang="en-US" sz="1200">
                <a:solidFill>
                  <a:schemeClr val="dk1"/>
                </a:solidFill>
                <a:latin typeface="Courier New"/>
                <a:ea typeface="Courier New"/>
                <a:cs typeface="Courier New"/>
                <a:sym typeface="Courier New"/>
              </a:rPr>
              <a:t>entryDF = df1.join(df2, df1.id == df2.author_id)</a:t>
            </a:r>
            <a:endParaRPr/>
          </a:p>
          <a:p>
            <a:pPr indent="0" lvl="0" marL="182563" marR="0" rtl="0" algn="l">
              <a:spcBef>
                <a:spcPts val="300"/>
              </a:spcBef>
              <a:spcAft>
                <a:spcPts val="0"/>
              </a:spcAft>
              <a:buNone/>
            </a:pPr>
            <a:r>
              <a:rPr lang="en-US" sz="1200">
                <a:solidFill>
                  <a:schemeClr val="dk1"/>
                </a:solidFill>
                <a:latin typeface="Courier New"/>
                <a:ea typeface="Courier New"/>
                <a:cs typeface="Courier New"/>
                <a:sym typeface="Courier New"/>
              </a:rPr>
              <a:t>entryDF.select("name").where(entryDF.joined &gt;= "2010 05 10").show()</a:t>
            </a:r>
            <a:endParaRPr/>
          </a:p>
          <a:p>
            <a:pPr indent="0" lvl="0" marL="182563" marR="0" rtl="0" algn="l">
              <a:spcBef>
                <a:spcPts val="300"/>
              </a:spcBef>
              <a:spcAft>
                <a:spcPts val="0"/>
              </a:spcAft>
              <a:buNone/>
            </a:pPr>
            <a:r>
              <a:rPr lang="en-US" sz="1200">
                <a:solidFill>
                  <a:srgbClr val="FF0000"/>
                </a:solidFill>
                <a:latin typeface="Courier New"/>
                <a:ea typeface="Courier New"/>
                <a:cs typeface="Courier New"/>
                <a:sym typeface="Courier New"/>
              </a:rPr>
              <a:t># some time passes and entryDF gets destroyed in memory</a:t>
            </a:r>
            <a:endParaRPr/>
          </a:p>
        </p:txBody>
      </p:sp>
      <p:grpSp>
        <p:nvGrpSpPr>
          <p:cNvPr id="5869" name="Google Shape;5869;p327"/>
          <p:cNvGrpSpPr/>
          <p:nvPr/>
        </p:nvGrpSpPr>
        <p:grpSpPr>
          <a:xfrm>
            <a:off x="535872" y="4524085"/>
            <a:ext cx="6725292" cy="1455801"/>
            <a:chOff x="535872" y="4524085"/>
            <a:chExt cx="6725292" cy="1641765"/>
          </a:xfrm>
        </p:grpSpPr>
        <p:grpSp>
          <p:nvGrpSpPr>
            <p:cNvPr id="5870" name="Google Shape;5870;p327"/>
            <p:cNvGrpSpPr/>
            <p:nvPr/>
          </p:nvGrpSpPr>
          <p:grpSpPr>
            <a:xfrm>
              <a:off x="535872" y="4524085"/>
              <a:ext cx="1447800" cy="1641765"/>
              <a:chOff x="535872" y="4524085"/>
              <a:chExt cx="1447800" cy="1641765"/>
            </a:xfrm>
          </p:grpSpPr>
          <p:sp>
            <p:nvSpPr>
              <p:cNvPr id="5871" name="Google Shape;5871;p327"/>
              <p:cNvSpPr/>
              <p:nvPr/>
            </p:nvSpPr>
            <p:spPr>
              <a:xfrm>
                <a:off x="535872" y="4524085"/>
                <a:ext cx="1447800" cy="584200"/>
              </a:xfrm>
              <a:prstGeom prst="roundRect">
                <a:avLst>
                  <a:gd fmla="val 26284"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read authors</a:t>
                </a:r>
                <a:endParaRPr/>
              </a:p>
            </p:txBody>
          </p:sp>
          <p:sp>
            <p:nvSpPr>
              <p:cNvPr id="5872" name="Google Shape;5872;p327"/>
              <p:cNvSpPr/>
              <p:nvPr/>
            </p:nvSpPr>
            <p:spPr>
              <a:xfrm>
                <a:off x="535872" y="5581650"/>
                <a:ext cx="1447800" cy="584200"/>
              </a:xfrm>
              <a:prstGeom prst="roundRect">
                <a:avLst>
                  <a:gd fmla="val 24704"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read posts</a:t>
                </a:r>
                <a:endParaRPr/>
              </a:p>
            </p:txBody>
          </p:sp>
        </p:grpSp>
        <p:sp>
          <p:nvSpPr>
            <p:cNvPr id="5873" name="Google Shape;5873;p327"/>
            <p:cNvSpPr/>
            <p:nvPr/>
          </p:nvSpPr>
          <p:spPr>
            <a:xfrm>
              <a:off x="2487200" y="5052867"/>
              <a:ext cx="1447800" cy="584200"/>
            </a:xfrm>
            <a:prstGeom prst="roundRect">
              <a:avLst>
                <a:gd fmla="val 26285"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entryDF</a:t>
              </a:r>
              <a:endParaRPr/>
            </a:p>
          </p:txBody>
        </p:sp>
        <p:cxnSp>
          <p:nvCxnSpPr>
            <p:cNvPr id="5874" name="Google Shape;5874;p327"/>
            <p:cNvCxnSpPr>
              <a:stCxn id="5871" idx="3"/>
              <a:endCxn id="5873" idx="1"/>
            </p:cNvCxnSpPr>
            <p:nvPr/>
          </p:nvCxnSpPr>
          <p:spPr>
            <a:xfrm>
              <a:off x="1983672" y="4816185"/>
              <a:ext cx="503400" cy="528900"/>
            </a:xfrm>
            <a:prstGeom prst="straightConnector1">
              <a:avLst/>
            </a:prstGeom>
            <a:noFill/>
            <a:ln cap="flat" cmpd="sng" w="19050">
              <a:solidFill>
                <a:srgbClr val="1F45BC"/>
              </a:solidFill>
              <a:prstDash val="solid"/>
              <a:miter lim="800000"/>
              <a:headEnd len="sm" w="sm" type="none"/>
              <a:tailEnd len="med" w="med" type="triangle"/>
            </a:ln>
          </p:spPr>
        </p:cxnSp>
        <p:cxnSp>
          <p:nvCxnSpPr>
            <p:cNvPr id="5875" name="Google Shape;5875;p327"/>
            <p:cNvCxnSpPr>
              <a:stCxn id="5872" idx="3"/>
              <a:endCxn id="5873" idx="1"/>
            </p:cNvCxnSpPr>
            <p:nvPr/>
          </p:nvCxnSpPr>
          <p:spPr>
            <a:xfrm flipH="1" rot="10800000">
              <a:off x="1983672" y="5344850"/>
              <a:ext cx="503400" cy="528900"/>
            </a:xfrm>
            <a:prstGeom prst="straightConnector1">
              <a:avLst/>
            </a:prstGeom>
            <a:noFill/>
            <a:ln cap="flat" cmpd="sng" w="19050">
              <a:solidFill>
                <a:srgbClr val="1F45BC"/>
              </a:solidFill>
              <a:prstDash val="solid"/>
              <a:miter lim="800000"/>
              <a:headEnd len="sm" w="sm" type="none"/>
              <a:tailEnd len="med" w="med" type="triangle"/>
            </a:ln>
          </p:spPr>
        </p:cxnSp>
        <p:sp>
          <p:nvSpPr>
            <p:cNvPr id="5876" name="Google Shape;5876;p327"/>
            <p:cNvSpPr/>
            <p:nvPr/>
          </p:nvSpPr>
          <p:spPr>
            <a:xfrm>
              <a:off x="4150282" y="5052867"/>
              <a:ext cx="1447800" cy="584200"/>
            </a:xfrm>
            <a:prstGeom prst="roundRect">
              <a:avLst>
                <a:gd fmla="val 26285"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where &gt;=</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2010 05 10</a:t>
              </a:r>
              <a:endParaRPr/>
            </a:p>
          </p:txBody>
        </p:sp>
        <p:sp>
          <p:nvSpPr>
            <p:cNvPr id="5877" name="Google Shape;5877;p327"/>
            <p:cNvSpPr/>
            <p:nvPr/>
          </p:nvSpPr>
          <p:spPr>
            <a:xfrm>
              <a:off x="5813364" y="5052867"/>
              <a:ext cx="1447800" cy="584200"/>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show</a:t>
              </a:r>
              <a:endParaRPr sz="1400">
                <a:solidFill>
                  <a:srgbClr val="1F45BC"/>
                </a:solidFill>
                <a:latin typeface="Arial"/>
                <a:ea typeface="Arial"/>
                <a:cs typeface="Arial"/>
                <a:sym typeface="Arial"/>
              </a:endParaRPr>
            </a:p>
          </p:txBody>
        </p:sp>
        <p:cxnSp>
          <p:nvCxnSpPr>
            <p:cNvPr id="5878" name="Google Shape;5878;p327"/>
            <p:cNvCxnSpPr>
              <a:stCxn id="5873" idx="3"/>
              <a:endCxn id="5876" idx="1"/>
            </p:cNvCxnSpPr>
            <p:nvPr/>
          </p:nvCxnSpPr>
          <p:spPr>
            <a:xfrm>
              <a:off x="3935000" y="5344967"/>
              <a:ext cx="215400" cy="0"/>
            </a:xfrm>
            <a:prstGeom prst="straightConnector1">
              <a:avLst/>
            </a:prstGeom>
            <a:noFill/>
            <a:ln cap="flat" cmpd="sng" w="19050">
              <a:solidFill>
                <a:srgbClr val="1F45BC"/>
              </a:solidFill>
              <a:prstDash val="solid"/>
              <a:miter lim="800000"/>
              <a:headEnd len="sm" w="sm" type="none"/>
              <a:tailEnd len="med" w="med" type="triangle"/>
            </a:ln>
          </p:spPr>
        </p:cxnSp>
        <p:cxnSp>
          <p:nvCxnSpPr>
            <p:cNvPr id="5879" name="Google Shape;5879;p327"/>
            <p:cNvCxnSpPr>
              <a:stCxn id="5876" idx="3"/>
              <a:endCxn id="5877" idx="1"/>
            </p:cNvCxnSpPr>
            <p:nvPr/>
          </p:nvCxnSpPr>
          <p:spPr>
            <a:xfrm>
              <a:off x="5598082" y="5344967"/>
              <a:ext cx="215400" cy="0"/>
            </a:xfrm>
            <a:prstGeom prst="straightConnector1">
              <a:avLst/>
            </a:prstGeom>
            <a:noFill/>
            <a:ln cap="flat" cmpd="sng" w="19050">
              <a:solidFill>
                <a:srgbClr val="1F45BC"/>
              </a:solidFill>
              <a:prstDash val="solid"/>
              <a:miter lim="800000"/>
              <a:headEnd len="sm" w="sm" type="none"/>
              <a:tailEnd len="med" w="med" type="triangle"/>
            </a:ln>
          </p:spPr>
        </p:cxnSp>
      </p:grpSp>
    </p:spTree>
  </p:cSld>
  <p:clrMapOvr>
    <a:masterClrMapping/>
  </p:clrMapOvr>
</p:sld>
</file>

<file path=ppt/slides/slide3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4" name="Shape 5884"/>
        <p:cNvGrpSpPr/>
        <p:nvPr/>
      </p:nvGrpSpPr>
      <p:grpSpPr>
        <a:xfrm>
          <a:off x="0" y="0"/>
          <a:ext cx="0" cy="0"/>
          <a:chOff x="0" y="0"/>
          <a:chExt cx="0" cy="0"/>
        </a:xfrm>
      </p:grpSpPr>
      <p:sp>
        <p:nvSpPr>
          <p:cNvPr id="5885" name="Google Shape;5885;p32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4.3. Sự liên tục</a:t>
            </a:r>
            <a:endParaRPr/>
          </a:p>
        </p:txBody>
      </p:sp>
      <p:sp>
        <p:nvSpPr>
          <p:cNvPr id="5886" name="Google Shape;5886;p32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Ví dụ về sự liên tục (4/6)</a:t>
            </a:r>
            <a:endParaRPr/>
          </a:p>
        </p:txBody>
      </p:sp>
      <p:sp>
        <p:nvSpPr>
          <p:cNvPr id="5887" name="Google Shape;5887;p32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888" name="Google Shape;5888;p328"/>
          <p:cNvSpPr txBox="1"/>
          <p:nvPr>
            <p:ph idx="4" type="body"/>
          </p:nvPr>
        </p:nvSpPr>
        <p:spPr>
          <a:xfrm>
            <a:off x="535872" y="2226568"/>
            <a:ext cx="8487358" cy="706203"/>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Sau một thời gian, một truy vấn mới phụ thuộc vào entryDF được gọi. Tuy nhiên, truy vấn sẽ yêu cầu mụcDF được tạo lại từ dòng vì nó đã bị xóa.</a:t>
            </a:r>
            <a:endParaRPr/>
          </a:p>
        </p:txBody>
      </p:sp>
      <p:sp>
        <p:nvSpPr>
          <p:cNvPr id="5889" name="Google Shape;5889;p328"/>
          <p:cNvSpPr txBox="1"/>
          <p:nvPr/>
        </p:nvSpPr>
        <p:spPr>
          <a:xfrm>
            <a:off x="704850" y="2812881"/>
            <a:ext cx="7812000" cy="145219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df1 = spark.read.option("header","true").csv("authors")</a:t>
            </a:r>
            <a:endParaRPr/>
          </a:p>
          <a:p>
            <a:pPr indent="0" lvl="0" marL="182563" marR="0" rtl="0" algn="l">
              <a:spcBef>
                <a:spcPts val="300"/>
              </a:spcBef>
              <a:spcAft>
                <a:spcPts val="0"/>
              </a:spcAft>
              <a:buNone/>
            </a:pPr>
            <a:r>
              <a:rPr lang="en-US" sz="1200">
                <a:solidFill>
                  <a:schemeClr val="dk1"/>
                </a:solidFill>
                <a:latin typeface="Courier New"/>
                <a:ea typeface="Courier New"/>
                <a:cs typeface="Courier New"/>
                <a:sym typeface="Courier New"/>
              </a:rPr>
              <a:t>df2= spark.read.option("header","true").csv("posts")</a:t>
            </a:r>
            <a:endParaRPr/>
          </a:p>
          <a:p>
            <a:pPr indent="0" lvl="0" marL="182563" marR="0" rtl="0" algn="l">
              <a:spcBef>
                <a:spcPts val="300"/>
              </a:spcBef>
              <a:spcAft>
                <a:spcPts val="0"/>
              </a:spcAft>
              <a:buNone/>
            </a:pPr>
            <a:r>
              <a:rPr lang="en-US" sz="1200">
                <a:solidFill>
                  <a:schemeClr val="dk1"/>
                </a:solidFill>
                <a:latin typeface="Courier New"/>
                <a:ea typeface="Courier New"/>
                <a:cs typeface="Courier New"/>
                <a:sym typeface="Courier New"/>
              </a:rPr>
              <a:t>entryDF = df1.join(df2, df1.id == df2.author_id)</a:t>
            </a:r>
            <a:endParaRPr/>
          </a:p>
          <a:p>
            <a:pPr indent="0" lvl="0" marL="182563" marR="0" rtl="0" algn="l">
              <a:spcBef>
                <a:spcPts val="300"/>
              </a:spcBef>
              <a:spcAft>
                <a:spcPts val="0"/>
              </a:spcAft>
              <a:buNone/>
            </a:pPr>
            <a:r>
              <a:rPr lang="en-US" sz="1200">
                <a:solidFill>
                  <a:schemeClr val="dk1"/>
                </a:solidFill>
                <a:latin typeface="Courier New"/>
                <a:ea typeface="Courier New"/>
                <a:cs typeface="Courier New"/>
                <a:sym typeface="Courier New"/>
              </a:rPr>
              <a:t>entryDF.select("name").where(entryDF.joined &gt;= "2010 05 10").show()</a:t>
            </a:r>
            <a:endParaRPr/>
          </a:p>
          <a:p>
            <a:pPr indent="0" lvl="0" marL="182563" marR="0" rtl="0" algn="l">
              <a:spcBef>
                <a:spcPts val="30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300"/>
              </a:spcBef>
              <a:spcAft>
                <a:spcPts val="0"/>
              </a:spcAft>
              <a:buNone/>
            </a:pPr>
            <a:r>
              <a:rPr lang="en-US" sz="1200">
                <a:solidFill>
                  <a:srgbClr val="FF0000"/>
                </a:solidFill>
                <a:latin typeface="Courier New"/>
                <a:ea typeface="Courier New"/>
                <a:cs typeface="Courier New"/>
                <a:sym typeface="Courier New"/>
              </a:rPr>
              <a:t>entryDF.select("name").where(entryDF.joined &gt;= "2019 08 30").show()</a:t>
            </a:r>
            <a:endParaRPr/>
          </a:p>
        </p:txBody>
      </p:sp>
      <p:grpSp>
        <p:nvGrpSpPr>
          <p:cNvPr id="5890" name="Google Shape;5890;p328"/>
          <p:cNvGrpSpPr/>
          <p:nvPr/>
        </p:nvGrpSpPr>
        <p:grpSpPr>
          <a:xfrm>
            <a:off x="535872" y="4524085"/>
            <a:ext cx="6725292" cy="1455801"/>
            <a:chOff x="535872" y="4524085"/>
            <a:chExt cx="6725292" cy="1641765"/>
          </a:xfrm>
        </p:grpSpPr>
        <p:grpSp>
          <p:nvGrpSpPr>
            <p:cNvPr id="5891" name="Google Shape;5891;p328"/>
            <p:cNvGrpSpPr/>
            <p:nvPr/>
          </p:nvGrpSpPr>
          <p:grpSpPr>
            <a:xfrm>
              <a:off x="535872" y="4524085"/>
              <a:ext cx="1447800" cy="1641765"/>
              <a:chOff x="535872" y="4524085"/>
              <a:chExt cx="1447800" cy="1641765"/>
            </a:xfrm>
          </p:grpSpPr>
          <p:sp>
            <p:nvSpPr>
              <p:cNvPr id="5892" name="Google Shape;5892;p328"/>
              <p:cNvSpPr/>
              <p:nvPr/>
            </p:nvSpPr>
            <p:spPr>
              <a:xfrm>
                <a:off x="535872" y="4524085"/>
                <a:ext cx="1447800" cy="584200"/>
              </a:xfrm>
              <a:prstGeom prst="roundRect">
                <a:avLst>
                  <a:gd fmla="val 26284"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read authors</a:t>
                </a:r>
                <a:endParaRPr/>
              </a:p>
            </p:txBody>
          </p:sp>
          <p:sp>
            <p:nvSpPr>
              <p:cNvPr id="5893" name="Google Shape;5893;p328"/>
              <p:cNvSpPr/>
              <p:nvPr/>
            </p:nvSpPr>
            <p:spPr>
              <a:xfrm>
                <a:off x="535872" y="5581650"/>
                <a:ext cx="1447800" cy="584200"/>
              </a:xfrm>
              <a:prstGeom prst="roundRect">
                <a:avLst>
                  <a:gd fmla="val 24704"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read posts</a:t>
                </a:r>
                <a:endParaRPr/>
              </a:p>
            </p:txBody>
          </p:sp>
        </p:grpSp>
        <p:sp>
          <p:nvSpPr>
            <p:cNvPr id="5894" name="Google Shape;5894;p328"/>
            <p:cNvSpPr/>
            <p:nvPr/>
          </p:nvSpPr>
          <p:spPr>
            <a:xfrm>
              <a:off x="2487200" y="5052867"/>
              <a:ext cx="1447800" cy="584200"/>
            </a:xfrm>
            <a:prstGeom prst="roundRect">
              <a:avLst>
                <a:gd fmla="val 26285"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entryDF</a:t>
              </a:r>
              <a:endParaRPr/>
            </a:p>
          </p:txBody>
        </p:sp>
        <p:cxnSp>
          <p:nvCxnSpPr>
            <p:cNvPr id="5895" name="Google Shape;5895;p328"/>
            <p:cNvCxnSpPr>
              <a:stCxn id="5892" idx="3"/>
              <a:endCxn id="5894" idx="1"/>
            </p:cNvCxnSpPr>
            <p:nvPr/>
          </p:nvCxnSpPr>
          <p:spPr>
            <a:xfrm>
              <a:off x="1983672" y="4816185"/>
              <a:ext cx="503400" cy="528900"/>
            </a:xfrm>
            <a:prstGeom prst="straightConnector1">
              <a:avLst/>
            </a:prstGeom>
            <a:noFill/>
            <a:ln cap="flat" cmpd="sng" w="19050">
              <a:solidFill>
                <a:srgbClr val="1F45BC"/>
              </a:solidFill>
              <a:prstDash val="solid"/>
              <a:miter lim="800000"/>
              <a:headEnd len="sm" w="sm" type="none"/>
              <a:tailEnd len="med" w="med" type="triangle"/>
            </a:ln>
          </p:spPr>
        </p:cxnSp>
        <p:cxnSp>
          <p:nvCxnSpPr>
            <p:cNvPr id="5896" name="Google Shape;5896;p328"/>
            <p:cNvCxnSpPr>
              <a:stCxn id="5893" idx="3"/>
              <a:endCxn id="5894" idx="1"/>
            </p:cNvCxnSpPr>
            <p:nvPr/>
          </p:nvCxnSpPr>
          <p:spPr>
            <a:xfrm flipH="1" rot="10800000">
              <a:off x="1983672" y="5344850"/>
              <a:ext cx="503400" cy="528900"/>
            </a:xfrm>
            <a:prstGeom prst="straightConnector1">
              <a:avLst/>
            </a:prstGeom>
            <a:noFill/>
            <a:ln cap="flat" cmpd="sng" w="19050">
              <a:solidFill>
                <a:srgbClr val="1F45BC"/>
              </a:solidFill>
              <a:prstDash val="solid"/>
              <a:miter lim="800000"/>
              <a:headEnd len="sm" w="sm" type="none"/>
              <a:tailEnd len="med" w="med" type="triangle"/>
            </a:ln>
          </p:spPr>
        </p:cxnSp>
        <p:sp>
          <p:nvSpPr>
            <p:cNvPr id="5897" name="Google Shape;5897;p328"/>
            <p:cNvSpPr/>
            <p:nvPr/>
          </p:nvSpPr>
          <p:spPr>
            <a:xfrm>
              <a:off x="4150282" y="5052867"/>
              <a:ext cx="1447800" cy="584200"/>
            </a:xfrm>
            <a:prstGeom prst="roundRect">
              <a:avLst>
                <a:gd fmla="val 26285"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where &gt;=</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2019 08 30</a:t>
              </a:r>
              <a:endParaRPr/>
            </a:p>
          </p:txBody>
        </p:sp>
        <p:sp>
          <p:nvSpPr>
            <p:cNvPr id="5898" name="Google Shape;5898;p328"/>
            <p:cNvSpPr/>
            <p:nvPr/>
          </p:nvSpPr>
          <p:spPr>
            <a:xfrm>
              <a:off x="5813364" y="5052867"/>
              <a:ext cx="1447800" cy="584200"/>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show</a:t>
              </a:r>
              <a:endParaRPr sz="1400">
                <a:solidFill>
                  <a:schemeClr val="lt1"/>
                </a:solidFill>
                <a:latin typeface="Arial"/>
                <a:ea typeface="Arial"/>
                <a:cs typeface="Arial"/>
                <a:sym typeface="Arial"/>
              </a:endParaRPr>
            </a:p>
          </p:txBody>
        </p:sp>
        <p:cxnSp>
          <p:nvCxnSpPr>
            <p:cNvPr id="5899" name="Google Shape;5899;p328"/>
            <p:cNvCxnSpPr>
              <a:stCxn id="5894" idx="3"/>
              <a:endCxn id="5897" idx="1"/>
            </p:cNvCxnSpPr>
            <p:nvPr/>
          </p:nvCxnSpPr>
          <p:spPr>
            <a:xfrm>
              <a:off x="3935000" y="5344967"/>
              <a:ext cx="215400" cy="0"/>
            </a:xfrm>
            <a:prstGeom prst="straightConnector1">
              <a:avLst/>
            </a:prstGeom>
            <a:noFill/>
            <a:ln cap="flat" cmpd="sng" w="19050">
              <a:solidFill>
                <a:srgbClr val="1F45BC"/>
              </a:solidFill>
              <a:prstDash val="solid"/>
              <a:miter lim="800000"/>
              <a:headEnd len="sm" w="sm" type="none"/>
              <a:tailEnd len="med" w="med" type="triangle"/>
            </a:ln>
          </p:spPr>
        </p:cxnSp>
        <p:cxnSp>
          <p:nvCxnSpPr>
            <p:cNvPr id="5900" name="Google Shape;5900;p328"/>
            <p:cNvCxnSpPr>
              <a:stCxn id="5897" idx="3"/>
              <a:endCxn id="5898" idx="1"/>
            </p:cNvCxnSpPr>
            <p:nvPr/>
          </p:nvCxnSpPr>
          <p:spPr>
            <a:xfrm>
              <a:off x="5598082" y="5344967"/>
              <a:ext cx="215400" cy="0"/>
            </a:xfrm>
            <a:prstGeom prst="straightConnector1">
              <a:avLst/>
            </a:prstGeom>
            <a:noFill/>
            <a:ln cap="flat" cmpd="sng" w="19050">
              <a:solidFill>
                <a:srgbClr val="1F45BC"/>
              </a:solidFill>
              <a:prstDash val="solid"/>
              <a:miter lim="800000"/>
              <a:headEnd len="sm" w="sm" type="none"/>
              <a:tailEnd len="med" w="med" type="triangle"/>
            </a:ln>
          </p:spPr>
        </p:cxnSp>
      </p:grpSp>
    </p:spTree>
  </p:cSld>
  <p:clrMapOvr>
    <a:masterClrMapping/>
  </p:clrMapOvr>
</p:sld>
</file>

<file path=ppt/slides/slide3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5" name="Shape 5905"/>
        <p:cNvGrpSpPr/>
        <p:nvPr/>
      </p:nvGrpSpPr>
      <p:grpSpPr>
        <a:xfrm>
          <a:off x="0" y="0"/>
          <a:ext cx="0" cy="0"/>
          <a:chOff x="0" y="0"/>
          <a:chExt cx="0" cy="0"/>
        </a:xfrm>
      </p:grpSpPr>
      <p:sp>
        <p:nvSpPr>
          <p:cNvPr id="5906" name="Google Shape;5906;p32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4.3. Sự liên tục</a:t>
            </a:r>
            <a:endParaRPr/>
          </a:p>
        </p:txBody>
      </p:sp>
      <p:sp>
        <p:nvSpPr>
          <p:cNvPr id="5907" name="Google Shape;5907;p32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Ví dụ về sự liên tục (5/6)</a:t>
            </a:r>
            <a:endParaRPr/>
          </a:p>
        </p:txBody>
      </p:sp>
      <p:sp>
        <p:nvSpPr>
          <p:cNvPr id="5908" name="Google Shape;5908;p32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909" name="Google Shape;5909;p329"/>
          <p:cNvSpPr txBox="1"/>
          <p:nvPr>
            <p:ph idx="4" type="body"/>
          </p:nvPr>
        </p:nvSpPr>
        <p:spPr>
          <a:xfrm>
            <a:off x="535872" y="2226568"/>
            <a:ext cx="8487358" cy="706203"/>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Lần này, hãy lưu entryDF bằng cách duy trì nó.</a:t>
            </a:r>
            <a:endParaRPr/>
          </a:p>
          <a:p>
            <a:pPr indent="-182563" lvl="1" marL="360363" rtl="0" algn="l">
              <a:lnSpc>
                <a:spcPct val="138461"/>
              </a:lnSpc>
              <a:spcBef>
                <a:spcPts val="500"/>
              </a:spcBef>
              <a:spcAft>
                <a:spcPts val="0"/>
              </a:spcAft>
              <a:buClr>
                <a:srgbClr val="262626"/>
              </a:buClr>
              <a:buSzPts val="1040"/>
              <a:buChar char="•"/>
            </a:pPr>
            <a:r>
              <a:rPr lang="en-US"/>
              <a:t>Vì chương trình đó đã kích hoạt tất cả quá trình chuyển đổi, một bản sao của entryDF hiện có sẵn trong bộ nhớ</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5910" name="Google Shape;5910;p329"/>
          <p:cNvSpPr txBox="1"/>
          <p:nvPr/>
        </p:nvSpPr>
        <p:spPr>
          <a:xfrm>
            <a:off x="704850" y="2844598"/>
            <a:ext cx="7812000" cy="127442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df1 = spark.read.option("header","true").csv("authors")</a:t>
            </a:r>
            <a:endParaRPr/>
          </a:p>
          <a:p>
            <a:pPr indent="0" lvl="0" marL="182563" marR="0" rtl="0" algn="l">
              <a:spcBef>
                <a:spcPts val="300"/>
              </a:spcBef>
              <a:spcAft>
                <a:spcPts val="0"/>
              </a:spcAft>
              <a:buNone/>
            </a:pPr>
            <a:r>
              <a:rPr lang="en-US" sz="1200">
                <a:solidFill>
                  <a:schemeClr val="dk1"/>
                </a:solidFill>
                <a:latin typeface="Courier New"/>
                <a:ea typeface="Courier New"/>
                <a:cs typeface="Courier New"/>
                <a:sym typeface="Courier New"/>
              </a:rPr>
              <a:t>df2= spark.read.option("header","true").csv("posts")</a:t>
            </a:r>
            <a:endParaRPr/>
          </a:p>
          <a:p>
            <a:pPr indent="0" lvl="0" marL="182563" marR="0" rtl="0" algn="l">
              <a:spcBef>
                <a:spcPts val="300"/>
              </a:spcBef>
              <a:spcAft>
                <a:spcPts val="0"/>
              </a:spcAft>
              <a:buNone/>
            </a:pPr>
            <a:r>
              <a:rPr lang="en-US" sz="1200">
                <a:solidFill>
                  <a:schemeClr val="dk1"/>
                </a:solidFill>
                <a:latin typeface="Courier New"/>
                <a:ea typeface="Courier New"/>
                <a:cs typeface="Courier New"/>
                <a:sym typeface="Courier New"/>
              </a:rPr>
              <a:t>entryDF = df1.join(df2, df1.id == df2.author_id). </a:t>
            </a:r>
            <a:r>
              <a:rPr lang="en-US" sz="1200">
                <a:solidFill>
                  <a:srgbClr val="FF0000"/>
                </a:solidFill>
                <a:latin typeface="Courier New"/>
                <a:ea typeface="Courier New"/>
                <a:cs typeface="Courier New"/>
                <a:sym typeface="Courier New"/>
              </a:rPr>
              <a:t>persist()</a:t>
            </a:r>
            <a:endParaRPr/>
          </a:p>
          <a:p>
            <a:pPr indent="0" lvl="0" marL="182563" marR="0" rtl="0" algn="l">
              <a:spcBef>
                <a:spcPts val="300"/>
              </a:spcBef>
              <a:spcAft>
                <a:spcPts val="0"/>
              </a:spcAft>
              <a:buNone/>
            </a:pPr>
            <a:r>
              <a:rPr lang="en-US" sz="1200">
                <a:solidFill>
                  <a:schemeClr val="dk1"/>
                </a:solidFill>
                <a:latin typeface="Courier New"/>
                <a:ea typeface="Courier New"/>
                <a:cs typeface="Courier New"/>
                <a:sym typeface="Courier New"/>
              </a:rPr>
              <a:t>entryDF.select("name").where(entryDF.joined &gt;= "2010 05 10").show()</a:t>
            </a:r>
            <a:endParaRPr/>
          </a:p>
        </p:txBody>
      </p:sp>
      <p:grpSp>
        <p:nvGrpSpPr>
          <p:cNvPr id="5911" name="Google Shape;5911;p329"/>
          <p:cNvGrpSpPr/>
          <p:nvPr/>
        </p:nvGrpSpPr>
        <p:grpSpPr>
          <a:xfrm>
            <a:off x="535872" y="4524085"/>
            <a:ext cx="6725292" cy="1641765"/>
            <a:chOff x="535872" y="4524085"/>
            <a:chExt cx="6725292" cy="1641765"/>
          </a:xfrm>
        </p:grpSpPr>
        <p:sp>
          <p:nvSpPr>
            <p:cNvPr id="5912" name="Google Shape;5912;p329"/>
            <p:cNvSpPr/>
            <p:nvPr/>
          </p:nvSpPr>
          <p:spPr>
            <a:xfrm>
              <a:off x="2487200" y="5657048"/>
              <a:ext cx="1447800" cy="508802"/>
            </a:xfrm>
            <a:prstGeom prst="roundRect">
              <a:avLst>
                <a:gd fmla="val 50000" name="adj"/>
              </a:avLst>
            </a:prstGeom>
            <a:solidFill>
              <a:srgbClr val="1F45B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saved</a:t>
              </a:r>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entryDF</a:t>
              </a:r>
              <a:endParaRPr/>
            </a:p>
          </p:txBody>
        </p:sp>
        <p:grpSp>
          <p:nvGrpSpPr>
            <p:cNvPr id="5913" name="Google Shape;5913;p329"/>
            <p:cNvGrpSpPr/>
            <p:nvPr/>
          </p:nvGrpSpPr>
          <p:grpSpPr>
            <a:xfrm>
              <a:off x="535872" y="4524085"/>
              <a:ext cx="6725292" cy="1455801"/>
              <a:chOff x="535872" y="4524085"/>
              <a:chExt cx="6725292" cy="1641765"/>
            </a:xfrm>
          </p:grpSpPr>
          <p:grpSp>
            <p:nvGrpSpPr>
              <p:cNvPr id="5914" name="Google Shape;5914;p329"/>
              <p:cNvGrpSpPr/>
              <p:nvPr/>
            </p:nvGrpSpPr>
            <p:grpSpPr>
              <a:xfrm>
                <a:off x="535872" y="4524085"/>
                <a:ext cx="1447800" cy="1641765"/>
                <a:chOff x="535872" y="4524085"/>
                <a:chExt cx="1447800" cy="1641765"/>
              </a:xfrm>
            </p:grpSpPr>
            <p:sp>
              <p:nvSpPr>
                <p:cNvPr id="5915" name="Google Shape;5915;p329"/>
                <p:cNvSpPr/>
                <p:nvPr/>
              </p:nvSpPr>
              <p:spPr>
                <a:xfrm>
                  <a:off x="535872" y="4524085"/>
                  <a:ext cx="1447800" cy="584200"/>
                </a:xfrm>
                <a:prstGeom prst="roundRect">
                  <a:avLst>
                    <a:gd fmla="val 26284"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read authors</a:t>
                  </a:r>
                  <a:endParaRPr/>
                </a:p>
              </p:txBody>
            </p:sp>
            <p:sp>
              <p:nvSpPr>
                <p:cNvPr id="5916" name="Google Shape;5916;p329"/>
                <p:cNvSpPr/>
                <p:nvPr/>
              </p:nvSpPr>
              <p:spPr>
                <a:xfrm>
                  <a:off x="535872" y="5581650"/>
                  <a:ext cx="1447800" cy="584200"/>
                </a:xfrm>
                <a:prstGeom prst="roundRect">
                  <a:avLst>
                    <a:gd fmla="val 24704"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read posts</a:t>
                  </a:r>
                  <a:endParaRPr/>
                </a:p>
              </p:txBody>
            </p:sp>
          </p:grpSp>
          <p:sp>
            <p:nvSpPr>
              <p:cNvPr id="5917" name="Google Shape;5917;p329"/>
              <p:cNvSpPr/>
              <p:nvPr/>
            </p:nvSpPr>
            <p:spPr>
              <a:xfrm>
                <a:off x="2487200" y="5052867"/>
                <a:ext cx="1447800" cy="584200"/>
              </a:xfrm>
              <a:prstGeom prst="roundRect">
                <a:avLst>
                  <a:gd fmla="val 26285"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entryDF</a:t>
                </a:r>
                <a:endParaRPr/>
              </a:p>
            </p:txBody>
          </p:sp>
          <p:cxnSp>
            <p:nvCxnSpPr>
              <p:cNvPr id="5918" name="Google Shape;5918;p329"/>
              <p:cNvCxnSpPr>
                <a:stCxn id="5915" idx="3"/>
                <a:endCxn id="5917" idx="1"/>
              </p:cNvCxnSpPr>
              <p:nvPr/>
            </p:nvCxnSpPr>
            <p:spPr>
              <a:xfrm>
                <a:off x="1983672" y="4816185"/>
                <a:ext cx="503400" cy="528900"/>
              </a:xfrm>
              <a:prstGeom prst="straightConnector1">
                <a:avLst/>
              </a:prstGeom>
              <a:noFill/>
              <a:ln cap="flat" cmpd="sng" w="19050">
                <a:solidFill>
                  <a:srgbClr val="1F45BC"/>
                </a:solidFill>
                <a:prstDash val="solid"/>
                <a:miter lim="800000"/>
                <a:headEnd len="sm" w="sm" type="none"/>
                <a:tailEnd len="med" w="med" type="triangle"/>
              </a:ln>
            </p:spPr>
          </p:cxnSp>
          <p:cxnSp>
            <p:nvCxnSpPr>
              <p:cNvPr id="5919" name="Google Shape;5919;p329"/>
              <p:cNvCxnSpPr>
                <a:stCxn id="5916" idx="3"/>
                <a:endCxn id="5917" idx="1"/>
              </p:cNvCxnSpPr>
              <p:nvPr/>
            </p:nvCxnSpPr>
            <p:spPr>
              <a:xfrm flipH="1" rot="10800000">
                <a:off x="1983672" y="5344850"/>
                <a:ext cx="503400" cy="528900"/>
              </a:xfrm>
              <a:prstGeom prst="straightConnector1">
                <a:avLst/>
              </a:prstGeom>
              <a:noFill/>
              <a:ln cap="flat" cmpd="sng" w="19050">
                <a:solidFill>
                  <a:srgbClr val="1F45BC"/>
                </a:solidFill>
                <a:prstDash val="solid"/>
                <a:miter lim="800000"/>
                <a:headEnd len="sm" w="sm" type="none"/>
                <a:tailEnd len="med" w="med" type="triangle"/>
              </a:ln>
            </p:spPr>
          </p:cxnSp>
          <p:sp>
            <p:nvSpPr>
              <p:cNvPr id="5920" name="Google Shape;5920;p329"/>
              <p:cNvSpPr/>
              <p:nvPr/>
            </p:nvSpPr>
            <p:spPr>
              <a:xfrm>
                <a:off x="4150282" y="5052867"/>
                <a:ext cx="1447800" cy="584200"/>
              </a:xfrm>
              <a:prstGeom prst="roundRect">
                <a:avLst>
                  <a:gd fmla="val 26285"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where &gt;=</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2010 05 10</a:t>
                </a:r>
                <a:endParaRPr/>
              </a:p>
            </p:txBody>
          </p:sp>
          <p:sp>
            <p:nvSpPr>
              <p:cNvPr id="5921" name="Google Shape;5921;p329"/>
              <p:cNvSpPr/>
              <p:nvPr/>
            </p:nvSpPr>
            <p:spPr>
              <a:xfrm>
                <a:off x="5813364" y="5052867"/>
                <a:ext cx="1447800" cy="584200"/>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show</a:t>
                </a:r>
                <a:endParaRPr sz="1400">
                  <a:solidFill>
                    <a:srgbClr val="1F45BC"/>
                  </a:solidFill>
                  <a:latin typeface="Arial"/>
                  <a:ea typeface="Arial"/>
                  <a:cs typeface="Arial"/>
                  <a:sym typeface="Arial"/>
                </a:endParaRPr>
              </a:p>
            </p:txBody>
          </p:sp>
          <p:cxnSp>
            <p:nvCxnSpPr>
              <p:cNvPr id="5922" name="Google Shape;5922;p329"/>
              <p:cNvCxnSpPr>
                <a:stCxn id="5917" idx="3"/>
                <a:endCxn id="5920" idx="1"/>
              </p:cNvCxnSpPr>
              <p:nvPr/>
            </p:nvCxnSpPr>
            <p:spPr>
              <a:xfrm>
                <a:off x="3935000" y="5344967"/>
                <a:ext cx="215400" cy="0"/>
              </a:xfrm>
              <a:prstGeom prst="straightConnector1">
                <a:avLst/>
              </a:prstGeom>
              <a:noFill/>
              <a:ln cap="flat" cmpd="sng" w="19050">
                <a:solidFill>
                  <a:srgbClr val="1F45BC"/>
                </a:solidFill>
                <a:prstDash val="solid"/>
                <a:miter lim="800000"/>
                <a:headEnd len="sm" w="sm" type="none"/>
                <a:tailEnd len="med" w="med" type="triangle"/>
              </a:ln>
            </p:spPr>
          </p:cxnSp>
          <p:cxnSp>
            <p:nvCxnSpPr>
              <p:cNvPr id="5923" name="Google Shape;5923;p329"/>
              <p:cNvCxnSpPr>
                <a:stCxn id="5920" idx="3"/>
                <a:endCxn id="5921" idx="1"/>
              </p:cNvCxnSpPr>
              <p:nvPr/>
            </p:nvCxnSpPr>
            <p:spPr>
              <a:xfrm>
                <a:off x="5598082" y="5344967"/>
                <a:ext cx="215400" cy="0"/>
              </a:xfrm>
              <a:prstGeom prst="straightConnector1">
                <a:avLst/>
              </a:prstGeom>
              <a:noFill/>
              <a:ln cap="flat" cmpd="sng" w="19050">
                <a:solidFill>
                  <a:srgbClr val="1F45BC"/>
                </a:solidFill>
                <a:prstDash val="solid"/>
                <a:miter lim="800000"/>
                <a:headEnd len="sm" w="sm" type="none"/>
                <a:tailEnd len="med" w="med" type="triangle"/>
              </a:ln>
            </p:spPr>
          </p:cxnSp>
        </p:gr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565" name="Google Shape;565;p3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Nối và nhân chuỗi</a:t>
            </a:r>
            <a:endParaRPr/>
          </a:p>
        </p:txBody>
      </p:sp>
      <p:sp>
        <p:nvSpPr>
          <p:cNvPr id="566" name="Google Shape;566;p3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567" name="Google Shape;567;p3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 dụng + để nối các chuỗi</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Nhân chuỗi với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Trộn các biến</a:t>
            </a:r>
            <a:endParaRPr/>
          </a:p>
        </p:txBody>
      </p:sp>
      <p:sp>
        <p:nvSpPr>
          <p:cNvPr id="568" name="Google Shape;568;p33"/>
          <p:cNvSpPr txBox="1"/>
          <p:nvPr/>
        </p:nvSpPr>
        <p:spPr>
          <a:xfrm>
            <a:off x="697116" y="2587712"/>
            <a:ext cx="7812000" cy="45572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"Hello Student " + "Welcome to the Apache Spark Lessons"</a:t>
            </a:r>
            <a:endParaRPr/>
          </a:p>
        </p:txBody>
      </p:sp>
      <p:sp>
        <p:nvSpPr>
          <p:cNvPr id="569" name="Google Shape;569;p33"/>
          <p:cNvSpPr txBox="1"/>
          <p:nvPr/>
        </p:nvSpPr>
        <p:spPr>
          <a:xfrm>
            <a:off x="704850" y="3642064"/>
            <a:ext cx="7812000" cy="64059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border_Bài =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print(border_Bài * 5)</a:t>
            </a:r>
            <a:endParaRPr/>
          </a:p>
        </p:txBody>
      </p:sp>
      <p:sp>
        <p:nvSpPr>
          <p:cNvPr id="570" name="Google Shape;570;p33"/>
          <p:cNvSpPr txBox="1"/>
          <p:nvPr/>
        </p:nvSpPr>
        <p:spPr>
          <a:xfrm>
            <a:off x="704850" y="5014649"/>
            <a:ext cx="7812000" cy="64059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student_name = "Good Student"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"Hello " + student_name + " Welcome to the Apache Spark Class"</a:t>
            </a:r>
            <a:endParaRPr/>
          </a:p>
        </p:txBody>
      </p:sp>
    </p:spTree>
  </p:cSld>
  <p:clrMapOvr>
    <a:masterClrMapping/>
  </p:clrMapOvr>
</p:sld>
</file>

<file path=ppt/slides/slide3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8" name="Shape 5928"/>
        <p:cNvGrpSpPr/>
        <p:nvPr/>
      </p:nvGrpSpPr>
      <p:grpSpPr>
        <a:xfrm>
          <a:off x="0" y="0"/>
          <a:ext cx="0" cy="0"/>
          <a:chOff x="0" y="0"/>
          <a:chExt cx="0" cy="0"/>
        </a:xfrm>
      </p:grpSpPr>
      <p:sp>
        <p:nvSpPr>
          <p:cNvPr id="5929" name="Google Shape;5929;p33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4.3. Sự liên tục</a:t>
            </a:r>
            <a:endParaRPr/>
          </a:p>
        </p:txBody>
      </p:sp>
      <p:sp>
        <p:nvSpPr>
          <p:cNvPr id="5930" name="Google Shape;5930;p33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Ví dụ về sự liên tục (6/6)</a:t>
            </a:r>
            <a:endParaRPr/>
          </a:p>
        </p:txBody>
      </p:sp>
      <p:sp>
        <p:nvSpPr>
          <p:cNvPr id="5931" name="Google Shape;5931;p33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932" name="Google Shape;5932;p330"/>
          <p:cNvSpPr txBox="1"/>
          <p:nvPr>
            <p:ph idx="4" type="body"/>
          </p:nvPr>
        </p:nvSpPr>
        <p:spPr>
          <a:xfrm>
            <a:off x="535872" y="2226568"/>
            <a:ext cx="8487358" cy="706203"/>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Khi một truy vấn mới phụ thuộc vào entryDF được gọi sau đó, Spark có thể sử dụng entryDF đã lưu để thay thế.</a:t>
            </a:r>
            <a:endParaRPr/>
          </a:p>
        </p:txBody>
      </p:sp>
      <p:sp>
        <p:nvSpPr>
          <p:cNvPr id="5933" name="Google Shape;5933;p330"/>
          <p:cNvSpPr txBox="1"/>
          <p:nvPr/>
        </p:nvSpPr>
        <p:spPr>
          <a:xfrm>
            <a:off x="704850" y="2798983"/>
            <a:ext cx="7812000" cy="149869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df1 = spark.read.option("header","true").csv("authors")</a:t>
            </a:r>
            <a:endParaRPr/>
          </a:p>
          <a:p>
            <a:pPr indent="0" lvl="0" marL="182563" marR="0" rtl="0" algn="l">
              <a:spcBef>
                <a:spcPts val="300"/>
              </a:spcBef>
              <a:spcAft>
                <a:spcPts val="0"/>
              </a:spcAft>
              <a:buNone/>
            </a:pPr>
            <a:r>
              <a:rPr lang="en-US" sz="1200">
                <a:solidFill>
                  <a:schemeClr val="dk1"/>
                </a:solidFill>
                <a:latin typeface="Courier New"/>
                <a:ea typeface="Courier New"/>
                <a:cs typeface="Courier New"/>
                <a:sym typeface="Courier New"/>
              </a:rPr>
              <a:t>df2= spark.read.option("header","true").csv("posts")</a:t>
            </a:r>
            <a:endParaRPr/>
          </a:p>
          <a:p>
            <a:pPr indent="0" lvl="0" marL="182563" marR="0" rtl="0" algn="l">
              <a:spcBef>
                <a:spcPts val="300"/>
              </a:spcBef>
              <a:spcAft>
                <a:spcPts val="0"/>
              </a:spcAft>
              <a:buNone/>
            </a:pPr>
            <a:r>
              <a:rPr lang="en-US" sz="1200">
                <a:solidFill>
                  <a:schemeClr val="dk1"/>
                </a:solidFill>
                <a:latin typeface="Courier New"/>
                <a:ea typeface="Courier New"/>
                <a:cs typeface="Courier New"/>
                <a:sym typeface="Courier New"/>
              </a:rPr>
              <a:t>entryDF = df1.join(df2, df1.id == df2.author_id). </a:t>
            </a:r>
            <a:r>
              <a:rPr lang="en-US" sz="1200">
                <a:solidFill>
                  <a:srgbClr val="FF0000"/>
                </a:solidFill>
                <a:latin typeface="Courier New"/>
                <a:ea typeface="Courier New"/>
                <a:cs typeface="Courier New"/>
                <a:sym typeface="Courier New"/>
              </a:rPr>
              <a:t>persist()</a:t>
            </a:r>
            <a:endParaRPr/>
          </a:p>
          <a:p>
            <a:pPr indent="0" lvl="0" marL="182563" marR="0" rtl="0" algn="l">
              <a:spcBef>
                <a:spcPts val="30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300"/>
              </a:spcBef>
              <a:spcAft>
                <a:spcPts val="0"/>
              </a:spcAft>
              <a:buNone/>
            </a:pPr>
            <a:r>
              <a:rPr lang="en-US" sz="1200">
                <a:solidFill>
                  <a:srgbClr val="FF0000"/>
                </a:solidFill>
                <a:latin typeface="Courier New"/>
                <a:ea typeface="Courier New"/>
                <a:cs typeface="Courier New"/>
                <a:sym typeface="Courier New"/>
              </a:rPr>
              <a:t>entryDF.select("name").where(entryDF.joined &gt;= "2019 08 30").show()</a:t>
            </a:r>
            <a:endParaRPr/>
          </a:p>
        </p:txBody>
      </p:sp>
      <p:sp>
        <p:nvSpPr>
          <p:cNvPr id="5934" name="Google Shape;5934;p330"/>
          <p:cNvSpPr/>
          <p:nvPr/>
        </p:nvSpPr>
        <p:spPr>
          <a:xfrm>
            <a:off x="2487200" y="5657048"/>
            <a:ext cx="1447800" cy="508802"/>
          </a:xfrm>
          <a:prstGeom prst="roundRect">
            <a:avLst>
              <a:gd fmla="val 50000" name="adj"/>
            </a:avLst>
          </a:prstGeom>
          <a:solidFill>
            <a:srgbClr val="1F45B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saved</a:t>
            </a:r>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entryDF</a:t>
            </a:r>
            <a:endParaRPr/>
          </a:p>
        </p:txBody>
      </p:sp>
      <p:grpSp>
        <p:nvGrpSpPr>
          <p:cNvPr id="5935" name="Google Shape;5935;p330"/>
          <p:cNvGrpSpPr/>
          <p:nvPr/>
        </p:nvGrpSpPr>
        <p:grpSpPr>
          <a:xfrm>
            <a:off x="535872" y="4524085"/>
            <a:ext cx="6725292" cy="1455801"/>
            <a:chOff x="535872" y="4524085"/>
            <a:chExt cx="6725292" cy="1641765"/>
          </a:xfrm>
        </p:grpSpPr>
        <p:grpSp>
          <p:nvGrpSpPr>
            <p:cNvPr id="5936" name="Google Shape;5936;p330"/>
            <p:cNvGrpSpPr/>
            <p:nvPr/>
          </p:nvGrpSpPr>
          <p:grpSpPr>
            <a:xfrm>
              <a:off x="535872" y="4524085"/>
              <a:ext cx="1447800" cy="1641765"/>
              <a:chOff x="535872" y="4524085"/>
              <a:chExt cx="1447800" cy="1641765"/>
            </a:xfrm>
          </p:grpSpPr>
          <p:sp>
            <p:nvSpPr>
              <p:cNvPr id="5937" name="Google Shape;5937;p330"/>
              <p:cNvSpPr/>
              <p:nvPr/>
            </p:nvSpPr>
            <p:spPr>
              <a:xfrm>
                <a:off x="535872" y="4524085"/>
                <a:ext cx="1447800" cy="584200"/>
              </a:xfrm>
              <a:prstGeom prst="roundRect">
                <a:avLst>
                  <a:gd fmla="val 26284"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read authors</a:t>
                </a:r>
                <a:endParaRPr/>
              </a:p>
            </p:txBody>
          </p:sp>
          <p:sp>
            <p:nvSpPr>
              <p:cNvPr id="5938" name="Google Shape;5938;p330"/>
              <p:cNvSpPr/>
              <p:nvPr/>
            </p:nvSpPr>
            <p:spPr>
              <a:xfrm>
                <a:off x="535872" y="5581650"/>
                <a:ext cx="1447800" cy="584200"/>
              </a:xfrm>
              <a:prstGeom prst="roundRect">
                <a:avLst>
                  <a:gd fmla="val 24704"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read posts</a:t>
                </a:r>
                <a:endParaRPr/>
              </a:p>
            </p:txBody>
          </p:sp>
        </p:grpSp>
        <p:sp>
          <p:nvSpPr>
            <p:cNvPr id="5939" name="Google Shape;5939;p330"/>
            <p:cNvSpPr/>
            <p:nvPr/>
          </p:nvSpPr>
          <p:spPr>
            <a:xfrm>
              <a:off x="2487200" y="5052867"/>
              <a:ext cx="1447800" cy="584200"/>
            </a:xfrm>
            <a:prstGeom prst="roundRect">
              <a:avLst>
                <a:gd fmla="val 26285"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entryDF</a:t>
              </a:r>
              <a:endParaRPr/>
            </a:p>
          </p:txBody>
        </p:sp>
        <p:cxnSp>
          <p:nvCxnSpPr>
            <p:cNvPr id="5940" name="Google Shape;5940;p330"/>
            <p:cNvCxnSpPr>
              <a:stCxn id="5937" idx="3"/>
              <a:endCxn id="5939" idx="1"/>
            </p:cNvCxnSpPr>
            <p:nvPr/>
          </p:nvCxnSpPr>
          <p:spPr>
            <a:xfrm>
              <a:off x="1983672" y="4816185"/>
              <a:ext cx="503400" cy="528900"/>
            </a:xfrm>
            <a:prstGeom prst="straightConnector1">
              <a:avLst/>
            </a:prstGeom>
            <a:noFill/>
            <a:ln cap="flat" cmpd="sng" w="19050">
              <a:solidFill>
                <a:srgbClr val="1F45BC"/>
              </a:solidFill>
              <a:prstDash val="solid"/>
              <a:miter lim="800000"/>
              <a:headEnd len="sm" w="sm" type="none"/>
              <a:tailEnd len="med" w="med" type="triangle"/>
            </a:ln>
          </p:spPr>
        </p:cxnSp>
        <p:cxnSp>
          <p:nvCxnSpPr>
            <p:cNvPr id="5941" name="Google Shape;5941;p330"/>
            <p:cNvCxnSpPr>
              <a:stCxn id="5938" idx="3"/>
              <a:endCxn id="5939" idx="1"/>
            </p:cNvCxnSpPr>
            <p:nvPr/>
          </p:nvCxnSpPr>
          <p:spPr>
            <a:xfrm flipH="1" rot="10800000">
              <a:off x="1983672" y="5344850"/>
              <a:ext cx="503400" cy="528900"/>
            </a:xfrm>
            <a:prstGeom prst="straightConnector1">
              <a:avLst/>
            </a:prstGeom>
            <a:noFill/>
            <a:ln cap="flat" cmpd="sng" w="19050">
              <a:solidFill>
                <a:srgbClr val="1F45BC"/>
              </a:solidFill>
              <a:prstDash val="solid"/>
              <a:miter lim="800000"/>
              <a:headEnd len="sm" w="sm" type="none"/>
              <a:tailEnd len="med" w="med" type="triangle"/>
            </a:ln>
          </p:spPr>
        </p:cxnSp>
        <p:sp>
          <p:nvSpPr>
            <p:cNvPr id="5942" name="Google Shape;5942;p330"/>
            <p:cNvSpPr/>
            <p:nvPr/>
          </p:nvSpPr>
          <p:spPr>
            <a:xfrm>
              <a:off x="4150282" y="5052867"/>
              <a:ext cx="1447800" cy="584200"/>
            </a:xfrm>
            <a:prstGeom prst="roundRect">
              <a:avLst>
                <a:gd fmla="val 26285"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where &gt;=</a:t>
              </a:r>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2019 08 30</a:t>
              </a:r>
              <a:endParaRPr/>
            </a:p>
          </p:txBody>
        </p:sp>
        <p:sp>
          <p:nvSpPr>
            <p:cNvPr id="5943" name="Google Shape;5943;p330"/>
            <p:cNvSpPr/>
            <p:nvPr/>
          </p:nvSpPr>
          <p:spPr>
            <a:xfrm>
              <a:off x="5813364" y="5052867"/>
              <a:ext cx="1447800" cy="584200"/>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show</a:t>
              </a:r>
              <a:endParaRPr sz="1400">
                <a:solidFill>
                  <a:schemeClr val="lt1"/>
                </a:solidFill>
                <a:latin typeface="Arial"/>
                <a:ea typeface="Arial"/>
                <a:cs typeface="Arial"/>
                <a:sym typeface="Arial"/>
              </a:endParaRPr>
            </a:p>
          </p:txBody>
        </p:sp>
        <p:cxnSp>
          <p:nvCxnSpPr>
            <p:cNvPr id="5944" name="Google Shape;5944;p330"/>
            <p:cNvCxnSpPr>
              <a:stCxn id="5934" idx="3"/>
              <a:endCxn id="5942" idx="1"/>
            </p:cNvCxnSpPr>
            <p:nvPr/>
          </p:nvCxnSpPr>
          <p:spPr>
            <a:xfrm flipH="1" rot="10800000">
              <a:off x="3935000" y="5344971"/>
              <a:ext cx="215400" cy="743700"/>
            </a:xfrm>
            <a:prstGeom prst="straightConnector1">
              <a:avLst/>
            </a:prstGeom>
            <a:noFill/>
            <a:ln cap="flat" cmpd="sng" w="19050">
              <a:solidFill>
                <a:srgbClr val="1F45BC"/>
              </a:solidFill>
              <a:prstDash val="solid"/>
              <a:miter lim="800000"/>
              <a:headEnd len="sm" w="sm" type="none"/>
              <a:tailEnd len="med" w="med" type="triangle"/>
            </a:ln>
          </p:spPr>
        </p:cxnSp>
        <p:cxnSp>
          <p:nvCxnSpPr>
            <p:cNvPr id="5945" name="Google Shape;5945;p330"/>
            <p:cNvCxnSpPr>
              <a:stCxn id="5942" idx="3"/>
              <a:endCxn id="5943" idx="1"/>
            </p:cNvCxnSpPr>
            <p:nvPr/>
          </p:nvCxnSpPr>
          <p:spPr>
            <a:xfrm>
              <a:off x="5598082" y="5344967"/>
              <a:ext cx="215400" cy="0"/>
            </a:xfrm>
            <a:prstGeom prst="straightConnector1">
              <a:avLst/>
            </a:prstGeom>
            <a:noFill/>
            <a:ln cap="flat" cmpd="sng" w="19050">
              <a:solidFill>
                <a:srgbClr val="1F45BC"/>
              </a:solidFill>
              <a:prstDash val="solid"/>
              <a:miter lim="800000"/>
              <a:headEnd len="sm" w="sm" type="none"/>
              <a:tailEnd len="med" w="med" type="triangle"/>
            </a:ln>
          </p:spPr>
        </p:cxnSp>
      </p:grpSp>
    </p:spTree>
  </p:cSld>
  <p:clrMapOvr>
    <a:masterClrMapping/>
  </p:clrMapOvr>
</p:sld>
</file>

<file path=ppt/slides/slide3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0" name="Shape 5950"/>
        <p:cNvGrpSpPr/>
        <p:nvPr/>
      </p:nvGrpSpPr>
      <p:grpSpPr>
        <a:xfrm>
          <a:off x="0" y="0"/>
          <a:ext cx="0" cy="0"/>
          <a:chOff x="0" y="0"/>
          <a:chExt cx="0" cy="0"/>
        </a:xfrm>
      </p:grpSpPr>
      <p:sp>
        <p:nvSpPr>
          <p:cNvPr id="5951" name="Google Shape;5951;p33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4.3. Sự liên tục</a:t>
            </a:r>
            <a:endParaRPr/>
          </a:p>
        </p:txBody>
      </p:sp>
      <p:sp>
        <p:nvSpPr>
          <p:cNvPr id="5952" name="Google Shape;5952;p33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bảng và dạng xem liên tục</a:t>
            </a:r>
            <a:endParaRPr/>
          </a:p>
        </p:txBody>
      </p:sp>
      <p:sp>
        <p:nvSpPr>
          <p:cNvPr id="5953" name="Google Shape;5953;p33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954" name="Google Shape;5954;p331"/>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bảng và dạng xem SQL có thể được duy trì trong bộ nhớ</a:t>
            </a:r>
            <a:endParaRPr/>
          </a:p>
          <a:p>
            <a:pPr indent="-182563" lvl="1" marL="360363" rtl="0" algn="l">
              <a:lnSpc>
                <a:spcPct val="138461"/>
              </a:lnSpc>
              <a:spcBef>
                <a:spcPts val="500"/>
              </a:spcBef>
              <a:spcAft>
                <a:spcPts val="0"/>
              </a:spcAft>
              <a:buClr>
                <a:srgbClr val="262626"/>
              </a:buClr>
              <a:buSzPts val="1040"/>
              <a:buChar char="•"/>
            </a:pPr>
            <a:r>
              <a:rPr lang="en-US"/>
              <a:t>Sử dụng lệnh CACHE TABLE SQL</a:t>
            </a: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a:p>
            <a:pPr indent="0" lvl="1" marL="177800" rtl="0" algn="l">
              <a:lnSpc>
                <a:spcPct val="138461"/>
              </a:lnSpc>
              <a:spcBef>
                <a:spcPts val="500"/>
              </a:spcBef>
              <a:spcAft>
                <a:spcPts val="0"/>
              </a:spcAft>
              <a:buClr>
                <a:srgbClr val="262626"/>
              </a:buClr>
              <a:buSzPts val="1040"/>
              <a:buNone/>
            </a:pPr>
            <a:r>
              <a:t/>
            </a:r>
            <a:endParaRPr/>
          </a:p>
          <a:p>
            <a:pPr indent="-182563" lvl="1" marL="360363" rtl="0" algn="l">
              <a:lnSpc>
                <a:spcPct val="138461"/>
              </a:lnSpc>
              <a:spcBef>
                <a:spcPts val="500"/>
              </a:spcBef>
              <a:spcAft>
                <a:spcPts val="0"/>
              </a:spcAft>
              <a:buClr>
                <a:srgbClr val="262626"/>
              </a:buClr>
              <a:buSzPts val="1040"/>
              <a:buChar char="•"/>
            </a:pPr>
            <a:r>
              <a:rPr lang="en-US"/>
              <a:t>CACHE TABLE có thể tạo dạng xem và lưu vào bộ nhớ cùng một lúc</a:t>
            </a:r>
            <a:endParaRPr/>
          </a:p>
        </p:txBody>
      </p:sp>
      <p:sp>
        <p:nvSpPr>
          <p:cNvPr id="5955" name="Google Shape;5955;p331"/>
          <p:cNvSpPr txBox="1"/>
          <p:nvPr/>
        </p:nvSpPr>
        <p:spPr>
          <a:xfrm>
            <a:off x="755878" y="2812881"/>
            <a:ext cx="7812000" cy="61611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entryDF.createOrReplaceTempView("entry")</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spark.sql("CACHE TABLE entry")</a:t>
            </a:r>
            <a:endParaRPr/>
          </a:p>
        </p:txBody>
      </p:sp>
      <p:sp>
        <p:nvSpPr>
          <p:cNvPr id="5956" name="Google Shape;5956;p331"/>
          <p:cNvSpPr txBox="1"/>
          <p:nvPr/>
        </p:nvSpPr>
        <p:spPr>
          <a:xfrm>
            <a:off x="755878" y="4015314"/>
            <a:ext cx="7812000" cy="42174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spark.sql("CACHE TABLE entry as SELECT * FROM author JOIN posts ")</a:t>
            </a:r>
            <a:endParaRPr/>
          </a:p>
        </p:txBody>
      </p:sp>
    </p:spTree>
  </p:cSld>
  <p:clrMapOvr>
    <a:masterClrMapping/>
  </p:clrMapOvr>
</p:sld>
</file>

<file path=ppt/slides/slide3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1" name="Shape 5961"/>
        <p:cNvGrpSpPr/>
        <p:nvPr/>
      </p:nvGrpSpPr>
      <p:grpSpPr>
        <a:xfrm>
          <a:off x="0" y="0"/>
          <a:ext cx="0" cy="0"/>
          <a:chOff x="0" y="0"/>
          <a:chExt cx="0" cy="0"/>
        </a:xfrm>
      </p:grpSpPr>
      <p:sp>
        <p:nvSpPr>
          <p:cNvPr id="5962" name="Google Shape;5962;p33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4.3. Sự liên tục</a:t>
            </a:r>
            <a:endParaRPr/>
          </a:p>
        </p:txBody>
      </p:sp>
      <p:sp>
        <p:nvSpPr>
          <p:cNvPr id="5963" name="Google Shape;5963;p33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Mức lưu trữ</a:t>
            </a:r>
            <a:endParaRPr/>
          </a:p>
        </p:txBody>
      </p:sp>
      <p:sp>
        <p:nvSpPr>
          <p:cNvPr id="5964" name="Google Shape;5964;p33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965" name="Google Shape;5965;p332"/>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Dữ liệu liên tục có thể được lưu ở các cấp lưu trữ khác nhau</a:t>
            </a:r>
            <a:endParaRPr/>
          </a:p>
          <a:p>
            <a:pPr indent="-182563" lvl="1" marL="360363" rtl="0" algn="l">
              <a:lnSpc>
                <a:spcPct val="138461"/>
              </a:lnSpc>
              <a:spcBef>
                <a:spcPts val="500"/>
              </a:spcBef>
              <a:spcAft>
                <a:spcPts val="0"/>
              </a:spcAft>
              <a:buClr>
                <a:srgbClr val="262626"/>
              </a:buClr>
              <a:buSzPts val="1040"/>
              <a:buChar char="•"/>
            </a:pPr>
            <a:r>
              <a:rPr lang="en-US"/>
              <a:t>Lưu trữ trong bộ nhớ, bộ nhớ và đĩa, hoặc đĩa</a:t>
            </a:r>
            <a:endParaRPr/>
          </a:p>
          <a:p>
            <a:pPr indent="-182563" lvl="1" marL="360363" rtl="0" algn="l">
              <a:lnSpc>
                <a:spcPct val="138461"/>
              </a:lnSpc>
              <a:spcBef>
                <a:spcPts val="500"/>
              </a:spcBef>
              <a:spcAft>
                <a:spcPts val="0"/>
              </a:spcAft>
              <a:buClr>
                <a:srgbClr val="262626"/>
              </a:buClr>
              <a:buSzPts val="1040"/>
              <a:buChar char="•"/>
            </a:pPr>
            <a:r>
              <a:rPr lang="en-US"/>
              <a:t>Tuần tự hóa và nén dữ liệu trong bộ nhớ</a:t>
            </a:r>
            <a:endParaRPr/>
          </a:p>
          <a:p>
            <a:pPr indent="-182563" lvl="1" marL="360363" rtl="0" algn="l">
              <a:lnSpc>
                <a:spcPct val="138461"/>
              </a:lnSpc>
              <a:spcBef>
                <a:spcPts val="500"/>
              </a:spcBef>
              <a:spcAft>
                <a:spcPts val="0"/>
              </a:spcAft>
              <a:buClr>
                <a:srgbClr val="262626"/>
              </a:buClr>
              <a:buSzPts val="1040"/>
              <a:buChar char="•"/>
            </a:pPr>
            <a:r>
              <a:rPr lang="en-US"/>
              <a:t>Sao chép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Persisted DataFrames không sử dụng mức lưu trữ</a:t>
            </a:r>
            <a:endParaRPr/>
          </a:p>
          <a:p>
            <a:pPr indent="-182563" lvl="1" marL="360363" rtl="0" algn="l">
              <a:lnSpc>
                <a:spcPct val="138461"/>
              </a:lnSpc>
              <a:spcBef>
                <a:spcPts val="500"/>
              </a:spcBef>
              <a:spcAft>
                <a:spcPts val="0"/>
              </a:spcAft>
              <a:buClr>
                <a:srgbClr val="262626"/>
              </a:buClr>
              <a:buSzPts val="1040"/>
              <a:buChar char="•"/>
            </a:pPr>
            <a:r>
              <a:rPr lang="en-US"/>
              <a:t>Tất cả các bảng chỉ được lưu vào bộ nhớ</a:t>
            </a:r>
            <a:endParaRPr/>
          </a:p>
        </p:txBody>
      </p:sp>
    </p:spTree>
  </p:cSld>
  <p:clrMapOvr>
    <a:masterClrMapping/>
  </p:clrMapOvr>
</p:sld>
</file>

<file path=ppt/slides/slide3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0" name="Shape 5970"/>
        <p:cNvGrpSpPr/>
        <p:nvPr/>
      </p:nvGrpSpPr>
      <p:grpSpPr>
        <a:xfrm>
          <a:off x="0" y="0"/>
          <a:ext cx="0" cy="0"/>
          <a:chOff x="0" y="0"/>
          <a:chExt cx="0" cy="0"/>
        </a:xfrm>
      </p:grpSpPr>
      <p:sp>
        <p:nvSpPr>
          <p:cNvPr id="5971" name="Google Shape;5971;p33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4.3. Sự liên tục</a:t>
            </a:r>
            <a:endParaRPr/>
          </a:p>
        </p:txBody>
      </p:sp>
      <p:sp>
        <p:nvSpPr>
          <p:cNvPr id="5972" name="Google Shape;5972;p33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Vị trí cấp độ lưu trữ</a:t>
            </a:r>
            <a:endParaRPr/>
          </a:p>
        </p:txBody>
      </p:sp>
      <p:sp>
        <p:nvSpPr>
          <p:cNvPr id="5973" name="Google Shape;5973;p33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974" name="Google Shape;5974;p333"/>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Để đặt mức lưu trữ, trước tiên hãy nhập giao diện StorageLevel</a:t>
            </a:r>
            <a:endParaRPr/>
          </a:p>
          <a:p>
            <a:pPr indent="-177800" lvl="0" marL="177800" rtl="0" algn="l">
              <a:lnSpc>
                <a:spcPct val="128571"/>
              </a:lnSpc>
              <a:spcBef>
                <a:spcPts val="1000"/>
              </a:spcBef>
              <a:spcAft>
                <a:spcPts val="0"/>
              </a:spcAft>
              <a:buClr>
                <a:srgbClr val="262626"/>
              </a:buClr>
              <a:buSzPts val="1400"/>
              <a:buFont typeface="Arial"/>
              <a:buChar char="•"/>
            </a:pPr>
            <a:r>
              <a:rPr lang="en-US"/>
              <a:t>Mức lưu trữ có sẵn là:</a:t>
            </a:r>
            <a:endParaRPr/>
          </a:p>
          <a:p>
            <a:pPr indent="-182563" lvl="1" marL="360363" rtl="0" algn="l">
              <a:lnSpc>
                <a:spcPct val="138461"/>
              </a:lnSpc>
              <a:spcBef>
                <a:spcPts val="500"/>
              </a:spcBef>
              <a:spcAft>
                <a:spcPts val="0"/>
              </a:spcAft>
              <a:buClr>
                <a:srgbClr val="262626"/>
              </a:buClr>
              <a:buSzPts val="1040"/>
              <a:buChar char="•"/>
            </a:pPr>
            <a:r>
              <a:rPr lang="en-US"/>
              <a:t>MEMORY_ONLY 🡺 Lưu trữ tất cả dữ liệu trong bộ nhớ</a:t>
            </a:r>
            <a:endParaRPr/>
          </a:p>
          <a:p>
            <a:pPr indent="-182563" lvl="1" marL="360363" rtl="0" algn="l">
              <a:lnSpc>
                <a:spcPct val="138461"/>
              </a:lnSpc>
              <a:spcBef>
                <a:spcPts val="500"/>
              </a:spcBef>
              <a:spcAft>
                <a:spcPts val="0"/>
              </a:spcAft>
              <a:buClr>
                <a:srgbClr val="262626"/>
              </a:buClr>
              <a:buSzPts val="1040"/>
              <a:buChar char="•"/>
            </a:pPr>
            <a:r>
              <a:rPr lang="en-US"/>
              <a:t>DISK_ONLY  🡺 Lưu trữ tất cả dữ liệu trên đĩa</a:t>
            </a:r>
            <a:endParaRPr/>
          </a:p>
          <a:p>
            <a:pPr indent="-182563" lvl="1" marL="360363" rtl="0" algn="l">
              <a:lnSpc>
                <a:spcPct val="138461"/>
              </a:lnSpc>
              <a:spcBef>
                <a:spcPts val="500"/>
              </a:spcBef>
              <a:spcAft>
                <a:spcPts val="0"/>
              </a:spcAft>
              <a:buClr>
                <a:srgbClr val="262626"/>
              </a:buClr>
              <a:buSzPts val="1040"/>
              <a:buChar char="•"/>
            </a:pPr>
            <a:r>
              <a:rPr lang="en-US"/>
              <a:t>MEMORY_AND_DISK 🡺 Nếu có bất kỳ phân vùng nào không thể vừa trong bộ nhớ, hãy lưu trữ trên đĩa</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5975" name="Google Shape;5975;p333"/>
          <p:cNvSpPr txBox="1"/>
          <p:nvPr/>
        </p:nvSpPr>
        <p:spPr>
          <a:xfrm>
            <a:off x="632746" y="4113956"/>
            <a:ext cx="7812000" cy="5859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from pyspark import StorageLevel</a:t>
            </a:r>
            <a:endParaRPr/>
          </a:p>
          <a:p>
            <a:pPr indent="0" lvl="0" marL="182563" marR="0" rtl="0" algn="l">
              <a:spcBef>
                <a:spcPts val="600"/>
              </a:spcBef>
              <a:spcAft>
                <a:spcPts val="0"/>
              </a:spcAft>
              <a:buNone/>
            </a:pPr>
            <a:r>
              <a:rPr lang="en-US" sz="1200">
                <a:solidFill>
                  <a:schemeClr val="dk1"/>
                </a:solidFill>
                <a:latin typeface="Courier New"/>
                <a:ea typeface="Courier New"/>
                <a:cs typeface="Courier New"/>
                <a:sym typeface="Courier New"/>
              </a:rPr>
              <a:t>entryDF.persist(StorageLevel.MEMORY_AND_DISK)</a:t>
            </a:r>
            <a:endParaRPr/>
          </a:p>
        </p:txBody>
      </p:sp>
    </p:spTree>
  </p:cSld>
  <p:clrMapOvr>
    <a:masterClrMapping/>
  </p:clrMapOvr>
</p:sld>
</file>

<file path=ppt/slides/slide3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0" name="Shape 5980"/>
        <p:cNvGrpSpPr/>
        <p:nvPr/>
      </p:nvGrpSpPr>
      <p:grpSpPr>
        <a:xfrm>
          <a:off x="0" y="0"/>
          <a:ext cx="0" cy="0"/>
          <a:chOff x="0" y="0"/>
          <a:chExt cx="0" cy="0"/>
        </a:xfrm>
      </p:grpSpPr>
      <p:sp>
        <p:nvSpPr>
          <p:cNvPr id="5981" name="Google Shape;5981;p33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4.3. Sự liên tục</a:t>
            </a:r>
            <a:endParaRPr/>
          </a:p>
        </p:txBody>
      </p:sp>
      <p:sp>
        <p:nvSpPr>
          <p:cNvPr id="5982" name="Google Shape;5982;p33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Tuần tự hóa bộ nhớ</a:t>
            </a:r>
            <a:endParaRPr/>
          </a:p>
        </p:txBody>
      </p:sp>
      <p:sp>
        <p:nvSpPr>
          <p:cNvPr id="5983" name="Google Shape;5983;p33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984" name="Google Shape;5984;p334"/>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Tuần tự hóa là sự đánh đổi giữa hiệu quả về không gian và hiệu quả về thời gian</a:t>
            </a:r>
            <a:endParaRPr/>
          </a:p>
          <a:p>
            <a:pPr indent="-177800" lvl="0" marL="177800" rtl="0" algn="l">
              <a:lnSpc>
                <a:spcPct val="128571"/>
              </a:lnSpc>
              <a:spcBef>
                <a:spcPts val="1000"/>
              </a:spcBef>
              <a:spcAft>
                <a:spcPts val="0"/>
              </a:spcAft>
              <a:buClr>
                <a:srgbClr val="262626"/>
              </a:buClr>
              <a:buSzPts val="1400"/>
              <a:buFont typeface="Arial"/>
              <a:buChar char="•"/>
            </a:pPr>
            <a:r>
              <a:rPr lang="en-US"/>
              <a:t>Dữ liệu trong Python luôn được tuần tự hóa</a:t>
            </a:r>
            <a:endParaRPr/>
          </a:p>
          <a:p>
            <a:pPr indent="-177800" lvl="0" marL="177800" rtl="0" algn="l">
              <a:lnSpc>
                <a:spcPct val="128571"/>
              </a:lnSpc>
              <a:spcBef>
                <a:spcPts val="1000"/>
              </a:spcBef>
              <a:spcAft>
                <a:spcPts val="0"/>
              </a:spcAft>
              <a:buClr>
                <a:srgbClr val="262626"/>
              </a:buClr>
              <a:buSzPts val="1400"/>
              <a:buFont typeface="Arial"/>
              <a:buChar char="•"/>
            </a:pPr>
            <a:r>
              <a:rPr lang="en-US"/>
              <a:t>Trong Scala, có thể chọn tuần tự hóa</a:t>
            </a:r>
            <a:endParaRPr/>
          </a:p>
          <a:p>
            <a:pPr indent="-182563" lvl="1" marL="360363" rtl="0" algn="l">
              <a:lnSpc>
                <a:spcPct val="138461"/>
              </a:lnSpc>
              <a:spcBef>
                <a:spcPts val="500"/>
              </a:spcBef>
              <a:spcAft>
                <a:spcPts val="0"/>
              </a:spcAft>
              <a:buClr>
                <a:srgbClr val="262626"/>
              </a:buClr>
              <a:buSzPts val="1040"/>
              <a:buChar char="•"/>
            </a:pPr>
            <a:r>
              <a:rPr lang="en-US"/>
              <a:t>Scala lưu trữ dữ liệu dưới dạng các đối tượng trong bộ nhớ</a:t>
            </a:r>
            <a:endParaRPr/>
          </a:p>
          <a:p>
            <a:pPr indent="-182563" lvl="1" marL="360363" rtl="0" algn="l">
              <a:lnSpc>
                <a:spcPct val="138461"/>
              </a:lnSpc>
              <a:spcBef>
                <a:spcPts val="500"/>
              </a:spcBef>
              <a:spcAft>
                <a:spcPts val="0"/>
              </a:spcAft>
              <a:buClr>
                <a:srgbClr val="262626"/>
              </a:buClr>
              <a:buSzPts val="1040"/>
              <a:buChar char="•"/>
            </a:pPr>
            <a:r>
              <a:rPr lang="en-US"/>
              <a:t>Thay vì các đối tượng được lưu trữ, tuần tự hóa thành chuỗi byte</a:t>
            </a:r>
            <a:endParaRPr/>
          </a:p>
          <a:p>
            <a:pPr indent="-182563" lvl="1" marL="360363" rtl="0" algn="l">
              <a:lnSpc>
                <a:spcPct val="138461"/>
              </a:lnSpc>
              <a:spcBef>
                <a:spcPts val="500"/>
              </a:spcBef>
              <a:spcAft>
                <a:spcPts val="0"/>
              </a:spcAft>
              <a:buClr>
                <a:srgbClr val="262626"/>
              </a:buClr>
              <a:buSzPts val="1040"/>
              <a:buChar char="•"/>
            </a:pPr>
            <a:r>
              <a:rPr lang="en-US"/>
              <a:t>MEMORY_ONLY_SER 🡺 Lưu trữ trong bộ nhớ và tuần tự hóa</a:t>
            </a:r>
            <a:endParaRPr/>
          </a:p>
          <a:p>
            <a:pPr indent="-182563" lvl="1" marL="360363" rtl="0" algn="l">
              <a:lnSpc>
                <a:spcPct val="138461"/>
              </a:lnSpc>
              <a:spcBef>
                <a:spcPts val="500"/>
              </a:spcBef>
              <a:spcAft>
                <a:spcPts val="0"/>
              </a:spcAft>
              <a:buClr>
                <a:srgbClr val="262626"/>
              </a:buClr>
              <a:buSzPts val="1040"/>
              <a:buChar char="•"/>
            </a:pPr>
            <a:r>
              <a:rPr lang="en-US"/>
              <a:t>MEMORY_AND_DISK_SER 🡺 Lưu trữ các chuỗi byte được tuần tự hóa trên bộ nhớ và tràn vào đĩa nếu cần</a:t>
            </a:r>
            <a:endParaRPr/>
          </a:p>
          <a:p>
            <a:pPr indent="-177800" lvl="0" marL="177800" rtl="0" algn="l">
              <a:lnSpc>
                <a:spcPct val="128571"/>
              </a:lnSpc>
              <a:spcBef>
                <a:spcPts val="1000"/>
              </a:spcBef>
              <a:spcAft>
                <a:spcPts val="0"/>
              </a:spcAft>
              <a:buClr>
                <a:srgbClr val="262626"/>
              </a:buClr>
              <a:buSzPts val="1400"/>
              <a:buFont typeface="Arial"/>
              <a:buChar char="•"/>
            </a:pPr>
            <a:r>
              <a:rPr lang="en-US"/>
              <a:t>Tuần tự hóa không được áp dụng để lưu vào đĩa</a:t>
            </a:r>
            <a:endParaRPr/>
          </a:p>
          <a:p>
            <a:pPr indent="-182563" lvl="1" marL="360363" rtl="0" algn="l">
              <a:lnSpc>
                <a:spcPct val="138461"/>
              </a:lnSpc>
              <a:spcBef>
                <a:spcPts val="500"/>
              </a:spcBef>
              <a:spcAft>
                <a:spcPts val="0"/>
              </a:spcAft>
              <a:buClr>
                <a:srgbClr val="262626"/>
              </a:buClr>
              <a:buSzPts val="1040"/>
              <a:buChar char="•"/>
            </a:pPr>
            <a:r>
              <a:rPr lang="en-US"/>
              <a:t>Dữ liệu trên đĩa, theo định nghĩa, được tuần tự hóa</a:t>
            </a:r>
            <a:endParaRPr/>
          </a:p>
          <a:p>
            <a:pPr indent="-116523" lvl="1" marL="360363" rtl="0" algn="l">
              <a:lnSpc>
                <a:spcPct val="138461"/>
              </a:lnSpc>
              <a:spcBef>
                <a:spcPts val="500"/>
              </a:spcBef>
              <a:spcAft>
                <a:spcPts val="0"/>
              </a:spcAft>
              <a:buClr>
                <a:srgbClr val="262626"/>
              </a:buClr>
              <a:buSzPts val="1040"/>
              <a:buNone/>
            </a:pPr>
            <a:r>
              <a:t/>
            </a:r>
            <a:endParaRPr/>
          </a:p>
        </p:txBody>
      </p:sp>
    </p:spTree>
  </p:cSld>
  <p:clrMapOvr>
    <a:masterClrMapping/>
  </p:clrMapOvr>
</p:sld>
</file>

<file path=ppt/slides/slide3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9" name="Shape 5989"/>
        <p:cNvGrpSpPr/>
        <p:nvPr/>
      </p:nvGrpSpPr>
      <p:grpSpPr>
        <a:xfrm>
          <a:off x="0" y="0"/>
          <a:ext cx="0" cy="0"/>
          <a:chOff x="0" y="0"/>
          <a:chExt cx="0" cy="0"/>
        </a:xfrm>
      </p:grpSpPr>
      <p:sp>
        <p:nvSpPr>
          <p:cNvPr id="5990" name="Google Shape;5990;p33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4.3. Sự liên tục</a:t>
            </a:r>
            <a:endParaRPr/>
          </a:p>
        </p:txBody>
      </p:sp>
      <p:sp>
        <p:nvSpPr>
          <p:cNvPr id="5991" name="Google Shape;5991;p33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Sao chép phân vùng</a:t>
            </a:r>
            <a:endParaRPr/>
          </a:p>
        </p:txBody>
      </p:sp>
      <p:sp>
        <p:nvSpPr>
          <p:cNvPr id="5992" name="Google Shape;5992;p33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5993" name="Google Shape;5993;p335"/>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Sao chép và lưu trữ trên hai nút</a:t>
            </a:r>
            <a:endParaRPr/>
          </a:p>
          <a:p>
            <a:pPr indent="-182563" lvl="1" marL="360363" rtl="0" algn="l">
              <a:lnSpc>
                <a:spcPct val="138461"/>
              </a:lnSpc>
              <a:spcBef>
                <a:spcPts val="500"/>
              </a:spcBef>
              <a:spcAft>
                <a:spcPts val="0"/>
              </a:spcAft>
              <a:buClr>
                <a:srgbClr val="262626"/>
              </a:buClr>
              <a:buSzPts val="1040"/>
              <a:buChar char="•"/>
            </a:pPr>
            <a:r>
              <a:rPr lang="en-US"/>
              <a:t>DISK_ONLY_2</a:t>
            </a:r>
            <a:endParaRPr/>
          </a:p>
          <a:p>
            <a:pPr indent="-182563" lvl="1" marL="360363" rtl="0" algn="l">
              <a:lnSpc>
                <a:spcPct val="138461"/>
              </a:lnSpc>
              <a:spcBef>
                <a:spcPts val="500"/>
              </a:spcBef>
              <a:spcAft>
                <a:spcPts val="0"/>
              </a:spcAft>
              <a:buClr>
                <a:srgbClr val="262626"/>
              </a:buClr>
              <a:buSzPts val="1040"/>
              <a:buChar char="•"/>
            </a:pPr>
            <a:r>
              <a:rPr lang="en-US"/>
              <a:t>MEMORY_AND_DISK_2</a:t>
            </a:r>
            <a:endParaRPr/>
          </a:p>
          <a:p>
            <a:pPr indent="-182563" lvl="1" marL="360363" rtl="0" algn="l">
              <a:lnSpc>
                <a:spcPct val="138461"/>
              </a:lnSpc>
              <a:spcBef>
                <a:spcPts val="500"/>
              </a:spcBef>
              <a:spcAft>
                <a:spcPts val="0"/>
              </a:spcAft>
              <a:buClr>
                <a:srgbClr val="262626"/>
              </a:buClr>
              <a:buSzPts val="1040"/>
              <a:buChar char="•"/>
            </a:pPr>
            <a:r>
              <a:rPr lang="en-US"/>
              <a:t>MEMORY_ONLY_2</a:t>
            </a:r>
            <a:endParaRPr/>
          </a:p>
          <a:p>
            <a:pPr indent="-182563" lvl="1" marL="360363" rtl="0" algn="l">
              <a:lnSpc>
                <a:spcPct val="138461"/>
              </a:lnSpc>
              <a:spcBef>
                <a:spcPts val="500"/>
              </a:spcBef>
              <a:spcAft>
                <a:spcPts val="0"/>
              </a:spcAft>
              <a:buClr>
                <a:srgbClr val="262626"/>
              </a:buClr>
              <a:buSzPts val="1040"/>
              <a:buChar char="•"/>
            </a:pPr>
            <a:r>
              <a:rPr lang="en-US"/>
              <a:t>MEMORY_AND_DISK_SER_2 (Chỉ Scala và Java vì Python luôn được tuần tự hóa)</a:t>
            </a:r>
            <a:endParaRPr/>
          </a:p>
          <a:p>
            <a:pPr indent="-182563" lvl="1" marL="360363" rtl="0" algn="l">
              <a:lnSpc>
                <a:spcPct val="138461"/>
              </a:lnSpc>
              <a:spcBef>
                <a:spcPts val="500"/>
              </a:spcBef>
              <a:spcAft>
                <a:spcPts val="0"/>
              </a:spcAft>
              <a:buClr>
                <a:srgbClr val="262626"/>
              </a:buClr>
              <a:buSzPts val="1040"/>
              <a:buChar char="•"/>
            </a:pPr>
            <a:r>
              <a:rPr lang="en-US"/>
              <a:t>MEMORY_ONLY_SER_2 (Chỉ Scala và Java vì Python luôn được tuần tự hóa)</a:t>
            </a:r>
            <a:endParaRPr/>
          </a:p>
          <a:p>
            <a:pPr indent="-116523" lvl="1" marL="360363" rtl="0" algn="l">
              <a:lnSpc>
                <a:spcPct val="138461"/>
              </a:lnSpc>
              <a:spcBef>
                <a:spcPts val="500"/>
              </a:spcBef>
              <a:spcAft>
                <a:spcPts val="0"/>
              </a:spcAft>
              <a:buClr>
                <a:srgbClr val="262626"/>
              </a:buClr>
              <a:buSzPts val="1040"/>
              <a:buNone/>
            </a:pPr>
            <a:r>
              <a:t/>
            </a:r>
            <a:endParaRPr/>
          </a:p>
        </p:txBody>
      </p:sp>
    </p:spTree>
  </p:cSld>
  <p:clrMapOvr>
    <a:masterClrMapping/>
  </p:clrMapOvr>
</p:sld>
</file>

<file path=ppt/slides/slide3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8" name="Shape 5998"/>
        <p:cNvGrpSpPr/>
        <p:nvPr/>
      </p:nvGrpSpPr>
      <p:grpSpPr>
        <a:xfrm>
          <a:off x="0" y="0"/>
          <a:ext cx="0" cy="0"/>
          <a:chOff x="0" y="0"/>
          <a:chExt cx="0" cy="0"/>
        </a:xfrm>
      </p:grpSpPr>
      <p:sp>
        <p:nvSpPr>
          <p:cNvPr id="5999" name="Google Shape;5999;p33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4.3. Sự liên tục</a:t>
            </a:r>
            <a:endParaRPr/>
          </a:p>
        </p:txBody>
      </p:sp>
      <p:sp>
        <p:nvSpPr>
          <p:cNvPr id="6000" name="Google Shape;6000;p33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Chọn mức lưu trữ phù hợp</a:t>
            </a:r>
            <a:endParaRPr/>
          </a:p>
        </p:txBody>
      </p:sp>
      <p:sp>
        <p:nvSpPr>
          <p:cNvPr id="6001" name="Google Shape;6001;p33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6002" name="Google Shape;6002;p336"/>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Vẫn liên tục sau một hoạt động tốn kém như tổng hợp</a:t>
            </a:r>
            <a:endParaRPr/>
          </a:p>
          <a:p>
            <a:pPr indent="-182563" lvl="1" marL="360363" rtl="0" algn="l">
              <a:lnSpc>
                <a:spcPct val="138461"/>
              </a:lnSpc>
              <a:spcBef>
                <a:spcPts val="500"/>
              </a:spcBef>
              <a:spcAft>
                <a:spcPts val="0"/>
              </a:spcAft>
              <a:buClr>
                <a:srgbClr val="262626"/>
              </a:buClr>
              <a:buSzPts val="1040"/>
              <a:buChar char="•"/>
            </a:pPr>
            <a:r>
              <a:rPr lang="en-US"/>
              <a:t>Nói cách khác, tại ranh giới Stage</a:t>
            </a:r>
            <a:endParaRPr/>
          </a:p>
          <a:p>
            <a:pPr indent="-177800" lvl="0" marL="177800" rtl="0" algn="l">
              <a:lnSpc>
                <a:spcPct val="128571"/>
              </a:lnSpc>
              <a:spcBef>
                <a:spcPts val="1000"/>
              </a:spcBef>
              <a:spcAft>
                <a:spcPts val="0"/>
              </a:spcAft>
              <a:buClr>
                <a:srgbClr val="262626"/>
              </a:buClr>
              <a:buSzPts val="1400"/>
              <a:buFont typeface="Arial"/>
              <a:buChar char="•"/>
            </a:pPr>
            <a:r>
              <a:rPr lang="en-US"/>
              <a:t>Kiên trì trên các ứng dụng có vòng lặp dài như Machine Learning</a:t>
            </a:r>
            <a:endParaRPr/>
          </a:p>
          <a:p>
            <a:pPr indent="-182563" lvl="1" marL="360363" rtl="0" algn="l">
              <a:lnSpc>
                <a:spcPct val="138461"/>
              </a:lnSpc>
              <a:spcBef>
                <a:spcPts val="500"/>
              </a:spcBef>
              <a:spcAft>
                <a:spcPts val="0"/>
              </a:spcAft>
              <a:buClr>
                <a:srgbClr val="262626"/>
              </a:buClr>
              <a:buSzPts val="1040"/>
              <a:buChar char="•"/>
            </a:pPr>
            <a:r>
              <a:rPr lang="en-US"/>
              <a:t>Tái tạo tất cả các lần lặp lại sẽ rất tốn kém</a:t>
            </a:r>
            <a:endParaRPr/>
          </a:p>
          <a:p>
            <a:pPr indent="-177800" lvl="0" marL="177800" rtl="0" algn="l">
              <a:lnSpc>
                <a:spcPct val="128571"/>
              </a:lnSpc>
              <a:spcBef>
                <a:spcPts val="1000"/>
              </a:spcBef>
              <a:spcAft>
                <a:spcPts val="0"/>
              </a:spcAft>
              <a:buClr>
                <a:srgbClr val="262626"/>
              </a:buClr>
              <a:buSzPts val="1400"/>
              <a:buFont typeface="Arial"/>
              <a:buChar char="•"/>
            </a:pPr>
            <a:r>
              <a:rPr lang="en-US"/>
              <a:t>Mức độ lưu trữ</a:t>
            </a:r>
            <a:endParaRPr/>
          </a:p>
          <a:p>
            <a:pPr indent="-182563" lvl="1" marL="360363" rtl="0" algn="l">
              <a:lnSpc>
                <a:spcPct val="138461"/>
              </a:lnSpc>
              <a:spcBef>
                <a:spcPts val="500"/>
              </a:spcBef>
              <a:spcAft>
                <a:spcPts val="0"/>
              </a:spcAft>
              <a:buClr>
                <a:srgbClr val="262626"/>
              </a:buClr>
              <a:buSzPts val="1040"/>
              <a:buChar char="•"/>
            </a:pPr>
            <a:r>
              <a:rPr lang="en-US"/>
              <a:t>Sử dụng bộ nhớ khi cố gắng cải thiện hiệu suất</a:t>
            </a:r>
            <a:endParaRPr/>
          </a:p>
          <a:p>
            <a:pPr indent="-182563" lvl="1" marL="360363" rtl="0" algn="l">
              <a:lnSpc>
                <a:spcPct val="138461"/>
              </a:lnSpc>
              <a:spcBef>
                <a:spcPts val="500"/>
              </a:spcBef>
              <a:spcAft>
                <a:spcPts val="0"/>
              </a:spcAft>
              <a:buClr>
                <a:srgbClr val="262626"/>
              </a:buClr>
              <a:buSzPts val="1040"/>
              <a:buChar char="•"/>
            </a:pPr>
            <a:r>
              <a:rPr lang="en-US"/>
              <a:t>Sử dụng Disk khi chi phí tính toán lại đắt hơn Disk I/O</a:t>
            </a:r>
            <a:endParaRPr/>
          </a:p>
          <a:p>
            <a:pPr indent="-182563" lvl="1" marL="360363" rtl="0" algn="l">
              <a:lnSpc>
                <a:spcPct val="138461"/>
              </a:lnSpc>
              <a:spcBef>
                <a:spcPts val="500"/>
              </a:spcBef>
              <a:spcAft>
                <a:spcPts val="0"/>
              </a:spcAft>
              <a:buClr>
                <a:srgbClr val="262626"/>
              </a:buClr>
              <a:buSzPts val="1040"/>
              <a:buChar char="•"/>
            </a:pPr>
            <a:r>
              <a:rPr lang="en-US"/>
              <a:t>Sử dụng Replication khi chi phí tính toán lại đắt hơn băng thông mạng</a:t>
            </a:r>
            <a:endParaRPr/>
          </a:p>
        </p:txBody>
      </p:sp>
    </p:spTree>
  </p:cSld>
  <p:clrMapOvr>
    <a:masterClrMapping/>
  </p:clrMapOvr>
</p:sld>
</file>

<file path=ppt/slides/slide3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7" name="Shape 6007"/>
        <p:cNvGrpSpPr/>
        <p:nvPr/>
      </p:nvGrpSpPr>
      <p:grpSpPr>
        <a:xfrm>
          <a:off x="0" y="0"/>
          <a:ext cx="0" cy="0"/>
          <a:chOff x="0" y="0"/>
          <a:chExt cx="0" cy="0"/>
        </a:xfrm>
      </p:grpSpPr>
      <p:sp>
        <p:nvSpPr>
          <p:cNvPr id="6008" name="Google Shape;6008;p33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4.3. Sự liên tục</a:t>
            </a:r>
            <a:endParaRPr/>
          </a:p>
        </p:txBody>
      </p:sp>
      <p:sp>
        <p:nvSpPr>
          <p:cNvPr id="6009" name="Google Shape;6009;p33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Xem dữ liệu liên tục trên Spark Web UI</a:t>
            </a:r>
            <a:endParaRPr/>
          </a:p>
        </p:txBody>
      </p:sp>
      <p:sp>
        <p:nvSpPr>
          <p:cNvPr id="6010" name="Google Shape;6010;p33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6011" name="Google Shape;6011;p337"/>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Xem từ khu Lưu trữ trên Spark Web UI</a:t>
            </a:r>
            <a:endParaRPr/>
          </a:p>
        </p:txBody>
      </p:sp>
      <p:pic>
        <p:nvPicPr>
          <p:cNvPr id="6012" name="Google Shape;6012;p337"/>
          <p:cNvPicPr preferRelativeResize="0"/>
          <p:nvPr/>
        </p:nvPicPr>
        <p:blipFill rotWithShape="1">
          <a:blip r:embed="rId3">
            <a:alphaModFix/>
          </a:blip>
          <a:srcRect b="0" l="0" r="0" t="0"/>
          <a:stretch/>
        </p:blipFill>
        <p:spPr>
          <a:xfrm>
            <a:off x="718185" y="2528888"/>
            <a:ext cx="7735380" cy="2876951"/>
          </a:xfrm>
          <a:prstGeom prst="rect">
            <a:avLst/>
          </a:prstGeom>
          <a:noFill/>
          <a:ln>
            <a:noFill/>
          </a:ln>
        </p:spPr>
      </p:pic>
    </p:spTree>
  </p:cSld>
  <p:clrMapOvr>
    <a:masterClrMapping/>
  </p:clrMapOvr>
</p:sld>
</file>

<file path=ppt/slides/slide3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7" name="Shape 6017"/>
        <p:cNvGrpSpPr/>
        <p:nvPr/>
      </p:nvGrpSpPr>
      <p:grpSpPr>
        <a:xfrm>
          <a:off x="0" y="0"/>
          <a:ext cx="0" cy="0"/>
          <a:chOff x="0" y="0"/>
          <a:chExt cx="0" cy="0"/>
        </a:xfrm>
      </p:grpSpPr>
      <p:sp>
        <p:nvSpPr>
          <p:cNvPr id="6018" name="Google Shape;6018;p33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4.3. Sự liên tục</a:t>
            </a:r>
            <a:endParaRPr/>
          </a:p>
        </p:txBody>
      </p:sp>
      <p:sp>
        <p:nvSpPr>
          <p:cNvPr id="6019" name="Google Shape;6019;p33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Loại bỏ hoặc thay đổi tính liên tục</a:t>
            </a:r>
            <a:endParaRPr/>
          </a:p>
        </p:txBody>
      </p:sp>
      <p:sp>
        <p:nvSpPr>
          <p:cNvPr id="6020" name="Google Shape;6020;p33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6021" name="Google Shape;6021;p338"/>
          <p:cNvSpPr txBox="1"/>
          <p:nvPr>
            <p:ph idx="4" type="body"/>
          </p:nvPr>
        </p:nvSpPr>
        <p:spPr>
          <a:xfrm>
            <a:off x="535872" y="2226567"/>
            <a:ext cx="8796528" cy="436069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Trước khi có thể thay đổi Mức lưu trữ cho dữ liệu được lưu trữ lâu dài, trước tiên phải không được lưu trữ</a:t>
            </a:r>
            <a:endParaRPr/>
          </a:p>
          <a:p>
            <a:pPr indent="-182563" lvl="1" marL="360363" rtl="0" algn="l">
              <a:lnSpc>
                <a:spcPct val="138461"/>
              </a:lnSpc>
              <a:spcBef>
                <a:spcPts val="500"/>
              </a:spcBef>
              <a:spcAft>
                <a:spcPts val="0"/>
              </a:spcAft>
              <a:buClr>
                <a:srgbClr val="262626"/>
              </a:buClr>
              <a:buSzPts val="1040"/>
              <a:buChar char="•"/>
            </a:pPr>
            <a:r>
              <a:rPr lang="en-US"/>
              <a:t>Sử dụng </a:t>
            </a:r>
            <a:r>
              <a:rPr b="1" lang="en-US"/>
              <a:t>unpersist</a:t>
            </a:r>
            <a:r>
              <a:rPr lang="en-US"/>
              <a:t>() cho DataFrames và RDDs</a:t>
            </a:r>
            <a:endParaRPr/>
          </a:p>
          <a:p>
            <a:pPr indent="-182563" lvl="1" marL="360363" rtl="0" algn="l">
              <a:lnSpc>
                <a:spcPct val="138461"/>
              </a:lnSpc>
              <a:spcBef>
                <a:spcPts val="500"/>
              </a:spcBef>
              <a:spcAft>
                <a:spcPts val="0"/>
              </a:spcAft>
              <a:buClr>
                <a:srgbClr val="262626"/>
              </a:buClr>
              <a:buSzPts val="1040"/>
              <a:buChar char="•"/>
            </a:pPr>
            <a:r>
              <a:rPr lang="en-US"/>
              <a:t>Sử dụng </a:t>
            </a:r>
            <a:r>
              <a:rPr lang="en-US">
                <a:latin typeface="Arial"/>
                <a:ea typeface="Arial"/>
                <a:cs typeface="Arial"/>
                <a:sym typeface="Arial"/>
              </a:rPr>
              <a:t>SparkSession.Catalog.uncacheTable(&lt;table_name&gt;) </a:t>
            </a:r>
            <a:r>
              <a:rPr lang="en-US"/>
              <a:t>cho bảng và dạng xem</a:t>
            </a:r>
            <a:endParaRPr/>
          </a:p>
        </p:txBody>
      </p:sp>
      <p:sp>
        <p:nvSpPr>
          <p:cNvPr id="6022" name="Google Shape;6022;p338"/>
          <p:cNvSpPr txBox="1"/>
          <p:nvPr/>
        </p:nvSpPr>
        <p:spPr>
          <a:xfrm>
            <a:off x="722673" y="3110379"/>
            <a:ext cx="7812000" cy="95484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from pyspark import StorageLevel</a:t>
            </a:r>
            <a:endParaRPr/>
          </a:p>
          <a:p>
            <a:pPr indent="0" lvl="0" marL="182563" marR="0" rtl="0" algn="l">
              <a:spcBef>
                <a:spcPts val="600"/>
              </a:spcBef>
              <a:spcAft>
                <a:spcPts val="0"/>
              </a:spcAft>
              <a:buNone/>
            </a:pPr>
            <a:r>
              <a:rPr lang="en-US" sz="1200">
                <a:solidFill>
                  <a:schemeClr val="dk1"/>
                </a:solidFill>
                <a:latin typeface="Courier New"/>
                <a:ea typeface="Courier New"/>
                <a:cs typeface="Courier New"/>
                <a:sym typeface="Courier New"/>
              </a:rPr>
              <a:t>eventDF.unpersist()</a:t>
            </a:r>
            <a:endParaRPr/>
          </a:p>
          <a:p>
            <a:pPr indent="0" lvl="0" marL="182563" marR="0" rtl="0" algn="l">
              <a:spcBef>
                <a:spcPts val="600"/>
              </a:spcBef>
              <a:spcAft>
                <a:spcPts val="0"/>
              </a:spcAft>
              <a:buNone/>
            </a:pPr>
            <a:r>
              <a:rPr lang="en-US" sz="1200">
                <a:solidFill>
                  <a:schemeClr val="dk1"/>
                </a:solidFill>
                <a:latin typeface="Courier New"/>
                <a:ea typeface="Courier New"/>
                <a:cs typeface="Courier New"/>
                <a:sym typeface="Courier New"/>
              </a:rPr>
              <a:t>eventDF.persist(StorageLevel.MEMORY)</a:t>
            </a:r>
            <a:endParaRPr/>
          </a:p>
        </p:txBody>
      </p:sp>
    </p:spTree>
  </p:cSld>
  <p:clrMapOvr>
    <a:masterClrMapping/>
  </p:clrMapOvr>
</p:sld>
</file>

<file path=ppt/slides/slide3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7" name="Shape 6027"/>
        <p:cNvGrpSpPr/>
        <p:nvPr/>
      </p:nvGrpSpPr>
      <p:grpSpPr>
        <a:xfrm>
          <a:off x="0" y="0"/>
          <a:ext cx="0" cy="0"/>
          <a:chOff x="0" y="0"/>
          <a:chExt cx="0" cy="0"/>
        </a:xfrm>
      </p:grpSpPr>
      <p:sp>
        <p:nvSpPr>
          <p:cNvPr id="6028" name="Google Shape;6028;p33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 </a:t>
            </a:r>
            <a:endParaRPr/>
          </a:p>
        </p:txBody>
      </p:sp>
      <p:sp>
        <p:nvSpPr>
          <p:cNvPr id="6029" name="Google Shape;6029;p339"/>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[Lab14]</a:t>
            </a:r>
            <a:endParaRPr/>
          </a:p>
          <a:p>
            <a:pPr indent="0" lvl="0" marL="0" rtl="0" algn="l">
              <a:lnSpc>
                <a:spcPct val="100000"/>
              </a:lnSpc>
              <a:spcBef>
                <a:spcPts val="0"/>
              </a:spcBef>
              <a:spcAft>
                <a:spcPts val="0"/>
              </a:spcAft>
              <a:buClr>
                <a:srgbClr val="131313"/>
              </a:buClr>
              <a:buSzPts val="2800"/>
              <a:buNone/>
            </a:pPr>
            <a:r>
              <a:rPr lang="en-US" sz="2800"/>
              <a:t>Tạo một ứng dụng Apache Spark</a:t>
            </a:r>
            <a:endParaRPr/>
          </a:p>
        </p:txBody>
      </p:sp>
      <p:sp>
        <p:nvSpPr>
          <p:cNvPr id="6030" name="Google Shape;6030;p33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b="1" lang="en-US">
                <a:latin typeface="Arial"/>
                <a:ea typeface="Arial"/>
                <a:cs typeface="Arial"/>
                <a:sym typeface="Arial"/>
              </a:rPr>
              <a:t>Bài  04</a:t>
            </a:r>
            <a:endParaRPr/>
          </a:p>
        </p:txBody>
      </p:sp>
      <p:grpSp>
        <p:nvGrpSpPr>
          <p:cNvPr id="6031" name="Google Shape;6031;p339"/>
          <p:cNvGrpSpPr/>
          <p:nvPr/>
        </p:nvGrpSpPr>
        <p:grpSpPr>
          <a:xfrm>
            <a:off x="6107364" y="2643200"/>
            <a:ext cx="3152299" cy="3546161"/>
            <a:chOff x="4401919" y="2167994"/>
            <a:chExt cx="3437990" cy="3962229"/>
          </a:xfrm>
        </p:grpSpPr>
        <p:grpSp>
          <p:nvGrpSpPr>
            <p:cNvPr id="6032" name="Google Shape;6032;p339"/>
            <p:cNvGrpSpPr/>
            <p:nvPr/>
          </p:nvGrpSpPr>
          <p:grpSpPr>
            <a:xfrm>
              <a:off x="4401919" y="2167994"/>
              <a:ext cx="3437990" cy="3962229"/>
              <a:chOff x="4401919" y="2167994"/>
              <a:chExt cx="3437990" cy="3962229"/>
            </a:xfrm>
          </p:grpSpPr>
          <p:grpSp>
            <p:nvGrpSpPr>
              <p:cNvPr id="6033" name="Google Shape;6033;p339"/>
              <p:cNvGrpSpPr/>
              <p:nvPr/>
            </p:nvGrpSpPr>
            <p:grpSpPr>
              <a:xfrm>
                <a:off x="4641130" y="2383352"/>
                <a:ext cx="2969068" cy="3746871"/>
                <a:chOff x="4641130" y="2383352"/>
                <a:chExt cx="2969068" cy="3746871"/>
              </a:xfrm>
            </p:grpSpPr>
            <p:sp>
              <p:nvSpPr>
                <p:cNvPr id="6034" name="Google Shape;6034;p339"/>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035" name="Google Shape;6035;p339"/>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6036" name="Google Shape;6036;p339"/>
              <p:cNvGrpSpPr/>
              <p:nvPr/>
            </p:nvGrpSpPr>
            <p:grpSpPr>
              <a:xfrm>
                <a:off x="4420634" y="3215388"/>
                <a:ext cx="478421" cy="478421"/>
                <a:chOff x="4119360" y="4255504"/>
                <a:chExt cx="478421" cy="478421"/>
              </a:xfrm>
            </p:grpSpPr>
            <p:sp>
              <p:nvSpPr>
                <p:cNvPr id="6037" name="Google Shape;6037;p339"/>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038" name="Google Shape;6038;p339"/>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6039" name="Google Shape;6039;p339"/>
              <p:cNvGrpSpPr/>
              <p:nvPr/>
            </p:nvGrpSpPr>
            <p:grpSpPr>
              <a:xfrm>
                <a:off x="4401919" y="3767007"/>
                <a:ext cx="478421" cy="478421"/>
                <a:chOff x="4466311" y="3598005"/>
                <a:chExt cx="478421" cy="478421"/>
              </a:xfrm>
            </p:grpSpPr>
            <p:sp>
              <p:nvSpPr>
                <p:cNvPr id="6040" name="Google Shape;6040;p339"/>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041" name="Google Shape;6041;p339"/>
                <p:cNvGrpSpPr/>
                <p:nvPr/>
              </p:nvGrpSpPr>
              <p:grpSpPr>
                <a:xfrm>
                  <a:off x="4556408" y="3722669"/>
                  <a:ext cx="311620" cy="219568"/>
                  <a:chOff x="4550446" y="3712368"/>
                  <a:chExt cx="311620" cy="219568"/>
                </a:xfrm>
              </p:grpSpPr>
              <p:pic>
                <p:nvPicPr>
                  <p:cNvPr id="6042" name="Google Shape;6042;p339"/>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6043" name="Google Shape;6043;p339"/>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6044" name="Google Shape;6044;p339"/>
              <p:cNvGrpSpPr/>
              <p:nvPr/>
            </p:nvGrpSpPr>
            <p:grpSpPr>
              <a:xfrm>
                <a:off x="4656757" y="2730802"/>
                <a:ext cx="478421" cy="478421"/>
                <a:chOff x="5779974" y="3346111"/>
                <a:chExt cx="478421" cy="478421"/>
              </a:xfrm>
            </p:grpSpPr>
            <p:sp>
              <p:nvSpPr>
                <p:cNvPr id="6045" name="Google Shape;6045;p339"/>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046" name="Google Shape;6046;p339"/>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6047" name="Google Shape;6047;p339"/>
              <p:cNvGrpSpPr/>
              <p:nvPr/>
            </p:nvGrpSpPr>
            <p:grpSpPr>
              <a:xfrm>
                <a:off x="7040382" y="2725220"/>
                <a:ext cx="478421" cy="478421"/>
                <a:chOff x="6653952" y="3105086"/>
                <a:chExt cx="478421" cy="478421"/>
              </a:xfrm>
            </p:grpSpPr>
            <p:sp>
              <p:nvSpPr>
                <p:cNvPr id="6048" name="Google Shape;6048;p339"/>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049" name="Google Shape;6049;p339"/>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6050" name="Google Shape;6050;p339"/>
              <p:cNvGrpSpPr/>
              <p:nvPr/>
            </p:nvGrpSpPr>
            <p:grpSpPr>
              <a:xfrm>
                <a:off x="7214808" y="4305262"/>
                <a:ext cx="478421" cy="478421"/>
                <a:chOff x="6939282" y="3583507"/>
                <a:chExt cx="478421" cy="478421"/>
              </a:xfrm>
            </p:grpSpPr>
            <p:sp>
              <p:nvSpPr>
                <p:cNvPr id="6051" name="Google Shape;6051;p339"/>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052" name="Google Shape;6052;p339"/>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6053" name="Google Shape;6053;p339"/>
              <p:cNvGrpSpPr/>
              <p:nvPr/>
            </p:nvGrpSpPr>
            <p:grpSpPr>
              <a:xfrm>
                <a:off x="5052593" y="2375387"/>
                <a:ext cx="478421" cy="478421"/>
                <a:chOff x="4903300" y="2692339"/>
                <a:chExt cx="478421" cy="478421"/>
              </a:xfrm>
            </p:grpSpPr>
            <p:sp>
              <p:nvSpPr>
                <p:cNvPr id="6054" name="Google Shape;6054;p339"/>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055" name="Google Shape;6055;p339"/>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6056" name="Google Shape;6056;p339"/>
              <p:cNvGrpSpPr/>
              <p:nvPr/>
            </p:nvGrpSpPr>
            <p:grpSpPr>
              <a:xfrm>
                <a:off x="5557339" y="2167994"/>
                <a:ext cx="1018218" cy="478422"/>
                <a:chOff x="5546651" y="2194994"/>
                <a:chExt cx="1018218" cy="478422"/>
              </a:xfrm>
            </p:grpSpPr>
            <p:grpSp>
              <p:nvGrpSpPr>
                <p:cNvPr id="6057" name="Google Shape;6057;p339"/>
                <p:cNvGrpSpPr/>
                <p:nvPr/>
              </p:nvGrpSpPr>
              <p:grpSpPr>
                <a:xfrm>
                  <a:off x="6086448" y="2194994"/>
                  <a:ext cx="478421" cy="478421"/>
                  <a:chOff x="5724126" y="3483458"/>
                  <a:chExt cx="478421" cy="478421"/>
                </a:xfrm>
              </p:grpSpPr>
              <p:sp>
                <p:nvSpPr>
                  <p:cNvPr id="6058" name="Google Shape;6058;p339"/>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059" name="Google Shape;6059;p339"/>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6060" name="Google Shape;6060;p339"/>
                <p:cNvGrpSpPr/>
                <p:nvPr/>
              </p:nvGrpSpPr>
              <p:grpSpPr>
                <a:xfrm>
                  <a:off x="5546651" y="2194995"/>
                  <a:ext cx="478421" cy="478421"/>
                  <a:chOff x="5381721" y="2534589"/>
                  <a:chExt cx="478421" cy="478421"/>
                </a:xfrm>
              </p:grpSpPr>
              <p:sp>
                <p:nvSpPr>
                  <p:cNvPr id="6061" name="Google Shape;6061;p339"/>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062" name="Google Shape;6062;p339"/>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6063" name="Google Shape;6063;p339"/>
              <p:cNvGrpSpPr/>
              <p:nvPr/>
            </p:nvGrpSpPr>
            <p:grpSpPr>
              <a:xfrm>
                <a:off x="6617712" y="2373853"/>
                <a:ext cx="478421" cy="478421"/>
                <a:chOff x="6346155" y="2692338"/>
                <a:chExt cx="478421" cy="478421"/>
              </a:xfrm>
            </p:grpSpPr>
            <p:sp>
              <p:nvSpPr>
                <p:cNvPr id="6064" name="Google Shape;6064;p339"/>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065" name="Google Shape;6065;p339"/>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6066" name="Google Shape;6066;p339"/>
              <p:cNvGrpSpPr/>
              <p:nvPr/>
            </p:nvGrpSpPr>
            <p:grpSpPr>
              <a:xfrm>
                <a:off x="7361488" y="3771502"/>
                <a:ext cx="478421" cy="478421"/>
                <a:chOff x="6930239" y="4605839"/>
                <a:chExt cx="478421" cy="478421"/>
              </a:xfrm>
            </p:grpSpPr>
            <p:sp>
              <p:nvSpPr>
                <p:cNvPr id="6067" name="Google Shape;6067;p339"/>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068" name="Google Shape;6068;p339"/>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6069" name="Google Shape;6069;p339"/>
              <p:cNvGrpSpPr/>
              <p:nvPr/>
            </p:nvGrpSpPr>
            <p:grpSpPr>
              <a:xfrm>
                <a:off x="6799004" y="4732022"/>
                <a:ext cx="478421" cy="478421"/>
                <a:chOff x="6716684" y="5103232"/>
                <a:chExt cx="478421" cy="478421"/>
              </a:xfrm>
            </p:grpSpPr>
            <p:sp>
              <p:nvSpPr>
                <p:cNvPr id="6070" name="Google Shape;6070;p339"/>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071" name="Google Shape;6071;p339"/>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6072" name="Google Shape;6072;p339"/>
              <p:cNvGrpSpPr/>
              <p:nvPr/>
            </p:nvGrpSpPr>
            <p:grpSpPr>
              <a:xfrm>
                <a:off x="7312778" y="3209223"/>
                <a:ext cx="478421" cy="478421"/>
                <a:chOff x="7063894" y="3536553"/>
                <a:chExt cx="478421" cy="478421"/>
              </a:xfrm>
            </p:grpSpPr>
            <p:sp>
              <p:nvSpPr>
                <p:cNvPr id="6073" name="Google Shape;6073;p339"/>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074" name="Google Shape;6074;p339"/>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6075" name="Google Shape;6075;p339"/>
              <p:cNvGrpSpPr/>
              <p:nvPr/>
            </p:nvGrpSpPr>
            <p:grpSpPr>
              <a:xfrm>
                <a:off x="4558099" y="4323978"/>
                <a:ext cx="478421" cy="478421"/>
                <a:chOff x="4839474" y="4392074"/>
                <a:chExt cx="478421" cy="478421"/>
              </a:xfrm>
            </p:grpSpPr>
            <p:sp>
              <p:nvSpPr>
                <p:cNvPr id="6076" name="Google Shape;6076;p339"/>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077" name="Google Shape;6077;p339"/>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6078" name="Google Shape;6078;p339"/>
              <p:cNvGrpSpPr/>
              <p:nvPr/>
            </p:nvGrpSpPr>
            <p:grpSpPr>
              <a:xfrm>
                <a:off x="4988332" y="4732022"/>
                <a:ext cx="478421" cy="478421"/>
                <a:chOff x="4980019" y="4733181"/>
                <a:chExt cx="478421" cy="478421"/>
              </a:xfrm>
            </p:grpSpPr>
            <p:sp>
              <p:nvSpPr>
                <p:cNvPr id="6079" name="Google Shape;6079;p339"/>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6080" name="Google Shape;6080;p339"/>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6081" name="Google Shape;6081;p339"/>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577" name="Google Shape;577;p3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phương thức chuỗi hữu ích (1/2)</a:t>
            </a:r>
            <a:endParaRPr/>
          </a:p>
        </p:txBody>
      </p:sp>
      <p:sp>
        <p:nvSpPr>
          <p:cNvPr id="578" name="Google Shape;578;p3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579" name="Google Shape;579;p3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b="1" lang="en-US"/>
              <a:t>lower</a:t>
            </a:r>
            <a:r>
              <a:rPr lang="en-US"/>
              <a:t>()</a:t>
            </a:r>
            <a:r>
              <a:rPr b="1" lang="en-US"/>
              <a:t>, upper</a:t>
            </a:r>
            <a:r>
              <a:rPr lang="en-US"/>
              <a:t>()</a:t>
            </a:r>
            <a:endParaRPr/>
          </a:p>
          <a:p>
            <a:pPr indent="-182563" lvl="1" marL="360363" rtl="0" algn="l">
              <a:lnSpc>
                <a:spcPct val="138461"/>
              </a:lnSpc>
              <a:spcBef>
                <a:spcPts val="500"/>
              </a:spcBef>
              <a:spcAft>
                <a:spcPts val="0"/>
              </a:spcAft>
              <a:buClr>
                <a:srgbClr val="262626"/>
              </a:buClr>
              <a:buSzPts val="1040"/>
              <a:buChar char="•"/>
            </a:pPr>
            <a:r>
              <a:rPr lang="en-US"/>
              <a:t>trả về chữ thường hoặc chữ hoa của chuỗi</a:t>
            </a:r>
            <a:endParaRPr/>
          </a:p>
          <a:p>
            <a:pPr indent="-177800" lvl="0" marL="177800" rtl="0" algn="l">
              <a:lnSpc>
                <a:spcPct val="128571"/>
              </a:lnSpc>
              <a:spcBef>
                <a:spcPts val="1000"/>
              </a:spcBef>
              <a:spcAft>
                <a:spcPts val="0"/>
              </a:spcAft>
              <a:buClr>
                <a:srgbClr val="262626"/>
              </a:buClr>
              <a:buSzPts val="1400"/>
              <a:buFont typeface="Arial"/>
              <a:buChar char="•"/>
            </a:pPr>
            <a:r>
              <a:rPr b="1" lang="en-US"/>
              <a:t>len</a:t>
            </a:r>
            <a:r>
              <a:rPr lang="en-US"/>
              <a:t>()</a:t>
            </a:r>
            <a:endParaRPr/>
          </a:p>
          <a:p>
            <a:pPr indent="-182563" lvl="1" marL="360363" rtl="0" algn="l">
              <a:lnSpc>
                <a:spcPct val="138461"/>
              </a:lnSpc>
              <a:spcBef>
                <a:spcPts val="500"/>
              </a:spcBef>
              <a:spcAft>
                <a:spcPts val="0"/>
              </a:spcAft>
              <a:buClr>
                <a:srgbClr val="262626"/>
              </a:buClr>
              <a:buSzPts val="1040"/>
              <a:buChar char="•"/>
            </a:pPr>
            <a:r>
              <a:rPr lang="en-US"/>
              <a:t>trả về độ dài của chuỗi</a:t>
            </a:r>
            <a:endParaRPr/>
          </a:p>
          <a:p>
            <a:pPr indent="-177800" lvl="0" marL="177800" rtl="0" algn="l">
              <a:lnSpc>
                <a:spcPct val="128571"/>
              </a:lnSpc>
              <a:spcBef>
                <a:spcPts val="1000"/>
              </a:spcBef>
              <a:spcAft>
                <a:spcPts val="0"/>
              </a:spcAft>
              <a:buClr>
                <a:srgbClr val="262626"/>
              </a:buClr>
              <a:buSzPts val="1400"/>
              <a:buFont typeface="Arial"/>
              <a:buChar char="•"/>
            </a:pPr>
            <a:r>
              <a:rPr b="1" lang="en-US"/>
              <a:t>index</a:t>
            </a:r>
            <a:r>
              <a:rPr lang="en-US"/>
              <a:t>(letter hoặc "string") hoặc </a:t>
            </a:r>
            <a:r>
              <a:rPr b="1" lang="en-US"/>
              <a:t>find</a:t>
            </a:r>
            <a:r>
              <a:rPr lang="en-US"/>
              <a:t>()</a:t>
            </a:r>
            <a:endParaRPr/>
          </a:p>
          <a:p>
            <a:pPr indent="-182563" lvl="1" marL="360363" rtl="0" algn="l">
              <a:lnSpc>
                <a:spcPct val="138461"/>
              </a:lnSpc>
              <a:spcBef>
                <a:spcPts val="500"/>
              </a:spcBef>
              <a:spcAft>
                <a:spcPts val="0"/>
              </a:spcAft>
              <a:buClr>
                <a:srgbClr val="262626"/>
              </a:buClr>
              <a:buSzPts val="1040"/>
              <a:buChar char="•"/>
            </a:pPr>
            <a:r>
              <a:rPr lang="en-US"/>
              <a:t>trả về chỉ số xuất hiện đầu tiên của chữ cái hoặc chuỗi</a:t>
            </a:r>
            <a:endParaRPr/>
          </a:p>
          <a:p>
            <a:pPr indent="-177800" lvl="0" marL="177800" rtl="0" algn="l">
              <a:lnSpc>
                <a:spcPct val="128571"/>
              </a:lnSpc>
              <a:spcBef>
                <a:spcPts val="1000"/>
              </a:spcBef>
              <a:spcAft>
                <a:spcPts val="0"/>
              </a:spcAft>
              <a:buClr>
                <a:srgbClr val="262626"/>
              </a:buClr>
              <a:buSzPts val="1400"/>
              <a:buFont typeface="Arial"/>
              <a:buChar char="•"/>
            </a:pPr>
            <a:r>
              <a:rPr b="1" lang="en-US"/>
              <a:t>replace</a:t>
            </a:r>
            <a:r>
              <a:rPr lang="en-US"/>
              <a:t>("this", "that")</a:t>
            </a:r>
            <a:endParaRPr/>
          </a:p>
          <a:p>
            <a:pPr indent="-182563" lvl="1" marL="360363" rtl="0" algn="l">
              <a:lnSpc>
                <a:spcPct val="138461"/>
              </a:lnSpc>
              <a:spcBef>
                <a:spcPts val="500"/>
              </a:spcBef>
              <a:spcAft>
                <a:spcPts val="0"/>
              </a:spcAft>
              <a:buClr>
                <a:srgbClr val="262626"/>
              </a:buClr>
              <a:buSzPts val="1040"/>
              <a:buChar char="•"/>
            </a:pPr>
            <a:r>
              <a:rPr lang="en-US"/>
              <a:t>thay cái này bằng cái kia</a:t>
            </a:r>
            <a:endParaRPr/>
          </a:p>
          <a:p>
            <a:pPr indent="-177800" lvl="0" marL="177800" rtl="0" algn="l">
              <a:lnSpc>
                <a:spcPct val="128571"/>
              </a:lnSpc>
              <a:spcBef>
                <a:spcPts val="1000"/>
              </a:spcBef>
              <a:spcAft>
                <a:spcPts val="0"/>
              </a:spcAft>
              <a:buClr>
                <a:srgbClr val="262626"/>
              </a:buClr>
              <a:buSzPts val="1400"/>
              <a:buFont typeface="Arial"/>
              <a:buChar char="•"/>
            </a:pPr>
            <a:r>
              <a:rPr b="1" lang="en-US"/>
              <a:t>strip</a:t>
            </a:r>
            <a:r>
              <a:rPr lang="en-US"/>
              <a:t>()</a:t>
            </a:r>
            <a:endParaRPr/>
          </a:p>
          <a:p>
            <a:pPr indent="-182563" lvl="1" marL="360363" rtl="0" algn="l">
              <a:lnSpc>
                <a:spcPct val="138461"/>
              </a:lnSpc>
              <a:spcBef>
                <a:spcPts val="500"/>
              </a:spcBef>
              <a:spcAft>
                <a:spcPts val="0"/>
              </a:spcAft>
              <a:buClr>
                <a:srgbClr val="262626"/>
              </a:buClr>
              <a:buSzPts val="1040"/>
              <a:buChar char="•"/>
            </a:pPr>
            <a:r>
              <a:rPr lang="en-US"/>
              <a:t>loại bỏ bất kỳ khoảng trắng ở phía trước và phía sau</a:t>
            </a:r>
            <a:endParaRPr/>
          </a:p>
          <a:p>
            <a:pPr indent="-177800" lvl="0" marL="177800" rtl="0" algn="l">
              <a:lnSpc>
                <a:spcPct val="128571"/>
              </a:lnSpc>
              <a:spcBef>
                <a:spcPts val="1000"/>
              </a:spcBef>
              <a:spcAft>
                <a:spcPts val="0"/>
              </a:spcAft>
              <a:buClr>
                <a:srgbClr val="262626"/>
              </a:buClr>
              <a:buSzPts val="1400"/>
              <a:buFont typeface="Arial"/>
              <a:buChar char="•"/>
            </a:pPr>
            <a:r>
              <a:rPr b="1" lang="en-US"/>
              <a:t>split</a:t>
            </a:r>
            <a:r>
              <a:rPr lang="en-US"/>
              <a:t>("delimiter")</a:t>
            </a:r>
            <a:endParaRPr/>
          </a:p>
          <a:p>
            <a:pPr indent="-182563" lvl="1" marL="360363" rtl="0" algn="l">
              <a:lnSpc>
                <a:spcPct val="138461"/>
              </a:lnSpc>
              <a:spcBef>
                <a:spcPts val="500"/>
              </a:spcBef>
              <a:spcAft>
                <a:spcPts val="0"/>
              </a:spcAft>
              <a:buClr>
                <a:srgbClr val="262626"/>
              </a:buClr>
              <a:buSzPts val="1040"/>
              <a:buChar char="•"/>
            </a:pPr>
            <a:r>
              <a:rPr lang="en-US"/>
              <a:t>phân tích đoạn văn bằng dấu phân cách</a:t>
            </a:r>
            <a:endParaRPr/>
          </a:p>
        </p:txBody>
      </p:sp>
    </p:spTree>
  </p:cSld>
  <p:clrMapOvr>
    <a:masterClrMapping/>
  </p:clrMapOvr>
</p:sld>
</file>

<file path=ppt/slides/slide3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5" name="Shape 6085"/>
        <p:cNvGrpSpPr/>
        <p:nvPr/>
      </p:nvGrpSpPr>
      <p:grpSpPr>
        <a:xfrm>
          <a:off x="0" y="0"/>
          <a:ext cx="0" cy="0"/>
          <a:chOff x="0" y="0"/>
          <a:chExt cx="0" cy="0"/>
        </a:xfrm>
      </p:grpSpPr>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3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586" name="Google Shape;586;p3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phương thức chuỗi hữu ích (2/2)</a:t>
            </a:r>
            <a:endParaRPr/>
          </a:p>
        </p:txBody>
      </p:sp>
      <p:sp>
        <p:nvSpPr>
          <p:cNvPr id="587" name="Google Shape;587;p3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588" name="Google Shape;588;p3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Cách sử dụng phương thức chuỗi</a:t>
            </a:r>
            <a:endParaRPr/>
          </a:p>
        </p:txBody>
      </p:sp>
      <p:sp>
        <p:nvSpPr>
          <p:cNvPr id="589" name="Google Shape;589;p35"/>
          <p:cNvSpPr txBox="1"/>
          <p:nvPr/>
        </p:nvSpPr>
        <p:spPr>
          <a:xfrm>
            <a:off x="704850" y="2565335"/>
            <a:ext cx="7812000" cy="172982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txt = "  Students learn pyspark  "</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print(txt.lower())</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print(len(txt))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print(txt.index("e"))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print(txt.replace("learn", "teach"))</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print(txt.strip())</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print(txt.split(" "))</a:t>
            </a:r>
            <a:endParaRPr/>
          </a:p>
        </p:txBody>
      </p:sp>
      <p:sp>
        <p:nvSpPr>
          <p:cNvPr id="590" name="Google Shape;590;p35"/>
          <p:cNvSpPr txBox="1"/>
          <p:nvPr/>
        </p:nvSpPr>
        <p:spPr>
          <a:xfrm>
            <a:off x="704850" y="4534391"/>
            <a:ext cx="7812000" cy="1490236"/>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students learn pyspark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26</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6</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Students teach pyspark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Students learn pyspark</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'Students', 'learn', 'pyspark', '', '']</a:t>
            </a:r>
            <a:endParaRPr/>
          </a:p>
        </p:txBody>
      </p:sp>
      <p:sp>
        <p:nvSpPr>
          <p:cNvPr id="591" name="Google Shape;591;p35"/>
          <p:cNvSpPr txBox="1"/>
          <p:nvPr/>
        </p:nvSpPr>
        <p:spPr>
          <a:xfrm>
            <a:off x="7868850" y="256533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592" name="Google Shape;592;p35"/>
          <p:cNvSpPr txBox="1"/>
          <p:nvPr/>
        </p:nvSpPr>
        <p:spPr>
          <a:xfrm>
            <a:off x="7868850" y="453439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599" name="Google Shape;599;p3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Toán tử số học cơ bản</a:t>
            </a:r>
            <a:endParaRPr/>
          </a:p>
        </p:txBody>
      </p:sp>
      <p:sp>
        <p:nvSpPr>
          <p:cNvPr id="600" name="Google Shape;600;p3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601" name="Google Shape;601;p3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Đây là các toán tử toán học cơ bản trong Python</a:t>
            </a:r>
            <a:endParaRPr/>
          </a:p>
        </p:txBody>
      </p:sp>
      <p:graphicFrame>
        <p:nvGraphicFramePr>
          <p:cNvPr id="602" name="Google Shape;602;p36"/>
          <p:cNvGraphicFramePr/>
          <p:nvPr/>
        </p:nvGraphicFramePr>
        <p:xfrm>
          <a:off x="554436" y="2603458"/>
          <a:ext cx="3000000" cy="3000000"/>
        </p:xfrm>
        <a:graphic>
          <a:graphicData uri="http://schemas.openxmlformats.org/drawingml/2006/table">
            <a:tbl>
              <a:tblPr bandRow="1" firstRow="1">
                <a:noFill/>
                <a:tableStyleId>{AC961190-77FA-4AE8-A9A6-E3E42C7C3913}</a:tableStyleId>
              </a:tblPr>
              <a:tblGrid>
                <a:gridCol w="2029825"/>
                <a:gridCol w="3374075"/>
                <a:gridCol w="3374075"/>
              </a:tblGrid>
              <a:tr h="265375">
                <a:tc>
                  <a:txBody>
                    <a:bodyPr/>
                    <a:lstStyle/>
                    <a:p>
                      <a:pPr indent="0" lvl="0" marL="0" marR="0" rtl="0" algn="ctr">
                        <a:lnSpc>
                          <a:spcPct val="100000"/>
                        </a:lnSpc>
                        <a:spcBef>
                          <a:spcPts val="0"/>
                        </a:spcBef>
                        <a:spcAft>
                          <a:spcPts val="0"/>
                        </a:spcAft>
                        <a:buClr>
                          <a:schemeClr val="dk1"/>
                        </a:buClr>
                        <a:buSzPts val="1400"/>
                        <a:buFont typeface="Arial"/>
                        <a:buNone/>
                      </a:pPr>
                      <a:r>
                        <a:rPr b="0" lang="en-US" sz="1400" u="none" cap="none" strike="noStrike">
                          <a:solidFill>
                            <a:schemeClr val="dk1"/>
                          </a:solidFill>
                          <a:latin typeface="Arial"/>
                          <a:ea typeface="Arial"/>
                          <a:cs typeface="Arial"/>
                          <a:sym typeface="Arial"/>
                        </a:rPr>
                        <a:t>Toán tử</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u="none" cap="none" strike="noStrike">
                          <a:solidFill>
                            <a:schemeClr val="dk1"/>
                          </a:solidFill>
                          <a:latin typeface="Arial"/>
                          <a:ea typeface="Arial"/>
                          <a:cs typeface="Arial"/>
                          <a:sym typeface="Arial"/>
                        </a:rPr>
                        <a:t>Tên</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u="none" cap="none" strike="noStrike">
                          <a:solidFill>
                            <a:schemeClr val="dk1"/>
                          </a:solidFill>
                          <a:latin typeface="Arial"/>
                          <a:ea typeface="Arial"/>
                          <a:cs typeface="Arial"/>
                          <a:sym typeface="Arial"/>
                        </a:rPr>
                        <a:t>Ví dụ</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224750">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Phép cộng</a:t>
                      </a:r>
                      <a:endParaRPr b="0" sz="1300" u="none" cap="none" strike="noStrike">
                        <a:solidFill>
                          <a:srgbClr val="262626"/>
                        </a:solidFill>
                        <a:latin typeface="Arial"/>
                        <a:ea typeface="Arial"/>
                        <a:cs typeface="Arial"/>
                        <a:sym typeface="Arial"/>
                      </a:endParaRPr>
                    </a:p>
                  </a:txBody>
                  <a:tcPr marT="45725" marB="45725" marR="79500" marL="79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 y</a:t>
                      </a:r>
                      <a:endParaRPr/>
                    </a:p>
                  </a:txBody>
                  <a:tcPr marT="45725" marB="45725" marR="79500" marL="79500">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24750">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Phép trừ</a:t>
                      </a:r>
                      <a:endParaRPr b="0" sz="1300" u="none" cap="none" strike="noStrike">
                        <a:solidFill>
                          <a:srgbClr val="262626"/>
                        </a:solidFill>
                        <a:latin typeface="Arial"/>
                        <a:ea typeface="Arial"/>
                        <a:cs typeface="Arial"/>
                        <a:sym typeface="Arial"/>
                      </a:endParaRPr>
                    </a:p>
                  </a:txBody>
                  <a:tcPr marT="45725" marB="45725" marR="79500" marL="79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 y</a:t>
                      </a:r>
                      <a:endParaRPr/>
                    </a:p>
                  </a:txBody>
                  <a:tcPr marT="45725" marB="45725" marR="79500" marL="79500">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24750">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Phép nhân</a:t>
                      </a:r>
                      <a:endParaRPr b="0" sz="1300" u="none" cap="none" strike="noStrike">
                        <a:solidFill>
                          <a:srgbClr val="262626"/>
                        </a:solidFill>
                        <a:latin typeface="Arial"/>
                        <a:ea typeface="Arial"/>
                        <a:cs typeface="Arial"/>
                        <a:sym typeface="Arial"/>
                      </a:endParaRPr>
                    </a:p>
                  </a:txBody>
                  <a:tcPr marT="45725" marB="45725" marR="79500" marL="79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 y</a:t>
                      </a:r>
                      <a:endParaRPr/>
                    </a:p>
                  </a:txBody>
                  <a:tcPr marT="45725" marB="45725" marR="79500" marL="79500">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198675">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Phép chia</a:t>
                      </a:r>
                      <a:endParaRPr/>
                    </a:p>
                  </a:txBody>
                  <a:tcPr marT="45725" marB="45725" marR="79500" marL="79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 y</a:t>
                      </a:r>
                      <a:endParaRPr/>
                    </a:p>
                  </a:txBody>
                  <a:tcPr marT="45725" marB="45725" marR="79500" marL="79500">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198675">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Mô đun</a:t>
                      </a:r>
                      <a:endParaRPr b="0" sz="1300" u="none" cap="none" strike="noStrike">
                        <a:solidFill>
                          <a:srgbClr val="262626"/>
                        </a:solidFill>
                        <a:latin typeface="Arial"/>
                        <a:ea typeface="Arial"/>
                        <a:cs typeface="Arial"/>
                        <a:sym typeface="Arial"/>
                      </a:endParaRPr>
                    </a:p>
                  </a:txBody>
                  <a:tcPr marT="45725" marB="45725" marR="79500" marL="79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 y</a:t>
                      </a:r>
                      <a:endParaRPr/>
                    </a:p>
                  </a:txBody>
                  <a:tcPr marT="45725" marB="45725" marR="79500" marL="79500">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198675">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262626"/>
                        </a:buClr>
                        <a:buSzPts val="1300"/>
                        <a:buFont typeface="Arial"/>
                        <a:buNone/>
                      </a:pPr>
                      <a:r>
                        <a:rPr b="0" lang="en-US" sz="1300" u="none" cap="none" strike="noStrike">
                          <a:solidFill>
                            <a:srgbClr val="262626"/>
                          </a:solidFill>
                          <a:latin typeface="Arial"/>
                          <a:ea typeface="Arial"/>
                          <a:cs typeface="Arial"/>
                          <a:sym typeface="Arial"/>
                        </a:rPr>
                        <a:t>Phần nguyên</a:t>
                      </a:r>
                      <a:endParaRPr b="0" sz="1300" u="none" cap="none" strike="noStrike">
                        <a:solidFill>
                          <a:srgbClr val="262626"/>
                        </a:solidFill>
                        <a:latin typeface="Arial"/>
                        <a:ea typeface="Arial"/>
                        <a:cs typeface="Arial"/>
                        <a:sym typeface="Arial"/>
                      </a:endParaRPr>
                    </a:p>
                  </a:txBody>
                  <a:tcPr marT="45725" marB="45725" marR="79500" marL="79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 y</a:t>
                      </a:r>
                      <a:endParaRPr/>
                    </a:p>
                  </a:txBody>
                  <a:tcPr marT="45725" marB="45725" marR="79500" marL="79500">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51475">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262626"/>
                        </a:buClr>
                        <a:buSzPts val="1300"/>
                        <a:buFont typeface="Arial"/>
                        <a:buNone/>
                      </a:pPr>
                      <a:r>
                        <a:rPr b="0" lang="en-US" sz="1300" u="none" cap="none" strike="noStrike">
                          <a:solidFill>
                            <a:srgbClr val="262626"/>
                          </a:solidFill>
                          <a:latin typeface="Arial"/>
                          <a:ea typeface="Arial"/>
                          <a:cs typeface="Arial"/>
                          <a:sym typeface="Arial"/>
                        </a:rPr>
                        <a:t>Lũy thừa</a:t>
                      </a:r>
                      <a:endParaRPr b="0" sz="1300" u="none" cap="none" strike="noStrike">
                        <a:solidFill>
                          <a:srgbClr val="262626"/>
                        </a:solidFill>
                        <a:latin typeface="Arial"/>
                        <a:ea typeface="Arial"/>
                        <a:cs typeface="Arial"/>
                        <a:sym typeface="Arial"/>
                      </a:endParaRPr>
                    </a:p>
                  </a:txBody>
                  <a:tcPr marT="45725" marB="45725" marR="79500" marL="79500">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 y</a:t>
                      </a:r>
                      <a:endParaRPr/>
                    </a:p>
                  </a:txBody>
                  <a:tcPr marT="45725" marB="45725" marR="79500" marL="79500">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609" name="Google Shape;609;p3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Toán tử so sánh</a:t>
            </a:r>
            <a:endParaRPr/>
          </a:p>
        </p:txBody>
      </p:sp>
      <p:sp>
        <p:nvSpPr>
          <p:cNvPr id="610" name="Google Shape;610;p3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611" name="Google Shape;611;p3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 dụng các toán tử so sánh trên nhiều loại dữ liệu, bao gồm các loại dữ liệu phức tạp như bộ sưu tập</a:t>
            </a:r>
            <a:endParaRPr/>
          </a:p>
        </p:txBody>
      </p:sp>
      <p:graphicFrame>
        <p:nvGraphicFramePr>
          <p:cNvPr id="612" name="Google Shape;612;p37"/>
          <p:cNvGraphicFramePr/>
          <p:nvPr/>
        </p:nvGraphicFramePr>
        <p:xfrm>
          <a:off x="554436" y="2604911"/>
          <a:ext cx="3000000" cy="3000000"/>
        </p:xfrm>
        <a:graphic>
          <a:graphicData uri="http://schemas.openxmlformats.org/drawingml/2006/table">
            <a:tbl>
              <a:tblPr bandRow="1" firstRow="1">
                <a:noFill/>
                <a:tableStyleId>{AC961190-77FA-4AE8-A9A6-E3E42C7C3913}</a:tableStyleId>
              </a:tblPr>
              <a:tblGrid>
                <a:gridCol w="2034250"/>
                <a:gridCol w="3381425"/>
                <a:gridCol w="3381425"/>
              </a:tblGrid>
              <a:tr h="375650">
                <a:tc>
                  <a:txBody>
                    <a:bodyPr/>
                    <a:lstStyle/>
                    <a:p>
                      <a:pPr indent="0" lvl="0" marL="0" marR="0" rtl="0" algn="ctr">
                        <a:lnSpc>
                          <a:spcPct val="100000"/>
                        </a:lnSpc>
                        <a:spcBef>
                          <a:spcPts val="0"/>
                        </a:spcBef>
                        <a:spcAft>
                          <a:spcPts val="0"/>
                        </a:spcAft>
                        <a:buClr>
                          <a:schemeClr val="dk1"/>
                        </a:buClr>
                        <a:buSzPts val="1400"/>
                        <a:buFont typeface="Arial"/>
                        <a:buNone/>
                      </a:pPr>
                      <a:r>
                        <a:rPr b="0" lang="en-US" sz="1400" u="none" cap="none" strike="noStrike">
                          <a:solidFill>
                            <a:schemeClr val="dk1"/>
                          </a:solidFill>
                          <a:latin typeface="Arial"/>
                          <a:ea typeface="Arial"/>
                          <a:cs typeface="Arial"/>
                          <a:sym typeface="Arial"/>
                        </a:rPr>
                        <a:t>Toán tử</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u="none" cap="none" strike="noStrike">
                          <a:solidFill>
                            <a:schemeClr val="dk1"/>
                          </a:solidFill>
                          <a:latin typeface="Arial"/>
                          <a:ea typeface="Arial"/>
                          <a:cs typeface="Arial"/>
                          <a:sym typeface="Arial"/>
                        </a:rPr>
                        <a:t>Tên</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u="none" cap="none" strike="noStrike">
                          <a:solidFill>
                            <a:schemeClr val="dk1"/>
                          </a:solidFill>
                          <a:latin typeface="Arial"/>
                          <a:ea typeface="Arial"/>
                          <a:cs typeface="Arial"/>
                          <a:sym typeface="Arial"/>
                        </a:rPr>
                        <a:t>Ví dụ</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356850">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Bằng nhau</a:t>
                      </a:r>
                      <a:endParaRPr b="0" sz="1300" u="none" cap="none" strike="noStrike">
                        <a:solidFill>
                          <a:srgbClr val="262626"/>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 y</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56850">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không bằng nhau</a:t>
                      </a:r>
                      <a:endParaRPr b="0" sz="1300" u="none" cap="none" strike="noStrike">
                        <a:solidFill>
                          <a:srgbClr val="262626"/>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 y</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56850">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&gt;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Lớn hơn</a:t>
                      </a:r>
                      <a:endParaRPr b="0" sz="1300" u="none" cap="none" strike="noStrike">
                        <a:solidFill>
                          <a:srgbClr val="262626"/>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&gt; y</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56850">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&lt;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Nhỏ hơn</a:t>
                      </a:r>
                      <a:endParaRPr b="0" sz="1300" u="none" cap="none" strike="noStrike">
                        <a:solidFill>
                          <a:srgbClr val="262626"/>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&lt; y</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433175">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&gt;=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Lớn hơn hoặc bằng</a:t>
                      </a:r>
                      <a:endParaRPr b="0" sz="1300" u="none" cap="none" strike="noStrike">
                        <a:solidFill>
                          <a:srgbClr val="262626"/>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&gt;= y</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3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619" name="Google Shape;619;p3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Toán tử logic</a:t>
            </a:r>
            <a:endParaRPr/>
          </a:p>
        </p:txBody>
      </p:sp>
      <p:sp>
        <p:nvSpPr>
          <p:cNvPr id="620" name="Google Shape;620;p3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621" name="Google Shape;621;p38"/>
          <p:cNvSpPr txBox="1"/>
          <p:nvPr>
            <p:ph idx="4" type="body"/>
          </p:nvPr>
        </p:nvSpPr>
        <p:spPr>
          <a:xfrm>
            <a:off x="535872" y="2211070"/>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Toán tử logic được sử dụng để kết hợp các điều kiện cơ bản thành nhiều điều kiện phức tạp</a:t>
            </a:r>
            <a:endParaRPr/>
          </a:p>
        </p:txBody>
      </p:sp>
      <p:graphicFrame>
        <p:nvGraphicFramePr>
          <p:cNvPr id="622" name="Google Shape;622;p38"/>
          <p:cNvGraphicFramePr/>
          <p:nvPr/>
        </p:nvGraphicFramePr>
        <p:xfrm>
          <a:off x="554436" y="2589620"/>
          <a:ext cx="3000000" cy="3000000"/>
        </p:xfrm>
        <a:graphic>
          <a:graphicData uri="http://schemas.openxmlformats.org/drawingml/2006/table">
            <a:tbl>
              <a:tblPr bandRow="1" firstRow="1">
                <a:noFill/>
                <a:tableStyleId>{AC961190-77FA-4AE8-A9A6-E3E42C7C3913}</a:tableStyleId>
              </a:tblPr>
              <a:tblGrid>
                <a:gridCol w="2034250"/>
                <a:gridCol w="3381425"/>
                <a:gridCol w="3381425"/>
              </a:tblGrid>
              <a:tr h="360000">
                <a:tc>
                  <a:txBody>
                    <a:bodyPr/>
                    <a:lstStyle/>
                    <a:p>
                      <a:pPr indent="0" lvl="0" marL="0" marR="0" rtl="0" algn="ctr">
                        <a:lnSpc>
                          <a:spcPct val="100000"/>
                        </a:lnSpc>
                        <a:spcBef>
                          <a:spcPts val="0"/>
                        </a:spcBef>
                        <a:spcAft>
                          <a:spcPts val="0"/>
                        </a:spcAft>
                        <a:buClr>
                          <a:schemeClr val="dk1"/>
                        </a:buClr>
                        <a:buSzPts val="1400"/>
                        <a:buFont typeface="Arial"/>
                        <a:buNone/>
                      </a:pPr>
                      <a:r>
                        <a:rPr b="0" lang="en-US" sz="1400" u="none" cap="none" strike="noStrike">
                          <a:solidFill>
                            <a:schemeClr val="dk1"/>
                          </a:solidFill>
                          <a:latin typeface="Arial"/>
                          <a:ea typeface="Arial"/>
                          <a:cs typeface="Arial"/>
                          <a:sym typeface="Arial"/>
                        </a:rPr>
                        <a:t>Toán tử </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u="none" cap="none" strike="noStrike">
                          <a:solidFill>
                            <a:schemeClr val="dk1"/>
                          </a:solidFill>
                          <a:latin typeface="Arial"/>
                          <a:ea typeface="Arial"/>
                          <a:cs typeface="Arial"/>
                          <a:sym typeface="Arial"/>
                        </a:rPr>
                        <a:t>Mô tả</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u="none" cap="none" strike="noStrike">
                          <a:solidFill>
                            <a:schemeClr val="dk1"/>
                          </a:solidFill>
                          <a:latin typeface="Arial"/>
                          <a:ea typeface="Arial"/>
                          <a:cs typeface="Arial"/>
                          <a:sym typeface="Arial"/>
                        </a:rPr>
                        <a:t>Ví dụ</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618350">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and</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Trả về True nếu cả hai câu đều đúng</a:t>
                      </a:r>
                      <a:endParaRPr b="0" sz="1300" u="none" cap="none" strike="noStrike">
                        <a:solidFill>
                          <a:srgbClr val="262626"/>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&gt;= 4 and x &lt;= 8</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618350">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or</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Trả về True nếu một trong các câu là đúng</a:t>
                      </a:r>
                      <a:endParaRPr b="0" sz="1300" u="none" cap="none" strike="noStrike">
                        <a:solidFill>
                          <a:srgbClr val="262626"/>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&gt; 100 or x &lt; 50</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618350">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not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Trả về kết quả ngược lại với kết quả đã đánh giá. Trả về True nếu sai và False nếu đúng</a:t>
                      </a:r>
                      <a:endParaRPr b="0" sz="1300" u="none" cap="none" strike="noStrike">
                        <a:solidFill>
                          <a:srgbClr val="262626"/>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262626"/>
                        </a:buClr>
                        <a:buSzPts val="1300"/>
                        <a:buFont typeface="Arial"/>
                        <a:buNone/>
                      </a:pPr>
                      <a:r>
                        <a:rPr b="0" lang="en-US" sz="1300" u="none" cap="none" strike="noStrike">
                          <a:solidFill>
                            <a:srgbClr val="262626"/>
                          </a:solidFill>
                          <a:latin typeface="Arial"/>
                          <a:ea typeface="Arial"/>
                          <a:cs typeface="Arial"/>
                          <a:sym typeface="Arial"/>
                        </a:rPr>
                        <a:t>not (x &gt; 100 or x &lt; 50)</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629" name="Google Shape;629;p3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Toán tử nhận dạng</a:t>
            </a:r>
            <a:endParaRPr/>
          </a:p>
        </p:txBody>
      </p:sp>
      <p:sp>
        <p:nvSpPr>
          <p:cNvPr id="630" name="Google Shape;630;p3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631" name="Google Shape;631;p3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Toán tử nhận dạng khác với so sánh đẳng thức</a:t>
            </a:r>
            <a:endParaRPr/>
          </a:p>
          <a:p>
            <a:pPr indent="-182563" lvl="1" marL="360363" rtl="0" algn="l">
              <a:lnSpc>
                <a:spcPct val="138461"/>
              </a:lnSpc>
              <a:spcBef>
                <a:spcPts val="500"/>
              </a:spcBef>
              <a:spcAft>
                <a:spcPts val="0"/>
              </a:spcAft>
              <a:buClr>
                <a:srgbClr val="262626"/>
              </a:buClr>
              <a:buSzPts val="1040"/>
              <a:buChar char="•"/>
            </a:pPr>
            <a:r>
              <a:rPr lang="en-US"/>
              <a:t>So sánh bình đẳng chỉ đơn giản là so sánh với "giá trị" bằng nhau</a:t>
            </a:r>
            <a:endParaRPr/>
          </a:p>
          <a:p>
            <a:pPr indent="-182563" lvl="1" marL="360363" rtl="0" algn="l">
              <a:lnSpc>
                <a:spcPct val="138461"/>
              </a:lnSpc>
              <a:spcBef>
                <a:spcPts val="500"/>
              </a:spcBef>
              <a:spcAft>
                <a:spcPts val="0"/>
              </a:spcAft>
              <a:buClr>
                <a:srgbClr val="262626"/>
              </a:buClr>
              <a:buSzPts val="1040"/>
              <a:buChar char="•"/>
            </a:pPr>
            <a:r>
              <a:rPr lang="en-US"/>
              <a:t>Các toán tử nhận dạng so sánh đối tượng thực tế - tương đương và nằm trong cùng một vị trí bộ nhớ</a:t>
            </a:r>
            <a:endParaRPr/>
          </a:p>
        </p:txBody>
      </p:sp>
      <p:graphicFrame>
        <p:nvGraphicFramePr>
          <p:cNvPr id="632" name="Google Shape;632;p39"/>
          <p:cNvGraphicFramePr/>
          <p:nvPr/>
        </p:nvGraphicFramePr>
        <p:xfrm>
          <a:off x="554436" y="3188680"/>
          <a:ext cx="3000000" cy="3000000"/>
        </p:xfrm>
        <a:graphic>
          <a:graphicData uri="http://schemas.openxmlformats.org/drawingml/2006/table">
            <a:tbl>
              <a:tblPr bandRow="1" firstRow="1">
                <a:noFill/>
                <a:tableStyleId>{AC961190-77FA-4AE8-A9A6-E3E42C7C3913}</a:tableStyleId>
              </a:tblPr>
              <a:tblGrid>
                <a:gridCol w="1808525"/>
                <a:gridCol w="5015625"/>
                <a:gridCol w="1973000"/>
              </a:tblGrid>
              <a:tr h="477000">
                <a:tc>
                  <a:txBody>
                    <a:bodyPr/>
                    <a:lstStyle/>
                    <a:p>
                      <a:pPr indent="0" lvl="0" marL="0" marR="0" rtl="0" algn="ctr">
                        <a:lnSpc>
                          <a:spcPct val="100000"/>
                        </a:lnSpc>
                        <a:spcBef>
                          <a:spcPts val="0"/>
                        </a:spcBef>
                        <a:spcAft>
                          <a:spcPts val="0"/>
                        </a:spcAft>
                        <a:buClr>
                          <a:schemeClr val="dk1"/>
                        </a:buClr>
                        <a:buSzPts val="1400"/>
                        <a:buFont typeface="Arial"/>
                        <a:buNone/>
                      </a:pPr>
                      <a:r>
                        <a:rPr b="0" lang="en-US" sz="1400" u="none" cap="none" strike="noStrike">
                          <a:solidFill>
                            <a:schemeClr val="dk1"/>
                          </a:solidFill>
                          <a:latin typeface="Arial"/>
                          <a:ea typeface="Arial"/>
                          <a:cs typeface="Arial"/>
                          <a:sym typeface="Arial"/>
                        </a:rPr>
                        <a:t>Toán tử </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u="none" cap="none" strike="noStrike">
                          <a:solidFill>
                            <a:schemeClr val="dk1"/>
                          </a:solidFill>
                          <a:latin typeface="Arial"/>
                          <a:ea typeface="Arial"/>
                          <a:cs typeface="Arial"/>
                          <a:sym typeface="Arial"/>
                        </a:rPr>
                        <a:t>Mô tả</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u="none" cap="none" strike="noStrike">
                          <a:solidFill>
                            <a:schemeClr val="dk1"/>
                          </a:solidFill>
                          <a:latin typeface="Arial"/>
                          <a:ea typeface="Arial"/>
                          <a:cs typeface="Arial"/>
                          <a:sym typeface="Arial"/>
                        </a:rPr>
                        <a:t>Ví dụ</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453150">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is</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Trả về True nếu cả hai biến là cùng một đối tượng</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is y</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453150">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Is not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Trả về True nếu các biến không cùng đối tượng</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is not y</a:t>
                      </a:r>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idx="1" type="body"/>
          </p:nvPr>
        </p:nvSpPr>
        <p:spPr>
          <a:xfrm>
            <a:off x="985322" y="2524714"/>
            <a:ext cx="6354591" cy="13299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4400"/>
              <a:buNone/>
            </a:pPr>
            <a:r>
              <a:rPr lang="en-US"/>
              <a:t>Xử lý dữ liệu phi cấu trúc</a:t>
            </a:r>
            <a:endParaRPr/>
          </a:p>
        </p:txBody>
      </p:sp>
      <p:sp>
        <p:nvSpPr>
          <p:cNvPr id="105" name="Google Shape;105;p4"/>
          <p:cNvSpPr txBox="1"/>
          <p:nvPr>
            <p:ph idx="2" type="body"/>
          </p:nvPr>
        </p:nvSpPr>
        <p:spPr>
          <a:xfrm>
            <a:off x="985323" y="2066881"/>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4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639" name="Google Shape;639;p4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Toán tử membership</a:t>
            </a:r>
            <a:endParaRPr/>
          </a:p>
        </p:txBody>
      </p:sp>
      <p:sp>
        <p:nvSpPr>
          <p:cNvPr id="640" name="Google Shape;640;p4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641" name="Google Shape;641;p4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Được sử dụng để kiểm tra tư cách thành viên trong các loại dữ liệu bộ sưu tập</a:t>
            </a:r>
            <a:endParaRPr/>
          </a:p>
        </p:txBody>
      </p:sp>
      <p:graphicFrame>
        <p:nvGraphicFramePr>
          <p:cNvPr id="642" name="Google Shape;642;p40"/>
          <p:cNvGraphicFramePr/>
          <p:nvPr/>
        </p:nvGraphicFramePr>
        <p:xfrm>
          <a:off x="554436" y="2579081"/>
          <a:ext cx="3000000" cy="3000000"/>
        </p:xfrm>
        <a:graphic>
          <a:graphicData uri="http://schemas.openxmlformats.org/drawingml/2006/table">
            <a:tbl>
              <a:tblPr bandRow="1" firstRow="1">
                <a:noFill/>
                <a:tableStyleId>{AC961190-77FA-4AE8-A9A6-E3E42C7C3913}</a:tableStyleId>
              </a:tblPr>
              <a:tblGrid>
                <a:gridCol w="1252050"/>
                <a:gridCol w="5954750"/>
                <a:gridCol w="1590325"/>
              </a:tblGrid>
              <a:tr h="565450">
                <a:tc>
                  <a:txBody>
                    <a:bodyPr/>
                    <a:lstStyle/>
                    <a:p>
                      <a:pPr indent="0" lvl="0" marL="0" marR="0" rtl="0" algn="ctr">
                        <a:lnSpc>
                          <a:spcPct val="100000"/>
                        </a:lnSpc>
                        <a:spcBef>
                          <a:spcPts val="0"/>
                        </a:spcBef>
                        <a:spcAft>
                          <a:spcPts val="0"/>
                        </a:spcAft>
                        <a:buClr>
                          <a:schemeClr val="dk1"/>
                        </a:buClr>
                        <a:buSzPts val="1400"/>
                        <a:buFont typeface="Arial"/>
                        <a:buNone/>
                      </a:pPr>
                      <a:r>
                        <a:rPr b="0" lang="en-US" sz="1400" u="none" cap="none" strike="noStrike">
                          <a:solidFill>
                            <a:schemeClr val="dk1"/>
                          </a:solidFill>
                          <a:latin typeface="Arial"/>
                          <a:ea typeface="Arial"/>
                          <a:cs typeface="Arial"/>
                          <a:sym typeface="Arial"/>
                        </a:rPr>
                        <a:t>Toán tử</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u="none" cap="none" strike="noStrike">
                          <a:solidFill>
                            <a:schemeClr val="dk1"/>
                          </a:solidFill>
                          <a:latin typeface="Arial"/>
                          <a:ea typeface="Arial"/>
                          <a:cs typeface="Arial"/>
                          <a:sym typeface="Arial"/>
                        </a:rPr>
                        <a:t>Mô tả</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u="none" cap="none" strike="noStrike">
                          <a:solidFill>
                            <a:schemeClr val="dk1"/>
                          </a:solidFill>
                          <a:latin typeface="Arial"/>
                          <a:ea typeface="Arial"/>
                          <a:cs typeface="Arial"/>
                          <a:sym typeface="Arial"/>
                        </a:rPr>
                        <a:t>Ví dụ</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537175">
                <a:tc>
                  <a:txBody>
                    <a:bodyPr/>
                    <a:lstStyle/>
                    <a:p>
                      <a:pPr indent="0" lvl="0" marL="0" marR="0" rtl="0" algn="ctr">
                        <a:spcBef>
                          <a:spcPts val="0"/>
                        </a:spcBef>
                        <a:spcAft>
                          <a:spcPts val="0"/>
                        </a:spcAft>
                        <a:buNone/>
                      </a:pPr>
                      <a:r>
                        <a:rPr b="0" lang="en-US" sz="1300" u="none" cap="none" strike="noStrike">
                          <a:solidFill>
                            <a:srgbClr val="262626"/>
                          </a:solidFill>
                          <a:latin typeface="Arial"/>
                          <a:ea typeface="Arial"/>
                          <a:cs typeface="Arial"/>
                          <a:sym typeface="Arial"/>
                        </a:rPr>
                        <a:t>in</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Trả về True nếu trình tự được chỉ định nằm trong đối tượng được so sánh</a:t>
                      </a:r>
                      <a:endParaRPr b="0" sz="1300" u="none" cap="none" strike="noStrike">
                        <a:solidFill>
                          <a:srgbClr val="262626"/>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in y</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537175">
                <a:tc>
                  <a:txBody>
                    <a:bodyPr/>
                    <a:lstStyle/>
                    <a:p>
                      <a:pPr indent="0" lvl="0" marL="0" marR="0" rtl="0" algn="ctr">
                        <a:spcBef>
                          <a:spcPts val="0"/>
                        </a:spcBef>
                        <a:spcAft>
                          <a:spcPts val="0"/>
                        </a:spcAft>
                        <a:buNone/>
                      </a:pPr>
                      <a:r>
                        <a:rPr b="0" lang="en-US" sz="1300" u="none" cap="none" strike="noStrike">
                          <a:solidFill>
                            <a:srgbClr val="262626"/>
                          </a:solidFill>
                          <a:latin typeface="Arial"/>
                          <a:ea typeface="Arial"/>
                          <a:cs typeface="Arial"/>
                          <a:sym typeface="Arial"/>
                        </a:rPr>
                        <a:t>not in</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262626"/>
                        </a:buClr>
                        <a:buSzPts val="1300"/>
                        <a:buFont typeface="Arial"/>
                        <a:buNone/>
                      </a:pPr>
                      <a:r>
                        <a:rPr b="0" lang="en-US" sz="1300" u="none" cap="none" strike="noStrike">
                          <a:solidFill>
                            <a:srgbClr val="262626"/>
                          </a:solidFill>
                          <a:latin typeface="Arial"/>
                          <a:ea typeface="Arial"/>
                          <a:cs typeface="Arial"/>
                          <a:sym typeface="Arial"/>
                        </a:rPr>
                        <a:t>Trả về True nếu trình tự được chỉ định KHÔNG có trong đối tượng được so sánh</a:t>
                      </a:r>
                      <a:endParaRPr b="0" sz="1300" u="none" cap="none" strike="noStrike">
                        <a:solidFill>
                          <a:srgbClr val="262626"/>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not in y</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4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649" name="Google Shape;649;p4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Phép gán kép</a:t>
            </a:r>
            <a:endParaRPr/>
          </a:p>
        </p:txBody>
      </p:sp>
      <p:sp>
        <p:nvSpPr>
          <p:cNvPr id="650" name="Google Shape;650;p4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651" name="Google Shape;651;p4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phép gán kép là các toán tử phím tắt khi toán tử được áp dụng cho một biến và được gán cho biến đó, ghi đè lên biến đó</a:t>
            </a:r>
            <a:endParaRPr/>
          </a:p>
        </p:txBody>
      </p:sp>
      <p:graphicFrame>
        <p:nvGraphicFramePr>
          <p:cNvPr id="652" name="Google Shape;652;p41"/>
          <p:cNvGraphicFramePr/>
          <p:nvPr/>
        </p:nvGraphicFramePr>
        <p:xfrm>
          <a:off x="573600" y="2848360"/>
          <a:ext cx="3000000" cy="3000000"/>
        </p:xfrm>
        <a:graphic>
          <a:graphicData uri="http://schemas.openxmlformats.org/drawingml/2006/table">
            <a:tbl>
              <a:tblPr bandRow="1" firstRow="1">
                <a:noFill/>
                <a:tableStyleId>{AC961190-77FA-4AE8-A9A6-E3E42C7C3913}</a:tableStyleId>
              </a:tblPr>
              <a:tblGrid>
                <a:gridCol w="2034125"/>
                <a:gridCol w="3381200"/>
                <a:gridCol w="3381200"/>
              </a:tblGrid>
              <a:tr h="354000">
                <a:tc>
                  <a:txBody>
                    <a:bodyPr/>
                    <a:lstStyle/>
                    <a:p>
                      <a:pPr indent="0" lvl="0" marL="0" marR="0" rtl="0" algn="ctr">
                        <a:lnSpc>
                          <a:spcPct val="100000"/>
                        </a:lnSpc>
                        <a:spcBef>
                          <a:spcPts val="0"/>
                        </a:spcBef>
                        <a:spcAft>
                          <a:spcPts val="0"/>
                        </a:spcAft>
                        <a:buClr>
                          <a:schemeClr val="dk1"/>
                        </a:buClr>
                        <a:buSzPts val="1400"/>
                        <a:buFont typeface="Arial"/>
                        <a:buNone/>
                      </a:pPr>
                      <a:r>
                        <a:rPr b="0" lang="en-US" sz="1400" u="none" cap="none" strike="noStrike">
                          <a:solidFill>
                            <a:schemeClr val="dk1"/>
                          </a:solidFill>
                          <a:latin typeface="Arial"/>
                          <a:ea typeface="Arial"/>
                          <a:cs typeface="Arial"/>
                          <a:sym typeface="Arial"/>
                        </a:rPr>
                        <a:t>Toán tử</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u="none" cap="none" strike="noStrike">
                          <a:solidFill>
                            <a:schemeClr val="dk1"/>
                          </a:solidFill>
                          <a:latin typeface="Arial"/>
                          <a:ea typeface="Arial"/>
                          <a:cs typeface="Arial"/>
                          <a:sym typeface="Arial"/>
                        </a:rPr>
                        <a:t>Ví dụ</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u="none" cap="none" strike="noStrike">
                          <a:solidFill>
                            <a:schemeClr val="dk1"/>
                          </a:solidFill>
                          <a:latin typeface="Arial"/>
                          <a:ea typeface="Arial"/>
                          <a:cs typeface="Arial"/>
                          <a:sym typeface="Arial"/>
                        </a:rPr>
                        <a:t>Tương đương</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336300">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 5</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 x + 5</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36300">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 2</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 x - 2</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36300">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 4</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 x * 4</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36300">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 2</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 x / 2</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36300">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 3</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 x % 3</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36300">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 6</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 x //= 6</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408225">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 2</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 x ** 2</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4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659" name="Google Shape;659;p4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Độ ưu tiên toán tử trong Python</a:t>
            </a:r>
            <a:endParaRPr/>
          </a:p>
        </p:txBody>
      </p:sp>
      <p:sp>
        <p:nvSpPr>
          <p:cNvPr id="660" name="Google Shape;660;p4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661" name="Google Shape;661;p4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toán tử được ưu tiên chỉ định thứ tự áp dụng các toán tử</a:t>
            </a:r>
            <a:endParaRPr/>
          </a:p>
          <a:p>
            <a:pPr indent="-116523" lvl="1" marL="360363" rtl="0" algn="l">
              <a:lnSpc>
                <a:spcPct val="138461"/>
              </a:lnSpc>
              <a:spcBef>
                <a:spcPts val="500"/>
              </a:spcBef>
              <a:spcAft>
                <a:spcPts val="0"/>
              </a:spcAft>
              <a:buClr>
                <a:srgbClr val="262626"/>
              </a:buClr>
              <a:buSzPts val="1040"/>
              <a:buNone/>
            </a:pPr>
            <a:r>
              <a:t/>
            </a:r>
            <a:endParaRPr/>
          </a:p>
        </p:txBody>
      </p:sp>
      <p:graphicFrame>
        <p:nvGraphicFramePr>
          <p:cNvPr id="662" name="Google Shape;662;p42"/>
          <p:cNvGraphicFramePr/>
          <p:nvPr/>
        </p:nvGraphicFramePr>
        <p:xfrm>
          <a:off x="554736" y="2553687"/>
          <a:ext cx="3000000" cy="3000000"/>
        </p:xfrm>
        <a:graphic>
          <a:graphicData uri="http://schemas.openxmlformats.org/drawingml/2006/table">
            <a:tbl>
              <a:tblPr bandRow="1" firstRow="1">
                <a:noFill/>
                <a:tableStyleId>{AC961190-77FA-4AE8-A9A6-E3E42C7C3913}</a:tableStyleId>
              </a:tblPr>
              <a:tblGrid>
                <a:gridCol w="3304175"/>
                <a:gridCol w="5492350"/>
              </a:tblGrid>
              <a:tr h="345575">
                <a:tc>
                  <a:txBody>
                    <a:bodyPr/>
                    <a:lstStyle/>
                    <a:p>
                      <a:pPr indent="0" lvl="0" marL="0" marR="0" rtl="0" algn="ctr">
                        <a:lnSpc>
                          <a:spcPct val="100000"/>
                        </a:lnSpc>
                        <a:spcBef>
                          <a:spcPts val="0"/>
                        </a:spcBef>
                        <a:spcAft>
                          <a:spcPts val="0"/>
                        </a:spcAft>
                        <a:buClr>
                          <a:schemeClr val="dk1"/>
                        </a:buClr>
                        <a:buSzPts val="1400"/>
                        <a:buFont typeface="Arial"/>
                        <a:buNone/>
                      </a:pPr>
                      <a:r>
                        <a:rPr b="0" lang="en-US" sz="1400" u="none" cap="none" strike="noStrike">
                          <a:solidFill>
                            <a:schemeClr val="dk1"/>
                          </a:solidFill>
                          <a:latin typeface="Arial"/>
                          <a:ea typeface="Arial"/>
                          <a:cs typeface="Arial"/>
                          <a:sym typeface="Arial"/>
                        </a:rPr>
                        <a:t>Toán tử</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u="none" cap="none" strike="noStrike">
                          <a:solidFill>
                            <a:schemeClr val="dk1"/>
                          </a:solidFill>
                          <a:latin typeface="Arial"/>
                          <a:ea typeface="Arial"/>
                          <a:cs typeface="Arial"/>
                          <a:sym typeface="Arial"/>
                        </a:rPr>
                        <a:t>Ý nghĩa</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344325">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Dấu ngoặc đơn</a:t>
                      </a:r>
                      <a:endParaRPr b="0" sz="1300" u="none" cap="none" strike="noStrike">
                        <a:solidFill>
                          <a:srgbClr val="262626"/>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44325">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Số mũ</a:t>
                      </a:r>
                      <a:endParaRPr b="0" sz="1300" u="none" cap="none" strike="noStrike">
                        <a:solidFill>
                          <a:srgbClr val="262626"/>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44325">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+x, -x</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Cộng một ngôi, trừ một ngôi</a:t>
                      </a:r>
                      <a:endParaRPr b="0" sz="1300" u="none" cap="none" strike="noStrike">
                        <a:solidFill>
                          <a:srgbClr val="262626"/>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44325">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 /, //, %</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Phép nhân, phép chia, phép chia tầng, mô đun</a:t>
                      </a:r>
                      <a:endParaRPr b="0" sz="1300" u="none" cap="none" strike="noStrike">
                        <a:solidFill>
                          <a:srgbClr val="262626"/>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44325">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 -</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Phép cộng, phép trừ</a:t>
                      </a:r>
                      <a:endParaRPr b="0" sz="1300" u="none" cap="none" strike="noStrike">
                        <a:solidFill>
                          <a:srgbClr val="262626"/>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44325">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 !=, &gt;, &gt;=, &lt;=, &lt;, is, is not, in, not in</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So sánh, Bản sắc, Tư cách thành viên</a:t>
                      </a:r>
                      <a:endParaRPr b="0" sz="1300" u="none" cap="none" strike="noStrike">
                        <a:solidFill>
                          <a:srgbClr val="262626"/>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44325">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not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Logic NOT</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44325">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and</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Logic AND</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44325">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or</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Logic OR</a:t>
                      </a:r>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4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669" name="Google Shape;669;p4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Ra quyết định với câu lệnh If</a:t>
            </a:r>
            <a:endParaRPr/>
          </a:p>
        </p:txBody>
      </p:sp>
      <p:sp>
        <p:nvSpPr>
          <p:cNvPr id="670" name="Google Shape;670;p4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671" name="Google Shape;671;p43"/>
          <p:cNvSpPr txBox="1"/>
          <p:nvPr>
            <p:ph idx="4" type="body"/>
          </p:nvPr>
        </p:nvSpPr>
        <p:spPr>
          <a:xfrm>
            <a:off x="535872" y="2226568"/>
            <a:ext cx="3985890"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Trong Python, chúng tôi sử dụng câu lệnh if để đưa ra quyết định và thực thi một hoặc một khối mã Python khác</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Như trong tất cả các khối mã Python khác, dấu hai chấm bắt đầu khối và toàn bộ khối phải được thụt vào</a:t>
            </a:r>
            <a:endParaRPr/>
          </a:p>
        </p:txBody>
      </p:sp>
      <p:sp>
        <p:nvSpPr>
          <p:cNvPr id="672" name="Google Shape;672;p43"/>
          <p:cNvSpPr txBox="1"/>
          <p:nvPr/>
        </p:nvSpPr>
        <p:spPr>
          <a:xfrm>
            <a:off x="5370641" y="2273518"/>
            <a:ext cx="3985890" cy="351433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b="1" lang="en-US" sz="1200">
                <a:solidFill>
                  <a:srgbClr val="FF0000"/>
                </a:solidFill>
                <a:latin typeface="Courier New"/>
                <a:ea typeface="Courier New"/>
                <a:cs typeface="Courier New"/>
                <a:sym typeface="Courier New"/>
              </a:rPr>
              <a:t>if</a:t>
            </a:r>
            <a:r>
              <a:rPr lang="en-US" sz="1200">
                <a:solidFill>
                  <a:schemeClr val="dk1"/>
                </a:solidFill>
                <a:latin typeface="Courier New"/>
                <a:ea typeface="Courier New"/>
                <a:cs typeface="Courier New"/>
                <a:sym typeface="Courier New"/>
              </a:rPr>
              <a:t> &lt;condition&gt; </a:t>
            </a:r>
            <a:r>
              <a:rPr b="1" lang="en-US" sz="1200">
                <a:solidFill>
                  <a:srgbClr val="FF0000"/>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&lt;true-block&gt;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t>
            </a:r>
            <a:r>
              <a:rPr lang="en-US" sz="1200">
                <a:solidFill>
                  <a:srgbClr val="00B0F0"/>
                </a:solidFill>
                <a:latin typeface="Courier New"/>
                <a:ea typeface="Courier New"/>
                <a:cs typeface="Courier New"/>
                <a:sym typeface="Courier New"/>
              </a:rPr>
              <a:t>'''</a:t>
            </a:r>
            <a:endParaRPr/>
          </a:p>
          <a:p>
            <a:pPr indent="0" lvl="0" marL="182563" marR="0" rtl="0" algn="l">
              <a:spcBef>
                <a:spcPts val="0"/>
              </a:spcBef>
              <a:spcAft>
                <a:spcPts val="0"/>
              </a:spcAft>
              <a:buNone/>
            </a:pPr>
            <a:r>
              <a:rPr i="1" lang="en-US" sz="1200">
                <a:solidFill>
                  <a:srgbClr val="00B0F0"/>
                </a:solidFill>
                <a:latin typeface="Courier New"/>
                <a:ea typeface="Courier New"/>
                <a:cs typeface="Courier New"/>
                <a:sym typeface="Courier New"/>
              </a:rPr>
              <a:t>  Instructions that are executed </a:t>
            </a:r>
            <a:endParaRPr/>
          </a:p>
          <a:p>
            <a:pPr indent="0" lvl="0" marL="182563" marR="0" rtl="0" algn="l">
              <a:spcBef>
                <a:spcPts val="0"/>
              </a:spcBef>
              <a:spcAft>
                <a:spcPts val="0"/>
              </a:spcAft>
              <a:buNone/>
            </a:pPr>
            <a:r>
              <a:rPr i="1" lang="en-US" sz="1200">
                <a:solidFill>
                  <a:srgbClr val="00B0F0"/>
                </a:solidFill>
                <a:latin typeface="Courier New"/>
                <a:ea typeface="Courier New"/>
                <a:cs typeface="Courier New"/>
                <a:sym typeface="Courier New"/>
              </a:rPr>
              <a:t>  if the condition evaluates to True</a:t>
            </a:r>
            <a:endParaRPr/>
          </a:p>
          <a:p>
            <a:pPr indent="0" lvl="0" marL="182563" marR="0" rtl="0" algn="l">
              <a:spcBef>
                <a:spcPts val="0"/>
              </a:spcBef>
              <a:spcAft>
                <a:spcPts val="0"/>
              </a:spcAft>
              <a:buNone/>
            </a:pPr>
            <a:r>
              <a:rPr i="1" lang="en-US" sz="1200">
                <a:solidFill>
                  <a:srgbClr val="00B0F0"/>
                </a:solidFill>
                <a:latin typeface="Courier New"/>
                <a:ea typeface="Courier New"/>
                <a:cs typeface="Courier New"/>
                <a:sym typeface="Courier New"/>
              </a:rPr>
              <a:t>'''</a:t>
            </a:r>
            <a:endParaRPr/>
          </a:p>
          <a:p>
            <a:pPr indent="0" lvl="0" marL="182563" marR="0" rtl="0" algn="l">
              <a:spcBef>
                <a:spcPts val="0"/>
              </a:spcBef>
              <a:spcAft>
                <a:spcPts val="0"/>
              </a:spcAft>
              <a:buNone/>
            </a:pPr>
            <a:r>
              <a:rPr b="1" lang="en-US" sz="1200">
                <a:solidFill>
                  <a:srgbClr val="FF0000"/>
                </a:solidFill>
                <a:latin typeface="Courier New"/>
                <a:ea typeface="Courier New"/>
                <a:cs typeface="Courier New"/>
                <a:sym typeface="Courier New"/>
              </a:rPr>
              <a:t>else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&lt;false-block&gt;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t>
            </a:r>
            <a:r>
              <a:rPr lang="en-US" sz="1200">
                <a:solidFill>
                  <a:srgbClr val="00B0F0"/>
                </a:solidFill>
                <a:latin typeface="Courier New"/>
                <a:ea typeface="Courier New"/>
                <a:cs typeface="Courier New"/>
                <a:sym typeface="Courier New"/>
              </a:rPr>
              <a:t>'''</a:t>
            </a:r>
            <a:endParaRPr/>
          </a:p>
          <a:p>
            <a:pPr indent="0" lvl="0" marL="182563" marR="0" rtl="0" algn="l">
              <a:spcBef>
                <a:spcPts val="0"/>
              </a:spcBef>
              <a:spcAft>
                <a:spcPts val="0"/>
              </a:spcAft>
              <a:buNone/>
            </a:pPr>
            <a:r>
              <a:rPr i="1" lang="en-US" sz="1200">
                <a:solidFill>
                  <a:srgbClr val="00B0F0"/>
                </a:solidFill>
                <a:latin typeface="Courier New"/>
                <a:ea typeface="Courier New"/>
                <a:cs typeface="Courier New"/>
                <a:sym typeface="Courier New"/>
              </a:rPr>
              <a:t>  Instructions that are executed</a:t>
            </a:r>
            <a:endParaRPr/>
          </a:p>
          <a:p>
            <a:pPr indent="0" lvl="0" marL="182563" marR="0" rtl="0" algn="l">
              <a:spcBef>
                <a:spcPts val="0"/>
              </a:spcBef>
              <a:spcAft>
                <a:spcPts val="0"/>
              </a:spcAft>
              <a:buNone/>
            </a:pPr>
            <a:r>
              <a:rPr i="1" lang="en-US" sz="1200">
                <a:solidFill>
                  <a:srgbClr val="00B0F0"/>
                </a:solidFill>
                <a:latin typeface="Courier New"/>
                <a:ea typeface="Courier New"/>
                <a:cs typeface="Courier New"/>
                <a:sym typeface="Courier New"/>
              </a:rPr>
              <a:t>  if the condition evaluates to False</a:t>
            </a:r>
            <a:endParaRPr/>
          </a:p>
          <a:p>
            <a:pPr indent="0" lvl="0" marL="182563" marR="0" rtl="0" algn="l">
              <a:spcBef>
                <a:spcPts val="0"/>
              </a:spcBef>
              <a:spcAft>
                <a:spcPts val="0"/>
              </a:spcAft>
              <a:buNone/>
            </a:pPr>
            <a:r>
              <a:rPr i="1" lang="en-US" sz="1200">
                <a:solidFill>
                  <a:srgbClr val="00B0F0"/>
                </a:solidFill>
                <a:latin typeface="Courier New"/>
                <a:ea typeface="Courier New"/>
                <a:cs typeface="Courier New"/>
                <a:sym typeface="Courier New"/>
              </a:rPr>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4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679" name="Google Shape;679;p4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Ra quyết định phức tạp</a:t>
            </a:r>
            <a:endParaRPr/>
          </a:p>
        </p:txBody>
      </p:sp>
      <p:sp>
        <p:nvSpPr>
          <p:cNvPr id="680" name="Google Shape;680;p4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681" name="Google Shape;681;p44"/>
          <p:cNvSpPr txBox="1"/>
          <p:nvPr>
            <p:ph idx="4" type="body"/>
          </p:nvPr>
        </p:nvSpPr>
        <p:spPr>
          <a:xfrm>
            <a:off x="535872" y="2226568"/>
            <a:ext cx="3985890"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 dụng câu lệnh </a:t>
            </a:r>
            <a:r>
              <a:rPr b="1" lang="en-US"/>
              <a:t>if/elif</a:t>
            </a:r>
            <a:r>
              <a:rPr lang="en-US"/>
              <a:t> cho nhiều điều kiện</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Kết hợp </a:t>
            </a:r>
            <a:r>
              <a:rPr b="1" lang="en-US"/>
              <a:t>if/else</a:t>
            </a:r>
            <a:r>
              <a:rPr lang="en-US"/>
              <a:t> với </a:t>
            </a:r>
            <a:r>
              <a:rPr b="1" lang="en-US"/>
              <a:t>if/elif</a:t>
            </a:r>
            <a:r>
              <a:rPr lang="en-US"/>
              <a:t> để đưa ra quyết định phức tạp hơn</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Cả </a:t>
            </a:r>
            <a:r>
              <a:rPr b="1" lang="en-US"/>
              <a:t>if/elif</a:t>
            </a:r>
            <a:r>
              <a:rPr lang="en-US"/>
              <a:t> và </a:t>
            </a:r>
            <a:r>
              <a:rPr b="1" lang="en-US"/>
              <a:t>if/else</a:t>
            </a:r>
            <a:r>
              <a:rPr lang="en-US"/>
              <a:t> đều có thể được lồng vào nhau</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Khi so sánh thông qua câu lệnh </a:t>
            </a:r>
            <a:r>
              <a:rPr b="1" lang="en-US"/>
              <a:t>if/elif</a:t>
            </a:r>
            <a:r>
              <a:rPr lang="en-US"/>
              <a:t>, ngay khi một điều kiện được thỏa mãn, các khối tiếp theo sẽ không được đánh giá</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682" name="Google Shape;682;p44"/>
          <p:cNvSpPr txBox="1"/>
          <p:nvPr/>
        </p:nvSpPr>
        <p:spPr>
          <a:xfrm>
            <a:off x="5362252" y="2273518"/>
            <a:ext cx="3985890" cy="394641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rgbClr val="FF0000"/>
                </a:solidFill>
                <a:latin typeface="Courier New"/>
                <a:ea typeface="Courier New"/>
                <a:cs typeface="Courier New"/>
                <a:sym typeface="Courier New"/>
              </a:rPr>
              <a:t>if </a:t>
            </a:r>
            <a:r>
              <a:rPr lang="en-US" sz="1200">
                <a:solidFill>
                  <a:schemeClr val="dk1"/>
                </a:solidFill>
                <a:latin typeface="Courier New"/>
                <a:ea typeface="Courier New"/>
                <a:cs typeface="Courier New"/>
                <a:sym typeface="Courier New"/>
              </a:rPr>
              <a:t>&lt;condition1&gt; </a:t>
            </a:r>
            <a:r>
              <a:rPr b="1" lang="en-US" sz="1200">
                <a:solidFill>
                  <a:srgbClr val="FF0000"/>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&lt;true-block&gt;</a:t>
            </a:r>
            <a:endParaRPr/>
          </a:p>
          <a:p>
            <a:pPr indent="0" lvl="0" marL="182563" marR="0" rtl="0" algn="l">
              <a:spcBef>
                <a:spcPts val="0"/>
              </a:spcBef>
              <a:spcAft>
                <a:spcPts val="0"/>
              </a:spcAft>
              <a:buNone/>
            </a:pPr>
            <a:r>
              <a:rPr i="1" lang="en-US" sz="1200">
                <a:solidFill>
                  <a:schemeClr val="dk1"/>
                </a:solidFill>
                <a:latin typeface="Courier New"/>
                <a:ea typeface="Courier New"/>
                <a:cs typeface="Courier New"/>
                <a:sym typeface="Courier New"/>
              </a:rPr>
              <a:t> </a:t>
            </a:r>
            <a:r>
              <a:rPr i="1" lang="en-US" sz="1200">
                <a:solidFill>
                  <a:srgbClr val="00B0F0"/>
                </a:solidFill>
                <a:latin typeface="Courier New"/>
                <a:ea typeface="Courier New"/>
                <a:cs typeface="Courier New"/>
                <a:sym typeface="Courier New"/>
              </a:rPr>
              <a:t># satisfying conditon1</a:t>
            </a:r>
            <a:endParaRPr/>
          </a:p>
          <a:p>
            <a:pPr indent="0" lvl="0" marL="182563" marR="0" rtl="0" algn="l">
              <a:spcBef>
                <a:spcPts val="0"/>
              </a:spcBef>
              <a:spcAft>
                <a:spcPts val="0"/>
              </a:spcAft>
              <a:buNone/>
            </a:pPr>
            <a:r>
              <a:rPr b="1" lang="en-US" sz="1200">
                <a:solidFill>
                  <a:srgbClr val="FF0000"/>
                </a:solidFill>
                <a:latin typeface="Courier New"/>
                <a:ea typeface="Courier New"/>
                <a:cs typeface="Courier New"/>
                <a:sym typeface="Courier New"/>
              </a:rPr>
              <a:t>elif </a:t>
            </a:r>
            <a:r>
              <a:rPr lang="en-US" sz="1200">
                <a:solidFill>
                  <a:schemeClr val="dk1"/>
                </a:solidFill>
                <a:latin typeface="Courier New"/>
                <a:ea typeface="Courier New"/>
                <a:cs typeface="Courier New"/>
                <a:sym typeface="Courier New"/>
              </a:rPr>
              <a:t>&lt;condition2&gt; </a:t>
            </a:r>
            <a:r>
              <a:rPr b="1" lang="en-US" sz="1200">
                <a:solidFill>
                  <a:srgbClr val="FF0000"/>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&lt;true_block&gt; </a:t>
            </a:r>
            <a:endParaRPr/>
          </a:p>
          <a:p>
            <a:pPr indent="0" lvl="0" marL="182563" marR="0" rtl="0" algn="l">
              <a:spcBef>
                <a:spcPts val="0"/>
              </a:spcBef>
              <a:spcAft>
                <a:spcPts val="0"/>
              </a:spcAft>
              <a:buNone/>
            </a:pPr>
            <a:r>
              <a:rPr i="1" lang="en-US" sz="1200">
                <a:solidFill>
                  <a:schemeClr val="dk1"/>
                </a:solidFill>
                <a:latin typeface="Courier New"/>
                <a:ea typeface="Courier New"/>
                <a:cs typeface="Courier New"/>
                <a:sym typeface="Courier New"/>
              </a:rPr>
              <a:t>  </a:t>
            </a:r>
            <a:r>
              <a:rPr i="1" lang="en-US" sz="1200">
                <a:solidFill>
                  <a:srgbClr val="00B0F0"/>
                </a:solidFill>
                <a:latin typeface="Courier New"/>
                <a:ea typeface="Courier New"/>
                <a:cs typeface="Courier New"/>
                <a:sym typeface="Courier New"/>
              </a:rPr>
              <a:t># not satisfying conditon1 but condition2</a:t>
            </a:r>
            <a:endParaRPr/>
          </a:p>
          <a:p>
            <a:pPr indent="0" lvl="0" marL="182563" marR="0" rtl="0" algn="l">
              <a:spcBef>
                <a:spcPts val="0"/>
              </a:spcBef>
              <a:spcAft>
                <a:spcPts val="0"/>
              </a:spcAft>
              <a:buNone/>
            </a:pPr>
            <a:r>
              <a:rPr b="1" lang="en-US" sz="1200">
                <a:solidFill>
                  <a:srgbClr val="FF0000"/>
                </a:solidFill>
                <a:latin typeface="Courier New"/>
                <a:ea typeface="Courier New"/>
                <a:cs typeface="Courier New"/>
                <a:sym typeface="Courier New"/>
              </a:rPr>
              <a:t>elif</a:t>
            </a:r>
            <a:r>
              <a:rPr lang="en-US" sz="1200">
                <a:solidFill>
                  <a:schemeClr val="dk1"/>
                </a:solidFill>
                <a:latin typeface="Courier New"/>
                <a:ea typeface="Courier New"/>
                <a:cs typeface="Courier New"/>
                <a:sym typeface="Courier New"/>
              </a:rPr>
              <a:t> &lt;condition3&gt; </a:t>
            </a:r>
            <a:r>
              <a:rPr b="1" lang="en-US" sz="1200">
                <a:solidFill>
                  <a:srgbClr val="FF0000"/>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&lt;true_block&gt;</a:t>
            </a:r>
            <a:endParaRPr/>
          </a:p>
          <a:p>
            <a:pPr indent="0" lvl="0" marL="182563" marR="0" rtl="0" algn="l">
              <a:spcBef>
                <a:spcPts val="0"/>
              </a:spcBef>
              <a:spcAft>
                <a:spcPts val="0"/>
              </a:spcAft>
              <a:buNone/>
            </a:pPr>
            <a:r>
              <a:rPr i="1"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rgbClr val="FF0000"/>
                </a:solidFill>
                <a:latin typeface="Courier New"/>
                <a:ea typeface="Courier New"/>
                <a:cs typeface="Courier New"/>
                <a:sym typeface="Courier New"/>
              </a:rPr>
              <a:t>else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&lt;false-block&gt; </a:t>
            </a:r>
            <a:endParaRPr/>
          </a:p>
          <a:p>
            <a:pPr indent="0" lvl="0" marL="182563" marR="0" rtl="0" algn="l">
              <a:spcBef>
                <a:spcPts val="0"/>
              </a:spcBef>
              <a:spcAft>
                <a:spcPts val="0"/>
              </a:spcAft>
              <a:buNone/>
            </a:pPr>
            <a:r>
              <a:rPr i="1" lang="en-US" sz="1200">
                <a:solidFill>
                  <a:schemeClr val="dk1"/>
                </a:solidFill>
                <a:latin typeface="Courier New"/>
                <a:ea typeface="Courier New"/>
                <a:cs typeface="Courier New"/>
                <a:sym typeface="Courier New"/>
              </a:rPr>
              <a:t>  </a:t>
            </a:r>
            <a:r>
              <a:rPr i="1" lang="en-US" sz="1200">
                <a:solidFill>
                  <a:srgbClr val="00B0F0"/>
                </a:solidFill>
                <a:latin typeface="Courier New"/>
                <a:ea typeface="Courier New"/>
                <a:cs typeface="Courier New"/>
                <a:sym typeface="Courier New"/>
              </a:rPr>
              <a:t># not satisfying any condition above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4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689" name="Google Shape;689;p4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Lặp lại mã với câu lệnh While</a:t>
            </a:r>
            <a:endParaRPr/>
          </a:p>
        </p:txBody>
      </p:sp>
      <p:sp>
        <p:nvSpPr>
          <p:cNvPr id="690" name="Google Shape;690;p4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691" name="Google Shape;691;p45"/>
          <p:cNvSpPr txBox="1"/>
          <p:nvPr>
            <p:ph idx="4" type="body"/>
          </p:nvPr>
        </p:nvSpPr>
        <p:spPr>
          <a:xfrm>
            <a:off x="535872" y="2226568"/>
            <a:ext cx="428779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Khi bạn lập trình, sẽ có lúc bạn thường muốn lặp đi lặp lại một phần mã trong khi chỉ thay đổi một phần nhỏ mã.</a:t>
            </a:r>
            <a:endParaRPr/>
          </a:p>
          <a:p>
            <a:pPr indent="-182563" lvl="1" marL="360363" rtl="0" algn="l">
              <a:lnSpc>
                <a:spcPct val="138461"/>
              </a:lnSpc>
              <a:spcBef>
                <a:spcPts val="500"/>
              </a:spcBef>
              <a:spcAft>
                <a:spcPts val="0"/>
              </a:spcAft>
              <a:buClr>
                <a:srgbClr val="262626"/>
              </a:buClr>
              <a:buSzPts val="1040"/>
              <a:buChar char="•"/>
            </a:pPr>
            <a:r>
              <a:rPr lang="en-US"/>
              <a:t>Cộng từ 1 đến 100</a:t>
            </a:r>
            <a:endParaRPr/>
          </a:p>
          <a:p>
            <a:pPr indent="-182563" lvl="1" marL="360363" rtl="0" algn="l">
              <a:lnSpc>
                <a:spcPct val="138461"/>
              </a:lnSpc>
              <a:spcBef>
                <a:spcPts val="500"/>
              </a:spcBef>
              <a:spcAft>
                <a:spcPts val="0"/>
              </a:spcAft>
              <a:buClr>
                <a:srgbClr val="262626"/>
              </a:buClr>
              <a:buSzPts val="1040"/>
              <a:buChar char="•"/>
            </a:pPr>
            <a:r>
              <a:rPr lang="en-US"/>
              <a:t>Lặp lại khi (các) điều kiện nhất định được đáp ứng hoặc không được đáp ứng</a:t>
            </a:r>
            <a:endParaRPr/>
          </a:p>
          <a:p>
            <a:pPr indent="-177800" lvl="0" marL="177800" rtl="0" algn="l">
              <a:lnSpc>
                <a:spcPct val="128571"/>
              </a:lnSpc>
              <a:spcBef>
                <a:spcPts val="1000"/>
              </a:spcBef>
              <a:spcAft>
                <a:spcPts val="0"/>
              </a:spcAft>
              <a:buClr>
                <a:srgbClr val="262626"/>
              </a:buClr>
              <a:buSzPts val="1400"/>
              <a:buFont typeface="Arial"/>
              <a:buChar char="•"/>
            </a:pPr>
            <a:r>
              <a:rPr lang="en-US"/>
              <a:t>Hầu hết các ngôn ngữ lập trình đều cung cấp điều khiển giống như </a:t>
            </a:r>
            <a:r>
              <a:rPr b="1" lang="en-US"/>
              <a:t>“while" </a:t>
            </a:r>
            <a:r>
              <a:rPr lang="en-US"/>
              <a:t>cho điều này</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692" name="Google Shape;692;p45"/>
          <p:cNvSpPr txBox="1"/>
          <p:nvPr/>
        </p:nvSpPr>
        <p:spPr>
          <a:xfrm>
            <a:off x="5673195" y="2325463"/>
            <a:ext cx="3679424" cy="251571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b="1" lang="en-US" sz="1200">
                <a:solidFill>
                  <a:srgbClr val="FF0000"/>
                </a:solidFill>
                <a:latin typeface="Courier New"/>
                <a:ea typeface="Courier New"/>
                <a:cs typeface="Courier New"/>
                <a:sym typeface="Courier New"/>
              </a:rPr>
              <a:t>while</a:t>
            </a:r>
            <a:r>
              <a:rPr lang="en-US" sz="1200">
                <a:solidFill>
                  <a:schemeClr val="dk1"/>
                </a:solidFill>
                <a:latin typeface="Courier New"/>
                <a:ea typeface="Courier New"/>
                <a:cs typeface="Courier New"/>
                <a:sym typeface="Courier New"/>
              </a:rPr>
              <a:t> &lt;condition&gt; </a:t>
            </a:r>
            <a:r>
              <a:rPr b="1" lang="en-US" sz="1200">
                <a:solidFill>
                  <a:srgbClr val="FF0000"/>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&lt;block&gt;</a:t>
            </a:r>
            <a:endParaRPr/>
          </a:p>
          <a:p>
            <a:pPr indent="0" lvl="0" marL="182563" marR="0" rtl="0" algn="l">
              <a:spcBef>
                <a:spcPts val="600"/>
              </a:spcBef>
              <a:spcAft>
                <a:spcPts val="0"/>
              </a:spcAft>
              <a:buNone/>
            </a:pPr>
            <a:r>
              <a:rPr lang="en-US" sz="1200">
                <a:solidFill>
                  <a:schemeClr val="dk1"/>
                </a:solidFill>
                <a:latin typeface="Courier New"/>
                <a:ea typeface="Courier New"/>
                <a:cs typeface="Courier New"/>
                <a:sym typeface="Courier New"/>
              </a:rPr>
              <a:t>   </a:t>
            </a:r>
            <a:r>
              <a:rPr lang="en-US" sz="1200">
                <a:solidFill>
                  <a:srgbClr val="00B0F0"/>
                </a:solidFill>
                <a:latin typeface="Courier New"/>
                <a:ea typeface="Courier New"/>
                <a:cs typeface="Courier New"/>
                <a:sym typeface="Courier New"/>
              </a:rPr>
              <a:t>'''</a:t>
            </a:r>
            <a:endParaRPr/>
          </a:p>
          <a:p>
            <a:pPr indent="0" lvl="0" marL="182563" marR="0" rtl="0" algn="l">
              <a:spcBef>
                <a:spcPts val="600"/>
              </a:spcBef>
              <a:spcAft>
                <a:spcPts val="0"/>
              </a:spcAft>
              <a:buNone/>
            </a:pPr>
            <a:r>
              <a:rPr lang="en-US" sz="1200">
                <a:solidFill>
                  <a:srgbClr val="00B0F0"/>
                </a:solidFill>
                <a:latin typeface="Courier New"/>
                <a:ea typeface="Courier New"/>
                <a:cs typeface="Courier New"/>
                <a:sym typeface="Courier New"/>
              </a:rPr>
              <a:t>   repeat the statements in &lt;block&gt;</a:t>
            </a:r>
            <a:endParaRPr/>
          </a:p>
          <a:p>
            <a:pPr indent="0" lvl="0" marL="182563" marR="0" rtl="0" algn="l">
              <a:spcBef>
                <a:spcPts val="600"/>
              </a:spcBef>
              <a:spcAft>
                <a:spcPts val="0"/>
              </a:spcAft>
              <a:buNone/>
            </a:pPr>
            <a:r>
              <a:rPr lang="en-US" sz="1200">
                <a:solidFill>
                  <a:srgbClr val="00B0F0"/>
                </a:solidFill>
                <a:latin typeface="Courier New"/>
                <a:ea typeface="Courier New"/>
                <a:cs typeface="Courier New"/>
                <a:sym typeface="Courier New"/>
              </a:rPr>
              <a:t>   while the &lt;condition&gt; is True</a:t>
            </a:r>
            <a:endParaRPr/>
          </a:p>
          <a:p>
            <a:pPr indent="0" lvl="0" marL="182563" marR="0" rtl="0" algn="l">
              <a:spcBef>
                <a:spcPts val="600"/>
              </a:spcBef>
              <a:spcAft>
                <a:spcPts val="0"/>
              </a:spcAft>
              <a:buNone/>
            </a:pPr>
            <a:r>
              <a:rPr lang="en-US" sz="1200">
                <a:solidFill>
                  <a:srgbClr val="00B0F0"/>
                </a:solidFill>
                <a:latin typeface="Courier New"/>
                <a:ea typeface="Courier New"/>
                <a:cs typeface="Courier New"/>
                <a:sym typeface="Courier New"/>
              </a:rPr>
              <a:t>   If not, escape the while loop.</a:t>
            </a:r>
            <a:endParaRPr/>
          </a:p>
          <a:p>
            <a:pPr indent="0" lvl="0" marL="182563" marR="0" rtl="0" algn="l">
              <a:spcBef>
                <a:spcPts val="600"/>
              </a:spcBef>
              <a:spcAft>
                <a:spcPts val="0"/>
              </a:spcAft>
              <a:buNone/>
            </a:pPr>
            <a:r>
              <a:rPr lang="en-US" sz="1200">
                <a:solidFill>
                  <a:srgbClr val="00B0F0"/>
                </a:solidFill>
                <a:latin typeface="Courier New"/>
                <a:ea typeface="Courier New"/>
                <a:cs typeface="Courier New"/>
                <a:sym typeface="Courier New"/>
              </a:rPr>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4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699" name="Google Shape;699;p4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Lặp lại với câu lệnh vòng lặp For</a:t>
            </a:r>
            <a:endParaRPr/>
          </a:p>
        </p:txBody>
      </p:sp>
      <p:sp>
        <p:nvSpPr>
          <p:cNvPr id="700" name="Google Shape;700;p4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701" name="Google Shape;701;p46"/>
          <p:cNvSpPr txBox="1"/>
          <p:nvPr>
            <p:ph idx="4" type="body"/>
          </p:nvPr>
        </p:nvSpPr>
        <p:spPr>
          <a:xfrm>
            <a:off x="535872" y="2226568"/>
            <a:ext cx="4120662"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Một vòng lặp for được sử dụng để lặp qua một chuỗi</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Một trình tự nó là một loại bộ sưu tập có thể lặp lại</a:t>
            </a:r>
            <a:endParaRPr/>
          </a:p>
          <a:p>
            <a:pPr indent="-182563" lvl="1" marL="360363" rtl="0" algn="l">
              <a:lnSpc>
                <a:spcPct val="138461"/>
              </a:lnSpc>
              <a:spcBef>
                <a:spcPts val="500"/>
              </a:spcBef>
              <a:spcAft>
                <a:spcPts val="0"/>
              </a:spcAft>
              <a:buClr>
                <a:srgbClr val="262626"/>
              </a:buClr>
              <a:buSzPts val="1040"/>
              <a:buChar char="•"/>
            </a:pPr>
            <a:r>
              <a:rPr lang="en-US"/>
              <a:t>Chuỗi và Danh sách</a:t>
            </a:r>
            <a:endParaRPr/>
          </a:p>
          <a:p>
            <a:pPr indent="-182563" lvl="1" marL="360363" rtl="0" algn="l">
              <a:lnSpc>
                <a:spcPct val="138461"/>
              </a:lnSpc>
              <a:spcBef>
                <a:spcPts val="500"/>
              </a:spcBef>
              <a:spcAft>
                <a:spcPts val="0"/>
              </a:spcAft>
              <a:buClr>
                <a:srgbClr val="262626"/>
              </a:buClr>
              <a:buSzPts val="1040"/>
              <a:buChar char="•"/>
            </a:pPr>
            <a:r>
              <a:rPr lang="en-US"/>
              <a:t>Những thứ khác bao gồm tuple, từ điển, bộ, v.v.</a:t>
            </a:r>
            <a:endParaRPr/>
          </a:p>
          <a:p>
            <a:pPr indent="0" lvl="1" marL="177800" rtl="0" algn="l">
              <a:lnSpc>
                <a:spcPct val="138461"/>
              </a:lnSpc>
              <a:spcBef>
                <a:spcPts val="500"/>
              </a:spcBef>
              <a:spcAft>
                <a:spcPts val="0"/>
              </a:spcAft>
              <a:buClr>
                <a:srgbClr val="262626"/>
              </a:buClr>
              <a:buSzPts val="104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Không giống như vòng lặp while trong đó điều kiện được sử dụng để kết thúc vòng lặp, trình vòng lặp for có điểm bắt đầu và kết thúc rõ ràng</a:t>
            </a:r>
            <a:endParaRPr/>
          </a:p>
        </p:txBody>
      </p:sp>
      <p:sp>
        <p:nvSpPr>
          <p:cNvPr id="702" name="Google Shape;702;p46"/>
          <p:cNvSpPr txBox="1"/>
          <p:nvPr/>
        </p:nvSpPr>
        <p:spPr>
          <a:xfrm>
            <a:off x="5221171" y="2299160"/>
            <a:ext cx="4120662" cy="275586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b="1" lang="en-US" sz="1200">
                <a:solidFill>
                  <a:srgbClr val="FF0000"/>
                </a:solidFill>
                <a:latin typeface="Courier New"/>
                <a:ea typeface="Courier New"/>
                <a:cs typeface="Courier New"/>
                <a:sym typeface="Courier New"/>
              </a:rPr>
              <a:t>for</a:t>
            </a:r>
            <a:r>
              <a:rPr lang="en-US" sz="1200">
                <a:solidFill>
                  <a:schemeClr val="dk1"/>
                </a:solidFill>
                <a:latin typeface="Courier New"/>
                <a:ea typeface="Courier New"/>
                <a:cs typeface="Courier New"/>
                <a:sym typeface="Courier New"/>
              </a:rPr>
              <a:t> &lt;item&gt; </a:t>
            </a:r>
            <a:r>
              <a:rPr b="1" lang="en-US" sz="1200">
                <a:solidFill>
                  <a:srgbClr val="FF0000"/>
                </a:solidFill>
                <a:latin typeface="Courier New"/>
                <a:ea typeface="Courier New"/>
                <a:cs typeface="Courier New"/>
                <a:sym typeface="Courier New"/>
              </a:rPr>
              <a:t>in</a:t>
            </a:r>
            <a:r>
              <a:rPr lang="en-US" sz="1200">
                <a:solidFill>
                  <a:schemeClr val="dk1"/>
                </a:solidFill>
                <a:latin typeface="Courier New"/>
                <a:ea typeface="Courier New"/>
                <a:cs typeface="Courier New"/>
                <a:sym typeface="Courier New"/>
              </a:rPr>
              <a:t> &lt;iterable&gt; </a:t>
            </a:r>
            <a:r>
              <a:rPr b="1" lang="en-US" sz="1200">
                <a:solidFill>
                  <a:srgbClr val="FF0000"/>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&lt;block&gt;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t>
            </a:r>
            <a:r>
              <a:rPr lang="en-US" sz="1200">
                <a:solidFill>
                  <a:srgbClr val="00B0F0"/>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repeat the statements in &lt;block&gt;</a:t>
            </a:r>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for each element of the &lt;iterable&gt;, in order</a:t>
            </a:r>
            <a:endParaRPr/>
          </a:p>
          <a:p>
            <a:pPr indent="0" lvl="0" marL="182563" marR="0" rtl="0" algn="l">
              <a:spcBef>
                <a:spcPts val="0"/>
              </a:spcBef>
              <a:spcAft>
                <a:spcPts val="0"/>
              </a:spcAft>
              <a:buNone/>
            </a:pPr>
            <a:r>
              <a:rPr lang="en-US" sz="1200">
                <a:solidFill>
                  <a:srgbClr val="00B0F0"/>
                </a:solidFill>
                <a:latin typeface="Courier New"/>
                <a:ea typeface="Courier New"/>
                <a:cs typeface="Courier New"/>
                <a:sym typeface="Courier New"/>
              </a:rPr>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4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709" name="Google Shape;709;p4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Tạo các hàm Python</a:t>
            </a:r>
            <a:endParaRPr/>
          </a:p>
        </p:txBody>
      </p:sp>
      <p:sp>
        <p:nvSpPr>
          <p:cNvPr id="710" name="Google Shape;710;p4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711" name="Google Shape;711;p4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Tạo một Hàm với từ khóa </a:t>
            </a:r>
            <a:r>
              <a:rPr b="1" lang="en-US"/>
              <a:t>def</a:t>
            </a:r>
            <a:r>
              <a:rPr lang="en-US"/>
              <a:t> theo sau là tên hàm</a:t>
            </a:r>
            <a:endParaRPr/>
          </a:p>
          <a:p>
            <a:pPr indent="-177800" lvl="0" marL="177800" rtl="0" algn="l">
              <a:lnSpc>
                <a:spcPct val="128571"/>
              </a:lnSpc>
              <a:spcBef>
                <a:spcPts val="1000"/>
              </a:spcBef>
              <a:spcAft>
                <a:spcPts val="0"/>
              </a:spcAft>
              <a:buClr>
                <a:srgbClr val="262626"/>
              </a:buClr>
              <a:buSzPts val="1400"/>
              <a:buFont typeface="Arial"/>
              <a:buChar char="•"/>
            </a:pPr>
            <a:r>
              <a:rPr lang="en-US"/>
              <a:t>Tiếp theo, bất kỳ tham số đầu vào nào được đặt bên trong dấu ngoặc đơn ()</a:t>
            </a:r>
            <a:endParaRPr/>
          </a:p>
          <a:p>
            <a:pPr indent="-177800" lvl="0" marL="177800" rtl="0" algn="l">
              <a:lnSpc>
                <a:spcPct val="128571"/>
              </a:lnSpc>
              <a:spcBef>
                <a:spcPts val="1000"/>
              </a:spcBef>
              <a:spcAft>
                <a:spcPts val="0"/>
              </a:spcAft>
              <a:buClr>
                <a:srgbClr val="262626"/>
              </a:buClr>
              <a:buSzPts val="1400"/>
              <a:buFont typeface="Arial"/>
              <a:buChar char="•"/>
            </a:pPr>
            <a:r>
              <a:rPr lang="en-US"/>
              <a:t>Tiếp theo, dấu hai chấm bắt đầu khối mã phải được thụt vào</a:t>
            </a:r>
            <a:endParaRPr/>
          </a:p>
          <a:p>
            <a:pPr indent="-177800" lvl="0" marL="177800" rtl="0" algn="l">
              <a:lnSpc>
                <a:spcPct val="128571"/>
              </a:lnSpc>
              <a:spcBef>
                <a:spcPts val="1000"/>
              </a:spcBef>
              <a:spcAft>
                <a:spcPts val="0"/>
              </a:spcAft>
              <a:buClr>
                <a:srgbClr val="262626"/>
              </a:buClr>
              <a:buSzPts val="1400"/>
              <a:buFont typeface="Arial"/>
              <a:buChar char="•"/>
            </a:pPr>
            <a:r>
              <a:rPr lang="en-US"/>
              <a:t>Câu lệnh đầu tiên của hàm có thể là một chuỗi tài liệu tùy chọn có tên là Docstring</a:t>
            </a:r>
            <a:endParaRPr/>
          </a:p>
          <a:p>
            <a:pPr indent="-177800" lvl="0" marL="177800" rtl="0" algn="l">
              <a:lnSpc>
                <a:spcPct val="128571"/>
              </a:lnSpc>
              <a:spcBef>
                <a:spcPts val="1000"/>
              </a:spcBef>
              <a:spcAft>
                <a:spcPts val="0"/>
              </a:spcAft>
              <a:buClr>
                <a:srgbClr val="262626"/>
              </a:buClr>
              <a:buSzPts val="1400"/>
              <a:buFont typeface="Arial"/>
              <a:buChar char="•"/>
            </a:pPr>
            <a:r>
              <a:rPr lang="en-US"/>
              <a:t>Câu lệnh cuối cùng của hàm là return dùng để thoát và trả về kết quả của hàm</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712" name="Google Shape;712;p47"/>
          <p:cNvSpPr txBox="1"/>
          <p:nvPr/>
        </p:nvSpPr>
        <p:spPr>
          <a:xfrm>
            <a:off x="697117" y="4191598"/>
            <a:ext cx="7812000" cy="187992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b="1" lang="en-US" sz="1200">
                <a:solidFill>
                  <a:srgbClr val="FF0000"/>
                </a:solidFill>
                <a:latin typeface="Courier New"/>
                <a:ea typeface="Courier New"/>
                <a:cs typeface="Courier New"/>
                <a:sym typeface="Courier New"/>
              </a:rPr>
              <a:t>def</a:t>
            </a:r>
            <a:r>
              <a:rPr lang="en-US" sz="1200">
                <a:solidFill>
                  <a:schemeClr val="dk1"/>
                </a:solidFill>
                <a:latin typeface="Courier New"/>
                <a:ea typeface="Courier New"/>
                <a:cs typeface="Courier New"/>
                <a:sym typeface="Courier New"/>
              </a:rPr>
              <a:t> my_function  (parameter1, parameter2, . . .) </a:t>
            </a:r>
            <a:r>
              <a:rPr b="1" lang="en-US" sz="1200">
                <a:solidFill>
                  <a:srgbClr val="FF0000"/>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t>
            </a:r>
            <a:r>
              <a:rPr b="1" lang="en-US" sz="1200">
                <a:solidFill>
                  <a:srgbClr val="FF0000"/>
                </a:solidFill>
                <a:latin typeface="Courier New"/>
                <a:ea typeface="Courier New"/>
                <a:cs typeface="Courier New"/>
                <a:sym typeface="Courier New"/>
              </a:rPr>
              <a:t>""" </a:t>
            </a:r>
            <a:r>
              <a:rPr lang="en-US" sz="1200">
                <a:solidFill>
                  <a:schemeClr val="dk1"/>
                </a:solidFill>
                <a:latin typeface="Courier New"/>
                <a:ea typeface="Courier New"/>
                <a:cs typeface="Courier New"/>
                <a:sym typeface="Courier New"/>
              </a:rPr>
              <a:t>Documentation about this function </a:t>
            </a:r>
            <a:r>
              <a:rPr b="1" lang="en-US" sz="1200">
                <a:solidFill>
                  <a:srgbClr val="FF0000"/>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code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code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t>
            </a:r>
            <a:r>
              <a:rPr b="1" lang="en-US" sz="1200">
                <a:solidFill>
                  <a:srgbClr val="FF0000"/>
                </a:solidFill>
                <a:latin typeface="Courier New"/>
                <a:ea typeface="Courier New"/>
                <a:cs typeface="Courier New"/>
                <a:sym typeface="Courier New"/>
              </a:rPr>
              <a:t>return</a:t>
            </a:r>
            <a:r>
              <a:rPr lang="en-US" sz="1200">
                <a:solidFill>
                  <a:schemeClr val="dk1"/>
                </a:solidFill>
                <a:latin typeface="Courier New"/>
                <a:ea typeface="Courier New"/>
                <a:cs typeface="Courier New"/>
                <a:sym typeface="Courier New"/>
              </a:rPr>
              <a:t> some_result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4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719" name="Google Shape;719;p4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Lập trình hàm</a:t>
            </a:r>
            <a:endParaRPr/>
          </a:p>
        </p:txBody>
      </p:sp>
      <p:sp>
        <p:nvSpPr>
          <p:cNvPr id="720" name="Google Shape;720;p4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721" name="Google Shape;721;p48"/>
          <p:cNvSpPr txBox="1"/>
          <p:nvPr>
            <p:ph idx="4" type="body"/>
          </p:nvPr>
        </p:nvSpPr>
        <p:spPr>
          <a:xfrm>
            <a:off x="535872" y="2226568"/>
            <a:ext cx="3570572"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Lập trình hàm là một phong cách tính toán trong đó các chương trình hoàn toàn bao gồm việc đánh giá các hàm thuần túy</a:t>
            </a:r>
            <a:endParaRPr/>
          </a:p>
          <a:p>
            <a:pPr indent="-177800" lvl="0" marL="177800" rtl="0" algn="l">
              <a:lnSpc>
                <a:spcPct val="128571"/>
              </a:lnSpc>
              <a:spcBef>
                <a:spcPts val="1000"/>
              </a:spcBef>
              <a:spcAft>
                <a:spcPts val="0"/>
              </a:spcAft>
              <a:buClr>
                <a:srgbClr val="262626"/>
              </a:buClr>
              <a:buSzPts val="1400"/>
              <a:buFont typeface="Arial"/>
              <a:buChar char="•"/>
            </a:pPr>
            <a:r>
              <a:rPr lang="en-US"/>
              <a:t>Một hàm thuần túy là một hàm có giá trị đầu ra hoàn toàn là kết quả của các giá trị đầu vào của nó mà không gây ra bất kỳ tác dụng phụ nào</a:t>
            </a:r>
            <a:endParaRPr/>
          </a:p>
          <a:p>
            <a:pPr indent="-177800" lvl="0" marL="177800" rtl="0" algn="l">
              <a:lnSpc>
                <a:spcPct val="128571"/>
              </a:lnSpc>
              <a:spcBef>
                <a:spcPts val="1000"/>
              </a:spcBef>
              <a:spcAft>
                <a:spcPts val="0"/>
              </a:spcAft>
              <a:buClr>
                <a:srgbClr val="262626"/>
              </a:buClr>
              <a:buSzPts val="1400"/>
              <a:buFont typeface="Arial"/>
              <a:buChar char="•"/>
            </a:pPr>
            <a:r>
              <a:rPr lang="en-US"/>
              <a:t>Tác dụng phụ là khi chức năng gây ra những thay đổi trong môi trường gọi theo bất kỳ cách nào</a:t>
            </a:r>
            <a:endParaRPr/>
          </a:p>
          <a:p>
            <a:pPr indent="-182563" lvl="1" marL="360363" rtl="0" algn="l">
              <a:lnSpc>
                <a:spcPct val="138461"/>
              </a:lnSpc>
              <a:spcBef>
                <a:spcPts val="500"/>
              </a:spcBef>
              <a:spcAft>
                <a:spcPts val="0"/>
              </a:spcAft>
              <a:buClr>
                <a:srgbClr val="262626"/>
              </a:buClr>
              <a:buSzPts val="1040"/>
              <a:buChar char="•"/>
            </a:pPr>
            <a:r>
              <a:rPr lang="en-US"/>
              <a:t>Ví dụ: Sửa đổi giá trị của một đối số trong một hàm</a:t>
            </a:r>
            <a:endParaRPr/>
          </a:p>
          <a:p>
            <a:pPr indent="-116523" lvl="1" marL="360363" rtl="0" algn="l">
              <a:lnSpc>
                <a:spcPct val="138461"/>
              </a:lnSpc>
              <a:spcBef>
                <a:spcPts val="500"/>
              </a:spcBef>
              <a:spcAft>
                <a:spcPts val="0"/>
              </a:spcAft>
              <a:buClr>
                <a:srgbClr val="262626"/>
              </a:buClr>
              <a:buSzPts val="1040"/>
              <a:buNone/>
            </a:pPr>
            <a:r>
              <a:t/>
            </a:r>
            <a:endParaRPr/>
          </a:p>
        </p:txBody>
      </p:sp>
      <p:grpSp>
        <p:nvGrpSpPr>
          <p:cNvPr id="722" name="Google Shape;722;p48"/>
          <p:cNvGrpSpPr/>
          <p:nvPr/>
        </p:nvGrpSpPr>
        <p:grpSpPr>
          <a:xfrm>
            <a:off x="4535430" y="2079450"/>
            <a:ext cx="4947133" cy="4110171"/>
            <a:chOff x="4865041" y="2069925"/>
            <a:chExt cx="4947133" cy="4110171"/>
          </a:xfrm>
        </p:grpSpPr>
        <p:sp>
          <p:nvSpPr>
            <p:cNvPr id="723" name="Google Shape;723;p48"/>
            <p:cNvSpPr/>
            <p:nvPr/>
          </p:nvSpPr>
          <p:spPr>
            <a:xfrm>
              <a:off x="4909925" y="2764089"/>
              <a:ext cx="106471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Chuyển đổi</a:t>
              </a:r>
              <a:endParaRPr sz="1100">
                <a:solidFill>
                  <a:srgbClr val="1F45BC"/>
                </a:solidFill>
                <a:latin typeface="Arial"/>
                <a:ea typeface="Arial"/>
                <a:cs typeface="Arial"/>
                <a:sym typeface="Arial"/>
              </a:endParaRPr>
            </a:p>
          </p:txBody>
        </p:sp>
        <p:grpSp>
          <p:nvGrpSpPr>
            <p:cNvPr id="724" name="Google Shape;724;p48"/>
            <p:cNvGrpSpPr/>
            <p:nvPr/>
          </p:nvGrpSpPr>
          <p:grpSpPr>
            <a:xfrm>
              <a:off x="5866685" y="2069925"/>
              <a:ext cx="3945489" cy="4110171"/>
              <a:chOff x="5664578" y="2064668"/>
              <a:chExt cx="4318788" cy="4499050"/>
            </a:xfrm>
          </p:grpSpPr>
          <p:grpSp>
            <p:nvGrpSpPr>
              <p:cNvPr id="725" name="Google Shape;725;p48"/>
              <p:cNvGrpSpPr/>
              <p:nvPr/>
            </p:nvGrpSpPr>
            <p:grpSpPr>
              <a:xfrm>
                <a:off x="5664578" y="2064668"/>
                <a:ext cx="2532761" cy="1760659"/>
                <a:chOff x="5578405" y="2119753"/>
                <a:chExt cx="2532761" cy="1760659"/>
              </a:xfrm>
            </p:grpSpPr>
            <p:pic>
              <p:nvPicPr>
                <p:cNvPr id="726" name="Google Shape;726;p48"/>
                <p:cNvPicPr preferRelativeResize="0"/>
                <p:nvPr/>
              </p:nvPicPr>
              <p:blipFill rotWithShape="1">
                <a:blip r:embed="rId3">
                  <a:alphaModFix/>
                </a:blip>
                <a:srcRect b="0" l="0" r="0" t="0"/>
                <a:stretch/>
              </p:blipFill>
              <p:spPr>
                <a:xfrm>
                  <a:off x="6053136" y="2438400"/>
                  <a:ext cx="1247776" cy="1138879"/>
                </a:xfrm>
                <a:prstGeom prst="rect">
                  <a:avLst/>
                </a:prstGeom>
                <a:noFill/>
                <a:ln>
                  <a:noFill/>
                </a:ln>
              </p:spPr>
            </p:pic>
            <p:sp>
              <p:nvSpPr>
                <p:cNvPr id="727" name="Google Shape;727;p48"/>
                <p:cNvSpPr/>
                <p:nvPr/>
              </p:nvSpPr>
              <p:spPr>
                <a:xfrm>
                  <a:off x="6280293" y="2843844"/>
                  <a:ext cx="793461" cy="3368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HÀM f:</a:t>
                  </a:r>
                  <a:endParaRPr sz="1100">
                    <a:solidFill>
                      <a:srgbClr val="1F45BC"/>
                    </a:solidFill>
                    <a:latin typeface="Arial"/>
                    <a:ea typeface="Arial"/>
                    <a:cs typeface="Arial"/>
                    <a:sym typeface="Arial"/>
                  </a:endParaRPr>
                </a:p>
              </p:txBody>
            </p:sp>
            <p:sp>
              <p:nvSpPr>
                <p:cNvPr id="728" name="Google Shape;728;p48"/>
                <p:cNvSpPr/>
                <p:nvPr/>
              </p:nvSpPr>
              <p:spPr>
                <a:xfrm>
                  <a:off x="5578405" y="2119753"/>
                  <a:ext cx="1605873" cy="3368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DỮ LIỆU NHẬP x</a:t>
                  </a:r>
                  <a:endParaRPr sz="1100">
                    <a:solidFill>
                      <a:srgbClr val="1F45BC"/>
                    </a:solidFill>
                    <a:latin typeface="Arial"/>
                    <a:ea typeface="Arial"/>
                    <a:cs typeface="Arial"/>
                    <a:sym typeface="Arial"/>
                  </a:endParaRPr>
                </a:p>
              </p:txBody>
            </p:sp>
            <p:sp>
              <p:nvSpPr>
                <p:cNvPr id="729" name="Google Shape;729;p48"/>
                <p:cNvSpPr/>
                <p:nvPr/>
              </p:nvSpPr>
              <p:spPr>
                <a:xfrm>
                  <a:off x="6349127" y="3543515"/>
                  <a:ext cx="1762039" cy="3368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DỮ LIỆU XUẤT f(x)</a:t>
                  </a:r>
                  <a:endParaRPr sz="1100">
                    <a:solidFill>
                      <a:srgbClr val="1F45BC"/>
                    </a:solidFill>
                    <a:latin typeface="Arial"/>
                    <a:ea typeface="Arial"/>
                    <a:cs typeface="Arial"/>
                    <a:sym typeface="Arial"/>
                  </a:endParaRPr>
                </a:p>
              </p:txBody>
            </p:sp>
          </p:grpSp>
          <p:grpSp>
            <p:nvGrpSpPr>
              <p:cNvPr id="730" name="Google Shape;730;p48"/>
              <p:cNvGrpSpPr/>
              <p:nvPr/>
            </p:nvGrpSpPr>
            <p:grpSpPr>
              <a:xfrm>
                <a:off x="6940093" y="3753421"/>
                <a:ext cx="2160396" cy="1459056"/>
                <a:chOff x="6053136" y="2438400"/>
                <a:chExt cx="2160396" cy="1459056"/>
              </a:xfrm>
            </p:grpSpPr>
            <p:pic>
              <p:nvPicPr>
                <p:cNvPr id="731" name="Google Shape;731;p48"/>
                <p:cNvPicPr preferRelativeResize="0"/>
                <p:nvPr/>
              </p:nvPicPr>
              <p:blipFill rotWithShape="1">
                <a:blip r:embed="rId3">
                  <a:alphaModFix/>
                </a:blip>
                <a:srcRect b="0" l="0" r="0" t="0"/>
                <a:stretch/>
              </p:blipFill>
              <p:spPr>
                <a:xfrm>
                  <a:off x="6053136" y="2438400"/>
                  <a:ext cx="1247776" cy="1138879"/>
                </a:xfrm>
                <a:prstGeom prst="rect">
                  <a:avLst/>
                </a:prstGeom>
                <a:noFill/>
                <a:ln>
                  <a:noFill/>
                </a:ln>
              </p:spPr>
            </p:pic>
            <p:sp>
              <p:nvSpPr>
                <p:cNvPr id="732" name="Google Shape;732;p48"/>
                <p:cNvSpPr/>
                <p:nvPr/>
              </p:nvSpPr>
              <p:spPr>
                <a:xfrm>
                  <a:off x="6259235" y="2855479"/>
                  <a:ext cx="835575" cy="3368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HÀM g:</a:t>
                  </a:r>
                  <a:endParaRPr sz="1100">
                    <a:solidFill>
                      <a:srgbClr val="1F45BC"/>
                    </a:solidFill>
                    <a:latin typeface="Arial"/>
                    <a:ea typeface="Arial"/>
                    <a:cs typeface="Arial"/>
                    <a:sym typeface="Arial"/>
                  </a:endParaRPr>
                </a:p>
              </p:txBody>
            </p:sp>
            <p:sp>
              <p:nvSpPr>
                <p:cNvPr id="733" name="Google Shape;733;p48"/>
                <p:cNvSpPr/>
                <p:nvPr/>
              </p:nvSpPr>
              <p:spPr>
                <a:xfrm>
                  <a:off x="6214613" y="3560559"/>
                  <a:ext cx="1998919" cy="3368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DỮ LIỆU XUẤT g(f(x))</a:t>
                  </a:r>
                  <a:endParaRPr sz="1100">
                    <a:solidFill>
                      <a:srgbClr val="1F45BC"/>
                    </a:solidFill>
                    <a:latin typeface="Arial"/>
                    <a:ea typeface="Arial"/>
                    <a:cs typeface="Arial"/>
                    <a:sym typeface="Arial"/>
                  </a:endParaRPr>
                </a:p>
              </p:txBody>
            </p:sp>
          </p:grpSp>
          <p:grpSp>
            <p:nvGrpSpPr>
              <p:cNvPr id="734" name="Google Shape;734;p48"/>
              <p:cNvGrpSpPr/>
              <p:nvPr/>
            </p:nvGrpSpPr>
            <p:grpSpPr>
              <a:xfrm>
                <a:off x="7745430" y="5116707"/>
                <a:ext cx="2237936" cy="1447011"/>
                <a:chOff x="6062236" y="2438400"/>
                <a:chExt cx="2237936" cy="1447011"/>
              </a:xfrm>
            </p:grpSpPr>
            <p:pic>
              <p:nvPicPr>
                <p:cNvPr id="735" name="Google Shape;735;p48"/>
                <p:cNvPicPr preferRelativeResize="0"/>
                <p:nvPr/>
              </p:nvPicPr>
              <p:blipFill rotWithShape="1">
                <a:blip r:embed="rId3">
                  <a:alphaModFix/>
                </a:blip>
                <a:srcRect b="0" l="0" r="0" t="0"/>
                <a:stretch/>
              </p:blipFill>
              <p:spPr>
                <a:xfrm>
                  <a:off x="6062236" y="2438400"/>
                  <a:ext cx="1247776" cy="1138880"/>
                </a:xfrm>
                <a:prstGeom prst="rect">
                  <a:avLst/>
                </a:prstGeom>
                <a:noFill/>
                <a:ln>
                  <a:noFill/>
                </a:ln>
              </p:spPr>
            </p:pic>
            <p:sp>
              <p:nvSpPr>
                <p:cNvPr id="736" name="Google Shape;736;p48"/>
                <p:cNvSpPr/>
                <p:nvPr/>
              </p:nvSpPr>
              <p:spPr>
                <a:xfrm>
                  <a:off x="6267459" y="2842300"/>
                  <a:ext cx="837328" cy="3368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HÀM h:</a:t>
                  </a:r>
                  <a:endParaRPr sz="1100">
                    <a:solidFill>
                      <a:srgbClr val="1F45BC"/>
                    </a:solidFill>
                    <a:latin typeface="Arial"/>
                    <a:ea typeface="Arial"/>
                    <a:cs typeface="Arial"/>
                    <a:sym typeface="Arial"/>
                  </a:endParaRPr>
                </a:p>
              </p:txBody>
            </p:sp>
            <p:sp>
              <p:nvSpPr>
                <p:cNvPr id="737" name="Google Shape;737;p48"/>
                <p:cNvSpPr/>
                <p:nvPr/>
              </p:nvSpPr>
              <p:spPr>
                <a:xfrm>
                  <a:off x="6062618" y="3548514"/>
                  <a:ext cx="2237554" cy="3368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DỮ LIỆU XUẤT h(g(f(x)))</a:t>
                  </a:r>
                  <a:endParaRPr sz="1100">
                    <a:solidFill>
                      <a:srgbClr val="1F45BC"/>
                    </a:solidFill>
                    <a:latin typeface="Arial"/>
                    <a:ea typeface="Arial"/>
                    <a:cs typeface="Arial"/>
                    <a:sym typeface="Arial"/>
                  </a:endParaRPr>
                </a:p>
              </p:txBody>
            </p:sp>
          </p:grpSp>
        </p:grpSp>
        <p:sp>
          <p:nvSpPr>
            <p:cNvPr id="738" name="Google Shape;738;p48"/>
            <p:cNvSpPr/>
            <p:nvPr/>
          </p:nvSpPr>
          <p:spPr>
            <a:xfrm>
              <a:off x="4865041" y="3979041"/>
              <a:ext cx="167706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Trạng thái bất biến</a:t>
              </a:r>
              <a:endParaRPr sz="1400">
                <a:solidFill>
                  <a:srgbClr val="1F45BC"/>
                </a:solidFill>
                <a:latin typeface="Arial"/>
                <a:ea typeface="Arial"/>
                <a:cs typeface="Arial"/>
                <a:sym typeface="Arial"/>
              </a:endParaRPr>
            </a:p>
          </p:txBody>
        </p:sp>
        <p:sp>
          <p:nvSpPr>
            <p:cNvPr id="739" name="Google Shape;739;p48"/>
            <p:cNvSpPr/>
            <p:nvPr/>
          </p:nvSpPr>
          <p:spPr>
            <a:xfrm>
              <a:off x="4923551" y="5166152"/>
              <a:ext cx="198804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Không có tác dụng phụ</a:t>
              </a:r>
              <a:endParaRPr sz="1400">
                <a:solidFill>
                  <a:srgbClr val="1F45BC"/>
                </a:solidFill>
                <a:latin typeface="Arial"/>
                <a:ea typeface="Arial"/>
                <a:cs typeface="Arial"/>
                <a:sym typeface="Arial"/>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4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746" name="Google Shape;746;p4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Tại sao phải lập trình hàm?</a:t>
            </a:r>
            <a:endParaRPr/>
          </a:p>
        </p:txBody>
      </p:sp>
      <p:sp>
        <p:nvSpPr>
          <p:cNvPr id="747" name="Google Shape;747;p4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748" name="Google Shape;748;p49"/>
          <p:cNvSpPr txBox="1"/>
          <p:nvPr>
            <p:ph idx="4" type="body"/>
          </p:nvPr>
        </p:nvSpPr>
        <p:spPr>
          <a:xfrm>
            <a:off x="535872" y="2226568"/>
            <a:ext cx="4153643"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Tất cả chúng ta đã và đang sử dụng phong cách lập trình bắt buộc hướng tới các cỗ máy kiến trúc von Neumann</a:t>
            </a:r>
            <a:endParaRPr/>
          </a:p>
          <a:p>
            <a:pPr indent="-182563" lvl="1" marL="360363" rtl="0" algn="l">
              <a:lnSpc>
                <a:spcPct val="138461"/>
              </a:lnSpc>
              <a:spcBef>
                <a:spcPts val="500"/>
              </a:spcBef>
              <a:spcAft>
                <a:spcPts val="0"/>
              </a:spcAft>
              <a:buClr>
                <a:srgbClr val="262626"/>
              </a:buClr>
              <a:buSzPts val="1040"/>
              <a:buChar char="•"/>
            </a:pPr>
            <a:r>
              <a:rPr lang="en-US"/>
              <a:t>Mô hình lập trình mệnh lệnh sử dụng các câu lệnh thay đổi trạng thái của chương trình</a:t>
            </a:r>
            <a:endParaRPr/>
          </a:p>
          <a:p>
            <a:pPr indent="-182563" lvl="1" marL="360363" rtl="0" algn="l">
              <a:lnSpc>
                <a:spcPct val="138461"/>
              </a:lnSpc>
              <a:spcBef>
                <a:spcPts val="500"/>
              </a:spcBef>
              <a:spcAft>
                <a:spcPts val="0"/>
              </a:spcAft>
              <a:buClr>
                <a:srgbClr val="262626"/>
              </a:buClr>
              <a:buSzPts val="1040"/>
              <a:buChar char="•"/>
            </a:pPr>
            <a:r>
              <a:rPr lang="en-US"/>
              <a:t>Lập trình thủ tục và lập trình hướng đối tượng đều là các phong cách lập trình bắt buộc</a:t>
            </a:r>
            <a:endParaRPr/>
          </a:p>
          <a:p>
            <a:pPr indent="-177800" lvl="0" marL="177800" rtl="0" algn="l">
              <a:lnSpc>
                <a:spcPct val="128571"/>
              </a:lnSpc>
              <a:spcBef>
                <a:spcPts val="1000"/>
              </a:spcBef>
              <a:spcAft>
                <a:spcPts val="0"/>
              </a:spcAft>
              <a:buClr>
                <a:srgbClr val="262626"/>
              </a:buClr>
              <a:buSzPts val="1400"/>
              <a:buFont typeface="Arial"/>
              <a:buChar char="•"/>
            </a:pPr>
            <a:r>
              <a:rPr lang="en-US"/>
              <a:t>Kể từ sau năm 2000 một chút, đã có một sự thay đổi cơ bản trong phần cứng máy tính</a:t>
            </a:r>
            <a:endParaRPr/>
          </a:p>
          <a:p>
            <a:pPr indent="-182563" lvl="1" marL="360363" rtl="0" algn="l">
              <a:lnSpc>
                <a:spcPct val="138461"/>
              </a:lnSpc>
              <a:spcBef>
                <a:spcPts val="500"/>
              </a:spcBef>
              <a:spcAft>
                <a:spcPts val="0"/>
              </a:spcAft>
              <a:buClr>
                <a:srgbClr val="262626"/>
              </a:buClr>
              <a:buSzPts val="1040"/>
              <a:buChar char="•"/>
            </a:pPr>
            <a:r>
              <a:rPr lang="en-US"/>
              <a:t>Không còn cải thiện về tốc độ xung nhịp</a:t>
            </a:r>
            <a:endParaRPr/>
          </a:p>
          <a:p>
            <a:pPr indent="-182563" lvl="1" marL="360363" rtl="0" algn="l">
              <a:lnSpc>
                <a:spcPct val="138461"/>
              </a:lnSpc>
              <a:spcBef>
                <a:spcPts val="500"/>
              </a:spcBef>
              <a:spcAft>
                <a:spcPts val="0"/>
              </a:spcAft>
              <a:buClr>
                <a:srgbClr val="262626"/>
              </a:buClr>
              <a:buSzPts val="1040"/>
              <a:buChar char="•"/>
            </a:pPr>
            <a:r>
              <a:rPr lang="en-US"/>
              <a:t>Đa lõi</a:t>
            </a:r>
            <a:endParaRPr/>
          </a:p>
          <a:p>
            <a:pPr indent="-177800" lvl="0" marL="177800" rtl="0" algn="l">
              <a:lnSpc>
                <a:spcPct val="128571"/>
              </a:lnSpc>
              <a:spcBef>
                <a:spcPts val="1000"/>
              </a:spcBef>
              <a:spcAft>
                <a:spcPts val="0"/>
              </a:spcAft>
              <a:buClr>
                <a:srgbClr val="262626"/>
              </a:buClr>
              <a:buSzPts val="1400"/>
              <a:buFont typeface="Arial"/>
              <a:buChar char="•"/>
            </a:pPr>
            <a:r>
              <a:rPr lang="en-US"/>
              <a:t>Lập trình bắt buộc và đa lõi không hoạt động tốt với nhau</a:t>
            </a:r>
            <a:endParaRPr/>
          </a:p>
          <a:p>
            <a:pPr indent="-182563" lvl="1" marL="360363" rtl="0" algn="l">
              <a:lnSpc>
                <a:spcPct val="138461"/>
              </a:lnSpc>
              <a:spcBef>
                <a:spcPts val="500"/>
              </a:spcBef>
              <a:spcAft>
                <a:spcPts val="0"/>
              </a:spcAft>
              <a:buClr>
                <a:srgbClr val="262626"/>
              </a:buClr>
              <a:buSzPts val="1040"/>
              <a:buChar char="•"/>
            </a:pPr>
            <a:r>
              <a:rPr lang="en-US"/>
              <a:t>Tại sao? Gợi ý: Các chương trình bắt buộc hoạt động bằng cách thay đổi trạng thái của chương trình</a:t>
            </a:r>
            <a:endParaRPr/>
          </a:p>
          <a:p>
            <a:pPr indent="0" lvl="2" marL="844082" rtl="0" algn="l">
              <a:lnSpc>
                <a:spcPct val="90000"/>
              </a:lnSpc>
              <a:spcBef>
                <a:spcPts val="462"/>
              </a:spcBef>
              <a:spcAft>
                <a:spcPts val="0"/>
              </a:spcAft>
              <a:buClr>
                <a:srgbClr val="262626"/>
              </a:buClr>
              <a:buSzPts val="1300"/>
              <a:buNone/>
            </a:pPr>
            <a:r>
              <a:t/>
            </a:r>
            <a:endParaRPr/>
          </a:p>
        </p:txBody>
      </p:sp>
      <p:pic>
        <p:nvPicPr>
          <p:cNvPr id="749" name="Google Shape;749;p49"/>
          <p:cNvPicPr preferRelativeResize="0"/>
          <p:nvPr/>
        </p:nvPicPr>
        <p:blipFill rotWithShape="1">
          <a:blip r:embed="rId3">
            <a:alphaModFix/>
          </a:blip>
          <a:srcRect b="0" l="0" r="0" t="0"/>
          <a:stretch/>
        </p:blipFill>
        <p:spPr>
          <a:xfrm>
            <a:off x="4934136" y="2920833"/>
            <a:ext cx="4635046" cy="2599384"/>
          </a:xfrm>
          <a:prstGeom prst="rect">
            <a:avLst/>
          </a:prstGeom>
          <a:noFill/>
          <a:ln>
            <a:noFill/>
          </a:ln>
        </p:spPr>
      </p:pic>
      <p:sp>
        <p:nvSpPr>
          <p:cNvPr id="750" name="Google Shape;750;p49"/>
          <p:cNvSpPr txBox="1"/>
          <p:nvPr/>
        </p:nvSpPr>
        <p:spPr>
          <a:xfrm>
            <a:off x="5216486" y="2697465"/>
            <a:ext cx="4070345"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Arial"/>
                <a:ea typeface="Arial"/>
                <a:cs typeface="Arial"/>
                <a:sym typeface="Arial"/>
              </a:rPr>
              <a:t>Dữ liệu từ Kunle Olukotun, Lance Hammond, Herb Sutter, Burton Smith, et al</a:t>
            </a:r>
            <a:endParaRPr/>
          </a:p>
        </p:txBody>
      </p:sp>
      <p:cxnSp>
        <p:nvCxnSpPr>
          <p:cNvPr id="751" name="Google Shape;751;p49"/>
          <p:cNvCxnSpPr/>
          <p:nvPr/>
        </p:nvCxnSpPr>
        <p:spPr>
          <a:xfrm rot="10800000">
            <a:off x="8585565" y="4987654"/>
            <a:ext cx="0" cy="858987"/>
          </a:xfrm>
          <a:prstGeom prst="straightConnector1">
            <a:avLst/>
          </a:prstGeom>
          <a:noFill/>
          <a:ln cap="flat" cmpd="sng" w="19050">
            <a:solidFill>
              <a:srgbClr val="FF0000"/>
            </a:solidFill>
            <a:prstDash val="solid"/>
            <a:miter lim="800000"/>
            <a:headEnd len="sm" w="sm" type="none"/>
            <a:tailEnd len="med" w="med" type="triangle"/>
          </a:ln>
        </p:spPr>
      </p:cxnSp>
      <p:sp>
        <p:nvSpPr>
          <p:cNvPr id="752" name="Google Shape;752;p49"/>
          <p:cNvSpPr txBox="1"/>
          <p:nvPr/>
        </p:nvSpPr>
        <p:spPr>
          <a:xfrm>
            <a:off x="8077252" y="5846641"/>
            <a:ext cx="1016625"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Arial"/>
                <a:ea typeface="Arial"/>
                <a:cs typeface="Arial"/>
                <a:sym typeface="Arial"/>
              </a:rPr>
              <a:t>Bắt đầu đa lõi</a:t>
            </a:r>
            <a:endParaRPr sz="11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t>Xử lý dữ liệu phi cấu trúc</a:t>
            </a:r>
            <a:endParaRPr/>
          </a:p>
        </p:txBody>
      </p:sp>
      <p:sp>
        <p:nvSpPr>
          <p:cNvPr id="112" name="Google Shape;112;p5"/>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1. </a:t>
            </a:r>
            <a:endParaRPr/>
          </a:p>
        </p:txBody>
      </p:sp>
      <p:sp>
        <p:nvSpPr>
          <p:cNvPr id="113" name="Google Shape;113;p5"/>
          <p:cNvSpPr/>
          <p:nvPr/>
        </p:nvSpPr>
        <p:spPr>
          <a:xfrm>
            <a:off x="1234524" y="406641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1.1. Giới thiệu về Apache Spark</a:t>
            </a:r>
            <a:endParaRPr/>
          </a:p>
        </p:txBody>
      </p:sp>
      <p:sp>
        <p:nvSpPr>
          <p:cNvPr id="114" name="Google Shape;114;p5"/>
          <p:cNvSpPr/>
          <p:nvPr/>
        </p:nvSpPr>
        <p:spPr>
          <a:xfrm>
            <a:off x="1051644" y="4065237"/>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sp>
        <p:nvSpPr>
          <p:cNvPr id="115" name="Google Shape;115;p5"/>
          <p:cNvSpPr/>
          <p:nvPr/>
        </p:nvSpPr>
        <p:spPr>
          <a:xfrm>
            <a:off x="1234524" y="449624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1.2. Khái niệm cơ bản về Python</a:t>
            </a:r>
            <a:endParaRPr sz="1800">
              <a:solidFill>
                <a:srgbClr val="A5A5A5"/>
              </a:solidFill>
              <a:latin typeface="Arial"/>
              <a:ea typeface="Arial"/>
              <a:cs typeface="Arial"/>
              <a:sym typeface="Arial"/>
            </a:endParaRPr>
          </a:p>
        </p:txBody>
      </p:sp>
      <p:sp>
        <p:nvSpPr>
          <p:cNvPr id="116" name="Google Shape;116;p5"/>
          <p:cNvSpPr/>
          <p:nvPr/>
        </p:nvSpPr>
        <p:spPr>
          <a:xfrm>
            <a:off x="1051644" y="4495071"/>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grpSp>
        <p:nvGrpSpPr>
          <p:cNvPr id="117" name="Google Shape;117;p5"/>
          <p:cNvGrpSpPr/>
          <p:nvPr/>
        </p:nvGrpSpPr>
        <p:grpSpPr>
          <a:xfrm>
            <a:off x="1051644" y="4924905"/>
            <a:ext cx="5702300" cy="278172"/>
            <a:chOff x="571500" y="5165783"/>
            <a:chExt cx="5702300" cy="278172"/>
          </a:xfrm>
        </p:grpSpPr>
        <p:sp>
          <p:nvSpPr>
            <p:cNvPr id="118" name="Google Shape;118;p5"/>
            <p:cNvSpPr/>
            <p:nvPr/>
          </p:nvSpPr>
          <p:spPr>
            <a:xfrm>
              <a:off x="754380" y="5166956"/>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1.3. Chuyển đổi dữ liệu với Core API</a:t>
              </a:r>
              <a:endParaRPr/>
            </a:p>
          </p:txBody>
        </p:sp>
        <p:sp>
          <p:nvSpPr>
            <p:cNvPr id="119" name="Google Shape;119;p5"/>
            <p:cNvSpPr/>
            <p:nvPr/>
          </p:nvSpPr>
          <p:spPr>
            <a:xfrm>
              <a:off x="571500" y="5165783"/>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grpSp>
      <p:grpSp>
        <p:nvGrpSpPr>
          <p:cNvPr id="120" name="Google Shape;120;p5"/>
          <p:cNvGrpSpPr/>
          <p:nvPr/>
        </p:nvGrpSpPr>
        <p:grpSpPr>
          <a:xfrm>
            <a:off x="1051644" y="5354739"/>
            <a:ext cx="5702300" cy="278172"/>
            <a:chOff x="571500" y="5165783"/>
            <a:chExt cx="5702300" cy="278172"/>
          </a:xfrm>
        </p:grpSpPr>
        <p:sp>
          <p:nvSpPr>
            <p:cNvPr id="121" name="Google Shape;121;p5"/>
            <p:cNvSpPr/>
            <p:nvPr/>
          </p:nvSpPr>
          <p:spPr>
            <a:xfrm>
              <a:off x="754380" y="5166956"/>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1.4. Làm việc với Pair RDD</a:t>
              </a:r>
              <a:endParaRPr/>
            </a:p>
          </p:txBody>
        </p:sp>
        <p:sp>
          <p:nvSpPr>
            <p:cNvPr id="122" name="Google Shape;122;p5"/>
            <p:cNvSpPr/>
            <p:nvPr/>
          </p:nvSpPr>
          <p:spPr>
            <a:xfrm>
              <a:off x="571500" y="5165783"/>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5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759" name="Google Shape;759;p5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Lập trình đồng thời và song song</a:t>
            </a:r>
            <a:endParaRPr/>
          </a:p>
        </p:txBody>
      </p:sp>
      <p:sp>
        <p:nvSpPr>
          <p:cNvPr id="760" name="Google Shape;760;p5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761" name="Google Shape;761;p50"/>
          <p:cNvSpPr txBox="1"/>
          <p:nvPr>
            <p:ph idx="4" type="body"/>
          </p:nvPr>
        </p:nvSpPr>
        <p:spPr>
          <a:xfrm>
            <a:off x="535872" y="2226568"/>
            <a:ext cx="5470914"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Lập trình song song</a:t>
            </a:r>
            <a:endParaRPr/>
          </a:p>
          <a:p>
            <a:pPr indent="-182563" lvl="1" marL="360363" rtl="0" algn="l">
              <a:lnSpc>
                <a:spcPct val="138461"/>
              </a:lnSpc>
              <a:spcBef>
                <a:spcPts val="500"/>
              </a:spcBef>
              <a:spcAft>
                <a:spcPts val="0"/>
              </a:spcAft>
              <a:buClr>
                <a:srgbClr val="262626"/>
              </a:buClr>
              <a:buSzPts val="1040"/>
              <a:buChar char="•"/>
            </a:pPr>
            <a:r>
              <a:rPr lang="en-US"/>
              <a:t>Thực thi mã đồng thời trên nhiều phần cứng song song</a:t>
            </a:r>
            <a:endParaRPr/>
          </a:p>
          <a:p>
            <a:pPr indent="-182563" lvl="1" marL="360363" rtl="0" algn="l">
              <a:lnSpc>
                <a:spcPct val="138461"/>
              </a:lnSpc>
              <a:spcBef>
                <a:spcPts val="500"/>
              </a:spcBef>
              <a:spcAft>
                <a:spcPts val="0"/>
              </a:spcAft>
              <a:buClr>
                <a:srgbClr val="262626"/>
              </a:buClr>
              <a:buSzPts val="1040"/>
              <a:buChar char="•"/>
            </a:pPr>
            <a:r>
              <a:rPr lang="en-US"/>
              <a:t>Hadoop và Spark đều hoạt động trên các cụm có nhiều máy tính</a:t>
            </a:r>
            <a:endParaRPr/>
          </a:p>
          <a:p>
            <a:pPr indent="-177800" lvl="0" marL="177800" rtl="0" algn="l">
              <a:lnSpc>
                <a:spcPct val="128571"/>
              </a:lnSpc>
              <a:spcBef>
                <a:spcPts val="1000"/>
              </a:spcBef>
              <a:spcAft>
                <a:spcPts val="0"/>
              </a:spcAft>
              <a:buClr>
                <a:srgbClr val="262626"/>
              </a:buClr>
              <a:buSzPts val="1400"/>
              <a:buFont typeface="Arial"/>
              <a:buChar char="•"/>
            </a:pPr>
            <a:r>
              <a:rPr lang="en-US"/>
              <a:t>Lập trình đồng thời</a:t>
            </a:r>
            <a:endParaRPr/>
          </a:p>
          <a:p>
            <a:pPr indent="-182563" lvl="1" marL="360363" rtl="0" algn="l">
              <a:lnSpc>
                <a:spcPct val="138461"/>
              </a:lnSpc>
              <a:spcBef>
                <a:spcPts val="500"/>
              </a:spcBef>
              <a:spcAft>
                <a:spcPts val="0"/>
              </a:spcAft>
              <a:buClr>
                <a:srgbClr val="262626"/>
              </a:buClr>
              <a:buSzPts val="1040"/>
              <a:buChar char="•"/>
            </a:pPr>
            <a:r>
              <a:rPr lang="en-US"/>
              <a:t>Thực thi mã trên nhiều lõi trong một máy</a:t>
            </a:r>
            <a:endParaRPr/>
          </a:p>
          <a:p>
            <a:pPr indent="-182563" lvl="1" marL="360363" rtl="0" algn="l">
              <a:lnSpc>
                <a:spcPct val="138461"/>
              </a:lnSpc>
              <a:spcBef>
                <a:spcPts val="500"/>
              </a:spcBef>
              <a:spcAft>
                <a:spcPts val="0"/>
              </a:spcAft>
              <a:buClr>
                <a:srgbClr val="262626"/>
              </a:buClr>
              <a:buSzPts val="1040"/>
              <a:buChar char="•"/>
            </a:pPr>
            <a:r>
              <a:rPr lang="en-US"/>
              <a:t>Mỗi lõi tiến bộ cùng một lúc</a:t>
            </a:r>
            <a:endParaRPr/>
          </a:p>
          <a:p>
            <a:pPr indent="-182563" lvl="1" marL="360363" rtl="0" algn="l">
              <a:lnSpc>
                <a:spcPct val="138461"/>
              </a:lnSpc>
              <a:spcBef>
                <a:spcPts val="500"/>
              </a:spcBef>
              <a:spcAft>
                <a:spcPts val="0"/>
              </a:spcAft>
              <a:buClr>
                <a:srgbClr val="262626"/>
              </a:buClr>
              <a:buSzPts val="1040"/>
              <a:buChar char="•"/>
            </a:pPr>
            <a:r>
              <a:rPr lang="en-US"/>
              <a:t>Hadoop và Spark sử dụng nhiều lõi trong việc thực thi các tác vụ</a:t>
            </a:r>
            <a:endParaRPr/>
          </a:p>
          <a:p>
            <a:pPr indent="-177800" lvl="0" marL="177800" rtl="0" algn="l">
              <a:lnSpc>
                <a:spcPct val="128571"/>
              </a:lnSpc>
              <a:spcBef>
                <a:spcPts val="1000"/>
              </a:spcBef>
              <a:spcAft>
                <a:spcPts val="0"/>
              </a:spcAft>
              <a:buClr>
                <a:srgbClr val="262626"/>
              </a:buClr>
              <a:buSzPts val="1400"/>
              <a:buFont typeface="Arial"/>
              <a:buChar char="•"/>
            </a:pPr>
            <a:r>
              <a:rPr lang="en-US"/>
              <a:t>Cả lập trình song song và lập trình đồng thời đều KHÓ!</a:t>
            </a:r>
            <a:endParaRPr/>
          </a:p>
          <a:p>
            <a:pPr indent="-177800" lvl="0" marL="177800" rtl="0" algn="l">
              <a:lnSpc>
                <a:spcPct val="128571"/>
              </a:lnSpc>
              <a:spcBef>
                <a:spcPts val="1000"/>
              </a:spcBef>
              <a:spcAft>
                <a:spcPts val="0"/>
              </a:spcAft>
              <a:buClr>
                <a:srgbClr val="262626"/>
              </a:buClr>
              <a:buSzPts val="1400"/>
              <a:buFont typeface="Arial"/>
              <a:buChar char="•"/>
            </a:pPr>
            <a:r>
              <a:rPr lang="en-US"/>
              <a:t>Tính không xác định gây ra bởi các luồng đồng thời truy cập các trạng thái chung được chia sẻ và sửa đổi trạng thái</a:t>
            </a:r>
            <a:endParaRPr/>
          </a:p>
          <a:p>
            <a:pPr indent="-182563" lvl="1" marL="360363" rtl="0" algn="l">
              <a:lnSpc>
                <a:spcPct val="138461"/>
              </a:lnSpc>
              <a:spcBef>
                <a:spcPts val="500"/>
              </a:spcBef>
              <a:spcAft>
                <a:spcPts val="0"/>
              </a:spcAft>
              <a:buClr>
                <a:srgbClr val="262626"/>
              </a:buClr>
              <a:buSzPts val="1040"/>
              <a:buChar char="•"/>
            </a:pPr>
            <a:r>
              <a:rPr lang="en-US"/>
              <a:t>Sự kết hợp giữa xử lý song song/đồng thời và trạng thái có thể thay đổi đang gây ra sự cố</a:t>
            </a:r>
            <a:endParaRPr/>
          </a:p>
          <a:p>
            <a:pPr indent="-182563" lvl="1" marL="360363" rtl="0" algn="l">
              <a:lnSpc>
                <a:spcPct val="138461"/>
              </a:lnSpc>
              <a:spcBef>
                <a:spcPts val="500"/>
              </a:spcBef>
              <a:spcAft>
                <a:spcPts val="0"/>
              </a:spcAft>
              <a:buClr>
                <a:srgbClr val="262626"/>
              </a:buClr>
              <a:buSzPts val="1040"/>
              <a:buChar char="•"/>
            </a:pPr>
            <a:r>
              <a:rPr lang="en-US"/>
              <a:t>Tránh trạng thái có thể thay đổi, làm cho trạng thái không thể thay đổi</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762" name="Google Shape;762;p50"/>
          <p:cNvSpPr/>
          <p:nvPr/>
        </p:nvSpPr>
        <p:spPr>
          <a:xfrm>
            <a:off x="6110867" y="2976068"/>
            <a:ext cx="957091" cy="265599"/>
          </a:xfrm>
          <a:prstGeom prst="roundRect">
            <a:avLst>
              <a:gd fmla="val 16667"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Đồng thời</a:t>
            </a:r>
            <a:endParaRPr sz="1200">
              <a:solidFill>
                <a:srgbClr val="1F45BC"/>
              </a:solidFill>
              <a:latin typeface="Arial"/>
              <a:ea typeface="Arial"/>
              <a:cs typeface="Arial"/>
              <a:sym typeface="Arial"/>
            </a:endParaRPr>
          </a:p>
        </p:txBody>
      </p:sp>
      <p:grpSp>
        <p:nvGrpSpPr>
          <p:cNvPr id="763" name="Google Shape;763;p50"/>
          <p:cNvGrpSpPr/>
          <p:nvPr/>
        </p:nvGrpSpPr>
        <p:grpSpPr>
          <a:xfrm>
            <a:off x="6167261" y="3471677"/>
            <a:ext cx="842820" cy="2661494"/>
            <a:chOff x="6030441" y="3765384"/>
            <a:chExt cx="861600" cy="2006767"/>
          </a:xfrm>
        </p:grpSpPr>
        <p:sp>
          <p:nvSpPr>
            <p:cNvPr id="764" name="Google Shape;764;p50"/>
            <p:cNvSpPr/>
            <p:nvPr/>
          </p:nvSpPr>
          <p:spPr>
            <a:xfrm>
              <a:off x="6030441" y="3765384"/>
              <a:ext cx="861600" cy="2006767"/>
            </a:xfrm>
            <a:prstGeom prst="roundRect">
              <a:avLst>
                <a:gd fmla="val 9368" name="adj"/>
              </a:avLst>
            </a:prstGeom>
            <a:solidFill>
              <a:srgbClr val="E7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5" name="Google Shape;765;p50"/>
            <p:cNvSpPr/>
            <p:nvPr/>
          </p:nvSpPr>
          <p:spPr>
            <a:xfrm>
              <a:off x="6084693" y="3850625"/>
              <a:ext cx="753095" cy="477596"/>
            </a:xfrm>
            <a:prstGeom prst="roundRect">
              <a:avLst>
                <a:gd fmla="val 9412"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Nhiệm vụ1 hoặc Chủ đề1</a:t>
              </a:r>
              <a:endParaRPr sz="1000">
                <a:solidFill>
                  <a:srgbClr val="1F45BC"/>
                </a:solidFill>
                <a:latin typeface="Arial"/>
                <a:ea typeface="Arial"/>
                <a:cs typeface="Arial"/>
                <a:sym typeface="Arial"/>
              </a:endParaRPr>
            </a:p>
          </p:txBody>
        </p:sp>
        <p:sp>
          <p:nvSpPr>
            <p:cNvPr id="766" name="Google Shape;766;p50"/>
            <p:cNvSpPr/>
            <p:nvPr/>
          </p:nvSpPr>
          <p:spPr>
            <a:xfrm>
              <a:off x="6084693" y="4369732"/>
              <a:ext cx="753095" cy="297518"/>
            </a:xfrm>
            <a:prstGeom prst="roundRect">
              <a:avLst>
                <a:gd fmla="val 12334"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Nhiệm vụ 2 hoặc Chủ đề 2</a:t>
              </a:r>
              <a:endParaRPr sz="900">
                <a:solidFill>
                  <a:schemeClr val="lt1"/>
                </a:solidFill>
                <a:latin typeface="Arial"/>
                <a:ea typeface="Arial"/>
                <a:cs typeface="Arial"/>
                <a:sym typeface="Arial"/>
              </a:endParaRPr>
            </a:p>
          </p:txBody>
        </p:sp>
        <p:sp>
          <p:nvSpPr>
            <p:cNvPr id="767" name="Google Shape;767;p50"/>
            <p:cNvSpPr/>
            <p:nvPr/>
          </p:nvSpPr>
          <p:spPr>
            <a:xfrm>
              <a:off x="6084693" y="4714678"/>
              <a:ext cx="753095" cy="477596"/>
            </a:xfrm>
            <a:prstGeom prst="roundRect">
              <a:avLst>
                <a:gd fmla="val 9412"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Nhiệm vụ1 hoặc Chủ đề1</a:t>
              </a:r>
              <a:endParaRPr sz="1000">
                <a:solidFill>
                  <a:srgbClr val="1F45BC"/>
                </a:solidFill>
                <a:latin typeface="Arial"/>
                <a:ea typeface="Arial"/>
                <a:cs typeface="Arial"/>
                <a:sym typeface="Arial"/>
              </a:endParaRPr>
            </a:p>
          </p:txBody>
        </p:sp>
        <p:sp>
          <p:nvSpPr>
            <p:cNvPr id="768" name="Google Shape;768;p50"/>
            <p:cNvSpPr/>
            <p:nvPr/>
          </p:nvSpPr>
          <p:spPr>
            <a:xfrm>
              <a:off x="6084693" y="5229413"/>
              <a:ext cx="753095" cy="477596"/>
            </a:xfrm>
            <a:prstGeom prst="roundRect">
              <a:avLst>
                <a:gd fmla="val 9412"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Nhiệm vụ 2 hoặc Chủ đề 2</a:t>
              </a:r>
              <a:endParaRPr sz="1000">
                <a:solidFill>
                  <a:schemeClr val="lt1"/>
                </a:solidFill>
                <a:latin typeface="Arial"/>
                <a:ea typeface="Arial"/>
                <a:cs typeface="Arial"/>
                <a:sym typeface="Arial"/>
              </a:endParaRPr>
            </a:p>
          </p:txBody>
        </p:sp>
      </p:grpSp>
      <p:sp>
        <p:nvSpPr>
          <p:cNvPr id="769" name="Google Shape;769;p50"/>
          <p:cNvSpPr/>
          <p:nvPr/>
        </p:nvSpPr>
        <p:spPr>
          <a:xfrm>
            <a:off x="6373836" y="3263755"/>
            <a:ext cx="418704"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CPU</a:t>
            </a:r>
            <a:endParaRPr sz="1000">
              <a:solidFill>
                <a:schemeClr val="dk1"/>
              </a:solidFill>
              <a:latin typeface="Arial"/>
              <a:ea typeface="Arial"/>
              <a:cs typeface="Arial"/>
              <a:sym typeface="Arial"/>
            </a:endParaRPr>
          </a:p>
        </p:txBody>
      </p:sp>
      <p:sp>
        <p:nvSpPr>
          <p:cNvPr id="770" name="Google Shape;770;p50"/>
          <p:cNvSpPr/>
          <p:nvPr/>
        </p:nvSpPr>
        <p:spPr>
          <a:xfrm>
            <a:off x="7293968" y="2976068"/>
            <a:ext cx="2174032" cy="287687"/>
          </a:xfrm>
          <a:prstGeom prst="roundRect">
            <a:avLst>
              <a:gd fmla="val 16667" name="adj"/>
            </a:avLst>
          </a:prstGeom>
          <a:no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Đồng thời [cũng] Song song</a:t>
            </a:r>
            <a:endParaRPr sz="1200">
              <a:solidFill>
                <a:srgbClr val="1F45BC"/>
              </a:solidFill>
              <a:latin typeface="Arial"/>
              <a:ea typeface="Arial"/>
              <a:cs typeface="Arial"/>
              <a:sym typeface="Arial"/>
            </a:endParaRPr>
          </a:p>
        </p:txBody>
      </p:sp>
      <p:grpSp>
        <p:nvGrpSpPr>
          <p:cNvPr id="771" name="Google Shape;771;p50"/>
          <p:cNvGrpSpPr/>
          <p:nvPr/>
        </p:nvGrpSpPr>
        <p:grpSpPr>
          <a:xfrm>
            <a:off x="7334536" y="3471677"/>
            <a:ext cx="842820" cy="2661494"/>
            <a:chOff x="5953536" y="3765384"/>
            <a:chExt cx="861600" cy="2006767"/>
          </a:xfrm>
        </p:grpSpPr>
        <p:sp>
          <p:nvSpPr>
            <p:cNvPr id="772" name="Google Shape;772;p50"/>
            <p:cNvSpPr/>
            <p:nvPr/>
          </p:nvSpPr>
          <p:spPr>
            <a:xfrm>
              <a:off x="5953536" y="3765384"/>
              <a:ext cx="861600" cy="2006767"/>
            </a:xfrm>
            <a:prstGeom prst="roundRect">
              <a:avLst>
                <a:gd fmla="val 9368" name="adj"/>
              </a:avLst>
            </a:prstGeom>
            <a:solidFill>
              <a:srgbClr val="E7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3" name="Google Shape;773;p50"/>
            <p:cNvSpPr/>
            <p:nvPr/>
          </p:nvSpPr>
          <p:spPr>
            <a:xfrm>
              <a:off x="6064941" y="3844275"/>
              <a:ext cx="647330" cy="1856384"/>
            </a:xfrm>
            <a:prstGeom prst="roundRect">
              <a:avLst>
                <a:gd fmla="val 9412"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Nhiệm vụ1 hoặc Chủ đề1</a:t>
              </a:r>
              <a:endParaRPr sz="1000">
                <a:solidFill>
                  <a:srgbClr val="1F45BC"/>
                </a:solidFill>
                <a:latin typeface="Arial"/>
                <a:ea typeface="Arial"/>
                <a:cs typeface="Arial"/>
                <a:sym typeface="Arial"/>
              </a:endParaRPr>
            </a:p>
          </p:txBody>
        </p:sp>
      </p:grpSp>
      <p:sp>
        <p:nvSpPr>
          <p:cNvPr id="774" name="Google Shape;774;p50"/>
          <p:cNvSpPr/>
          <p:nvPr/>
        </p:nvSpPr>
        <p:spPr>
          <a:xfrm>
            <a:off x="7471994" y="3263755"/>
            <a:ext cx="567904"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CPU1</a:t>
            </a:r>
            <a:endParaRPr sz="1000">
              <a:solidFill>
                <a:schemeClr val="dk1"/>
              </a:solidFill>
              <a:latin typeface="Arial"/>
              <a:ea typeface="Arial"/>
              <a:cs typeface="Arial"/>
              <a:sym typeface="Arial"/>
            </a:endParaRPr>
          </a:p>
        </p:txBody>
      </p:sp>
      <p:sp>
        <p:nvSpPr>
          <p:cNvPr id="775" name="Google Shape;775;p50"/>
          <p:cNvSpPr/>
          <p:nvPr/>
        </p:nvSpPr>
        <p:spPr>
          <a:xfrm>
            <a:off x="8569425" y="3471677"/>
            <a:ext cx="842820" cy="2661493"/>
          </a:xfrm>
          <a:prstGeom prst="roundRect">
            <a:avLst>
              <a:gd fmla="val 9368" name="adj"/>
            </a:avLst>
          </a:prstGeom>
          <a:solidFill>
            <a:srgbClr val="E7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6" name="Google Shape;776;p50"/>
          <p:cNvSpPr/>
          <p:nvPr/>
        </p:nvSpPr>
        <p:spPr>
          <a:xfrm>
            <a:off x="8677094" y="3550567"/>
            <a:ext cx="633220" cy="2496209"/>
          </a:xfrm>
          <a:prstGeom prst="roundRect">
            <a:avLst>
              <a:gd fmla="val 9412"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Nhiệm vụ 2</a:t>
            </a:r>
            <a:endParaRPr/>
          </a:p>
          <a:p>
            <a:pPr indent="0" lvl="0" marL="0" marR="0" rtl="0" algn="ctr">
              <a:spcBef>
                <a:spcPts val="0"/>
              </a:spcBef>
              <a:spcAft>
                <a:spcPts val="0"/>
              </a:spcAft>
              <a:buNone/>
            </a:pPr>
            <a:r>
              <a:rPr lang="en-US" sz="1000">
                <a:solidFill>
                  <a:schemeClr val="lt1"/>
                </a:solidFill>
                <a:latin typeface="Arial"/>
                <a:ea typeface="Arial"/>
                <a:cs typeface="Arial"/>
                <a:sym typeface="Arial"/>
              </a:rPr>
              <a:t>hoặc Chủ đề 2</a:t>
            </a:r>
            <a:endParaRPr sz="1000">
              <a:solidFill>
                <a:schemeClr val="lt1"/>
              </a:solidFill>
              <a:latin typeface="Arial"/>
              <a:ea typeface="Arial"/>
              <a:cs typeface="Arial"/>
              <a:sym typeface="Arial"/>
            </a:endParaRPr>
          </a:p>
        </p:txBody>
      </p:sp>
      <p:sp>
        <p:nvSpPr>
          <p:cNvPr id="777" name="Google Shape;777;p50"/>
          <p:cNvSpPr/>
          <p:nvPr/>
        </p:nvSpPr>
        <p:spPr>
          <a:xfrm>
            <a:off x="8705194" y="3263755"/>
            <a:ext cx="571281"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CPU2</a:t>
            </a:r>
            <a:endParaRPr sz="1000">
              <a:solidFill>
                <a:schemeClr val="dk1"/>
              </a:solidFill>
              <a:latin typeface="Arial"/>
              <a:ea typeface="Arial"/>
              <a:cs typeface="Arial"/>
              <a:sym typeface="Arial"/>
            </a:endParaRPr>
          </a:p>
        </p:txBody>
      </p:sp>
      <p:cxnSp>
        <p:nvCxnSpPr>
          <p:cNvPr id="778" name="Google Shape;778;p50"/>
          <p:cNvCxnSpPr/>
          <p:nvPr/>
        </p:nvCxnSpPr>
        <p:spPr>
          <a:xfrm>
            <a:off x="7174061" y="2976068"/>
            <a:ext cx="0" cy="3157102"/>
          </a:xfrm>
          <a:prstGeom prst="straightConnector1">
            <a:avLst/>
          </a:prstGeom>
          <a:noFill/>
          <a:ln cap="flat" cmpd="sng" w="28575">
            <a:solidFill>
              <a:srgbClr val="1F45BC"/>
            </a:solidFill>
            <a:prstDash val="dot"/>
            <a:miter lim="800000"/>
            <a:headEnd len="sm" w="sm" type="none"/>
            <a:tailEnd len="sm" w="sm" type="non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5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785" name="Google Shape;785;p5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Lập trình hàm trong Python</a:t>
            </a:r>
            <a:endParaRPr/>
          </a:p>
        </p:txBody>
      </p:sp>
      <p:sp>
        <p:nvSpPr>
          <p:cNvPr id="786" name="Google Shape;786;p5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787" name="Google Shape;787;p51"/>
          <p:cNvSpPr txBox="1"/>
          <p:nvPr>
            <p:ph idx="4" type="body"/>
          </p:nvPr>
        </p:nvSpPr>
        <p:spPr>
          <a:xfrm>
            <a:off x="535872" y="2226568"/>
            <a:ext cx="44171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Để hỗ trợ Lập trình chức năng, các chức năng phải là công dân hạng nhất</a:t>
            </a:r>
            <a:endParaRPr/>
          </a:p>
          <a:p>
            <a:pPr indent="-177800" lvl="0" marL="177800" rtl="0" algn="l">
              <a:lnSpc>
                <a:spcPct val="128571"/>
              </a:lnSpc>
              <a:spcBef>
                <a:spcPts val="1000"/>
              </a:spcBef>
              <a:spcAft>
                <a:spcPts val="0"/>
              </a:spcAft>
              <a:buClr>
                <a:srgbClr val="262626"/>
              </a:buClr>
              <a:buSzPts val="1400"/>
              <a:buFont typeface="Arial"/>
              <a:buChar char="•"/>
            </a:pPr>
            <a:r>
              <a:rPr lang="en-US"/>
              <a:t>Công dân hạng nhất có nghĩa là gì</a:t>
            </a:r>
            <a:endParaRPr/>
          </a:p>
          <a:p>
            <a:pPr indent="-182563" lvl="1" marL="360363" rtl="0" algn="l">
              <a:lnSpc>
                <a:spcPct val="138461"/>
              </a:lnSpc>
              <a:spcBef>
                <a:spcPts val="500"/>
              </a:spcBef>
              <a:spcAft>
                <a:spcPts val="0"/>
              </a:spcAft>
              <a:buClr>
                <a:srgbClr val="262626"/>
              </a:buClr>
              <a:buSzPts val="1040"/>
              <a:buChar char="•"/>
            </a:pPr>
            <a:r>
              <a:rPr lang="en-US"/>
              <a:t>Có các đặc điểm giống nhau như các giá trị khác như số, chuỗi hoặc bộ sưu tập</a:t>
            </a:r>
            <a:endParaRPr/>
          </a:p>
          <a:p>
            <a:pPr indent="-182563" lvl="1" marL="360363" rtl="0" algn="l">
              <a:lnSpc>
                <a:spcPct val="138461"/>
              </a:lnSpc>
              <a:spcBef>
                <a:spcPts val="500"/>
              </a:spcBef>
              <a:spcAft>
                <a:spcPts val="0"/>
              </a:spcAft>
              <a:buClr>
                <a:srgbClr val="262626"/>
              </a:buClr>
              <a:buSzPts val="1040"/>
              <a:buChar char="•"/>
            </a:pPr>
            <a:r>
              <a:rPr lang="en-US"/>
              <a:t>Có thể lưu các chức năng vào các biến</a:t>
            </a:r>
            <a:endParaRPr/>
          </a:p>
          <a:p>
            <a:pPr indent="-182563" lvl="1" marL="360363" rtl="0" algn="l">
              <a:lnSpc>
                <a:spcPct val="138461"/>
              </a:lnSpc>
              <a:spcBef>
                <a:spcPts val="500"/>
              </a:spcBef>
              <a:spcAft>
                <a:spcPts val="0"/>
              </a:spcAft>
              <a:buClr>
                <a:srgbClr val="262626"/>
              </a:buClr>
              <a:buSzPts val="1040"/>
              <a:buChar char="•"/>
            </a:pPr>
            <a:r>
              <a:rPr lang="en-US"/>
              <a:t>Truyền hàm làm đối số cho hàm</a:t>
            </a:r>
            <a:endParaRPr/>
          </a:p>
          <a:p>
            <a:pPr indent="-182563" lvl="1" marL="360363" rtl="0" algn="l">
              <a:lnSpc>
                <a:spcPct val="138461"/>
              </a:lnSpc>
              <a:spcBef>
                <a:spcPts val="500"/>
              </a:spcBef>
              <a:spcAft>
                <a:spcPts val="0"/>
              </a:spcAft>
              <a:buClr>
                <a:srgbClr val="262626"/>
              </a:buClr>
              <a:buSzPts val="1040"/>
              <a:buChar char="•"/>
            </a:pPr>
            <a:r>
              <a:rPr lang="en-US"/>
              <a:t>Nhận chức năng là kết quả của một chức năng</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788" name="Google Shape;788;p51"/>
          <p:cNvSpPr txBox="1"/>
          <p:nvPr/>
        </p:nvSpPr>
        <p:spPr>
          <a:xfrm>
            <a:off x="5357667" y="2277849"/>
            <a:ext cx="3974733" cy="3980076"/>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def some_func():</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print("some function")</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accent1"/>
                </a:solidFill>
                <a:latin typeface="Courier New"/>
                <a:ea typeface="Courier New"/>
                <a:cs typeface="Courier New"/>
                <a:sym typeface="Courier New"/>
              </a:rPr>
              <a:t># save to variable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my_variable = some_func</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accent1"/>
                </a:solidFill>
                <a:latin typeface="Courier New"/>
                <a:ea typeface="Courier New"/>
                <a:cs typeface="Courier New"/>
                <a:sym typeface="Courier New"/>
              </a:rPr>
              <a:t>#pass it to another function</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print(1, "mystring", some_func)</a:t>
            </a:r>
            <a:endParaRPr/>
          </a:p>
          <a:p>
            <a:pPr indent="0" lvl="0" marL="182563" marR="0" rtl="0" algn="l">
              <a:spcBef>
                <a:spcPts val="0"/>
              </a:spcBef>
              <a:spcAft>
                <a:spcPts val="0"/>
              </a:spcAft>
              <a:buNone/>
            </a:pPr>
            <a:r>
              <a:t/>
            </a:r>
            <a:endParaRPr sz="1200">
              <a:solidFill>
                <a:schemeClr val="accent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accent1"/>
                </a:solidFill>
                <a:latin typeface="Courier New"/>
                <a:ea typeface="Courier New"/>
                <a:cs typeface="Courier New"/>
                <a:sym typeface="Courier New"/>
              </a:rPr>
              <a:t>#return from another function</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def another_func(func_parameter):</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return func_parameter()</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another_func(some_func)</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53"/>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t>Xử lý dữ liệu phi cấu trúc</a:t>
            </a:r>
            <a:endParaRPr/>
          </a:p>
        </p:txBody>
      </p:sp>
      <p:sp>
        <p:nvSpPr>
          <p:cNvPr id="795" name="Google Shape;795;p53"/>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1.</a:t>
            </a:r>
            <a:endParaRPr/>
          </a:p>
        </p:txBody>
      </p:sp>
      <p:sp>
        <p:nvSpPr>
          <p:cNvPr id="796" name="Google Shape;796;p53"/>
          <p:cNvSpPr/>
          <p:nvPr/>
        </p:nvSpPr>
        <p:spPr>
          <a:xfrm>
            <a:off x="1234524" y="406641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1.1. Giới thiệu về Apache Spark</a:t>
            </a:r>
            <a:endParaRPr/>
          </a:p>
        </p:txBody>
      </p:sp>
      <p:sp>
        <p:nvSpPr>
          <p:cNvPr id="797" name="Google Shape;797;p53"/>
          <p:cNvSpPr/>
          <p:nvPr/>
        </p:nvSpPr>
        <p:spPr>
          <a:xfrm>
            <a:off x="1051644" y="4065237"/>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sp>
        <p:nvSpPr>
          <p:cNvPr id="798" name="Google Shape;798;p53"/>
          <p:cNvSpPr/>
          <p:nvPr/>
        </p:nvSpPr>
        <p:spPr>
          <a:xfrm>
            <a:off x="1234524" y="449624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1.2. Khái niệm cơ bản về Python</a:t>
            </a:r>
            <a:endParaRPr sz="1800">
              <a:solidFill>
                <a:srgbClr val="A5A5A5"/>
              </a:solidFill>
              <a:latin typeface="Arial"/>
              <a:ea typeface="Arial"/>
              <a:cs typeface="Arial"/>
              <a:sym typeface="Arial"/>
            </a:endParaRPr>
          </a:p>
        </p:txBody>
      </p:sp>
      <p:sp>
        <p:nvSpPr>
          <p:cNvPr id="799" name="Google Shape;799;p53"/>
          <p:cNvSpPr/>
          <p:nvPr/>
        </p:nvSpPr>
        <p:spPr>
          <a:xfrm>
            <a:off x="1051644" y="4495071"/>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sp>
        <p:nvSpPr>
          <p:cNvPr id="800" name="Google Shape;800;p53"/>
          <p:cNvSpPr/>
          <p:nvPr/>
        </p:nvSpPr>
        <p:spPr>
          <a:xfrm>
            <a:off x="1234524" y="4926078"/>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1.3. Chuyển đổi dữ liệu với Core API</a:t>
            </a:r>
            <a:endParaRPr/>
          </a:p>
        </p:txBody>
      </p:sp>
      <p:sp>
        <p:nvSpPr>
          <p:cNvPr id="801" name="Google Shape;801;p53"/>
          <p:cNvSpPr/>
          <p:nvPr/>
        </p:nvSpPr>
        <p:spPr>
          <a:xfrm>
            <a:off x="1051644" y="4924905"/>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Arial"/>
              <a:ea typeface="Arial"/>
              <a:cs typeface="Arial"/>
              <a:sym typeface="Arial"/>
            </a:endParaRPr>
          </a:p>
        </p:txBody>
      </p:sp>
      <p:grpSp>
        <p:nvGrpSpPr>
          <p:cNvPr id="802" name="Google Shape;802;p53"/>
          <p:cNvGrpSpPr/>
          <p:nvPr/>
        </p:nvGrpSpPr>
        <p:grpSpPr>
          <a:xfrm>
            <a:off x="1051644" y="5354739"/>
            <a:ext cx="5702300" cy="278172"/>
            <a:chOff x="571500" y="5165783"/>
            <a:chExt cx="5702300" cy="278172"/>
          </a:xfrm>
        </p:grpSpPr>
        <p:sp>
          <p:nvSpPr>
            <p:cNvPr id="803" name="Google Shape;803;p53"/>
            <p:cNvSpPr/>
            <p:nvPr/>
          </p:nvSpPr>
          <p:spPr>
            <a:xfrm>
              <a:off x="754380" y="5166956"/>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1.4. Làm việc với Pair RDD</a:t>
              </a:r>
              <a:endParaRPr/>
            </a:p>
          </p:txBody>
        </p:sp>
        <p:sp>
          <p:nvSpPr>
            <p:cNvPr id="804" name="Google Shape;804;p53"/>
            <p:cNvSpPr/>
            <p:nvPr/>
          </p:nvSpPr>
          <p:spPr>
            <a:xfrm>
              <a:off x="571500" y="5165783"/>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Arial"/>
                <a:ea typeface="Arial"/>
                <a:cs typeface="Arial"/>
                <a:sym typeface="Arial"/>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5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Khái niệm cơ bản về Python</a:t>
            </a:r>
            <a:endParaRPr/>
          </a:p>
        </p:txBody>
      </p:sp>
      <p:sp>
        <p:nvSpPr>
          <p:cNvPr id="811" name="Google Shape;811;p5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Hàm Lambda trong Python</a:t>
            </a:r>
            <a:endParaRPr/>
          </a:p>
        </p:txBody>
      </p:sp>
      <p:sp>
        <p:nvSpPr>
          <p:cNvPr id="812" name="Google Shape;812;p5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813" name="Google Shape;813;p5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Khi làm việc với các đối tượng khác trong Python, không phải lúc nào chúng ta cũng lưu nó vào một biến trước khi sử dụng</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0" lvl="0" marL="0" rtl="0" algn="l">
              <a:lnSpc>
                <a:spcPct val="128571"/>
              </a:lnSpc>
              <a:spcBef>
                <a:spcPts val="1000"/>
              </a:spcBef>
              <a:spcAft>
                <a:spcPts val="0"/>
              </a:spcAft>
              <a:buClr>
                <a:srgbClr val="262626"/>
              </a:buClr>
              <a:buSzPts val="140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Tương tự, chúng ta không cần phải luôn xác định một hàm để sử dụng nó.</a:t>
            </a:r>
            <a:endParaRPr/>
          </a:p>
          <a:p>
            <a:pPr indent="-177800" lvl="0" marL="177800" rtl="0" algn="l">
              <a:lnSpc>
                <a:spcPct val="128571"/>
              </a:lnSpc>
              <a:spcBef>
                <a:spcPts val="1000"/>
              </a:spcBef>
              <a:spcAft>
                <a:spcPts val="0"/>
              </a:spcAft>
              <a:buClr>
                <a:srgbClr val="262626"/>
              </a:buClr>
              <a:buSzPts val="1400"/>
              <a:buFont typeface="Arial"/>
              <a:buChar char="•"/>
            </a:pPr>
            <a:r>
              <a:rPr lang="en-US"/>
              <a:t>Hàm ẩn danh trong Python cho phép chúng ta xác định hàm một cách nhanh chóng mà không cần xác định nó</a:t>
            </a:r>
            <a:endParaRPr/>
          </a:p>
          <a:p>
            <a:pPr indent="-182563" lvl="1" marL="360363" rtl="0" algn="l">
              <a:lnSpc>
                <a:spcPct val="138461"/>
              </a:lnSpc>
              <a:spcBef>
                <a:spcPts val="500"/>
              </a:spcBef>
              <a:spcAft>
                <a:spcPts val="0"/>
              </a:spcAft>
              <a:buClr>
                <a:srgbClr val="262626"/>
              </a:buClr>
              <a:buSzPts val="1040"/>
              <a:buChar char="•"/>
            </a:pPr>
            <a:r>
              <a:rPr lang="en-US"/>
              <a:t>Sử dụng ký hiệu </a:t>
            </a:r>
            <a:r>
              <a:rPr b="1" lang="en-US"/>
              <a:t>lambda</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814" name="Google Shape;814;p52"/>
          <p:cNvSpPr txBox="1"/>
          <p:nvPr/>
        </p:nvSpPr>
        <p:spPr>
          <a:xfrm>
            <a:off x="735893" y="2655263"/>
            <a:ext cx="7812000" cy="69544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my_float = 2.3</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a_function(my_float)        OR       a_function(2.3)</a:t>
            </a:r>
            <a:endParaRPr/>
          </a:p>
        </p:txBody>
      </p:sp>
      <p:sp>
        <p:nvSpPr>
          <p:cNvPr id="815" name="Google Shape;815;p52"/>
          <p:cNvSpPr txBox="1"/>
          <p:nvPr/>
        </p:nvSpPr>
        <p:spPr>
          <a:xfrm>
            <a:off x="735893" y="4747877"/>
            <a:ext cx="7812000" cy="100674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def my_func(str):</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return str.lower()</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a_function(my_func)        OR       a_function(</a:t>
            </a:r>
            <a:r>
              <a:rPr lang="en-US" sz="1200">
                <a:solidFill>
                  <a:srgbClr val="FF0000"/>
                </a:solidFill>
                <a:latin typeface="Courier New"/>
                <a:ea typeface="Courier New"/>
                <a:cs typeface="Courier New"/>
                <a:sym typeface="Courier New"/>
              </a:rPr>
              <a:t>lambda</a:t>
            </a:r>
            <a:r>
              <a:rPr lang="en-US" sz="1200">
                <a:solidFill>
                  <a:schemeClr val="dk1"/>
                </a:solidFill>
                <a:latin typeface="Courier New"/>
                <a:ea typeface="Courier New"/>
                <a:cs typeface="Courier New"/>
                <a:sym typeface="Courier New"/>
              </a:rPr>
              <a:t> str: str.lower())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5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822" name="Google Shape;822;p5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Bắt đầu với API lõi (1/2)</a:t>
            </a:r>
            <a:endParaRPr/>
          </a:p>
        </p:txBody>
      </p:sp>
      <p:sp>
        <p:nvSpPr>
          <p:cNvPr id="823" name="Google Shape;823;p5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824" name="Google Shape;824;p54"/>
          <p:cNvSpPr txBox="1"/>
          <p:nvPr>
            <p:ph idx="4" type="body"/>
          </p:nvPr>
        </p:nvSpPr>
        <p:spPr>
          <a:xfrm>
            <a:off x="535871" y="2226568"/>
            <a:ext cx="8139600"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Cách dễ nhất để bắt đầu với Spark Development là từ Spark Shell</a:t>
            </a:r>
            <a:endParaRPr/>
          </a:p>
          <a:p>
            <a:pPr indent="-177800" lvl="0" marL="177800" rtl="0" algn="l">
              <a:lnSpc>
                <a:spcPct val="128571"/>
              </a:lnSpc>
              <a:spcBef>
                <a:spcPts val="1000"/>
              </a:spcBef>
              <a:spcAft>
                <a:spcPts val="0"/>
              </a:spcAft>
              <a:buClr>
                <a:srgbClr val="262626"/>
              </a:buClr>
              <a:buSzPts val="1400"/>
              <a:buFont typeface="Arial"/>
              <a:buChar char="•"/>
            </a:pPr>
            <a:r>
              <a:rPr lang="en-US"/>
              <a:t>Shell có thể được bắt đầu với một số tùy chọn</a:t>
            </a:r>
            <a:endParaRPr/>
          </a:p>
          <a:p>
            <a:pPr indent="-177800" lvl="0" marL="177800" rtl="0" algn="l">
              <a:lnSpc>
                <a:spcPct val="128571"/>
              </a:lnSpc>
              <a:spcBef>
                <a:spcPts val="1000"/>
              </a:spcBef>
              <a:spcAft>
                <a:spcPts val="0"/>
              </a:spcAft>
              <a:buClr>
                <a:srgbClr val="262626"/>
              </a:buClr>
              <a:buSzPts val="1400"/>
              <a:buFont typeface="Arial"/>
              <a:buChar char="•"/>
            </a:pPr>
            <a:r>
              <a:rPr lang="en-US"/>
              <a:t>Vị trí nơi chương trình Trình điều khiển được tạo có thể được xác định bằng các tùy chọn </a:t>
            </a:r>
            <a:r>
              <a:rPr b="1" lang="en-US"/>
              <a:t>--master </a:t>
            </a:r>
            <a:r>
              <a:rPr lang="en-US"/>
              <a:t>và </a:t>
            </a:r>
            <a:r>
              <a:rPr b="1" lang="en-US"/>
              <a:t>--deploy-mode</a:t>
            </a:r>
            <a:endParaRPr b="1"/>
          </a:p>
          <a:p>
            <a:pPr indent="-182563" lvl="1" marL="360363" rtl="0" algn="l">
              <a:lnSpc>
                <a:spcPct val="138461"/>
              </a:lnSpc>
              <a:spcBef>
                <a:spcPts val="500"/>
              </a:spcBef>
              <a:spcAft>
                <a:spcPts val="0"/>
              </a:spcAft>
              <a:buClr>
                <a:srgbClr val="262626"/>
              </a:buClr>
              <a:buSzPts val="1040"/>
              <a:buChar char="•"/>
            </a:pPr>
            <a:r>
              <a:rPr lang="en-US"/>
              <a:t>local[N] - Sử dụng chế độ cục bộ với N luồng</a:t>
            </a:r>
            <a:endParaRPr/>
          </a:p>
          <a:p>
            <a:pPr indent="-182563" lvl="1" marL="360363" rtl="0" algn="l">
              <a:lnSpc>
                <a:spcPct val="138461"/>
              </a:lnSpc>
              <a:spcBef>
                <a:spcPts val="500"/>
              </a:spcBef>
              <a:spcAft>
                <a:spcPts val="0"/>
              </a:spcAft>
              <a:buClr>
                <a:srgbClr val="262626"/>
              </a:buClr>
              <a:buSzPts val="1040"/>
              <a:buChar char="•"/>
            </a:pPr>
            <a:r>
              <a:rPr lang="en-US"/>
              <a:t>local[*] - Sử dụng chế độ cục bộ với các chủ đề khả dụng tối đa</a:t>
            </a:r>
            <a:endParaRPr/>
          </a:p>
          <a:p>
            <a:pPr indent="-182563" lvl="1" marL="360363" rtl="0" algn="l">
              <a:lnSpc>
                <a:spcPct val="138461"/>
              </a:lnSpc>
              <a:spcBef>
                <a:spcPts val="500"/>
              </a:spcBef>
              <a:spcAft>
                <a:spcPts val="0"/>
              </a:spcAft>
              <a:buClr>
                <a:srgbClr val="262626"/>
              </a:buClr>
              <a:buSzPts val="1040"/>
              <a:buChar char="•"/>
            </a:pPr>
            <a:r>
              <a:rPr lang="en-US"/>
              <a:t>máy khách - Sử dụng cụm trong chế độ máy khách</a:t>
            </a:r>
            <a:endParaRPr/>
          </a:p>
          <a:p>
            <a:pPr indent="-182563" lvl="1" marL="360363" rtl="0" algn="l">
              <a:lnSpc>
                <a:spcPct val="138461"/>
              </a:lnSpc>
              <a:spcBef>
                <a:spcPts val="500"/>
              </a:spcBef>
              <a:spcAft>
                <a:spcPts val="0"/>
              </a:spcAft>
              <a:buClr>
                <a:srgbClr val="262626"/>
              </a:buClr>
              <a:buSzPts val="1040"/>
              <a:buChar char="•"/>
            </a:pPr>
            <a:r>
              <a:rPr lang="en-US"/>
              <a:t>cụm - Sử dụng cụm trong chế độ cụm</a:t>
            </a:r>
            <a:endParaRPr/>
          </a:p>
          <a:p>
            <a:pPr indent="-177800" lvl="0" marL="177800" rtl="0" algn="l">
              <a:lnSpc>
                <a:spcPct val="128571"/>
              </a:lnSpc>
              <a:spcBef>
                <a:spcPts val="1000"/>
              </a:spcBef>
              <a:spcAft>
                <a:spcPts val="0"/>
              </a:spcAft>
              <a:buClr>
                <a:srgbClr val="262626"/>
              </a:buClr>
              <a:buSzPts val="1400"/>
              <a:buFont typeface="Arial"/>
              <a:buChar char="•"/>
            </a:pPr>
            <a:r>
              <a:rPr lang="en-US"/>
              <a:t>Bất kỳ jar Java bổ sung nào có </a:t>
            </a:r>
            <a:r>
              <a:rPr b="1" lang="en-US"/>
              <a:t>--jars</a:t>
            </a:r>
            <a:endParaRPr/>
          </a:p>
          <a:p>
            <a:pPr indent="-177800" lvl="0" marL="177800" rtl="0" algn="l">
              <a:lnSpc>
                <a:spcPct val="128571"/>
              </a:lnSpc>
              <a:spcBef>
                <a:spcPts val="1000"/>
              </a:spcBef>
              <a:spcAft>
                <a:spcPts val="0"/>
              </a:spcAft>
              <a:buClr>
                <a:srgbClr val="262626"/>
              </a:buClr>
              <a:buSzPts val="1400"/>
              <a:buFont typeface="Arial"/>
              <a:buChar char="•"/>
            </a:pPr>
            <a:r>
              <a:rPr lang="en-US"/>
              <a:t>Thêm các tệp Python bổ sung với </a:t>
            </a:r>
            <a:r>
              <a:rPr b="1" lang="en-US"/>
              <a:t>--py-files</a:t>
            </a:r>
            <a:endParaRPr/>
          </a:p>
          <a:p>
            <a:pPr indent="-177800" lvl="0" marL="177800" rtl="0" algn="l">
              <a:lnSpc>
                <a:spcPct val="128571"/>
              </a:lnSpc>
              <a:spcBef>
                <a:spcPts val="1000"/>
              </a:spcBef>
              <a:spcAft>
                <a:spcPts val="0"/>
              </a:spcAft>
              <a:buClr>
                <a:srgbClr val="262626"/>
              </a:buClr>
              <a:buSzPts val="1400"/>
              <a:buFont typeface="Arial"/>
              <a:buChar char="•"/>
            </a:pPr>
            <a:r>
              <a:rPr lang="en-US"/>
              <a:t>Thêm các gói bổ sung với </a:t>
            </a:r>
            <a:r>
              <a:rPr b="1" lang="en-US"/>
              <a:t>--packages</a:t>
            </a:r>
            <a:endParaRPr b="1"/>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5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831" name="Google Shape;831;p5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Bắt đầu với API lõi (2/2)</a:t>
            </a:r>
            <a:endParaRPr/>
          </a:p>
        </p:txBody>
      </p:sp>
      <p:sp>
        <p:nvSpPr>
          <p:cNvPr id="832" name="Google Shape;832;p5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833" name="Google Shape;833;p55"/>
          <p:cNvSpPr txBox="1"/>
          <p:nvPr>
            <p:ph idx="4" type="body"/>
          </p:nvPr>
        </p:nvSpPr>
        <p:spPr>
          <a:xfrm>
            <a:off x="535872" y="2226568"/>
            <a:ext cx="81401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Nhiều cách khác nhau để bắt đầu Spark</a:t>
            </a:r>
            <a:endParaRPr/>
          </a:p>
          <a:p>
            <a:pPr indent="-182563" lvl="1" marL="360363" rtl="0" algn="l">
              <a:lnSpc>
                <a:spcPct val="138461"/>
              </a:lnSpc>
              <a:spcBef>
                <a:spcPts val="500"/>
              </a:spcBef>
              <a:spcAft>
                <a:spcPts val="0"/>
              </a:spcAft>
              <a:buClr>
                <a:srgbClr val="262626"/>
              </a:buClr>
              <a:buSzPts val="1040"/>
              <a:buChar char="•"/>
            </a:pPr>
            <a:r>
              <a:rPr lang="en-US"/>
              <a:t>Chạy spark-shell cục bộ</a:t>
            </a:r>
            <a:endParaRPr/>
          </a:p>
          <a:p>
            <a:pPr indent="-116523" lvl="1" marL="360363" rtl="0" algn="l">
              <a:lnSpc>
                <a:spcPct val="138461"/>
              </a:lnSpc>
              <a:spcBef>
                <a:spcPts val="500"/>
              </a:spcBef>
              <a:spcAft>
                <a:spcPts val="0"/>
              </a:spcAft>
              <a:buClr>
                <a:srgbClr val="262626"/>
              </a:buClr>
              <a:buSzPts val="1040"/>
              <a:buNone/>
            </a:pPr>
            <a:r>
              <a:t/>
            </a:r>
            <a:endParaRPr/>
          </a:p>
          <a:p>
            <a:pPr indent="-182563" lvl="1" marL="360363" rtl="0" algn="l">
              <a:lnSpc>
                <a:spcPct val="138461"/>
              </a:lnSpc>
              <a:spcBef>
                <a:spcPts val="500"/>
              </a:spcBef>
              <a:spcAft>
                <a:spcPts val="0"/>
              </a:spcAft>
              <a:buClr>
                <a:srgbClr val="262626"/>
              </a:buClr>
              <a:buSzPts val="1040"/>
              <a:buChar char="•"/>
            </a:pPr>
            <a:r>
              <a:rPr lang="en-US"/>
              <a:t>Chạy pyspark trên cụm SỢI</a:t>
            </a:r>
            <a:endParaRPr/>
          </a:p>
          <a:p>
            <a:pPr indent="-116523" lvl="1" marL="360363" rtl="0" algn="l">
              <a:lnSpc>
                <a:spcPct val="138461"/>
              </a:lnSpc>
              <a:spcBef>
                <a:spcPts val="500"/>
              </a:spcBef>
              <a:spcAft>
                <a:spcPts val="0"/>
              </a:spcAft>
              <a:buClr>
                <a:srgbClr val="262626"/>
              </a:buClr>
              <a:buSzPts val="1040"/>
              <a:buNone/>
            </a:pPr>
            <a:r>
              <a:t/>
            </a:r>
            <a:endParaRPr/>
          </a:p>
          <a:p>
            <a:pPr indent="-182563" lvl="1" marL="360363" rtl="0" algn="l">
              <a:lnSpc>
                <a:spcPct val="138461"/>
              </a:lnSpc>
              <a:spcBef>
                <a:spcPts val="500"/>
              </a:spcBef>
              <a:spcAft>
                <a:spcPts val="0"/>
              </a:spcAft>
              <a:buClr>
                <a:srgbClr val="262626"/>
              </a:buClr>
              <a:buSzPts val="1040"/>
              <a:buChar char="•"/>
            </a:pPr>
            <a:r>
              <a:rPr lang="en-US"/>
              <a:t>Spark-shell với Java jar bổ sung</a:t>
            </a:r>
            <a:endParaRPr/>
          </a:p>
          <a:p>
            <a:pPr indent="-116523" lvl="1" marL="360363" rtl="0" algn="l">
              <a:lnSpc>
                <a:spcPct val="138461"/>
              </a:lnSpc>
              <a:spcBef>
                <a:spcPts val="500"/>
              </a:spcBef>
              <a:spcAft>
                <a:spcPts val="0"/>
              </a:spcAft>
              <a:buClr>
                <a:srgbClr val="262626"/>
              </a:buClr>
              <a:buSzPts val="1040"/>
              <a:buNone/>
            </a:pPr>
            <a:r>
              <a:t/>
            </a:r>
            <a:endParaRPr/>
          </a:p>
          <a:p>
            <a:pPr indent="-182563" lvl="1" marL="360363" rtl="0" algn="l">
              <a:lnSpc>
                <a:spcPct val="138461"/>
              </a:lnSpc>
              <a:spcBef>
                <a:spcPts val="500"/>
              </a:spcBef>
              <a:spcAft>
                <a:spcPts val="0"/>
              </a:spcAft>
              <a:buClr>
                <a:srgbClr val="262626"/>
              </a:buClr>
              <a:buSzPts val="1040"/>
              <a:buChar char="•"/>
            </a:pPr>
            <a:r>
              <a:rPr lang="en-US"/>
              <a:t>Chạy pyspark cục bộ với các tệp python bổ sung</a:t>
            </a:r>
            <a:endParaRPr/>
          </a:p>
          <a:p>
            <a:pPr indent="-116523" lvl="1" marL="360363" rtl="0" algn="l">
              <a:lnSpc>
                <a:spcPct val="138461"/>
              </a:lnSpc>
              <a:spcBef>
                <a:spcPts val="500"/>
              </a:spcBef>
              <a:spcAft>
                <a:spcPts val="0"/>
              </a:spcAft>
              <a:buClr>
                <a:srgbClr val="262626"/>
              </a:buClr>
              <a:buSzPts val="1040"/>
              <a:buNone/>
            </a:pPr>
            <a:r>
              <a:t/>
            </a:r>
            <a:endParaRPr/>
          </a:p>
          <a:p>
            <a:pPr indent="-182563" lvl="1" marL="360363" rtl="0" algn="l">
              <a:lnSpc>
                <a:spcPct val="138461"/>
              </a:lnSpc>
              <a:spcBef>
                <a:spcPts val="500"/>
              </a:spcBef>
              <a:spcAft>
                <a:spcPts val="0"/>
              </a:spcAft>
              <a:buClr>
                <a:srgbClr val="262626"/>
              </a:buClr>
              <a:buSzPts val="1040"/>
              <a:buChar char="•"/>
            </a:pPr>
            <a:r>
              <a:rPr lang="en-US"/>
              <a:t>Chạy pyspark cục bộ với các gói bổ sung</a:t>
            </a:r>
            <a:endParaRPr/>
          </a:p>
        </p:txBody>
      </p:sp>
      <p:sp>
        <p:nvSpPr>
          <p:cNvPr id="834" name="Google Shape;834;p55"/>
          <p:cNvSpPr txBox="1"/>
          <p:nvPr/>
        </p:nvSpPr>
        <p:spPr>
          <a:xfrm>
            <a:off x="704849" y="2734368"/>
            <a:ext cx="7812000" cy="30720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227012" lvl="0" marL="409575" marR="0" rtl="0" algn="l">
              <a:spcBef>
                <a:spcPts val="0"/>
              </a:spcBef>
              <a:spcAft>
                <a:spcPts val="0"/>
              </a:spcAft>
              <a:buNone/>
            </a:pPr>
            <a:r>
              <a:rPr lang="en-US" sz="1400">
                <a:solidFill>
                  <a:schemeClr val="dk1"/>
                </a:solidFill>
                <a:latin typeface="Arial"/>
                <a:ea typeface="Arial"/>
                <a:cs typeface="Arial"/>
                <a:sym typeface="Arial"/>
              </a:rPr>
              <a:t>$	spark-shell --master local[4]</a:t>
            </a:r>
            <a:endParaRPr/>
          </a:p>
        </p:txBody>
      </p:sp>
      <p:sp>
        <p:nvSpPr>
          <p:cNvPr id="835" name="Google Shape;835;p55"/>
          <p:cNvSpPr txBox="1"/>
          <p:nvPr/>
        </p:nvSpPr>
        <p:spPr>
          <a:xfrm>
            <a:off x="704850" y="3506311"/>
            <a:ext cx="7812000" cy="3204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227012" lvl="0" marL="409575" marR="0" rtl="0" algn="l">
              <a:spcBef>
                <a:spcPts val="0"/>
              </a:spcBef>
              <a:spcAft>
                <a:spcPts val="0"/>
              </a:spcAft>
              <a:buNone/>
            </a:pPr>
            <a:r>
              <a:rPr lang="en-US" sz="1400">
                <a:solidFill>
                  <a:schemeClr val="dk1"/>
                </a:solidFill>
                <a:latin typeface="Arial"/>
                <a:ea typeface="Arial"/>
                <a:cs typeface="Arial"/>
                <a:sym typeface="Arial"/>
              </a:rPr>
              <a:t>$	pyspark --master yarn  --deploy-mode client</a:t>
            </a:r>
            <a:endParaRPr/>
          </a:p>
        </p:txBody>
      </p:sp>
      <p:sp>
        <p:nvSpPr>
          <p:cNvPr id="836" name="Google Shape;836;p55"/>
          <p:cNvSpPr txBox="1"/>
          <p:nvPr/>
        </p:nvSpPr>
        <p:spPr>
          <a:xfrm>
            <a:off x="704849" y="3926091"/>
            <a:ext cx="7812000" cy="32051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227012" lvl="0" marL="409575" marR="0" rtl="0" algn="l">
              <a:spcBef>
                <a:spcPts val="0"/>
              </a:spcBef>
              <a:spcAft>
                <a:spcPts val="0"/>
              </a:spcAft>
              <a:buNone/>
            </a:pPr>
            <a:r>
              <a:rPr lang="en-US" sz="1400">
                <a:solidFill>
                  <a:schemeClr val="dk1"/>
                </a:solidFill>
                <a:latin typeface="Arial"/>
                <a:ea typeface="Arial"/>
                <a:cs typeface="Arial"/>
                <a:sym typeface="Arial"/>
              </a:rPr>
              <a:t>$	spark-shell --jars jarfile1, jarfile2</a:t>
            </a:r>
            <a:endParaRPr/>
          </a:p>
        </p:txBody>
      </p:sp>
      <p:sp>
        <p:nvSpPr>
          <p:cNvPr id="837" name="Google Shape;837;p55"/>
          <p:cNvSpPr txBox="1"/>
          <p:nvPr/>
        </p:nvSpPr>
        <p:spPr>
          <a:xfrm>
            <a:off x="704849" y="4528609"/>
            <a:ext cx="7812000" cy="32051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227012" lvl="0" marL="409575" marR="0" rtl="0" algn="l">
              <a:spcBef>
                <a:spcPts val="0"/>
              </a:spcBef>
              <a:spcAft>
                <a:spcPts val="0"/>
              </a:spcAft>
              <a:buNone/>
            </a:pPr>
            <a:r>
              <a:rPr lang="en-US" sz="1400">
                <a:solidFill>
                  <a:schemeClr val="dk1"/>
                </a:solidFill>
                <a:latin typeface="Arial"/>
                <a:ea typeface="Arial"/>
                <a:cs typeface="Arial"/>
                <a:sym typeface="Arial"/>
              </a:rPr>
              <a:t>$	py-spark --master local[*] --py-files py-file1, py-file2</a:t>
            </a:r>
            <a:endParaRPr/>
          </a:p>
        </p:txBody>
      </p:sp>
      <p:sp>
        <p:nvSpPr>
          <p:cNvPr id="838" name="Google Shape;838;p55"/>
          <p:cNvSpPr txBox="1"/>
          <p:nvPr/>
        </p:nvSpPr>
        <p:spPr>
          <a:xfrm>
            <a:off x="704849" y="5131129"/>
            <a:ext cx="7812000" cy="32051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227012" lvl="0" marL="409575" marR="0" rtl="0" algn="l">
              <a:spcBef>
                <a:spcPts val="0"/>
              </a:spcBef>
              <a:spcAft>
                <a:spcPts val="0"/>
              </a:spcAft>
              <a:buNone/>
            </a:pPr>
            <a:r>
              <a:rPr lang="en-US" sz="1400">
                <a:solidFill>
                  <a:schemeClr val="dk1"/>
                </a:solidFill>
                <a:latin typeface="Arial"/>
                <a:ea typeface="Arial"/>
                <a:cs typeface="Arial"/>
                <a:sym typeface="Arial"/>
              </a:rPr>
              <a:t>$	py-spark --master local[*] --packages org.apache.hadoop:hadoop-aws:3.1.2</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5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845" name="Google Shape;845;p5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Bộ dữ liệu phân tán đàn hồi</a:t>
            </a:r>
            <a:endParaRPr/>
          </a:p>
        </p:txBody>
      </p:sp>
      <p:sp>
        <p:nvSpPr>
          <p:cNvPr id="846" name="Google Shape;846;p5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847" name="Google Shape;847;p56"/>
          <p:cNvSpPr txBox="1"/>
          <p:nvPr>
            <p:ph idx="4" type="body"/>
          </p:nvPr>
        </p:nvSpPr>
        <p:spPr>
          <a:xfrm>
            <a:off x="535872" y="2226568"/>
            <a:ext cx="5436716"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Bộ dữ liệu phân tán có khả năng phục hồi (RDD) là một cấu trúc dữ liệu cơ bản trong Spark</a:t>
            </a:r>
            <a:endParaRPr/>
          </a:p>
          <a:p>
            <a:pPr indent="-177800" lvl="0" marL="177800" rtl="0" algn="l">
              <a:lnSpc>
                <a:spcPct val="128571"/>
              </a:lnSpc>
              <a:spcBef>
                <a:spcPts val="1000"/>
              </a:spcBef>
              <a:spcAft>
                <a:spcPts val="0"/>
              </a:spcAft>
              <a:buClr>
                <a:srgbClr val="262626"/>
              </a:buClr>
              <a:buSzPts val="1400"/>
              <a:buFont typeface="Arial"/>
              <a:buChar char="•"/>
            </a:pPr>
            <a:r>
              <a:rPr lang="en-US"/>
              <a:t>Trừu tượng hóa dữ liệu chính trong Apache Spark và API Spark Core</a:t>
            </a:r>
            <a:endParaRPr/>
          </a:p>
          <a:p>
            <a:pPr indent="-177800" lvl="0" marL="177800" rtl="0" algn="l">
              <a:lnSpc>
                <a:spcPct val="128571"/>
              </a:lnSpc>
              <a:spcBef>
                <a:spcPts val="1000"/>
              </a:spcBef>
              <a:spcAft>
                <a:spcPts val="0"/>
              </a:spcAft>
              <a:buClr>
                <a:srgbClr val="262626"/>
              </a:buClr>
              <a:buSzPts val="1400"/>
              <a:buFont typeface="Arial"/>
              <a:buChar char="•"/>
            </a:pPr>
            <a:r>
              <a:rPr lang="en-US"/>
              <a:t>RDD là tập hợp các đối tượng phân tán không thay đổi có khả năng chịu lỗi có thể được vận hành song song</a:t>
            </a:r>
            <a:endParaRPr/>
          </a:p>
          <a:p>
            <a:pPr indent="-182563" lvl="1" marL="360363" rtl="0" algn="l">
              <a:lnSpc>
                <a:spcPct val="138461"/>
              </a:lnSpc>
              <a:spcBef>
                <a:spcPts val="500"/>
              </a:spcBef>
              <a:spcAft>
                <a:spcPts val="0"/>
              </a:spcAft>
              <a:buClr>
                <a:srgbClr val="262626"/>
              </a:buClr>
              <a:buSzPts val="1040"/>
              <a:buChar char="•"/>
            </a:pPr>
            <a:r>
              <a:rPr lang="en-US"/>
              <a:t>Spark phân vùng dữ liệu qua Executor</a:t>
            </a:r>
            <a:endParaRPr/>
          </a:p>
          <a:p>
            <a:pPr indent="-182563" lvl="1" marL="360363" rtl="0" algn="l">
              <a:lnSpc>
                <a:spcPct val="138461"/>
              </a:lnSpc>
              <a:spcBef>
                <a:spcPts val="500"/>
              </a:spcBef>
              <a:spcAft>
                <a:spcPts val="0"/>
              </a:spcAft>
              <a:buClr>
                <a:srgbClr val="262626"/>
              </a:buClr>
              <a:buSzPts val="1040"/>
              <a:buChar char="•"/>
            </a:pPr>
            <a:r>
              <a:rPr lang="en-US"/>
              <a:t>Mỗi Executor hoạt động trên phần dữ liệu của nó</a:t>
            </a:r>
            <a:endParaRPr/>
          </a:p>
          <a:p>
            <a:pPr indent="-182563" lvl="1" marL="360363" rtl="0" algn="l">
              <a:lnSpc>
                <a:spcPct val="138461"/>
              </a:lnSpc>
              <a:spcBef>
                <a:spcPts val="500"/>
              </a:spcBef>
              <a:spcAft>
                <a:spcPts val="0"/>
              </a:spcAft>
              <a:buClr>
                <a:srgbClr val="262626"/>
              </a:buClr>
              <a:buSzPts val="1040"/>
              <a:buChar char="•"/>
            </a:pPr>
            <a:r>
              <a:rPr lang="en-US"/>
              <a:t>Tất cả các Executor hoạt động song song</a:t>
            </a:r>
            <a:endParaRPr/>
          </a:p>
          <a:p>
            <a:pPr indent="-182563" lvl="1" marL="360363" rtl="0" algn="l">
              <a:lnSpc>
                <a:spcPct val="138461"/>
              </a:lnSpc>
              <a:spcBef>
                <a:spcPts val="500"/>
              </a:spcBef>
              <a:spcAft>
                <a:spcPts val="0"/>
              </a:spcAft>
              <a:buClr>
                <a:srgbClr val="262626"/>
              </a:buClr>
              <a:buSzPts val="1040"/>
              <a:buChar char="•"/>
            </a:pPr>
            <a:r>
              <a:rPr lang="en-US"/>
              <a:t>Nếu bất kỳ dữ liệu nào bị mất, Spark sẽ tự động tạo lại dữ liệu đó</a:t>
            </a: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p:txBody>
      </p:sp>
      <p:grpSp>
        <p:nvGrpSpPr>
          <p:cNvPr id="848" name="Google Shape;848;p56"/>
          <p:cNvGrpSpPr/>
          <p:nvPr/>
        </p:nvGrpSpPr>
        <p:grpSpPr>
          <a:xfrm>
            <a:off x="6735969" y="2287010"/>
            <a:ext cx="1775460" cy="3671830"/>
            <a:chOff x="6735969" y="2287010"/>
            <a:chExt cx="1775460" cy="3671830"/>
          </a:xfrm>
        </p:grpSpPr>
        <p:grpSp>
          <p:nvGrpSpPr>
            <p:cNvPr id="849" name="Google Shape;849;p56"/>
            <p:cNvGrpSpPr/>
            <p:nvPr/>
          </p:nvGrpSpPr>
          <p:grpSpPr>
            <a:xfrm>
              <a:off x="6735969" y="2788223"/>
              <a:ext cx="1775460" cy="3037943"/>
              <a:chOff x="6735969" y="2788223"/>
              <a:chExt cx="1775460" cy="3037943"/>
            </a:xfrm>
          </p:grpSpPr>
          <p:grpSp>
            <p:nvGrpSpPr>
              <p:cNvPr id="850" name="Google Shape;850;p56"/>
              <p:cNvGrpSpPr/>
              <p:nvPr/>
            </p:nvGrpSpPr>
            <p:grpSpPr>
              <a:xfrm>
                <a:off x="6735969" y="2788223"/>
                <a:ext cx="1775460" cy="887095"/>
                <a:chOff x="6736080" y="2816225"/>
                <a:chExt cx="1775460" cy="887095"/>
              </a:xfrm>
            </p:grpSpPr>
            <p:sp>
              <p:nvSpPr>
                <p:cNvPr id="851" name="Google Shape;851;p56"/>
                <p:cNvSpPr/>
                <p:nvPr/>
              </p:nvSpPr>
              <p:spPr>
                <a:xfrm>
                  <a:off x="6736080" y="2816225"/>
                  <a:ext cx="1775460" cy="887095"/>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852" name="Google Shape;852;p56"/>
                <p:cNvGrpSpPr/>
                <p:nvPr/>
              </p:nvGrpSpPr>
              <p:grpSpPr>
                <a:xfrm>
                  <a:off x="6887262" y="2925865"/>
                  <a:ext cx="1473096" cy="672468"/>
                  <a:chOff x="6891970" y="2925865"/>
                  <a:chExt cx="1473096" cy="672468"/>
                </a:xfrm>
              </p:grpSpPr>
              <p:sp>
                <p:nvSpPr>
                  <p:cNvPr id="853" name="Google Shape;853;p56"/>
                  <p:cNvSpPr/>
                  <p:nvPr/>
                </p:nvSpPr>
                <p:spPr>
                  <a:xfrm>
                    <a:off x="6891970" y="2925865"/>
                    <a:ext cx="1473096" cy="672468"/>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Máy tính</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854" name="Google Shape;854;p56"/>
                  <p:cNvSpPr/>
                  <p:nvPr/>
                </p:nvSpPr>
                <p:spPr>
                  <a:xfrm>
                    <a:off x="7125045" y="3217497"/>
                    <a:ext cx="1006946" cy="310564"/>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Rdd_1_0</a:t>
                    </a:r>
                    <a:endParaRPr sz="1400">
                      <a:solidFill>
                        <a:schemeClr val="lt1"/>
                      </a:solidFill>
                      <a:latin typeface="Arial"/>
                      <a:ea typeface="Arial"/>
                      <a:cs typeface="Arial"/>
                      <a:sym typeface="Arial"/>
                    </a:endParaRPr>
                  </a:p>
                </p:txBody>
              </p:sp>
            </p:grpSp>
          </p:grpSp>
          <p:grpSp>
            <p:nvGrpSpPr>
              <p:cNvPr id="855" name="Google Shape;855;p56"/>
              <p:cNvGrpSpPr/>
              <p:nvPr/>
            </p:nvGrpSpPr>
            <p:grpSpPr>
              <a:xfrm>
                <a:off x="6735969" y="3856929"/>
                <a:ext cx="1775460" cy="887095"/>
                <a:chOff x="6736080" y="2816225"/>
                <a:chExt cx="1775460" cy="887095"/>
              </a:xfrm>
            </p:grpSpPr>
            <p:sp>
              <p:nvSpPr>
                <p:cNvPr id="856" name="Google Shape;856;p56"/>
                <p:cNvSpPr/>
                <p:nvPr/>
              </p:nvSpPr>
              <p:spPr>
                <a:xfrm>
                  <a:off x="6736080" y="2816225"/>
                  <a:ext cx="1775460" cy="887095"/>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857" name="Google Shape;857;p56"/>
                <p:cNvGrpSpPr/>
                <p:nvPr/>
              </p:nvGrpSpPr>
              <p:grpSpPr>
                <a:xfrm>
                  <a:off x="6887262" y="2925865"/>
                  <a:ext cx="1473096" cy="672468"/>
                  <a:chOff x="6891970" y="2925865"/>
                  <a:chExt cx="1473096" cy="672468"/>
                </a:xfrm>
              </p:grpSpPr>
              <p:sp>
                <p:nvSpPr>
                  <p:cNvPr id="858" name="Google Shape;858;p56"/>
                  <p:cNvSpPr/>
                  <p:nvPr/>
                </p:nvSpPr>
                <p:spPr>
                  <a:xfrm>
                    <a:off x="6891970" y="2925865"/>
                    <a:ext cx="1473096" cy="672468"/>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Máy tính</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859" name="Google Shape;859;p56"/>
                  <p:cNvSpPr/>
                  <p:nvPr/>
                </p:nvSpPr>
                <p:spPr>
                  <a:xfrm>
                    <a:off x="7125045" y="3217497"/>
                    <a:ext cx="1006946" cy="310564"/>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Rdd_1_1</a:t>
                    </a:r>
                    <a:endParaRPr sz="1400">
                      <a:solidFill>
                        <a:schemeClr val="lt1"/>
                      </a:solidFill>
                      <a:latin typeface="Arial"/>
                      <a:ea typeface="Arial"/>
                      <a:cs typeface="Arial"/>
                      <a:sym typeface="Arial"/>
                    </a:endParaRPr>
                  </a:p>
                </p:txBody>
              </p:sp>
            </p:grpSp>
          </p:grpSp>
          <p:grpSp>
            <p:nvGrpSpPr>
              <p:cNvPr id="860" name="Google Shape;860;p56"/>
              <p:cNvGrpSpPr/>
              <p:nvPr/>
            </p:nvGrpSpPr>
            <p:grpSpPr>
              <a:xfrm>
                <a:off x="6735969" y="4939071"/>
                <a:ext cx="1775460" cy="887095"/>
                <a:chOff x="6736080" y="2816225"/>
                <a:chExt cx="1775460" cy="887095"/>
              </a:xfrm>
            </p:grpSpPr>
            <p:sp>
              <p:nvSpPr>
                <p:cNvPr id="861" name="Google Shape;861;p56"/>
                <p:cNvSpPr/>
                <p:nvPr/>
              </p:nvSpPr>
              <p:spPr>
                <a:xfrm>
                  <a:off x="6736080" y="2816225"/>
                  <a:ext cx="1775460" cy="887095"/>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862" name="Google Shape;862;p56"/>
                <p:cNvGrpSpPr/>
                <p:nvPr/>
              </p:nvGrpSpPr>
              <p:grpSpPr>
                <a:xfrm>
                  <a:off x="6887262" y="2925865"/>
                  <a:ext cx="1473096" cy="672468"/>
                  <a:chOff x="6891970" y="2925865"/>
                  <a:chExt cx="1473096" cy="672468"/>
                </a:xfrm>
              </p:grpSpPr>
              <p:sp>
                <p:nvSpPr>
                  <p:cNvPr id="863" name="Google Shape;863;p56"/>
                  <p:cNvSpPr/>
                  <p:nvPr/>
                </p:nvSpPr>
                <p:spPr>
                  <a:xfrm>
                    <a:off x="6891970" y="2925865"/>
                    <a:ext cx="1473096" cy="672468"/>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Máy tính</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864" name="Google Shape;864;p56"/>
                  <p:cNvSpPr/>
                  <p:nvPr/>
                </p:nvSpPr>
                <p:spPr>
                  <a:xfrm>
                    <a:off x="7125045" y="3217497"/>
                    <a:ext cx="1006946" cy="310564"/>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Rdd_1_2</a:t>
                    </a:r>
                    <a:endParaRPr sz="1400">
                      <a:solidFill>
                        <a:schemeClr val="lt1"/>
                      </a:solidFill>
                      <a:latin typeface="Arial"/>
                      <a:ea typeface="Arial"/>
                      <a:cs typeface="Arial"/>
                      <a:sym typeface="Arial"/>
                    </a:endParaRPr>
                  </a:p>
                </p:txBody>
              </p:sp>
            </p:grpSp>
          </p:grpSp>
        </p:grpSp>
        <p:sp>
          <p:nvSpPr>
            <p:cNvPr id="865" name="Google Shape;865;p56"/>
            <p:cNvSpPr/>
            <p:nvPr/>
          </p:nvSpPr>
          <p:spPr>
            <a:xfrm>
              <a:off x="6960759" y="2481238"/>
              <a:ext cx="1325880" cy="3477602"/>
            </a:xfrm>
            <a:prstGeom prst="roundRect">
              <a:avLst>
                <a:gd fmla="val 10456" name="adj"/>
              </a:avLst>
            </a:prstGeom>
            <a:noFill/>
            <a:ln cap="flat" cmpd="sng" w="381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66" name="Google Shape;866;p56"/>
            <p:cNvSpPr/>
            <p:nvPr/>
          </p:nvSpPr>
          <p:spPr>
            <a:xfrm>
              <a:off x="7224392" y="2287010"/>
              <a:ext cx="798614" cy="388457"/>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RDD[1]</a:t>
              </a:r>
              <a:endParaRPr sz="1400">
                <a:solidFill>
                  <a:srgbClr val="1F45BC"/>
                </a:solidFill>
                <a:latin typeface="Arial"/>
                <a:ea typeface="Arial"/>
                <a:cs typeface="Arial"/>
                <a:sym typeface="Arial"/>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5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873" name="Google Shape;873;p5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Loại dữ liệu nội dung RDD</a:t>
            </a:r>
            <a:endParaRPr/>
          </a:p>
        </p:txBody>
      </p:sp>
      <p:sp>
        <p:nvSpPr>
          <p:cNvPr id="874" name="Google Shape;874;p5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875" name="Google Shape;875;p57"/>
          <p:cNvSpPr txBox="1"/>
          <p:nvPr>
            <p:ph idx="4" type="body"/>
          </p:nvPr>
        </p:nvSpPr>
        <p:spPr>
          <a:xfrm>
            <a:off x="535872" y="2226568"/>
            <a:ext cx="4919531"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Loại dữ liệu nào có thể được lưu trữ trong RDD?</a:t>
            </a:r>
            <a:endParaRPr/>
          </a:p>
          <a:p>
            <a:pPr indent="-182563" lvl="1" marL="360363" rtl="0" algn="l">
              <a:lnSpc>
                <a:spcPct val="138461"/>
              </a:lnSpc>
              <a:spcBef>
                <a:spcPts val="500"/>
              </a:spcBef>
              <a:spcAft>
                <a:spcPts val="0"/>
              </a:spcAft>
              <a:buClr>
                <a:srgbClr val="262626"/>
              </a:buClr>
              <a:buSzPts val="1040"/>
              <a:buChar char="•"/>
            </a:pPr>
            <a:r>
              <a:rPr lang="en-US"/>
              <a:t>Các kiểu dữ liệu nguyên thủy như số nguyên, float, double, chuỗi, ký tự, Boolean, v.v.</a:t>
            </a:r>
            <a:endParaRPr/>
          </a:p>
          <a:p>
            <a:pPr indent="-182563" lvl="1" marL="360363" rtl="0" algn="l">
              <a:lnSpc>
                <a:spcPct val="138461"/>
              </a:lnSpc>
              <a:spcBef>
                <a:spcPts val="500"/>
              </a:spcBef>
              <a:spcAft>
                <a:spcPts val="0"/>
              </a:spcAft>
              <a:buClr>
                <a:srgbClr val="262626"/>
              </a:buClr>
              <a:buSzPts val="1040"/>
              <a:buChar char="•"/>
            </a:pPr>
            <a:r>
              <a:rPr lang="en-US"/>
              <a:t>Các kiểu dữ liệu phức tạp như danh sách, mảng, chuỗi, bộ dữ liệu, từ điển</a:t>
            </a:r>
            <a:endParaRPr/>
          </a:p>
          <a:p>
            <a:pPr indent="-182563" lvl="1" marL="360363" rtl="0" algn="l">
              <a:lnSpc>
                <a:spcPct val="138461"/>
              </a:lnSpc>
              <a:spcBef>
                <a:spcPts val="500"/>
              </a:spcBef>
              <a:spcAft>
                <a:spcPts val="0"/>
              </a:spcAft>
              <a:buClr>
                <a:srgbClr val="262626"/>
              </a:buClr>
              <a:buSzPts val="1040"/>
              <a:buChar char="•"/>
            </a:pPr>
            <a:r>
              <a:rPr lang="en-US"/>
              <a:t>Các loại phức hợp lồng nhau, bao gồm các loại hỗn hợp</a:t>
            </a:r>
            <a:endParaRPr/>
          </a:p>
          <a:p>
            <a:pPr indent="-182563" lvl="1" marL="360363" rtl="0" algn="l">
              <a:lnSpc>
                <a:spcPct val="138461"/>
              </a:lnSpc>
              <a:spcBef>
                <a:spcPts val="500"/>
              </a:spcBef>
              <a:spcAft>
                <a:spcPts val="0"/>
              </a:spcAft>
              <a:buClr>
                <a:srgbClr val="262626"/>
              </a:buClr>
              <a:buSzPts val="1040"/>
              <a:buChar char="•"/>
            </a:pPr>
            <a:r>
              <a:rPr lang="en-US"/>
              <a:t>Bất kỳ đối tượng Scala hoặc Java có thể tuần tự hóa nào</a:t>
            </a:r>
            <a:endParaRPr/>
          </a:p>
        </p:txBody>
      </p:sp>
      <p:grpSp>
        <p:nvGrpSpPr>
          <p:cNvPr id="876" name="Google Shape;876;p57"/>
          <p:cNvGrpSpPr/>
          <p:nvPr/>
        </p:nvGrpSpPr>
        <p:grpSpPr>
          <a:xfrm>
            <a:off x="6806185" y="2318849"/>
            <a:ext cx="2078847" cy="3216803"/>
            <a:chOff x="6193306" y="2287010"/>
            <a:chExt cx="2078847" cy="3216803"/>
          </a:xfrm>
        </p:grpSpPr>
        <p:grpSp>
          <p:nvGrpSpPr>
            <p:cNvPr id="877" name="Google Shape;877;p57"/>
            <p:cNvGrpSpPr/>
            <p:nvPr/>
          </p:nvGrpSpPr>
          <p:grpSpPr>
            <a:xfrm>
              <a:off x="6193306" y="2740905"/>
              <a:ext cx="2078847" cy="459495"/>
              <a:chOff x="6196472" y="2740905"/>
              <a:chExt cx="2078847" cy="459495"/>
            </a:xfrm>
          </p:grpSpPr>
          <p:sp>
            <p:nvSpPr>
              <p:cNvPr id="878" name="Google Shape;878;p57"/>
              <p:cNvSpPr/>
              <p:nvPr/>
            </p:nvSpPr>
            <p:spPr>
              <a:xfrm>
                <a:off x="6196472" y="2740905"/>
                <a:ext cx="2078847" cy="459495"/>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879" name="Google Shape;879;p57"/>
              <p:cNvSpPr/>
              <p:nvPr/>
            </p:nvSpPr>
            <p:spPr>
              <a:xfrm>
                <a:off x="6622735" y="2813790"/>
                <a:ext cx="1226321" cy="310564"/>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Số nguyên</a:t>
                </a:r>
                <a:endParaRPr sz="1400">
                  <a:solidFill>
                    <a:schemeClr val="lt1"/>
                  </a:solidFill>
                  <a:latin typeface="Arial"/>
                  <a:ea typeface="Arial"/>
                  <a:cs typeface="Arial"/>
                  <a:sym typeface="Arial"/>
                </a:endParaRPr>
              </a:p>
            </p:txBody>
          </p:sp>
        </p:grpSp>
        <p:sp>
          <p:nvSpPr>
            <p:cNvPr id="880" name="Google Shape;880;p57"/>
            <p:cNvSpPr/>
            <p:nvPr/>
          </p:nvSpPr>
          <p:spPr>
            <a:xfrm>
              <a:off x="6705187" y="2287010"/>
              <a:ext cx="1055084" cy="388457"/>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my_RDD</a:t>
              </a:r>
              <a:endParaRPr sz="1600">
                <a:solidFill>
                  <a:srgbClr val="1F45BC"/>
                </a:solidFill>
                <a:latin typeface="Arial"/>
                <a:ea typeface="Arial"/>
                <a:cs typeface="Arial"/>
                <a:sym typeface="Arial"/>
              </a:endParaRPr>
            </a:p>
          </p:txBody>
        </p:sp>
        <p:grpSp>
          <p:nvGrpSpPr>
            <p:cNvPr id="881" name="Google Shape;881;p57"/>
            <p:cNvGrpSpPr/>
            <p:nvPr/>
          </p:nvGrpSpPr>
          <p:grpSpPr>
            <a:xfrm>
              <a:off x="6193306" y="3200400"/>
              <a:ext cx="2078847" cy="459495"/>
              <a:chOff x="6196472" y="3188607"/>
              <a:chExt cx="2078847" cy="459495"/>
            </a:xfrm>
          </p:grpSpPr>
          <p:sp>
            <p:nvSpPr>
              <p:cNvPr id="882" name="Google Shape;882;p57"/>
              <p:cNvSpPr/>
              <p:nvPr/>
            </p:nvSpPr>
            <p:spPr>
              <a:xfrm>
                <a:off x="6196472" y="3188607"/>
                <a:ext cx="2078847" cy="459495"/>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883" name="Google Shape;883;p57"/>
              <p:cNvSpPr/>
              <p:nvPr/>
            </p:nvSpPr>
            <p:spPr>
              <a:xfrm>
                <a:off x="6622735" y="3261492"/>
                <a:ext cx="1226321" cy="310564"/>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Gấp đôi</a:t>
                </a:r>
                <a:endParaRPr sz="1400">
                  <a:solidFill>
                    <a:schemeClr val="lt1"/>
                  </a:solidFill>
                  <a:latin typeface="Arial"/>
                  <a:ea typeface="Arial"/>
                  <a:cs typeface="Arial"/>
                  <a:sym typeface="Arial"/>
                </a:endParaRPr>
              </a:p>
            </p:txBody>
          </p:sp>
        </p:grpSp>
        <p:grpSp>
          <p:nvGrpSpPr>
            <p:cNvPr id="884" name="Google Shape;884;p57"/>
            <p:cNvGrpSpPr/>
            <p:nvPr/>
          </p:nvGrpSpPr>
          <p:grpSpPr>
            <a:xfrm>
              <a:off x="6193306" y="3659895"/>
              <a:ext cx="2078847" cy="459495"/>
              <a:chOff x="6196472" y="3641032"/>
              <a:chExt cx="2078847" cy="459495"/>
            </a:xfrm>
          </p:grpSpPr>
          <p:sp>
            <p:nvSpPr>
              <p:cNvPr id="885" name="Google Shape;885;p57"/>
              <p:cNvSpPr/>
              <p:nvPr/>
            </p:nvSpPr>
            <p:spPr>
              <a:xfrm>
                <a:off x="6196472" y="3641032"/>
                <a:ext cx="2078847" cy="459495"/>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886" name="Google Shape;886;p57"/>
              <p:cNvSpPr/>
              <p:nvPr/>
            </p:nvSpPr>
            <p:spPr>
              <a:xfrm>
                <a:off x="6622735" y="3713917"/>
                <a:ext cx="1226321" cy="310564"/>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Chuỗi</a:t>
                </a:r>
                <a:endParaRPr sz="1400">
                  <a:solidFill>
                    <a:schemeClr val="lt1"/>
                  </a:solidFill>
                  <a:latin typeface="Arial"/>
                  <a:ea typeface="Arial"/>
                  <a:cs typeface="Arial"/>
                  <a:sym typeface="Arial"/>
                </a:endParaRPr>
              </a:p>
            </p:txBody>
          </p:sp>
        </p:grpSp>
        <p:grpSp>
          <p:nvGrpSpPr>
            <p:cNvPr id="887" name="Google Shape;887;p57"/>
            <p:cNvGrpSpPr/>
            <p:nvPr/>
          </p:nvGrpSpPr>
          <p:grpSpPr>
            <a:xfrm>
              <a:off x="6193306" y="4119390"/>
              <a:ext cx="2078847" cy="459495"/>
              <a:chOff x="6196472" y="4088734"/>
              <a:chExt cx="2078847" cy="459495"/>
            </a:xfrm>
          </p:grpSpPr>
          <p:sp>
            <p:nvSpPr>
              <p:cNvPr id="888" name="Google Shape;888;p57"/>
              <p:cNvSpPr/>
              <p:nvPr/>
            </p:nvSpPr>
            <p:spPr>
              <a:xfrm>
                <a:off x="6196472" y="4088734"/>
                <a:ext cx="2078847" cy="459495"/>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889" name="Google Shape;889;p57"/>
              <p:cNvSpPr/>
              <p:nvPr/>
            </p:nvSpPr>
            <p:spPr>
              <a:xfrm>
                <a:off x="6622735" y="4161619"/>
                <a:ext cx="1226321" cy="310564"/>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Đối tượng</a:t>
                </a:r>
                <a:endParaRPr sz="1400">
                  <a:solidFill>
                    <a:schemeClr val="lt1"/>
                  </a:solidFill>
                  <a:latin typeface="Arial"/>
                  <a:ea typeface="Arial"/>
                  <a:cs typeface="Arial"/>
                  <a:sym typeface="Arial"/>
                </a:endParaRPr>
              </a:p>
            </p:txBody>
          </p:sp>
        </p:grpSp>
        <p:grpSp>
          <p:nvGrpSpPr>
            <p:cNvPr id="890" name="Google Shape;890;p57"/>
            <p:cNvGrpSpPr/>
            <p:nvPr/>
          </p:nvGrpSpPr>
          <p:grpSpPr>
            <a:xfrm>
              <a:off x="6193306" y="4578885"/>
              <a:ext cx="2078847" cy="459495"/>
              <a:chOff x="6196472" y="4544639"/>
              <a:chExt cx="2078847" cy="459495"/>
            </a:xfrm>
          </p:grpSpPr>
          <p:sp>
            <p:nvSpPr>
              <p:cNvPr id="891" name="Google Shape;891;p57"/>
              <p:cNvSpPr/>
              <p:nvPr/>
            </p:nvSpPr>
            <p:spPr>
              <a:xfrm>
                <a:off x="6196472" y="4544639"/>
                <a:ext cx="2078847" cy="459495"/>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892" name="Google Shape;892;p57"/>
              <p:cNvSpPr/>
              <p:nvPr/>
            </p:nvSpPr>
            <p:spPr>
              <a:xfrm>
                <a:off x="6622735" y="4617524"/>
                <a:ext cx="1226321" cy="310564"/>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Bộ sưu tập</a:t>
                </a:r>
                <a:endParaRPr sz="1400">
                  <a:solidFill>
                    <a:schemeClr val="lt1"/>
                  </a:solidFill>
                  <a:latin typeface="Arial"/>
                  <a:ea typeface="Arial"/>
                  <a:cs typeface="Arial"/>
                  <a:sym typeface="Arial"/>
                </a:endParaRPr>
              </a:p>
            </p:txBody>
          </p:sp>
        </p:grpSp>
        <p:grpSp>
          <p:nvGrpSpPr>
            <p:cNvPr id="893" name="Google Shape;893;p57"/>
            <p:cNvGrpSpPr/>
            <p:nvPr/>
          </p:nvGrpSpPr>
          <p:grpSpPr>
            <a:xfrm>
              <a:off x="6193306" y="5044318"/>
              <a:ext cx="2078847" cy="459495"/>
              <a:chOff x="6196472" y="4992341"/>
              <a:chExt cx="2078847" cy="459495"/>
            </a:xfrm>
          </p:grpSpPr>
          <p:sp>
            <p:nvSpPr>
              <p:cNvPr id="894" name="Google Shape;894;p57"/>
              <p:cNvSpPr/>
              <p:nvPr/>
            </p:nvSpPr>
            <p:spPr>
              <a:xfrm>
                <a:off x="6196472" y="4992341"/>
                <a:ext cx="2078847" cy="459495"/>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895" name="Google Shape;895;p57"/>
              <p:cNvSpPr/>
              <p:nvPr/>
            </p:nvSpPr>
            <p:spPr>
              <a:xfrm>
                <a:off x="6622735" y="5065226"/>
                <a:ext cx="1226321" cy="310564"/>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Kiểu phức hợp</a:t>
                </a:r>
                <a:endParaRPr sz="1200">
                  <a:solidFill>
                    <a:schemeClr val="lt1"/>
                  </a:solidFill>
                  <a:latin typeface="Arial"/>
                  <a:ea typeface="Arial"/>
                  <a:cs typeface="Arial"/>
                  <a:sym typeface="Arial"/>
                </a:endParaRPr>
              </a:p>
            </p:txBody>
          </p:sp>
        </p:gr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5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902" name="Google Shape;902;p5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RDD: Trường hợp sử dụng phổ biến nhất</a:t>
            </a:r>
            <a:endParaRPr/>
          </a:p>
        </p:txBody>
      </p:sp>
      <p:sp>
        <p:nvSpPr>
          <p:cNvPr id="903" name="Google Shape;903;p5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904" name="Google Shape;904;p5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Trong hầu hết các trường hợp, RDD sẽ bao gồm dữ liệu phi cấu trúc hoặc bán cấu trúc</a:t>
            </a:r>
            <a:endParaRPr/>
          </a:p>
          <a:p>
            <a:pPr indent="-177800" lvl="0" marL="177800" rtl="0" algn="l">
              <a:lnSpc>
                <a:spcPct val="128571"/>
              </a:lnSpc>
              <a:spcBef>
                <a:spcPts val="1000"/>
              </a:spcBef>
              <a:spcAft>
                <a:spcPts val="0"/>
              </a:spcAft>
              <a:buClr>
                <a:srgbClr val="262626"/>
              </a:buClr>
              <a:buSzPts val="1400"/>
              <a:buFont typeface="Arial"/>
              <a:buChar char="•"/>
            </a:pPr>
            <a:r>
              <a:rPr lang="en-US"/>
              <a:t>Một trường hợp sử dụng rất phổ biến là xử lý trước dữ liệu phi cấu trúc/bán cấu trúc và chuyển đổi thành tập dữ liệu có cấu trúc</a:t>
            </a:r>
            <a:endParaRPr/>
          </a:p>
          <a:p>
            <a:pPr indent="-182563" lvl="1" marL="360363" rtl="0" algn="l">
              <a:lnSpc>
                <a:spcPct val="138461"/>
              </a:lnSpc>
              <a:spcBef>
                <a:spcPts val="500"/>
              </a:spcBef>
              <a:spcAft>
                <a:spcPts val="0"/>
              </a:spcAft>
              <a:buClr>
                <a:srgbClr val="262626"/>
              </a:buClr>
              <a:buSzPts val="1040"/>
              <a:buChar char="•"/>
            </a:pPr>
            <a:r>
              <a:rPr lang="en-US"/>
              <a:t>Truy vấn tập dữ liệu có cấu trúc bằng các công cụ khác như Spark SQL, Hive hoặc Impala</a:t>
            </a:r>
            <a:endParaRPr/>
          </a:p>
          <a:p>
            <a:pPr indent="-182563" lvl="1" marL="360363" rtl="0" algn="l">
              <a:lnSpc>
                <a:spcPct val="138461"/>
              </a:lnSpc>
              <a:spcBef>
                <a:spcPts val="500"/>
              </a:spcBef>
              <a:spcAft>
                <a:spcPts val="0"/>
              </a:spcAft>
              <a:buClr>
                <a:srgbClr val="262626"/>
              </a:buClr>
              <a:buSzPts val="1040"/>
              <a:buChar char="•"/>
            </a:pPr>
            <a:r>
              <a:rPr lang="en-US"/>
              <a:t>Tạo các mô hình ML với Spark ML</a:t>
            </a:r>
            <a:endParaRPr/>
          </a:p>
          <a:p>
            <a:pPr indent="-116523" lvl="1" marL="360363" rtl="0" algn="l">
              <a:lnSpc>
                <a:spcPct val="138461"/>
              </a:lnSpc>
              <a:spcBef>
                <a:spcPts val="500"/>
              </a:spcBef>
              <a:spcAft>
                <a:spcPts val="0"/>
              </a:spcAft>
              <a:buClr>
                <a:srgbClr val="262626"/>
              </a:buClr>
              <a:buSzPts val="1040"/>
              <a:buNone/>
            </a:pPr>
            <a:r>
              <a:t/>
            </a:r>
            <a:endParaRPr/>
          </a:p>
        </p:txBody>
      </p:sp>
      <p:grpSp>
        <p:nvGrpSpPr>
          <p:cNvPr id="905" name="Google Shape;905;p58"/>
          <p:cNvGrpSpPr/>
          <p:nvPr/>
        </p:nvGrpSpPr>
        <p:grpSpPr>
          <a:xfrm>
            <a:off x="1496064" y="3429000"/>
            <a:ext cx="6876143" cy="2855070"/>
            <a:chOff x="1430361" y="3393327"/>
            <a:chExt cx="6876143" cy="2855070"/>
          </a:xfrm>
        </p:grpSpPr>
        <p:sp>
          <p:nvSpPr>
            <p:cNvPr id="906" name="Google Shape;906;p58"/>
            <p:cNvSpPr/>
            <p:nvPr/>
          </p:nvSpPr>
          <p:spPr>
            <a:xfrm>
              <a:off x="1430361" y="4462050"/>
              <a:ext cx="1078927" cy="576814"/>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Dữ liệu phi cấu trúc</a:t>
              </a:r>
              <a:endParaRPr sz="1200">
                <a:solidFill>
                  <a:srgbClr val="1F45BC"/>
                </a:solidFill>
                <a:latin typeface="Arial"/>
                <a:ea typeface="Arial"/>
                <a:cs typeface="Arial"/>
                <a:sym typeface="Arial"/>
              </a:endParaRPr>
            </a:p>
          </p:txBody>
        </p:sp>
        <p:grpSp>
          <p:nvGrpSpPr>
            <p:cNvPr id="907" name="Google Shape;907;p58"/>
            <p:cNvGrpSpPr/>
            <p:nvPr/>
          </p:nvGrpSpPr>
          <p:grpSpPr>
            <a:xfrm>
              <a:off x="3131868" y="4362706"/>
              <a:ext cx="825867" cy="775503"/>
              <a:chOff x="1987661" y="4344815"/>
              <a:chExt cx="825867" cy="775503"/>
            </a:xfrm>
          </p:grpSpPr>
          <p:sp>
            <p:nvSpPr>
              <p:cNvPr id="908" name="Google Shape;908;p58"/>
              <p:cNvSpPr/>
              <p:nvPr/>
            </p:nvSpPr>
            <p:spPr>
              <a:xfrm>
                <a:off x="1987661" y="4344815"/>
                <a:ext cx="768239" cy="775503"/>
              </a:xfrm>
              <a:prstGeom prst="teardrop">
                <a:avLst>
                  <a:gd fmla="val 100000"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909" name="Google Shape;909;p58"/>
              <p:cNvSpPr/>
              <p:nvPr/>
            </p:nvSpPr>
            <p:spPr>
              <a:xfrm>
                <a:off x="1987661" y="4582346"/>
                <a:ext cx="825867"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Tiền xử lý</a:t>
                </a:r>
                <a:endParaRPr sz="1200">
                  <a:solidFill>
                    <a:srgbClr val="1F45BC"/>
                  </a:solidFill>
                  <a:latin typeface="Arial"/>
                  <a:ea typeface="Arial"/>
                  <a:cs typeface="Arial"/>
                  <a:sym typeface="Arial"/>
                </a:endParaRPr>
              </a:p>
            </p:txBody>
          </p:sp>
        </p:grpSp>
        <p:sp>
          <p:nvSpPr>
            <p:cNvPr id="910" name="Google Shape;910;p58"/>
            <p:cNvSpPr/>
            <p:nvPr/>
          </p:nvSpPr>
          <p:spPr>
            <a:xfrm>
              <a:off x="4468224" y="4462050"/>
              <a:ext cx="1078927" cy="576814"/>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Dữ liệu có cấu trúc</a:t>
              </a:r>
              <a:endParaRPr sz="1200">
                <a:solidFill>
                  <a:srgbClr val="1F45BC"/>
                </a:solidFill>
                <a:latin typeface="Arial"/>
                <a:ea typeface="Arial"/>
                <a:cs typeface="Arial"/>
                <a:sym typeface="Arial"/>
              </a:endParaRPr>
            </a:p>
          </p:txBody>
        </p:sp>
        <p:grpSp>
          <p:nvGrpSpPr>
            <p:cNvPr id="911" name="Google Shape;911;p58"/>
            <p:cNvGrpSpPr/>
            <p:nvPr/>
          </p:nvGrpSpPr>
          <p:grpSpPr>
            <a:xfrm>
              <a:off x="6060807" y="4362706"/>
              <a:ext cx="786433" cy="775503"/>
              <a:chOff x="1987661" y="4344815"/>
              <a:chExt cx="786433" cy="775503"/>
            </a:xfrm>
          </p:grpSpPr>
          <p:sp>
            <p:nvSpPr>
              <p:cNvPr id="912" name="Google Shape;912;p58"/>
              <p:cNvSpPr/>
              <p:nvPr/>
            </p:nvSpPr>
            <p:spPr>
              <a:xfrm>
                <a:off x="1987661" y="4344815"/>
                <a:ext cx="768239" cy="775503"/>
              </a:xfrm>
              <a:prstGeom prst="teardrop">
                <a:avLst>
                  <a:gd fmla="val 100000"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913" name="Google Shape;913;p58"/>
              <p:cNvSpPr/>
              <p:nvPr/>
            </p:nvSpPr>
            <p:spPr>
              <a:xfrm>
                <a:off x="2002729" y="4490014"/>
                <a:ext cx="77136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Học máy</a:t>
                </a:r>
                <a:endParaRPr sz="1200">
                  <a:solidFill>
                    <a:srgbClr val="1F45BC"/>
                  </a:solidFill>
                  <a:latin typeface="Arial"/>
                  <a:ea typeface="Arial"/>
                  <a:cs typeface="Arial"/>
                  <a:sym typeface="Arial"/>
                </a:endParaRPr>
              </a:p>
            </p:txBody>
          </p:sp>
        </p:grpSp>
        <p:sp>
          <p:nvSpPr>
            <p:cNvPr id="914" name="Google Shape;914;p58"/>
            <p:cNvSpPr/>
            <p:nvPr/>
          </p:nvSpPr>
          <p:spPr>
            <a:xfrm>
              <a:off x="7342702" y="4462050"/>
              <a:ext cx="963802" cy="576814"/>
            </a:xfrm>
            <a:prstGeom prst="hexagon">
              <a:avLst>
                <a:gd fmla="val 25000" name="adj"/>
                <a:gd fmla="val 115470" name="vf"/>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Dữ liệu xuất</a:t>
              </a:r>
              <a:endParaRPr sz="1200">
                <a:solidFill>
                  <a:schemeClr val="lt1"/>
                </a:solidFill>
                <a:latin typeface="Arial"/>
                <a:ea typeface="Arial"/>
                <a:cs typeface="Arial"/>
                <a:sym typeface="Arial"/>
              </a:endParaRPr>
            </a:p>
          </p:txBody>
        </p:sp>
        <p:grpSp>
          <p:nvGrpSpPr>
            <p:cNvPr id="915" name="Google Shape;915;p58"/>
            <p:cNvGrpSpPr/>
            <p:nvPr/>
          </p:nvGrpSpPr>
          <p:grpSpPr>
            <a:xfrm>
              <a:off x="6060807" y="5472894"/>
              <a:ext cx="768240" cy="775503"/>
              <a:chOff x="1949658" y="6352605"/>
              <a:chExt cx="768240" cy="775503"/>
            </a:xfrm>
          </p:grpSpPr>
          <p:sp>
            <p:nvSpPr>
              <p:cNvPr id="916" name="Google Shape;916;p58"/>
              <p:cNvSpPr/>
              <p:nvPr/>
            </p:nvSpPr>
            <p:spPr>
              <a:xfrm>
                <a:off x="1949658" y="6352605"/>
                <a:ext cx="768239" cy="775503"/>
              </a:xfrm>
              <a:prstGeom prst="teardrop">
                <a:avLst>
                  <a:gd fmla="val 100000"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917" name="Google Shape;917;p58"/>
              <p:cNvSpPr/>
              <p:nvPr/>
            </p:nvSpPr>
            <p:spPr>
              <a:xfrm>
                <a:off x="1964726" y="6461033"/>
                <a:ext cx="75317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Phân tích dữ liệu</a:t>
                </a:r>
                <a:endParaRPr sz="1200">
                  <a:solidFill>
                    <a:srgbClr val="1F45BC"/>
                  </a:solidFill>
                  <a:latin typeface="Arial"/>
                  <a:ea typeface="Arial"/>
                  <a:cs typeface="Arial"/>
                  <a:sym typeface="Arial"/>
                </a:endParaRPr>
              </a:p>
            </p:txBody>
          </p:sp>
        </p:grpSp>
        <p:grpSp>
          <p:nvGrpSpPr>
            <p:cNvPr id="918" name="Google Shape;918;p58"/>
            <p:cNvGrpSpPr/>
            <p:nvPr/>
          </p:nvGrpSpPr>
          <p:grpSpPr>
            <a:xfrm>
              <a:off x="5272547" y="3393327"/>
              <a:ext cx="875555" cy="775503"/>
              <a:chOff x="5272547" y="3393327"/>
              <a:chExt cx="875555" cy="775503"/>
            </a:xfrm>
          </p:grpSpPr>
          <p:sp>
            <p:nvSpPr>
              <p:cNvPr id="919" name="Google Shape;919;p58"/>
              <p:cNvSpPr/>
              <p:nvPr/>
            </p:nvSpPr>
            <p:spPr>
              <a:xfrm>
                <a:off x="5379863" y="3393327"/>
                <a:ext cx="768239" cy="775503"/>
              </a:xfrm>
              <a:prstGeom prst="teardrop">
                <a:avLst>
                  <a:gd fmla="val 100000"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920" name="Google Shape;920;p58"/>
              <p:cNvSpPr/>
              <p:nvPr/>
            </p:nvSpPr>
            <p:spPr>
              <a:xfrm>
                <a:off x="5272547" y="3599644"/>
                <a:ext cx="87555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Giảm kích thước</a:t>
                </a:r>
                <a:endParaRPr sz="1000">
                  <a:solidFill>
                    <a:srgbClr val="1F45BC"/>
                  </a:solidFill>
                  <a:latin typeface="Arial"/>
                  <a:ea typeface="Arial"/>
                  <a:cs typeface="Arial"/>
                  <a:sym typeface="Arial"/>
                </a:endParaRPr>
              </a:p>
            </p:txBody>
          </p:sp>
        </p:grpSp>
        <p:grpSp>
          <p:nvGrpSpPr>
            <p:cNvPr id="921" name="Google Shape;921;p58"/>
            <p:cNvGrpSpPr/>
            <p:nvPr/>
          </p:nvGrpSpPr>
          <p:grpSpPr>
            <a:xfrm>
              <a:off x="7371138" y="5467159"/>
              <a:ext cx="906929" cy="775503"/>
              <a:chOff x="1921221" y="6352605"/>
              <a:chExt cx="906929" cy="775503"/>
            </a:xfrm>
          </p:grpSpPr>
          <p:sp>
            <p:nvSpPr>
              <p:cNvPr id="922" name="Google Shape;922;p58"/>
              <p:cNvSpPr/>
              <p:nvPr/>
            </p:nvSpPr>
            <p:spPr>
              <a:xfrm>
                <a:off x="1949658" y="6352605"/>
                <a:ext cx="768239" cy="775503"/>
              </a:xfrm>
              <a:prstGeom prst="teardrop">
                <a:avLst>
                  <a:gd fmla="val 100000"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sp>
            <p:nvSpPr>
              <p:cNvPr id="923" name="Google Shape;923;p58"/>
              <p:cNvSpPr/>
              <p:nvPr/>
            </p:nvSpPr>
            <p:spPr>
              <a:xfrm>
                <a:off x="1921221" y="6417190"/>
                <a:ext cx="90692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Trực quan hóa dữ liệu</a:t>
                </a:r>
                <a:endParaRPr sz="1050">
                  <a:solidFill>
                    <a:srgbClr val="1F45BC"/>
                  </a:solidFill>
                  <a:latin typeface="Arial"/>
                  <a:ea typeface="Arial"/>
                  <a:cs typeface="Arial"/>
                  <a:sym typeface="Arial"/>
                </a:endParaRPr>
              </a:p>
            </p:txBody>
          </p:sp>
        </p:grpSp>
        <p:cxnSp>
          <p:nvCxnSpPr>
            <p:cNvPr id="924" name="Google Shape;924;p58"/>
            <p:cNvCxnSpPr>
              <a:stCxn id="906" idx="3"/>
              <a:endCxn id="908" idx="4"/>
            </p:cNvCxnSpPr>
            <p:nvPr/>
          </p:nvCxnSpPr>
          <p:spPr>
            <a:xfrm>
              <a:off x="2509288" y="4750457"/>
              <a:ext cx="622500" cy="0"/>
            </a:xfrm>
            <a:prstGeom prst="straightConnector1">
              <a:avLst/>
            </a:prstGeom>
            <a:noFill/>
            <a:ln cap="flat" cmpd="sng" w="19050">
              <a:solidFill>
                <a:srgbClr val="1F45BC"/>
              </a:solidFill>
              <a:prstDash val="solid"/>
              <a:miter lim="800000"/>
              <a:headEnd len="sm" w="sm" type="none"/>
              <a:tailEnd len="med" w="med" type="triangle"/>
            </a:ln>
          </p:spPr>
        </p:cxnSp>
        <p:cxnSp>
          <p:nvCxnSpPr>
            <p:cNvPr id="925" name="Google Shape;925;p58"/>
            <p:cNvCxnSpPr>
              <a:stCxn id="908" idx="0"/>
              <a:endCxn id="910" idx="1"/>
            </p:cNvCxnSpPr>
            <p:nvPr/>
          </p:nvCxnSpPr>
          <p:spPr>
            <a:xfrm>
              <a:off x="3900107" y="4750458"/>
              <a:ext cx="568200" cy="0"/>
            </a:xfrm>
            <a:prstGeom prst="straightConnector1">
              <a:avLst/>
            </a:prstGeom>
            <a:noFill/>
            <a:ln cap="flat" cmpd="sng" w="19050">
              <a:solidFill>
                <a:srgbClr val="1F45BC"/>
              </a:solidFill>
              <a:prstDash val="solid"/>
              <a:miter lim="800000"/>
              <a:headEnd len="sm" w="sm" type="none"/>
              <a:tailEnd len="med" w="med" type="triangle"/>
            </a:ln>
          </p:spPr>
        </p:cxnSp>
        <p:cxnSp>
          <p:nvCxnSpPr>
            <p:cNvPr id="926" name="Google Shape;926;p58"/>
            <p:cNvCxnSpPr>
              <a:stCxn id="910" idx="3"/>
              <a:endCxn id="912" idx="4"/>
            </p:cNvCxnSpPr>
            <p:nvPr/>
          </p:nvCxnSpPr>
          <p:spPr>
            <a:xfrm>
              <a:off x="5547151" y="4750457"/>
              <a:ext cx="513600" cy="0"/>
            </a:xfrm>
            <a:prstGeom prst="straightConnector1">
              <a:avLst/>
            </a:prstGeom>
            <a:noFill/>
            <a:ln cap="flat" cmpd="sng" w="19050">
              <a:solidFill>
                <a:srgbClr val="1F45BC"/>
              </a:solidFill>
              <a:prstDash val="solid"/>
              <a:miter lim="800000"/>
              <a:headEnd len="sm" w="sm" type="none"/>
              <a:tailEnd len="med" w="med" type="triangle"/>
            </a:ln>
          </p:spPr>
        </p:cxnSp>
        <p:cxnSp>
          <p:nvCxnSpPr>
            <p:cNvPr id="927" name="Google Shape;927;p58"/>
            <p:cNvCxnSpPr>
              <a:stCxn id="912" idx="0"/>
              <a:endCxn id="914" idx="3"/>
            </p:cNvCxnSpPr>
            <p:nvPr/>
          </p:nvCxnSpPr>
          <p:spPr>
            <a:xfrm>
              <a:off x="6829046" y="4750458"/>
              <a:ext cx="513600" cy="0"/>
            </a:xfrm>
            <a:prstGeom prst="straightConnector1">
              <a:avLst/>
            </a:prstGeom>
            <a:noFill/>
            <a:ln cap="flat" cmpd="sng" w="19050">
              <a:solidFill>
                <a:srgbClr val="1F45BC"/>
              </a:solidFill>
              <a:prstDash val="solid"/>
              <a:miter lim="800000"/>
              <a:headEnd len="sm" w="sm" type="none"/>
              <a:tailEnd len="med" w="med" type="triangle"/>
            </a:ln>
          </p:spPr>
        </p:cxnSp>
        <p:cxnSp>
          <p:nvCxnSpPr>
            <p:cNvPr id="928" name="Google Shape;928;p58"/>
            <p:cNvCxnSpPr>
              <a:stCxn id="916" idx="0"/>
              <a:endCxn id="922" idx="4"/>
            </p:cNvCxnSpPr>
            <p:nvPr/>
          </p:nvCxnSpPr>
          <p:spPr>
            <a:xfrm flipH="1" rot="10800000">
              <a:off x="6829046" y="5854946"/>
              <a:ext cx="570600" cy="5700"/>
            </a:xfrm>
            <a:prstGeom prst="straightConnector1">
              <a:avLst/>
            </a:prstGeom>
            <a:noFill/>
            <a:ln cap="flat" cmpd="sng" w="19050">
              <a:solidFill>
                <a:srgbClr val="1F45BC"/>
              </a:solidFill>
              <a:prstDash val="solid"/>
              <a:miter lim="800000"/>
              <a:headEnd len="sm" w="sm" type="none"/>
              <a:tailEnd len="med" w="med" type="triangle"/>
            </a:ln>
          </p:spPr>
        </p:cxnSp>
        <p:cxnSp>
          <p:nvCxnSpPr>
            <p:cNvPr id="929" name="Google Shape;929;p58"/>
            <p:cNvCxnSpPr>
              <a:stCxn id="910" idx="2"/>
              <a:endCxn id="916" idx="4"/>
            </p:cNvCxnSpPr>
            <p:nvPr/>
          </p:nvCxnSpPr>
          <p:spPr>
            <a:xfrm flipH="1" rot="-5400000">
              <a:off x="5123338" y="4923214"/>
              <a:ext cx="821700" cy="1053000"/>
            </a:xfrm>
            <a:prstGeom prst="bentConnector2">
              <a:avLst/>
            </a:prstGeom>
            <a:noFill/>
            <a:ln cap="flat" cmpd="sng" w="19050">
              <a:solidFill>
                <a:srgbClr val="1F45BC"/>
              </a:solidFill>
              <a:prstDash val="solid"/>
              <a:miter lim="800000"/>
              <a:headEnd len="sm" w="sm" type="none"/>
              <a:tailEnd len="med" w="med" type="triangle"/>
            </a:ln>
          </p:spPr>
        </p:cxnSp>
        <p:cxnSp>
          <p:nvCxnSpPr>
            <p:cNvPr id="930" name="Google Shape;930;p58"/>
            <p:cNvCxnSpPr>
              <a:stCxn id="910" idx="0"/>
              <a:endCxn id="919" idx="4"/>
            </p:cNvCxnSpPr>
            <p:nvPr/>
          </p:nvCxnSpPr>
          <p:spPr>
            <a:xfrm rot="-5400000">
              <a:off x="4853338" y="3935400"/>
              <a:ext cx="681000" cy="372300"/>
            </a:xfrm>
            <a:prstGeom prst="bentConnector2">
              <a:avLst/>
            </a:prstGeom>
            <a:noFill/>
            <a:ln cap="flat" cmpd="sng" w="19050">
              <a:solidFill>
                <a:srgbClr val="1F45BC"/>
              </a:solidFill>
              <a:prstDash val="dot"/>
              <a:miter lim="800000"/>
              <a:headEnd len="sm" w="sm" type="none"/>
              <a:tailEnd len="med" w="med" type="triangle"/>
            </a:ln>
          </p:spPr>
        </p:cxnSp>
        <p:cxnSp>
          <p:nvCxnSpPr>
            <p:cNvPr id="931" name="Google Shape;931;p58"/>
            <p:cNvCxnSpPr>
              <a:stCxn id="919" idx="0"/>
              <a:endCxn id="912" idx="6"/>
            </p:cNvCxnSpPr>
            <p:nvPr/>
          </p:nvCxnSpPr>
          <p:spPr>
            <a:xfrm>
              <a:off x="6148102" y="3781079"/>
              <a:ext cx="296700" cy="581700"/>
            </a:xfrm>
            <a:prstGeom prst="bentConnector2">
              <a:avLst/>
            </a:prstGeom>
            <a:noFill/>
            <a:ln cap="flat" cmpd="sng" w="19050">
              <a:solidFill>
                <a:srgbClr val="1F45BC"/>
              </a:solidFill>
              <a:prstDash val="dot"/>
              <a:miter lim="800000"/>
              <a:headEnd len="sm" w="sm" type="none"/>
              <a:tailEnd len="med" w="med" type="triangle"/>
            </a:ln>
          </p:spPr>
        </p:cxn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5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938" name="Google Shape;938;p5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Tạo bộ dữ liệu phân tán đàn hồi</a:t>
            </a:r>
            <a:endParaRPr/>
          </a:p>
        </p:txBody>
      </p:sp>
      <p:sp>
        <p:nvSpPr>
          <p:cNvPr id="939" name="Google Shape;939;p5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940" name="Google Shape;940;p5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Phương pháp dễ nhất và đơn giản nhất để tạo RDD là tạo chúng bằng cách sử dụng các bộ lặp hoặc bộ sưu tập hiện có trong chương trình trình điều khiển</a:t>
            </a:r>
            <a:endParaRPr/>
          </a:p>
          <a:p>
            <a:pPr indent="-177800" lvl="0" marL="177800" rtl="0" algn="l">
              <a:lnSpc>
                <a:spcPct val="128571"/>
              </a:lnSpc>
              <a:spcBef>
                <a:spcPts val="1000"/>
              </a:spcBef>
              <a:spcAft>
                <a:spcPts val="0"/>
              </a:spcAft>
              <a:buClr>
                <a:srgbClr val="262626"/>
              </a:buClr>
              <a:buSzPts val="1400"/>
              <a:buFont typeface="Arial"/>
              <a:buChar char="•"/>
            </a:pPr>
            <a:r>
              <a:rPr lang="en-US"/>
              <a:t>Sử dụng phương pháp </a:t>
            </a:r>
            <a:r>
              <a:rPr b="1" lang="en-US"/>
              <a:t>song song </a:t>
            </a:r>
            <a:r>
              <a:rPr lang="en-US"/>
              <a:t>của SparkContext</a:t>
            </a:r>
            <a:endParaRPr/>
          </a:p>
          <a:p>
            <a:pPr indent="-177800" lvl="0" marL="177800" rtl="0" algn="l">
              <a:lnSpc>
                <a:spcPct val="128571"/>
              </a:lnSpc>
              <a:spcBef>
                <a:spcPts val="1000"/>
              </a:spcBef>
              <a:spcAft>
                <a:spcPts val="0"/>
              </a:spcAft>
              <a:buClr>
                <a:srgbClr val="262626"/>
              </a:buClr>
              <a:buSzPts val="1400"/>
              <a:buFont typeface="Arial"/>
              <a:buChar char="•"/>
            </a:pPr>
            <a:r>
              <a:rPr lang="en-US"/>
              <a:t>Hoạt động tạo ra một bộ sưu tập song song trong đó bộ sưu tập được phân vùng và phân phối trên các Executor tham gia</a:t>
            </a:r>
            <a:endParaRPr/>
          </a:p>
          <a:p>
            <a:pPr indent="-182563" lvl="1" marL="360363" rtl="0" algn="l">
              <a:lnSpc>
                <a:spcPct val="138461"/>
              </a:lnSpc>
              <a:spcBef>
                <a:spcPts val="500"/>
              </a:spcBef>
              <a:spcAft>
                <a:spcPts val="0"/>
              </a:spcAft>
              <a:buClr>
                <a:srgbClr val="262626"/>
              </a:buClr>
              <a:buSzPts val="1040"/>
              <a:buChar char="•"/>
            </a:pPr>
            <a:r>
              <a:rPr lang="en-US"/>
              <a:t>Kiểm soát số lượng phân vùng với </a:t>
            </a:r>
            <a:r>
              <a:rPr b="1" lang="en-US"/>
              <a:t>parallelize(my_collection, number_of_partitions)</a:t>
            </a:r>
            <a:endParaRPr b="1">
              <a:latin typeface="Arial"/>
              <a:ea typeface="Arial"/>
              <a:cs typeface="Arial"/>
              <a:sym typeface="Arial"/>
            </a:endParaRPr>
          </a:p>
          <a:p>
            <a:pPr indent="-177800" lvl="0" marL="177800" rtl="0" algn="l">
              <a:lnSpc>
                <a:spcPct val="128571"/>
              </a:lnSpc>
              <a:spcBef>
                <a:spcPts val="1000"/>
              </a:spcBef>
              <a:spcAft>
                <a:spcPts val="0"/>
              </a:spcAft>
              <a:buClr>
                <a:srgbClr val="262626"/>
              </a:buClr>
              <a:buSzPts val="1400"/>
              <a:buFont typeface="Arial"/>
              <a:buChar char="•"/>
            </a:pPr>
            <a:r>
              <a:rPr lang="en-US"/>
              <a:t>Chủ yếu được sử dụng trong quá trình phát triển để thử nghiệm nhanh</a:t>
            </a: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941" name="Google Shape;941;p59"/>
          <p:cNvSpPr txBox="1"/>
          <p:nvPr/>
        </p:nvSpPr>
        <p:spPr>
          <a:xfrm>
            <a:off x="704850" y="4460621"/>
            <a:ext cx="7812000" cy="9144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my_collection = [1, 2, 3, 4 ]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parallel_collection = sc.parallelize(my_collection)</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parallel_collection.take(2)</a:t>
            </a:r>
            <a:endParaRPr/>
          </a:p>
        </p:txBody>
      </p:sp>
      <p:sp>
        <p:nvSpPr>
          <p:cNvPr id="942" name="Google Shape;942;p59"/>
          <p:cNvSpPr txBox="1"/>
          <p:nvPr/>
        </p:nvSpPr>
        <p:spPr>
          <a:xfrm>
            <a:off x="704850" y="5424947"/>
            <a:ext cx="7812000" cy="482367"/>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[1, 2]</a:t>
            </a:r>
            <a:endParaRPr/>
          </a:p>
        </p:txBody>
      </p:sp>
      <p:sp>
        <p:nvSpPr>
          <p:cNvPr id="943" name="Google Shape;943;p59"/>
          <p:cNvSpPr txBox="1"/>
          <p:nvPr/>
        </p:nvSpPr>
        <p:spPr>
          <a:xfrm>
            <a:off x="7868850" y="4460621"/>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944" name="Google Shape;944;p59"/>
          <p:cNvSpPr txBox="1"/>
          <p:nvPr/>
        </p:nvSpPr>
        <p:spPr>
          <a:xfrm>
            <a:off x="7868850" y="5424947"/>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Giới thiệu về Apache Spark</a:t>
            </a:r>
            <a:endParaRPr/>
          </a:p>
        </p:txBody>
      </p:sp>
      <p:sp>
        <p:nvSpPr>
          <p:cNvPr id="129" name="Google Shape;129;p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Apache Spark là gì?</a:t>
            </a:r>
            <a:endParaRPr/>
          </a:p>
        </p:txBody>
      </p:sp>
      <p:sp>
        <p:nvSpPr>
          <p:cNvPr id="130" name="Google Shape;130;p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31" name="Google Shape;131;p6"/>
          <p:cNvSpPr txBox="1"/>
          <p:nvPr>
            <p:ph idx="4" type="body"/>
          </p:nvPr>
        </p:nvSpPr>
        <p:spPr>
          <a:xfrm>
            <a:off x="535872" y="2226568"/>
            <a:ext cx="4597831"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Apache Spark là một công cụ phân tích thống nhất để xử lý dữ liệu quy mô lớn</a:t>
            </a:r>
            <a:endParaRPr/>
          </a:p>
          <a:p>
            <a:pPr indent="-182563" lvl="1" marL="360363" rtl="0" algn="l">
              <a:lnSpc>
                <a:spcPct val="138461"/>
              </a:lnSpc>
              <a:spcBef>
                <a:spcPts val="500"/>
              </a:spcBef>
              <a:spcAft>
                <a:spcPts val="0"/>
              </a:spcAft>
              <a:buClr>
                <a:srgbClr val="262626"/>
              </a:buClr>
              <a:buSzPts val="1040"/>
              <a:buChar char="•"/>
            </a:pPr>
            <a:r>
              <a:rPr lang="en-US"/>
              <a:t>Một bộ API cấp cao trong Scala, Python, Java và R</a:t>
            </a:r>
            <a:endParaRPr/>
          </a:p>
          <a:p>
            <a:pPr indent="-177800" lvl="0" marL="177800" rtl="0" algn="l">
              <a:lnSpc>
                <a:spcPct val="128571"/>
              </a:lnSpc>
              <a:spcBef>
                <a:spcPts val="1000"/>
              </a:spcBef>
              <a:spcAft>
                <a:spcPts val="0"/>
              </a:spcAft>
              <a:buClr>
                <a:srgbClr val="262626"/>
              </a:buClr>
              <a:buSzPts val="1400"/>
              <a:buFont typeface="Arial"/>
              <a:buChar char="•"/>
            </a:pPr>
            <a:r>
              <a:rPr lang="en-US"/>
              <a:t>Công cụ xử lý dữ liệu đa năng cung cấp</a:t>
            </a:r>
            <a:endParaRPr/>
          </a:p>
          <a:p>
            <a:pPr indent="-182563" lvl="1" marL="360363" rtl="0" algn="l">
              <a:lnSpc>
                <a:spcPct val="138461"/>
              </a:lnSpc>
              <a:spcBef>
                <a:spcPts val="500"/>
              </a:spcBef>
              <a:spcAft>
                <a:spcPts val="0"/>
              </a:spcAft>
              <a:buClr>
                <a:srgbClr val="262626"/>
              </a:buClr>
              <a:buSzPts val="1040"/>
              <a:buChar char="•"/>
            </a:pPr>
            <a:r>
              <a:rPr lang="en-US"/>
              <a:t>Xử lý tương tác</a:t>
            </a:r>
            <a:endParaRPr/>
          </a:p>
          <a:p>
            <a:pPr indent="-182563" lvl="1" marL="360363" rtl="0" algn="l">
              <a:lnSpc>
                <a:spcPct val="138461"/>
              </a:lnSpc>
              <a:spcBef>
                <a:spcPts val="500"/>
              </a:spcBef>
              <a:spcAft>
                <a:spcPts val="0"/>
              </a:spcAft>
              <a:buClr>
                <a:srgbClr val="262626"/>
              </a:buClr>
              <a:buSzPts val="1040"/>
              <a:buChar char="•"/>
            </a:pPr>
            <a:r>
              <a:rPr lang="en-US"/>
              <a:t>Xử lý hàng loạt cực nhanh</a:t>
            </a:r>
            <a:endParaRPr/>
          </a:p>
          <a:p>
            <a:pPr indent="-182563" lvl="1" marL="360363" rtl="0" algn="l">
              <a:lnSpc>
                <a:spcPct val="138461"/>
              </a:lnSpc>
              <a:spcBef>
                <a:spcPts val="500"/>
              </a:spcBef>
              <a:spcAft>
                <a:spcPts val="0"/>
              </a:spcAft>
              <a:buClr>
                <a:srgbClr val="262626"/>
              </a:buClr>
              <a:buSzPts val="1040"/>
              <a:buChar char="•"/>
            </a:pPr>
            <a:r>
              <a:rPr lang="en-US"/>
              <a:t>Xử lý luồng thời gian thực</a:t>
            </a:r>
            <a:endParaRPr/>
          </a:p>
          <a:p>
            <a:pPr indent="-182563" lvl="1" marL="360363" rtl="0" algn="l">
              <a:lnSpc>
                <a:spcPct val="138461"/>
              </a:lnSpc>
              <a:spcBef>
                <a:spcPts val="500"/>
              </a:spcBef>
              <a:spcAft>
                <a:spcPts val="0"/>
              </a:spcAft>
              <a:buClr>
                <a:srgbClr val="262626"/>
              </a:buClr>
              <a:buSzPts val="1040"/>
              <a:buChar char="•"/>
            </a:pPr>
            <a:r>
              <a:rPr lang="en-US"/>
              <a:t>Mô hình học máy phân tán và công cụ suy luận</a:t>
            </a:r>
            <a:endParaRPr/>
          </a:p>
          <a:p>
            <a:pPr indent="-182563" lvl="1" marL="360363" rtl="0" algn="l">
              <a:lnSpc>
                <a:spcPct val="138461"/>
              </a:lnSpc>
              <a:spcBef>
                <a:spcPts val="500"/>
              </a:spcBef>
              <a:spcAft>
                <a:spcPts val="0"/>
              </a:spcAft>
              <a:buClr>
                <a:srgbClr val="262626"/>
              </a:buClr>
              <a:buSzPts val="1040"/>
              <a:buChar char="•"/>
            </a:pPr>
            <a:r>
              <a:rPr lang="en-US"/>
              <a:t>Xử lý đồ thị</a:t>
            </a:r>
            <a:endParaRPr/>
          </a:p>
          <a:p>
            <a:pPr indent="-177800" lvl="0" marL="177800" rtl="0" algn="l">
              <a:lnSpc>
                <a:spcPct val="128571"/>
              </a:lnSpc>
              <a:spcBef>
                <a:spcPts val="1000"/>
              </a:spcBef>
              <a:spcAft>
                <a:spcPts val="0"/>
              </a:spcAft>
              <a:buClr>
                <a:srgbClr val="262626"/>
              </a:buClr>
              <a:buSzPts val="1400"/>
              <a:buFont typeface="Arial"/>
              <a:buChar char="•"/>
            </a:pPr>
            <a:r>
              <a:rPr lang="en-US"/>
              <a:t>Công cụ tính toán phân tán trong bộ nhớ</a:t>
            </a:r>
            <a:endParaRPr/>
          </a:p>
          <a:p>
            <a:pPr indent="-177800" lvl="0" marL="177800" rtl="0" algn="l">
              <a:lnSpc>
                <a:spcPct val="128571"/>
              </a:lnSpc>
              <a:spcBef>
                <a:spcPts val="1000"/>
              </a:spcBef>
              <a:spcAft>
                <a:spcPts val="0"/>
              </a:spcAft>
              <a:buClr>
                <a:srgbClr val="262626"/>
              </a:buClr>
              <a:buSzPts val="1400"/>
              <a:buFont typeface="Arial"/>
              <a:buChar char="•"/>
            </a:pPr>
            <a:r>
              <a:rPr lang="en-US"/>
              <a:t>Ban đầu được phát triển bởi Phòng thí nghiệm AMP tại Đại học California, Berkeley</a:t>
            </a: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p:txBody>
      </p:sp>
      <p:grpSp>
        <p:nvGrpSpPr>
          <p:cNvPr id="132" name="Google Shape;132;p6"/>
          <p:cNvGrpSpPr/>
          <p:nvPr/>
        </p:nvGrpSpPr>
        <p:grpSpPr>
          <a:xfrm>
            <a:off x="5040351" y="2813322"/>
            <a:ext cx="4292049" cy="2098372"/>
            <a:chOff x="5337587" y="2721304"/>
            <a:chExt cx="4131473" cy="2098372"/>
          </a:xfrm>
        </p:grpSpPr>
        <p:grpSp>
          <p:nvGrpSpPr>
            <p:cNvPr id="133" name="Google Shape;133;p6"/>
            <p:cNvGrpSpPr/>
            <p:nvPr/>
          </p:nvGrpSpPr>
          <p:grpSpPr>
            <a:xfrm>
              <a:off x="5337587" y="2721304"/>
              <a:ext cx="4131473" cy="1110788"/>
              <a:chOff x="5337587" y="3941801"/>
              <a:chExt cx="4131473" cy="1110788"/>
            </a:xfrm>
          </p:grpSpPr>
          <p:sp>
            <p:nvSpPr>
              <p:cNvPr id="134" name="Google Shape;134;p6"/>
              <p:cNvSpPr/>
              <p:nvPr/>
            </p:nvSpPr>
            <p:spPr>
              <a:xfrm>
                <a:off x="5337587" y="3948885"/>
                <a:ext cx="961613" cy="1103704"/>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1F45BC"/>
                    </a:solidFill>
                    <a:latin typeface="Arial"/>
                    <a:ea typeface="Arial"/>
                    <a:cs typeface="Arial"/>
                    <a:sym typeface="Arial"/>
                  </a:rPr>
                  <a:t>Spark SQL</a:t>
                </a:r>
                <a:endParaRPr b="1" sz="1200">
                  <a:solidFill>
                    <a:srgbClr val="1F45BC"/>
                  </a:solidFill>
                  <a:latin typeface="Arial"/>
                  <a:ea typeface="Arial"/>
                  <a:cs typeface="Arial"/>
                  <a:sym typeface="Arial"/>
                </a:endParaRPr>
              </a:p>
            </p:txBody>
          </p:sp>
          <p:sp>
            <p:nvSpPr>
              <p:cNvPr id="135" name="Google Shape;135;p6"/>
              <p:cNvSpPr/>
              <p:nvPr/>
            </p:nvSpPr>
            <p:spPr>
              <a:xfrm>
                <a:off x="6393969" y="3948885"/>
                <a:ext cx="960896" cy="1103704"/>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1F45BC"/>
                    </a:solidFill>
                    <a:latin typeface="Arial"/>
                    <a:ea typeface="Arial"/>
                    <a:cs typeface="Arial"/>
                    <a:sym typeface="Arial"/>
                  </a:rPr>
                  <a:t>Spark</a:t>
                </a:r>
                <a:endParaRPr/>
              </a:p>
              <a:p>
                <a:pPr indent="0" lvl="0" marL="0" marR="0" rtl="0" algn="ctr">
                  <a:spcBef>
                    <a:spcPts val="0"/>
                  </a:spcBef>
                  <a:spcAft>
                    <a:spcPts val="0"/>
                  </a:spcAft>
                  <a:buNone/>
                </a:pPr>
                <a:r>
                  <a:rPr b="1" lang="en-US" sz="1200">
                    <a:solidFill>
                      <a:srgbClr val="1F45BC"/>
                    </a:solidFill>
                    <a:latin typeface="Arial"/>
                    <a:ea typeface="Arial"/>
                    <a:cs typeface="Arial"/>
                    <a:sym typeface="Arial"/>
                  </a:rPr>
                  <a:t>Streaming</a:t>
                </a:r>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Xử lý thời gian thực</a:t>
                </a:r>
                <a:endParaRPr sz="1000">
                  <a:solidFill>
                    <a:srgbClr val="1F45BC"/>
                  </a:solidFill>
                  <a:latin typeface="Arial"/>
                  <a:ea typeface="Arial"/>
                  <a:cs typeface="Arial"/>
                  <a:sym typeface="Arial"/>
                </a:endParaRPr>
              </a:p>
            </p:txBody>
          </p:sp>
          <p:sp>
            <p:nvSpPr>
              <p:cNvPr id="136" name="Google Shape;136;p6"/>
              <p:cNvSpPr/>
              <p:nvPr/>
            </p:nvSpPr>
            <p:spPr>
              <a:xfrm>
                <a:off x="7450349" y="3948885"/>
                <a:ext cx="961613" cy="1103704"/>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1F45BC"/>
                    </a:solidFill>
                    <a:latin typeface="Arial"/>
                    <a:ea typeface="Arial"/>
                    <a:cs typeface="Arial"/>
                    <a:sym typeface="Arial"/>
                  </a:rPr>
                  <a:t>MLlib</a:t>
                </a:r>
                <a:endParaRPr b="1" sz="1200">
                  <a:solidFill>
                    <a:srgbClr val="1F45BC"/>
                  </a:solidFill>
                  <a:latin typeface="Arial"/>
                  <a:ea typeface="Arial"/>
                  <a:cs typeface="Arial"/>
                  <a:sym typeface="Arial"/>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Học máy</a:t>
                </a:r>
                <a:endParaRPr sz="1000">
                  <a:solidFill>
                    <a:srgbClr val="1F45BC"/>
                  </a:solidFill>
                  <a:latin typeface="Arial"/>
                  <a:ea typeface="Arial"/>
                  <a:cs typeface="Arial"/>
                  <a:sym typeface="Arial"/>
                </a:endParaRPr>
              </a:p>
            </p:txBody>
          </p:sp>
          <p:sp>
            <p:nvSpPr>
              <p:cNvPr id="137" name="Google Shape;137;p6"/>
              <p:cNvSpPr/>
              <p:nvPr/>
            </p:nvSpPr>
            <p:spPr>
              <a:xfrm>
                <a:off x="8507447" y="3941801"/>
                <a:ext cx="961613" cy="1103704"/>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1F45BC"/>
                    </a:solidFill>
                    <a:latin typeface="Arial"/>
                    <a:ea typeface="Arial"/>
                    <a:cs typeface="Arial"/>
                    <a:sym typeface="Arial"/>
                  </a:rPr>
                  <a:t>GraphX</a:t>
                </a:r>
                <a:endParaRPr/>
              </a:p>
              <a:p>
                <a:pPr indent="0" lvl="0" marL="0" marR="0" rtl="0" algn="ctr">
                  <a:spcBef>
                    <a:spcPts val="0"/>
                  </a:spcBef>
                  <a:spcAft>
                    <a:spcPts val="0"/>
                  </a:spcAft>
                  <a:buNone/>
                </a:pPr>
                <a:r>
                  <a:rPr b="1" lang="en-US" sz="1200">
                    <a:solidFill>
                      <a:srgbClr val="1F45BC"/>
                    </a:solidFill>
                    <a:latin typeface="Arial"/>
                    <a:ea typeface="Arial"/>
                    <a:cs typeface="Arial"/>
                    <a:sym typeface="Arial"/>
                  </a:rPr>
                  <a:t>Graph</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Xử lý</a:t>
                </a:r>
                <a:endParaRPr sz="1200">
                  <a:solidFill>
                    <a:srgbClr val="1F45BC"/>
                  </a:solidFill>
                  <a:latin typeface="Arial"/>
                  <a:ea typeface="Arial"/>
                  <a:cs typeface="Arial"/>
                  <a:sym typeface="Arial"/>
                </a:endParaRPr>
              </a:p>
            </p:txBody>
          </p:sp>
        </p:grpSp>
        <p:sp>
          <p:nvSpPr>
            <p:cNvPr id="138" name="Google Shape;138;p6"/>
            <p:cNvSpPr/>
            <p:nvPr/>
          </p:nvSpPr>
          <p:spPr>
            <a:xfrm>
              <a:off x="5337587" y="3886505"/>
              <a:ext cx="4130413" cy="426642"/>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Lõi Spark</a:t>
              </a:r>
              <a:endParaRPr sz="1400">
                <a:solidFill>
                  <a:schemeClr val="lt1"/>
                </a:solidFill>
                <a:latin typeface="Arial"/>
                <a:ea typeface="Arial"/>
                <a:cs typeface="Arial"/>
                <a:sym typeface="Arial"/>
              </a:endParaRPr>
            </a:p>
          </p:txBody>
        </p:sp>
        <p:sp>
          <p:nvSpPr>
            <p:cNvPr id="139" name="Google Shape;139;p6"/>
            <p:cNvSpPr/>
            <p:nvPr/>
          </p:nvSpPr>
          <p:spPr>
            <a:xfrm>
              <a:off x="5337587" y="4393034"/>
              <a:ext cx="2017994" cy="426642"/>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Trình lập lịch độc lập</a:t>
              </a:r>
              <a:endParaRPr sz="1400">
                <a:solidFill>
                  <a:srgbClr val="1F45BC"/>
                </a:solidFill>
                <a:latin typeface="Arial"/>
                <a:ea typeface="Arial"/>
                <a:cs typeface="Arial"/>
                <a:sym typeface="Arial"/>
              </a:endParaRPr>
            </a:p>
          </p:txBody>
        </p:sp>
        <p:sp>
          <p:nvSpPr>
            <p:cNvPr id="140" name="Google Shape;140;p6"/>
            <p:cNvSpPr/>
            <p:nvPr/>
          </p:nvSpPr>
          <p:spPr>
            <a:xfrm>
              <a:off x="7450349" y="4393034"/>
              <a:ext cx="961613" cy="426642"/>
            </a:xfrm>
            <a:prstGeom prst="roundRect">
              <a:avLst>
                <a:gd fmla="val 16667" name="adj"/>
              </a:avLst>
            </a:prstGeom>
            <a:solidFill>
              <a:srgbClr val="E7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YARN</a:t>
              </a:r>
              <a:endParaRPr sz="1400">
                <a:solidFill>
                  <a:srgbClr val="1F45BC"/>
                </a:solidFill>
                <a:latin typeface="Arial"/>
                <a:ea typeface="Arial"/>
                <a:cs typeface="Arial"/>
                <a:sym typeface="Arial"/>
              </a:endParaRPr>
            </a:p>
          </p:txBody>
        </p:sp>
        <p:sp>
          <p:nvSpPr>
            <p:cNvPr id="141" name="Google Shape;141;p6"/>
            <p:cNvSpPr/>
            <p:nvPr/>
          </p:nvSpPr>
          <p:spPr>
            <a:xfrm>
              <a:off x="8506387" y="4393034"/>
              <a:ext cx="961613" cy="426642"/>
            </a:xfrm>
            <a:prstGeom prst="roundRect">
              <a:avLst>
                <a:gd fmla="val 16667" name="adj"/>
              </a:avLst>
            </a:prstGeom>
            <a:solidFill>
              <a:srgbClr val="E7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Mesos</a:t>
              </a:r>
              <a:endParaRPr sz="1400">
                <a:solidFill>
                  <a:srgbClr val="1F45BC"/>
                </a:solidFill>
                <a:latin typeface="Arial"/>
                <a:ea typeface="Arial"/>
                <a:cs typeface="Arial"/>
                <a:sym typeface="Arial"/>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6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951" name="Google Shape;951;p6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Đọc bộ dữ liệu bên ngoài</a:t>
            </a:r>
            <a:endParaRPr/>
          </a:p>
        </p:txBody>
      </p:sp>
      <p:sp>
        <p:nvSpPr>
          <p:cNvPr id="952" name="Google Shape;952;p6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953" name="Google Shape;953;p6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Spark có thể tạo bộ dữ liệu phân tán từ bất kỳ nguồn lưu trữ nào được Hadoop hỗ trợ</a:t>
            </a:r>
            <a:endParaRPr/>
          </a:p>
          <a:p>
            <a:pPr indent="-182563" lvl="1" marL="360363" rtl="0" algn="l">
              <a:lnSpc>
                <a:spcPct val="138461"/>
              </a:lnSpc>
              <a:spcBef>
                <a:spcPts val="500"/>
              </a:spcBef>
              <a:spcAft>
                <a:spcPts val="0"/>
              </a:spcAft>
              <a:buClr>
                <a:srgbClr val="262626"/>
              </a:buClr>
              <a:buSzPts val="1040"/>
              <a:buChar char="•"/>
            </a:pPr>
            <a:r>
              <a:rPr lang="en-US"/>
              <a:t>fHệ thống tệp cục bộ hoặc hệ thống tệp HDFS</a:t>
            </a:r>
            <a:endParaRPr/>
          </a:p>
          <a:p>
            <a:pPr indent="-182563" lvl="1" marL="360363" rtl="0" algn="l">
              <a:lnSpc>
                <a:spcPct val="138461"/>
              </a:lnSpc>
              <a:spcBef>
                <a:spcPts val="500"/>
              </a:spcBef>
              <a:spcAft>
                <a:spcPts val="0"/>
              </a:spcAft>
              <a:buClr>
                <a:srgbClr val="262626"/>
              </a:buClr>
              <a:buSzPts val="1040"/>
              <a:buChar char="•"/>
            </a:pPr>
            <a:r>
              <a:rPr lang="en-US"/>
              <a:t>NoSQL chẳng hạn như HBase và Cassandra</a:t>
            </a:r>
            <a:endParaRPr/>
          </a:p>
          <a:p>
            <a:pPr indent="-182563" lvl="1" marL="360363" rtl="0" algn="l">
              <a:lnSpc>
                <a:spcPct val="138461"/>
              </a:lnSpc>
              <a:spcBef>
                <a:spcPts val="500"/>
              </a:spcBef>
              <a:spcAft>
                <a:spcPts val="0"/>
              </a:spcAft>
              <a:buClr>
                <a:srgbClr val="262626"/>
              </a:buClr>
              <a:buSzPts val="1040"/>
              <a:buChar char="•"/>
            </a:pPr>
            <a:r>
              <a:rPr lang="en-US"/>
              <a:t>Các nguồn đám mây như Amazon S3</a:t>
            </a:r>
            <a:endParaRPr/>
          </a:p>
          <a:p>
            <a:pPr indent="-177800" lvl="0" marL="177800" rtl="0" algn="l">
              <a:lnSpc>
                <a:spcPct val="128571"/>
              </a:lnSpc>
              <a:spcBef>
                <a:spcPts val="1000"/>
              </a:spcBef>
              <a:spcAft>
                <a:spcPts val="0"/>
              </a:spcAft>
              <a:buClr>
                <a:srgbClr val="262626"/>
              </a:buClr>
              <a:buSzPts val="1400"/>
              <a:buFont typeface="Arial"/>
              <a:buChar char="•"/>
            </a:pPr>
            <a:r>
              <a:rPr lang="en-US"/>
              <a:t>Bộ dữ liệu phi cấu trúc hoặc bán cấu trúc nên được đọc bằng API lõi</a:t>
            </a:r>
            <a:endParaRPr/>
          </a:p>
          <a:p>
            <a:pPr indent="-182563" lvl="1" marL="360363" rtl="0" algn="l">
              <a:lnSpc>
                <a:spcPct val="138461"/>
              </a:lnSpc>
              <a:spcBef>
                <a:spcPts val="500"/>
              </a:spcBef>
              <a:spcAft>
                <a:spcPts val="0"/>
              </a:spcAft>
              <a:buClr>
                <a:srgbClr val="262626"/>
              </a:buClr>
              <a:buSzPts val="1040"/>
              <a:buChar char="•"/>
            </a:pPr>
            <a:r>
              <a:rPr lang="en-US"/>
              <a:t>Các tệp văn bản phi cấu trúc như tệp ngôn ngữ tự nhiên hoặc bán cấu trúc như tệp nhật ký</a:t>
            </a:r>
            <a:endParaRPr/>
          </a:p>
          <a:p>
            <a:pPr indent="-177800" lvl="0" marL="177800" rtl="0" algn="l">
              <a:lnSpc>
                <a:spcPct val="128571"/>
              </a:lnSpc>
              <a:spcBef>
                <a:spcPts val="1000"/>
              </a:spcBef>
              <a:spcAft>
                <a:spcPts val="0"/>
              </a:spcAft>
              <a:buClr>
                <a:srgbClr val="262626"/>
              </a:buClr>
              <a:buSzPts val="1400"/>
              <a:buFont typeface="Arial"/>
              <a:buChar char="•"/>
            </a:pPr>
            <a:r>
              <a:rPr lang="en-US"/>
              <a:t>Bộ dữ liệu có cấu trúc nên được đọc bằng API Dataframe</a:t>
            </a:r>
            <a:endParaRPr/>
          </a:p>
          <a:p>
            <a:pPr indent="-182563" lvl="1" marL="360363" rtl="0" algn="l">
              <a:lnSpc>
                <a:spcPct val="138461"/>
              </a:lnSpc>
              <a:spcBef>
                <a:spcPts val="500"/>
              </a:spcBef>
              <a:spcAft>
                <a:spcPts val="0"/>
              </a:spcAft>
              <a:buClr>
                <a:srgbClr val="262626"/>
              </a:buClr>
              <a:buSzPts val="1040"/>
              <a:buChar char="•"/>
            </a:pPr>
            <a:r>
              <a:rPr lang="en-US"/>
              <a:t>Các tệp nhị phân bao gồm thông tin lược đồ như Parquet, ORC, v.v.</a:t>
            </a:r>
            <a:endParaRPr/>
          </a:p>
          <a:p>
            <a:pPr indent="-182563" lvl="1" marL="360363" rtl="0" algn="l">
              <a:lnSpc>
                <a:spcPct val="138461"/>
              </a:lnSpc>
              <a:spcBef>
                <a:spcPts val="500"/>
              </a:spcBef>
              <a:spcAft>
                <a:spcPts val="0"/>
              </a:spcAft>
              <a:buClr>
                <a:srgbClr val="262626"/>
              </a:buClr>
              <a:buSzPts val="1040"/>
              <a:buChar char="•"/>
            </a:pPr>
            <a:r>
              <a:rPr lang="en-US"/>
              <a:t>Dữ liệu từ các bảng như Hive, HBase hoặc Cassandra</a:t>
            </a:r>
            <a:endParaRPr/>
          </a:p>
          <a:p>
            <a:pPr indent="-177800" lvl="0" marL="177800" rtl="0" algn="l">
              <a:lnSpc>
                <a:spcPct val="128571"/>
              </a:lnSpc>
              <a:spcBef>
                <a:spcPts val="1000"/>
              </a:spcBef>
              <a:spcAft>
                <a:spcPts val="0"/>
              </a:spcAft>
              <a:buClr>
                <a:srgbClr val="262626"/>
              </a:buClr>
              <a:buSzPts val="1400"/>
              <a:buFont typeface="Arial"/>
              <a:buChar char="•"/>
            </a:pPr>
            <a:r>
              <a:rPr lang="en-US"/>
              <a:t>Một số tệp có thể được đọc bằng API lõi hoặc API Dataframe, tùy thuộc vào trường hợp sử dụng</a:t>
            </a:r>
            <a:endParaRPr/>
          </a:p>
          <a:p>
            <a:pPr indent="-182563" lvl="1" marL="360363" rtl="0" algn="l">
              <a:lnSpc>
                <a:spcPct val="138461"/>
              </a:lnSpc>
              <a:spcBef>
                <a:spcPts val="500"/>
              </a:spcBef>
              <a:spcAft>
                <a:spcPts val="0"/>
              </a:spcAft>
              <a:buClr>
                <a:srgbClr val="262626"/>
              </a:buClr>
              <a:buSzPts val="1040"/>
              <a:buChar char="•"/>
            </a:pPr>
            <a:r>
              <a:rPr lang="en-US"/>
              <a:t>Tệp văn bản bán cấu trúc chẳng hạn như Tệp JSON, XML hoặc CSV</a:t>
            </a:r>
            <a:endParaRPr/>
          </a:p>
          <a:p>
            <a:pPr indent="0" lvl="0" marL="0" rtl="0" algn="l">
              <a:lnSpc>
                <a:spcPct val="128571"/>
              </a:lnSpc>
              <a:spcBef>
                <a:spcPts val="1000"/>
              </a:spcBef>
              <a:spcAft>
                <a:spcPts val="0"/>
              </a:spcAft>
              <a:buClr>
                <a:srgbClr val="262626"/>
              </a:buClr>
              <a:buSzPts val="1400"/>
              <a:buNone/>
            </a:pPr>
            <a:r>
              <a:t/>
            </a:r>
            <a:endParaRPr/>
          </a:p>
          <a:p>
            <a:pPr indent="0" lvl="1" marL="177800"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6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960" name="Google Shape;960;p6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Tạo RDD từ tệp văn bản</a:t>
            </a:r>
            <a:endParaRPr/>
          </a:p>
        </p:txBody>
      </p:sp>
      <p:sp>
        <p:nvSpPr>
          <p:cNvPr id="961" name="Google Shape;961;p6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962" name="Google Shape;962;p6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Tạo tệp văn bản RDD bằng phương thức </a:t>
            </a:r>
            <a:r>
              <a:rPr b="1" lang="en-US"/>
              <a:t>textFile</a:t>
            </a:r>
            <a:r>
              <a:rPr lang="en-US"/>
              <a:t> của SparkContext</a:t>
            </a:r>
            <a:endParaRPr/>
          </a:p>
          <a:p>
            <a:pPr indent="-182563" lvl="1" marL="360363" rtl="0" algn="l">
              <a:lnSpc>
                <a:spcPct val="138461"/>
              </a:lnSpc>
              <a:spcBef>
                <a:spcPts val="500"/>
              </a:spcBef>
              <a:spcAft>
                <a:spcPts val="0"/>
              </a:spcAft>
              <a:buClr>
                <a:srgbClr val="262626"/>
              </a:buClr>
              <a:buSzPts val="1040"/>
              <a:buChar char="•"/>
            </a:pPr>
            <a:r>
              <a:rPr b="1" lang="en-US"/>
              <a:t>sc.textFile(&lt;đường dẫn đến tập dữ liệu&gt;)</a:t>
            </a:r>
            <a:endParaRPr/>
          </a:p>
          <a:p>
            <a:pPr indent="-182563" lvl="1" marL="360363" rtl="0" algn="l">
              <a:lnSpc>
                <a:spcPct val="138461"/>
              </a:lnSpc>
              <a:spcBef>
                <a:spcPts val="500"/>
              </a:spcBef>
              <a:spcAft>
                <a:spcPts val="0"/>
              </a:spcAft>
              <a:buClr>
                <a:srgbClr val="262626"/>
              </a:buClr>
              <a:buSzPts val="1040"/>
              <a:buChar char="•"/>
            </a:pPr>
            <a:r>
              <a:rPr lang="en-US"/>
              <a:t>Đường dẫn đến tập dữ liệu có thể là thư mục hoặc tệp cụ thể</a:t>
            </a:r>
            <a:endParaRPr/>
          </a:p>
          <a:p>
            <a:pPr indent="-182563" lvl="1" marL="360363" rtl="0" algn="l">
              <a:lnSpc>
                <a:spcPct val="138461"/>
              </a:lnSpc>
              <a:spcBef>
                <a:spcPts val="500"/>
              </a:spcBef>
              <a:spcAft>
                <a:spcPts val="0"/>
              </a:spcAft>
              <a:buClr>
                <a:srgbClr val="262626"/>
              </a:buClr>
              <a:buSzPts val="1040"/>
              <a:buChar char="•"/>
            </a:pPr>
            <a:r>
              <a:rPr lang="en-US"/>
              <a:t>Sử dụng đường dẫn tuyệt đối hoặc đường dẫn tương đối</a:t>
            </a:r>
            <a:endParaRPr/>
          </a:p>
          <a:p>
            <a:pPr indent="-182563" lvl="1" marL="360363" rtl="0" algn="l">
              <a:lnSpc>
                <a:spcPct val="138461"/>
              </a:lnSpc>
              <a:spcBef>
                <a:spcPts val="500"/>
              </a:spcBef>
              <a:spcAft>
                <a:spcPts val="0"/>
              </a:spcAft>
              <a:buClr>
                <a:srgbClr val="262626"/>
              </a:buClr>
              <a:buSzPts val="1040"/>
              <a:buChar char="•"/>
            </a:pPr>
            <a:r>
              <a:rPr lang="en-US"/>
              <a:t>Đường dẫn tương đối mặc định là thư mục chính HDFS của người dùng</a:t>
            </a:r>
            <a:endParaRPr/>
          </a:p>
          <a:p>
            <a:pPr indent="-182563" lvl="1" marL="360363" rtl="0" algn="l">
              <a:lnSpc>
                <a:spcPct val="138461"/>
              </a:lnSpc>
              <a:spcBef>
                <a:spcPts val="500"/>
              </a:spcBef>
              <a:spcAft>
                <a:spcPts val="0"/>
              </a:spcAft>
              <a:buClr>
                <a:srgbClr val="262626"/>
              </a:buClr>
              <a:buSzPts val="1040"/>
              <a:buChar char="•"/>
            </a:pPr>
            <a:r>
              <a:rPr lang="en-US"/>
              <a:t>Hỗ trợ ký tự đại diện</a:t>
            </a:r>
            <a:endParaRPr/>
          </a:p>
        </p:txBody>
      </p:sp>
      <p:sp>
        <p:nvSpPr>
          <p:cNvPr id="963" name="Google Shape;963;p61"/>
          <p:cNvSpPr txBox="1"/>
          <p:nvPr/>
        </p:nvSpPr>
        <p:spPr>
          <a:xfrm>
            <a:off x="704850" y="4031995"/>
            <a:ext cx="7812000" cy="131152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hdfs_abs_wild = sc.textFile("/labs/*.txt")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print("Dataset using wild card: ", hdfs_abs_wild.count())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hdfs_abs_list = sc.textFile("/labs/data1.txt,/labs/data2.txt")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print("Dataset from a list:     ", hdfs_abs_list.count())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hdfs_directory = sc.textFile("/labs")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print("Dataset from directory:  ", hdfs_directory.count())</a:t>
            </a:r>
            <a:endParaRPr/>
          </a:p>
        </p:txBody>
      </p:sp>
      <p:sp>
        <p:nvSpPr>
          <p:cNvPr id="964" name="Google Shape;964;p61"/>
          <p:cNvSpPr txBox="1"/>
          <p:nvPr/>
        </p:nvSpPr>
        <p:spPr>
          <a:xfrm>
            <a:off x="704850" y="5510102"/>
            <a:ext cx="7812000" cy="700198"/>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Dataset using wild card:    202</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Dataset from a list:        202</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Dataset from directory:     202</a:t>
            </a:r>
            <a:endParaRPr/>
          </a:p>
        </p:txBody>
      </p:sp>
      <p:sp>
        <p:nvSpPr>
          <p:cNvPr id="965" name="Google Shape;965;p61"/>
          <p:cNvSpPr txBox="1"/>
          <p:nvPr/>
        </p:nvSpPr>
        <p:spPr>
          <a:xfrm>
            <a:off x="7868850" y="403199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966" name="Google Shape;966;p61"/>
          <p:cNvSpPr txBox="1"/>
          <p:nvPr/>
        </p:nvSpPr>
        <p:spPr>
          <a:xfrm>
            <a:off x="7868850" y="5509652"/>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6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973" name="Google Shape;973;p6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Chỉ định tệp cục bộ hoặc tệp HDFS</a:t>
            </a:r>
            <a:endParaRPr/>
          </a:p>
        </p:txBody>
      </p:sp>
      <p:sp>
        <p:nvSpPr>
          <p:cNvPr id="974" name="Google Shape;974;p6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975" name="Google Shape;975;p6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Chỉ định URI cụ thể để truy cập HDFS hoặc tệp cục bộ</a:t>
            </a:r>
            <a:endParaRPr/>
          </a:p>
          <a:p>
            <a:pPr indent="-182563" lvl="1" marL="360363" rtl="0" algn="l">
              <a:lnSpc>
                <a:spcPct val="138461"/>
              </a:lnSpc>
              <a:spcBef>
                <a:spcPts val="500"/>
              </a:spcBef>
              <a:spcAft>
                <a:spcPts val="0"/>
              </a:spcAft>
              <a:buClr>
                <a:srgbClr val="262626"/>
              </a:buClr>
              <a:buSzPts val="1040"/>
              <a:buChar char="•"/>
            </a:pPr>
            <a:r>
              <a:rPr lang="en-US"/>
              <a:t>hdfs://&lt;namenode host&gt;/&lt;đường dẫn đến tập dữ liệu&gt;</a:t>
            </a:r>
            <a:endParaRPr/>
          </a:p>
          <a:p>
            <a:pPr indent="-182563" lvl="1" marL="360363" rtl="0" algn="l">
              <a:lnSpc>
                <a:spcPct val="138461"/>
              </a:lnSpc>
              <a:spcBef>
                <a:spcPts val="500"/>
              </a:spcBef>
              <a:spcAft>
                <a:spcPts val="0"/>
              </a:spcAft>
              <a:buClr>
                <a:srgbClr val="262626"/>
              </a:buClr>
              <a:buSzPts val="1040"/>
              <a:buChar char="•"/>
            </a:pPr>
            <a:r>
              <a:rPr lang="en-US"/>
              <a:t>tệp:/&lt;đường dẫn đến tập dữ liệu cục bộ&gt;</a:t>
            </a:r>
            <a:endParaRPr/>
          </a:p>
          <a:p>
            <a:pPr indent="-177800" lvl="0" marL="177800" rtl="0" algn="l">
              <a:lnSpc>
                <a:spcPct val="128571"/>
              </a:lnSpc>
              <a:spcBef>
                <a:spcPts val="1000"/>
              </a:spcBef>
              <a:spcAft>
                <a:spcPts val="0"/>
              </a:spcAft>
              <a:buClr>
                <a:srgbClr val="262626"/>
              </a:buClr>
              <a:buSzPts val="1400"/>
              <a:buFont typeface="Arial"/>
              <a:buChar char="•"/>
            </a:pPr>
            <a:r>
              <a:rPr lang="en-US"/>
              <a:t>Một số cân nhắc cho hệ thống tệp cục bộ</a:t>
            </a:r>
            <a:endParaRPr/>
          </a:p>
          <a:p>
            <a:pPr indent="-182563" lvl="1" marL="360363" rtl="0" algn="l">
              <a:lnSpc>
                <a:spcPct val="138461"/>
              </a:lnSpc>
              <a:spcBef>
                <a:spcPts val="500"/>
              </a:spcBef>
              <a:spcAft>
                <a:spcPts val="0"/>
              </a:spcAft>
              <a:buClr>
                <a:srgbClr val="262626"/>
              </a:buClr>
              <a:buSzPts val="1040"/>
              <a:buChar char="•"/>
            </a:pPr>
            <a:r>
              <a:rPr lang="en-US"/>
              <a:t>Nếu truy cập tệp cục bộ, Spark yêu cầu tệp cục bộ tồn tại trên tất cả các nút trong cụm tại cùng một vị trí</a:t>
            </a:r>
            <a:endParaRPr/>
          </a:p>
        </p:txBody>
      </p:sp>
      <p:sp>
        <p:nvSpPr>
          <p:cNvPr id="976" name="Google Shape;976;p62"/>
          <p:cNvSpPr txBox="1"/>
          <p:nvPr/>
        </p:nvSpPr>
        <p:spPr>
          <a:xfrm>
            <a:off x="704850" y="3866895"/>
            <a:ext cx="7812000" cy="131152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hdfs_uri_file = sc.textFile("hdfs://localhost:9000/user/student/alice.txt")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print("Alice from HDFS URI path:            ", hdfs_uri_file.count())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hdfs_relative_path = sc.textFile("alice.txt")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print("Alice from relative path file:         ", hdfs_relative_path.count())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local_file = sc.textFile("file:/home/student/Data/alice_in_wonderland.txt")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print("Alice from local home directory:  ", local_file.count())</a:t>
            </a:r>
            <a:endParaRPr/>
          </a:p>
        </p:txBody>
      </p:sp>
      <p:sp>
        <p:nvSpPr>
          <p:cNvPr id="977" name="Google Shape;977;p62"/>
          <p:cNvSpPr txBox="1"/>
          <p:nvPr/>
        </p:nvSpPr>
        <p:spPr>
          <a:xfrm>
            <a:off x="704850" y="5288783"/>
            <a:ext cx="7812000" cy="794517"/>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Alice from HDFS URI path :          3761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Alice from relative path file:      3761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Alice from local home directory:    3761</a:t>
            </a:r>
            <a:endParaRPr/>
          </a:p>
        </p:txBody>
      </p:sp>
      <p:sp>
        <p:nvSpPr>
          <p:cNvPr id="978" name="Google Shape;978;p62"/>
          <p:cNvSpPr txBox="1"/>
          <p:nvPr/>
        </p:nvSpPr>
        <p:spPr>
          <a:xfrm>
            <a:off x="7868850" y="386689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979" name="Google Shape;979;p62"/>
          <p:cNvSpPr txBox="1"/>
          <p:nvPr/>
        </p:nvSpPr>
        <p:spPr>
          <a:xfrm>
            <a:off x="7868850" y="5288783"/>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6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986" name="Google Shape;986;p6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Tạo RDD từ s3 Bucket</a:t>
            </a:r>
            <a:endParaRPr/>
          </a:p>
        </p:txBody>
      </p:sp>
      <p:sp>
        <p:nvSpPr>
          <p:cNvPr id="987" name="Google Shape;987;p6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988" name="Google Shape;988;p6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Chỉ định URI cụ thể để truy cập các tệp S3</a:t>
            </a:r>
            <a:endParaRPr/>
          </a:p>
          <a:p>
            <a:pPr indent="-182563" lvl="1" marL="360363" rtl="0" algn="l">
              <a:lnSpc>
                <a:spcPct val="138461"/>
              </a:lnSpc>
              <a:spcBef>
                <a:spcPts val="500"/>
              </a:spcBef>
              <a:spcAft>
                <a:spcPts val="0"/>
              </a:spcAft>
              <a:buClr>
                <a:srgbClr val="262626"/>
              </a:buClr>
              <a:buSzPts val="1040"/>
              <a:buChar char="•"/>
            </a:pPr>
            <a:r>
              <a:rPr lang="en-US"/>
              <a:t>s3a://&lt;bộ chứa và đường dẫn đến bộ dữ liệu&gt;</a:t>
            </a:r>
            <a:endParaRPr/>
          </a:p>
          <a:p>
            <a:pPr indent="-177800" lvl="0" marL="177800" rtl="0" algn="l">
              <a:lnSpc>
                <a:spcPct val="128571"/>
              </a:lnSpc>
              <a:spcBef>
                <a:spcPts val="1000"/>
              </a:spcBef>
              <a:spcAft>
                <a:spcPts val="0"/>
              </a:spcAft>
              <a:buClr>
                <a:srgbClr val="262626"/>
              </a:buClr>
              <a:buSzPts val="1400"/>
              <a:buFont typeface="Arial"/>
              <a:buChar char="•"/>
            </a:pPr>
            <a:r>
              <a:rPr lang="en-US"/>
              <a:t>Khởi động Shell với gói sau</a:t>
            </a:r>
            <a:endParaRPr/>
          </a:p>
          <a:p>
            <a:pPr indent="-182563" lvl="1" marL="360363" rtl="0" algn="l">
              <a:lnSpc>
                <a:spcPct val="138461"/>
              </a:lnSpc>
              <a:spcBef>
                <a:spcPts val="500"/>
              </a:spcBef>
              <a:spcAft>
                <a:spcPts val="0"/>
              </a:spcAft>
              <a:buClr>
                <a:srgbClr val="262626"/>
              </a:buClr>
              <a:buSzPts val="1040"/>
              <a:buChar char="•"/>
            </a:pPr>
            <a:r>
              <a:rPr lang="en-US"/>
              <a:t>pyspark --packages=com.amazonaws:aws-java-sdk-bundle:1.11.271, org.apache.hadoop:hadoop-aws:3.1.2</a:t>
            </a:r>
            <a:endParaRPr/>
          </a:p>
          <a:p>
            <a:pPr indent="-177800" lvl="0" marL="177800" rtl="0" algn="l">
              <a:lnSpc>
                <a:spcPct val="128571"/>
              </a:lnSpc>
              <a:spcBef>
                <a:spcPts val="1000"/>
              </a:spcBef>
              <a:spcAft>
                <a:spcPts val="0"/>
              </a:spcAft>
              <a:buClr>
                <a:srgbClr val="262626"/>
              </a:buClr>
              <a:buSzPts val="1400"/>
              <a:buFont typeface="Arial"/>
              <a:buChar char="•"/>
            </a:pPr>
            <a:r>
              <a:rPr lang="en-US"/>
              <a:t>Cung cấp cài đặt cấu hình cho khóa truy cập, khóa bí mật và hệ thống tệp</a:t>
            </a:r>
            <a:endParaRPr/>
          </a:p>
        </p:txBody>
      </p:sp>
      <p:sp>
        <p:nvSpPr>
          <p:cNvPr id="989" name="Google Shape;989;p63"/>
          <p:cNvSpPr txBox="1"/>
          <p:nvPr/>
        </p:nvSpPr>
        <p:spPr>
          <a:xfrm>
            <a:off x="751250" y="3991663"/>
            <a:ext cx="7812000" cy="19761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access_key = "xxxxxxxxxxxxxxxxxxxxx"</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secret_key = "xxxxxxxxxxxxxxxxxxxxx"</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hadoop_conf=sc._jsc.hadoopConfiguration()</a:t>
            </a:r>
            <a:endParaRPr/>
          </a:p>
          <a:p>
            <a:pPr indent="0" lvl="0" marL="182562" marR="0" rtl="0" algn="l">
              <a:spcBef>
                <a:spcPts val="0"/>
              </a:spcBef>
              <a:spcAft>
                <a:spcPts val="0"/>
              </a:spcAft>
              <a:buNone/>
            </a:pPr>
            <a:r>
              <a:rPr lang="en-US" sz="1200">
                <a:solidFill>
                  <a:schemeClr val="dk1"/>
                </a:solidFill>
                <a:latin typeface="Courier New"/>
                <a:ea typeface="Courier New"/>
                <a:cs typeface="Courier New"/>
                <a:sym typeface="Courier New"/>
              </a:rPr>
              <a:t>hadoop_conrom s3 dire</a:t>
            </a:r>
            <a:r>
              <a:rPr lang="en-US" sz="1200">
                <a:solidFill>
                  <a:schemeClr val="dk1"/>
                </a:solidFill>
                <a:latin typeface="Courier New"/>
                <a:ea typeface="Courier New"/>
                <a:cs typeface="Courier New"/>
                <a:sym typeface="Courier New"/>
              </a:rPr>
              <a:t>f.set("fs.s3a.impl", "org.apache.hadoop.fs.s3a.S3AFileSystem")</a:t>
            </a:r>
            <a:endParaRPr/>
          </a:p>
          <a:p>
            <a:pPr indent="0" lvl="0" marL="182562" rtl="0" algn="l">
              <a:spcBef>
                <a:spcPts val="0"/>
              </a:spcBef>
              <a:spcAft>
                <a:spcPts val="0"/>
              </a:spcAft>
              <a:buNone/>
            </a:pPr>
            <a:r>
              <a:rPr lang="en-US" sz="1200">
                <a:solidFill>
                  <a:schemeClr val="dk1"/>
                </a:solidFill>
                <a:latin typeface="Courier New"/>
                <a:ea typeface="Courier New"/>
                <a:cs typeface="Courier New"/>
                <a:sym typeface="Courier New"/>
              </a:rPr>
              <a:t>hadoop_conf.set("fs.s3a.access.key", access_key)</a:t>
            </a:r>
            <a:endParaRPr/>
          </a:p>
          <a:p>
            <a:pPr indent="0" lvl="0" marL="182562" rtl="0" algn="l">
              <a:spcBef>
                <a:spcPts val="0"/>
              </a:spcBef>
              <a:spcAft>
                <a:spcPts val="0"/>
              </a:spcAft>
              <a:buNone/>
            </a:pPr>
            <a:r>
              <a:rPr lang="en-US" sz="1200">
                <a:solidFill>
                  <a:schemeClr val="dk1"/>
                </a:solidFill>
                <a:latin typeface="Courier New"/>
                <a:ea typeface="Courier New"/>
                <a:cs typeface="Courier New"/>
                <a:sym typeface="Courier New"/>
              </a:rPr>
              <a:t>hadoop_conf.set("fs.s3a.secret.key", secret_key)</a:t>
            </a:r>
            <a:endParaRPr/>
          </a:p>
          <a:p>
            <a:pPr indent="0" lvl="0" marL="182562" rtl="0" algn="l">
              <a:spcBef>
                <a:spcPts val="0"/>
              </a:spcBef>
              <a:spcAft>
                <a:spcPts val="0"/>
              </a:spcAft>
              <a:buNone/>
            </a:pPr>
            <a:r>
              <a:rPr lang="en-US" sz="1200">
                <a:solidFill>
                  <a:schemeClr val="dk1"/>
                </a:solidFill>
                <a:latin typeface="Courier New"/>
                <a:ea typeface="Courier New"/>
                <a:cs typeface="Courier New"/>
                <a:sym typeface="Courier New"/>
              </a:rPr>
              <a:t>s3_file = sc.textFile("s3a://samsung-student-lab/alice_in_wonderland.txt")</a:t>
            </a:r>
            <a:endParaRPr/>
          </a:p>
          <a:p>
            <a:pPr indent="0" lvl="0" marL="182562"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print("Alice f</a:t>
            </a:r>
            <a:r>
              <a:rPr lang="en-US" sz="1200">
                <a:solidFill>
                  <a:schemeClr val="dk1"/>
                </a:solidFill>
                <a:latin typeface="Courier New"/>
                <a:ea typeface="Courier New"/>
                <a:cs typeface="Courier New"/>
                <a:sym typeface="Courier New"/>
              </a:rPr>
              <a:t>ctory: ", s3_file.count())</a:t>
            </a:r>
            <a:endParaRPr/>
          </a:p>
        </p:txBody>
      </p:sp>
      <p:sp>
        <p:nvSpPr>
          <p:cNvPr id="990" name="Google Shape;990;p63"/>
          <p:cNvSpPr txBox="1"/>
          <p:nvPr/>
        </p:nvSpPr>
        <p:spPr>
          <a:xfrm>
            <a:off x="751250" y="5898167"/>
            <a:ext cx="7812000" cy="37560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Alice from s3 directory:  3761</a:t>
            </a:r>
            <a:endParaRPr/>
          </a:p>
        </p:txBody>
      </p:sp>
      <p:sp>
        <p:nvSpPr>
          <p:cNvPr id="991" name="Google Shape;991;p63"/>
          <p:cNvSpPr txBox="1"/>
          <p:nvPr/>
        </p:nvSpPr>
        <p:spPr>
          <a:xfrm>
            <a:off x="7868850" y="377638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992" name="Google Shape;992;p63"/>
          <p:cNvSpPr txBox="1"/>
          <p:nvPr/>
        </p:nvSpPr>
        <p:spPr>
          <a:xfrm>
            <a:off x="7868850" y="5828392"/>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64"/>
          <p:cNvSpPr/>
          <p:nvPr/>
        </p:nvSpPr>
        <p:spPr>
          <a:xfrm>
            <a:off x="723982" y="3606229"/>
            <a:ext cx="7812000" cy="50560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720000" marR="0" rtl="0" algn="l">
              <a:spcBef>
                <a:spcPts val="0"/>
              </a:spcBef>
              <a:spcAft>
                <a:spcPts val="0"/>
              </a:spcAft>
              <a:buNone/>
            </a:pPr>
            <a:r>
              <a:rPr lang="en-US" sz="1000">
                <a:solidFill>
                  <a:schemeClr val="dk1"/>
                </a:solidFill>
                <a:latin typeface="Arial"/>
                <a:ea typeface="Arial"/>
                <a:cs typeface="Arial"/>
                <a:sym typeface="Arial"/>
              </a:rPr>
              <a:t>“How doth the little crocodile Improve his shining tail,  And pour the waters of the Nile On every golden scale!”</a:t>
            </a:r>
            <a:endParaRPr/>
          </a:p>
          <a:p>
            <a:pPr indent="0" lvl="0" marL="720000" marR="0" rtl="0" algn="l">
              <a:spcBef>
                <a:spcPts val="0"/>
              </a:spcBef>
              <a:spcAft>
                <a:spcPts val="0"/>
              </a:spcAft>
              <a:buNone/>
            </a:pPr>
            <a:r>
              <a:rPr lang="en-US" sz="1000">
                <a:solidFill>
                  <a:schemeClr val="dk1"/>
                </a:solidFill>
                <a:latin typeface="Arial"/>
                <a:ea typeface="Arial"/>
                <a:cs typeface="Arial"/>
                <a:sym typeface="Arial"/>
              </a:rPr>
              <a:t>"How cheerfully he seems to grin, How neatly spread his claws, And welcome little fishes in With gently smiling jaws!”</a:t>
            </a:r>
            <a:endParaRPr sz="1000">
              <a:solidFill>
                <a:schemeClr val="dk1"/>
              </a:solidFill>
              <a:latin typeface="Arial"/>
              <a:ea typeface="Arial"/>
              <a:cs typeface="Arial"/>
              <a:sym typeface="Arial"/>
            </a:endParaRPr>
          </a:p>
        </p:txBody>
      </p:sp>
      <p:sp>
        <p:nvSpPr>
          <p:cNvPr id="999" name="Google Shape;999;p6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000" name="Google Shape;1000;p6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Spark đọc văn bản như thế nào?</a:t>
            </a:r>
            <a:endParaRPr/>
          </a:p>
        </p:txBody>
      </p:sp>
      <p:sp>
        <p:nvSpPr>
          <p:cNvPr id="1001" name="Google Shape;1001;p6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002" name="Google Shape;1002;p6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Khi Spark đọc tệp văn bản, mỗi dòng mới được sử dụng để phân tách các thành phần của RDD</a:t>
            </a:r>
            <a:endParaRPr/>
          </a:p>
          <a:p>
            <a:pPr indent="-177800" lvl="0" marL="177800" rtl="0" algn="l">
              <a:lnSpc>
                <a:spcPct val="128571"/>
              </a:lnSpc>
              <a:spcBef>
                <a:spcPts val="1000"/>
              </a:spcBef>
              <a:spcAft>
                <a:spcPts val="0"/>
              </a:spcAft>
              <a:buClr>
                <a:srgbClr val="262626"/>
              </a:buClr>
              <a:buSzPts val="1400"/>
              <a:buFont typeface="Arial"/>
              <a:buChar char="•"/>
            </a:pPr>
            <a:r>
              <a:rPr lang="en-US"/>
              <a:t>Chúng tôi thấy rằng Spark hiển thị RDD dưới dạng Danh sách các chuỗi</a:t>
            </a:r>
            <a:endParaRPr/>
          </a:p>
          <a:p>
            <a:pPr indent="-182563" lvl="1" marL="360363" rtl="0" algn="l">
              <a:lnSpc>
                <a:spcPct val="138461"/>
              </a:lnSpc>
              <a:spcBef>
                <a:spcPts val="500"/>
              </a:spcBef>
              <a:spcAft>
                <a:spcPts val="0"/>
              </a:spcAft>
              <a:buClr>
                <a:srgbClr val="262626"/>
              </a:buClr>
              <a:buSzPts val="1040"/>
              <a:buChar char="•"/>
            </a:pPr>
            <a:r>
              <a:rPr lang="en-US"/>
              <a:t>Python sử dụng dấu ngoặc vuông [ ] cho danh sách</a:t>
            </a:r>
            <a:endParaRPr/>
          </a:p>
          <a:p>
            <a:pPr indent="-177800" lvl="0" marL="177800" rtl="0" algn="l">
              <a:lnSpc>
                <a:spcPct val="128571"/>
              </a:lnSpc>
              <a:spcBef>
                <a:spcPts val="1000"/>
              </a:spcBef>
              <a:spcAft>
                <a:spcPts val="0"/>
              </a:spcAft>
              <a:buClr>
                <a:srgbClr val="262626"/>
              </a:buClr>
              <a:buSzPts val="1400"/>
              <a:buFont typeface="Arial"/>
              <a:buChar char="•"/>
            </a:pPr>
            <a:r>
              <a:rPr lang="en-US"/>
              <a:t>Mọi khoảng trắng, tab, dấu phẩy , dấu ngoặc kép, v.v. đều là một phần của phần tử</a:t>
            </a:r>
            <a:endParaRPr/>
          </a:p>
        </p:txBody>
      </p:sp>
      <p:sp>
        <p:nvSpPr>
          <p:cNvPr id="1003" name="Google Shape;1003;p64"/>
          <p:cNvSpPr txBox="1"/>
          <p:nvPr/>
        </p:nvSpPr>
        <p:spPr>
          <a:xfrm>
            <a:off x="723982" y="4259268"/>
            <a:ext cx="7812000" cy="9144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data_src = "file:/home/student/Data/except.txt"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textRDD = sc.textFile(data_src)</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textRDD.take(4)</a:t>
            </a:r>
            <a:endParaRPr/>
          </a:p>
        </p:txBody>
      </p:sp>
      <p:sp>
        <p:nvSpPr>
          <p:cNvPr id="1004" name="Google Shape;1004;p64"/>
          <p:cNvSpPr txBox="1"/>
          <p:nvPr/>
        </p:nvSpPr>
        <p:spPr>
          <a:xfrm>
            <a:off x="723982" y="5321098"/>
            <a:ext cx="7812000" cy="91440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“How doth the little crocodile’,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Improve his shining tail, ’,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 And pour the waters of the Nile’ ,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‘On every golden scale!”’] </a:t>
            </a:r>
            <a:endParaRPr/>
          </a:p>
        </p:txBody>
      </p:sp>
      <p:pic>
        <p:nvPicPr>
          <p:cNvPr descr="Notepad free icon download (26 Free icon) for commercial use. format: ico,  png" id="1005" name="Google Shape;1005;p64"/>
          <p:cNvPicPr preferRelativeResize="0"/>
          <p:nvPr/>
        </p:nvPicPr>
        <p:blipFill rotWithShape="1">
          <a:blip r:embed="rId3">
            <a:alphaModFix/>
          </a:blip>
          <a:srcRect b="0" l="0" r="0" t="0"/>
          <a:stretch/>
        </p:blipFill>
        <p:spPr>
          <a:xfrm>
            <a:off x="975295" y="3667570"/>
            <a:ext cx="297147" cy="275467"/>
          </a:xfrm>
          <a:prstGeom prst="rect">
            <a:avLst/>
          </a:prstGeom>
          <a:noFill/>
          <a:ln>
            <a:noFill/>
          </a:ln>
        </p:spPr>
      </p:pic>
      <p:sp>
        <p:nvSpPr>
          <p:cNvPr id="1006" name="Google Shape;1006;p64"/>
          <p:cNvSpPr txBox="1"/>
          <p:nvPr/>
        </p:nvSpPr>
        <p:spPr>
          <a:xfrm>
            <a:off x="809519" y="3919716"/>
            <a:ext cx="64152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chemeClr val="dk1"/>
                </a:solidFill>
                <a:latin typeface="Arial"/>
                <a:ea typeface="Arial"/>
                <a:cs typeface="Arial"/>
                <a:sym typeface="Arial"/>
              </a:rPr>
              <a:t>except.txt</a:t>
            </a:r>
            <a:endParaRPr sz="800">
              <a:solidFill>
                <a:schemeClr val="dk1"/>
              </a:solidFill>
              <a:latin typeface="Arial"/>
              <a:ea typeface="Arial"/>
              <a:cs typeface="Arial"/>
              <a:sym typeface="Arial"/>
            </a:endParaRPr>
          </a:p>
        </p:txBody>
      </p:sp>
      <p:sp>
        <p:nvSpPr>
          <p:cNvPr id="1007" name="Google Shape;1007;p64"/>
          <p:cNvSpPr txBox="1"/>
          <p:nvPr/>
        </p:nvSpPr>
        <p:spPr>
          <a:xfrm>
            <a:off x="7887982" y="425926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008" name="Google Shape;1008;p64"/>
          <p:cNvSpPr txBox="1"/>
          <p:nvPr/>
        </p:nvSpPr>
        <p:spPr>
          <a:xfrm>
            <a:off x="7887982" y="532109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6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015" name="Google Shape;1015;p6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Đọc toàn bộ tệp văn bản</a:t>
            </a:r>
            <a:endParaRPr/>
          </a:p>
        </p:txBody>
      </p:sp>
      <p:sp>
        <p:nvSpPr>
          <p:cNvPr id="1016" name="Google Shape;1016;p6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017" name="Google Shape;1017;p6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Đôi khi chúng tôi không muốn dòng mới (\n) phân định từng phần tử của RDD</a:t>
            </a:r>
            <a:endParaRPr/>
          </a:p>
          <a:p>
            <a:pPr indent="-182563" lvl="1" marL="360363" rtl="0" algn="l">
              <a:lnSpc>
                <a:spcPct val="138461"/>
              </a:lnSpc>
              <a:spcBef>
                <a:spcPts val="500"/>
              </a:spcBef>
              <a:spcAft>
                <a:spcPts val="0"/>
              </a:spcAft>
              <a:buClr>
                <a:srgbClr val="262626"/>
              </a:buClr>
              <a:buSzPts val="1040"/>
              <a:buChar char="•"/>
            </a:pPr>
            <a:r>
              <a:rPr lang="en-US"/>
              <a:t>Các bản ghi ở định dạng JSON hoặc XML trải rộng trên nhiều dòng</a:t>
            </a:r>
            <a:endParaRPr/>
          </a:p>
          <a:p>
            <a:pPr indent="-177800" lvl="0" marL="177800" rtl="0" algn="l">
              <a:lnSpc>
                <a:spcPct val="128571"/>
              </a:lnSpc>
              <a:spcBef>
                <a:spcPts val="1000"/>
              </a:spcBef>
              <a:spcAft>
                <a:spcPts val="0"/>
              </a:spcAft>
              <a:buClr>
                <a:srgbClr val="262626"/>
              </a:buClr>
              <a:buSzPts val="1400"/>
              <a:buFont typeface="Arial"/>
              <a:buChar char="•"/>
            </a:pPr>
            <a:r>
              <a:rPr lang="en-US"/>
              <a:t>Sử dụng phương thức </a:t>
            </a:r>
            <a:r>
              <a:rPr b="1" lang="en-US"/>
              <a:t>wholeTextFiles</a:t>
            </a:r>
            <a:r>
              <a:rPr lang="en-US"/>
              <a:t> của SparkContext với thư mục nguồn</a:t>
            </a:r>
            <a:endParaRPr/>
          </a:p>
          <a:p>
            <a:pPr indent="-182563" lvl="1" marL="360363" rtl="0" algn="l">
              <a:lnSpc>
                <a:spcPct val="138461"/>
              </a:lnSpc>
              <a:spcBef>
                <a:spcPts val="500"/>
              </a:spcBef>
              <a:spcAft>
                <a:spcPts val="0"/>
              </a:spcAft>
              <a:buClr>
                <a:srgbClr val="262626"/>
              </a:buClr>
              <a:buSzPts val="1040"/>
              <a:buChar char="•"/>
            </a:pPr>
            <a:r>
              <a:rPr lang="en-US"/>
              <a:t>Mỗi tệp trong thư mục nguồn trở thành một phần tử trong RDD</a:t>
            </a:r>
            <a:endParaRPr/>
          </a:p>
          <a:p>
            <a:pPr indent="-182563" lvl="1" marL="360363" rtl="0" algn="l">
              <a:lnSpc>
                <a:spcPct val="138461"/>
              </a:lnSpc>
              <a:spcBef>
                <a:spcPts val="500"/>
              </a:spcBef>
              <a:spcAft>
                <a:spcPts val="0"/>
              </a:spcAft>
              <a:buClr>
                <a:srgbClr val="262626"/>
              </a:buClr>
              <a:buSzPts val="1040"/>
              <a:buChar char="•"/>
            </a:pPr>
            <a:r>
              <a:rPr lang="en-US"/>
              <a:t>Đọc dữ liệu dưới dạng bộ 2 mục - (Vị trí tệp, Nội dung tệp)</a:t>
            </a:r>
            <a:endParaRPr/>
          </a:p>
        </p:txBody>
      </p:sp>
      <p:pic>
        <p:nvPicPr>
          <p:cNvPr id="1018" name="Google Shape;1018;p65"/>
          <p:cNvPicPr preferRelativeResize="0"/>
          <p:nvPr/>
        </p:nvPicPr>
        <p:blipFill rotWithShape="1">
          <a:blip r:embed="rId3">
            <a:alphaModFix/>
          </a:blip>
          <a:srcRect b="0" l="0" r="0" t="0"/>
          <a:stretch/>
        </p:blipFill>
        <p:spPr>
          <a:xfrm>
            <a:off x="5972588" y="4557241"/>
            <a:ext cx="2516261" cy="1716559"/>
          </a:xfrm>
          <a:prstGeom prst="rect">
            <a:avLst/>
          </a:prstGeom>
          <a:noFill/>
          <a:ln>
            <a:noFill/>
          </a:ln>
          <a:effectLst>
            <a:outerShdw blurRad="50800" rotWithShape="0" algn="tl" dir="2700000" dist="38100">
              <a:srgbClr val="000000">
                <a:alpha val="40000"/>
              </a:srgbClr>
            </a:outerShdw>
          </a:effectLst>
        </p:spPr>
      </p:pic>
      <p:pic>
        <p:nvPicPr>
          <p:cNvPr id="1019" name="Google Shape;1019;p65"/>
          <p:cNvPicPr preferRelativeResize="0"/>
          <p:nvPr/>
        </p:nvPicPr>
        <p:blipFill rotWithShape="1">
          <a:blip r:embed="rId4">
            <a:alphaModFix/>
          </a:blip>
          <a:srcRect b="0" l="0" r="0" t="33945"/>
          <a:stretch/>
        </p:blipFill>
        <p:spPr>
          <a:xfrm>
            <a:off x="689654" y="4542851"/>
            <a:ext cx="5212277" cy="1867269"/>
          </a:xfrm>
          <a:prstGeom prst="rect">
            <a:avLst/>
          </a:prstGeom>
          <a:noFill/>
          <a:ln>
            <a:noFill/>
          </a:ln>
        </p:spPr>
      </p:pic>
      <p:cxnSp>
        <p:nvCxnSpPr>
          <p:cNvPr id="1020" name="Google Shape;1020;p65"/>
          <p:cNvCxnSpPr/>
          <p:nvPr/>
        </p:nvCxnSpPr>
        <p:spPr>
          <a:xfrm>
            <a:off x="5654180" y="4781725"/>
            <a:ext cx="729842" cy="745858"/>
          </a:xfrm>
          <a:prstGeom prst="straightConnector1">
            <a:avLst/>
          </a:prstGeom>
          <a:noFill/>
          <a:ln cap="flat" cmpd="sng" w="9525">
            <a:solidFill>
              <a:srgbClr val="FF0000"/>
            </a:solidFill>
            <a:prstDash val="solid"/>
            <a:miter lim="800000"/>
            <a:headEnd len="sm" w="sm" type="none"/>
            <a:tailEnd len="med" w="med" type="triangle"/>
          </a:ln>
        </p:spPr>
      </p:cxnSp>
      <p:sp>
        <p:nvSpPr>
          <p:cNvPr id="1021" name="Google Shape;1021;p65"/>
          <p:cNvSpPr/>
          <p:nvPr/>
        </p:nvSpPr>
        <p:spPr>
          <a:xfrm>
            <a:off x="6442746" y="5468097"/>
            <a:ext cx="335560" cy="118972"/>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22" name="Google Shape;1022;p65"/>
          <p:cNvSpPr txBox="1"/>
          <p:nvPr/>
        </p:nvSpPr>
        <p:spPr>
          <a:xfrm>
            <a:off x="704850" y="3751948"/>
            <a:ext cx="7812000" cy="77743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Data_src = “alice_excerpts”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wholeRDD = sc.wholeTextFiles(data_src)</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wholeRDD.take(1)</a:t>
            </a:r>
            <a:endParaRPr/>
          </a:p>
        </p:txBody>
      </p:sp>
      <p:sp>
        <p:nvSpPr>
          <p:cNvPr id="1023" name="Google Shape;1023;p65"/>
          <p:cNvSpPr txBox="1"/>
          <p:nvPr/>
        </p:nvSpPr>
        <p:spPr>
          <a:xfrm>
            <a:off x="7868850" y="375338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024" name="Google Shape;1024;p65"/>
          <p:cNvSpPr/>
          <p:nvPr/>
        </p:nvSpPr>
        <p:spPr>
          <a:xfrm>
            <a:off x="949354" y="4579291"/>
            <a:ext cx="4771937" cy="185655"/>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6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031" name="Google Shape;1031;p6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Đọc các định dạng tệp khác</a:t>
            </a:r>
            <a:endParaRPr/>
          </a:p>
        </p:txBody>
      </p:sp>
      <p:sp>
        <p:nvSpPr>
          <p:cNvPr id="1032" name="Google Shape;1032;p6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033" name="Google Shape;1033;p6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Apache Spark có thể đọc bất kỳ định dạng tệp nào được Hadoop hỗ trợ</a:t>
            </a:r>
            <a:endParaRPr/>
          </a:p>
          <a:p>
            <a:pPr indent="-182563" lvl="1" marL="360363" rtl="0" algn="l">
              <a:lnSpc>
                <a:spcPct val="138461"/>
              </a:lnSpc>
              <a:spcBef>
                <a:spcPts val="500"/>
              </a:spcBef>
              <a:spcAft>
                <a:spcPts val="0"/>
              </a:spcAft>
              <a:buClr>
                <a:srgbClr val="262626"/>
              </a:buClr>
              <a:buSzPts val="1040"/>
              <a:buChar char="•"/>
            </a:pPr>
            <a:r>
              <a:rPr lang="en-US"/>
              <a:t>Trong nội bộ, Spark sử dụng thư viện tệp Hadoop JAR để đọc nguồn dữ liệu</a:t>
            </a:r>
            <a:endParaRPr/>
          </a:p>
          <a:p>
            <a:pPr indent="-182563" lvl="1" marL="360363" rtl="0" algn="l">
              <a:lnSpc>
                <a:spcPct val="138461"/>
              </a:lnSpc>
              <a:spcBef>
                <a:spcPts val="500"/>
              </a:spcBef>
              <a:spcAft>
                <a:spcPts val="0"/>
              </a:spcAft>
              <a:buClr>
                <a:srgbClr val="262626"/>
              </a:buClr>
              <a:buSzPts val="1040"/>
              <a:buChar char="•"/>
            </a:pPr>
            <a:r>
              <a:rPr lang="en-US"/>
              <a:t>Sử dụng hadoopFile của SparkContext (Hadoop 1.x) hoặc newAPIhadoopFile (Hadoop 2.x)</a:t>
            </a:r>
            <a:endParaRPr/>
          </a:p>
          <a:p>
            <a:pPr indent="-177800" lvl="0" marL="177800" rtl="0" algn="l">
              <a:lnSpc>
                <a:spcPct val="128571"/>
              </a:lnSpc>
              <a:spcBef>
                <a:spcPts val="1000"/>
              </a:spcBef>
              <a:spcAft>
                <a:spcPts val="0"/>
              </a:spcAft>
              <a:buClr>
                <a:srgbClr val="262626"/>
              </a:buClr>
              <a:buSzPts val="1400"/>
              <a:buFont typeface="Arial"/>
              <a:buChar char="•"/>
            </a:pPr>
            <a:r>
              <a:rPr lang="en-US"/>
              <a:t>Trên thực tế, textFile của SparkContext là một lối tắt</a:t>
            </a:r>
            <a:endParaRPr/>
          </a:p>
          <a:p>
            <a:pPr indent="-182563" lvl="1" marL="360363" rtl="0" algn="l">
              <a:lnSpc>
                <a:spcPct val="138461"/>
              </a:lnSpc>
              <a:spcBef>
                <a:spcPts val="500"/>
              </a:spcBef>
              <a:spcAft>
                <a:spcPts val="0"/>
              </a:spcAft>
              <a:buClr>
                <a:srgbClr val="262626"/>
              </a:buClr>
              <a:buSzPts val="1040"/>
              <a:buChar char="•"/>
            </a:pPr>
            <a:r>
              <a:rPr lang="en-US"/>
              <a:t>Trong nội bộ, Spark gọi newAPIhadoopFile</a:t>
            </a:r>
            <a:endParaRPr/>
          </a:p>
        </p:txBody>
      </p:sp>
      <p:sp>
        <p:nvSpPr>
          <p:cNvPr id="1034" name="Google Shape;1034;p66"/>
          <p:cNvSpPr txBox="1"/>
          <p:nvPr/>
        </p:nvSpPr>
        <p:spPr>
          <a:xfrm>
            <a:off x="704850" y="3776388"/>
            <a:ext cx="7812000" cy="197623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data_src = "alice.txt"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apiFile = sc.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newAPIHadoopFile(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data_src,</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"org.apache.hadoop.mapreduce.lib.input.TextInputFormat", </a:t>
            </a:r>
            <a:r>
              <a:rPr lang="en-US" sz="1200">
                <a:solidFill>
                  <a:srgbClr val="00B0F0"/>
                </a:solidFill>
                <a:latin typeface="Courier New"/>
                <a:ea typeface="Courier New"/>
                <a:cs typeface="Courier New"/>
                <a:sym typeface="Courier New"/>
              </a:rPr>
              <a:t># imputFormatClass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"org.apache.hadoop.io.Text", </a:t>
            </a:r>
            <a:r>
              <a:rPr lang="en-US" sz="1200">
                <a:solidFill>
                  <a:srgbClr val="00B0F0"/>
                </a:solidFill>
                <a:latin typeface="Courier New"/>
                <a:ea typeface="Courier New"/>
                <a:cs typeface="Courier New"/>
                <a:sym typeface="Courier New"/>
              </a:rPr>
              <a:t># keyClass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"org.apache.hadoop.io.LongWritable", </a:t>
            </a:r>
            <a:r>
              <a:rPr lang="en-US" sz="1200">
                <a:solidFill>
                  <a:srgbClr val="00B0F0"/>
                </a:solidFill>
                <a:latin typeface="Courier New"/>
                <a:ea typeface="Courier New"/>
                <a:cs typeface="Courier New"/>
                <a:sym typeface="Courier New"/>
              </a:rPr>
              <a:t># valueClass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print("Alice from API input format:  ", apiFile.count())</a:t>
            </a:r>
            <a:endParaRPr/>
          </a:p>
        </p:txBody>
      </p:sp>
      <p:sp>
        <p:nvSpPr>
          <p:cNvPr id="1035" name="Google Shape;1035;p66"/>
          <p:cNvSpPr txBox="1"/>
          <p:nvPr/>
        </p:nvSpPr>
        <p:spPr>
          <a:xfrm>
            <a:off x="704850" y="5892410"/>
            <a:ext cx="7812000" cy="31535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Alice from API input format:  3761</a:t>
            </a:r>
            <a:endParaRPr/>
          </a:p>
        </p:txBody>
      </p:sp>
      <p:sp>
        <p:nvSpPr>
          <p:cNvPr id="1036" name="Google Shape;1036;p66"/>
          <p:cNvSpPr txBox="1"/>
          <p:nvPr/>
        </p:nvSpPr>
        <p:spPr>
          <a:xfrm>
            <a:off x="7868850" y="378069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037" name="Google Shape;1037;p66"/>
          <p:cNvSpPr txBox="1"/>
          <p:nvPr/>
        </p:nvSpPr>
        <p:spPr>
          <a:xfrm>
            <a:off x="7868850" y="589241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6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044" name="Google Shape;1044;p6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Hoạt động RDD</a:t>
            </a:r>
            <a:endParaRPr/>
          </a:p>
        </p:txBody>
      </p:sp>
      <p:sp>
        <p:nvSpPr>
          <p:cNvPr id="1045" name="Google Shape;1045;p6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046" name="Google Shape;1046;p6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RDD hỗ trợ hai loại hoạt động</a:t>
            </a:r>
            <a:endParaRPr/>
          </a:p>
          <a:p>
            <a:pPr indent="-182563" lvl="1" marL="360363" rtl="0" algn="l">
              <a:lnSpc>
                <a:spcPct val="138461"/>
              </a:lnSpc>
              <a:spcBef>
                <a:spcPts val="500"/>
              </a:spcBef>
              <a:spcAft>
                <a:spcPts val="0"/>
              </a:spcAft>
              <a:buClr>
                <a:srgbClr val="262626"/>
              </a:buClr>
              <a:buSzPts val="1040"/>
              <a:buChar char="•"/>
            </a:pPr>
            <a:r>
              <a:rPr lang="en-US"/>
              <a:t>Chuyển đổi tạo tập dữ liệu mới từ tập dữ liệu hiện có</a:t>
            </a:r>
            <a:endParaRPr/>
          </a:p>
          <a:p>
            <a:pPr indent="-182563" lvl="1" marL="360363" rtl="0" algn="l">
              <a:lnSpc>
                <a:spcPct val="138461"/>
              </a:lnSpc>
              <a:spcBef>
                <a:spcPts val="500"/>
              </a:spcBef>
              <a:spcAft>
                <a:spcPts val="0"/>
              </a:spcAft>
              <a:buClr>
                <a:srgbClr val="262626"/>
              </a:buClr>
              <a:buSzPts val="1040"/>
              <a:buChar char="•"/>
            </a:pPr>
            <a:r>
              <a:rPr lang="en-US"/>
              <a:t>Hành động trả về một giá trị cho chương trình Driver sau khi chạy tính toán trên tập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Ví dụ phép toán:</a:t>
            </a:r>
            <a:endParaRPr/>
          </a:p>
          <a:p>
            <a:pPr indent="-182563" lvl="1" marL="360363" rtl="0" algn="l">
              <a:lnSpc>
                <a:spcPct val="138461"/>
              </a:lnSpc>
              <a:spcBef>
                <a:spcPts val="500"/>
              </a:spcBef>
              <a:spcAft>
                <a:spcPts val="0"/>
              </a:spcAft>
              <a:buClr>
                <a:srgbClr val="262626"/>
              </a:buClr>
              <a:buSzPts val="1040"/>
              <a:buChar char="•"/>
            </a:pPr>
            <a:r>
              <a:rPr b="1" lang="en-US"/>
              <a:t>map </a:t>
            </a:r>
            <a:r>
              <a:rPr lang="en-US"/>
              <a:t>là một phép biến đổi chuyển từng thành phần tập dữ liệu qua một hàm và trả về một RDD mới biểu thị kết quả</a:t>
            </a:r>
            <a:endParaRPr/>
          </a:p>
          <a:p>
            <a:pPr indent="-182563" lvl="1" marL="360363" rtl="0" algn="l">
              <a:lnSpc>
                <a:spcPct val="138461"/>
              </a:lnSpc>
              <a:spcBef>
                <a:spcPts val="500"/>
              </a:spcBef>
              <a:spcAft>
                <a:spcPts val="0"/>
              </a:spcAft>
              <a:buClr>
                <a:srgbClr val="262626"/>
              </a:buClr>
              <a:buSzPts val="1040"/>
              <a:buChar char="•"/>
            </a:pPr>
            <a:r>
              <a:rPr b="1" lang="en-US"/>
              <a:t>reduce </a:t>
            </a:r>
            <a:r>
              <a:rPr lang="en-US"/>
              <a:t>là một hành động tổng hợp tất cả các thành phần của RDD bằng một số chức năng và trả về kết quả cuối cùng cho chương trình trình điều khiển</a:t>
            </a:r>
            <a:endParaRPr/>
          </a:p>
          <a:p>
            <a:pPr indent="-177800" lvl="0" marL="177800" rtl="0" algn="l">
              <a:lnSpc>
                <a:spcPct val="128571"/>
              </a:lnSpc>
              <a:spcBef>
                <a:spcPts val="1000"/>
              </a:spcBef>
              <a:spcAft>
                <a:spcPts val="0"/>
              </a:spcAft>
              <a:buClr>
                <a:srgbClr val="262626"/>
              </a:buClr>
              <a:buSzPts val="1400"/>
              <a:buFont typeface="Arial"/>
              <a:buChar char="•"/>
            </a:pPr>
            <a:r>
              <a:rPr lang="en-US"/>
              <a:t>Chuyển đổi lười biếng</a:t>
            </a:r>
            <a:endParaRPr/>
          </a:p>
          <a:p>
            <a:pPr indent="-182563" lvl="1" marL="360363" rtl="0" algn="l">
              <a:lnSpc>
                <a:spcPct val="138461"/>
              </a:lnSpc>
              <a:spcBef>
                <a:spcPts val="500"/>
              </a:spcBef>
              <a:spcAft>
                <a:spcPts val="0"/>
              </a:spcAft>
              <a:buClr>
                <a:srgbClr val="262626"/>
              </a:buClr>
              <a:buSzPts val="1040"/>
              <a:buChar char="•"/>
            </a:pPr>
            <a:r>
              <a:rPr lang="en-US"/>
              <a:t>Tất cả chuyển đổi Spark là chuyển đổi lười biếng</a:t>
            </a:r>
            <a:endParaRPr/>
          </a:p>
          <a:p>
            <a:pPr indent="-182563" lvl="1" marL="360363" rtl="0" algn="l">
              <a:lnSpc>
                <a:spcPct val="138461"/>
              </a:lnSpc>
              <a:spcBef>
                <a:spcPts val="500"/>
              </a:spcBef>
              <a:spcAft>
                <a:spcPts val="0"/>
              </a:spcAft>
              <a:buClr>
                <a:srgbClr val="262626"/>
              </a:buClr>
              <a:buSzPts val="1040"/>
              <a:buChar char="•"/>
            </a:pPr>
            <a:r>
              <a:rPr lang="en-US"/>
              <a:t>Chúng không được thực thi cho đến khi một hành động được gọi yêu cầu giá trị trả về</a:t>
            </a:r>
            <a:endParaRPr/>
          </a:p>
          <a:p>
            <a:pPr indent="-177800" lvl="0" marL="177800" rtl="0" algn="l">
              <a:lnSpc>
                <a:spcPct val="128571"/>
              </a:lnSpc>
              <a:spcBef>
                <a:spcPts val="1000"/>
              </a:spcBef>
              <a:spcAft>
                <a:spcPts val="0"/>
              </a:spcAft>
              <a:buClr>
                <a:srgbClr val="262626"/>
              </a:buClr>
              <a:buSzPts val="1400"/>
              <a:buFont typeface="Arial"/>
              <a:buChar char="•"/>
            </a:pPr>
            <a:r>
              <a:rPr lang="en-US"/>
              <a:t>Biến đổi bất biến</a:t>
            </a:r>
            <a:endParaRPr/>
          </a:p>
          <a:p>
            <a:pPr indent="-182563" lvl="1" marL="360363" rtl="0" algn="l">
              <a:lnSpc>
                <a:spcPct val="138461"/>
              </a:lnSpc>
              <a:spcBef>
                <a:spcPts val="500"/>
              </a:spcBef>
              <a:spcAft>
                <a:spcPts val="0"/>
              </a:spcAft>
              <a:buClr>
                <a:srgbClr val="262626"/>
              </a:buClr>
              <a:buSzPts val="1040"/>
              <a:buChar char="•"/>
            </a:pPr>
            <a:r>
              <a:rPr lang="en-US"/>
              <a:t>Các phép biến đổi tia lửa là bất biến - phép biến đổi tạo ra một RDD mới</a:t>
            </a:r>
            <a:endParaRPr/>
          </a:p>
        </p:txBody>
      </p:sp>
      <p:sp>
        <p:nvSpPr>
          <p:cNvPr id="1047" name="Google Shape;1047;p67"/>
          <p:cNvSpPr txBox="1"/>
          <p:nvPr/>
        </p:nvSpPr>
        <p:spPr>
          <a:xfrm>
            <a:off x="1037968" y="2446638"/>
            <a:ext cx="18473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6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054" name="Google Shape;1054;p6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Hành động RDD</a:t>
            </a:r>
            <a:endParaRPr/>
          </a:p>
        </p:txBody>
      </p:sp>
      <p:sp>
        <p:nvSpPr>
          <p:cNvPr id="1055" name="Google Shape;1055;p6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056" name="Google Shape;1056;p6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hành động không yêu cầu hàm làm tham số</a:t>
            </a:r>
            <a:endParaRPr/>
          </a:p>
        </p:txBody>
      </p:sp>
      <p:graphicFrame>
        <p:nvGraphicFramePr>
          <p:cNvPr id="1057" name="Google Shape;1057;p68"/>
          <p:cNvGraphicFramePr/>
          <p:nvPr/>
        </p:nvGraphicFramePr>
        <p:xfrm>
          <a:off x="449612" y="2554703"/>
          <a:ext cx="3000000" cy="3000000"/>
        </p:xfrm>
        <a:graphic>
          <a:graphicData uri="http://schemas.openxmlformats.org/drawingml/2006/table">
            <a:tbl>
              <a:tblPr bandRow="1" firstRow="1">
                <a:noFill/>
                <a:tableStyleId>{AC961190-77FA-4AE8-A9A6-E3E42C7C3913}</a:tableStyleId>
              </a:tblPr>
              <a:tblGrid>
                <a:gridCol w="1858050"/>
                <a:gridCol w="7175275"/>
              </a:tblGrid>
              <a:tr h="391600">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Hành động</a:t>
                      </a:r>
                      <a:endParaRPr b="0" sz="1400" u="none" cap="none" strike="noStrike">
                        <a:solidFill>
                          <a:schemeClr val="dk1"/>
                        </a:solidFill>
                        <a:latin typeface="Arial"/>
                        <a:ea typeface="Arial"/>
                        <a:cs typeface="Arial"/>
                        <a:sym typeface="Arial"/>
                      </a:endParaRPr>
                    </a:p>
                  </a:txBody>
                  <a:tcPr marT="45725" marB="45725" marR="72000" marL="108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Ý nghĩa</a:t>
                      </a:r>
                      <a:endParaRPr b="0" sz="1400" u="none" cap="none" strike="noStrike">
                        <a:solidFill>
                          <a:schemeClr val="dk1"/>
                        </a:solidFill>
                        <a:latin typeface="Arial"/>
                        <a:ea typeface="Arial"/>
                        <a:cs typeface="Arial"/>
                        <a:sym typeface="Arial"/>
                      </a:endParaRPr>
                    </a:p>
                  </a:txBody>
                  <a:tcPr marT="45725" marB="45725" marR="72000" marL="10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626550">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collect()</a:t>
                      </a:r>
                      <a:endParaRPr/>
                    </a:p>
                  </a:txBody>
                  <a:tcPr marT="9525" marB="0" marR="9525" marL="108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Trả về tất cả các phần tử của tập dữ liệu dưới dạng một mảng tại chương trình trình điều khiển. Điều này thường hữu ích sau khi bộ lọc hoặc hoạt động khác trả về một tập hợp con đủ nhỏ của dữ liệu</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72025">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count()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Trả về số lượng phần tử trong tập dữ liệu</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72025">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first()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Trả về phần tử đầu tiên của tập dữ liệu (tương tự như take(1))</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372025">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take(n)</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Trả về một mảng có n phần tử đầu tiên của tập dữ liệu</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881075">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saveAsTextFile(path)</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Viết các thành phần của tập dữ liệu dưới dạng tệp văn bản (hoặc tập hợp các tệp văn bản) trong một thư mục nhất định trong hệ thống tệp cục bộ, HDFS hoặc bất kỳ hệ thống tệp nào khác được Hadoop hỗ trợ. Spark sẽ gọi toString trên từng phần tử để chuyển đổi nó thành một dòng văn bản trong tệp</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6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064" name="Google Shape;1064;p6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Hành động xuất dữ liệu RDD</a:t>
            </a:r>
            <a:endParaRPr/>
          </a:p>
        </p:txBody>
      </p:sp>
      <p:sp>
        <p:nvSpPr>
          <p:cNvPr id="1065" name="Google Shape;1065;p6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066" name="Google Shape;1066;p6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b="1" lang="en-US"/>
              <a:t>count()</a:t>
            </a:r>
            <a:r>
              <a:rPr lang="en-US"/>
              <a:t> và </a:t>
            </a:r>
            <a:r>
              <a:rPr b="1" lang="en-US"/>
              <a:t>first()</a:t>
            </a:r>
            <a:r>
              <a:rPr lang="en-US"/>
              <a:t> đều trả về giá trị</a:t>
            </a:r>
            <a:endParaRPr/>
          </a:p>
          <a:p>
            <a:pPr indent="-177800" lvl="0" marL="177800" rtl="0" algn="l">
              <a:lnSpc>
                <a:spcPct val="128571"/>
              </a:lnSpc>
              <a:spcBef>
                <a:spcPts val="1000"/>
              </a:spcBef>
              <a:spcAft>
                <a:spcPts val="0"/>
              </a:spcAft>
              <a:buClr>
                <a:srgbClr val="262626"/>
              </a:buClr>
              <a:buSzPts val="1400"/>
              <a:buFont typeface="Arial"/>
              <a:buChar char="•"/>
            </a:pPr>
            <a:r>
              <a:rPr b="1" lang="en-US"/>
              <a:t>take(n)</a:t>
            </a:r>
            <a:r>
              <a:rPr lang="en-US"/>
              <a:t> và </a:t>
            </a:r>
            <a:r>
              <a:rPr b="1" lang="en-US"/>
              <a:t>collect() </a:t>
            </a:r>
            <a:r>
              <a:rPr lang="en-US"/>
              <a:t>đều trả về bộ sưu tập</a:t>
            </a:r>
            <a:endParaRPr/>
          </a:p>
          <a:p>
            <a:pPr indent="-177800" lvl="0" marL="177800" rtl="0" algn="l">
              <a:lnSpc>
                <a:spcPct val="128571"/>
              </a:lnSpc>
              <a:spcBef>
                <a:spcPts val="1000"/>
              </a:spcBef>
              <a:spcAft>
                <a:spcPts val="0"/>
              </a:spcAft>
              <a:buClr>
                <a:srgbClr val="262626"/>
              </a:buClr>
              <a:buSzPts val="1400"/>
              <a:buFont typeface="Arial"/>
              <a:buChar char="•"/>
            </a:pPr>
            <a:r>
              <a:rPr lang="en-US"/>
              <a:t>Nhớ lại rằng các hành động trả lại giá trị cho chương trình Driver từ tất cả các Executor</a:t>
            </a:r>
            <a:endParaRPr/>
          </a:p>
          <a:p>
            <a:pPr indent="-182563" lvl="1" marL="360363" rtl="0" algn="l">
              <a:lnSpc>
                <a:spcPct val="138461"/>
              </a:lnSpc>
              <a:spcBef>
                <a:spcPts val="500"/>
              </a:spcBef>
              <a:spcAft>
                <a:spcPts val="0"/>
              </a:spcAft>
              <a:buClr>
                <a:srgbClr val="262626"/>
              </a:buClr>
              <a:buSzPts val="1040"/>
              <a:buChar char="•"/>
            </a:pPr>
            <a:r>
              <a:rPr lang="en-US"/>
              <a:t>KHÔNG sử dụng </a:t>
            </a:r>
            <a:r>
              <a:rPr b="1" lang="en-US"/>
              <a:t>collect()</a:t>
            </a:r>
            <a:r>
              <a:rPr lang="en-US"/>
              <a:t> trong mã sản xuất</a:t>
            </a:r>
            <a:endParaRPr/>
          </a:p>
          <a:p>
            <a:pPr indent="-182563" lvl="1" marL="360363" rtl="0" algn="l">
              <a:lnSpc>
                <a:spcPct val="138461"/>
              </a:lnSpc>
              <a:spcBef>
                <a:spcPts val="500"/>
              </a:spcBef>
              <a:spcAft>
                <a:spcPts val="0"/>
              </a:spcAft>
              <a:buClr>
                <a:srgbClr val="262626"/>
              </a:buClr>
              <a:buSzPts val="1040"/>
              <a:buChar char="•"/>
            </a:pPr>
            <a:r>
              <a:rPr lang="en-US"/>
              <a:t>Nó rất có thể sẽ gây ra lỗi "hết bộ nhớ" trong trình điều khiển</a:t>
            </a:r>
            <a:endParaRPr/>
          </a:p>
        </p:txBody>
      </p:sp>
      <p:sp>
        <p:nvSpPr>
          <p:cNvPr id="1067" name="Google Shape;1067;p69"/>
          <p:cNvSpPr txBox="1"/>
          <p:nvPr/>
        </p:nvSpPr>
        <p:spPr>
          <a:xfrm>
            <a:off x="1037968" y="2446638"/>
            <a:ext cx="18473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
        <p:nvSpPr>
          <p:cNvPr id="1068" name="Google Shape;1068;p69"/>
          <p:cNvSpPr txBox="1"/>
          <p:nvPr/>
        </p:nvSpPr>
        <p:spPr>
          <a:xfrm>
            <a:off x="704850" y="4064388"/>
            <a:ext cx="7812000" cy="13035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myRDD = sc.parallelize([1, 2, 3, 4, 5, 6])</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print("This RDD has", myRDD.count(), "elements")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print("The first element is", myRDD.first())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print("The first 2 elements are", myRDD.take(2))</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print("The entire collection is", myRDD.collect())</a:t>
            </a:r>
            <a:endParaRPr/>
          </a:p>
        </p:txBody>
      </p:sp>
      <p:sp>
        <p:nvSpPr>
          <p:cNvPr id="1069" name="Google Shape;1069;p69"/>
          <p:cNvSpPr txBox="1"/>
          <p:nvPr/>
        </p:nvSpPr>
        <p:spPr>
          <a:xfrm>
            <a:off x="704850" y="5185609"/>
            <a:ext cx="7812000" cy="94110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This RDD has 6 elements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The first element is 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The first 2 elements are [1, 2]</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The entire collection is [1, 2, 3, 4, 5, 6]</a:t>
            </a:r>
            <a:endParaRPr/>
          </a:p>
        </p:txBody>
      </p:sp>
      <p:sp>
        <p:nvSpPr>
          <p:cNvPr id="1070" name="Google Shape;1070;p69"/>
          <p:cNvSpPr txBox="1"/>
          <p:nvPr/>
        </p:nvSpPr>
        <p:spPr>
          <a:xfrm>
            <a:off x="7868850" y="377638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071" name="Google Shape;1071;p69"/>
          <p:cNvSpPr txBox="1"/>
          <p:nvPr/>
        </p:nvSpPr>
        <p:spPr>
          <a:xfrm>
            <a:off x="7868850" y="519094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Giới thiệu về Apache Spark</a:t>
            </a:r>
            <a:endParaRPr/>
          </a:p>
        </p:txBody>
      </p:sp>
      <p:sp>
        <p:nvSpPr>
          <p:cNvPr id="148" name="Google Shape;148;p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Kiến trúc linh hoạt</a:t>
            </a:r>
            <a:endParaRPr/>
          </a:p>
        </p:txBody>
      </p:sp>
      <p:sp>
        <p:nvSpPr>
          <p:cNvPr id="149" name="Google Shape;149;p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grpSp>
        <p:nvGrpSpPr>
          <p:cNvPr id="150" name="Google Shape;150;p7"/>
          <p:cNvGrpSpPr/>
          <p:nvPr/>
        </p:nvGrpSpPr>
        <p:grpSpPr>
          <a:xfrm>
            <a:off x="1489341" y="2156849"/>
            <a:ext cx="7582659" cy="3963553"/>
            <a:chOff x="1452313" y="6698273"/>
            <a:chExt cx="7103544" cy="3963553"/>
          </a:xfrm>
        </p:grpSpPr>
        <p:grpSp>
          <p:nvGrpSpPr>
            <p:cNvPr id="151" name="Google Shape;151;p7"/>
            <p:cNvGrpSpPr/>
            <p:nvPr/>
          </p:nvGrpSpPr>
          <p:grpSpPr>
            <a:xfrm>
              <a:off x="2825216" y="7605712"/>
              <a:ext cx="2961287" cy="2949017"/>
              <a:chOff x="3326894" y="7391399"/>
              <a:chExt cx="2961287" cy="2949017"/>
            </a:xfrm>
          </p:grpSpPr>
          <p:pic>
            <p:nvPicPr>
              <p:cNvPr id="152" name="Google Shape;152;p7"/>
              <p:cNvPicPr preferRelativeResize="0"/>
              <p:nvPr/>
            </p:nvPicPr>
            <p:blipFill rotWithShape="1">
              <a:blip r:embed="rId3">
                <a:alphaModFix/>
              </a:blip>
              <a:srcRect b="0" l="0" r="0" t="0"/>
              <a:stretch/>
            </p:blipFill>
            <p:spPr>
              <a:xfrm>
                <a:off x="3335393" y="7391399"/>
                <a:ext cx="2952788" cy="2949017"/>
              </a:xfrm>
              <a:prstGeom prst="rect">
                <a:avLst/>
              </a:prstGeom>
              <a:noFill/>
              <a:ln>
                <a:noFill/>
              </a:ln>
            </p:spPr>
          </p:pic>
          <p:sp>
            <p:nvSpPr>
              <p:cNvPr id="153" name="Google Shape;153;p7"/>
              <p:cNvSpPr/>
              <p:nvPr/>
            </p:nvSpPr>
            <p:spPr>
              <a:xfrm>
                <a:off x="4236273" y="7661236"/>
                <a:ext cx="1191162"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Ngôn ngữ lập trình </a:t>
                </a:r>
                <a:endParaRPr/>
              </a:p>
              <a:p>
                <a:pPr indent="0" lvl="0" marL="0" marR="0" rtl="0" algn="ctr">
                  <a:spcBef>
                    <a:spcPts val="0"/>
                  </a:spcBef>
                  <a:spcAft>
                    <a:spcPts val="0"/>
                  </a:spcAft>
                  <a:buNone/>
                </a:pPr>
                <a:r>
                  <a:rPr lang="en-US" sz="1000">
                    <a:solidFill>
                      <a:schemeClr val="lt1"/>
                    </a:solidFill>
                    <a:latin typeface="Arial"/>
                    <a:ea typeface="Arial"/>
                    <a:cs typeface="Arial"/>
                    <a:sym typeface="Arial"/>
                  </a:rPr>
                  <a:t>được hỗ trợ</a:t>
                </a:r>
                <a:endParaRPr sz="1000">
                  <a:solidFill>
                    <a:schemeClr val="lt1"/>
                  </a:solidFill>
                  <a:latin typeface="Arial"/>
                  <a:ea typeface="Arial"/>
                  <a:cs typeface="Arial"/>
                  <a:sym typeface="Arial"/>
                </a:endParaRPr>
              </a:p>
            </p:txBody>
          </p:sp>
          <p:sp>
            <p:nvSpPr>
              <p:cNvPr id="154" name="Google Shape;154;p7"/>
              <p:cNvSpPr/>
              <p:nvPr/>
            </p:nvSpPr>
            <p:spPr>
              <a:xfrm>
                <a:off x="5318311" y="8392592"/>
                <a:ext cx="85778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Quản lý cụm </a:t>
                </a:r>
                <a:endParaRPr sz="1000">
                  <a:solidFill>
                    <a:schemeClr val="lt1"/>
                  </a:solidFill>
                  <a:latin typeface="Arial"/>
                  <a:ea typeface="Arial"/>
                  <a:cs typeface="Arial"/>
                  <a:sym typeface="Arial"/>
                </a:endParaRPr>
              </a:p>
              <a:p>
                <a:pPr indent="0" lvl="0" marL="0" marR="0" rtl="0" algn="ctr">
                  <a:spcBef>
                    <a:spcPts val="0"/>
                  </a:spcBef>
                  <a:spcAft>
                    <a:spcPts val="0"/>
                  </a:spcAft>
                  <a:buNone/>
                </a:pPr>
                <a:r>
                  <a:rPr lang="en-US" sz="1000">
                    <a:solidFill>
                      <a:schemeClr val="lt1"/>
                    </a:solidFill>
                    <a:latin typeface="Arial"/>
                    <a:ea typeface="Arial"/>
                    <a:cs typeface="Arial"/>
                    <a:sym typeface="Arial"/>
                  </a:rPr>
                  <a:t>được hỗ trợ</a:t>
                </a:r>
                <a:endParaRPr sz="1000">
                  <a:solidFill>
                    <a:schemeClr val="lt1"/>
                  </a:solidFill>
                  <a:latin typeface="Arial"/>
                  <a:ea typeface="Arial"/>
                  <a:cs typeface="Arial"/>
                  <a:sym typeface="Arial"/>
                </a:endParaRPr>
              </a:p>
            </p:txBody>
          </p:sp>
          <p:sp>
            <p:nvSpPr>
              <p:cNvPr id="155" name="Google Shape;155;p7"/>
              <p:cNvSpPr/>
              <p:nvPr/>
            </p:nvSpPr>
            <p:spPr>
              <a:xfrm>
                <a:off x="3326894" y="8335684"/>
                <a:ext cx="1118697" cy="5539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Hệ thống lưu trữ </a:t>
                </a:r>
                <a:endParaRPr sz="1000">
                  <a:solidFill>
                    <a:schemeClr val="lt1"/>
                  </a:solidFill>
                  <a:latin typeface="Arial"/>
                  <a:ea typeface="Arial"/>
                  <a:cs typeface="Arial"/>
                  <a:sym typeface="Arial"/>
                </a:endParaRPr>
              </a:p>
              <a:p>
                <a:pPr indent="0" lvl="0" marL="0" marR="0" rtl="0" algn="ctr">
                  <a:spcBef>
                    <a:spcPts val="0"/>
                  </a:spcBef>
                  <a:spcAft>
                    <a:spcPts val="0"/>
                  </a:spcAft>
                  <a:buNone/>
                </a:pPr>
                <a:r>
                  <a:rPr lang="en-US" sz="1000">
                    <a:solidFill>
                      <a:schemeClr val="lt1"/>
                    </a:solidFill>
                    <a:latin typeface="Arial"/>
                    <a:ea typeface="Arial"/>
                    <a:cs typeface="Arial"/>
                    <a:sym typeface="Arial"/>
                  </a:rPr>
                  <a:t>dựa trên đám mây được hỗ trợ</a:t>
                </a:r>
                <a:endParaRPr sz="1000">
                  <a:solidFill>
                    <a:schemeClr val="lt1"/>
                  </a:solidFill>
                  <a:latin typeface="Arial"/>
                  <a:ea typeface="Arial"/>
                  <a:cs typeface="Arial"/>
                  <a:sym typeface="Arial"/>
                </a:endParaRPr>
              </a:p>
            </p:txBody>
          </p:sp>
          <p:sp>
            <p:nvSpPr>
              <p:cNvPr id="156" name="Google Shape;156;p7"/>
              <p:cNvSpPr/>
              <p:nvPr/>
            </p:nvSpPr>
            <p:spPr>
              <a:xfrm>
                <a:off x="3658195" y="9508183"/>
                <a:ext cx="1138602"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Hệ thống lưu trữ </a:t>
                </a:r>
                <a:endParaRPr sz="1000">
                  <a:solidFill>
                    <a:schemeClr val="lt1"/>
                  </a:solidFill>
                  <a:latin typeface="Arial"/>
                  <a:ea typeface="Arial"/>
                  <a:cs typeface="Arial"/>
                  <a:sym typeface="Arial"/>
                </a:endParaRPr>
              </a:p>
              <a:p>
                <a:pPr indent="0" lvl="0" marL="0" marR="0" rtl="0" algn="ctr">
                  <a:spcBef>
                    <a:spcPts val="0"/>
                  </a:spcBef>
                  <a:spcAft>
                    <a:spcPts val="0"/>
                  </a:spcAft>
                  <a:buNone/>
                </a:pPr>
                <a:r>
                  <a:rPr lang="en-US" sz="1000">
                    <a:solidFill>
                      <a:schemeClr val="lt1"/>
                    </a:solidFill>
                    <a:latin typeface="Arial"/>
                    <a:ea typeface="Arial"/>
                    <a:cs typeface="Arial"/>
                    <a:sym typeface="Arial"/>
                  </a:rPr>
                  <a:t>cục bộ được hỗ trợ</a:t>
                </a:r>
                <a:endParaRPr sz="1000">
                  <a:solidFill>
                    <a:schemeClr val="lt1"/>
                  </a:solidFill>
                  <a:latin typeface="Arial"/>
                  <a:ea typeface="Arial"/>
                  <a:cs typeface="Arial"/>
                  <a:sym typeface="Arial"/>
                </a:endParaRPr>
              </a:p>
            </p:txBody>
          </p:sp>
          <p:sp>
            <p:nvSpPr>
              <p:cNvPr id="157" name="Google Shape;157;p7"/>
              <p:cNvSpPr/>
              <p:nvPr/>
            </p:nvSpPr>
            <p:spPr>
              <a:xfrm>
                <a:off x="5013790" y="9508183"/>
                <a:ext cx="811227"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Các loại tệp </a:t>
                </a:r>
                <a:endParaRPr sz="1000">
                  <a:solidFill>
                    <a:schemeClr val="lt1"/>
                  </a:solidFill>
                  <a:latin typeface="Arial"/>
                  <a:ea typeface="Arial"/>
                  <a:cs typeface="Arial"/>
                  <a:sym typeface="Arial"/>
                </a:endParaRPr>
              </a:p>
              <a:p>
                <a:pPr indent="0" lvl="0" marL="0" marR="0" rtl="0" algn="ctr">
                  <a:spcBef>
                    <a:spcPts val="0"/>
                  </a:spcBef>
                  <a:spcAft>
                    <a:spcPts val="0"/>
                  </a:spcAft>
                  <a:buNone/>
                </a:pPr>
                <a:r>
                  <a:rPr lang="en-US" sz="1000">
                    <a:solidFill>
                      <a:schemeClr val="lt1"/>
                    </a:solidFill>
                    <a:latin typeface="Arial"/>
                    <a:ea typeface="Arial"/>
                    <a:cs typeface="Arial"/>
                    <a:sym typeface="Arial"/>
                  </a:rPr>
                  <a:t>được hỗ trợ</a:t>
                </a:r>
                <a:endParaRPr sz="1000">
                  <a:solidFill>
                    <a:schemeClr val="lt1"/>
                  </a:solidFill>
                  <a:latin typeface="Arial"/>
                  <a:ea typeface="Arial"/>
                  <a:cs typeface="Arial"/>
                  <a:sym typeface="Arial"/>
                </a:endParaRPr>
              </a:p>
            </p:txBody>
          </p:sp>
        </p:grpSp>
        <p:sp>
          <p:nvSpPr>
            <p:cNvPr id="158" name="Google Shape;158;p7"/>
            <p:cNvSpPr/>
            <p:nvPr/>
          </p:nvSpPr>
          <p:spPr>
            <a:xfrm>
              <a:off x="4159122" y="6698273"/>
              <a:ext cx="1276919" cy="962025"/>
            </a:xfrm>
            <a:custGeom>
              <a:rect b="b" l="l" r="r" t="t"/>
              <a:pathLst>
                <a:path extrusionOk="0" h="877975" w="2010446">
                  <a:moveTo>
                    <a:pt x="0" y="87798"/>
                  </a:moveTo>
                  <a:cubicBezTo>
                    <a:pt x="0" y="39309"/>
                    <a:pt x="39309" y="0"/>
                    <a:pt x="87798" y="0"/>
                  </a:cubicBezTo>
                  <a:lnTo>
                    <a:pt x="1922649" y="0"/>
                  </a:lnTo>
                  <a:cubicBezTo>
                    <a:pt x="1971138" y="0"/>
                    <a:pt x="2010447" y="39309"/>
                    <a:pt x="2010447" y="87798"/>
                  </a:cubicBezTo>
                  <a:cubicBezTo>
                    <a:pt x="2010447" y="321925"/>
                    <a:pt x="2010446" y="556051"/>
                    <a:pt x="2010446" y="790178"/>
                  </a:cubicBezTo>
                  <a:cubicBezTo>
                    <a:pt x="2010446" y="838667"/>
                    <a:pt x="1971137" y="877976"/>
                    <a:pt x="1922648" y="877976"/>
                  </a:cubicBezTo>
                  <a:lnTo>
                    <a:pt x="87798" y="877975"/>
                  </a:lnTo>
                  <a:cubicBezTo>
                    <a:pt x="39309" y="877975"/>
                    <a:pt x="0" y="838666"/>
                    <a:pt x="0" y="790177"/>
                  </a:cubicBezTo>
                  <a:lnTo>
                    <a:pt x="0" y="87798"/>
                  </a:lnTo>
                  <a:close/>
                </a:path>
              </a:pathLst>
            </a:custGeom>
            <a:noFill/>
            <a:ln>
              <a:noFill/>
            </a:ln>
          </p:spPr>
          <p:txBody>
            <a:bodyPr anchorCtr="0" anchor="t" bIns="61175" lIns="61175" spcFirstLastPara="1" rIns="664325" wrap="square" tIns="280675">
              <a:noAutofit/>
            </a:bodyPr>
            <a:lstStyle/>
            <a:p>
              <a:pPr indent="-171450" lvl="0" marL="171450" marR="0" rtl="0" algn="l">
                <a:lnSpc>
                  <a:spcPct val="90000"/>
                </a:lnSpc>
                <a:spcBef>
                  <a:spcPts val="0"/>
                </a:spcBef>
                <a:spcAft>
                  <a:spcPts val="0"/>
                </a:spcAft>
                <a:buClr>
                  <a:srgbClr val="1F45BC"/>
                </a:buClr>
                <a:buSzPts val="1000"/>
                <a:buFont typeface="Noto Sans Symbols"/>
                <a:buChar char="✔"/>
              </a:pPr>
              <a:r>
                <a:rPr lang="en-US" sz="1000">
                  <a:solidFill>
                    <a:srgbClr val="1429A0"/>
                  </a:solidFill>
                  <a:latin typeface="Arial"/>
                  <a:ea typeface="Arial"/>
                  <a:cs typeface="Arial"/>
                  <a:sym typeface="Arial"/>
                </a:rPr>
                <a:t>Scala</a:t>
              </a:r>
              <a:endParaRPr/>
            </a:p>
            <a:p>
              <a:pPr indent="-171450" lvl="0" marL="171450" marR="0" rtl="0" algn="l">
                <a:lnSpc>
                  <a:spcPct val="90000"/>
                </a:lnSpc>
                <a:spcBef>
                  <a:spcPts val="150"/>
                </a:spcBef>
                <a:spcAft>
                  <a:spcPts val="0"/>
                </a:spcAft>
                <a:buClr>
                  <a:srgbClr val="1F45BC"/>
                </a:buClr>
                <a:buSzPts val="1000"/>
                <a:buFont typeface="Noto Sans Symbols"/>
                <a:buChar char="✔"/>
              </a:pPr>
              <a:r>
                <a:rPr lang="en-US" sz="1000">
                  <a:solidFill>
                    <a:srgbClr val="1429A0"/>
                  </a:solidFill>
                  <a:latin typeface="Arial"/>
                  <a:ea typeface="Arial"/>
                  <a:cs typeface="Arial"/>
                  <a:sym typeface="Arial"/>
                </a:rPr>
                <a:t>Python</a:t>
              </a:r>
              <a:endParaRPr/>
            </a:p>
            <a:p>
              <a:pPr indent="-171450" lvl="0" marL="171450" marR="0" rtl="0" algn="l">
                <a:lnSpc>
                  <a:spcPct val="90000"/>
                </a:lnSpc>
                <a:spcBef>
                  <a:spcPts val="150"/>
                </a:spcBef>
                <a:spcAft>
                  <a:spcPts val="0"/>
                </a:spcAft>
                <a:buClr>
                  <a:srgbClr val="1F45BC"/>
                </a:buClr>
                <a:buSzPts val="1000"/>
                <a:buFont typeface="Noto Sans Symbols"/>
                <a:buChar char="✔"/>
              </a:pPr>
              <a:r>
                <a:rPr lang="en-US" sz="1000">
                  <a:solidFill>
                    <a:srgbClr val="1429A0"/>
                  </a:solidFill>
                  <a:latin typeface="Arial"/>
                  <a:ea typeface="Arial"/>
                  <a:cs typeface="Arial"/>
                  <a:sym typeface="Arial"/>
                </a:rPr>
                <a:t>Java</a:t>
              </a:r>
              <a:endParaRPr/>
            </a:p>
            <a:p>
              <a:pPr indent="-171450" lvl="0" marL="171450" marR="0" rtl="0" algn="l">
                <a:lnSpc>
                  <a:spcPct val="90000"/>
                </a:lnSpc>
                <a:spcBef>
                  <a:spcPts val="150"/>
                </a:spcBef>
                <a:spcAft>
                  <a:spcPts val="0"/>
                </a:spcAft>
                <a:buClr>
                  <a:srgbClr val="1F45BC"/>
                </a:buClr>
                <a:buSzPts val="1000"/>
                <a:buFont typeface="Noto Sans Symbols"/>
                <a:buChar char="✔"/>
              </a:pPr>
              <a:r>
                <a:rPr lang="en-US" sz="1000">
                  <a:solidFill>
                    <a:srgbClr val="1429A0"/>
                  </a:solidFill>
                  <a:latin typeface="Arial"/>
                  <a:ea typeface="Arial"/>
                  <a:cs typeface="Arial"/>
                  <a:sym typeface="Arial"/>
                </a:rPr>
                <a:t>R</a:t>
              </a:r>
              <a:endParaRPr/>
            </a:p>
            <a:p>
              <a:pPr indent="0" lvl="0" marL="0" marR="0" rtl="0" algn="l">
                <a:lnSpc>
                  <a:spcPct val="90000"/>
                </a:lnSpc>
                <a:spcBef>
                  <a:spcPts val="150"/>
                </a:spcBef>
                <a:spcAft>
                  <a:spcPts val="0"/>
                </a:spcAft>
                <a:buNone/>
              </a:pPr>
              <a:r>
                <a:t/>
              </a:r>
              <a:endParaRPr sz="1000">
                <a:solidFill>
                  <a:srgbClr val="1429A0"/>
                </a:solidFill>
                <a:latin typeface="Arial"/>
                <a:ea typeface="Arial"/>
                <a:cs typeface="Arial"/>
                <a:sym typeface="Arial"/>
              </a:endParaRPr>
            </a:p>
          </p:txBody>
        </p:sp>
        <p:sp>
          <p:nvSpPr>
            <p:cNvPr id="159" name="Google Shape;159;p7"/>
            <p:cNvSpPr/>
            <p:nvPr/>
          </p:nvSpPr>
          <p:spPr>
            <a:xfrm>
              <a:off x="1452313" y="7825740"/>
              <a:ext cx="2088768" cy="922557"/>
            </a:xfrm>
            <a:custGeom>
              <a:rect b="b" l="l" r="r" t="t"/>
              <a:pathLst>
                <a:path extrusionOk="0" h="877975" w="2010446">
                  <a:moveTo>
                    <a:pt x="0" y="87798"/>
                  </a:moveTo>
                  <a:cubicBezTo>
                    <a:pt x="0" y="39309"/>
                    <a:pt x="39309" y="0"/>
                    <a:pt x="87798" y="0"/>
                  </a:cubicBezTo>
                  <a:lnTo>
                    <a:pt x="1922649" y="0"/>
                  </a:lnTo>
                  <a:cubicBezTo>
                    <a:pt x="1971138" y="0"/>
                    <a:pt x="2010447" y="39309"/>
                    <a:pt x="2010447" y="87798"/>
                  </a:cubicBezTo>
                  <a:cubicBezTo>
                    <a:pt x="2010447" y="321925"/>
                    <a:pt x="2010446" y="556051"/>
                    <a:pt x="2010446" y="790178"/>
                  </a:cubicBezTo>
                  <a:cubicBezTo>
                    <a:pt x="2010446" y="838667"/>
                    <a:pt x="1971137" y="877976"/>
                    <a:pt x="1922648" y="877976"/>
                  </a:cubicBezTo>
                  <a:lnTo>
                    <a:pt x="87798" y="877975"/>
                  </a:lnTo>
                  <a:cubicBezTo>
                    <a:pt x="39309" y="877975"/>
                    <a:pt x="0" y="838666"/>
                    <a:pt x="0" y="790177"/>
                  </a:cubicBezTo>
                  <a:lnTo>
                    <a:pt x="0" y="87798"/>
                  </a:lnTo>
                  <a:close/>
                </a:path>
              </a:pathLst>
            </a:custGeom>
            <a:noFill/>
            <a:ln>
              <a:noFill/>
            </a:ln>
          </p:spPr>
          <p:txBody>
            <a:bodyPr anchorCtr="0" anchor="t" bIns="61175" lIns="61175" spcFirstLastPara="1" rIns="664325" wrap="square" tIns="280675">
              <a:noAutofit/>
            </a:bodyPr>
            <a:lstStyle/>
            <a:p>
              <a:pPr indent="-171450" lvl="0" marL="171450" marR="0" rtl="0" algn="l">
                <a:lnSpc>
                  <a:spcPct val="90000"/>
                </a:lnSpc>
                <a:spcBef>
                  <a:spcPts val="0"/>
                </a:spcBef>
                <a:spcAft>
                  <a:spcPts val="0"/>
                </a:spcAft>
                <a:buClr>
                  <a:srgbClr val="1F45BC"/>
                </a:buClr>
                <a:buSzPts val="1000"/>
                <a:buFont typeface="Noto Sans Symbols"/>
                <a:buChar char="✔"/>
              </a:pPr>
              <a:r>
                <a:rPr lang="en-US" sz="1000">
                  <a:solidFill>
                    <a:srgbClr val="1429A0"/>
                  </a:solidFill>
                  <a:latin typeface="Arial"/>
                  <a:ea typeface="Arial"/>
                  <a:cs typeface="Arial"/>
                  <a:sym typeface="Arial"/>
                </a:rPr>
                <a:t>AWS S3</a:t>
              </a:r>
              <a:endParaRPr/>
            </a:p>
            <a:p>
              <a:pPr indent="-171450" lvl="0" marL="171450" marR="0" rtl="0" algn="l">
                <a:lnSpc>
                  <a:spcPct val="90000"/>
                </a:lnSpc>
                <a:spcBef>
                  <a:spcPts val="150"/>
                </a:spcBef>
                <a:spcAft>
                  <a:spcPts val="0"/>
                </a:spcAft>
                <a:buClr>
                  <a:srgbClr val="1F45BC"/>
                </a:buClr>
                <a:buSzPts val="1000"/>
                <a:buFont typeface="Noto Sans Symbols"/>
                <a:buChar char="✔"/>
              </a:pPr>
              <a:r>
                <a:rPr lang="en-US" sz="1000">
                  <a:solidFill>
                    <a:srgbClr val="1429A0"/>
                  </a:solidFill>
                  <a:latin typeface="Arial"/>
                  <a:ea typeface="Arial"/>
                  <a:cs typeface="Arial"/>
                  <a:sym typeface="Arial"/>
                </a:rPr>
                <a:t>Kho lưu trữ Azure Blob</a:t>
              </a:r>
              <a:endParaRPr/>
            </a:p>
            <a:p>
              <a:pPr indent="-171450" lvl="0" marL="171450" marR="0" rtl="0" algn="l">
                <a:lnSpc>
                  <a:spcPct val="90000"/>
                </a:lnSpc>
                <a:spcBef>
                  <a:spcPts val="150"/>
                </a:spcBef>
                <a:spcAft>
                  <a:spcPts val="0"/>
                </a:spcAft>
                <a:buClr>
                  <a:srgbClr val="1F45BC"/>
                </a:buClr>
                <a:buSzPts val="1000"/>
                <a:buFont typeface="Noto Sans Symbols"/>
                <a:buChar char="✔"/>
              </a:pPr>
              <a:r>
                <a:rPr lang="en-US" sz="1000">
                  <a:solidFill>
                    <a:srgbClr val="1429A0"/>
                  </a:solidFill>
                  <a:latin typeface="Arial"/>
                  <a:ea typeface="Arial"/>
                  <a:cs typeface="Arial"/>
                  <a:sym typeface="Arial"/>
                </a:rPr>
                <a:t>Azure Datalake Gen2</a:t>
              </a:r>
              <a:endParaRPr/>
            </a:p>
            <a:p>
              <a:pPr indent="-171450" lvl="0" marL="171450" marR="0" rtl="0" algn="l">
                <a:lnSpc>
                  <a:spcPct val="90000"/>
                </a:lnSpc>
                <a:spcBef>
                  <a:spcPts val="150"/>
                </a:spcBef>
                <a:spcAft>
                  <a:spcPts val="0"/>
                </a:spcAft>
                <a:buClr>
                  <a:srgbClr val="1F45BC"/>
                </a:buClr>
                <a:buSzPts val="1000"/>
                <a:buFont typeface="Noto Sans Symbols"/>
                <a:buChar char="✔"/>
              </a:pPr>
              <a:r>
                <a:rPr lang="en-US" sz="1000">
                  <a:solidFill>
                    <a:srgbClr val="1429A0"/>
                  </a:solidFill>
                  <a:latin typeface="Arial"/>
                  <a:ea typeface="Arial"/>
                  <a:cs typeface="Arial"/>
                  <a:sym typeface="Arial"/>
                </a:rPr>
                <a:t>Kho lưu trữ Google Cloud</a:t>
              </a:r>
              <a:endParaRPr/>
            </a:p>
            <a:p>
              <a:pPr indent="-171450" lvl="0" marL="171450" marR="0" rtl="0" algn="l">
                <a:lnSpc>
                  <a:spcPct val="90000"/>
                </a:lnSpc>
                <a:spcBef>
                  <a:spcPts val="150"/>
                </a:spcBef>
                <a:spcAft>
                  <a:spcPts val="0"/>
                </a:spcAft>
                <a:buClr>
                  <a:srgbClr val="1F45BC"/>
                </a:buClr>
                <a:buSzPts val="1000"/>
                <a:buFont typeface="Noto Sans Symbols"/>
                <a:buChar char="✔"/>
              </a:pPr>
              <a:r>
                <a:rPr lang="en-US" sz="1000">
                  <a:solidFill>
                    <a:srgbClr val="1429A0"/>
                  </a:solidFill>
                  <a:latin typeface="Arial"/>
                  <a:ea typeface="Arial"/>
                  <a:cs typeface="Arial"/>
                  <a:sym typeface="Arial"/>
                </a:rPr>
                <a:t>SnowFlake</a:t>
              </a:r>
              <a:endParaRPr/>
            </a:p>
            <a:p>
              <a:pPr indent="-171450" lvl="0" marL="171450" marR="0" rtl="0" algn="l">
                <a:lnSpc>
                  <a:spcPct val="90000"/>
                </a:lnSpc>
                <a:spcBef>
                  <a:spcPts val="150"/>
                </a:spcBef>
                <a:spcAft>
                  <a:spcPts val="0"/>
                </a:spcAft>
                <a:buClr>
                  <a:srgbClr val="1F45BC"/>
                </a:buClr>
                <a:buSzPts val="1000"/>
                <a:buFont typeface="Noto Sans Symbols"/>
                <a:buChar char="✔"/>
              </a:pPr>
              <a:r>
                <a:rPr lang="en-US" sz="1000">
                  <a:solidFill>
                    <a:srgbClr val="1429A0"/>
                  </a:solidFill>
                  <a:latin typeface="Arial"/>
                  <a:ea typeface="Arial"/>
                  <a:cs typeface="Arial"/>
                  <a:sym typeface="Arial"/>
                </a:rPr>
                <a:t>OpenStack Swift</a:t>
              </a:r>
              <a:endParaRPr/>
            </a:p>
          </p:txBody>
        </p:sp>
        <p:sp>
          <p:nvSpPr>
            <p:cNvPr id="160" name="Google Shape;160;p7"/>
            <p:cNvSpPr/>
            <p:nvPr/>
          </p:nvSpPr>
          <p:spPr>
            <a:xfrm>
              <a:off x="5436041" y="9739269"/>
              <a:ext cx="3119816" cy="922557"/>
            </a:xfrm>
            <a:custGeom>
              <a:rect b="b" l="l" r="r" t="t"/>
              <a:pathLst>
                <a:path extrusionOk="0" h="877975" w="2010446">
                  <a:moveTo>
                    <a:pt x="0" y="87798"/>
                  </a:moveTo>
                  <a:cubicBezTo>
                    <a:pt x="0" y="39309"/>
                    <a:pt x="39309" y="0"/>
                    <a:pt x="87798" y="0"/>
                  </a:cubicBezTo>
                  <a:lnTo>
                    <a:pt x="1922649" y="0"/>
                  </a:lnTo>
                  <a:cubicBezTo>
                    <a:pt x="1971138" y="0"/>
                    <a:pt x="2010447" y="39309"/>
                    <a:pt x="2010447" y="87798"/>
                  </a:cubicBezTo>
                  <a:cubicBezTo>
                    <a:pt x="2010447" y="321925"/>
                    <a:pt x="2010446" y="556051"/>
                    <a:pt x="2010446" y="790178"/>
                  </a:cubicBezTo>
                  <a:cubicBezTo>
                    <a:pt x="2010446" y="838667"/>
                    <a:pt x="1971137" y="877976"/>
                    <a:pt x="1922648" y="877976"/>
                  </a:cubicBezTo>
                  <a:lnTo>
                    <a:pt x="87798" y="877975"/>
                  </a:lnTo>
                  <a:cubicBezTo>
                    <a:pt x="39309" y="877975"/>
                    <a:pt x="0" y="838666"/>
                    <a:pt x="0" y="790177"/>
                  </a:cubicBezTo>
                  <a:lnTo>
                    <a:pt x="0" y="87798"/>
                  </a:lnTo>
                  <a:close/>
                </a:path>
              </a:pathLst>
            </a:custGeom>
            <a:noFill/>
            <a:ln>
              <a:noFill/>
            </a:ln>
          </p:spPr>
          <p:txBody>
            <a:bodyPr anchorCtr="0" anchor="t" bIns="61175" lIns="61175" spcFirstLastPara="1" rIns="664325" wrap="square" tIns="280675">
              <a:noAutofit/>
            </a:bodyPr>
            <a:lstStyle/>
            <a:p>
              <a:pPr indent="-171450" lvl="0" marL="171450" marR="0" rtl="0" algn="l">
                <a:lnSpc>
                  <a:spcPct val="90000"/>
                </a:lnSpc>
                <a:spcBef>
                  <a:spcPts val="0"/>
                </a:spcBef>
                <a:spcAft>
                  <a:spcPts val="0"/>
                </a:spcAft>
                <a:buClr>
                  <a:srgbClr val="1F45BC"/>
                </a:buClr>
                <a:buSzPts val="1000"/>
                <a:buFont typeface="Noto Sans Symbols"/>
                <a:buChar char="✔"/>
              </a:pPr>
              <a:r>
                <a:rPr lang="en-US" sz="1000">
                  <a:solidFill>
                    <a:srgbClr val="1429A0"/>
                  </a:solidFill>
                  <a:latin typeface="Arial"/>
                  <a:ea typeface="Arial"/>
                  <a:cs typeface="Arial"/>
                  <a:sym typeface="Arial"/>
                </a:rPr>
                <a:t>Các tệp văn bản bao gồm CSV, JSON, XML</a:t>
              </a:r>
              <a:endParaRPr/>
            </a:p>
            <a:p>
              <a:pPr indent="-171450" lvl="0" marL="171450" marR="0" rtl="0" algn="l">
                <a:lnSpc>
                  <a:spcPct val="90000"/>
                </a:lnSpc>
                <a:spcBef>
                  <a:spcPts val="150"/>
                </a:spcBef>
                <a:spcAft>
                  <a:spcPts val="0"/>
                </a:spcAft>
                <a:buClr>
                  <a:srgbClr val="1F45BC"/>
                </a:buClr>
                <a:buSzPts val="1000"/>
                <a:buFont typeface="Noto Sans Symbols"/>
                <a:buChar char="✔"/>
              </a:pPr>
              <a:r>
                <a:rPr lang="en-US" sz="1000">
                  <a:solidFill>
                    <a:srgbClr val="1429A0"/>
                  </a:solidFill>
                  <a:latin typeface="Arial"/>
                  <a:ea typeface="Arial"/>
                  <a:cs typeface="Arial"/>
                  <a:sym typeface="Arial"/>
                </a:rPr>
                <a:t>Avro, Parquet, Tệp tuần tự, ORC, etc.</a:t>
              </a:r>
              <a:endParaRPr/>
            </a:p>
            <a:p>
              <a:pPr indent="63500" lvl="0" marL="0" marR="0" rtl="0" algn="l">
                <a:lnSpc>
                  <a:spcPct val="90000"/>
                </a:lnSpc>
                <a:spcBef>
                  <a:spcPts val="150"/>
                </a:spcBef>
                <a:spcAft>
                  <a:spcPts val="0"/>
                </a:spcAft>
                <a:buClr>
                  <a:srgbClr val="1F45BC"/>
                </a:buClr>
                <a:buSzPts val="1000"/>
                <a:buFont typeface="Noto Sans Symbols"/>
                <a:buNone/>
              </a:pPr>
              <a:r>
                <a:t/>
              </a:r>
              <a:endParaRPr sz="1000">
                <a:solidFill>
                  <a:srgbClr val="1429A0"/>
                </a:solidFill>
                <a:latin typeface="Arial"/>
                <a:ea typeface="Arial"/>
                <a:cs typeface="Arial"/>
                <a:sym typeface="Arial"/>
              </a:endParaRPr>
            </a:p>
          </p:txBody>
        </p:sp>
        <p:sp>
          <p:nvSpPr>
            <p:cNvPr id="161" name="Google Shape;161;p7"/>
            <p:cNvSpPr/>
            <p:nvPr/>
          </p:nvSpPr>
          <p:spPr>
            <a:xfrm>
              <a:off x="2422385" y="9554320"/>
              <a:ext cx="1545386" cy="922557"/>
            </a:xfrm>
            <a:custGeom>
              <a:rect b="b" l="l" r="r" t="t"/>
              <a:pathLst>
                <a:path extrusionOk="0" h="877975" w="2010446">
                  <a:moveTo>
                    <a:pt x="0" y="87798"/>
                  </a:moveTo>
                  <a:cubicBezTo>
                    <a:pt x="0" y="39309"/>
                    <a:pt x="39309" y="0"/>
                    <a:pt x="87798" y="0"/>
                  </a:cubicBezTo>
                  <a:lnTo>
                    <a:pt x="1922649" y="0"/>
                  </a:lnTo>
                  <a:cubicBezTo>
                    <a:pt x="1971138" y="0"/>
                    <a:pt x="2010447" y="39309"/>
                    <a:pt x="2010447" y="87798"/>
                  </a:cubicBezTo>
                  <a:cubicBezTo>
                    <a:pt x="2010447" y="321925"/>
                    <a:pt x="2010446" y="556051"/>
                    <a:pt x="2010446" y="790178"/>
                  </a:cubicBezTo>
                  <a:cubicBezTo>
                    <a:pt x="2010446" y="838667"/>
                    <a:pt x="1971137" y="877976"/>
                    <a:pt x="1922648" y="877976"/>
                  </a:cubicBezTo>
                  <a:lnTo>
                    <a:pt x="87798" y="877975"/>
                  </a:lnTo>
                  <a:cubicBezTo>
                    <a:pt x="39309" y="877975"/>
                    <a:pt x="0" y="838666"/>
                    <a:pt x="0" y="790177"/>
                  </a:cubicBezTo>
                  <a:lnTo>
                    <a:pt x="0" y="87798"/>
                  </a:lnTo>
                  <a:close/>
                </a:path>
              </a:pathLst>
            </a:custGeom>
            <a:noFill/>
            <a:ln>
              <a:noFill/>
            </a:ln>
          </p:spPr>
          <p:txBody>
            <a:bodyPr anchorCtr="0" anchor="t" bIns="61175" lIns="61175" spcFirstLastPara="1" rIns="664325" wrap="square" tIns="280675">
              <a:noAutofit/>
            </a:bodyPr>
            <a:lstStyle/>
            <a:p>
              <a:pPr indent="-171450" lvl="0" marL="171450" marR="0" rtl="0" algn="l">
                <a:lnSpc>
                  <a:spcPct val="90000"/>
                </a:lnSpc>
                <a:spcBef>
                  <a:spcPts val="0"/>
                </a:spcBef>
                <a:spcAft>
                  <a:spcPts val="0"/>
                </a:spcAft>
                <a:buClr>
                  <a:srgbClr val="1F45BC"/>
                </a:buClr>
                <a:buSzPts val="1000"/>
                <a:buFont typeface="Noto Sans Symbols"/>
                <a:buChar char="✔"/>
              </a:pPr>
              <a:r>
                <a:rPr lang="en-US" sz="1000">
                  <a:solidFill>
                    <a:srgbClr val="1429A0"/>
                  </a:solidFill>
                  <a:latin typeface="Arial"/>
                  <a:ea typeface="Arial"/>
                  <a:cs typeface="Arial"/>
                  <a:sym typeface="Arial"/>
                </a:rPr>
                <a:t>HDFS</a:t>
              </a:r>
              <a:endParaRPr/>
            </a:p>
            <a:p>
              <a:pPr indent="-171450" lvl="0" marL="171450" marR="0" rtl="0" algn="l">
                <a:lnSpc>
                  <a:spcPct val="90000"/>
                </a:lnSpc>
                <a:spcBef>
                  <a:spcPts val="150"/>
                </a:spcBef>
                <a:spcAft>
                  <a:spcPts val="0"/>
                </a:spcAft>
                <a:buClr>
                  <a:srgbClr val="1F45BC"/>
                </a:buClr>
                <a:buSzPts val="1000"/>
                <a:buFont typeface="Noto Sans Symbols"/>
                <a:buChar char="✔"/>
              </a:pPr>
              <a:r>
                <a:rPr lang="en-US" sz="1000">
                  <a:solidFill>
                    <a:srgbClr val="1429A0"/>
                  </a:solidFill>
                  <a:latin typeface="Arial"/>
                  <a:ea typeface="Arial"/>
                  <a:cs typeface="Arial"/>
                  <a:sym typeface="Arial"/>
                </a:rPr>
                <a:t>Hbase</a:t>
              </a:r>
              <a:endParaRPr/>
            </a:p>
            <a:p>
              <a:pPr indent="-171450" lvl="0" marL="171450" marR="0" rtl="0" algn="l">
                <a:lnSpc>
                  <a:spcPct val="90000"/>
                </a:lnSpc>
                <a:spcBef>
                  <a:spcPts val="150"/>
                </a:spcBef>
                <a:spcAft>
                  <a:spcPts val="0"/>
                </a:spcAft>
                <a:buClr>
                  <a:srgbClr val="1F45BC"/>
                </a:buClr>
                <a:buSzPts val="1000"/>
                <a:buFont typeface="Noto Sans Symbols"/>
                <a:buChar char="✔"/>
              </a:pPr>
              <a:r>
                <a:rPr lang="en-US" sz="1000">
                  <a:solidFill>
                    <a:srgbClr val="1429A0"/>
                  </a:solidFill>
                  <a:latin typeface="Arial"/>
                  <a:ea typeface="Arial"/>
                  <a:cs typeface="Arial"/>
                  <a:sym typeface="Arial"/>
                </a:rPr>
                <a:t>Kudu</a:t>
              </a:r>
              <a:endParaRPr/>
            </a:p>
            <a:p>
              <a:pPr indent="-171450" lvl="0" marL="171450" marR="0" rtl="0" algn="l">
                <a:lnSpc>
                  <a:spcPct val="90000"/>
                </a:lnSpc>
                <a:spcBef>
                  <a:spcPts val="150"/>
                </a:spcBef>
                <a:spcAft>
                  <a:spcPts val="0"/>
                </a:spcAft>
                <a:buClr>
                  <a:srgbClr val="1F45BC"/>
                </a:buClr>
                <a:buSzPts val="1000"/>
                <a:buFont typeface="Noto Sans Symbols"/>
                <a:buChar char="✔"/>
              </a:pPr>
              <a:r>
                <a:rPr lang="en-US" sz="1000">
                  <a:solidFill>
                    <a:srgbClr val="1429A0"/>
                  </a:solidFill>
                  <a:latin typeface="Arial"/>
                  <a:ea typeface="Arial"/>
                  <a:cs typeface="Arial"/>
                  <a:sym typeface="Arial"/>
                </a:rPr>
                <a:t>Solr</a:t>
              </a:r>
              <a:endParaRPr/>
            </a:p>
            <a:p>
              <a:pPr indent="-171450" lvl="0" marL="171450" marR="0" rtl="0" algn="l">
                <a:lnSpc>
                  <a:spcPct val="90000"/>
                </a:lnSpc>
                <a:spcBef>
                  <a:spcPts val="150"/>
                </a:spcBef>
                <a:spcAft>
                  <a:spcPts val="0"/>
                </a:spcAft>
                <a:buClr>
                  <a:srgbClr val="1F45BC"/>
                </a:buClr>
                <a:buSzPts val="1000"/>
                <a:buFont typeface="Noto Sans Symbols"/>
                <a:buChar char="✔"/>
              </a:pPr>
              <a:r>
                <a:rPr lang="en-US" sz="1000">
                  <a:solidFill>
                    <a:srgbClr val="1429A0"/>
                  </a:solidFill>
                  <a:latin typeface="Arial"/>
                  <a:ea typeface="Arial"/>
                  <a:cs typeface="Arial"/>
                  <a:sym typeface="Arial"/>
                </a:rPr>
                <a:t>Kafka</a:t>
              </a:r>
              <a:endParaRPr/>
            </a:p>
          </p:txBody>
        </p:sp>
        <p:sp>
          <p:nvSpPr>
            <p:cNvPr id="162" name="Google Shape;162;p7"/>
            <p:cNvSpPr/>
            <p:nvPr/>
          </p:nvSpPr>
          <p:spPr>
            <a:xfrm>
              <a:off x="5786502" y="8083736"/>
              <a:ext cx="2088768" cy="922557"/>
            </a:xfrm>
            <a:custGeom>
              <a:rect b="b" l="l" r="r" t="t"/>
              <a:pathLst>
                <a:path extrusionOk="0" h="877975" w="2010446">
                  <a:moveTo>
                    <a:pt x="0" y="87798"/>
                  </a:moveTo>
                  <a:cubicBezTo>
                    <a:pt x="0" y="39309"/>
                    <a:pt x="39309" y="0"/>
                    <a:pt x="87798" y="0"/>
                  </a:cubicBezTo>
                  <a:lnTo>
                    <a:pt x="1922649" y="0"/>
                  </a:lnTo>
                  <a:cubicBezTo>
                    <a:pt x="1971138" y="0"/>
                    <a:pt x="2010447" y="39309"/>
                    <a:pt x="2010447" y="87798"/>
                  </a:cubicBezTo>
                  <a:cubicBezTo>
                    <a:pt x="2010447" y="321925"/>
                    <a:pt x="2010446" y="556051"/>
                    <a:pt x="2010446" y="790178"/>
                  </a:cubicBezTo>
                  <a:cubicBezTo>
                    <a:pt x="2010446" y="838667"/>
                    <a:pt x="1971137" y="877976"/>
                    <a:pt x="1922648" y="877976"/>
                  </a:cubicBezTo>
                  <a:lnTo>
                    <a:pt x="87798" y="877975"/>
                  </a:lnTo>
                  <a:cubicBezTo>
                    <a:pt x="39309" y="877975"/>
                    <a:pt x="0" y="838666"/>
                    <a:pt x="0" y="790177"/>
                  </a:cubicBezTo>
                  <a:lnTo>
                    <a:pt x="0" y="87798"/>
                  </a:lnTo>
                  <a:close/>
                </a:path>
              </a:pathLst>
            </a:custGeom>
            <a:noFill/>
            <a:ln>
              <a:noFill/>
            </a:ln>
          </p:spPr>
          <p:txBody>
            <a:bodyPr anchorCtr="0" anchor="t" bIns="61175" lIns="61175" spcFirstLastPara="1" rIns="664325" wrap="square" tIns="280675">
              <a:noAutofit/>
            </a:bodyPr>
            <a:lstStyle/>
            <a:p>
              <a:pPr indent="-171450" lvl="0" marL="171450" marR="0" rtl="0" algn="l">
                <a:lnSpc>
                  <a:spcPct val="90000"/>
                </a:lnSpc>
                <a:spcBef>
                  <a:spcPts val="0"/>
                </a:spcBef>
                <a:spcAft>
                  <a:spcPts val="0"/>
                </a:spcAft>
                <a:buClr>
                  <a:srgbClr val="1F45BC"/>
                </a:buClr>
                <a:buSzPts val="1000"/>
                <a:buFont typeface="Noto Sans Symbols"/>
                <a:buChar char="✔"/>
              </a:pPr>
              <a:r>
                <a:rPr lang="en-US" sz="1000">
                  <a:solidFill>
                    <a:srgbClr val="1429A0"/>
                  </a:solidFill>
                  <a:latin typeface="Arial"/>
                  <a:ea typeface="Arial"/>
                  <a:cs typeface="Arial"/>
                  <a:sym typeface="Arial"/>
                </a:rPr>
                <a:t>Spark Standalone</a:t>
              </a:r>
              <a:endParaRPr/>
            </a:p>
            <a:p>
              <a:pPr indent="-171450" lvl="0" marL="171450" marR="0" rtl="0" algn="l">
                <a:lnSpc>
                  <a:spcPct val="90000"/>
                </a:lnSpc>
                <a:spcBef>
                  <a:spcPts val="150"/>
                </a:spcBef>
                <a:spcAft>
                  <a:spcPts val="0"/>
                </a:spcAft>
                <a:buClr>
                  <a:srgbClr val="1F45BC"/>
                </a:buClr>
                <a:buSzPts val="1000"/>
                <a:buFont typeface="Noto Sans Symbols"/>
                <a:buChar char="✔"/>
              </a:pPr>
              <a:r>
                <a:rPr lang="en-US" sz="1000">
                  <a:solidFill>
                    <a:srgbClr val="1429A0"/>
                  </a:solidFill>
                  <a:latin typeface="Arial"/>
                  <a:ea typeface="Arial"/>
                  <a:cs typeface="Arial"/>
                  <a:sym typeface="Arial"/>
                </a:rPr>
                <a:t>YARN</a:t>
              </a:r>
              <a:endParaRPr/>
            </a:p>
            <a:p>
              <a:pPr indent="-171450" lvl="0" marL="171450" marR="0" rtl="0" algn="l">
                <a:lnSpc>
                  <a:spcPct val="90000"/>
                </a:lnSpc>
                <a:spcBef>
                  <a:spcPts val="150"/>
                </a:spcBef>
                <a:spcAft>
                  <a:spcPts val="0"/>
                </a:spcAft>
                <a:buClr>
                  <a:srgbClr val="1F45BC"/>
                </a:buClr>
                <a:buSzPts val="1000"/>
                <a:buFont typeface="Noto Sans Symbols"/>
                <a:buChar char="✔"/>
              </a:pPr>
              <a:r>
                <a:rPr lang="en-US" sz="1000">
                  <a:solidFill>
                    <a:srgbClr val="1429A0"/>
                  </a:solidFill>
                  <a:latin typeface="Arial"/>
                  <a:ea typeface="Arial"/>
                  <a:cs typeface="Arial"/>
                  <a:sym typeface="Arial"/>
                </a:rPr>
                <a:t>MESOS</a:t>
              </a:r>
              <a:endParaRPr/>
            </a:p>
            <a:p>
              <a:pPr indent="-171450" lvl="0" marL="171450" marR="0" rtl="0" algn="l">
                <a:lnSpc>
                  <a:spcPct val="90000"/>
                </a:lnSpc>
                <a:spcBef>
                  <a:spcPts val="150"/>
                </a:spcBef>
                <a:spcAft>
                  <a:spcPts val="0"/>
                </a:spcAft>
                <a:buClr>
                  <a:srgbClr val="1F45BC"/>
                </a:buClr>
                <a:buSzPts val="1000"/>
                <a:buFont typeface="Noto Sans Symbols"/>
                <a:buChar char="✔"/>
              </a:pPr>
              <a:r>
                <a:rPr lang="en-US" sz="1000">
                  <a:solidFill>
                    <a:srgbClr val="1429A0"/>
                  </a:solidFill>
                  <a:latin typeface="Arial"/>
                  <a:ea typeface="Arial"/>
                  <a:cs typeface="Arial"/>
                  <a:sym typeface="Arial"/>
                </a:rPr>
                <a:t>Kubernetes</a:t>
              </a:r>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7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078" name="Google Shape;1078;p7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Lưu RDD dưới dạng tệp văn bản</a:t>
            </a:r>
            <a:endParaRPr/>
          </a:p>
        </p:txBody>
      </p:sp>
      <p:sp>
        <p:nvSpPr>
          <p:cNvPr id="1079" name="Google Shape;1079;p7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080" name="Google Shape;1080;p70"/>
          <p:cNvSpPr txBox="1"/>
          <p:nvPr>
            <p:ph idx="4" type="body"/>
          </p:nvPr>
        </p:nvSpPr>
        <p:spPr>
          <a:xfrm>
            <a:off x="535872" y="2226568"/>
            <a:ext cx="3761809"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 dụng </a:t>
            </a:r>
            <a:r>
              <a:rPr b="1" lang="en-US"/>
              <a:t>saveAsTextFile(path)</a:t>
            </a:r>
            <a:r>
              <a:rPr lang="en-US"/>
              <a:t> để lưu RDD dưới dạng tệp văn bản trên đường dẫn được cung cấp dưới dạng tham số</a:t>
            </a:r>
            <a:endParaRPr/>
          </a:p>
          <a:p>
            <a:pPr indent="-182563" lvl="1" marL="360363" rtl="0" algn="l">
              <a:lnSpc>
                <a:spcPct val="138461"/>
              </a:lnSpc>
              <a:spcBef>
                <a:spcPts val="500"/>
              </a:spcBef>
              <a:spcAft>
                <a:spcPts val="0"/>
              </a:spcAft>
              <a:buClr>
                <a:srgbClr val="262626"/>
              </a:buClr>
              <a:buSzPts val="1040"/>
              <a:buChar char="•"/>
            </a:pPr>
            <a:r>
              <a:rPr lang="en-US"/>
              <a:t>đường dẫn là một thư mục mà Spark sẽ tạo</a:t>
            </a:r>
            <a:endParaRPr/>
          </a:p>
          <a:p>
            <a:pPr indent="-182563" lvl="1" marL="360363" rtl="0" algn="l">
              <a:lnSpc>
                <a:spcPct val="138461"/>
              </a:lnSpc>
              <a:spcBef>
                <a:spcPts val="500"/>
              </a:spcBef>
              <a:spcAft>
                <a:spcPts val="0"/>
              </a:spcAft>
              <a:buClr>
                <a:srgbClr val="262626"/>
              </a:buClr>
              <a:buSzPts val="1040"/>
              <a:buChar char="•"/>
            </a:pPr>
            <a:r>
              <a:rPr lang="en-US"/>
              <a:t>nếu đường dẫn đã tồn tại, Spark sẽ đưa ra ERROR</a:t>
            </a:r>
            <a:endParaRPr/>
          </a:p>
          <a:p>
            <a:pPr indent="-182563" lvl="1" marL="360363" rtl="0" algn="l">
              <a:lnSpc>
                <a:spcPct val="138461"/>
              </a:lnSpc>
              <a:spcBef>
                <a:spcPts val="500"/>
              </a:spcBef>
              <a:spcAft>
                <a:spcPts val="0"/>
              </a:spcAft>
              <a:buClr>
                <a:srgbClr val="262626"/>
              </a:buClr>
              <a:buSzPts val="1040"/>
              <a:buChar char="•"/>
            </a:pPr>
            <a:r>
              <a:rPr lang="en-US"/>
              <a:t>Nếu đường dẫn tương đối được sử dụng, Spark sẽ mặc định là thư mục chính HDFS của người dùng</a:t>
            </a:r>
            <a:endParaRPr/>
          </a:p>
          <a:p>
            <a:pPr indent="-177800" lvl="0" marL="177800" rtl="0" algn="l">
              <a:lnSpc>
                <a:spcPct val="128571"/>
              </a:lnSpc>
              <a:spcBef>
                <a:spcPts val="1000"/>
              </a:spcBef>
              <a:spcAft>
                <a:spcPts val="0"/>
              </a:spcAft>
              <a:buClr>
                <a:srgbClr val="262626"/>
              </a:buClr>
              <a:buSzPts val="1400"/>
              <a:buFont typeface="Arial"/>
              <a:buChar char="•"/>
            </a:pPr>
            <a:r>
              <a:rPr lang="en-US"/>
              <a:t>Lưu ý rằng có một số tệp được lưu trong thư mục. </a:t>
            </a:r>
            <a:endParaRPr/>
          </a:p>
          <a:p>
            <a:pPr indent="-182563" lvl="1" marL="360363" rtl="0" algn="l">
              <a:lnSpc>
                <a:spcPct val="138461"/>
              </a:lnSpc>
              <a:spcBef>
                <a:spcPts val="500"/>
              </a:spcBef>
              <a:spcAft>
                <a:spcPts val="0"/>
              </a:spcAft>
              <a:buClr>
                <a:srgbClr val="193EB0"/>
              </a:buClr>
              <a:buSzPts val="1040"/>
              <a:buFont typeface="Arial"/>
              <a:buChar char="‣"/>
            </a:pPr>
            <a:r>
              <a:rPr lang="en-US"/>
              <a:t>Mỗi phân vùng sẽ được lưu dưới dạng một tệp riêng biệt</a:t>
            </a:r>
            <a:endParaRPr/>
          </a:p>
        </p:txBody>
      </p:sp>
      <p:sp>
        <p:nvSpPr>
          <p:cNvPr id="1081" name="Google Shape;1081;p70"/>
          <p:cNvSpPr txBox="1"/>
          <p:nvPr/>
        </p:nvSpPr>
        <p:spPr>
          <a:xfrm>
            <a:off x="1037968" y="2446638"/>
            <a:ext cx="18473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pic>
        <p:nvPicPr>
          <p:cNvPr id="1082" name="Google Shape;1082;p70"/>
          <p:cNvPicPr preferRelativeResize="0"/>
          <p:nvPr/>
        </p:nvPicPr>
        <p:blipFill rotWithShape="1">
          <a:blip r:embed="rId3">
            <a:alphaModFix/>
          </a:blip>
          <a:srcRect b="0" l="0" r="0" t="0"/>
          <a:stretch/>
        </p:blipFill>
        <p:spPr>
          <a:xfrm>
            <a:off x="4433895" y="2226568"/>
            <a:ext cx="4082955" cy="2701032"/>
          </a:xfrm>
          <a:prstGeom prst="rect">
            <a:avLst/>
          </a:prstGeom>
          <a:noFill/>
          <a:ln>
            <a:noFill/>
          </a:ln>
          <a:effectLst>
            <a:outerShdw blurRad="50800" rotWithShape="0" algn="tl" dir="2700000" dist="38100">
              <a:srgbClr val="000000">
                <a:alpha val="40000"/>
              </a:srgbClr>
            </a:outerShdw>
          </a:effectLst>
        </p:spPr>
      </p:pic>
      <p:sp>
        <p:nvSpPr>
          <p:cNvPr id="1083" name="Google Shape;1083;p70"/>
          <p:cNvSpPr txBox="1"/>
          <p:nvPr/>
        </p:nvSpPr>
        <p:spPr>
          <a:xfrm>
            <a:off x="704850" y="5335573"/>
            <a:ext cx="7812000" cy="64321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myRDD = sc.parallelize([1, 2, 3, 4, 5, 6])</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myRDD.saveAsTextFile("myFirstRDD")</a:t>
            </a:r>
            <a:endParaRPr/>
          </a:p>
        </p:txBody>
      </p:sp>
      <p:sp>
        <p:nvSpPr>
          <p:cNvPr id="1084" name="Google Shape;1084;p70"/>
          <p:cNvSpPr txBox="1"/>
          <p:nvPr/>
        </p:nvSpPr>
        <p:spPr>
          <a:xfrm>
            <a:off x="7868850" y="5324422"/>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7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091" name="Google Shape;1091;p7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Hành động của RDD</a:t>
            </a:r>
            <a:endParaRPr/>
          </a:p>
        </p:txBody>
      </p:sp>
      <p:sp>
        <p:nvSpPr>
          <p:cNvPr id="1092" name="Google Shape;1092;p7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093" name="Google Shape;1093;p7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hành động yêu cầu một hàm hoàn thành</a:t>
            </a:r>
            <a:endParaRPr/>
          </a:p>
        </p:txBody>
      </p:sp>
      <p:graphicFrame>
        <p:nvGraphicFramePr>
          <p:cNvPr id="1094" name="Google Shape;1094;p71"/>
          <p:cNvGraphicFramePr/>
          <p:nvPr/>
        </p:nvGraphicFramePr>
        <p:xfrm>
          <a:off x="554436" y="2631927"/>
          <a:ext cx="3000000" cy="3000000"/>
        </p:xfrm>
        <a:graphic>
          <a:graphicData uri="http://schemas.openxmlformats.org/drawingml/2006/table">
            <a:tbl>
              <a:tblPr bandRow="1" firstRow="1">
                <a:noFill/>
                <a:tableStyleId>{AC961190-77FA-4AE8-A9A6-E3E42C7C3913}</a:tableStyleId>
              </a:tblPr>
              <a:tblGrid>
                <a:gridCol w="2204250"/>
                <a:gridCol w="6573700"/>
              </a:tblGrid>
              <a:tr h="132900">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Hành động</a:t>
                      </a:r>
                      <a:endParaRPr b="0" sz="1400" u="none" cap="none" strike="noStrike">
                        <a:solidFill>
                          <a:schemeClr val="dk1"/>
                        </a:solidFill>
                        <a:latin typeface="Arial"/>
                        <a:ea typeface="Arial"/>
                        <a:cs typeface="Arial"/>
                        <a:sym typeface="Arial"/>
                      </a:endParaRPr>
                    </a:p>
                  </a:txBody>
                  <a:tcPr marT="45725" marB="45725" marR="72000" marL="108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Ý nghĩa</a:t>
                      </a:r>
                      <a:endParaRPr b="0" sz="1400" u="none" cap="none" strike="noStrike">
                        <a:solidFill>
                          <a:schemeClr val="dk1"/>
                        </a:solidFill>
                        <a:latin typeface="Arial"/>
                        <a:ea typeface="Arial"/>
                        <a:cs typeface="Arial"/>
                        <a:sym typeface="Arial"/>
                      </a:endParaRPr>
                    </a:p>
                  </a:txBody>
                  <a:tcPr marT="45725" marB="45725" marR="72000" marL="10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299000">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reduce(func)</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Tổng hợp các thành phần của tập dữ liệu bằng hàm func (nhận hai đối số và trả về một đối số). Hàm phải có tính chất giao hoán và kết hợp để có thể tính toán song song một cách chính xác</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126250">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foreach(func)</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Chạy một hàm func trên từng phần tử của tập dữ liệu. Điều này thường được thực hiện đối với các tác dụng phụ như cập nhật Bộ tích lũy hoặc tương tác với hệ thống lưu trữ bên ngoài</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126250">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foreachPartition(func)</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Chạy một hàm func trên mỗi phân vùng của tập dữ liệu</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126250">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getNumPartitions()</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Trả về số phân vùng</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7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101" name="Google Shape;1101;p7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Hành động reduce RDD</a:t>
            </a:r>
            <a:endParaRPr/>
          </a:p>
        </p:txBody>
      </p:sp>
      <p:sp>
        <p:nvSpPr>
          <p:cNvPr id="1102" name="Google Shape;1102;p7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103" name="Google Shape;1103;p7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Hành động </a:t>
            </a:r>
            <a:r>
              <a:rPr b="1" lang="en-US"/>
              <a:t>reduce(func) </a:t>
            </a:r>
            <a:r>
              <a:rPr lang="en-US"/>
              <a:t>trả về kết quả của việc áp dụng func cho các thành phần của RDD</a:t>
            </a:r>
            <a:endParaRPr/>
          </a:p>
          <a:p>
            <a:pPr indent="-177800" lvl="0" marL="177800" rtl="0" algn="l">
              <a:lnSpc>
                <a:spcPct val="128571"/>
              </a:lnSpc>
              <a:spcBef>
                <a:spcPts val="1000"/>
              </a:spcBef>
              <a:spcAft>
                <a:spcPts val="0"/>
              </a:spcAft>
              <a:buClr>
                <a:srgbClr val="262626"/>
              </a:buClr>
              <a:buSzPts val="1400"/>
              <a:buFont typeface="Arial"/>
              <a:buChar char="•"/>
            </a:pPr>
            <a:r>
              <a:rPr lang="en-US"/>
              <a:t>func là hàm nhận hai đối số</a:t>
            </a:r>
            <a:endParaRPr/>
          </a:p>
          <a:p>
            <a:pPr indent="-177800" lvl="0" marL="177800" rtl="0" algn="l">
              <a:lnSpc>
                <a:spcPct val="128571"/>
              </a:lnSpc>
              <a:spcBef>
                <a:spcPts val="1000"/>
              </a:spcBef>
              <a:spcAft>
                <a:spcPts val="0"/>
              </a:spcAft>
              <a:buClr>
                <a:srgbClr val="262626"/>
              </a:buClr>
              <a:buSzPts val="1400"/>
              <a:buFont typeface="Arial"/>
              <a:buChar char="•"/>
            </a:pPr>
            <a:r>
              <a:rPr lang="en-US"/>
              <a:t>func phải được kết hợp</a:t>
            </a:r>
            <a:endParaRPr/>
          </a:p>
          <a:p>
            <a:pPr indent="-182563" lvl="1" marL="360363" rtl="0" algn="l">
              <a:lnSpc>
                <a:spcPct val="138461"/>
              </a:lnSpc>
              <a:spcBef>
                <a:spcPts val="500"/>
              </a:spcBef>
              <a:spcAft>
                <a:spcPts val="0"/>
              </a:spcAft>
              <a:buClr>
                <a:srgbClr val="262626"/>
              </a:buClr>
              <a:buSzPts val="1040"/>
              <a:buChar char="•"/>
            </a:pPr>
            <a:r>
              <a:rPr lang="en-US"/>
              <a:t>x toán tử y bằng với y toán tử x</a:t>
            </a:r>
            <a:endParaRPr/>
          </a:p>
          <a:p>
            <a:pPr indent="-177800" lvl="0" marL="177800" rtl="0" algn="l">
              <a:lnSpc>
                <a:spcPct val="128571"/>
              </a:lnSpc>
              <a:spcBef>
                <a:spcPts val="1000"/>
              </a:spcBef>
              <a:spcAft>
                <a:spcPts val="0"/>
              </a:spcAft>
              <a:buClr>
                <a:srgbClr val="262626"/>
              </a:buClr>
              <a:buSzPts val="1400"/>
              <a:buFont typeface="Arial"/>
              <a:buChar char="•"/>
            </a:pPr>
            <a:r>
              <a:rPr lang="en-US"/>
              <a:t>func phải giao hoán</a:t>
            </a:r>
            <a:endParaRPr/>
          </a:p>
          <a:p>
            <a:pPr indent="-182563" lvl="1" marL="360363" rtl="0" algn="l">
              <a:lnSpc>
                <a:spcPct val="138461"/>
              </a:lnSpc>
              <a:spcBef>
                <a:spcPts val="500"/>
              </a:spcBef>
              <a:spcAft>
                <a:spcPts val="0"/>
              </a:spcAft>
              <a:buClr>
                <a:srgbClr val="262626"/>
              </a:buClr>
              <a:buSzPts val="1040"/>
              <a:buChar char="•"/>
            </a:pPr>
            <a:r>
              <a:rPr lang="en-US"/>
              <a:t>(x toán tử y) và sau đó toán tử z bằng (y toán tử z) và sau đó là toán tử x</a:t>
            </a:r>
            <a:endParaRPr/>
          </a:p>
        </p:txBody>
      </p:sp>
      <p:sp>
        <p:nvSpPr>
          <p:cNvPr id="1104" name="Google Shape;1104;p72"/>
          <p:cNvSpPr txBox="1"/>
          <p:nvPr/>
        </p:nvSpPr>
        <p:spPr>
          <a:xfrm>
            <a:off x="1037968" y="2446638"/>
            <a:ext cx="18473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
        <p:nvSpPr>
          <p:cNvPr id="1105" name="Google Shape;1105;p72"/>
          <p:cNvSpPr txBox="1"/>
          <p:nvPr/>
        </p:nvSpPr>
        <p:spPr>
          <a:xfrm>
            <a:off x="704850" y="4294549"/>
            <a:ext cx="7812000" cy="95608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myRDD = sc.parallelize([1, 2, 3, 4, 5, 6])</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myRDDsum = myRDD.reduce(lambda l, r: l+r)</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print("The sum of my RDD is", myRDDsum)</a:t>
            </a:r>
            <a:endParaRPr/>
          </a:p>
        </p:txBody>
      </p:sp>
      <p:sp>
        <p:nvSpPr>
          <p:cNvPr id="1106" name="Google Shape;1106;p72"/>
          <p:cNvSpPr txBox="1"/>
          <p:nvPr/>
        </p:nvSpPr>
        <p:spPr>
          <a:xfrm>
            <a:off x="704850" y="5451491"/>
            <a:ext cx="7812000" cy="322969"/>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The sum of my RDD is 21</a:t>
            </a:r>
            <a:endParaRPr/>
          </a:p>
        </p:txBody>
      </p:sp>
      <p:sp>
        <p:nvSpPr>
          <p:cNvPr id="1107" name="Google Shape;1107;p72"/>
          <p:cNvSpPr txBox="1"/>
          <p:nvPr/>
        </p:nvSpPr>
        <p:spPr>
          <a:xfrm>
            <a:off x="7868850" y="4293063"/>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108" name="Google Shape;1108;p72"/>
          <p:cNvSpPr txBox="1"/>
          <p:nvPr/>
        </p:nvSpPr>
        <p:spPr>
          <a:xfrm>
            <a:off x="7868850" y="546477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7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115" name="Google Shape;1115;p7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Hành động foreach RDD</a:t>
            </a:r>
            <a:endParaRPr/>
          </a:p>
        </p:txBody>
      </p:sp>
      <p:sp>
        <p:nvSpPr>
          <p:cNvPr id="1116" name="Google Shape;1116;p7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117" name="Google Shape;1117;p73"/>
          <p:cNvSpPr txBox="1"/>
          <p:nvPr>
            <p:ph idx="4" type="body"/>
          </p:nvPr>
        </p:nvSpPr>
        <p:spPr>
          <a:xfrm>
            <a:off x="535872" y="2226568"/>
            <a:ext cx="914660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Hành động foreach áp dụng một chức năng cho từng thành phần trong RDD</a:t>
            </a:r>
            <a:endParaRPr/>
          </a:p>
          <a:p>
            <a:pPr indent="-177800" lvl="0" marL="177800" rtl="0" algn="l">
              <a:lnSpc>
                <a:spcPct val="128571"/>
              </a:lnSpc>
              <a:spcBef>
                <a:spcPts val="1000"/>
              </a:spcBef>
              <a:spcAft>
                <a:spcPts val="0"/>
              </a:spcAft>
              <a:buClr>
                <a:srgbClr val="262626"/>
              </a:buClr>
              <a:buSzPts val="1400"/>
              <a:buFont typeface="Arial"/>
              <a:buChar char="•"/>
            </a:pPr>
            <a:r>
              <a:rPr lang="en-US"/>
              <a:t>Tuy nhiên, bản thân hành động trả về Không như có thể thấy trong đầu ra</a:t>
            </a:r>
            <a:endParaRPr/>
          </a:p>
          <a:p>
            <a:pPr indent="-177800" lvl="0" marL="177800" rtl="0" algn="l">
              <a:lnSpc>
                <a:spcPct val="128571"/>
              </a:lnSpc>
              <a:spcBef>
                <a:spcPts val="1000"/>
              </a:spcBef>
              <a:spcAft>
                <a:spcPts val="0"/>
              </a:spcAft>
              <a:buClr>
                <a:srgbClr val="262626"/>
              </a:buClr>
              <a:buSzPts val="1400"/>
              <a:buFont typeface="Arial"/>
              <a:buChar char="•"/>
            </a:pPr>
            <a:r>
              <a:rPr lang="en-US"/>
              <a:t>Chức năng được cung cấp thường được sử dụng để tác động đến một số tác dụng phụ, chẳng hạn như in đẹp từng thành phần như trong ví dụ</a:t>
            </a:r>
            <a:endParaRPr/>
          </a:p>
        </p:txBody>
      </p:sp>
      <p:sp>
        <p:nvSpPr>
          <p:cNvPr id="1118" name="Google Shape;1118;p73"/>
          <p:cNvSpPr txBox="1"/>
          <p:nvPr/>
        </p:nvSpPr>
        <p:spPr>
          <a:xfrm>
            <a:off x="1037968" y="2446638"/>
            <a:ext cx="18473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
        <p:nvSpPr>
          <p:cNvPr id="1119" name="Google Shape;1119;p73"/>
          <p:cNvSpPr txBox="1"/>
          <p:nvPr/>
        </p:nvSpPr>
        <p:spPr>
          <a:xfrm>
            <a:off x="704850" y="3528208"/>
            <a:ext cx="4417868" cy="275740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def wow_print(e):</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print("-"*(len(e)+4))</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 e,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print("-"*(len(e)+4))</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my_fruits = ["apples", "oranges", "pear", "banana"]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dataRDD = sc.parallelize(my_fruits)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print("The output of foreach is: ", dataRDD.foreach(wow_print))</a:t>
            </a:r>
            <a:endParaRPr/>
          </a:p>
        </p:txBody>
      </p:sp>
      <p:sp>
        <p:nvSpPr>
          <p:cNvPr id="1120" name="Google Shape;1120;p73"/>
          <p:cNvSpPr txBox="1"/>
          <p:nvPr/>
        </p:nvSpPr>
        <p:spPr>
          <a:xfrm>
            <a:off x="5472000" y="3528208"/>
            <a:ext cx="3600000" cy="2757403"/>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The output of foreach is : None</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apples *</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oranges *</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pear *</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banana *</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a:t>
            </a:r>
            <a:endParaRPr/>
          </a:p>
        </p:txBody>
      </p:sp>
      <p:sp>
        <p:nvSpPr>
          <p:cNvPr id="1121" name="Google Shape;1121;p73"/>
          <p:cNvSpPr txBox="1"/>
          <p:nvPr/>
        </p:nvSpPr>
        <p:spPr>
          <a:xfrm>
            <a:off x="4474718" y="352820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122" name="Google Shape;1122;p73"/>
          <p:cNvSpPr txBox="1"/>
          <p:nvPr/>
        </p:nvSpPr>
        <p:spPr>
          <a:xfrm>
            <a:off x="8424000" y="352820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7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129" name="Google Shape;1129;p7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Hành động phân vùng RDD</a:t>
            </a:r>
            <a:endParaRPr/>
          </a:p>
        </p:txBody>
      </p:sp>
      <p:sp>
        <p:nvSpPr>
          <p:cNvPr id="1130" name="Google Shape;1130;p7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131" name="Google Shape;1131;p74"/>
          <p:cNvSpPr txBox="1"/>
          <p:nvPr>
            <p:ph idx="4" type="body"/>
          </p:nvPr>
        </p:nvSpPr>
        <p:spPr>
          <a:xfrm>
            <a:off x="535872" y="2226568"/>
            <a:ext cx="8332160"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Những hành động này áp dụng ở cấp độ phân vùng</a:t>
            </a:r>
            <a:endParaRPr/>
          </a:p>
          <a:p>
            <a:pPr indent="-177800" lvl="0" marL="177800" rtl="0" algn="l">
              <a:lnSpc>
                <a:spcPct val="128571"/>
              </a:lnSpc>
              <a:spcBef>
                <a:spcPts val="1000"/>
              </a:spcBef>
              <a:spcAft>
                <a:spcPts val="0"/>
              </a:spcAft>
              <a:buClr>
                <a:srgbClr val="262626"/>
              </a:buClr>
              <a:buSzPts val="1400"/>
              <a:buFont typeface="Arial"/>
              <a:buChar char="•"/>
            </a:pPr>
            <a:r>
              <a:rPr lang="en-US"/>
              <a:t>Hàm được truyền cho </a:t>
            </a:r>
            <a:r>
              <a:rPr b="1" lang="en-US"/>
              <a:t>foreachPartition</a:t>
            </a:r>
            <a:r>
              <a:rPr lang="en-US"/>
              <a:t> dự kiến sẽ có một tham số iterator</a:t>
            </a:r>
            <a:endParaRPr/>
          </a:p>
          <a:p>
            <a:pPr indent="-182563" lvl="1" marL="360363" rtl="0" algn="l">
              <a:lnSpc>
                <a:spcPct val="138461"/>
              </a:lnSpc>
              <a:spcBef>
                <a:spcPts val="500"/>
              </a:spcBef>
              <a:spcAft>
                <a:spcPts val="0"/>
              </a:spcAft>
              <a:buClr>
                <a:srgbClr val="262626"/>
              </a:buClr>
              <a:buSzPts val="1040"/>
              <a:buChar char="•"/>
            </a:pPr>
            <a:r>
              <a:rPr lang="en-US"/>
              <a:t>Có thể sử dụng iterator trong vòng lặp for để truy cập từng phần tử trong phân vùng</a:t>
            </a:r>
            <a:endParaRPr/>
          </a:p>
        </p:txBody>
      </p:sp>
      <p:sp>
        <p:nvSpPr>
          <p:cNvPr id="1132" name="Google Shape;1132;p74"/>
          <p:cNvSpPr txBox="1"/>
          <p:nvPr/>
        </p:nvSpPr>
        <p:spPr>
          <a:xfrm>
            <a:off x="1037968" y="2446638"/>
            <a:ext cx="18473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
        <p:nvSpPr>
          <p:cNvPr id="1133" name="Google Shape;1133;p74"/>
          <p:cNvSpPr txBox="1"/>
          <p:nvPr/>
        </p:nvSpPr>
        <p:spPr>
          <a:xfrm>
            <a:off x="704851" y="3301390"/>
            <a:ext cx="4630548" cy="214020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def show_part(it):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for i in it: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print(i)</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partRDD = sc.parallelize([1, 2, 3, 4, 5, 6], 2)</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print("This RDD has",partRDD.getNumPartitions(),"partitions")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partRDD.foreachPartition(lambda iterator: show_part(iterator))</a:t>
            </a:r>
            <a:endParaRPr/>
          </a:p>
        </p:txBody>
      </p:sp>
      <p:sp>
        <p:nvSpPr>
          <p:cNvPr id="1134" name="Google Shape;1134;p74"/>
          <p:cNvSpPr txBox="1"/>
          <p:nvPr/>
        </p:nvSpPr>
        <p:spPr>
          <a:xfrm>
            <a:off x="5724000" y="3301389"/>
            <a:ext cx="3600000" cy="2140205"/>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This RDD has 2 partitions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2</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3</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4</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5</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6</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1135" name="Google Shape;1135;p74"/>
          <p:cNvSpPr txBox="1"/>
          <p:nvPr/>
        </p:nvSpPr>
        <p:spPr>
          <a:xfrm>
            <a:off x="4701952" y="3300576"/>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136" name="Google Shape;1136;p74"/>
          <p:cNvSpPr txBox="1"/>
          <p:nvPr/>
        </p:nvSpPr>
        <p:spPr>
          <a:xfrm>
            <a:off x="8676000" y="3300576"/>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7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143" name="Google Shape;1143;p7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Spark</a:t>
            </a:r>
            <a:endParaRPr/>
          </a:p>
        </p:txBody>
      </p:sp>
      <p:sp>
        <p:nvSpPr>
          <p:cNvPr id="1144" name="Google Shape;1144;p7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145" name="Google Shape;1145;p7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phép biến đổi tia lửa có thể được phân loại theo số lượng RDD gốc phụ thuộc</a:t>
            </a:r>
            <a:endParaRPr/>
          </a:p>
          <a:p>
            <a:pPr indent="-182563" lvl="1" marL="360363" rtl="0" algn="l">
              <a:lnSpc>
                <a:spcPct val="138461"/>
              </a:lnSpc>
              <a:spcBef>
                <a:spcPts val="500"/>
              </a:spcBef>
              <a:spcAft>
                <a:spcPts val="0"/>
              </a:spcAft>
              <a:buClr>
                <a:srgbClr val="262626"/>
              </a:buClr>
              <a:buSzPts val="1040"/>
              <a:buChar char="•"/>
            </a:pPr>
            <a:r>
              <a:rPr lang="en-US"/>
              <a:t>Phụ thuộc hẹp - Chỉ cần một RDD mẹ duy nhất để tạo RDD mới</a:t>
            </a:r>
            <a:endParaRPr/>
          </a:p>
          <a:p>
            <a:pPr indent="-182563" lvl="1" marL="360363" rtl="0" algn="l">
              <a:lnSpc>
                <a:spcPct val="138461"/>
              </a:lnSpc>
              <a:spcBef>
                <a:spcPts val="500"/>
              </a:spcBef>
              <a:spcAft>
                <a:spcPts val="0"/>
              </a:spcAft>
              <a:buClr>
                <a:srgbClr val="262626"/>
              </a:buClr>
              <a:buSzPts val="1040"/>
              <a:buChar char="•"/>
            </a:pPr>
            <a:r>
              <a:rPr lang="en-US"/>
              <a:t>Phụ thuộc rộng rãi - Cần có một số RDD để tạo RDD mới</a:t>
            </a:r>
            <a:endParaRPr/>
          </a:p>
          <a:p>
            <a:pPr indent="-177800" lvl="0" marL="177800" rtl="0" algn="l">
              <a:lnSpc>
                <a:spcPct val="128571"/>
              </a:lnSpc>
              <a:spcBef>
                <a:spcPts val="1000"/>
              </a:spcBef>
              <a:spcAft>
                <a:spcPts val="0"/>
              </a:spcAft>
              <a:buClr>
                <a:srgbClr val="262626"/>
              </a:buClr>
              <a:buSzPts val="1400"/>
              <a:buFont typeface="Arial"/>
              <a:buChar char="•"/>
            </a:pPr>
            <a:r>
              <a:rPr lang="en-US"/>
              <a:t>Một danh mục khác là liệu một tham số chức năng có được yêu cầu hay không</a:t>
            </a:r>
            <a:endParaRPr/>
          </a:p>
          <a:p>
            <a:pPr indent="-182563" lvl="1" marL="360363" rtl="0" algn="l">
              <a:lnSpc>
                <a:spcPct val="138461"/>
              </a:lnSpc>
              <a:spcBef>
                <a:spcPts val="500"/>
              </a:spcBef>
              <a:spcAft>
                <a:spcPts val="0"/>
              </a:spcAft>
              <a:buClr>
                <a:srgbClr val="262626"/>
              </a:buClr>
              <a:buSzPts val="1040"/>
              <a:buChar char="•"/>
            </a:pPr>
            <a:r>
              <a:rPr lang="en-US"/>
              <a:t>Một số phép biến đổi không yêu cầu chức năng riêng biệt và có logic bên trong về cách biến đổi</a:t>
            </a:r>
            <a:endParaRPr/>
          </a:p>
          <a:p>
            <a:pPr indent="-182563" lvl="1" marL="360363" rtl="0" algn="l">
              <a:lnSpc>
                <a:spcPct val="138461"/>
              </a:lnSpc>
              <a:spcBef>
                <a:spcPts val="500"/>
              </a:spcBef>
              <a:spcAft>
                <a:spcPts val="0"/>
              </a:spcAft>
              <a:buClr>
                <a:srgbClr val="262626"/>
              </a:buClr>
              <a:buSzPts val="1040"/>
              <a:buChar char="•"/>
            </a:pPr>
            <a:r>
              <a:rPr lang="en-US"/>
              <a:t>Một ví dụ cho phép chuyển đổi như vậy sẽ là differ() loại bỏ các phần tử trùng lặp</a:t>
            </a:r>
            <a:endParaRPr/>
          </a:p>
          <a:p>
            <a:pPr indent="-177800" lvl="0" marL="177800" rtl="0" algn="l">
              <a:lnSpc>
                <a:spcPct val="128571"/>
              </a:lnSpc>
              <a:spcBef>
                <a:spcPts val="1000"/>
              </a:spcBef>
              <a:spcAft>
                <a:spcPts val="0"/>
              </a:spcAft>
              <a:buClr>
                <a:srgbClr val="262626"/>
              </a:buClr>
              <a:buSzPts val="1400"/>
              <a:buFont typeface="Arial"/>
              <a:buChar char="•"/>
            </a:pPr>
            <a:r>
              <a:rPr lang="en-US"/>
              <a:t>Hoạt động ở cấp độ phần tử hoặc cấp độ phân vùng</a:t>
            </a:r>
            <a:endParaRPr/>
          </a:p>
          <a:p>
            <a:pPr indent="-182563" lvl="1" marL="360363" rtl="0" algn="l">
              <a:lnSpc>
                <a:spcPct val="138461"/>
              </a:lnSpc>
              <a:spcBef>
                <a:spcPts val="500"/>
              </a:spcBef>
              <a:spcAft>
                <a:spcPts val="0"/>
              </a:spcAft>
              <a:buClr>
                <a:srgbClr val="262626"/>
              </a:buClr>
              <a:buSzPts val="1040"/>
              <a:buChar char="•"/>
            </a:pPr>
            <a:r>
              <a:rPr lang="en-US"/>
              <a:t>Một số phép biến đổi ảnh hưởng đến từng phần tử trong khi những phép biến đổi khác hoạt động ở cấp độ phân vùng</a:t>
            </a:r>
            <a:endParaRPr/>
          </a:p>
          <a:p>
            <a:pPr indent="-177800" lvl="0" marL="177800" rtl="0" algn="l">
              <a:lnSpc>
                <a:spcPct val="128571"/>
              </a:lnSpc>
              <a:spcBef>
                <a:spcPts val="1000"/>
              </a:spcBef>
              <a:spcAft>
                <a:spcPts val="0"/>
              </a:spcAft>
              <a:buClr>
                <a:srgbClr val="262626"/>
              </a:buClr>
              <a:buSzPts val="1400"/>
              <a:buFont typeface="Arial"/>
              <a:buChar char="•"/>
            </a:pPr>
            <a:r>
              <a:rPr lang="en-US"/>
              <a:t>Một số phép biến đổi nhất định hoạt động trên các phép toán tập hợp</a:t>
            </a:r>
            <a:endParaRPr/>
          </a:p>
          <a:p>
            <a:pPr indent="-182563" lvl="1" marL="360363" rtl="0" algn="l">
              <a:lnSpc>
                <a:spcPct val="138461"/>
              </a:lnSpc>
              <a:spcBef>
                <a:spcPts val="500"/>
              </a:spcBef>
              <a:spcAft>
                <a:spcPts val="0"/>
              </a:spcAft>
              <a:buClr>
                <a:srgbClr val="262626"/>
              </a:buClr>
              <a:buSzPts val="1040"/>
              <a:buChar char="•"/>
            </a:pPr>
            <a:r>
              <a:rPr lang="en-US"/>
              <a:t>Yêu cầu tập dữ liệu</a:t>
            </a:r>
            <a:endParaRPr/>
          </a:p>
          <a:p>
            <a:pPr indent="-182563" lvl="1" marL="360363" rtl="0" algn="l">
              <a:lnSpc>
                <a:spcPct val="138461"/>
              </a:lnSpc>
              <a:spcBef>
                <a:spcPts val="500"/>
              </a:spcBef>
              <a:spcAft>
                <a:spcPts val="0"/>
              </a:spcAft>
              <a:buClr>
                <a:srgbClr val="262626"/>
              </a:buClr>
              <a:buSzPts val="1040"/>
              <a:buChar char="•"/>
            </a:pPr>
            <a:r>
              <a:rPr lang="en-US"/>
              <a:t>Điều này khác với sự phụ thuộc rộng</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7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152" name="Google Shape;1152;p7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RDD cơ bản</a:t>
            </a:r>
            <a:endParaRPr/>
          </a:p>
        </p:txBody>
      </p:sp>
      <p:sp>
        <p:nvSpPr>
          <p:cNvPr id="1153" name="Google Shape;1153;p7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154" name="Google Shape;1154;p7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Chuyển đổi của một tập dữ liệu</a:t>
            </a:r>
            <a:endParaRPr/>
          </a:p>
        </p:txBody>
      </p:sp>
      <p:graphicFrame>
        <p:nvGraphicFramePr>
          <p:cNvPr id="1155" name="Google Shape;1155;p76"/>
          <p:cNvGraphicFramePr/>
          <p:nvPr/>
        </p:nvGraphicFramePr>
        <p:xfrm>
          <a:off x="554436" y="2538093"/>
          <a:ext cx="3000000" cy="3000000"/>
        </p:xfrm>
        <a:graphic>
          <a:graphicData uri="http://schemas.openxmlformats.org/drawingml/2006/table">
            <a:tbl>
              <a:tblPr bandRow="1" firstRow="1">
                <a:noFill/>
                <a:tableStyleId>{AC961190-77FA-4AE8-A9A6-E3E42C7C3913}</a:tableStyleId>
              </a:tblPr>
              <a:tblGrid>
                <a:gridCol w="2204250"/>
                <a:gridCol w="6573700"/>
              </a:tblGrid>
              <a:tr h="132900">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Chuyển đổi</a:t>
                      </a:r>
                      <a:endParaRPr b="0" sz="1400" u="none" cap="none" strike="noStrike">
                        <a:solidFill>
                          <a:schemeClr val="dk1"/>
                        </a:solidFill>
                        <a:latin typeface="Arial"/>
                        <a:ea typeface="Arial"/>
                        <a:cs typeface="Arial"/>
                        <a:sym typeface="Arial"/>
                      </a:endParaRPr>
                    </a:p>
                  </a:txBody>
                  <a:tcPr marT="45725" marB="45725" marR="72000" marL="108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Ý nghĩa</a:t>
                      </a:r>
                      <a:endParaRPr b="0" sz="1400" u="none" cap="none" strike="noStrike">
                        <a:solidFill>
                          <a:schemeClr val="dk1"/>
                        </a:solidFill>
                        <a:latin typeface="Arial"/>
                        <a:ea typeface="Arial"/>
                        <a:cs typeface="Arial"/>
                        <a:sym typeface="Arial"/>
                      </a:endParaRPr>
                    </a:p>
                  </a:txBody>
                  <a:tcPr marT="45725" marB="45725" marR="72000" marL="10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299000">
                <a:tc>
                  <a:txBody>
                    <a:bodyPr/>
                    <a:lstStyle/>
                    <a:p>
                      <a:pPr indent="0" lvl="0" marL="0" marR="0" rtl="0" algn="ctr">
                        <a:spcBef>
                          <a:spcPts val="0"/>
                        </a:spcBef>
                        <a:spcAft>
                          <a:spcPts val="0"/>
                        </a:spcAft>
                        <a:buNone/>
                      </a:pPr>
                      <a:r>
                        <a:rPr lang="en-US" sz="1300" u="none" cap="none" strike="noStrike">
                          <a:solidFill>
                            <a:schemeClr val="dk1"/>
                          </a:solidFill>
                          <a:latin typeface="Arial"/>
                          <a:ea typeface="Arial"/>
                          <a:cs typeface="Arial"/>
                          <a:sym typeface="Arial"/>
                        </a:rPr>
                        <a:t>map(func)</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Trả về tập dữ liệu phân tán mới được hình thành bằng cách chuyển từng phần tử của nguồn thông qua hàm func</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126250">
                <a:tc>
                  <a:txBody>
                    <a:bodyPr/>
                    <a:lstStyle/>
                    <a:p>
                      <a:pPr indent="0" lvl="0" marL="0" marR="0" rtl="0" algn="ctr">
                        <a:spcBef>
                          <a:spcPts val="0"/>
                        </a:spcBef>
                        <a:spcAft>
                          <a:spcPts val="0"/>
                        </a:spcAft>
                        <a:buNone/>
                      </a:pPr>
                      <a:r>
                        <a:rPr lang="en-US" sz="1300" u="none" cap="none" strike="noStrike">
                          <a:solidFill>
                            <a:schemeClr val="dk1"/>
                          </a:solidFill>
                          <a:latin typeface="Arial"/>
                          <a:ea typeface="Arial"/>
                          <a:cs typeface="Arial"/>
                          <a:sym typeface="Arial"/>
                        </a:rPr>
                        <a:t>filter(func)</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Trả về tập dữ liệu mới được hình thành bằng cách chọn các phần tử đó của nguồn mà func trả về true.</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126250">
                <a:tc>
                  <a:txBody>
                    <a:bodyPr/>
                    <a:lstStyle/>
                    <a:p>
                      <a:pPr indent="0" lvl="0" marL="0" marR="0" rtl="0" algn="ctr">
                        <a:spcBef>
                          <a:spcPts val="0"/>
                        </a:spcBef>
                        <a:spcAft>
                          <a:spcPts val="0"/>
                        </a:spcAft>
                        <a:buNone/>
                      </a:pPr>
                      <a:r>
                        <a:rPr lang="en-US" sz="1300" u="none" cap="none" strike="noStrike">
                          <a:solidFill>
                            <a:schemeClr val="dk1"/>
                          </a:solidFill>
                          <a:latin typeface="Arial"/>
                          <a:ea typeface="Arial"/>
                          <a:cs typeface="Arial"/>
                          <a:sym typeface="Arial"/>
                        </a:rPr>
                        <a:t>distinct()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Trả về tập dữ liệu mới chứa các thành phần riêng biệt của tập dữ liệu nguồn</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126250">
                <a:tc>
                  <a:txBody>
                    <a:bodyPr/>
                    <a:lstStyle/>
                    <a:p>
                      <a:pPr indent="0" lvl="0" marL="0" marR="0" rtl="0" algn="ctr">
                        <a:spcBef>
                          <a:spcPts val="0"/>
                        </a:spcBef>
                        <a:spcAft>
                          <a:spcPts val="0"/>
                        </a:spcAft>
                        <a:buNone/>
                      </a:pPr>
                      <a:r>
                        <a:rPr lang="en-US" sz="1300" u="none" cap="none" strike="noStrike">
                          <a:solidFill>
                            <a:schemeClr val="dk1"/>
                          </a:solidFill>
                          <a:latin typeface="Arial"/>
                          <a:ea typeface="Arial"/>
                          <a:cs typeface="Arial"/>
                          <a:sym typeface="Arial"/>
                        </a:rPr>
                        <a:t>flatMap(func)</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Tương tự như bản đồ, nhưng mỗi mục đầu vào có thể được ánh xạ tới 0 hoặc nhiều mục đầu ra (vì vậy func phải trả về một Seq thay vì một mục duy nhất)</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7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162" name="Google Shape;1162;p7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Truyền hàm cho phép biến đổi (1/2)</a:t>
            </a:r>
            <a:endParaRPr/>
          </a:p>
        </p:txBody>
      </p:sp>
      <p:sp>
        <p:nvSpPr>
          <p:cNvPr id="1163" name="Google Shape;1163;p7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164" name="Google Shape;1164;p77"/>
          <p:cNvSpPr txBox="1"/>
          <p:nvPr>
            <p:ph idx="4" type="body"/>
          </p:nvPr>
        </p:nvSpPr>
        <p:spPr>
          <a:xfrm>
            <a:off x="535872" y="2226568"/>
            <a:ext cx="4144616"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Nhớ lại Lập trình hàm từ các bài học Python</a:t>
            </a:r>
            <a:endParaRPr/>
          </a:p>
          <a:p>
            <a:pPr indent="-182563" lvl="1" marL="360363" rtl="0" algn="l">
              <a:lnSpc>
                <a:spcPct val="138461"/>
              </a:lnSpc>
              <a:spcBef>
                <a:spcPts val="500"/>
              </a:spcBef>
              <a:spcAft>
                <a:spcPts val="0"/>
              </a:spcAft>
              <a:buClr>
                <a:srgbClr val="262626"/>
              </a:buClr>
              <a:buSzPts val="1040"/>
              <a:buChar char="•"/>
            </a:pPr>
            <a:r>
              <a:rPr lang="en-US"/>
              <a:t>Truyền hàm để biến đổi đối tượng</a:t>
            </a:r>
            <a:endParaRPr/>
          </a:p>
          <a:p>
            <a:pPr indent="-182563" lvl="1" marL="360363" rtl="0" algn="l">
              <a:lnSpc>
                <a:spcPct val="138461"/>
              </a:lnSpc>
              <a:spcBef>
                <a:spcPts val="500"/>
              </a:spcBef>
              <a:spcAft>
                <a:spcPts val="0"/>
              </a:spcAft>
              <a:buClr>
                <a:srgbClr val="262626"/>
              </a:buClr>
              <a:buSzPts val="1040"/>
              <a:buChar char="•"/>
            </a:pPr>
            <a:r>
              <a:rPr lang="en-US"/>
              <a:t>Tất cả các đối tượng là bất biến và chuyển đổi không loại bỏ hoặc sửa đổi đối tượng ban đầu</a:t>
            </a:r>
            <a:endParaRPr/>
          </a:p>
          <a:p>
            <a:pPr indent="-182563" lvl="1" marL="360363" rtl="0" algn="l">
              <a:lnSpc>
                <a:spcPct val="138461"/>
              </a:lnSpc>
              <a:spcBef>
                <a:spcPts val="500"/>
              </a:spcBef>
              <a:spcAft>
                <a:spcPts val="0"/>
              </a:spcAft>
              <a:buClr>
                <a:srgbClr val="262626"/>
              </a:buClr>
              <a:buSzPts val="1040"/>
              <a:buChar char="•"/>
            </a:pPr>
            <a:r>
              <a:rPr lang="en-US"/>
              <a:t>Điều này ngăn chặn các tác dụng phụ trong đó các chức năng gây ra thay đổi đối với trạng thái và môi trường gọi</a:t>
            </a:r>
            <a:endParaRPr/>
          </a:p>
          <a:p>
            <a:pPr indent="-177800" lvl="0" marL="177800" rtl="0" algn="l">
              <a:lnSpc>
                <a:spcPct val="128571"/>
              </a:lnSpc>
              <a:spcBef>
                <a:spcPts val="1000"/>
              </a:spcBef>
              <a:spcAft>
                <a:spcPts val="0"/>
              </a:spcAft>
              <a:buClr>
                <a:srgbClr val="262626"/>
              </a:buClr>
              <a:buSzPts val="1400"/>
              <a:buFont typeface="Arial"/>
              <a:buChar char="•"/>
            </a:pPr>
            <a:r>
              <a:rPr lang="en-US"/>
              <a:t>Apache Spark sử dụng Lập trình hàm</a:t>
            </a:r>
            <a:endParaRPr/>
          </a:p>
          <a:p>
            <a:pPr indent="-182563" lvl="1" marL="360363" rtl="0" algn="l">
              <a:lnSpc>
                <a:spcPct val="138461"/>
              </a:lnSpc>
              <a:spcBef>
                <a:spcPts val="500"/>
              </a:spcBef>
              <a:spcAft>
                <a:spcPts val="0"/>
              </a:spcAft>
              <a:buClr>
                <a:srgbClr val="262626"/>
              </a:buClr>
              <a:buSzPts val="1040"/>
              <a:buChar char="•"/>
            </a:pPr>
            <a:r>
              <a:rPr lang="en-US"/>
              <a:t>Các phương thức chuyển đổi tạo ra các RDD mới không thay đổi trong đó hàm đã được áp dụng cho mọi thành phần của RDD nguồn</a:t>
            </a:r>
            <a:endParaRPr/>
          </a:p>
          <a:p>
            <a:pPr indent="-182563" lvl="1" marL="360363" rtl="0" algn="l">
              <a:lnSpc>
                <a:spcPct val="138461"/>
              </a:lnSpc>
              <a:spcBef>
                <a:spcPts val="500"/>
              </a:spcBef>
              <a:spcAft>
                <a:spcPts val="0"/>
              </a:spcAft>
              <a:buClr>
                <a:srgbClr val="262626"/>
              </a:buClr>
              <a:buSzPts val="1040"/>
              <a:buChar char="•"/>
            </a:pPr>
            <a:r>
              <a:rPr lang="en-US"/>
              <a:t>Hầu hết các phép biến đổi đều yêu cầu một hàm làm tham số</a:t>
            </a:r>
            <a:endParaRPr/>
          </a:p>
        </p:txBody>
      </p:sp>
      <p:sp>
        <p:nvSpPr>
          <p:cNvPr id="1165" name="Google Shape;1165;p77"/>
          <p:cNvSpPr/>
          <p:nvPr/>
        </p:nvSpPr>
        <p:spPr>
          <a:xfrm>
            <a:off x="5600159" y="2206948"/>
            <a:ext cx="106471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E4E79"/>
                </a:solidFill>
                <a:latin typeface="Arial"/>
                <a:ea typeface="Arial"/>
                <a:cs typeface="Arial"/>
                <a:sym typeface="Arial"/>
              </a:rPr>
              <a:t>Chuyển đổi</a:t>
            </a:r>
            <a:endParaRPr sz="1100">
              <a:solidFill>
                <a:srgbClr val="1E4E79"/>
              </a:solidFill>
              <a:latin typeface="Arial"/>
              <a:ea typeface="Arial"/>
              <a:cs typeface="Arial"/>
              <a:sym typeface="Arial"/>
            </a:endParaRPr>
          </a:p>
        </p:txBody>
      </p:sp>
      <p:grpSp>
        <p:nvGrpSpPr>
          <p:cNvPr id="1166" name="Google Shape;1166;p77"/>
          <p:cNvGrpSpPr/>
          <p:nvPr/>
        </p:nvGrpSpPr>
        <p:grpSpPr>
          <a:xfrm>
            <a:off x="4505521" y="2040872"/>
            <a:ext cx="4133712" cy="4138373"/>
            <a:chOff x="5576405" y="2052275"/>
            <a:chExt cx="4524816" cy="4529920"/>
          </a:xfrm>
        </p:grpSpPr>
        <p:grpSp>
          <p:nvGrpSpPr>
            <p:cNvPr id="1167" name="Google Shape;1167;p77"/>
            <p:cNvGrpSpPr/>
            <p:nvPr/>
          </p:nvGrpSpPr>
          <p:grpSpPr>
            <a:xfrm>
              <a:off x="5576405" y="2052275"/>
              <a:ext cx="2510002" cy="1773151"/>
              <a:chOff x="5490232" y="2107360"/>
              <a:chExt cx="2510002" cy="1773151"/>
            </a:xfrm>
          </p:grpSpPr>
          <p:pic>
            <p:nvPicPr>
              <p:cNvPr id="1168" name="Google Shape;1168;p77"/>
              <p:cNvPicPr preferRelativeResize="0"/>
              <p:nvPr/>
            </p:nvPicPr>
            <p:blipFill rotWithShape="1">
              <a:blip r:embed="rId3">
                <a:alphaModFix/>
              </a:blip>
              <a:srcRect b="0" l="0" r="0" t="0"/>
              <a:stretch/>
            </p:blipFill>
            <p:spPr>
              <a:xfrm>
                <a:off x="6053136" y="2438400"/>
                <a:ext cx="1247776" cy="1138879"/>
              </a:xfrm>
              <a:prstGeom prst="rect">
                <a:avLst/>
              </a:prstGeom>
              <a:noFill/>
              <a:ln>
                <a:noFill/>
              </a:ln>
            </p:spPr>
          </p:pic>
          <p:sp>
            <p:nvSpPr>
              <p:cNvPr id="1169" name="Google Shape;1169;p77"/>
              <p:cNvSpPr/>
              <p:nvPr/>
            </p:nvSpPr>
            <p:spPr>
              <a:xfrm>
                <a:off x="6280293" y="2843727"/>
                <a:ext cx="793461" cy="3368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HÀM f:</a:t>
                </a:r>
                <a:endParaRPr sz="1100">
                  <a:solidFill>
                    <a:srgbClr val="1F45BC"/>
                  </a:solidFill>
                  <a:latin typeface="Arial"/>
                  <a:ea typeface="Arial"/>
                  <a:cs typeface="Arial"/>
                  <a:sym typeface="Arial"/>
                </a:endParaRPr>
              </a:p>
            </p:txBody>
          </p:sp>
          <p:sp>
            <p:nvSpPr>
              <p:cNvPr id="1170" name="Google Shape;1170;p77"/>
              <p:cNvSpPr/>
              <p:nvPr/>
            </p:nvSpPr>
            <p:spPr>
              <a:xfrm>
                <a:off x="5490232" y="2107360"/>
                <a:ext cx="1605872" cy="3368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DỮ LIỆU NHẬP x</a:t>
                </a:r>
                <a:endParaRPr sz="1100">
                  <a:solidFill>
                    <a:srgbClr val="1F45BC"/>
                  </a:solidFill>
                  <a:latin typeface="Arial"/>
                  <a:ea typeface="Arial"/>
                  <a:cs typeface="Arial"/>
                  <a:sym typeface="Arial"/>
                </a:endParaRPr>
              </a:p>
            </p:txBody>
          </p:sp>
          <p:sp>
            <p:nvSpPr>
              <p:cNvPr id="1171" name="Google Shape;1171;p77"/>
              <p:cNvSpPr/>
              <p:nvPr/>
            </p:nvSpPr>
            <p:spPr>
              <a:xfrm>
                <a:off x="6238196" y="3543614"/>
                <a:ext cx="1762038" cy="3368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DỮ LIỆU XUẤT f(x)</a:t>
                </a:r>
                <a:endParaRPr sz="1100">
                  <a:solidFill>
                    <a:srgbClr val="1F45BC"/>
                  </a:solidFill>
                  <a:latin typeface="Arial"/>
                  <a:ea typeface="Arial"/>
                  <a:cs typeface="Arial"/>
                  <a:sym typeface="Arial"/>
                </a:endParaRPr>
              </a:p>
            </p:txBody>
          </p:sp>
        </p:grpSp>
        <p:grpSp>
          <p:nvGrpSpPr>
            <p:cNvPr id="1172" name="Google Shape;1172;p77"/>
            <p:cNvGrpSpPr/>
            <p:nvPr/>
          </p:nvGrpSpPr>
          <p:grpSpPr>
            <a:xfrm>
              <a:off x="6940093" y="3753421"/>
              <a:ext cx="2206336" cy="1455977"/>
              <a:chOff x="6053136" y="2438400"/>
              <a:chExt cx="2206336" cy="1455977"/>
            </a:xfrm>
          </p:grpSpPr>
          <p:pic>
            <p:nvPicPr>
              <p:cNvPr id="1173" name="Google Shape;1173;p77"/>
              <p:cNvPicPr preferRelativeResize="0"/>
              <p:nvPr/>
            </p:nvPicPr>
            <p:blipFill rotWithShape="1">
              <a:blip r:embed="rId3">
                <a:alphaModFix/>
              </a:blip>
              <a:srcRect b="0" l="0" r="0" t="0"/>
              <a:stretch/>
            </p:blipFill>
            <p:spPr>
              <a:xfrm>
                <a:off x="6053136" y="2438400"/>
                <a:ext cx="1247776" cy="1138880"/>
              </a:xfrm>
              <a:prstGeom prst="rect">
                <a:avLst/>
              </a:prstGeom>
              <a:noFill/>
              <a:ln>
                <a:noFill/>
              </a:ln>
            </p:spPr>
          </p:pic>
          <p:sp>
            <p:nvSpPr>
              <p:cNvPr id="1174" name="Google Shape;1174;p77"/>
              <p:cNvSpPr/>
              <p:nvPr/>
            </p:nvSpPr>
            <p:spPr>
              <a:xfrm>
                <a:off x="6259236" y="2843953"/>
                <a:ext cx="835574" cy="3368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HÀM g:</a:t>
                </a:r>
                <a:endParaRPr sz="1100">
                  <a:solidFill>
                    <a:srgbClr val="1F45BC"/>
                  </a:solidFill>
                  <a:latin typeface="Arial"/>
                  <a:ea typeface="Arial"/>
                  <a:cs typeface="Arial"/>
                  <a:sym typeface="Arial"/>
                </a:endParaRPr>
              </a:p>
            </p:txBody>
          </p:sp>
          <p:sp>
            <p:nvSpPr>
              <p:cNvPr id="1175" name="Google Shape;1175;p77"/>
              <p:cNvSpPr/>
              <p:nvPr/>
            </p:nvSpPr>
            <p:spPr>
              <a:xfrm>
                <a:off x="6260553" y="3557480"/>
                <a:ext cx="1998919" cy="3368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DỮ LIỆU XUẤT g(f(x))</a:t>
                </a:r>
                <a:endParaRPr sz="1100">
                  <a:solidFill>
                    <a:srgbClr val="1F45BC"/>
                  </a:solidFill>
                  <a:latin typeface="Arial"/>
                  <a:ea typeface="Arial"/>
                  <a:cs typeface="Arial"/>
                  <a:sym typeface="Arial"/>
                </a:endParaRPr>
              </a:p>
            </p:txBody>
          </p:sp>
        </p:grpSp>
        <p:grpSp>
          <p:nvGrpSpPr>
            <p:cNvPr id="1176" name="Google Shape;1176;p77"/>
            <p:cNvGrpSpPr/>
            <p:nvPr/>
          </p:nvGrpSpPr>
          <p:grpSpPr>
            <a:xfrm>
              <a:off x="7745430" y="5116707"/>
              <a:ext cx="2355791" cy="1465488"/>
              <a:chOff x="6062236" y="2438400"/>
              <a:chExt cx="2355791" cy="1465488"/>
            </a:xfrm>
          </p:grpSpPr>
          <p:pic>
            <p:nvPicPr>
              <p:cNvPr id="1177" name="Google Shape;1177;p77"/>
              <p:cNvPicPr preferRelativeResize="0"/>
              <p:nvPr/>
            </p:nvPicPr>
            <p:blipFill rotWithShape="1">
              <a:blip r:embed="rId3">
                <a:alphaModFix/>
              </a:blip>
              <a:srcRect b="0" l="0" r="0" t="0"/>
              <a:stretch/>
            </p:blipFill>
            <p:spPr>
              <a:xfrm>
                <a:off x="6062236" y="2438400"/>
                <a:ext cx="1247776" cy="1138880"/>
              </a:xfrm>
              <a:prstGeom prst="rect">
                <a:avLst/>
              </a:prstGeom>
              <a:noFill/>
              <a:ln>
                <a:noFill/>
              </a:ln>
            </p:spPr>
          </p:pic>
          <p:sp>
            <p:nvSpPr>
              <p:cNvPr id="1178" name="Google Shape;1178;p77"/>
              <p:cNvSpPr/>
              <p:nvPr/>
            </p:nvSpPr>
            <p:spPr>
              <a:xfrm>
                <a:off x="6267460" y="2839391"/>
                <a:ext cx="837328" cy="3368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HÀM h:</a:t>
                </a:r>
                <a:endParaRPr sz="1100">
                  <a:solidFill>
                    <a:srgbClr val="1F45BC"/>
                  </a:solidFill>
                  <a:latin typeface="Arial"/>
                  <a:ea typeface="Arial"/>
                  <a:cs typeface="Arial"/>
                  <a:sym typeface="Arial"/>
                </a:endParaRPr>
              </a:p>
            </p:txBody>
          </p:sp>
          <p:sp>
            <p:nvSpPr>
              <p:cNvPr id="1179" name="Google Shape;1179;p77"/>
              <p:cNvSpPr/>
              <p:nvPr/>
            </p:nvSpPr>
            <p:spPr>
              <a:xfrm>
                <a:off x="6180475" y="3566991"/>
                <a:ext cx="2237552" cy="3368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DỮ LIỆU XUẤT h(g(f(x)))</a:t>
                </a:r>
                <a:endParaRPr sz="1100">
                  <a:solidFill>
                    <a:srgbClr val="1F45BC"/>
                  </a:solidFill>
                  <a:latin typeface="Arial"/>
                  <a:ea typeface="Arial"/>
                  <a:cs typeface="Arial"/>
                  <a:sym typeface="Arial"/>
                </a:endParaRPr>
              </a:p>
            </p:txBody>
          </p:sp>
        </p:grpSp>
      </p:grpSp>
      <p:sp>
        <p:nvSpPr>
          <p:cNvPr id="1180" name="Google Shape;1180;p77"/>
          <p:cNvSpPr/>
          <p:nvPr/>
        </p:nvSpPr>
        <p:spPr>
          <a:xfrm>
            <a:off x="4877036" y="4356566"/>
            <a:ext cx="167706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E4E79"/>
                </a:solidFill>
                <a:latin typeface="Arial"/>
                <a:ea typeface="Arial"/>
                <a:cs typeface="Arial"/>
                <a:sym typeface="Arial"/>
              </a:rPr>
              <a:t>Trạng thái bất biến</a:t>
            </a:r>
            <a:endParaRPr sz="1400">
              <a:solidFill>
                <a:srgbClr val="1E4E79"/>
              </a:solidFill>
              <a:latin typeface="Arial"/>
              <a:ea typeface="Arial"/>
              <a:cs typeface="Arial"/>
              <a:sym typeface="Arial"/>
            </a:endParaRPr>
          </a:p>
        </p:txBody>
      </p:sp>
      <p:sp>
        <p:nvSpPr>
          <p:cNvPr id="1181" name="Google Shape;1181;p77"/>
          <p:cNvSpPr/>
          <p:nvPr/>
        </p:nvSpPr>
        <p:spPr>
          <a:xfrm>
            <a:off x="5474821" y="5606229"/>
            <a:ext cx="176683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E4E79"/>
                </a:solidFill>
                <a:latin typeface="Arial"/>
                <a:ea typeface="Arial"/>
                <a:cs typeface="Arial"/>
                <a:sym typeface="Arial"/>
              </a:rPr>
              <a:t>Không tác dụng phụ</a:t>
            </a:r>
            <a:endParaRPr sz="1400">
              <a:solidFill>
                <a:srgbClr val="1E4E79"/>
              </a:solidFill>
              <a:latin typeface="Arial"/>
              <a:ea typeface="Arial"/>
              <a:cs typeface="Arial"/>
              <a:sym typeface="Arial"/>
            </a:endParaRPr>
          </a:p>
        </p:txBody>
      </p:sp>
      <p:grpSp>
        <p:nvGrpSpPr>
          <p:cNvPr id="1182" name="Google Shape;1182;p77"/>
          <p:cNvGrpSpPr/>
          <p:nvPr/>
        </p:nvGrpSpPr>
        <p:grpSpPr>
          <a:xfrm>
            <a:off x="7926658" y="2650841"/>
            <a:ext cx="1803682" cy="2958107"/>
            <a:chOff x="6765442" y="1769940"/>
            <a:chExt cx="1803682" cy="2958107"/>
          </a:xfrm>
        </p:grpSpPr>
        <p:cxnSp>
          <p:nvCxnSpPr>
            <p:cNvPr id="1183" name="Google Shape;1183;p77"/>
            <p:cNvCxnSpPr/>
            <p:nvPr/>
          </p:nvCxnSpPr>
          <p:spPr>
            <a:xfrm>
              <a:off x="7336153" y="2322789"/>
              <a:ext cx="0" cy="649780"/>
            </a:xfrm>
            <a:prstGeom prst="straightConnector1">
              <a:avLst/>
            </a:prstGeom>
            <a:noFill/>
            <a:ln cap="flat" cmpd="sng" w="28575">
              <a:solidFill>
                <a:srgbClr val="1F45BC"/>
              </a:solidFill>
              <a:prstDash val="solid"/>
              <a:miter lim="800000"/>
              <a:headEnd len="sm" w="sm" type="none"/>
              <a:tailEnd len="med" w="med" type="triangle"/>
            </a:ln>
          </p:spPr>
        </p:cxnSp>
        <p:cxnSp>
          <p:nvCxnSpPr>
            <p:cNvPr id="1184" name="Google Shape;1184;p77"/>
            <p:cNvCxnSpPr/>
            <p:nvPr/>
          </p:nvCxnSpPr>
          <p:spPr>
            <a:xfrm>
              <a:off x="7336153" y="3525418"/>
              <a:ext cx="0" cy="649780"/>
            </a:xfrm>
            <a:prstGeom prst="straightConnector1">
              <a:avLst/>
            </a:prstGeom>
            <a:noFill/>
            <a:ln cap="flat" cmpd="sng" w="28575">
              <a:solidFill>
                <a:srgbClr val="1F45BC"/>
              </a:solidFill>
              <a:prstDash val="solid"/>
              <a:miter lim="800000"/>
              <a:headEnd len="sm" w="sm" type="none"/>
              <a:tailEnd len="med" w="med" type="triangle"/>
            </a:ln>
          </p:spPr>
        </p:cxnSp>
        <p:sp>
          <p:nvSpPr>
            <p:cNvPr id="1185" name="Google Shape;1185;p77"/>
            <p:cNvSpPr txBox="1"/>
            <p:nvPr/>
          </p:nvSpPr>
          <p:spPr>
            <a:xfrm>
              <a:off x="7315996" y="2432235"/>
              <a:ext cx="118173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Hàm chuyển đổi</a:t>
              </a:r>
              <a:endParaRPr sz="1100">
                <a:solidFill>
                  <a:srgbClr val="1F45BC"/>
                </a:solidFill>
                <a:latin typeface="Arial"/>
                <a:ea typeface="Arial"/>
                <a:cs typeface="Arial"/>
                <a:sym typeface="Arial"/>
              </a:endParaRPr>
            </a:p>
          </p:txBody>
        </p:sp>
        <p:sp>
          <p:nvSpPr>
            <p:cNvPr id="1186" name="Google Shape;1186;p77"/>
            <p:cNvSpPr txBox="1"/>
            <p:nvPr/>
          </p:nvSpPr>
          <p:spPr>
            <a:xfrm>
              <a:off x="7387390" y="3652014"/>
              <a:ext cx="118173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Hàm chuyển đổi</a:t>
              </a:r>
              <a:endParaRPr sz="1100">
                <a:solidFill>
                  <a:srgbClr val="1F45BC"/>
                </a:solidFill>
                <a:latin typeface="Arial"/>
                <a:ea typeface="Arial"/>
                <a:cs typeface="Arial"/>
                <a:sym typeface="Arial"/>
              </a:endParaRPr>
            </a:p>
          </p:txBody>
        </p:sp>
        <p:sp>
          <p:nvSpPr>
            <p:cNvPr id="1187" name="Google Shape;1187;p77"/>
            <p:cNvSpPr/>
            <p:nvPr/>
          </p:nvSpPr>
          <p:spPr>
            <a:xfrm>
              <a:off x="6765442" y="1769940"/>
              <a:ext cx="1141421" cy="552849"/>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RDD A</a:t>
              </a:r>
              <a:endParaRPr/>
            </a:p>
          </p:txBody>
        </p:sp>
        <p:sp>
          <p:nvSpPr>
            <p:cNvPr id="1188" name="Google Shape;1188;p77"/>
            <p:cNvSpPr/>
            <p:nvPr/>
          </p:nvSpPr>
          <p:spPr>
            <a:xfrm>
              <a:off x="6765442" y="2972569"/>
              <a:ext cx="1141421" cy="552849"/>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RDD B</a:t>
              </a:r>
              <a:endParaRPr/>
            </a:p>
          </p:txBody>
        </p:sp>
        <p:sp>
          <p:nvSpPr>
            <p:cNvPr id="1189" name="Google Shape;1189;p77"/>
            <p:cNvSpPr/>
            <p:nvPr/>
          </p:nvSpPr>
          <p:spPr>
            <a:xfrm>
              <a:off x="6765442" y="4175198"/>
              <a:ext cx="1141421" cy="552849"/>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RDD C</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166"/>
                                        </p:tgtEl>
                                      </p:cBhvr>
                                    </p:animEffect>
                                    <p:set>
                                      <p:cBhvr>
                                        <p:cTn dur="1" fill="hold">
                                          <p:stCondLst>
                                            <p:cond delay="500"/>
                                          </p:stCondLst>
                                        </p:cTn>
                                        <p:tgtEl>
                                          <p:spTgt spid="116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7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196" name="Google Shape;1196;p78"/>
          <p:cNvSpPr txBox="1"/>
          <p:nvPr>
            <p:ph idx="2" type="body"/>
          </p:nvPr>
        </p:nvSpPr>
        <p:spPr>
          <a:xfrm>
            <a:off x="535872" y="1444995"/>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Truyền hàm cho phép biến đổi (2/2)</a:t>
            </a:r>
            <a:endParaRPr/>
          </a:p>
        </p:txBody>
      </p:sp>
      <p:sp>
        <p:nvSpPr>
          <p:cNvPr id="1197" name="Google Shape;1197;p7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198" name="Google Shape;1198;p78"/>
          <p:cNvSpPr txBox="1"/>
          <p:nvPr>
            <p:ph idx="4" type="body"/>
          </p:nvPr>
        </p:nvSpPr>
        <p:spPr>
          <a:xfrm>
            <a:off x="535872" y="2137360"/>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Trong hầu hết các trường hợp, các hàm ẩn danh được sử dụng để truyền các hàm dưới dạng tham số cho một phép biến đổi</a:t>
            </a:r>
            <a:endParaRPr/>
          </a:p>
          <a:p>
            <a:pPr indent="-182563" lvl="1" marL="360363" rtl="0" algn="l">
              <a:lnSpc>
                <a:spcPct val="138461"/>
              </a:lnSpc>
              <a:spcBef>
                <a:spcPts val="500"/>
              </a:spcBef>
              <a:spcAft>
                <a:spcPts val="0"/>
              </a:spcAft>
              <a:buClr>
                <a:srgbClr val="262626"/>
              </a:buClr>
              <a:buSzPts val="1040"/>
              <a:buChar char="•"/>
            </a:pPr>
            <a:r>
              <a:rPr lang="en-US"/>
              <a:t>Trong Python - ký hiệu lambda</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82563" lvl="1" marL="360363" rtl="0" algn="l">
              <a:lnSpc>
                <a:spcPct val="138461"/>
              </a:lnSpc>
              <a:spcBef>
                <a:spcPts val="500"/>
              </a:spcBef>
              <a:spcAft>
                <a:spcPts val="0"/>
              </a:spcAft>
              <a:buClr>
                <a:srgbClr val="262626"/>
              </a:buClr>
              <a:buSzPts val="1040"/>
              <a:buChar char="•"/>
            </a:pPr>
            <a:r>
              <a:rPr lang="en-US"/>
              <a:t>Trong Scala - ký hiệu mũi tên</a:t>
            </a:r>
            <a:endParaRPr/>
          </a:p>
          <a:p>
            <a:pPr indent="-141923" lvl="1" marL="360363" rtl="0" algn="l">
              <a:lnSpc>
                <a:spcPct val="225000"/>
              </a:lnSpc>
              <a:spcBef>
                <a:spcPts val="500"/>
              </a:spcBef>
              <a:spcAft>
                <a:spcPts val="0"/>
              </a:spcAft>
              <a:buClr>
                <a:srgbClr val="262626"/>
              </a:buClr>
              <a:buSzPts val="640"/>
              <a:buNone/>
            </a:pPr>
            <a:r>
              <a:t/>
            </a:r>
            <a:endParaRPr sz="800"/>
          </a:p>
          <a:p>
            <a:pPr indent="-141923" lvl="1" marL="360363" rtl="0" algn="l">
              <a:lnSpc>
                <a:spcPct val="225000"/>
              </a:lnSpc>
              <a:spcBef>
                <a:spcPts val="500"/>
              </a:spcBef>
              <a:spcAft>
                <a:spcPts val="0"/>
              </a:spcAft>
              <a:buClr>
                <a:srgbClr val="262626"/>
              </a:buClr>
              <a:buSzPts val="640"/>
              <a:buNone/>
            </a:pPr>
            <a:r>
              <a:t/>
            </a:r>
            <a:endParaRPr sz="800"/>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Các chức năng được đặt tên vẫn có thể được sử dụng</a:t>
            </a:r>
            <a:endParaRPr/>
          </a:p>
          <a:p>
            <a:pPr indent="0" lvl="0" marL="0" rtl="0" algn="l">
              <a:lnSpc>
                <a:spcPct val="128571"/>
              </a:lnSpc>
              <a:spcBef>
                <a:spcPts val="1000"/>
              </a:spcBef>
              <a:spcAft>
                <a:spcPts val="0"/>
              </a:spcAft>
              <a:buClr>
                <a:srgbClr val="262626"/>
              </a:buClr>
              <a:buSzPts val="1400"/>
              <a:buNone/>
            </a:pPr>
            <a:r>
              <a:t/>
            </a:r>
            <a:endParaRPr/>
          </a:p>
          <a:p>
            <a:pPr indent="0" lvl="1" marL="177800"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1199" name="Google Shape;1199;p78"/>
          <p:cNvSpPr txBox="1"/>
          <p:nvPr/>
        </p:nvSpPr>
        <p:spPr>
          <a:xfrm>
            <a:off x="740800" y="2889081"/>
            <a:ext cx="7812000" cy="53920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transformation( </a:t>
            </a:r>
            <a:r>
              <a:rPr lang="en-US" sz="1200">
                <a:solidFill>
                  <a:srgbClr val="FF0000"/>
                </a:solidFill>
                <a:latin typeface="Courier New"/>
                <a:ea typeface="Courier New"/>
                <a:cs typeface="Courier New"/>
                <a:sym typeface="Courier New"/>
              </a:rPr>
              <a:t>lambda</a:t>
            </a:r>
            <a:r>
              <a:rPr lang="en-US" sz="1200">
                <a:solidFill>
                  <a:schemeClr val="dk1"/>
                </a:solidFill>
                <a:latin typeface="Courier New"/>
                <a:ea typeface="Courier New"/>
                <a:cs typeface="Courier New"/>
                <a:sym typeface="Courier New"/>
              </a:rPr>
              <a:t> param 1, param 2, . . . </a:t>
            </a:r>
            <a:r>
              <a:rPr lang="en-US" sz="1200">
                <a:solidFill>
                  <a:srgbClr val="FF0000"/>
                </a:solidFill>
                <a:latin typeface="Courier New"/>
                <a:ea typeface="Courier New"/>
                <a:cs typeface="Courier New"/>
                <a:sym typeface="Courier New"/>
              </a:rPr>
              <a:t>:</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transformation code using parameters)</a:t>
            </a:r>
            <a:endParaRPr/>
          </a:p>
        </p:txBody>
      </p:sp>
      <p:sp>
        <p:nvSpPr>
          <p:cNvPr id="1200" name="Google Shape;1200;p78"/>
          <p:cNvSpPr txBox="1"/>
          <p:nvPr/>
        </p:nvSpPr>
        <p:spPr>
          <a:xfrm>
            <a:off x="740800" y="3897085"/>
            <a:ext cx="7812000" cy="53920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transformation( param 1:type , param 2:type ,  . . . </a:t>
            </a:r>
            <a:r>
              <a:rPr lang="en-US" sz="1200">
                <a:solidFill>
                  <a:srgbClr val="FF0000"/>
                </a:solidFill>
                <a:latin typeface="Courier New"/>
                <a:ea typeface="Courier New"/>
                <a:cs typeface="Courier New"/>
                <a:sym typeface="Courier New"/>
              </a:rPr>
              <a:t>=&gt;</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transformation code using parameters)</a:t>
            </a:r>
            <a:endParaRPr/>
          </a:p>
        </p:txBody>
      </p:sp>
      <p:sp>
        <p:nvSpPr>
          <p:cNvPr id="1201" name="Google Shape;1201;p78"/>
          <p:cNvSpPr txBox="1"/>
          <p:nvPr/>
        </p:nvSpPr>
        <p:spPr>
          <a:xfrm>
            <a:off x="740800" y="5177178"/>
            <a:ext cx="7812000" cy="75962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def myFunction(param)  . . . . .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transformation( myFunction)</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7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208" name="Google Shape;1208;p7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Chuỗi chuyển đổi</a:t>
            </a:r>
            <a:endParaRPr/>
          </a:p>
        </p:txBody>
      </p:sp>
      <p:sp>
        <p:nvSpPr>
          <p:cNvPr id="1209" name="Google Shape;1209;p7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210" name="Google Shape;1210;p7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Chúng tôi có thể lưu từng chuyển đổi thành một RDD riêng</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Tuy nhiên, việc xâu chuỗi các phép chuyển đổi thường thuận tiện hơn nhiều</a:t>
            </a:r>
            <a:endParaRPr/>
          </a:p>
        </p:txBody>
      </p:sp>
      <p:sp>
        <p:nvSpPr>
          <p:cNvPr id="1211" name="Google Shape;1211;p79"/>
          <p:cNvSpPr txBox="1"/>
          <p:nvPr/>
        </p:nvSpPr>
        <p:spPr>
          <a:xfrm>
            <a:off x="740800" y="2601780"/>
            <a:ext cx="7812000" cy="122650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rdd1 = sc.textFile( path)</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rdd2 = rdd1.transformation( lambda param 1, :  transformation)</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rdd3 = rdd2.transformation( lambda param 1, :  transformation)</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rdd4 = rdd3.transformation( lambda param 1, :  transformation)</a:t>
            </a:r>
            <a:endParaRPr/>
          </a:p>
        </p:txBody>
      </p:sp>
      <p:sp>
        <p:nvSpPr>
          <p:cNvPr id="1212" name="Google Shape;1212;p79"/>
          <p:cNvSpPr txBox="1"/>
          <p:nvPr/>
        </p:nvSpPr>
        <p:spPr>
          <a:xfrm>
            <a:off x="740800" y="4748080"/>
            <a:ext cx="7812000" cy="111525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rdd1  = sc.textFile( path)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.transformation( lambda param 1, :  transformation)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.transformation( lambda param 1, :  transformation)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.transformation( lambda param 1, :  transformation)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Giới thiệu về Apache Spark</a:t>
            </a:r>
            <a:endParaRPr/>
          </a:p>
        </p:txBody>
      </p:sp>
      <p:sp>
        <p:nvSpPr>
          <p:cNvPr id="169" name="Google Shape;169;p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Tại sao Apache Spark lại phổ biến?</a:t>
            </a:r>
            <a:endParaRPr/>
          </a:p>
        </p:txBody>
      </p:sp>
      <p:sp>
        <p:nvSpPr>
          <p:cNvPr id="170" name="Google Shape;170;p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71" name="Google Shape;171;p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Apache Spark là công cụ xử lý thế hệ tiếp theo trong Hệ sinh thái Hadoop</a:t>
            </a:r>
            <a:endParaRPr/>
          </a:p>
          <a:p>
            <a:pPr indent="-177800" lvl="0" marL="177800" rtl="0" algn="l">
              <a:lnSpc>
                <a:spcPct val="128571"/>
              </a:lnSpc>
              <a:spcBef>
                <a:spcPts val="1000"/>
              </a:spcBef>
              <a:spcAft>
                <a:spcPts val="0"/>
              </a:spcAft>
              <a:buClr>
                <a:srgbClr val="262626"/>
              </a:buClr>
              <a:buSzPts val="1400"/>
              <a:buFont typeface="Arial"/>
              <a:buChar char="•"/>
            </a:pPr>
            <a:r>
              <a:rPr lang="en-US"/>
              <a:t>Nó được sử dụng rộng rãi cho nhiều nhiệm vụ khác nhau:</a:t>
            </a:r>
            <a:endParaRPr/>
          </a:p>
          <a:p>
            <a:pPr indent="-182563" lvl="1" marL="360363" rtl="0" algn="l">
              <a:lnSpc>
                <a:spcPct val="138461"/>
              </a:lnSpc>
              <a:spcBef>
                <a:spcPts val="500"/>
              </a:spcBef>
              <a:spcAft>
                <a:spcPts val="0"/>
              </a:spcAft>
              <a:buClr>
                <a:srgbClr val="262626"/>
              </a:buClr>
              <a:buSzPts val="1040"/>
              <a:buChar char="•"/>
            </a:pPr>
            <a:r>
              <a:rPr lang="en-US"/>
              <a:t>ETL và làm sạch dữ liệu</a:t>
            </a:r>
            <a:endParaRPr/>
          </a:p>
          <a:p>
            <a:pPr indent="-182563" lvl="1" marL="360363" rtl="0" algn="l">
              <a:lnSpc>
                <a:spcPct val="138461"/>
              </a:lnSpc>
              <a:spcBef>
                <a:spcPts val="500"/>
              </a:spcBef>
              <a:spcAft>
                <a:spcPts val="0"/>
              </a:spcAft>
              <a:buClr>
                <a:srgbClr val="262626"/>
              </a:buClr>
              <a:buSzPts val="1040"/>
              <a:buChar char="•"/>
            </a:pPr>
            <a:r>
              <a:rPr lang="en-US"/>
              <a:t>Công việc hàng loạt SQL trên tập dữ liệu lớn</a:t>
            </a:r>
            <a:endParaRPr/>
          </a:p>
          <a:p>
            <a:pPr indent="-182563" lvl="1" marL="360363" rtl="0" algn="l">
              <a:lnSpc>
                <a:spcPct val="138461"/>
              </a:lnSpc>
              <a:spcBef>
                <a:spcPts val="500"/>
              </a:spcBef>
              <a:spcAft>
                <a:spcPts val="0"/>
              </a:spcAft>
              <a:buClr>
                <a:srgbClr val="262626"/>
              </a:buClr>
              <a:buSzPts val="1040"/>
              <a:buChar char="•"/>
            </a:pPr>
            <a:r>
              <a:rPr lang="en-US"/>
              <a:t>Xử lý dữ liệu phát trực tuyến từ cảm biến, IoT, hệ thống tài chính, v.v.</a:t>
            </a:r>
            <a:endParaRPr/>
          </a:p>
          <a:p>
            <a:pPr indent="-182563" lvl="1" marL="360363" rtl="0" algn="l">
              <a:lnSpc>
                <a:spcPct val="138461"/>
              </a:lnSpc>
              <a:spcBef>
                <a:spcPts val="500"/>
              </a:spcBef>
              <a:spcAft>
                <a:spcPts val="0"/>
              </a:spcAft>
              <a:buClr>
                <a:srgbClr val="262626"/>
              </a:buClr>
              <a:buSzPts val="1040"/>
              <a:buChar char="•"/>
            </a:pPr>
            <a:r>
              <a:rPr lang="en-US"/>
              <a:t>Học máy và suy luận</a:t>
            </a: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p:txBody>
      </p:sp>
      <p:grpSp>
        <p:nvGrpSpPr>
          <p:cNvPr id="172" name="Google Shape;172;p8"/>
          <p:cNvGrpSpPr/>
          <p:nvPr/>
        </p:nvGrpSpPr>
        <p:grpSpPr>
          <a:xfrm>
            <a:off x="3268106" y="3924544"/>
            <a:ext cx="5659204" cy="2241306"/>
            <a:chOff x="2752116" y="3975398"/>
            <a:chExt cx="5659204" cy="2241306"/>
          </a:xfrm>
        </p:grpSpPr>
        <p:pic>
          <p:nvPicPr>
            <p:cNvPr id="173" name="Google Shape;173;p8"/>
            <p:cNvPicPr preferRelativeResize="0"/>
            <p:nvPr/>
          </p:nvPicPr>
          <p:blipFill rotWithShape="1">
            <a:blip r:embed="rId3">
              <a:alphaModFix/>
            </a:blip>
            <a:srcRect b="0" l="0" r="0" t="0"/>
            <a:stretch/>
          </p:blipFill>
          <p:spPr>
            <a:xfrm>
              <a:off x="4157469" y="4291996"/>
              <a:ext cx="3161360" cy="1463043"/>
            </a:xfrm>
            <a:prstGeom prst="rect">
              <a:avLst/>
            </a:prstGeom>
            <a:noFill/>
            <a:ln>
              <a:noFill/>
            </a:ln>
          </p:spPr>
        </p:pic>
        <p:sp>
          <p:nvSpPr>
            <p:cNvPr id="174" name="Google Shape;174;p8"/>
            <p:cNvSpPr/>
            <p:nvPr/>
          </p:nvSpPr>
          <p:spPr>
            <a:xfrm>
              <a:off x="3901788" y="3975398"/>
              <a:ext cx="156324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724EC6"/>
                  </a:solidFill>
                  <a:latin typeface="Arial"/>
                  <a:ea typeface="Arial"/>
                  <a:cs typeface="Arial"/>
                  <a:sym typeface="Arial"/>
                </a:rPr>
                <a:t>Đơn giản để sử dụng</a:t>
              </a:r>
              <a:endParaRPr/>
            </a:p>
            <a:p>
              <a:pPr indent="0" lvl="0" marL="0" marR="0" rtl="0" algn="ctr">
                <a:spcBef>
                  <a:spcPts val="0"/>
                </a:spcBef>
                <a:spcAft>
                  <a:spcPts val="0"/>
                </a:spcAft>
                <a:buNone/>
              </a:pPr>
              <a:r>
                <a:rPr lang="en-US" sz="1200">
                  <a:solidFill>
                    <a:srgbClr val="724EC6"/>
                  </a:solidFill>
                  <a:latin typeface="Arial"/>
                  <a:ea typeface="Arial"/>
                  <a:cs typeface="Arial"/>
                  <a:sym typeface="Arial"/>
                </a:rPr>
                <a:t>22%</a:t>
              </a:r>
              <a:endParaRPr sz="1200">
                <a:solidFill>
                  <a:srgbClr val="724EC6"/>
                </a:solidFill>
                <a:latin typeface="Arial"/>
                <a:ea typeface="Arial"/>
                <a:cs typeface="Arial"/>
                <a:sym typeface="Arial"/>
              </a:endParaRPr>
            </a:p>
          </p:txBody>
        </p:sp>
        <p:sp>
          <p:nvSpPr>
            <p:cNvPr id="175" name="Google Shape;175;p8"/>
            <p:cNvSpPr/>
            <p:nvPr/>
          </p:nvSpPr>
          <p:spPr>
            <a:xfrm>
              <a:off x="6285237" y="4008429"/>
              <a:ext cx="117532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66A1FE"/>
                  </a:solidFill>
                  <a:latin typeface="Arial"/>
                  <a:ea typeface="Arial"/>
                  <a:cs typeface="Arial"/>
                  <a:sym typeface="Arial"/>
                </a:rPr>
                <a:t>Tăng hiệu suất</a:t>
              </a:r>
              <a:endParaRPr sz="1200">
                <a:solidFill>
                  <a:srgbClr val="66A1FE"/>
                </a:solidFill>
                <a:latin typeface="Arial"/>
                <a:ea typeface="Arial"/>
                <a:cs typeface="Arial"/>
                <a:sym typeface="Arial"/>
              </a:endParaRPr>
            </a:p>
            <a:p>
              <a:pPr indent="0" lvl="0" marL="0" marR="0" rtl="0" algn="ctr">
                <a:spcBef>
                  <a:spcPts val="0"/>
                </a:spcBef>
                <a:spcAft>
                  <a:spcPts val="0"/>
                </a:spcAft>
                <a:buNone/>
              </a:pPr>
              <a:r>
                <a:rPr lang="en-US" sz="1200">
                  <a:solidFill>
                    <a:srgbClr val="66A1FE"/>
                  </a:solidFill>
                  <a:latin typeface="Arial"/>
                  <a:ea typeface="Arial"/>
                  <a:cs typeface="Arial"/>
                  <a:sym typeface="Arial"/>
                </a:rPr>
                <a:t>25%</a:t>
              </a:r>
              <a:endParaRPr sz="1200">
                <a:solidFill>
                  <a:srgbClr val="66A1FE"/>
                </a:solidFill>
                <a:latin typeface="Arial"/>
                <a:ea typeface="Arial"/>
                <a:cs typeface="Arial"/>
                <a:sym typeface="Arial"/>
              </a:endParaRPr>
            </a:p>
          </p:txBody>
        </p:sp>
        <p:sp>
          <p:nvSpPr>
            <p:cNvPr id="176" name="Google Shape;176;p8"/>
            <p:cNvSpPr/>
            <p:nvPr/>
          </p:nvSpPr>
          <p:spPr>
            <a:xfrm>
              <a:off x="2752116" y="5023517"/>
              <a:ext cx="141416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4E9DE2"/>
                  </a:solidFill>
                  <a:latin typeface="Arial"/>
                  <a:ea typeface="Arial"/>
                  <a:cs typeface="Arial"/>
                  <a:sym typeface="Arial"/>
                </a:rPr>
                <a:t>Phân tích xuất sắc</a:t>
              </a:r>
              <a:endParaRPr sz="1200">
                <a:solidFill>
                  <a:srgbClr val="4E9DE2"/>
                </a:solidFill>
                <a:latin typeface="Arial"/>
                <a:ea typeface="Arial"/>
                <a:cs typeface="Arial"/>
                <a:sym typeface="Arial"/>
              </a:endParaRPr>
            </a:p>
            <a:p>
              <a:pPr indent="0" lvl="0" marL="0" marR="0" rtl="0" algn="ctr">
                <a:spcBef>
                  <a:spcPts val="0"/>
                </a:spcBef>
                <a:spcAft>
                  <a:spcPts val="0"/>
                </a:spcAft>
                <a:buNone/>
              </a:pPr>
              <a:r>
                <a:rPr lang="en-US" sz="1200">
                  <a:solidFill>
                    <a:srgbClr val="4E9DE2"/>
                  </a:solidFill>
                  <a:latin typeface="Arial"/>
                  <a:ea typeface="Arial"/>
                  <a:cs typeface="Arial"/>
                  <a:sym typeface="Arial"/>
                </a:rPr>
                <a:t>18%</a:t>
              </a:r>
              <a:endParaRPr sz="1200">
                <a:solidFill>
                  <a:srgbClr val="4E9DE2"/>
                </a:solidFill>
                <a:latin typeface="Arial"/>
                <a:ea typeface="Arial"/>
                <a:cs typeface="Arial"/>
                <a:sym typeface="Arial"/>
              </a:endParaRPr>
            </a:p>
          </p:txBody>
        </p:sp>
        <p:sp>
          <p:nvSpPr>
            <p:cNvPr id="177" name="Google Shape;177;p8"/>
            <p:cNvSpPr/>
            <p:nvPr/>
          </p:nvSpPr>
          <p:spPr>
            <a:xfrm>
              <a:off x="7104551" y="5384144"/>
              <a:ext cx="130676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3B6AD7"/>
                  </a:solidFill>
                  <a:latin typeface="Arial"/>
                  <a:ea typeface="Arial"/>
                  <a:cs typeface="Arial"/>
                  <a:sym typeface="Arial"/>
                </a:rPr>
                <a:t>Tốc độ triển khai</a:t>
              </a:r>
              <a:endParaRPr sz="1200">
                <a:solidFill>
                  <a:srgbClr val="3B6AD7"/>
                </a:solidFill>
                <a:latin typeface="Arial"/>
                <a:ea typeface="Arial"/>
                <a:cs typeface="Arial"/>
                <a:sym typeface="Arial"/>
              </a:endParaRPr>
            </a:p>
            <a:p>
              <a:pPr indent="0" lvl="0" marL="0" marR="0" rtl="0" algn="ctr">
                <a:spcBef>
                  <a:spcPts val="0"/>
                </a:spcBef>
                <a:spcAft>
                  <a:spcPts val="0"/>
                </a:spcAft>
                <a:buNone/>
              </a:pPr>
              <a:r>
                <a:rPr lang="en-US" sz="1200">
                  <a:solidFill>
                    <a:srgbClr val="3B6AD7"/>
                  </a:solidFill>
                  <a:latin typeface="Arial"/>
                  <a:ea typeface="Arial"/>
                  <a:cs typeface="Arial"/>
                  <a:sym typeface="Arial"/>
                </a:rPr>
                <a:t>20%</a:t>
              </a:r>
              <a:endParaRPr sz="1200">
                <a:solidFill>
                  <a:srgbClr val="3B6AD7"/>
                </a:solidFill>
                <a:latin typeface="Arial"/>
                <a:ea typeface="Arial"/>
                <a:cs typeface="Arial"/>
                <a:sym typeface="Arial"/>
              </a:endParaRPr>
            </a:p>
          </p:txBody>
        </p:sp>
        <p:sp>
          <p:nvSpPr>
            <p:cNvPr id="178" name="Google Shape;178;p8"/>
            <p:cNvSpPr/>
            <p:nvPr/>
          </p:nvSpPr>
          <p:spPr>
            <a:xfrm>
              <a:off x="4277854" y="5755039"/>
              <a:ext cx="231986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6349B7"/>
                  </a:solidFill>
                  <a:latin typeface="Arial"/>
                  <a:ea typeface="Arial"/>
                  <a:cs typeface="Arial"/>
                  <a:sym typeface="Arial"/>
                </a:rPr>
                <a:t>Truyền phát theo thời gian thực</a:t>
              </a:r>
              <a:endParaRPr sz="1200">
                <a:solidFill>
                  <a:srgbClr val="6349B7"/>
                </a:solidFill>
                <a:latin typeface="Arial"/>
                <a:ea typeface="Arial"/>
                <a:cs typeface="Arial"/>
                <a:sym typeface="Arial"/>
              </a:endParaRPr>
            </a:p>
            <a:p>
              <a:pPr indent="0" lvl="0" marL="0" marR="0" rtl="0" algn="ctr">
                <a:spcBef>
                  <a:spcPts val="0"/>
                </a:spcBef>
                <a:spcAft>
                  <a:spcPts val="0"/>
                </a:spcAft>
                <a:buNone/>
              </a:pPr>
              <a:r>
                <a:rPr lang="en-US" sz="1200">
                  <a:solidFill>
                    <a:srgbClr val="6349B7"/>
                  </a:solidFill>
                  <a:latin typeface="Arial"/>
                  <a:ea typeface="Arial"/>
                  <a:cs typeface="Arial"/>
                  <a:sym typeface="Arial"/>
                </a:rPr>
                <a:t>15%</a:t>
              </a:r>
              <a:endParaRPr sz="1200">
                <a:solidFill>
                  <a:srgbClr val="6349B7"/>
                </a:solidFill>
                <a:latin typeface="Arial"/>
                <a:ea typeface="Arial"/>
                <a:cs typeface="Arial"/>
                <a:sym typeface="Arial"/>
              </a:endParaRPr>
            </a:p>
          </p:txBody>
        </p:sp>
      </p:gr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8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219" name="Google Shape;1219;p8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Thi Hành Lazy (1/3)</a:t>
            </a:r>
            <a:endParaRPr/>
          </a:p>
        </p:txBody>
      </p:sp>
      <p:sp>
        <p:nvSpPr>
          <p:cNvPr id="1220" name="Google Shape;1220;p8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221" name="Google Shape;1221;p80"/>
          <p:cNvSpPr txBox="1"/>
          <p:nvPr>
            <p:ph idx="4" type="body"/>
          </p:nvPr>
        </p:nvSpPr>
        <p:spPr>
          <a:xfrm>
            <a:off x="535872" y="2226568"/>
            <a:ext cx="6455943" cy="973832"/>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Chuyển đổi Spark là chuyển đổi lười biếng</a:t>
            </a:r>
            <a:endParaRPr/>
          </a:p>
          <a:p>
            <a:pPr indent="-182563" lvl="1" marL="360363" rtl="0" algn="l">
              <a:lnSpc>
                <a:spcPct val="138461"/>
              </a:lnSpc>
              <a:spcBef>
                <a:spcPts val="500"/>
              </a:spcBef>
              <a:spcAft>
                <a:spcPts val="0"/>
              </a:spcAft>
              <a:buClr>
                <a:srgbClr val="262626"/>
              </a:buClr>
              <a:buSzPts val="1040"/>
              <a:buChar char="•"/>
            </a:pPr>
            <a:r>
              <a:rPr lang="en-US"/>
              <a:t>Cho đến khi một hành động được gọi, yêu cầu một giá trị, tất cả các phép biến đổi đều bị tạm dừng</a:t>
            </a:r>
            <a:endParaRPr/>
          </a:p>
        </p:txBody>
      </p:sp>
      <p:grpSp>
        <p:nvGrpSpPr>
          <p:cNvPr id="1222" name="Google Shape;1222;p80"/>
          <p:cNvGrpSpPr/>
          <p:nvPr/>
        </p:nvGrpSpPr>
        <p:grpSpPr>
          <a:xfrm>
            <a:off x="6765442" y="1769940"/>
            <a:ext cx="1846556" cy="2958107"/>
            <a:chOff x="6765442" y="1769940"/>
            <a:chExt cx="1846556" cy="2958107"/>
          </a:xfrm>
        </p:grpSpPr>
        <p:cxnSp>
          <p:nvCxnSpPr>
            <p:cNvPr id="1223" name="Google Shape;1223;p80"/>
            <p:cNvCxnSpPr/>
            <p:nvPr/>
          </p:nvCxnSpPr>
          <p:spPr>
            <a:xfrm>
              <a:off x="7336153" y="2322789"/>
              <a:ext cx="0" cy="649780"/>
            </a:xfrm>
            <a:prstGeom prst="straightConnector1">
              <a:avLst/>
            </a:prstGeom>
            <a:noFill/>
            <a:ln cap="flat" cmpd="sng" w="28575">
              <a:solidFill>
                <a:srgbClr val="1F45BC"/>
              </a:solidFill>
              <a:prstDash val="solid"/>
              <a:miter lim="800000"/>
              <a:headEnd len="sm" w="sm" type="none"/>
              <a:tailEnd len="med" w="med" type="triangle"/>
            </a:ln>
          </p:spPr>
        </p:cxnSp>
        <p:cxnSp>
          <p:nvCxnSpPr>
            <p:cNvPr id="1224" name="Google Shape;1224;p80"/>
            <p:cNvCxnSpPr/>
            <p:nvPr/>
          </p:nvCxnSpPr>
          <p:spPr>
            <a:xfrm>
              <a:off x="7336153" y="3525418"/>
              <a:ext cx="0" cy="649780"/>
            </a:xfrm>
            <a:prstGeom prst="straightConnector1">
              <a:avLst/>
            </a:prstGeom>
            <a:noFill/>
            <a:ln cap="flat" cmpd="sng" w="28575">
              <a:solidFill>
                <a:srgbClr val="1F45BC"/>
              </a:solidFill>
              <a:prstDash val="solid"/>
              <a:miter lim="800000"/>
              <a:headEnd len="sm" w="sm" type="none"/>
              <a:tailEnd len="med" w="med" type="triangle"/>
            </a:ln>
          </p:spPr>
        </p:cxnSp>
        <p:grpSp>
          <p:nvGrpSpPr>
            <p:cNvPr id="1225" name="Google Shape;1225;p80"/>
            <p:cNvGrpSpPr/>
            <p:nvPr/>
          </p:nvGrpSpPr>
          <p:grpSpPr>
            <a:xfrm>
              <a:off x="7915301" y="1894960"/>
              <a:ext cx="696697" cy="2710339"/>
              <a:chOff x="7966101" y="1894960"/>
              <a:chExt cx="696697" cy="2710339"/>
            </a:xfrm>
          </p:grpSpPr>
          <p:sp>
            <p:nvSpPr>
              <p:cNvPr id="1226" name="Google Shape;1226;p80"/>
              <p:cNvSpPr txBox="1"/>
              <p:nvPr/>
            </p:nvSpPr>
            <p:spPr>
              <a:xfrm>
                <a:off x="7969980" y="1894960"/>
                <a:ext cx="692818"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BFBFBF"/>
                    </a:solidFill>
                    <a:latin typeface="Arial"/>
                    <a:ea typeface="Arial"/>
                    <a:cs typeface="Arial"/>
                    <a:sym typeface="Arial"/>
                  </a:rPr>
                  <a:t>RDD A</a:t>
                </a:r>
                <a:endParaRPr/>
              </a:p>
            </p:txBody>
          </p:sp>
          <p:sp>
            <p:nvSpPr>
              <p:cNvPr id="1227" name="Google Shape;1227;p80"/>
              <p:cNvSpPr txBox="1"/>
              <p:nvPr/>
            </p:nvSpPr>
            <p:spPr>
              <a:xfrm>
                <a:off x="7966101" y="3096241"/>
                <a:ext cx="688009"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BFBFBF"/>
                    </a:solidFill>
                    <a:latin typeface="Arial"/>
                    <a:ea typeface="Arial"/>
                    <a:cs typeface="Arial"/>
                    <a:sym typeface="Arial"/>
                  </a:rPr>
                  <a:t>RDD B</a:t>
                </a:r>
                <a:endParaRPr/>
              </a:p>
            </p:txBody>
          </p:sp>
          <p:sp>
            <p:nvSpPr>
              <p:cNvPr id="1228" name="Google Shape;1228;p80"/>
              <p:cNvSpPr txBox="1"/>
              <p:nvPr/>
            </p:nvSpPr>
            <p:spPr>
              <a:xfrm>
                <a:off x="7966101" y="4297522"/>
                <a:ext cx="681597"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BFBFBF"/>
                    </a:solidFill>
                    <a:latin typeface="Arial"/>
                    <a:ea typeface="Arial"/>
                    <a:cs typeface="Arial"/>
                    <a:sym typeface="Arial"/>
                  </a:rPr>
                  <a:t>RDD C</a:t>
                </a:r>
                <a:endParaRPr/>
              </a:p>
            </p:txBody>
          </p:sp>
        </p:grpSp>
        <p:sp>
          <p:nvSpPr>
            <p:cNvPr id="1229" name="Google Shape;1229;p80"/>
            <p:cNvSpPr txBox="1"/>
            <p:nvPr/>
          </p:nvSpPr>
          <p:spPr>
            <a:xfrm>
              <a:off x="7315996" y="2432235"/>
              <a:ext cx="118173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Hàm chuyển đổi</a:t>
              </a:r>
              <a:endParaRPr sz="1100">
                <a:solidFill>
                  <a:srgbClr val="1F45BC"/>
                </a:solidFill>
                <a:latin typeface="Arial"/>
                <a:ea typeface="Arial"/>
                <a:cs typeface="Arial"/>
                <a:sym typeface="Arial"/>
              </a:endParaRPr>
            </a:p>
          </p:txBody>
        </p:sp>
        <p:sp>
          <p:nvSpPr>
            <p:cNvPr id="1230" name="Google Shape;1230;p80"/>
            <p:cNvSpPr txBox="1"/>
            <p:nvPr/>
          </p:nvSpPr>
          <p:spPr>
            <a:xfrm>
              <a:off x="7387390" y="3652014"/>
              <a:ext cx="118173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Hàm chuyển đổi</a:t>
              </a:r>
              <a:endParaRPr sz="1100">
                <a:solidFill>
                  <a:srgbClr val="1F45BC"/>
                </a:solidFill>
                <a:latin typeface="Arial"/>
                <a:ea typeface="Arial"/>
                <a:cs typeface="Arial"/>
                <a:sym typeface="Arial"/>
              </a:endParaRPr>
            </a:p>
          </p:txBody>
        </p:sp>
        <p:sp>
          <p:nvSpPr>
            <p:cNvPr id="1231" name="Google Shape;1231;p80"/>
            <p:cNvSpPr/>
            <p:nvPr/>
          </p:nvSpPr>
          <p:spPr>
            <a:xfrm>
              <a:off x="6765442" y="1769940"/>
              <a:ext cx="1141421" cy="552849"/>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Lazy</a:t>
              </a:r>
              <a:endParaRPr sz="1400">
                <a:solidFill>
                  <a:srgbClr val="1F45BC"/>
                </a:solidFill>
                <a:latin typeface="Arial"/>
                <a:ea typeface="Arial"/>
                <a:cs typeface="Arial"/>
                <a:sym typeface="Arial"/>
              </a:endParaRPr>
            </a:p>
          </p:txBody>
        </p:sp>
        <p:sp>
          <p:nvSpPr>
            <p:cNvPr id="1232" name="Google Shape;1232;p80"/>
            <p:cNvSpPr/>
            <p:nvPr/>
          </p:nvSpPr>
          <p:spPr>
            <a:xfrm>
              <a:off x="6765442" y="2972569"/>
              <a:ext cx="1141421" cy="552849"/>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Lazy</a:t>
              </a:r>
              <a:endParaRPr sz="1400">
                <a:solidFill>
                  <a:srgbClr val="1F45BC"/>
                </a:solidFill>
                <a:latin typeface="Arial"/>
                <a:ea typeface="Arial"/>
                <a:cs typeface="Arial"/>
                <a:sym typeface="Arial"/>
              </a:endParaRPr>
            </a:p>
          </p:txBody>
        </p:sp>
        <p:sp>
          <p:nvSpPr>
            <p:cNvPr id="1233" name="Google Shape;1233;p80"/>
            <p:cNvSpPr/>
            <p:nvPr/>
          </p:nvSpPr>
          <p:spPr>
            <a:xfrm>
              <a:off x="6765442" y="4175198"/>
              <a:ext cx="1141421" cy="552849"/>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Lazy</a:t>
              </a:r>
              <a:endParaRPr sz="1400">
                <a:solidFill>
                  <a:srgbClr val="1F45BC"/>
                </a:solidFill>
                <a:latin typeface="Arial"/>
                <a:ea typeface="Arial"/>
                <a:cs typeface="Arial"/>
                <a:sym typeface="Arial"/>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8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240" name="Google Shape;1240;p8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Thi Hành Lazy (2/3)</a:t>
            </a:r>
            <a:endParaRPr/>
          </a:p>
        </p:txBody>
      </p:sp>
      <p:sp>
        <p:nvSpPr>
          <p:cNvPr id="1241" name="Google Shape;1241;p8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242" name="Google Shape;1242;p81"/>
          <p:cNvSpPr txBox="1"/>
          <p:nvPr>
            <p:ph idx="4" type="body"/>
          </p:nvPr>
        </p:nvSpPr>
        <p:spPr>
          <a:xfrm>
            <a:off x="535872" y="2226568"/>
            <a:ext cx="4922330"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Chuyển đổi Spark là chuyển đổi lazy</a:t>
            </a:r>
            <a:endParaRPr/>
          </a:p>
          <a:p>
            <a:pPr indent="-182563" lvl="1" marL="360363" rtl="0" algn="l">
              <a:lnSpc>
                <a:spcPct val="138461"/>
              </a:lnSpc>
              <a:spcBef>
                <a:spcPts val="500"/>
              </a:spcBef>
              <a:spcAft>
                <a:spcPts val="0"/>
              </a:spcAft>
              <a:buClr>
                <a:srgbClr val="262626"/>
              </a:buClr>
              <a:buSzPts val="1040"/>
              <a:buChar char="•"/>
            </a:pPr>
            <a:r>
              <a:rPr lang="en-US"/>
              <a:t>Cho đến khi một hành động được gọi, yêu cầu một giá trị, tất cả các phép biến đổi đều bị tạm dừng</a:t>
            </a:r>
            <a:endParaRPr/>
          </a:p>
          <a:p>
            <a:pPr indent="-177800" lvl="0" marL="177800" rtl="0" algn="l">
              <a:lnSpc>
                <a:spcPct val="128571"/>
              </a:lnSpc>
              <a:spcBef>
                <a:spcPts val="1000"/>
              </a:spcBef>
              <a:spcAft>
                <a:spcPts val="0"/>
              </a:spcAft>
              <a:buClr>
                <a:srgbClr val="262626"/>
              </a:buClr>
              <a:buSzPts val="1400"/>
              <a:buFont typeface="Arial"/>
              <a:buChar char="•"/>
            </a:pPr>
            <a:r>
              <a:rPr lang="en-US"/>
              <a:t>Khi một hành động được gọi, Spark sẽ đánh giá sự phụ thuộc của hành động đó</a:t>
            </a:r>
            <a:endParaRPr/>
          </a:p>
          <a:p>
            <a:pPr indent="-182563" lvl="1" marL="360363" rtl="0" algn="l">
              <a:lnSpc>
                <a:spcPct val="138461"/>
              </a:lnSpc>
              <a:spcBef>
                <a:spcPts val="500"/>
              </a:spcBef>
              <a:spcAft>
                <a:spcPts val="0"/>
              </a:spcAft>
              <a:buClr>
                <a:srgbClr val="262626"/>
              </a:buClr>
              <a:buSzPts val="1040"/>
              <a:buChar char="•"/>
            </a:pPr>
            <a:r>
              <a:rPr lang="en-US"/>
              <a:t>Đây là Đồ thị theo chu kỳ có hướng (DAG) trong đó mỗi nút biểu thị một RDD và mỗi cạnh biểu thị một thao tác chuyển đổi</a:t>
            </a:r>
            <a:endParaRPr/>
          </a:p>
        </p:txBody>
      </p:sp>
      <p:grpSp>
        <p:nvGrpSpPr>
          <p:cNvPr id="1243" name="Google Shape;1243;p81"/>
          <p:cNvGrpSpPr/>
          <p:nvPr/>
        </p:nvGrpSpPr>
        <p:grpSpPr>
          <a:xfrm>
            <a:off x="6765441" y="1769940"/>
            <a:ext cx="1846557" cy="3978222"/>
            <a:chOff x="6765441" y="1769940"/>
            <a:chExt cx="1846557" cy="3978222"/>
          </a:xfrm>
        </p:grpSpPr>
        <p:cxnSp>
          <p:nvCxnSpPr>
            <p:cNvPr id="1244" name="Google Shape;1244;p81"/>
            <p:cNvCxnSpPr/>
            <p:nvPr/>
          </p:nvCxnSpPr>
          <p:spPr>
            <a:xfrm>
              <a:off x="7336153" y="2322789"/>
              <a:ext cx="0" cy="649780"/>
            </a:xfrm>
            <a:prstGeom prst="straightConnector1">
              <a:avLst/>
            </a:prstGeom>
            <a:noFill/>
            <a:ln cap="flat" cmpd="sng" w="28575">
              <a:solidFill>
                <a:srgbClr val="1F45BC"/>
              </a:solidFill>
              <a:prstDash val="solid"/>
              <a:miter lim="800000"/>
              <a:headEnd len="sm" w="sm" type="none"/>
              <a:tailEnd len="med" w="med" type="triangle"/>
            </a:ln>
          </p:spPr>
        </p:cxnSp>
        <p:cxnSp>
          <p:nvCxnSpPr>
            <p:cNvPr id="1245" name="Google Shape;1245;p81"/>
            <p:cNvCxnSpPr/>
            <p:nvPr/>
          </p:nvCxnSpPr>
          <p:spPr>
            <a:xfrm>
              <a:off x="7336153" y="3525418"/>
              <a:ext cx="0" cy="649780"/>
            </a:xfrm>
            <a:prstGeom prst="straightConnector1">
              <a:avLst/>
            </a:prstGeom>
            <a:noFill/>
            <a:ln cap="flat" cmpd="sng" w="28575">
              <a:solidFill>
                <a:srgbClr val="1F45BC"/>
              </a:solidFill>
              <a:prstDash val="solid"/>
              <a:miter lim="800000"/>
              <a:headEnd len="sm" w="sm" type="none"/>
              <a:tailEnd len="med" w="med" type="triangle"/>
            </a:ln>
          </p:spPr>
        </p:cxnSp>
        <p:grpSp>
          <p:nvGrpSpPr>
            <p:cNvPr id="1246" name="Google Shape;1246;p81"/>
            <p:cNvGrpSpPr/>
            <p:nvPr/>
          </p:nvGrpSpPr>
          <p:grpSpPr>
            <a:xfrm>
              <a:off x="7915301" y="1894960"/>
              <a:ext cx="696697" cy="2710339"/>
              <a:chOff x="7966101" y="1894960"/>
              <a:chExt cx="696697" cy="2710339"/>
            </a:xfrm>
          </p:grpSpPr>
          <p:sp>
            <p:nvSpPr>
              <p:cNvPr id="1247" name="Google Shape;1247;p81"/>
              <p:cNvSpPr txBox="1"/>
              <p:nvPr/>
            </p:nvSpPr>
            <p:spPr>
              <a:xfrm>
                <a:off x="7969980" y="1894960"/>
                <a:ext cx="692818"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BFBFBF"/>
                    </a:solidFill>
                    <a:latin typeface="Arial"/>
                    <a:ea typeface="Arial"/>
                    <a:cs typeface="Arial"/>
                    <a:sym typeface="Arial"/>
                  </a:rPr>
                  <a:t>RDD A</a:t>
                </a:r>
                <a:endParaRPr/>
              </a:p>
            </p:txBody>
          </p:sp>
          <p:sp>
            <p:nvSpPr>
              <p:cNvPr id="1248" name="Google Shape;1248;p81"/>
              <p:cNvSpPr txBox="1"/>
              <p:nvPr/>
            </p:nvSpPr>
            <p:spPr>
              <a:xfrm>
                <a:off x="7966101" y="3096241"/>
                <a:ext cx="688009"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BFBFBF"/>
                    </a:solidFill>
                    <a:latin typeface="Arial"/>
                    <a:ea typeface="Arial"/>
                    <a:cs typeface="Arial"/>
                    <a:sym typeface="Arial"/>
                  </a:rPr>
                  <a:t>RDD B</a:t>
                </a:r>
                <a:endParaRPr/>
              </a:p>
            </p:txBody>
          </p:sp>
          <p:sp>
            <p:nvSpPr>
              <p:cNvPr id="1249" name="Google Shape;1249;p81"/>
              <p:cNvSpPr txBox="1"/>
              <p:nvPr/>
            </p:nvSpPr>
            <p:spPr>
              <a:xfrm>
                <a:off x="7966101" y="4297522"/>
                <a:ext cx="681597"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BFBFBF"/>
                    </a:solidFill>
                    <a:latin typeface="Arial"/>
                    <a:ea typeface="Arial"/>
                    <a:cs typeface="Arial"/>
                    <a:sym typeface="Arial"/>
                  </a:rPr>
                  <a:t>RDD C</a:t>
                </a:r>
                <a:endParaRPr/>
              </a:p>
            </p:txBody>
          </p:sp>
        </p:grpSp>
        <p:sp>
          <p:nvSpPr>
            <p:cNvPr id="1250" name="Google Shape;1250;p81"/>
            <p:cNvSpPr txBox="1"/>
            <p:nvPr/>
          </p:nvSpPr>
          <p:spPr>
            <a:xfrm>
              <a:off x="7315996" y="2432235"/>
              <a:ext cx="118173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Hàm chuyển đổi</a:t>
              </a:r>
              <a:endParaRPr sz="1100">
                <a:solidFill>
                  <a:srgbClr val="1F45BC"/>
                </a:solidFill>
                <a:latin typeface="Arial"/>
                <a:ea typeface="Arial"/>
                <a:cs typeface="Arial"/>
                <a:sym typeface="Arial"/>
              </a:endParaRPr>
            </a:p>
          </p:txBody>
        </p:sp>
        <p:sp>
          <p:nvSpPr>
            <p:cNvPr id="1251" name="Google Shape;1251;p81"/>
            <p:cNvSpPr txBox="1"/>
            <p:nvPr/>
          </p:nvSpPr>
          <p:spPr>
            <a:xfrm>
              <a:off x="7387390" y="3652014"/>
              <a:ext cx="118173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Hàm chuyển đổi</a:t>
              </a:r>
              <a:endParaRPr sz="1100">
                <a:solidFill>
                  <a:srgbClr val="1F45BC"/>
                </a:solidFill>
                <a:latin typeface="Arial"/>
                <a:ea typeface="Arial"/>
                <a:cs typeface="Arial"/>
                <a:sym typeface="Arial"/>
              </a:endParaRPr>
            </a:p>
          </p:txBody>
        </p:sp>
        <p:grpSp>
          <p:nvGrpSpPr>
            <p:cNvPr id="1252" name="Google Shape;1252;p81"/>
            <p:cNvGrpSpPr/>
            <p:nvPr/>
          </p:nvGrpSpPr>
          <p:grpSpPr>
            <a:xfrm>
              <a:off x="6765441" y="5110423"/>
              <a:ext cx="1141421" cy="637739"/>
              <a:chOff x="6790970" y="5179933"/>
              <a:chExt cx="1141421" cy="637739"/>
            </a:xfrm>
          </p:grpSpPr>
          <p:sp>
            <p:nvSpPr>
              <p:cNvPr id="1253" name="Google Shape;1253;p81"/>
              <p:cNvSpPr/>
              <p:nvPr/>
            </p:nvSpPr>
            <p:spPr>
              <a:xfrm rot="10800000">
                <a:off x="6790970" y="5179933"/>
                <a:ext cx="1141421" cy="637739"/>
              </a:xfrm>
              <a:prstGeom prst="triangle">
                <a:avLst>
                  <a:gd fmla="val 50000"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54" name="Google Shape;1254;p81"/>
              <p:cNvSpPr txBox="1"/>
              <p:nvPr/>
            </p:nvSpPr>
            <p:spPr>
              <a:xfrm>
                <a:off x="6899856" y="5196993"/>
                <a:ext cx="92365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1F45BC"/>
                    </a:solidFill>
                    <a:latin typeface="Arial"/>
                    <a:ea typeface="Arial"/>
                    <a:cs typeface="Arial"/>
                    <a:sym typeface="Arial"/>
                  </a:rPr>
                  <a:t>Hành động</a:t>
                </a:r>
                <a:endParaRPr sz="1200">
                  <a:solidFill>
                    <a:srgbClr val="1F45BC"/>
                  </a:solidFill>
                  <a:latin typeface="Arial"/>
                  <a:ea typeface="Arial"/>
                  <a:cs typeface="Arial"/>
                  <a:sym typeface="Arial"/>
                </a:endParaRPr>
              </a:p>
            </p:txBody>
          </p:sp>
        </p:grpSp>
        <p:cxnSp>
          <p:nvCxnSpPr>
            <p:cNvPr id="1255" name="Google Shape;1255;p81"/>
            <p:cNvCxnSpPr>
              <a:stCxn id="1256" idx="2"/>
              <a:endCxn id="1253" idx="3"/>
            </p:cNvCxnSpPr>
            <p:nvPr/>
          </p:nvCxnSpPr>
          <p:spPr>
            <a:xfrm>
              <a:off x="7336152" y="4728047"/>
              <a:ext cx="0" cy="382500"/>
            </a:xfrm>
            <a:prstGeom prst="straightConnector1">
              <a:avLst/>
            </a:prstGeom>
            <a:noFill/>
            <a:ln cap="flat" cmpd="sng" w="28575">
              <a:solidFill>
                <a:srgbClr val="1F45BC"/>
              </a:solidFill>
              <a:prstDash val="solid"/>
              <a:miter lim="800000"/>
              <a:headEnd len="sm" w="sm" type="none"/>
              <a:tailEnd len="med" w="med" type="triangle"/>
            </a:ln>
          </p:spPr>
        </p:cxnSp>
        <p:grpSp>
          <p:nvGrpSpPr>
            <p:cNvPr id="1257" name="Google Shape;1257;p81"/>
            <p:cNvGrpSpPr/>
            <p:nvPr/>
          </p:nvGrpSpPr>
          <p:grpSpPr>
            <a:xfrm>
              <a:off x="6765442" y="2046462"/>
              <a:ext cx="570710" cy="3701700"/>
              <a:chOff x="6765442" y="2046462"/>
              <a:chExt cx="570710" cy="3701700"/>
            </a:xfrm>
          </p:grpSpPr>
          <p:cxnSp>
            <p:nvCxnSpPr>
              <p:cNvPr id="1258" name="Google Shape;1258;p81"/>
              <p:cNvCxnSpPr>
                <a:stCxn id="1253" idx="0"/>
                <a:endCxn id="1259" idx="1"/>
              </p:cNvCxnSpPr>
              <p:nvPr/>
            </p:nvCxnSpPr>
            <p:spPr>
              <a:xfrm flipH="1" rot="5400000">
                <a:off x="5200002" y="3612012"/>
                <a:ext cx="3701700" cy="570600"/>
              </a:xfrm>
              <a:prstGeom prst="bentConnector4">
                <a:avLst>
                  <a:gd fmla="val -6175" name="adj1"/>
                  <a:gd fmla="val 140056" name="adj2"/>
                </a:avLst>
              </a:prstGeom>
              <a:noFill/>
              <a:ln cap="flat" cmpd="sng" w="19050">
                <a:solidFill>
                  <a:srgbClr val="66A1FE"/>
                </a:solidFill>
                <a:prstDash val="solid"/>
                <a:miter lim="800000"/>
                <a:headEnd len="sm" w="sm" type="none"/>
                <a:tailEnd len="med" w="med" type="triangle"/>
              </a:ln>
            </p:spPr>
          </p:cxnSp>
          <p:cxnSp>
            <p:nvCxnSpPr>
              <p:cNvPr id="1260" name="Google Shape;1260;p81"/>
              <p:cNvCxnSpPr>
                <a:stCxn id="1261" idx="1"/>
                <a:endCxn id="1256" idx="1"/>
              </p:cNvCxnSpPr>
              <p:nvPr/>
            </p:nvCxnSpPr>
            <p:spPr>
              <a:xfrm>
                <a:off x="6765442" y="3248993"/>
                <a:ext cx="600" cy="1202700"/>
              </a:xfrm>
              <a:prstGeom prst="bentConnector3">
                <a:avLst>
                  <a:gd fmla="val 1912504" name="adj1"/>
                </a:avLst>
              </a:prstGeom>
              <a:noFill/>
              <a:ln cap="flat" cmpd="sng" w="19050">
                <a:solidFill>
                  <a:srgbClr val="66A1FE"/>
                </a:solidFill>
                <a:prstDash val="solid"/>
                <a:miter lim="800000"/>
                <a:headEnd len="med" w="med" type="triangle"/>
                <a:tailEnd len="med" w="med" type="triangle"/>
              </a:ln>
            </p:spPr>
          </p:cxnSp>
        </p:grpSp>
        <p:sp>
          <p:nvSpPr>
            <p:cNvPr id="1259" name="Google Shape;1259;p81"/>
            <p:cNvSpPr/>
            <p:nvPr/>
          </p:nvSpPr>
          <p:spPr>
            <a:xfrm>
              <a:off x="6765442" y="1769940"/>
              <a:ext cx="1141421" cy="552849"/>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Lazy</a:t>
              </a:r>
              <a:endParaRPr sz="1400">
                <a:solidFill>
                  <a:srgbClr val="1F45BC"/>
                </a:solidFill>
                <a:latin typeface="Arial"/>
                <a:ea typeface="Arial"/>
                <a:cs typeface="Arial"/>
                <a:sym typeface="Arial"/>
              </a:endParaRPr>
            </a:p>
          </p:txBody>
        </p:sp>
        <p:sp>
          <p:nvSpPr>
            <p:cNvPr id="1261" name="Google Shape;1261;p81"/>
            <p:cNvSpPr/>
            <p:nvPr/>
          </p:nvSpPr>
          <p:spPr>
            <a:xfrm>
              <a:off x="6765442" y="2972569"/>
              <a:ext cx="1141421" cy="552849"/>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Lazy</a:t>
              </a:r>
              <a:endParaRPr sz="1400">
                <a:solidFill>
                  <a:srgbClr val="1F45BC"/>
                </a:solidFill>
                <a:latin typeface="Arial"/>
                <a:ea typeface="Arial"/>
                <a:cs typeface="Arial"/>
                <a:sym typeface="Arial"/>
              </a:endParaRPr>
            </a:p>
          </p:txBody>
        </p:sp>
        <p:sp>
          <p:nvSpPr>
            <p:cNvPr id="1256" name="Google Shape;1256;p81"/>
            <p:cNvSpPr/>
            <p:nvPr/>
          </p:nvSpPr>
          <p:spPr>
            <a:xfrm>
              <a:off x="6765442" y="4175198"/>
              <a:ext cx="1141421" cy="552849"/>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Lazy</a:t>
              </a:r>
              <a:endParaRPr sz="1400">
                <a:solidFill>
                  <a:srgbClr val="1F45BC"/>
                </a:solidFill>
                <a:latin typeface="Arial"/>
                <a:ea typeface="Arial"/>
                <a:cs typeface="Arial"/>
                <a:sym typeface="Arial"/>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8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268" name="Google Shape;1268;p8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Thi hành Lazy (3/3)</a:t>
            </a:r>
            <a:endParaRPr/>
          </a:p>
        </p:txBody>
      </p:sp>
      <p:sp>
        <p:nvSpPr>
          <p:cNvPr id="1269" name="Google Shape;1269;p8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270" name="Google Shape;1270;p82"/>
          <p:cNvSpPr txBox="1"/>
          <p:nvPr>
            <p:ph idx="4" type="body"/>
          </p:nvPr>
        </p:nvSpPr>
        <p:spPr>
          <a:xfrm>
            <a:off x="535872" y="2226568"/>
            <a:ext cx="4950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Chuyển đổi Spark là chuyển đổi Lazy</a:t>
            </a:r>
            <a:endParaRPr/>
          </a:p>
          <a:p>
            <a:pPr indent="-182563" lvl="1" marL="360363" rtl="0" algn="l">
              <a:lnSpc>
                <a:spcPct val="138461"/>
              </a:lnSpc>
              <a:spcBef>
                <a:spcPts val="500"/>
              </a:spcBef>
              <a:spcAft>
                <a:spcPts val="0"/>
              </a:spcAft>
              <a:buClr>
                <a:srgbClr val="262626"/>
              </a:buClr>
              <a:buSzPts val="1040"/>
              <a:buChar char="•"/>
            </a:pPr>
            <a:r>
              <a:rPr lang="en-US"/>
              <a:t>Cho đến khi một hành động được gọi, yêu cầu một giá trị, tất cả các phép biến đổi đều bị tạm dừng</a:t>
            </a:r>
            <a:endParaRPr/>
          </a:p>
          <a:p>
            <a:pPr indent="-177800" lvl="0" marL="177800" rtl="0" algn="l">
              <a:lnSpc>
                <a:spcPct val="128571"/>
              </a:lnSpc>
              <a:spcBef>
                <a:spcPts val="1000"/>
              </a:spcBef>
              <a:spcAft>
                <a:spcPts val="0"/>
              </a:spcAft>
              <a:buClr>
                <a:srgbClr val="262626"/>
              </a:buClr>
              <a:buSzPts val="1400"/>
              <a:buFont typeface="Arial"/>
              <a:buChar char="•"/>
            </a:pPr>
            <a:r>
              <a:rPr lang="en-US"/>
              <a:t>Khi một hành động được gọi, Spark sẽ đánh giá sự phụ thuộc của hành động đó</a:t>
            </a:r>
            <a:endParaRPr/>
          </a:p>
          <a:p>
            <a:pPr indent="-182563" lvl="1" marL="360363" rtl="0" algn="l">
              <a:lnSpc>
                <a:spcPct val="138461"/>
              </a:lnSpc>
              <a:spcBef>
                <a:spcPts val="500"/>
              </a:spcBef>
              <a:spcAft>
                <a:spcPts val="0"/>
              </a:spcAft>
              <a:buClr>
                <a:srgbClr val="262626"/>
              </a:buClr>
              <a:buSzPts val="1040"/>
              <a:buChar char="•"/>
            </a:pPr>
            <a:r>
              <a:rPr lang="en-US"/>
              <a:t>Đây là Đồ thị theo chu kỳ có hướng (DAG) trong đó mỗi nút biểu thị một RDD và mỗi cạnh biểu thị một thao tác chuyển đổi</a:t>
            </a:r>
            <a:endParaRPr/>
          </a:p>
          <a:p>
            <a:pPr indent="-177800" lvl="0" marL="177800" rtl="0" algn="l">
              <a:lnSpc>
                <a:spcPct val="128571"/>
              </a:lnSpc>
              <a:spcBef>
                <a:spcPts val="1000"/>
              </a:spcBef>
              <a:spcAft>
                <a:spcPts val="0"/>
              </a:spcAft>
              <a:buClr>
                <a:srgbClr val="262626"/>
              </a:buClr>
              <a:buSzPts val="1400"/>
              <a:buFont typeface="Arial"/>
              <a:buChar char="•"/>
            </a:pPr>
            <a:r>
              <a:rPr lang="en-US"/>
              <a:t>Khi Spark đạt đến RDD không được đánh giá cao nhất, nó bắt đầu thực hiện các phép biến đổi thực tế</a:t>
            </a:r>
            <a:endParaRPr/>
          </a:p>
          <a:p>
            <a:pPr indent="-182563" lvl="1" marL="360363" rtl="0" algn="l">
              <a:lnSpc>
                <a:spcPct val="138461"/>
              </a:lnSpc>
              <a:spcBef>
                <a:spcPts val="500"/>
              </a:spcBef>
              <a:spcAft>
                <a:spcPts val="0"/>
              </a:spcAft>
              <a:buClr>
                <a:srgbClr val="262626"/>
              </a:buClr>
              <a:buSzPts val="1040"/>
              <a:buChar char="•"/>
            </a:pPr>
            <a:r>
              <a:rPr lang="en-US"/>
              <a:t>Mỗi chuyển đổi sẽ kích hoạt RDD tiếp theo được tạo cho đến khi đầu ra hành động cuối cùng được tạo ra</a:t>
            </a:r>
            <a:endParaRPr/>
          </a:p>
        </p:txBody>
      </p:sp>
      <p:cxnSp>
        <p:nvCxnSpPr>
          <p:cNvPr id="1271" name="Google Shape;1271;p82"/>
          <p:cNvCxnSpPr/>
          <p:nvPr/>
        </p:nvCxnSpPr>
        <p:spPr>
          <a:xfrm>
            <a:off x="7336153" y="2322789"/>
            <a:ext cx="0" cy="649780"/>
          </a:xfrm>
          <a:prstGeom prst="straightConnector1">
            <a:avLst/>
          </a:prstGeom>
          <a:noFill/>
          <a:ln cap="flat" cmpd="sng" w="28575">
            <a:solidFill>
              <a:srgbClr val="1F45BC"/>
            </a:solidFill>
            <a:prstDash val="solid"/>
            <a:miter lim="800000"/>
            <a:headEnd len="sm" w="sm" type="none"/>
            <a:tailEnd len="med" w="med" type="triangle"/>
          </a:ln>
        </p:spPr>
      </p:cxnSp>
      <p:cxnSp>
        <p:nvCxnSpPr>
          <p:cNvPr id="1272" name="Google Shape;1272;p82"/>
          <p:cNvCxnSpPr/>
          <p:nvPr/>
        </p:nvCxnSpPr>
        <p:spPr>
          <a:xfrm>
            <a:off x="7336153" y="3525418"/>
            <a:ext cx="0" cy="649780"/>
          </a:xfrm>
          <a:prstGeom prst="straightConnector1">
            <a:avLst/>
          </a:prstGeom>
          <a:noFill/>
          <a:ln cap="flat" cmpd="sng" w="28575">
            <a:solidFill>
              <a:srgbClr val="1F45BC"/>
            </a:solidFill>
            <a:prstDash val="solid"/>
            <a:miter lim="800000"/>
            <a:headEnd len="sm" w="sm" type="none"/>
            <a:tailEnd len="med" w="med" type="triangle"/>
          </a:ln>
        </p:spPr>
      </p:cxnSp>
      <p:grpSp>
        <p:nvGrpSpPr>
          <p:cNvPr id="1273" name="Google Shape;1273;p82"/>
          <p:cNvGrpSpPr/>
          <p:nvPr/>
        </p:nvGrpSpPr>
        <p:grpSpPr>
          <a:xfrm>
            <a:off x="6765441" y="5110423"/>
            <a:ext cx="1141421" cy="637739"/>
            <a:chOff x="6790970" y="5179933"/>
            <a:chExt cx="1141421" cy="637739"/>
          </a:xfrm>
        </p:grpSpPr>
        <p:sp>
          <p:nvSpPr>
            <p:cNvPr id="1274" name="Google Shape;1274;p82"/>
            <p:cNvSpPr/>
            <p:nvPr/>
          </p:nvSpPr>
          <p:spPr>
            <a:xfrm rot="10800000">
              <a:off x="6790970" y="5179933"/>
              <a:ext cx="1141421" cy="637739"/>
            </a:xfrm>
            <a:prstGeom prst="triangle">
              <a:avLst>
                <a:gd fmla="val 50000"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5" name="Google Shape;1275;p82"/>
            <p:cNvSpPr txBox="1"/>
            <p:nvPr/>
          </p:nvSpPr>
          <p:spPr>
            <a:xfrm>
              <a:off x="6899856" y="5179933"/>
              <a:ext cx="92365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1F45BC"/>
                  </a:solidFill>
                  <a:latin typeface="Arial"/>
                  <a:ea typeface="Arial"/>
                  <a:cs typeface="Arial"/>
                  <a:sym typeface="Arial"/>
                </a:rPr>
                <a:t>Hành động</a:t>
              </a:r>
              <a:endParaRPr sz="1200">
                <a:solidFill>
                  <a:srgbClr val="1F45BC"/>
                </a:solidFill>
                <a:latin typeface="Arial"/>
                <a:ea typeface="Arial"/>
                <a:cs typeface="Arial"/>
                <a:sym typeface="Arial"/>
              </a:endParaRPr>
            </a:p>
          </p:txBody>
        </p:sp>
      </p:grpSp>
      <p:cxnSp>
        <p:nvCxnSpPr>
          <p:cNvPr id="1276" name="Google Shape;1276;p82"/>
          <p:cNvCxnSpPr>
            <a:stCxn id="1277" idx="2"/>
            <a:endCxn id="1274" idx="3"/>
          </p:cNvCxnSpPr>
          <p:nvPr/>
        </p:nvCxnSpPr>
        <p:spPr>
          <a:xfrm>
            <a:off x="7336152" y="4728047"/>
            <a:ext cx="0" cy="382500"/>
          </a:xfrm>
          <a:prstGeom prst="straightConnector1">
            <a:avLst/>
          </a:prstGeom>
          <a:noFill/>
          <a:ln cap="flat" cmpd="sng" w="28575">
            <a:solidFill>
              <a:srgbClr val="1F45BC"/>
            </a:solidFill>
            <a:prstDash val="solid"/>
            <a:miter lim="800000"/>
            <a:headEnd len="sm" w="sm" type="none"/>
            <a:tailEnd len="med" w="med" type="triangle"/>
          </a:ln>
        </p:spPr>
      </p:cxnSp>
      <p:cxnSp>
        <p:nvCxnSpPr>
          <p:cNvPr id="1278" name="Google Shape;1278;p82"/>
          <p:cNvCxnSpPr>
            <a:stCxn id="1274" idx="0"/>
            <a:endCxn id="1277" idx="1"/>
          </p:cNvCxnSpPr>
          <p:nvPr/>
        </p:nvCxnSpPr>
        <p:spPr>
          <a:xfrm flipH="1" rot="5400000">
            <a:off x="6402552" y="4814562"/>
            <a:ext cx="1296600" cy="570600"/>
          </a:xfrm>
          <a:prstGeom prst="bentConnector4">
            <a:avLst>
              <a:gd fmla="val -17631" name="adj1"/>
              <a:gd fmla="val 140083" name="adj2"/>
            </a:avLst>
          </a:prstGeom>
          <a:noFill/>
          <a:ln cap="flat" cmpd="sng" w="19050">
            <a:solidFill>
              <a:srgbClr val="66A1FE"/>
            </a:solidFill>
            <a:prstDash val="solid"/>
            <a:miter lim="800000"/>
            <a:headEnd len="sm" w="sm" type="none"/>
            <a:tailEnd len="med" w="med" type="triangle"/>
          </a:ln>
        </p:spPr>
      </p:cxnSp>
      <p:sp>
        <p:nvSpPr>
          <p:cNvPr id="1279" name="Google Shape;1279;p82"/>
          <p:cNvSpPr/>
          <p:nvPr/>
        </p:nvSpPr>
        <p:spPr>
          <a:xfrm>
            <a:off x="6765442" y="1769940"/>
            <a:ext cx="1141421" cy="552849"/>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Lazy</a:t>
            </a:r>
            <a:endParaRPr/>
          </a:p>
        </p:txBody>
      </p:sp>
      <p:sp>
        <p:nvSpPr>
          <p:cNvPr id="1280" name="Google Shape;1280;p82"/>
          <p:cNvSpPr/>
          <p:nvPr/>
        </p:nvSpPr>
        <p:spPr>
          <a:xfrm>
            <a:off x="6765442" y="2972569"/>
            <a:ext cx="1141421" cy="552849"/>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Lazy</a:t>
            </a:r>
            <a:endParaRPr/>
          </a:p>
        </p:txBody>
      </p:sp>
      <p:sp>
        <p:nvSpPr>
          <p:cNvPr id="1277" name="Google Shape;1277;p82"/>
          <p:cNvSpPr/>
          <p:nvPr/>
        </p:nvSpPr>
        <p:spPr>
          <a:xfrm>
            <a:off x="6765442" y="4175198"/>
            <a:ext cx="1141421" cy="552849"/>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Lazy</a:t>
            </a:r>
            <a:endParaRPr/>
          </a:p>
        </p:txBody>
      </p:sp>
      <p:sp>
        <p:nvSpPr>
          <p:cNvPr id="1281" name="Google Shape;1281;p82"/>
          <p:cNvSpPr txBox="1"/>
          <p:nvPr/>
        </p:nvSpPr>
        <p:spPr>
          <a:xfrm>
            <a:off x="6835623" y="6024586"/>
            <a:ext cx="11304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Dữ liệu xuất</a:t>
            </a:r>
            <a:endParaRPr sz="1400">
              <a:solidFill>
                <a:srgbClr val="1F45BC"/>
              </a:solidFill>
              <a:latin typeface="Arial"/>
              <a:ea typeface="Arial"/>
              <a:cs typeface="Arial"/>
              <a:sym typeface="Arial"/>
            </a:endParaRPr>
          </a:p>
        </p:txBody>
      </p:sp>
      <p:cxnSp>
        <p:nvCxnSpPr>
          <p:cNvPr id="1282" name="Google Shape;1282;p82"/>
          <p:cNvCxnSpPr>
            <a:stCxn id="1277" idx="1"/>
            <a:endCxn id="1280" idx="1"/>
          </p:cNvCxnSpPr>
          <p:nvPr/>
        </p:nvCxnSpPr>
        <p:spPr>
          <a:xfrm flipH="1" rot="10800000">
            <a:off x="6765442" y="3248923"/>
            <a:ext cx="600" cy="1202700"/>
          </a:xfrm>
          <a:prstGeom prst="bentConnector3">
            <a:avLst>
              <a:gd fmla="val -37864838" name="adj1"/>
            </a:avLst>
          </a:prstGeom>
          <a:noFill/>
          <a:ln cap="flat" cmpd="sng" w="19050">
            <a:solidFill>
              <a:srgbClr val="66A1FE"/>
            </a:solidFill>
            <a:prstDash val="solid"/>
            <a:miter lim="800000"/>
            <a:headEnd len="sm" w="sm" type="none"/>
            <a:tailEnd len="med" w="med" type="triangle"/>
          </a:ln>
        </p:spPr>
      </p:cxnSp>
      <p:cxnSp>
        <p:nvCxnSpPr>
          <p:cNvPr id="1283" name="Google Shape;1283;p82"/>
          <p:cNvCxnSpPr>
            <a:stCxn id="1280" idx="1"/>
            <a:endCxn id="1279" idx="1"/>
          </p:cNvCxnSpPr>
          <p:nvPr/>
        </p:nvCxnSpPr>
        <p:spPr>
          <a:xfrm flipH="1" rot="10800000">
            <a:off x="6765442" y="2046294"/>
            <a:ext cx="600" cy="1202700"/>
          </a:xfrm>
          <a:prstGeom prst="bentConnector3">
            <a:avLst>
              <a:gd fmla="val -37864838" name="adj1"/>
            </a:avLst>
          </a:prstGeom>
          <a:noFill/>
          <a:ln cap="flat" cmpd="sng" w="19050">
            <a:solidFill>
              <a:srgbClr val="66A1FE"/>
            </a:solidFill>
            <a:prstDash val="solid"/>
            <a:miter lim="800000"/>
            <a:headEnd len="sm" w="sm" type="none"/>
            <a:tailEnd len="med" w="med" type="triangle"/>
          </a:ln>
        </p:spPr>
      </p:cxnSp>
      <p:sp>
        <p:nvSpPr>
          <p:cNvPr id="1284" name="Google Shape;1284;p82"/>
          <p:cNvSpPr txBox="1"/>
          <p:nvPr/>
        </p:nvSpPr>
        <p:spPr>
          <a:xfrm>
            <a:off x="7943031" y="1903283"/>
            <a:ext cx="692818"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3864"/>
                </a:solidFill>
                <a:latin typeface="Arial"/>
                <a:ea typeface="Arial"/>
                <a:cs typeface="Arial"/>
                <a:sym typeface="Arial"/>
              </a:rPr>
              <a:t>RDD A</a:t>
            </a:r>
            <a:endParaRPr/>
          </a:p>
        </p:txBody>
      </p:sp>
      <p:sp>
        <p:nvSpPr>
          <p:cNvPr id="1285" name="Google Shape;1285;p82"/>
          <p:cNvSpPr txBox="1"/>
          <p:nvPr/>
        </p:nvSpPr>
        <p:spPr>
          <a:xfrm>
            <a:off x="7945436" y="3096241"/>
            <a:ext cx="688009"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3864"/>
                </a:solidFill>
                <a:latin typeface="Arial"/>
                <a:ea typeface="Arial"/>
                <a:cs typeface="Arial"/>
                <a:sym typeface="Arial"/>
              </a:rPr>
              <a:t>RDD B</a:t>
            </a:r>
            <a:endParaRPr/>
          </a:p>
        </p:txBody>
      </p:sp>
      <p:sp>
        <p:nvSpPr>
          <p:cNvPr id="1286" name="Google Shape;1286;p82"/>
          <p:cNvSpPr txBox="1"/>
          <p:nvPr/>
        </p:nvSpPr>
        <p:spPr>
          <a:xfrm>
            <a:off x="7949443" y="4297522"/>
            <a:ext cx="681597"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3864"/>
                </a:solidFill>
                <a:latin typeface="Arial"/>
                <a:ea typeface="Arial"/>
                <a:cs typeface="Arial"/>
                <a:sym typeface="Arial"/>
              </a:rPr>
              <a:t>RDD C</a:t>
            </a:r>
            <a:endParaRPr/>
          </a:p>
        </p:txBody>
      </p:sp>
      <p:sp>
        <p:nvSpPr>
          <p:cNvPr id="1287" name="Google Shape;1287;p82"/>
          <p:cNvSpPr/>
          <p:nvPr/>
        </p:nvSpPr>
        <p:spPr>
          <a:xfrm>
            <a:off x="8010310" y="1652231"/>
            <a:ext cx="846667" cy="30391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8" name="Google Shape;1288;p82"/>
          <p:cNvSpPr txBox="1"/>
          <p:nvPr/>
        </p:nvSpPr>
        <p:spPr>
          <a:xfrm>
            <a:off x="7315996" y="2432235"/>
            <a:ext cx="118173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Hàm chuyển đổi</a:t>
            </a:r>
            <a:endParaRPr sz="1100">
              <a:solidFill>
                <a:srgbClr val="1F45BC"/>
              </a:solidFill>
              <a:latin typeface="Arial"/>
              <a:ea typeface="Arial"/>
              <a:cs typeface="Arial"/>
              <a:sym typeface="Arial"/>
            </a:endParaRPr>
          </a:p>
        </p:txBody>
      </p:sp>
      <p:sp>
        <p:nvSpPr>
          <p:cNvPr id="1289" name="Google Shape;1289;p82"/>
          <p:cNvSpPr txBox="1"/>
          <p:nvPr/>
        </p:nvSpPr>
        <p:spPr>
          <a:xfrm>
            <a:off x="7387390" y="3652014"/>
            <a:ext cx="118173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Hàm chuyển đổi</a:t>
            </a:r>
            <a:endParaRPr sz="1100">
              <a:solidFill>
                <a:srgbClr val="1F45BC"/>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3"/>
                                        </p:tgtEl>
                                        <p:attrNameLst>
                                          <p:attrName>style.visibility</p:attrName>
                                        </p:attrNameLst>
                                      </p:cBhvr>
                                      <p:to>
                                        <p:strVal val="visible"/>
                                      </p:to>
                                    </p:set>
                                    <p:animEffect filter="fade" transition="in">
                                      <p:cBhvr>
                                        <p:cTn dur="1000"/>
                                        <p:tgtEl>
                                          <p:spTgt spid="127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78"/>
                                        </p:tgtEl>
                                        <p:attrNameLst>
                                          <p:attrName>style.visibility</p:attrName>
                                        </p:attrNameLst>
                                      </p:cBhvr>
                                      <p:to>
                                        <p:strVal val="visible"/>
                                      </p:to>
                                    </p:set>
                                    <p:animEffect filter="fade" transition="in">
                                      <p:cBhvr>
                                        <p:cTn dur="1000"/>
                                        <p:tgtEl>
                                          <p:spTgt spid="1278"/>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82"/>
                                        </p:tgtEl>
                                        <p:attrNameLst>
                                          <p:attrName>style.visibility</p:attrName>
                                        </p:attrNameLst>
                                      </p:cBhvr>
                                      <p:to>
                                        <p:strVal val="visible"/>
                                      </p:to>
                                    </p:set>
                                    <p:animEffect filter="fade" transition="in">
                                      <p:cBhvr>
                                        <p:cTn dur="1000"/>
                                        <p:tgtEl>
                                          <p:spTgt spid="1282"/>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83"/>
                                        </p:tgtEl>
                                        <p:attrNameLst>
                                          <p:attrName>style.visibility</p:attrName>
                                        </p:attrNameLst>
                                      </p:cBhvr>
                                      <p:to>
                                        <p:strVal val="visible"/>
                                      </p:to>
                                    </p:set>
                                    <p:animEffect filter="fade" transition="in">
                                      <p:cBhvr>
                                        <p:cTn dur="1000"/>
                                        <p:tgtEl>
                                          <p:spTgt spid="1283"/>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271"/>
                                        </p:tgtEl>
                                        <p:attrNameLst>
                                          <p:attrName>style.visibility</p:attrName>
                                        </p:attrNameLst>
                                      </p:cBhvr>
                                      <p:to>
                                        <p:strVal val="visible"/>
                                      </p:to>
                                    </p:set>
                                    <p:animEffect filter="fade" transition="in">
                                      <p:cBhvr>
                                        <p:cTn dur="1000"/>
                                        <p:tgtEl>
                                          <p:spTgt spid="1271"/>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272"/>
                                        </p:tgtEl>
                                        <p:attrNameLst>
                                          <p:attrName>style.visibility</p:attrName>
                                        </p:attrNameLst>
                                      </p:cBhvr>
                                      <p:to>
                                        <p:strVal val="visible"/>
                                      </p:to>
                                    </p:set>
                                    <p:animEffect filter="fade" transition="in">
                                      <p:cBhvr>
                                        <p:cTn dur="1000"/>
                                        <p:tgtEl>
                                          <p:spTgt spid="1272"/>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276"/>
                                        </p:tgtEl>
                                        <p:attrNameLst>
                                          <p:attrName>style.visibility</p:attrName>
                                        </p:attrNameLst>
                                      </p:cBhvr>
                                      <p:to>
                                        <p:strVal val="visible"/>
                                      </p:to>
                                    </p:set>
                                    <p:animEffect filter="fade" transition="in">
                                      <p:cBhvr>
                                        <p:cTn dur="1000"/>
                                        <p:tgtEl>
                                          <p:spTgt spid="1276"/>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1281"/>
                                        </p:tgtEl>
                                        <p:attrNameLst>
                                          <p:attrName>style.visibility</p:attrName>
                                        </p:attrNameLst>
                                      </p:cBhvr>
                                      <p:to>
                                        <p:strVal val="visible"/>
                                      </p:to>
                                    </p:set>
                                    <p:animEffect filter="fade" transition="in">
                                      <p:cBhvr>
                                        <p:cTn dur="1000"/>
                                        <p:tgtEl>
                                          <p:spTgt spid="1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8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296" name="Google Shape;1296;p8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Dòng dõi Spark </a:t>
            </a:r>
            <a:endParaRPr/>
          </a:p>
        </p:txBody>
      </p:sp>
      <p:sp>
        <p:nvSpPr>
          <p:cNvPr id="1297" name="Google Shape;1297;p8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298" name="Google Shape;1298;p83"/>
          <p:cNvSpPr txBox="1"/>
          <p:nvPr>
            <p:ph idx="4" type="body"/>
          </p:nvPr>
        </p:nvSpPr>
        <p:spPr>
          <a:xfrm>
            <a:off x="535872" y="2226568"/>
            <a:ext cx="5108856"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Chuyển đổi tạo RDD mới dựa trên một hoặc nhiều RDD hiện có</a:t>
            </a:r>
            <a:endParaRPr/>
          </a:p>
          <a:p>
            <a:pPr indent="-177800" lvl="0" marL="177800" rtl="0" algn="l">
              <a:lnSpc>
                <a:spcPct val="128571"/>
              </a:lnSpc>
              <a:spcBef>
                <a:spcPts val="1000"/>
              </a:spcBef>
              <a:spcAft>
                <a:spcPts val="0"/>
              </a:spcAft>
              <a:buClr>
                <a:srgbClr val="262626"/>
              </a:buClr>
              <a:buSzPts val="1400"/>
              <a:buFont typeface="Arial"/>
              <a:buChar char="•"/>
            </a:pPr>
            <a:r>
              <a:rPr lang="en-US"/>
              <a:t>Chúng tôi đã mô tả đây là một biểu đồ phụ thuộc trong đó RDD con phụ thuộc vào một hoặc nhiều RDD gốc</a:t>
            </a:r>
            <a:endParaRPr/>
          </a:p>
          <a:p>
            <a:pPr indent="-182563" lvl="1" marL="360363" rtl="0" algn="l">
              <a:lnSpc>
                <a:spcPct val="138461"/>
              </a:lnSpc>
              <a:spcBef>
                <a:spcPts val="500"/>
              </a:spcBef>
              <a:spcAft>
                <a:spcPts val="0"/>
              </a:spcAft>
              <a:buClr>
                <a:srgbClr val="262626"/>
              </a:buClr>
              <a:buSzPts val="1040"/>
              <a:buChar char="•"/>
            </a:pPr>
            <a:r>
              <a:rPr lang="en-US"/>
              <a:t>Đến lượt RDD gốc lại phụ thuộc vào RDD trong biểu đồ phụ thuộc</a:t>
            </a:r>
            <a:endParaRPr/>
          </a:p>
          <a:p>
            <a:pPr indent="-182563" lvl="1" marL="360363" rtl="0" algn="l">
              <a:lnSpc>
                <a:spcPct val="138461"/>
              </a:lnSpc>
              <a:spcBef>
                <a:spcPts val="500"/>
              </a:spcBef>
              <a:spcAft>
                <a:spcPts val="0"/>
              </a:spcAft>
              <a:buClr>
                <a:srgbClr val="262626"/>
              </a:buClr>
              <a:buSzPts val="1040"/>
              <a:buChar char="•"/>
            </a:pPr>
            <a:r>
              <a:rPr lang="en-US"/>
              <a:t>Đồ thị phụ thuộc này có thể được mô tả dưới dạng Đồ thị theo chu kỳ có hướng (DAG)</a:t>
            </a:r>
            <a:endParaRPr/>
          </a:p>
          <a:p>
            <a:pPr indent="-177800" lvl="0" marL="177800" rtl="0" algn="l">
              <a:lnSpc>
                <a:spcPct val="128571"/>
              </a:lnSpc>
              <a:spcBef>
                <a:spcPts val="1000"/>
              </a:spcBef>
              <a:spcAft>
                <a:spcPts val="0"/>
              </a:spcAft>
              <a:buClr>
                <a:srgbClr val="262626"/>
              </a:buClr>
              <a:buSzPts val="1400"/>
              <a:buFont typeface="Arial"/>
              <a:buChar char="•"/>
            </a:pPr>
            <a:r>
              <a:rPr lang="en-US"/>
              <a:t>Mỗi RDD có thể nói là có một dòng dõi với một chuỗi tổ tiên mà nó phụ thuộc vào</a:t>
            </a:r>
            <a:endParaRPr/>
          </a:p>
        </p:txBody>
      </p:sp>
      <p:grpSp>
        <p:nvGrpSpPr>
          <p:cNvPr id="1299" name="Google Shape;1299;p83"/>
          <p:cNvGrpSpPr/>
          <p:nvPr/>
        </p:nvGrpSpPr>
        <p:grpSpPr>
          <a:xfrm>
            <a:off x="6646997" y="1769940"/>
            <a:ext cx="1405810" cy="4160736"/>
            <a:chOff x="6646997" y="1769940"/>
            <a:chExt cx="1405810" cy="4160736"/>
          </a:xfrm>
        </p:grpSpPr>
        <p:sp>
          <p:nvSpPr>
            <p:cNvPr id="1300" name="Google Shape;1300;p83"/>
            <p:cNvSpPr/>
            <p:nvPr/>
          </p:nvSpPr>
          <p:spPr>
            <a:xfrm>
              <a:off x="6775524" y="1769940"/>
              <a:ext cx="1141421" cy="552849"/>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Tôt tiên</a:t>
              </a:r>
              <a:endParaRPr sz="1400">
                <a:solidFill>
                  <a:srgbClr val="1F45BC"/>
                </a:solidFill>
                <a:latin typeface="Arial"/>
                <a:ea typeface="Arial"/>
                <a:cs typeface="Arial"/>
                <a:sym typeface="Arial"/>
              </a:endParaRPr>
            </a:p>
          </p:txBody>
        </p:sp>
        <p:sp>
          <p:nvSpPr>
            <p:cNvPr id="1301" name="Google Shape;1301;p83"/>
            <p:cNvSpPr/>
            <p:nvPr/>
          </p:nvSpPr>
          <p:spPr>
            <a:xfrm>
              <a:off x="6775524" y="4175198"/>
              <a:ext cx="1141421" cy="552849"/>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Cha mẹ</a:t>
              </a:r>
              <a:endParaRPr sz="1400">
                <a:solidFill>
                  <a:srgbClr val="1F45BC"/>
                </a:solidFill>
                <a:latin typeface="Arial"/>
                <a:ea typeface="Arial"/>
                <a:cs typeface="Arial"/>
                <a:sym typeface="Arial"/>
              </a:endParaRPr>
            </a:p>
          </p:txBody>
        </p:sp>
        <p:cxnSp>
          <p:nvCxnSpPr>
            <p:cNvPr id="1302" name="Google Shape;1302;p83"/>
            <p:cNvCxnSpPr/>
            <p:nvPr/>
          </p:nvCxnSpPr>
          <p:spPr>
            <a:xfrm>
              <a:off x="7346234" y="2322789"/>
              <a:ext cx="0" cy="649780"/>
            </a:xfrm>
            <a:prstGeom prst="straightConnector1">
              <a:avLst/>
            </a:prstGeom>
            <a:noFill/>
            <a:ln cap="flat" cmpd="sng" w="28575">
              <a:solidFill>
                <a:srgbClr val="1F45BC"/>
              </a:solidFill>
              <a:prstDash val="solid"/>
              <a:miter lim="800000"/>
              <a:headEnd len="sm" w="sm" type="none"/>
              <a:tailEnd len="med" w="med" type="triangle"/>
            </a:ln>
          </p:spPr>
        </p:cxnSp>
        <p:cxnSp>
          <p:nvCxnSpPr>
            <p:cNvPr id="1303" name="Google Shape;1303;p83"/>
            <p:cNvCxnSpPr/>
            <p:nvPr/>
          </p:nvCxnSpPr>
          <p:spPr>
            <a:xfrm>
              <a:off x="7346234" y="3525418"/>
              <a:ext cx="0" cy="649780"/>
            </a:xfrm>
            <a:prstGeom prst="straightConnector1">
              <a:avLst/>
            </a:prstGeom>
            <a:noFill/>
            <a:ln cap="flat" cmpd="sng" w="28575">
              <a:solidFill>
                <a:srgbClr val="1F45BC"/>
              </a:solidFill>
              <a:prstDash val="solid"/>
              <a:miter lim="800000"/>
              <a:headEnd len="sm" w="sm" type="none"/>
              <a:tailEnd len="med" w="med" type="triangle"/>
            </a:ln>
          </p:spPr>
        </p:cxnSp>
        <p:cxnSp>
          <p:nvCxnSpPr>
            <p:cNvPr id="1304" name="Google Shape;1304;p83"/>
            <p:cNvCxnSpPr>
              <a:endCxn id="1305" idx="0"/>
            </p:cNvCxnSpPr>
            <p:nvPr/>
          </p:nvCxnSpPr>
          <p:spPr>
            <a:xfrm flipH="1">
              <a:off x="7346235" y="4728027"/>
              <a:ext cx="5100" cy="649800"/>
            </a:xfrm>
            <a:prstGeom prst="straightConnector1">
              <a:avLst/>
            </a:prstGeom>
            <a:noFill/>
            <a:ln cap="flat" cmpd="sng" w="28575">
              <a:solidFill>
                <a:srgbClr val="1F45BC"/>
              </a:solidFill>
              <a:prstDash val="solid"/>
              <a:miter lim="800000"/>
              <a:headEnd len="sm" w="sm" type="none"/>
              <a:tailEnd len="med" w="med" type="triangle"/>
            </a:ln>
          </p:spPr>
        </p:cxnSp>
        <p:grpSp>
          <p:nvGrpSpPr>
            <p:cNvPr id="1306" name="Google Shape;1306;p83"/>
            <p:cNvGrpSpPr/>
            <p:nvPr/>
          </p:nvGrpSpPr>
          <p:grpSpPr>
            <a:xfrm>
              <a:off x="6646997" y="2972569"/>
              <a:ext cx="1405810" cy="745233"/>
              <a:chOff x="6624137" y="2972569"/>
              <a:chExt cx="1405810" cy="745233"/>
            </a:xfrm>
          </p:grpSpPr>
          <p:sp>
            <p:nvSpPr>
              <p:cNvPr id="1307" name="Google Shape;1307;p83"/>
              <p:cNvSpPr/>
              <p:nvPr/>
            </p:nvSpPr>
            <p:spPr>
              <a:xfrm>
                <a:off x="6624137" y="2972569"/>
                <a:ext cx="1141421" cy="552849"/>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1308" name="Google Shape;1308;p83"/>
              <p:cNvSpPr/>
              <p:nvPr/>
            </p:nvSpPr>
            <p:spPr>
              <a:xfrm>
                <a:off x="6750589" y="3069500"/>
                <a:ext cx="1141421" cy="552849"/>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1309" name="Google Shape;1309;p83"/>
              <p:cNvSpPr/>
              <p:nvPr/>
            </p:nvSpPr>
            <p:spPr>
              <a:xfrm>
                <a:off x="6888526" y="3164953"/>
                <a:ext cx="1141421" cy="552849"/>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grpSp>
        <p:grpSp>
          <p:nvGrpSpPr>
            <p:cNvPr id="1310" name="Google Shape;1310;p83"/>
            <p:cNvGrpSpPr/>
            <p:nvPr/>
          </p:nvGrpSpPr>
          <p:grpSpPr>
            <a:xfrm>
              <a:off x="6646997" y="2046452"/>
              <a:ext cx="264427" cy="3607800"/>
              <a:chOff x="6646997" y="2046452"/>
              <a:chExt cx="264427" cy="3607800"/>
            </a:xfrm>
          </p:grpSpPr>
          <p:cxnSp>
            <p:nvCxnSpPr>
              <p:cNvPr id="1311" name="Google Shape;1311;p83"/>
              <p:cNvCxnSpPr>
                <a:stCxn id="1305" idx="1"/>
                <a:endCxn id="1300" idx="1"/>
              </p:cNvCxnSpPr>
              <p:nvPr/>
            </p:nvCxnSpPr>
            <p:spPr>
              <a:xfrm flipH="1" rot="10800000">
                <a:off x="6775524" y="2046452"/>
                <a:ext cx="600" cy="3607800"/>
              </a:xfrm>
              <a:prstGeom prst="bentConnector3">
                <a:avLst>
                  <a:gd fmla="val 3300000" name="adj1"/>
                </a:avLst>
              </a:prstGeom>
              <a:noFill/>
              <a:ln cap="flat" cmpd="sng" w="12700">
                <a:solidFill>
                  <a:srgbClr val="66A1FE"/>
                </a:solidFill>
                <a:prstDash val="solid"/>
                <a:miter lim="800000"/>
                <a:headEnd len="sm" w="sm" type="none"/>
                <a:tailEnd len="med" w="med" type="triangle"/>
              </a:ln>
            </p:spPr>
          </p:cxnSp>
          <p:cxnSp>
            <p:nvCxnSpPr>
              <p:cNvPr id="1312" name="Google Shape;1312;p83"/>
              <p:cNvCxnSpPr>
                <a:stCxn id="1301" idx="1"/>
                <a:endCxn id="1309" idx="1"/>
              </p:cNvCxnSpPr>
              <p:nvPr/>
            </p:nvCxnSpPr>
            <p:spPr>
              <a:xfrm flipH="1" rot="10800000">
                <a:off x="6775524" y="3441523"/>
                <a:ext cx="135900" cy="1010100"/>
              </a:xfrm>
              <a:prstGeom prst="bentConnector3">
                <a:avLst>
                  <a:gd fmla="val -297958" name="adj1"/>
                </a:avLst>
              </a:prstGeom>
              <a:noFill/>
              <a:ln cap="flat" cmpd="sng" w="12700">
                <a:solidFill>
                  <a:srgbClr val="66A1FE"/>
                </a:solidFill>
                <a:prstDash val="solid"/>
                <a:miter lim="800000"/>
                <a:headEnd len="med" w="med" type="triangle"/>
                <a:tailEnd len="med" w="med" type="triangle"/>
              </a:ln>
            </p:spPr>
          </p:cxnSp>
          <p:cxnSp>
            <p:nvCxnSpPr>
              <p:cNvPr id="1313" name="Google Shape;1313;p83"/>
              <p:cNvCxnSpPr>
                <a:stCxn id="1307" idx="1"/>
                <a:endCxn id="1308" idx="1"/>
              </p:cNvCxnSpPr>
              <p:nvPr/>
            </p:nvCxnSpPr>
            <p:spPr>
              <a:xfrm>
                <a:off x="6646997" y="3248994"/>
                <a:ext cx="126600" cy="96900"/>
              </a:xfrm>
              <a:prstGeom prst="bentConnector3">
                <a:avLst>
                  <a:gd fmla="val -218443" name="adj1"/>
                </a:avLst>
              </a:prstGeom>
              <a:noFill/>
              <a:ln cap="flat" cmpd="sng" w="12700">
                <a:solidFill>
                  <a:srgbClr val="66A1FE"/>
                </a:solidFill>
                <a:prstDash val="solid"/>
                <a:miter lim="800000"/>
                <a:headEnd len="med" w="med" type="triangle"/>
                <a:tailEnd len="med" w="med" type="triangle"/>
              </a:ln>
            </p:spPr>
          </p:cxnSp>
        </p:grpSp>
        <p:sp>
          <p:nvSpPr>
            <p:cNvPr id="1305" name="Google Shape;1305;p83"/>
            <p:cNvSpPr/>
            <p:nvPr/>
          </p:nvSpPr>
          <p:spPr>
            <a:xfrm>
              <a:off x="6775524" y="5377827"/>
              <a:ext cx="1141421" cy="552849"/>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Con cái</a:t>
              </a:r>
              <a:endParaRPr sz="1400">
                <a:solidFill>
                  <a:srgbClr val="1F45BC"/>
                </a:solidFill>
                <a:latin typeface="Arial"/>
                <a:ea typeface="Arial"/>
                <a:cs typeface="Arial"/>
                <a:sym typeface="Arial"/>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8" name="Shape 1318"/>
        <p:cNvGrpSpPr/>
        <p:nvPr/>
      </p:nvGrpSpPr>
      <p:grpSpPr>
        <a:xfrm>
          <a:off x="0" y="0"/>
          <a:ext cx="0" cy="0"/>
          <a:chOff x="0" y="0"/>
          <a:chExt cx="0" cy="0"/>
        </a:xfrm>
      </p:grpSpPr>
      <p:sp>
        <p:nvSpPr>
          <p:cNvPr id="1319" name="Google Shape;1319;p8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320" name="Google Shape;1320;p8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b="1" lang="en-US"/>
              <a:t>Ví dụ chuyển đổi Map và bộ lọc </a:t>
            </a:r>
            <a:endParaRPr/>
          </a:p>
        </p:txBody>
      </p:sp>
      <p:sp>
        <p:nvSpPr>
          <p:cNvPr id="1321" name="Google Shape;1321;p8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322" name="Google Shape;1322;p8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 dụng </a:t>
            </a:r>
            <a:r>
              <a:rPr b="1" lang="en-US"/>
              <a:t>map</a:t>
            </a:r>
            <a:r>
              <a:rPr lang="en-US"/>
              <a:t> để chuyển đổi tất cả các ký tự thành chữ thường, sau đó lọc các dòng có chứa "alice"</a:t>
            </a:r>
            <a:endParaRPr/>
          </a:p>
        </p:txBody>
      </p:sp>
      <p:sp>
        <p:nvSpPr>
          <p:cNvPr id="1323" name="Google Shape;1323;p84"/>
          <p:cNvSpPr txBox="1"/>
          <p:nvPr/>
        </p:nvSpPr>
        <p:spPr>
          <a:xfrm>
            <a:off x="704850" y="2562506"/>
            <a:ext cx="4990263" cy="334045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data_src = "alice_excerpts"</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aliceRDD = sc.textFile(data_src)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.map(lambda line: line.lower())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.filter(lambda line: "alice" in line)</a:t>
            </a:r>
            <a:endParaRPr/>
          </a:p>
          <a:p>
            <a:pPr indent="-14287"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for line in aliceRDD.take(5):</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print(line)</a:t>
            </a:r>
            <a:endParaRPr/>
          </a:p>
          <a:p>
            <a:pPr indent="-14287"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print("There were", aliceRDD.count(), "lines with Alice in it")</a:t>
            </a:r>
            <a:endParaRPr/>
          </a:p>
        </p:txBody>
      </p:sp>
      <p:sp>
        <p:nvSpPr>
          <p:cNvPr id="1324" name="Google Shape;1324;p84"/>
          <p:cNvSpPr txBox="1"/>
          <p:nvPr/>
        </p:nvSpPr>
        <p:spPr>
          <a:xfrm>
            <a:off x="5695113" y="2562506"/>
            <a:ext cx="3761537" cy="3340453"/>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then came a little pattering of feet on the stairs. alice knew it was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the door opened inwards, and alice’s elbow was pressed hard against it,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that attempt proved a failure. alice heard it say to itself “then i’ll</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“_that_ you won’t!” thought alice, and, after waiting till she fancied</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there was a long silence after this, and alice could only hear whispers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There were 61 lines with Alice in it</a:t>
            </a:r>
            <a:endParaRPr/>
          </a:p>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[Stage 12 : ==================&gt;     (48+6)</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There were 61 lines with Alice in it</a:t>
            </a:r>
            <a:endParaRPr/>
          </a:p>
        </p:txBody>
      </p:sp>
      <p:sp>
        <p:nvSpPr>
          <p:cNvPr id="1325" name="Google Shape;1325;p84"/>
          <p:cNvSpPr txBox="1"/>
          <p:nvPr/>
        </p:nvSpPr>
        <p:spPr>
          <a:xfrm>
            <a:off x="5047113" y="2562506"/>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326" name="Google Shape;1326;p84"/>
          <p:cNvSpPr txBox="1"/>
          <p:nvPr/>
        </p:nvSpPr>
        <p:spPr>
          <a:xfrm>
            <a:off x="8808650" y="2562506"/>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8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333" name="Google Shape;1333;p8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Spark toDebugString()</a:t>
            </a:r>
            <a:endParaRPr/>
          </a:p>
        </p:txBody>
      </p:sp>
      <p:sp>
        <p:nvSpPr>
          <p:cNvPr id="1334" name="Google Shape;1334;p8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335" name="Google Shape;1335;p8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Spark duy trì thông tin dòng dõi cho mỗi RDD</a:t>
            </a:r>
            <a:endParaRPr/>
          </a:p>
          <a:p>
            <a:pPr indent="-177800" lvl="0" marL="177800" rtl="0" algn="l">
              <a:lnSpc>
                <a:spcPct val="128571"/>
              </a:lnSpc>
              <a:spcBef>
                <a:spcPts val="1000"/>
              </a:spcBef>
              <a:spcAft>
                <a:spcPts val="0"/>
              </a:spcAft>
              <a:buClr>
                <a:srgbClr val="262626"/>
              </a:buClr>
              <a:buSzPts val="1400"/>
              <a:buFont typeface="Arial"/>
              <a:buChar char="•"/>
            </a:pPr>
            <a:r>
              <a:rPr lang="en-US"/>
              <a:t>Sử dụng phương thức </a:t>
            </a:r>
            <a:r>
              <a:rPr b="1" lang="en-US"/>
              <a:t>toDebugString()</a:t>
            </a:r>
            <a:r>
              <a:rPr lang="en-US"/>
              <a:t>, có thể xem từng thông tin về dòng RDD</a:t>
            </a:r>
            <a:endParaRPr/>
          </a:p>
        </p:txBody>
      </p:sp>
      <p:sp>
        <p:nvSpPr>
          <p:cNvPr id="1336" name="Google Shape;1336;p85"/>
          <p:cNvSpPr txBox="1"/>
          <p:nvPr/>
        </p:nvSpPr>
        <p:spPr>
          <a:xfrm>
            <a:off x="704850" y="2913845"/>
            <a:ext cx="7971150" cy="152318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data_src = "alice_excerpts"</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aliceRDD = sc.textFile(data_src)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.map(lambda line: line.lower())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.filter(lambda line: "alice" in line)</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print(aliceRDD.toDebugString().decode("utf-8"))</a:t>
            </a:r>
            <a:endParaRPr/>
          </a:p>
        </p:txBody>
      </p:sp>
      <p:sp>
        <p:nvSpPr>
          <p:cNvPr id="1337" name="Google Shape;1337;p85"/>
          <p:cNvSpPr txBox="1"/>
          <p:nvPr/>
        </p:nvSpPr>
        <p:spPr>
          <a:xfrm>
            <a:off x="704850" y="4641524"/>
            <a:ext cx="7971150" cy="1238861"/>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(65) PythonRDD[10] at RDD at PythonRDD.scala:53 [ ]</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   alice_excerpts MapPartitionsRDD[9] at textFile at NativeMethodAccessorImpl.java:0 [ ]</a:t>
            </a:r>
            <a:endParaRPr/>
          </a:p>
          <a:p>
            <a:pPr indent="0" lvl="0" marL="182563" marR="0" rtl="0" algn="l">
              <a:spcBef>
                <a:spcPts val="0"/>
              </a:spcBef>
              <a:spcAft>
                <a:spcPts val="0"/>
              </a:spcAft>
              <a:buNone/>
            </a:pPr>
            <a:r>
              <a:rPr lang="en-US" sz="1100">
                <a:solidFill>
                  <a:schemeClr val="dk1"/>
                </a:solidFill>
                <a:latin typeface="Courier New"/>
                <a:ea typeface="Courier New"/>
                <a:cs typeface="Courier New"/>
                <a:sym typeface="Courier New"/>
              </a:rPr>
              <a:t> |   alice_excerpts HadoopRDD[8] at textFile at NativeMethodAccessorImpl.java:0 [ ]</a:t>
            </a:r>
            <a:endParaRPr/>
          </a:p>
        </p:txBody>
      </p:sp>
      <p:sp>
        <p:nvSpPr>
          <p:cNvPr id="1338" name="Google Shape;1338;p85"/>
          <p:cNvSpPr txBox="1"/>
          <p:nvPr/>
        </p:nvSpPr>
        <p:spPr>
          <a:xfrm>
            <a:off x="8028000" y="2911492"/>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339" name="Google Shape;1339;p85"/>
          <p:cNvSpPr txBox="1"/>
          <p:nvPr/>
        </p:nvSpPr>
        <p:spPr>
          <a:xfrm>
            <a:off x="8028000" y="4641524"/>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8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346" name="Google Shape;1346;p8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Xem DAG trên Spark Web UI</a:t>
            </a:r>
            <a:endParaRPr/>
          </a:p>
        </p:txBody>
      </p:sp>
      <p:sp>
        <p:nvSpPr>
          <p:cNvPr id="1347" name="Google Shape;1347;p8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348" name="Google Shape;1348;p86"/>
          <p:cNvSpPr txBox="1"/>
          <p:nvPr>
            <p:ph idx="4" type="body"/>
          </p:nvPr>
        </p:nvSpPr>
        <p:spPr>
          <a:xfrm>
            <a:off x="535872" y="2226568"/>
            <a:ext cx="44171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Apache Spark có giao diện người dùng Spark Web dựa trên trình duyệt</a:t>
            </a:r>
            <a:endParaRPr/>
          </a:p>
          <a:p>
            <a:pPr indent="-177800" lvl="0" marL="177800" rtl="0" algn="l">
              <a:lnSpc>
                <a:spcPct val="128571"/>
              </a:lnSpc>
              <a:spcBef>
                <a:spcPts val="1000"/>
              </a:spcBef>
              <a:spcAft>
                <a:spcPts val="0"/>
              </a:spcAft>
              <a:buClr>
                <a:srgbClr val="262626"/>
              </a:buClr>
              <a:buSzPts val="1400"/>
              <a:buFont typeface="Arial"/>
              <a:buChar char="•"/>
            </a:pPr>
            <a:r>
              <a:rPr lang="en-US"/>
              <a:t>Khi chạy ở local mode thì có thể xem trên localhost tại port 4040</a:t>
            </a:r>
            <a:endParaRPr/>
          </a:p>
          <a:p>
            <a:pPr indent="-182563" lvl="1" marL="360363" rtl="0" algn="l">
              <a:lnSpc>
                <a:spcPct val="138461"/>
              </a:lnSpc>
              <a:spcBef>
                <a:spcPts val="500"/>
              </a:spcBef>
              <a:spcAft>
                <a:spcPts val="0"/>
              </a:spcAft>
              <a:buClr>
                <a:srgbClr val="262626"/>
              </a:buClr>
              <a:buSzPts val="1040"/>
              <a:buChar char="•"/>
            </a:pPr>
            <a:r>
              <a:rPr lang="en-US"/>
              <a:t>Cổng có thể được cấu hình thành một số khác</a:t>
            </a:r>
            <a:endParaRPr/>
          </a:p>
          <a:p>
            <a:pPr indent="-177800" lvl="0" marL="177800" rtl="0" algn="l">
              <a:lnSpc>
                <a:spcPct val="128571"/>
              </a:lnSpc>
              <a:spcBef>
                <a:spcPts val="1000"/>
              </a:spcBef>
              <a:spcAft>
                <a:spcPts val="0"/>
              </a:spcAft>
              <a:buClr>
                <a:srgbClr val="262626"/>
              </a:buClr>
              <a:buSzPts val="1400"/>
              <a:buFont typeface="Arial"/>
              <a:buChar char="•"/>
            </a:pPr>
            <a:r>
              <a:rPr lang="en-US"/>
              <a:t>Mỗi SparkContext tạo giao diện Spark Web UI của riêng nó</a:t>
            </a:r>
            <a:endParaRPr/>
          </a:p>
          <a:p>
            <a:pPr indent="-182563" lvl="1" marL="360363" rtl="0" algn="l">
              <a:lnSpc>
                <a:spcPct val="138461"/>
              </a:lnSpc>
              <a:spcBef>
                <a:spcPts val="500"/>
              </a:spcBef>
              <a:spcAft>
                <a:spcPts val="0"/>
              </a:spcAft>
              <a:buClr>
                <a:srgbClr val="262626"/>
              </a:buClr>
              <a:buSzPts val="1040"/>
              <a:buChar char="•"/>
            </a:pPr>
            <a:r>
              <a:rPr lang="en-US"/>
              <a:t>Nếu tồn tại nhiều sparkcontext, cổng sẽ tăng thêm 1 khi mỗi phiên bản được tạo</a:t>
            </a:r>
            <a:endParaRPr/>
          </a:p>
          <a:p>
            <a:pPr indent="-182563" lvl="1" marL="360363" rtl="0" algn="l">
              <a:lnSpc>
                <a:spcPct val="138461"/>
              </a:lnSpc>
              <a:spcBef>
                <a:spcPts val="500"/>
              </a:spcBef>
              <a:spcAft>
                <a:spcPts val="0"/>
              </a:spcAft>
              <a:buClr>
                <a:srgbClr val="262626"/>
              </a:buClr>
              <a:buSzPts val="1040"/>
              <a:buChar char="•"/>
            </a:pPr>
            <a:r>
              <a:rPr lang="en-US"/>
              <a:t>Từ 4040 đến 4041 chẳng hạn</a:t>
            </a:r>
            <a:endParaRPr/>
          </a:p>
          <a:p>
            <a:pPr indent="-177800" lvl="0" marL="177800" rtl="0" algn="l">
              <a:lnSpc>
                <a:spcPct val="128571"/>
              </a:lnSpc>
              <a:spcBef>
                <a:spcPts val="1000"/>
              </a:spcBef>
              <a:spcAft>
                <a:spcPts val="0"/>
              </a:spcAft>
              <a:buClr>
                <a:srgbClr val="262626"/>
              </a:buClr>
              <a:buSzPts val="1400"/>
              <a:buFont typeface="Arial"/>
              <a:buChar char="•"/>
            </a:pPr>
            <a:r>
              <a:rPr lang="en-US"/>
              <a:t>Khi chạy ở chế độ cụm, Spark Web UI có thể được truy cập từ YARN Web UI</a:t>
            </a:r>
            <a:endParaRPr/>
          </a:p>
        </p:txBody>
      </p:sp>
      <p:pic>
        <p:nvPicPr>
          <p:cNvPr id="1349" name="Google Shape;1349;p86"/>
          <p:cNvPicPr preferRelativeResize="0"/>
          <p:nvPr/>
        </p:nvPicPr>
        <p:blipFill rotWithShape="1">
          <a:blip r:embed="rId3">
            <a:alphaModFix/>
          </a:blip>
          <a:srcRect b="0" l="0" r="0" t="0"/>
          <a:stretch/>
        </p:blipFill>
        <p:spPr>
          <a:xfrm>
            <a:off x="5317731" y="2141660"/>
            <a:ext cx="4068883" cy="3965349"/>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4" name="Shape 1354"/>
        <p:cNvGrpSpPr/>
        <p:nvPr/>
      </p:nvGrpSpPr>
      <p:grpSpPr>
        <a:xfrm>
          <a:off x="0" y="0"/>
          <a:ext cx="0" cy="0"/>
          <a:chOff x="0" y="0"/>
          <a:chExt cx="0" cy="0"/>
        </a:xfrm>
      </p:grpSpPr>
      <p:sp>
        <p:nvSpPr>
          <p:cNvPr id="1355" name="Google Shape;1355;p8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356" name="Google Shape;1356;p8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Spark toDebugString - Scala</a:t>
            </a:r>
            <a:endParaRPr/>
          </a:p>
        </p:txBody>
      </p:sp>
      <p:sp>
        <p:nvSpPr>
          <p:cNvPr id="1357" name="Google Shape;1357;p8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358" name="Google Shape;1358;p8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Scala's toDebugString có nhiều thông tin hơn</a:t>
            </a:r>
            <a:endParaRPr/>
          </a:p>
        </p:txBody>
      </p:sp>
      <p:pic>
        <p:nvPicPr>
          <p:cNvPr id="1359" name="Google Shape;1359;p87"/>
          <p:cNvPicPr preferRelativeResize="0"/>
          <p:nvPr/>
        </p:nvPicPr>
        <p:blipFill rotWithShape="1">
          <a:blip r:embed="rId3">
            <a:alphaModFix/>
          </a:blip>
          <a:srcRect b="0" l="0" r="0" t="0"/>
          <a:stretch/>
        </p:blipFill>
        <p:spPr>
          <a:xfrm>
            <a:off x="1509453" y="2812881"/>
            <a:ext cx="6610164" cy="344157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8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366" name="Google Shape;1366;p8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Spark Web UI - Scala</a:t>
            </a:r>
            <a:endParaRPr/>
          </a:p>
        </p:txBody>
      </p:sp>
      <p:sp>
        <p:nvSpPr>
          <p:cNvPr id="1367" name="Google Shape;1367;p8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368" name="Google Shape;1368;p88"/>
          <p:cNvSpPr txBox="1"/>
          <p:nvPr>
            <p:ph idx="4" type="body"/>
          </p:nvPr>
        </p:nvSpPr>
        <p:spPr>
          <a:xfrm>
            <a:off x="535872" y="2226568"/>
            <a:ext cx="5240460"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Mỗi công việc đã hoàn thành được hiển thị và có thể được chọn</a:t>
            </a:r>
            <a:endParaRPr/>
          </a:p>
          <a:p>
            <a:pPr indent="-177800" lvl="0" marL="177800" rtl="0" algn="l">
              <a:lnSpc>
                <a:spcPct val="128571"/>
              </a:lnSpc>
              <a:spcBef>
                <a:spcPts val="1000"/>
              </a:spcBef>
              <a:spcAft>
                <a:spcPts val="0"/>
              </a:spcAft>
              <a:buClr>
                <a:srgbClr val="262626"/>
              </a:buClr>
              <a:buSzPts val="1400"/>
              <a:buFont typeface="Arial"/>
              <a:buChar char="•"/>
            </a:pPr>
            <a:r>
              <a:rPr lang="en-US"/>
              <a:t>Trong phần mô tả, bạn sẽ thấy tên của "Hành động" đã kích hoạt công việc để thực thi</a:t>
            </a:r>
            <a:endParaRPr/>
          </a:p>
          <a:p>
            <a:pPr indent="-182563" lvl="1" marL="360363" rtl="0" algn="l">
              <a:lnSpc>
                <a:spcPct val="138461"/>
              </a:lnSpc>
              <a:spcBef>
                <a:spcPts val="500"/>
              </a:spcBef>
              <a:spcAft>
                <a:spcPts val="0"/>
              </a:spcAft>
              <a:buClr>
                <a:srgbClr val="262626"/>
              </a:buClr>
              <a:buSzPts val="1040"/>
              <a:buChar char="•"/>
            </a:pPr>
            <a:r>
              <a:rPr lang="en-US"/>
              <a:t>Trong trường hợp của chúng ta, nó đã được tính</a:t>
            </a:r>
            <a:endParaRPr/>
          </a:p>
        </p:txBody>
      </p:sp>
      <p:pic>
        <p:nvPicPr>
          <p:cNvPr id="1369" name="Google Shape;1369;p88"/>
          <p:cNvPicPr preferRelativeResize="0"/>
          <p:nvPr/>
        </p:nvPicPr>
        <p:blipFill rotWithShape="1">
          <a:blip r:embed="rId3">
            <a:alphaModFix/>
          </a:blip>
          <a:srcRect b="0" l="0" r="0" t="0"/>
          <a:stretch/>
        </p:blipFill>
        <p:spPr>
          <a:xfrm>
            <a:off x="6885408" y="1385962"/>
            <a:ext cx="2446992" cy="4841172"/>
          </a:xfrm>
          <a:prstGeom prst="rect">
            <a:avLst/>
          </a:prstGeom>
          <a:noFill/>
          <a:ln>
            <a:noFill/>
          </a:ln>
        </p:spPr>
      </p:pic>
      <p:pic>
        <p:nvPicPr>
          <p:cNvPr id="1370" name="Google Shape;1370;p88"/>
          <p:cNvPicPr preferRelativeResize="0"/>
          <p:nvPr/>
        </p:nvPicPr>
        <p:blipFill rotWithShape="1">
          <a:blip r:embed="rId4">
            <a:alphaModFix/>
          </a:blip>
          <a:srcRect b="0" l="0" r="0" t="0"/>
          <a:stretch/>
        </p:blipFill>
        <p:spPr>
          <a:xfrm>
            <a:off x="881717" y="3549040"/>
            <a:ext cx="5657850" cy="1676085"/>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8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377" name="Google Shape;1377;p8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FlatMap (1/3)</a:t>
            </a:r>
            <a:endParaRPr/>
          </a:p>
        </p:txBody>
      </p:sp>
      <p:sp>
        <p:nvSpPr>
          <p:cNvPr id="1378" name="Google Shape;1378;p8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379" name="Google Shape;1379;p8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Hàm chuyển đổi trong </a:t>
            </a:r>
            <a:r>
              <a:rPr b="1" lang="en-US"/>
              <a:t>FlatMap</a:t>
            </a:r>
            <a:r>
              <a:rPr lang="en-US"/>
              <a:t> sẽ trả về một tập hợp hoặc chuỗi</a:t>
            </a:r>
            <a:endParaRPr/>
          </a:p>
          <a:p>
            <a:pPr indent="-177800" lvl="0" marL="177800" rtl="0" algn="l">
              <a:lnSpc>
                <a:spcPct val="128571"/>
              </a:lnSpc>
              <a:spcBef>
                <a:spcPts val="1000"/>
              </a:spcBef>
              <a:spcAft>
                <a:spcPts val="0"/>
              </a:spcAft>
              <a:buClr>
                <a:srgbClr val="262626"/>
              </a:buClr>
              <a:buSzPts val="1400"/>
              <a:buFont typeface="Arial"/>
              <a:buChar char="•"/>
            </a:pPr>
            <a:r>
              <a:rPr lang="en-US"/>
              <a:t>Tuy nhiên, tương tự như map, </a:t>
            </a:r>
            <a:r>
              <a:rPr b="1" lang="en-US"/>
              <a:t>FlatMap</a:t>
            </a:r>
            <a:r>
              <a:rPr lang="en-US"/>
              <a:t> lấy từng mục trong bộ sưu tập hoặc chuỗi và xuất ra dưới dạng một phần tử riêng biệt</a:t>
            </a:r>
            <a:endParaRPr/>
          </a:p>
          <a:p>
            <a:pPr indent="-177800" lvl="0" marL="177800" rtl="0" algn="l">
              <a:lnSpc>
                <a:spcPct val="128571"/>
              </a:lnSpc>
              <a:spcBef>
                <a:spcPts val="1000"/>
              </a:spcBef>
              <a:spcAft>
                <a:spcPts val="0"/>
              </a:spcAft>
              <a:buClr>
                <a:srgbClr val="262626"/>
              </a:buClr>
              <a:buSzPts val="1400"/>
              <a:buFont typeface="Arial"/>
              <a:buChar char="•"/>
            </a:pPr>
            <a:r>
              <a:rPr lang="en-US"/>
              <a:t>Nhìn vào mã:</a:t>
            </a:r>
            <a:endParaRPr/>
          </a:p>
          <a:p>
            <a:pPr indent="-182563" lvl="1" marL="360363" rtl="0" algn="l">
              <a:lnSpc>
                <a:spcPct val="138461"/>
              </a:lnSpc>
              <a:spcBef>
                <a:spcPts val="500"/>
              </a:spcBef>
              <a:spcAft>
                <a:spcPts val="0"/>
              </a:spcAft>
              <a:buClr>
                <a:srgbClr val="262626"/>
              </a:buClr>
              <a:buSzPts val="1040"/>
              <a:buChar char="•"/>
            </a:pPr>
            <a:r>
              <a:rPr lang="en-US"/>
              <a:t>dataRDD là RDD một phần tử bao gồm chuỗi trái cây</a:t>
            </a:r>
            <a:endParaRPr/>
          </a:p>
          <a:p>
            <a:pPr indent="-182563" lvl="1" marL="360363" rtl="0" algn="l">
              <a:lnSpc>
                <a:spcPct val="138461"/>
              </a:lnSpc>
              <a:spcBef>
                <a:spcPts val="500"/>
              </a:spcBef>
              <a:spcAft>
                <a:spcPts val="0"/>
              </a:spcAft>
              <a:buClr>
                <a:srgbClr val="262626"/>
              </a:buClr>
              <a:buSzPts val="1040"/>
              <a:buChar char="•"/>
            </a:pPr>
            <a:r>
              <a:rPr lang="en-US"/>
              <a:t>Trong cả hai trường hợp, phương thức split lấy chuỗi và trả về tập hợp các loại trái cây</a:t>
            </a:r>
            <a:endParaRPr/>
          </a:p>
          <a:p>
            <a:pPr indent="-182563" lvl="1" marL="360363" rtl="0" algn="l">
              <a:lnSpc>
                <a:spcPct val="138461"/>
              </a:lnSpc>
              <a:spcBef>
                <a:spcPts val="500"/>
              </a:spcBef>
              <a:spcAft>
                <a:spcPts val="0"/>
              </a:spcAft>
              <a:buClr>
                <a:srgbClr val="262626"/>
              </a:buClr>
              <a:buSzPts val="1040"/>
              <a:buChar char="•"/>
            </a:pPr>
            <a:r>
              <a:rPr b="1" lang="en-US"/>
              <a:t>map</a:t>
            </a:r>
            <a:r>
              <a:rPr lang="en-US"/>
              <a:t> trả về bộ sưu tập đó</a:t>
            </a:r>
            <a:endParaRPr/>
          </a:p>
          <a:p>
            <a:pPr indent="-182563" lvl="1" marL="360363" rtl="0" algn="l">
              <a:lnSpc>
                <a:spcPct val="138461"/>
              </a:lnSpc>
              <a:spcBef>
                <a:spcPts val="500"/>
              </a:spcBef>
              <a:spcAft>
                <a:spcPts val="0"/>
              </a:spcAft>
              <a:buClr>
                <a:srgbClr val="262626"/>
              </a:buClr>
              <a:buSzPts val="1040"/>
              <a:buChar char="•"/>
            </a:pPr>
            <a:r>
              <a:rPr b="1" lang="en-US"/>
              <a:t>FlatMap</a:t>
            </a:r>
            <a:r>
              <a:rPr lang="en-US"/>
              <a:t> lấy từng mục trong bộ sưu tập và xuất nó dưới dạng một phần tử riêng biệt</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Giới thiệu về Apache Spark</a:t>
            </a:r>
            <a:endParaRPr/>
          </a:p>
        </p:txBody>
      </p:sp>
      <p:sp>
        <p:nvSpPr>
          <p:cNvPr id="185" name="Google Shape;185;p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Gartner Magic Quadrant</a:t>
            </a:r>
            <a:endParaRPr/>
          </a:p>
        </p:txBody>
      </p:sp>
      <p:sp>
        <p:nvSpPr>
          <p:cNvPr id="186" name="Google Shape;186;p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87" name="Google Shape;187;p9"/>
          <p:cNvSpPr txBox="1"/>
          <p:nvPr>
            <p:ph idx="4" type="body"/>
          </p:nvPr>
        </p:nvSpPr>
        <p:spPr>
          <a:xfrm>
            <a:off x="535872" y="2226568"/>
            <a:ext cx="385014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Gartner Magic Quadrant là một nguồn phổ biến để xem xét các xu hướng công nghệ</a:t>
            </a:r>
            <a:endParaRPr/>
          </a:p>
          <a:p>
            <a:pPr indent="-182563" lvl="1" marL="360363" rtl="0" algn="l">
              <a:lnSpc>
                <a:spcPct val="138461"/>
              </a:lnSpc>
              <a:spcBef>
                <a:spcPts val="500"/>
              </a:spcBef>
              <a:spcAft>
                <a:spcPts val="0"/>
              </a:spcAft>
              <a:buClr>
                <a:srgbClr val="262626"/>
              </a:buClr>
              <a:buSzPts val="1040"/>
              <a:buChar char="•"/>
            </a:pPr>
            <a:r>
              <a:rPr lang="en-US"/>
              <a:t>Họ xem xét các sản phẩm dựa trên tầm nhìn đầy đủ và khả năng thực hiện</a:t>
            </a:r>
            <a:endParaRPr/>
          </a:p>
          <a:p>
            <a:pPr indent="-182563" lvl="1" marL="360363" rtl="0" algn="l">
              <a:lnSpc>
                <a:spcPct val="138461"/>
              </a:lnSpc>
              <a:spcBef>
                <a:spcPts val="500"/>
              </a:spcBef>
              <a:spcAft>
                <a:spcPts val="0"/>
              </a:spcAft>
              <a:buClr>
                <a:srgbClr val="262626"/>
              </a:buClr>
              <a:buSzPts val="1040"/>
              <a:buChar char="•"/>
            </a:pPr>
            <a:r>
              <a:rPr lang="en-US"/>
              <a:t>Các sản phẩm ở góc phần tư trên cùng bên phải là những sản phẩm hoàn chỉnh và được thực hiện tốt nhất</a:t>
            </a:r>
            <a:endParaRPr/>
          </a:p>
          <a:p>
            <a:pPr indent="-177800" lvl="0" marL="177800" rtl="0" algn="l">
              <a:lnSpc>
                <a:spcPct val="128571"/>
              </a:lnSpc>
              <a:spcBef>
                <a:spcPts val="1000"/>
              </a:spcBef>
              <a:spcAft>
                <a:spcPts val="0"/>
              </a:spcAft>
              <a:buClr>
                <a:srgbClr val="262626"/>
              </a:buClr>
              <a:buSzPts val="1400"/>
              <a:buFont typeface="Arial"/>
              <a:buChar char="•"/>
            </a:pPr>
            <a:r>
              <a:rPr lang="en-US"/>
              <a:t>Apache Spark được đánh giá cao về khả năng hợp nhất dữ liệu và công việc máy học tải tất cả trong một nền tảng duy nhất</a:t>
            </a:r>
            <a:endParaRPr/>
          </a:p>
          <a:p>
            <a:pPr indent="-182563" lvl="1" marL="360363" rtl="0" algn="l">
              <a:lnSpc>
                <a:spcPct val="138461"/>
              </a:lnSpc>
              <a:spcBef>
                <a:spcPts val="500"/>
              </a:spcBef>
              <a:spcAft>
                <a:spcPts val="0"/>
              </a:spcAft>
              <a:buClr>
                <a:srgbClr val="262626"/>
              </a:buClr>
              <a:buSzPts val="1040"/>
              <a:buChar char="•"/>
            </a:pPr>
            <a:r>
              <a:rPr lang="en-US"/>
              <a:t>Tích hợp từ đầu đến cuối của khám phá dữ liệu, tiền xử lý dữ liệu, học máy để suy luận học máy</a:t>
            </a:r>
            <a:endParaRPr/>
          </a:p>
          <a:p>
            <a:pPr indent="-116523" lvl="1" marL="360363" rtl="0" algn="l">
              <a:lnSpc>
                <a:spcPct val="138461"/>
              </a:lnSpc>
              <a:spcBef>
                <a:spcPts val="500"/>
              </a:spcBef>
              <a:spcAft>
                <a:spcPts val="0"/>
              </a:spcAft>
              <a:buClr>
                <a:srgbClr val="262626"/>
              </a:buClr>
              <a:buSzPts val="1040"/>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p:txBody>
      </p:sp>
      <p:grpSp>
        <p:nvGrpSpPr>
          <p:cNvPr id="188" name="Google Shape;188;p9"/>
          <p:cNvGrpSpPr/>
          <p:nvPr/>
        </p:nvGrpSpPr>
        <p:grpSpPr>
          <a:xfrm>
            <a:off x="4527725" y="2448376"/>
            <a:ext cx="5040344" cy="3541607"/>
            <a:chOff x="266317" y="2070470"/>
            <a:chExt cx="5709311" cy="4011658"/>
          </a:xfrm>
        </p:grpSpPr>
        <p:pic>
          <p:nvPicPr>
            <p:cNvPr id="189" name="Google Shape;189;p9"/>
            <p:cNvPicPr preferRelativeResize="0"/>
            <p:nvPr/>
          </p:nvPicPr>
          <p:blipFill rotWithShape="1">
            <a:blip r:embed="rId3">
              <a:alphaModFix/>
            </a:blip>
            <a:srcRect b="91194" l="0" r="0" t="0"/>
            <a:stretch/>
          </p:blipFill>
          <p:spPr>
            <a:xfrm>
              <a:off x="269357" y="2070470"/>
              <a:ext cx="5706271" cy="520936"/>
            </a:xfrm>
            <a:prstGeom prst="rect">
              <a:avLst/>
            </a:prstGeom>
            <a:noFill/>
            <a:ln>
              <a:noFill/>
            </a:ln>
          </p:spPr>
        </p:pic>
        <p:pic>
          <p:nvPicPr>
            <p:cNvPr id="190" name="Google Shape;190;p9"/>
            <p:cNvPicPr preferRelativeResize="0"/>
            <p:nvPr/>
          </p:nvPicPr>
          <p:blipFill rotWithShape="1">
            <a:blip r:embed="rId3">
              <a:alphaModFix/>
            </a:blip>
            <a:srcRect b="35282" l="0" r="0" t="26188"/>
            <a:stretch/>
          </p:blipFill>
          <p:spPr>
            <a:xfrm>
              <a:off x="266317" y="2491410"/>
              <a:ext cx="5706271" cy="2279374"/>
            </a:xfrm>
            <a:prstGeom prst="rect">
              <a:avLst/>
            </a:prstGeom>
            <a:noFill/>
            <a:ln>
              <a:noFill/>
            </a:ln>
          </p:spPr>
        </p:pic>
        <p:pic>
          <p:nvPicPr>
            <p:cNvPr id="191" name="Google Shape;191;p9"/>
            <p:cNvPicPr preferRelativeResize="0"/>
            <p:nvPr/>
          </p:nvPicPr>
          <p:blipFill rotWithShape="1">
            <a:blip r:embed="rId3">
              <a:alphaModFix/>
            </a:blip>
            <a:srcRect b="6656" l="3198" r="93657" t="54667"/>
            <a:stretch/>
          </p:blipFill>
          <p:spPr>
            <a:xfrm>
              <a:off x="417558" y="3265117"/>
              <a:ext cx="179461" cy="2288013"/>
            </a:xfrm>
            <a:prstGeom prst="rect">
              <a:avLst/>
            </a:prstGeom>
            <a:noFill/>
            <a:ln>
              <a:noFill/>
            </a:ln>
          </p:spPr>
        </p:pic>
        <p:pic>
          <p:nvPicPr>
            <p:cNvPr id="192" name="Google Shape;192;p9"/>
            <p:cNvPicPr preferRelativeResize="0"/>
            <p:nvPr/>
          </p:nvPicPr>
          <p:blipFill rotWithShape="1">
            <a:blip r:embed="rId3">
              <a:alphaModFix/>
            </a:blip>
            <a:srcRect b="0" l="5701" r="0" t="76041"/>
            <a:stretch/>
          </p:blipFill>
          <p:spPr>
            <a:xfrm>
              <a:off x="593121" y="4664768"/>
              <a:ext cx="5380987" cy="1417360"/>
            </a:xfrm>
            <a:prstGeom prst="rect">
              <a:avLst/>
            </a:prstGeom>
            <a:noFill/>
            <a:ln>
              <a:noFill/>
            </a:ln>
          </p:spPr>
        </p:pic>
      </p:grpSp>
      <p:sp>
        <p:nvSpPr>
          <p:cNvPr id="193" name="Google Shape;193;p9"/>
          <p:cNvSpPr/>
          <p:nvPr/>
        </p:nvSpPr>
        <p:spPr>
          <a:xfrm>
            <a:off x="7182679" y="2448376"/>
            <a:ext cx="2382706" cy="1395473"/>
          </a:xfrm>
          <a:prstGeom prst="rect">
            <a:avLst/>
          </a:prstGeom>
          <a:noFill/>
          <a:ln cap="flat" cmpd="sng" w="381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94" name="Google Shape;194;p9"/>
          <p:cNvCxnSpPr/>
          <p:nvPr/>
        </p:nvCxnSpPr>
        <p:spPr>
          <a:xfrm>
            <a:off x="7055518" y="2411116"/>
            <a:ext cx="773390" cy="660857"/>
          </a:xfrm>
          <a:prstGeom prst="straightConnector1">
            <a:avLst/>
          </a:prstGeom>
          <a:noFill/>
          <a:ln cap="flat" cmpd="sng" w="28575">
            <a:solidFill>
              <a:schemeClr val="accent1"/>
            </a:solidFill>
            <a:prstDash val="solid"/>
            <a:miter lim="800000"/>
            <a:headEnd len="sm" w="sm" type="none"/>
            <a:tailEnd len="med" w="med" type="triangle"/>
          </a:ln>
        </p:spPr>
      </p:cxnSp>
      <p:sp>
        <p:nvSpPr>
          <p:cNvPr id="195" name="Google Shape;195;p9"/>
          <p:cNvSpPr txBox="1"/>
          <p:nvPr/>
        </p:nvSpPr>
        <p:spPr>
          <a:xfrm>
            <a:off x="5949148" y="2025421"/>
            <a:ext cx="2194814" cy="347149"/>
          </a:xfrm>
          <a:prstGeom prst="rect">
            <a:avLst/>
          </a:prstGeom>
          <a:noFill/>
          <a:ln>
            <a:noFill/>
          </a:ln>
        </p:spPr>
        <p:txBody>
          <a:bodyPr anchorCtr="0" anchor="t" bIns="0" lIns="0" spcFirstLastPara="1" rIns="0" wrap="square" tIns="0">
            <a:noAutofit/>
          </a:bodyPr>
          <a:lstStyle/>
          <a:p>
            <a:pPr indent="0" lvl="0" marL="0" marR="0" rtl="0" algn="l">
              <a:lnSpc>
                <a:spcPct val="128571"/>
              </a:lnSpc>
              <a:spcBef>
                <a:spcPts val="0"/>
              </a:spcBef>
              <a:spcAft>
                <a:spcPts val="0"/>
              </a:spcAft>
              <a:buClr>
                <a:schemeClr val="accent1"/>
              </a:buClr>
              <a:buSzPts val="1400"/>
              <a:buFont typeface="Arial"/>
              <a:buNone/>
            </a:pPr>
            <a:r>
              <a:rPr b="1" lang="en-US" sz="1400">
                <a:solidFill>
                  <a:schemeClr val="accent1"/>
                </a:solidFill>
                <a:latin typeface="Arial"/>
                <a:ea typeface="Arial"/>
                <a:cs typeface="Arial"/>
                <a:sym typeface="Arial"/>
              </a:rPr>
              <a:t>Databricks đã tạo Spark</a:t>
            </a:r>
            <a:endParaRPr b="1" sz="1400">
              <a:solidFill>
                <a:schemeClr val="accent1"/>
              </a:solidFill>
              <a:latin typeface="Arial"/>
              <a:ea typeface="Arial"/>
              <a:cs typeface="Arial"/>
              <a:sym typeface="Arial"/>
            </a:endParaRPr>
          </a:p>
          <a:p>
            <a:pPr indent="-116523" lvl="1" marL="360363" marR="0" rtl="0" algn="l">
              <a:lnSpc>
                <a:spcPct val="138461"/>
              </a:lnSpc>
              <a:spcBef>
                <a:spcPts val="500"/>
              </a:spcBef>
              <a:spcAft>
                <a:spcPts val="0"/>
              </a:spcAft>
              <a:buClr>
                <a:srgbClr val="262626"/>
              </a:buClr>
              <a:buSzPts val="1040"/>
              <a:buFont typeface="Arial"/>
              <a:buNone/>
            </a:pPr>
            <a:r>
              <a:t/>
            </a:r>
            <a:endParaRPr b="1" i="0" sz="1300" u="none" cap="none" strike="noStrike">
              <a:solidFill>
                <a:schemeClr val="accent1"/>
              </a:solidFill>
              <a:latin typeface="Arial"/>
              <a:ea typeface="Arial"/>
              <a:cs typeface="Arial"/>
              <a:sym typeface="Arial"/>
            </a:endParaRPr>
          </a:p>
          <a:p>
            <a:pPr indent="-88900" lvl="0" marL="177800" marR="0" rtl="0" algn="l">
              <a:lnSpc>
                <a:spcPct val="128571"/>
              </a:lnSpc>
              <a:spcBef>
                <a:spcPts val="1000"/>
              </a:spcBef>
              <a:spcAft>
                <a:spcPts val="0"/>
              </a:spcAft>
              <a:buClr>
                <a:srgbClr val="262626"/>
              </a:buClr>
              <a:buSzPts val="1400"/>
              <a:buFont typeface="Arial"/>
              <a:buNone/>
            </a:pPr>
            <a:r>
              <a:t/>
            </a:r>
            <a:endParaRPr b="1" sz="1400">
              <a:solidFill>
                <a:schemeClr val="accent1"/>
              </a:solidFill>
              <a:latin typeface="Arial"/>
              <a:ea typeface="Arial"/>
              <a:cs typeface="Arial"/>
              <a:sym typeface="Arial"/>
            </a:endParaRPr>
          </a:p>
          <a:p>
            <a:pPr indent="-116523" lvl="1" marL="360363" marR="0" rtl="0" algn="l">
              <a:lnSpc>
                <a:spcPct val="138461"/>
              </a:lnSpc>
              <a:spcBef>
                <a:spcPts val="500"/>
              </a:spcBef>
              <a:spcAft>
                <a:spcPts val="0"/>
              </a:spcAft>
              <a:buClr>
                <a:srgbClr val="262626"/>
              </a:buClr>
              <a:buSzPts val="1040"/>
              <a:buFont typeface="Arial"/>
              <a:buNone/>
            </a:pPr>
            <a:r>
              <a:t/>
            </a:r>
            <a:endParaRPr b="1" i="0" sz="1300" u="none" cap="none" strike="noStrike">
              <a:solidFill>
                <a:schemeClr val="accent1"/>
              </a:solidFill>
              <a:latin typeface="Arial"/>
              <a:ea typeface="Arial"/>
              <a:cs typeface="Arial"/>
              <a:sym typeface="Arial"/>
            </a:endParaRPr>
          </a:p>
          <a:p>
            <a:pPr indent="-116523" lvl="1" marL="360363" marR="0" rtl="0" algn="l">
              <a:lnSpc>
                <a:spcPct val="138461"/>
              </a:lnSpc>
              <a:spcBef>
                <a:spcPts val="500"/>
              </a:spcBef>
              <a:spcAft>
                <a:spcPts val="0"/>
              </a:spcAft>
              <a:buClr>
                <a:srgbClr val="262626"/>
              </a:buClr>
              <a:buSzPts val="1040"/>
              <a:buFont typeface="Arial"/>
              <a:buNone/>
            </a:pPr>
            <a:r>
              <a:t/>
            </a:r>
            <a:endParaRPr b="1" i="0" sz="1300" u="none" cap="none" strike="noStrike">
              <a:solidFill>
                <a:schemeClr val="accent1"/>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4" name="Shape 1384"/>
        <p:cNvGrpSpPr/>
        <p:nvPr/>
      </p:nvGrpSpPr>
      <p:grpSpPr>
        <a:xfrm>
          <a:off x="0" y="0"/>
          <a:ext cx="0" cy="0"/>
          <a:chOff x="0" y="0"/>
          <a:chExt cx="0" cy="0"/>
        </a:xfrm>
      </p:grpSpPr>
      <p:sp>
        <p:nvSpPr>
          <p:cNvPr id="1385" name="Google Shape;1385;p9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386" name="Google Shape;1386;p9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FlatMap (2/3)</a:t>
            </a:r>
            <a:endParaRPr/>
          </a:p>
        </p:txBody>
      </p:sp>
      <p:sp>
        <p:nvSpPr>
          <p:cNvPr id="1387" name="Google Shape;1387;p9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388" name="Google Shape;1388;p90"/>
          <p:cNvSpPr txBox="1"/>
          <p:nvPr/>
        </p:nvSpPr>
        <p:spPr>
          <a:xfrm>
            <a:off x="704850" y="2244881"/>
            <a:ext cx="7812000" cy="118411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my_fruits = ["apples oranges pear banana"]</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dataRDD = sc.parallelize(my_fruits)</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print("Number of elements is this RDD:", dataRDD.count())</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print("It contains the following string:", dataRDD.collect())</a:t>
            </a:r>
            <a:endParaRPr/>
          </a:p>
        </p:txBody>
      </p:sp>
      <p:sp>
        <p:nvSpPr>
          <p:cNvPr id="1389" name="Google Shape;1389;p90"/>
          <p:cNvSpPr txBox="1"/>
          <p:nvPr/>
        </p:nvSpPr>
        <p:spPr>
          <a:xfrm>
            <a:off x="699936" y="3511662"/>
            <a:ext cx="7812000" cy="493777"/>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Number of elements is this RDD: 1</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It contains the following string: ['apples oranges pear banana']</a:t>
            </a:r>
            <a:endParaRPr/>
          </a:p>
        </p:txBody>
      </p:sp>
      <p:sp>
        <p:nvSpPr>
          <p:cNvPr id="1390" name="Google Shape;1390;p90"/>
          <p:cNvSpPr txBox="1"/>
          <p:nvPr/>
        </p:nvSpPr>
        <p:spPr>
          <a:xfrm>
            <a:off x="699936" y="4250661"/>
            <a:ext cx="7812000" cy="83573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mapRDD = dataRDD.map(lambda line: line.split(' '))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for line in mapRDD.collect():</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print(line)</a:t>
            </a:r>
            <a:endParaRPr/>
          </a:p>
        </p:txBody>
      </p:sp>
      <p:sp>
        <p:nvSpPr>
          <p:cNvPr id="1391" name="Google Shape;1391;p90"/>
          <p:cNvSpPr txBox="1"/>
          <p:nvPr/>
        </p:nvSpPr>
        <p:spPr>
          <a:xfrm>
            <a:off x="699936" y="5169057"/>
            <a:ext cx="7812000" cy="328452"/>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['apples', 'oranges', 'pear', 'banana']</a:t>
            </a:r>
            <a:endParaRPr/>
          </a:p>
        </p:txBody>
      </p:sp>
      <p:sp>
        <p:nvSpPr>
          <p:cNvPr id="1392" name="Google Shape;1392;p90"/>
          <p:cNvSpPr txBox="1"/>
          <p:nvPr/>
        </p:nvSpPr>
        <p:spPr>
          <a:xfrm>
            <a:off x="7863936" y="224088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393" name="Google Shape;1393;p90"/>
          <p:cNvSpPr txBox="1"/>
          <p:nvPr/>
        </p:nvSpPr>
        <p:spPr>
          <a:xfrm>
            <a:off x="7863936" y="3507712"/>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
        <p:nvSpPr>
          <p:cNvPr id="1394" name="Google Shape;1394;p90"/>
          <p:cNvSpPr txBox="1"/>
          <p:nvPr/>
        </p:nvSpPr>
        <p:spPr>
          <a:xfrm>
            <a:off x="7863936" y="4245334"/>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395" name="Google Shape;1395;p90"/>
          <p:cNvSpPr txBox="1"/>
          <p:nvPr/>
        </p:nvSpPr>
        <p:spPr>
          <a:xfrm>
            <a:off x="7863936" y="5165106"/>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9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402" name="Google Shape;1402;p9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FlatMap (3/3)</a:t>
            </a:r>
            <a:endParaRPr/>
          </a:p>
        </p:txBody>
      </p:sp>
      <p:sp>
        <p:nvSpPr>
          <p:cNvPr id="1403" name="Google Shape;1403;p9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404" name="Google Shape;1404;p91"/>
          <p:cNvSpPr txBox="1"/>
          <p:nvPr/>
        </p:nvSpPr>
        <p:spPr>
          <a:xfrm>
            <a:off x="704850" y="2224699"/>
            <a:ext cx="7812000" cy="1060446"/>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flatRDD = dataRDD.flatMap(lambda line: line.split('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for line in flatRDD.collect():</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print(line)</a:t>
            </a:r>
            <a:endParaRPr/>
          </a:p>
        </p:txBody>
      </p:sp>
      <p:sp>
        <p:nvSpPr>
          <p:cNvPr id="1405" name="Google Shape;1405;p91"/>
          <p:cNvSpPr txBox="1"/>
          <p:nvPr/>
        </p:nvSpPr>
        <p:spPr>
          <a:xfrm>
            <a:off x="699936" y="3530772"/>
            <a:ext cx="7812000" cy="1060446"/>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apples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oranges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pear</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banana</a:t>
            </a:r>
            <a:endParaRPr/>
          </a:p>
        </p:txBody>
      </p:sp>
      <p:sp>
        <p:nvSpPr>
          <p:cNvPr id="1406" name="Google Shape;1406;p91"/>
          <p:cNvSpPr txBox="1"/>
          <p:nvPr/>
        </p:nvSpPr>
        <p:spPr>
          <a:xfrm>
            <a:off x="7868850" y="222469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407" name="Google Shape;1407;p91"/>
          <p:cNvSpPr txBox="1"/>
          <p:nvPr/>
        </p:nvSpPr>
        <p:spPr>
          <a:xfrm>
            <a:off x="7863936" y="3530772"/>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9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414" name="Google Shape;1414;p9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Distinct()</a:t>
            </a:r>
            <a:endParaRPr/>
          </a:p>
        </p:txBody>
      </p:sp>
      <p:sp>
        <p:nvSpPr>
          <p:cNvPr id="1415" name="Google Shape;1415;p9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416" name="Google Shape;1416;p92"/>
          <p:cNvSpPr txBox="1"/>
          <p:nvPr>
            <p:ph idx="4" type="body"/>
          </p:nvPr>
        </p:nvSpPr>
        <p:spPr>
          <a:xfrm>
            <a:off x="535872" y="2226568"/>
            <a:ext cx="90653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Cho đến nay, chúng ta đã thấy rằng tất cả các phép biến đổi đều yêu cầu một hàm được truyền dưới dạng tham số</a:t>
            </a:r>
            <a:endParaRPr/>
          </a:p>
          <a:p>
            <a:pPr indent="-182563" lvl="1" marL="360363" rtl="0" algn="l">
              <a:lnSpc>
                <a:spcPct val="138461"/>
              </a:lnSpc>
              <a:spcBef>
                <a:spcPts val="500"/>
              </a:spcBef>
              <a:spcAft>
                <a:spcPts val="0"/>
              </a:spcAft>
              <a:buClr>
                <a:srgbClr val="262626"/>
              </a:buClr>
              <a:buSzPts val="1040"/>
              <a:buChar char="•"/>
            </a:pPr>
            <a:r>
              <a:rPr lang="en-US"/>
              <a:t>Hàm xác định cách chuyển đổi sẽ diễn ra</a:t>
            </a:r>
            <a:endParaRPr/>
          </a:p>
          <a:p>
            <a:pPr indent="-177800" lvl="0" marL="177800" rtl="0" algn="l">
              <a:lnSpc>
                <a:spcPct val="128571"/>
              </a:lnSpc>
              <a:spcBef>
                <a:spcPts val="1000"/>
              </a:spcBef>
              <a:spcAft>
                <a:spcPts val="0"/>
              </a:spcAft>
              <a:buClr>
                <a:srgbClr val="262626"/>
              </a:buClr>
              <a:buSzPts val="1400"/>
              <a:buFont typeface="Arial"/>
              <a:buChar char="•"/>
            </a:pPr>
            <a:r>
              <a:rPr lang="en-US"/>
              <a:t>Tuy nhiên, một số phương thức chuyển đổi không yêu cầu phải truyền một chức năng riêng biệt.</a:t>
            </a:r>
            <a:endParaRPr/>
          </a:p>
          <a:p>
            <a:pPr indent="-182563" lvl="1" marL="360363" rtl="0" algn="l">
              <a:lnSpc>
                <a:spcPct val="138461"/>
              </a:lnSpc>
              <a:spcBef>
                <a:spcPts val="500"/>
              </a:spcBef>
              <a:spcAft>
                <a:spcPts val="0"/>
              </a:spcAft>
              <a:buClr>
                <a:srgbClr val="262626"/>
              </a:buClr>
              <a:buSzPts val="1040"/>
              <a:buChar char="•"/>
            </a:pPr>
            <a:r>
              <a:rPr b="1" lang="en-US"/>
              <a:t>distinct() </a:t>
            </a:r>
            <a:r>
              <a:rPr lang="en-US"/>
              <a:t>xóa mọi phần tử trùng lặp và không yêu cầu hướng dẫn riêng về cách thực hiện việc này</a:t>
            </a:r>
            <a:endParaRPr/>
          </a:p>
        </p:txBody>
      </p:sp>
      <p:sp>
        <p:nvSpPr>
          <p:cNvPr id="1417" name="Google Shape;1417;p92"/>
          <p:cNvSpPr txBox="1"/>
          <p:nvPr/>
        </p:nvSpPr>
        <p:spPr>
          <a:xfrm>
            <a:off x="704849" y="3429000"/>
            <a:ext cx="6023122" cy="143469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my_fruits = ["apples oranges pear",  "banana apples"]</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dataRDD = sc.parallelize(my_fruits)</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print("Number of elements is this RDD:", dataRDD.count())</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print("It contains the following string:", dataRDD.collect())</a:t>
            </a:r>
            <a:endParaRPr/>
          </a:p>
        </p:txBody>
      </p:sp>
      <p:sp>
        <p:nvSpPr>
          <p:cNvPr id="1418" name="Google Shape;1418;p92"/>
          <p:cNvSpPr txBox="1"/>
          <p:nvPr/>
        </p:nvSpPr>
        <p:spPr>
          <a:xfrm>
            <a:off x="6929306" y="3429001"/>
            <a:ext cx="2403094" cy="143469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Number of elements is this RDD: 2</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It contains the following string: ['apples oranges pear', 'banana apples']</a:t>
            </a:r>
            <a:endParaRPr/>
          </a:p>
        </p:txBody>
      </p:sp>
      <p:sp>
        <p:nvSpPr>
          <p:cNvPr id="1419" name="Google Shape;1419;p92"/>
          <p:cNvSpPr txBox="1"/>
          <p:nvPr/>
        </p:nvSpPr>
        <p:spPr>
          <a:xfrm>
            <a:off x="704850" y="4963858"/>
            <a:ext cx="6023122" cy="119538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flatRDD = dataRDD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.flatMap(lambda line: line.split(' ')).distinct()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for line in flatRDD.collect():</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print(line)</a:t>
            </a:r>
            <a:endParaRPr/>
          </a:p>
        </p:txBody>
      </p:sp>
      <p:sp>
        <p:nvSpPr>
          <p:cNvPr id="1420" name="Google Shape;1420;p92"/>
          <p:cNvSpPr txBox="1"/>
          <p:nvPr/>
        </p:nvSpPr>
        <p:spPr>
          <a:xfrm>
            <a:off x="6929306" y="4963858"/>
            <a:ext cx="2403094" cy="1195381"/>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oranges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pear</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banana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apples</a:t>
            </a:r>
            <a:endParaRPr/>
          </a:p>
        </p:txBody>
      </p:sp>
      <p:sp>
        <p:nvSpPr>
          <p:cNvPr id="1421" name="Google Shape;1421;p92"/>
          <p:cNvSpPr txBox="1"/>
          <p:nvPr/>
        </p:nvSpPr>
        <p:spPr>
          <a:xfrm>
            <a:off x="6084171" y="343109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422" name="Google Shape;1422;p92"/>
          <p:cNvSpPr txBox="1"/>
          <p:nvPr/>
        </p:nvSpPr>
        <p:spPr>
          <a:xfrm>
            <a:off x="8684400" y="343109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
        <p:nvSpPr>
          <p:cNvPr id="1423" name="Google Shape;1423;p92"/>
          <p:cNvSpPr txBox="1"/>
          <p:nvPr/>
        </p:nvSpPr>
        <p:spPr>
          <a:xfrm>
            <a:off x="6079971" y="4966237"/>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424" name="Google Shape;1424;p92"/>
          <p:cNvSpPr txBox="1"/>
          <p:nvPr/>
        </p:nvSpPr>
        <p:spPr>
          <a:xfrm>
            <a:off x="8687313" y="4966237"/>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9" name="Shape 1429"/>
        <p:cNvGrpSpPr/>
        <p:nvPr/>
      </p:nvGrpSpPr>
      <p:grpSpPr>
        <a:xfrm>
          <a:off x="0" y="0"/>
          <a:ext cx="0" cy="0"/>
          <a:chOff x="0" y="0"/>
          <a:chExt cx="0" cy="0"/>
        </a:xfrm>
      </p:grpSpPr>
      <p:sp>
        <p:nvSpPr>
          <p:cNvPr id="1430" name="Google Shape;1430;p9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431" name="Google Shape;1431;p9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Đặt toán tử chuyển đổi RDD</a:t>
            </a:r>
            <a:endParaRPr/>
          </a:p>
        </p:txBody>
      </p:sp>
      <p:sp>
        <p:nvSpPr>
          <p:cNvPr id="1432" name="Google Shape;1432;p9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433" name="Google Shape;1433;p9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Chuyển đổi nhiều bộ dữ liệu</a:t>
            </a:r>
            <a:endParaRPr/>
          </a:p>
        </p:txBody>
      </p:sp>
      <p:graphicFrame>
        <p:nvGraphicFramePr>
          <p:cNvPr id="1434" name="Google Shape;1434;p93"/>
          <p:cNvGraphicFramePr/>
          <p:nvPr/>
        </p:nvGraphicFramePr>
        <p:xfrm>
          <a:off x="554436" y="2583366"/>
          <a:ext cx="3000000" cy="3000000"/>
        </p:xfrm>
        <a:graphic>
          <a:graphicData uri="http://schemas.openxmlformats.org/drawingml/2006/table">
            <a:tbl>
              <a:tblPr bandRow="1" firstRow="1">
                <a:noFill/>
                <a:tableStyleId>{AC961190-77FA-4AE8-A9A6-E3E42C7C3913}</a:tableStyleId>
              </a:tblPr>
              <a:tblGrid>
                <a:gridCol w="2178500"/>
                <a:gridCol w="6599475"/>
              </a:tblGrid>
              <a:tr h="132900">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Chuyển đổi</a:t>
                      </a:r>
                      <a:endParaRPr b="0" sz="1400" u="none" cap="none" strike="noStrike">
                        <a:solidFill>
                          <a:schemeClr val="dk1"/>
                        </a:solidFill>
                        <a:latin typeface="Arial"/>
                        <a:ea typeface="Arial"/>
                        <a:cs typeface="Arial"/>
                        <a:sym typeface="Arial"/>
                      </a:endParaRPr>
                    </a:p>
                  </a:txBody>
                  <a:tcPr marT="45725" marB="45725" marR="72000" marL="108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Ý nghĩa</a:t>
                      </a:r>
                      <a:endParaRPr b="0" sz="1400" u="none" cap="none" strike="noStrike">
                        <a:solidFill>
                          <a:schemeClr val="dk1"/>
                        </a:solidFill>
                        <a:latin typeface="Arial"/>
                        <a:ea typeface="Arial"/>
                        <a:cs typeface="Arial"/>
                        <a:sym typeface="Arial"/>
                      </a:endParaRPr>
                    </a:p>
                  </a:txBody>
                  <a:tcPr marT="45725" marB="45725" marR="72000" marL="10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299000">
                <a:tc>
                  <a:txBody>
                    <a:bodyPr/>
                    <a:lstStyle/>
                    <a:p>
                      <a:pPr indent="0" lvl="0" marL="0" marR="0" rtl="0" algn="ctr">
                        <a:spcBef>
                          <a:spcPts val="0"/>
                        </a:spcBef>
                        <a:spcAft>
                          <a:spcPts val="0"/>
                        </a:spcAft>
                        <a:buNone/>
                      </a:pPr>
                      <a:r>
                        <a:rPr lang="en-US" sz="1300" u="none" cap="none" strike="noStrike">
                          <a:solidFill>
                            <a:schemeClr val="dk1"/>
                          </a:solidFill>
                          <a:latin typeface="Arial"/>
                          <a:ea typeface="Arial"/>
                          <a:cs typeface="Arial"/>
                          <a:sym typeface="Arial"/>
                        </a:rPr>
                        <a:t>union(otherDataset)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Trả về tập dữ liệu mới chứa sự kết hợp của các phần tử trong tập dữ liệu nguồn và đối số</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126250">
                <a:tc>
                  <a:txBody>
                    <a:bodyPr/>
                    <a:lstStyle/>
                    <a:p>
                      <a:pPr indent="0" lvl="0" marL="0" marR="0" rtl="0" algn="ctr">
                        <a:spcBef>
                          <a:spcPts val="0"/>
                        </a:spcBef>
                        <a:spcAft>
                          <a:spcPts val="0"/>
                        </a:spcAft>
                        <a:buNone/>
                      </a:pPr>
                      <a:r>
                        <a:rPr lang="en-US" sz="1300" u="none" cap="none" strike="noStrike">
                          <a:solidFill>
                            <a:schemeClr val="dk1"/>
                          </a:solidFill>
                          <a:latin typeface="Arial"/>
                          <a:ea typeface="Arial"/>
                          <a:cs typeface="Arial"/>
                          <a:sym typeface="Arial"/>
                        </a:rPr>
                        <a:t>intersection(otherDataset)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Trả về một RDD mới chứa giao điểm của các phần tử trong tập dữ liệu nguồn và đối số</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126250">
                <a:tc>
                  <a:txBody>
                    <a:bodyPr/>
                    <a:lstStyle/>
                    <a:p>
                      <a:pPr indent="0" lvl="0" marL="0" marR="0" rtl="0" algn="ctr">
                        <a:spcBef>
                          <a:spcPts val="0"/>
                        </a:spcBef>
                        <a:spcAft>
                          <a:spcPts val="0"/>
                        </a:spcAft>
                        <a:buNone/>
                      </a:pPr>
                      <a:r>
                        <a:rPr lang="en-US" sz="1300" u="none" cap="none" strike="noStrike">
                          <a:solidFill>
                            <a:schemeClr val="dk1"/>
                          </a:solidFill>
                          <a:latin typeface="Arial"/>
                          <a:ea typeface="Arial"/>
                          <a:cs typeface="Arial"/>
                          <a:sym typeface="Arial"/>
                        </a:rPr>
                        <a:t>cartesian(otherDataset)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Khi được gọi trên tập dữ liệu loại T và U, trả về tập dữ liệu gồm (T, U) cặp (tất cả các cặp phần tử)</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126250">
                <a:tc>
                  <a:txBody>
                    <a:bodyPr/>
                    <a:lstStyle/>
                    <a:p>
                      <a:pPr indent="0" lvl="0" marL="0" marR="0" rtl="0" algn="ctr">
                        <a:spcBef>
                          <a:spcPts val="0"/>
                        </a:spcBef>
                        <a:spcAft>
                          <a:spcPts val="0"/>
                        </a:spcAft>
                        <a:buNone/>
                      </a:pPr>
                      <a:r>
                        <a:rPr lang="en-US" sz="1300" u="none" cap="none" strike="noStrike">
                          <a:solidFill>
                            <a:schemeClr val="dk1"/>
                          </a:solidFill>
                          <a:latin typeface="Arial"/>
                          <a:ea typeface="Arial"/>
                          <a:cs typeface="Arial"/>
                          <a:sym typeface="Arial"/>
                        </a:rPr>
                        <a:t>subtract(otherDataset)</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Trả về tập dữ liệu mới chứa tất cả các thành phần trong tập dữ liệu nguồn không có trong tập dữ liệu khác</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9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441" name="Google Shape;1441;p9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Đặt phép biến đổi toán tử (1/2)</a:t>
            </a:r>
            <a:endParaRPr/>
          </a:p>
        </p:txBody>
      </p:sp>
      <p:sp>
        <p:nvSpPr>
          <p:cNvPr id="1442" name="Google Shape;1442;p9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443" name="Google Shape;1443;p9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phép biến đổi này lấy hai bộ dữ liệu và thực hiện các thao tác thiết lập trên chúng</a:t>
            </a:r>
            <a:endParaRPr/>
          </a:p>
        </p:txBody>
      </p:sp>
      <p:sp>
        <p:nvSpPr>
          <p:cNvPr id="1444" name="Google Shape;1444;p94"/>
          <p:cNvSpPr txBox="1"/>
          <p:nvPr/>
        </p:nvSpPr>
        <p:spPr>
          <a:xfrm>
            <a:off x="704850" y="2670025"/>
            <a:ext cx="7812000" cy="132452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fruits1 = ["apples", "oranges", "pear"]</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fruits2 = ["banana", "apples"]</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fruit1RDD = sc.parallelize(fruits1)</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fruit2RDD = sc.parallelize(fruits2)</a:t>
            </a:r>
            <a:endParaRPr/>
          </a:p>
          <a:p>
            <a:pPr indent="-14287" lvl="0" marL="182563" marR="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fruit1RDD.union(fruit2RDD).collect()</a:t>
            </a:r>
            <a:endParaRPr/>
          </a:p>
        </p:txBody>
      </p:sp>
      <p:sp>
        <p:nvSpPr>
          <p:cNvPr id="1445" name="Google Shape;1445;p94"/>
          <p:cNvSpPr txBox="1"/>
          <p:nvPr/>
        </p:nvSpPr>
        <p:spPr>
          <a:xfrm>
            <a:off x="704850" y="3996684"/>
            <a:ext cx="7812000" cy="42287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['apples', 'oranges', 'pear', 'banana', 'apples']</a:t>
            </a:r>
            <a:endParaRPr/>
          </a:p>
        </p:txBody>
      </p:sp>
      <p:sp>
        <p:nvSpPr>
          <p:cNvPr id="1446" name="Google Shape;1446;p94"/>
          <p:cNvSpPr txBox="1"/>
          <p:nvPr/>
        </p:nvSpPr>
        <p:spPr>
          <a:xfrm>
            <a:off x="704850" y="4757933"/>
            <a:ext cx="7812000" cy="42287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fruit1RDD.intersection(fruit2RDD).collect()</a:t>
            </a:r>
            <a:endParaRPr/>
          </a:p>
        </p:txBody>
      </p:sp>
      <p:sp>
        <p:nvSpPr>
          <p:cNvPr id="1447" name="Google Shape;1447;p94"/>
          <p:cNvSpPr txBox="1"/>
          <p:nvPr/>
        </p:nvSpPr>
        <p:spPr>
          <a:xfrm>
            <a:off x="704850" y="5181011"/>
            <a:ext cx="7812000" cy="42287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['apples']</a:t>
            </a:r>
            <a:endParaRPr/>
          </a:p>
        </p:txBody>
      </p:sp>
      <p:sp>
        <p:nvSpPr>
          <p:cNvPr id="1448" name="Google Shape;1448;p94"/>
          <p:cNvSpPr txBox="1"/>
          <p:nvPr/>
        </p:nvSpPr>
        <p:spPr>
          <a:xfrm>
            <a:off x="7868850" y="4757933"/>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449" name="Google Shape;1449;p94"/>
          <p:cNvSpPr txBox="1"/>
          <p:nvPr/>
        </p:nvSpPr>
        <p:spPr>
          <a:xfrm>
            <a:off x="7868850" y="5184029"/>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
        <p:nvSpPr>
          <p:cNvPr id="1450" name="Google Shape;1450;p94"/>
          <p:cNvSpPr txBox="1"/>
          <p:nvPr/>
        </p:nvSpPr>
        <p:spPr>
          <a:xfrm>
            <a:off x="7868850" y="267002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451" name="Google Shape;1451;p94"/>
          <p:cNvSpPr txBox="1"/>
          <p:nvPr/>
        </p:nvSpPr>
        <p:spPr>
          <a:xfrm>
            <a:off x="7868850" y="3994550"/>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9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458" name="Google Shape;1458;p9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Đặt phép biến đổi toán tử (2/2)</a:t>
            </a:r>
            <a:endParaRPr/>
          </a:p>
        </p:txBody>
      </p:sp>
      <p:sp>
        <p:nvSpPr>
          <p:cNvPr id="1459" name="Google Shape;1459;p9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460" name="Google Shape;1460;p9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phép biến đổi này lấy hai bộ dữ liệu và thực hiện các thao tác thiết lập trên chúng</a:t>
            </a:r>
            <a:endParaRPr/>
          </a:p>
        </p:txBody>
      </p:sp>
      <p:sp>
        <p:nvSpPr>
          <p:cNvPr id="1461" name="Google Shape;1461;p95"/>
          <p:cNvSpPr txBox="1"/>
          <p:nvPr/>
        </p:nvSpPr>
        <p:spPr>
          <a:xfrm>
            <a:off x="704850" y="2607387"/>
            <a:ext cx="7812000" cy="62181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fruit1RDD.subtract(fruit2RDD).collect()</a:t>
            </a:r>
            <a:endParaRPr/>
          </a:p>
        </p:txBody>
      </p:sp>
      <p:sp>
        <p:nvSpPr>
          <p:cNvPr id="1462" name="Google Shape;1462;p95"/>
          <p:cNvSpPr txBox="1"/>
          <p:nvPr/>
        </p:nvSpPr>
        <p:spPr>
          <a:xfrm>
            <a:off x="704850" y="3339435"/>
            <a:ext cx="7812000" cy="42287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['oranges', 'pear']</a:t>
            </a:r>
            <a:endParaRPr/>
          </a:p>
        </p:txBody>
      </p:sp>
      <p:sp>
        <p:nvSpPr>
          <p:cNvPr id="1463" name="Google Shape;1463;p95"/>
          <p:cNvSpPr txBox="1"/>
          <p:nvPr/>
        </p:nvSpPr>
        <p:spPr>
          <a:xfrm>
            <a:off x="704850" y="3895906"/>
            <a:ext cx="7812000" cy="62181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fruit1RDD.cartesian(fruit2RDD).collect()</a:t>
            </a:r>
            <a:endParaRPr/>
          </a:p>
        </p:txBody>
      </p:sp>
      <p:sp>
        <p:nvSpPr>
          <p:cNvPr id="1464" name="Google Shape;1464;p95"/>
          <p:cNvSpPr txBox="1"/>
          <p:nvPr/>
        </p:nvSpPr>
        <p:spPr>
          <a:xfrm>
            <a:off x="704850" y="4641162"/>
            <a:ext cx="7812000" cy="143792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[('apples', 'banana'),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('apples', 'apples'),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('oranges', 'banana'),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('oranges', 'apples'),</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('pear', 'banana'),</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 ('pear', 'apples')]</a:t>
            </a:r>
            <a:endParaRPr/>
          </a:p>
        </p:txBody>
      </p:sp>
      <p:sp>
        <p:nvSpPr>
          <p:cNvPr id="1465" name="Google Shape;1465;p95"/>
          <p:cNvSpPr txBox="1"/>
          <p:nvPr/>
        </p:nvSpPr>
        <p:spPr>
          <a:xfrm>
            <a:off x="7868850" y="2609713"/>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466" name="Google Shape;1466;p95"/>
          <p:cNvSpPr txBox="1"/>
          <p:nvPr/>
        </p:nvSpPr>
        <p:spPr>
          <a:xfrm>
            <a:off x="7868850" y="3339435"/>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
        <p:nvSpPr>
          <p:cNvPr id="1467" name="Google Shape;1467;p95"/>
          <p:cNvSpPr txBox="1"/>
          <p:nvPr/>
        </p:nvSpPr>
        <p:spPr>
          <a:xfrm>
            <a:off x="7868850" y="3885746"/>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468" name="Google Shape;1468;p95"/>
          <p:cNvSpPr txBox="1"/>
          <p:nvPr/>
        </p:nvSpPr>
        <p:spPr>
          <a:xfrm>
            <a:off x="7868850" y="4641162"/>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sp>
        <p:nvSpPr>
          <p:cNvPr id="1474" name="Google Shape;1474;p9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475" name="Google Shape;1475;p9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RDD dựa trên phân vùng</a:t>
            </a:r>
            <a:endParaRPr/>
          </a:p>
        </p:txBody>
      </p:sp>
      <p:sp>
        <p:nvSpPr>
          <p:cNvPr id="1476" name="Google Shape;1476;p9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477" name="Google Shape;1477;p9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phép biến đổi hoạt động ở cấp độ phân vùng, thay vì cấp độ hàng</a:t>
            </a:r>
            <a:endParaRPr/>
          </a:p>
        </p:txBody>
      </p:sp>
      <p:graphicFrame>
        <p:nvGraphicFramePr>
          <p:cNvPr id="1478" name="Google Shape;1478;p96"/>
          <p:cNvGraphicFramePr/>
          <p:nvPr/>
        </p:nvGraphicFramePr>
        <p:xfrm>
          <a:off x="554436" y="2576961"/>
          <a:ext cx="3000000" cy="3000000"/>
        </p:xfrm>
        <a:graphic>
          <a:graphicData uri="http://schemas.openxmlformats.org/drawingml/2006/table">
            <a:tbl>
              <a:tblPr bandRow="1" firstRow="1">
                <a:noFill/>
                <a:tableStyleId>{AC961190-77FA-4AE8-A9A6-E3E42C7C3913}</a:tableStyleId>
              </a:tblPr>
              <a:tblGrid>
                <a:gridCol w="2204250"/>
                <a:gridCol w="6573700"/>
              </a:tblGrid>
              <a:tr h="132900">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Chuyển đổi</a:t>
                      </a:r>
                      <a:endParaRPr b="0" sz="1400" u="none" cap="none" strike="noStrike">
                        <a:solidFill>
                          <a:schemeClr val="dk1"/>
                        </a:solidFill>
                        <a:latin typeface="Arial"/>
                        <a:ea typeface="Arial"/>
                        <a:cs typeface="Arial"/>
                        <a:sym typeface="Arial"/>
                      </a:endParaRPr>
                    </a:p>
                  </a:txBody>
                  <a:tcPr marT="45725" marB="45725" marR="72000" marL="108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Ý nghĩa</a:t>
                      </a:r>
                      <a:endParaRPr b="0" sz="1400" u="none" cap="none" strike="noStrike">
                        <a:solidFill>
                          <a:schemeClr val="dk1"/>
                        </a:solidFill>
                        <a:latin typeface="Arial"/>
                        <a:ea typeface="Arial"/>
                        <a:cs typeface="Arial"/>
                        <a:sym typeface="Arial"/>
                      </a:endParaRPr>
                    </a:p>
                  </a:txBody>
                  <a:tcPr marT="45725" marB="45725" marR="72000" marL="10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299000">
                <a:tc>
                  <a:txBody>
                    <a:bodyPr/>
                    <a:lstStyle/>
                    <a:p>
                      <a:pPr indent="0" lvl="0" marL="0" marR="0" rtl="0" algn="ctr">
                        <a:spcBef>
                          <a:spcPts val="0"/>
                        </a:spcBef>
                        <a:spcAft>
                          <a:spcPts val="0"/>
                        </a:spcAft>
                        <a:buNone/>
                      </a:pPr>
                      <a:r>
                        <a:rPr lang="en-US" sz="1300" u="none" cap="none" strike="noStrike">
                          <a:solidFill>
                            <a:schemeClr val="dk1"/>
                          </a:solidFill>
                          <a:latin typeface="Arial"/>
                          <a:ea typeface="Arial"/>
                          <a:cs typeface="Arial"/>
                          <a:sym typeface="Arial"/>
                        </a:rPr>
                        <a:t>mapPartitions(func)</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Tương tự như bản đồ, nhưng chạy riêng trên từng phân vùng (khối) của RDD, vì vậy func phải thuộc loại Iterator&lt;T&gt; =&gt; Iterator&lt;U&gt; khi chạy trên RDD thuộc loại T</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126250">
                <a:tc>
                  <a:txBody>
                    <a:bodyPr/>
                    <a:lstStyle/>
                    <a:p>
                      <a:pPr indent="0" lvl="0" marL="0" marR="0" rtl="0" algn="ctr">
                        <a:spcBef>
                          <a:spcPts val="0"/>
                        </a:spcBef>
                        <a:spcAft>
                          <a:spcPts val="0"/>
                        </a:spcAft>
                        <a:buNone/>
                      </a:pPr>
                      <a:r>
                        <a:rPr lang="en-US" sz="1300" u="none" cap="none" strike="noStrike">
                          <a:solidFill>
                            <a:schemeClr val="dk1"/>
                          </a:solidFill>
                          <a:latin typeface="Arial"/>
                          <a:ea typeface="Arial"/>
                          <a:cs typeface="Arial"/>
                          <a:sym typeface="Arial"/>
                        </a:rPr>
                        <a:t>mapPartitionsWithIndex</a:t>
                      </a:r>
                      <a:br>
                        <a:rPr lang="en-US" sz="1300" u="none" cap="none" strike="noStrike">
                          <a:solidFill>
                            <a:schemeClr val="dk1"/>
                          </a:solidFill>
                          <a:latin typeface="Arial"/>
                          <a:ea typeface="Arial"/>
                          <a:cs typeface="Arial"/>
                          <a:sym typeface="Arial"/>
                        </a:rPr>
                      </a:br>
                      <a:r>
                        <a:rPr lang="en-US" sz="1300" u="none" cap="none" strike="noStrike">
                          <a:solidFill>
                            <a:schemeClr val="dk1"/>
                          </a:solidFill>
                          <a:latin typeface="Arial"/>
                          <a:ea typeface="Arial"/>
                          <a:cs typeface="Arial"/>
                          <a:sym typeface="Arial"/>
                        </a:rPr>
                        <a:t>(func)</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Tương tự như mapPartitions, nhưng cũng cung cấp cho func một giá trị số nguyên biểu thị chỉ số của phân vùng, vì vậy func phải thuộc loại (Int, Iterator&lt;T&gt;) =&gt; Iterator&lt;U&gt; khi chạy trên RDD thuộc loại T</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sp>
        <p:nvSpPr>
          <p:cNvPr id="1484" name="Google Shape;1484;p9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485" name="Google Shape;1485;p9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Chuyển đổi phân vùng RDD</a:t>
            </a:r>
            <a:endParaRPr/>
          </a:p>
        </p:txBody>
      </p:sp>
      <p:sp>
        <p:nvSpPr>
          <p:cNvPr id="1486" name="Google Shape;1486;p9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487" name="Google Shape;1487;p97"/>
          <p:cNvSpPr txBox="1"/>
          <p:nvPr>
            <p:ph idx="4" type="body"/>
          </p:nvPr>
        </p:nvSpPr>
        <p:spPr>
          <a:xfrm>
            <a:off x="535872" y="2226568"/>
            <a:ext cx="857764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Phép biến đổi </a:t>
            </a:r>
            <a:r>
              <a:rPr b="1" lang="en-US"/>
              <a:t>mapPartition</a:t>
            </a:r>
            <a:r>
              <a:rPr lang="en-US"/>
              <a:t>(func) hoạt động ở cấp độ phân vùng</a:t>
            </a:r>
            <a:endParaRPr/>
          </a:p>
          <a:p>
            <a:pPr indent="-177800" lvl="0" marL="177800" rtl="0" algn="l">
              <a:lnSpc>
                <a:spcPct val="128571"/>
              </a:lnSpc>
              <a:spcBef>
                <a:spcPts val="1000"/>
              </a:spcBef>
              <a:spcAft>
                <a:spcPts val="0"/>
              </a:spcAft>
              <a:buClr>
                <a:srgbClr val="262626"/>
              </a:buClr>
              <a:buSzPts val="1400"/>
              <a:buFont typeface="Arial"/>
              <a:buChar char="•"/>
            </a:pPr>
            <a:r>
              <a:rPr lang="en-US"/>
              <a:t>Là một phần của giao thức API, </a:t>
            </a:r>
            <a:r>
              <a:rPr b="1" lang="en-US"/>
              <a:t>mapPartition</a:t>
            </a:r>
            <a:r>
              <a:rPr lang="en-US"/>
              <a:t> cung cấp một trình lặp để func sử dụng</a:t>
            </a:r>
            <a:endParaRPr/>
          </a:p>
          <a:p>
            <a:pPr indent="-177800" lvl="0" marL="177800" rtl="0" algn="l">
              <a:lnSpc>
                <a:spcPct val="128571"/>
              </a:lnSpc>
              <a:spcBef>
                <a:spcPts val="1000"/>
              </a:spcBef>
              <a:spcAft>
                <a:spcPts val="0"/>
              </a:spcAft>
              <a:buClr>
                <a:srgbClr val="262626"/>
              </a:buClr>
              <a:buSzPts val="1400"/>
              <a:buFont typeface="Arial"/>
              <a:buChar char="•"/>
            </a:pPr>
            <a:r>
              <a:rPr lang="en-US"/>
              <a:t>func dự kiến ​​sẽ có một tham số iterator có thể được sử dụng để điều hướng các thành phần của phân vùng</a:t>
            </a:r>
            <a:endParaRPr/>
          </a:p>
          <a:p>
            <a:pPr indent="-177800" lvl="0" marL="177800" rtl="0" algn="l">
              <a:lnSpc>
                <a:spcPct val="128571"/>
              </a:lnSpc>
              <a:spcBef>
                <a:spcPts val="1000"/>
              </a:spcBef>
              <a:spcAft>
                <a:spcPts val="0"/>
              </a:spcAft>
              <a:buClr>
                <a:srgbClr val="262626"/>
              </a:buClr>
              <a:buSzPts val="1400"/>
              <a:buFont typeface="Arial"/>
              <a:buChar char="•"/>
            </a:pPr>
            <a:r>
              <a:rPr lang="en-US"/>
              <a:t>func dự kiến sẽ trả về một trình vòng lặp của map Partition kết quả</a:t>
            </a:r>
            <a:endParaRPr/>
          </a:p>
          <a:p>
            <a:pPr indent="-182563" lvl="1" marL="360363" rtl="0" algn="l">
              <a:lnSpc>
                <a:spcPct val="138461"/>
              </a:lnSpc>
              <a:spcBef>
                <a:spcPts val="500"/>
              </a:spcBef>
              <a:spcAft>
                <a:spcPts val="0"/>
              </a:spcAft>
              <a:buClr>
                <a:srgbClr val="262626"/>
              </a:buClr>
              <a:buSzPts val="1040"/>
              <a:buChar char="•"/>
            </a:pPr>
            <a:r>
              <a:rPr lang="en-US"/>
              <a:t>Năng suất Python được sử dụng ở đây để cung cấp chức năng này</a:t>
            </a:r>
            <a:endParaRPr/>
          </a:p>
        </p:txBody>
      </p:sp>
      <p:sp>
        <p:nvSpPr>
          <p:cNvPr id="1488" name="Google Shape;1488;p97"/>
          <p:cNvSpPr txBox="1"/>
          <p:nvPr/>
        </p:nvSpPr>
        <p:spPr>
          <a:xfrm>
            <a:off x="1037968" y="2446638"/>
            <a:ext cx="18473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
        <p:nvSpPr>
          <p:cNvPr id="1489" name="Google Shape;1489;p97"/>
          <p:cNvSpPr txBox="1"/>
          <p:nvPr/>
        </p:nvSpPr>
        <p:spPr>
          <a:xfrm>
            <a:off x="704850" y="3914081"/>
            <a:ext cx="6066340" cy="235971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def show_part(it):</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for i in it:</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print(i)</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partRDD = sc.parallelize([1, 2, 3, 4, 5, 6], 2)</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print("This RDD has",partRDD.getNumPartitions(),"partitions")</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partRDD.foreachPartition(lambda iterator: show_part(iterator))</a:t>
            </a:r>
            <a:endParaRPr/>
          </a:p>
        </p:txBody>
      </p:sp>
      <p:sp>
        <p:nvSpPr>
          <p:cNvPr id="1490" name="Google Shape;1490;p97"/>
          <p:cNvSpPr txBox="1"/>
          <p:nvPr/>
        </p:nvSpPr>
        <p:spPr>
          <a:xfrm>
            <a:off x="7130733" y="3914081"/>
            <a:ext cx="2214880" cy="2359720"/>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6</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15</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1491" name="Google Shape;1491;p97"/>
          <p:cNvSpPr txBox="1"/>
          <p:nvPr/>
        </p:nvSpPr>
        <p:spPr>
          <a:xfrm>
            <a:off x="6123190" y="3910354"/>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492" name="Google Shape;1492;p97"/>
          <p:cNvSpPr txBox="1"/>
          <p:nvPr/>
        </p:nvSpPr>
        <p:spPr>
          <a:xfrm>
            <a:off x="8695587" y="3910354"/>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sp>
        <p:nvSpPr>
          <p:cNvPr id="1498" name="Google Shape;1498;p9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499" name="Google Shape;1499;p9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Phân vùng RDD với chuyển đổi chỉ mục</a:t>
            </a:r>
            <a:endParaRPr/>
          </a:p>
        </p:txBody>
      </p:sp>
      <p:sp>
        <p:nvSpPr>
          <p:cNvPr id="1500" name="Google Shape;1500;p9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501" name="Google Shape;1501;p98"/>
          <p:cNvSpPr txBox="1"/>
          <p:nvPr>
            <p:ph idx="4" type="body"/>
          </p:nvPr>
        </p:nvSpPr>
        <p:spPr>
          <a:xfrm>
            <a:off x="535872" y="2226568"/>
            <a:ext cx="306076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Phép biến đổi </a:t>
            </a:r>
            <a:r>
              <a:rPr b="1" lang="en-US"/>
              <a:t>mapPartitionsWithIndex(func)</a:t>
            </a:r>
            <a:r>
              <a:rPr lang="en-US"/>
              <a:t> hoạt động chính xác như phép biến đổi </a:t>
            </a:r>
            <a:r>
              <a:rPr b="1" lang="en-US"/>
              <a:t>mapPartitions(func)</a:t>
            </a:r>
            <a:r>
              <a:rPr lang="en-US"/>
              <a:t> nhưng có thêm chức năng theo dõi số chỉ mục phân vùng</a:t>
            </a:r>
            <a:endParaRPr/>
          </a:p>
          <a:p>
            <a:pPr indent="-182563" lvl="1" marL="360363" rtl="0" algn="l">
              <a:lnSpc>
                <a:spcPct val="138461"/>
              </a:lnSpc>
              <a:spcBef>
                <a:spcPts val="500"/>
              </a:spcBef>
              <a:spcAft>
                <a:spcPts val="0"/>
              </a:spcAft>
              <a:buClr>
                <a:srgbClr val="262626"/>
              </a:buClr>
              <a:buSzPts val="1040"/>
              <a:buChar char="•"/>
            </a:pPr>
            <a:r>
              <a:rPr lang="en-US"/>
              <a:t>Số chỉ mục phân vùng bắt đầu từ 0</a:t>
            </a:r>
            <a:endParaRPr/>
          </a:p>
          <a:p>
            <a:pPr indent="-177800" lvl="0" marL="177800" rtl="0" algn="l">
              <a:lnSpc>
                <a:spcPct val="128571"/>
              </a:lnSpc>
              <a:spcBef>
                <a:spcPts val="1000"/>
              </a:spcBef>
              <a:spcAft>
                <a:spcPts val="0"/>
              </a:spcAft>
              <a:buClr>
                <a:srgbClr val="262626"/>
              </a:buClr>
              <a:buSzPts val="1400"/>
              <a:buFont typeface="Arial"/>
              <a:buChar char="•"/>
            </a:pPr>
            <a:r>
              <a:rPr lang="en-US"/>
              <a:t>Việc chuyển đổi sẽ cung cấp cả giá trị chỉ mục phân vùng và trình vòng lặp để điều hướng qua các thành phần của phân vùng</a:t>
            </a:r>
            <a:endParaRPr/>
          </a:p>
          <a:p>
            <a:pPr indent="-177800" lvl="0" marL="177800" rtl="0" algn="l">
              <a:lnSpc>
                <a:spcPct val="128571"/>
              </a:lnSpc>
              <a:spcBef>
                <a:spcPts val="1000"/>
              </a:spcBef>
              <a:spcAft>
                <a:spcPts val="0"/>
              </a:spcAft>
              <a:buClr>
                <a:srgbClr val="262626"/>
              </a:buClr>
              <a:buSzPts val="1400"/>
              <a:buFont typeface="Arial"/>
              <a:buChar char="•"/>
            </a:pPr>
            <a:r>
              <a:rPr lang="en-US"/>
              <a:t>func dự kiến sẽ trả về một trình vòng lặp như trường hợp của </a:t>
            </a:r>
            <a:r>
              <a:rPr b="1" lang="en-US"/>
              <a:t>mapPartitions</a:t>
            </a:r>
            <a:endParaRPr b="1"/>
          </a:p>
          <a:p>
            <a:pPr indent="-182563" lvl="1" marL="360363" rtl="0" algn="l">
              <a:lnSpc>
                <a:spcPct val="138461"/>
              </a:lnSpc>
              <a:spcBef>
                <a:spcPts val="500"/>
              </a:spcBef>
              <a:spcAft>
                <a:spcPts val="0"/>
              </a:spcAft>
              <a:buClr>
                <a:srgbClr val="262626"/>
              </a:buClr>
              <a:buSzPts val="1040"/>
              <a:buChar char="•"/>
            </a:pPr>
            <a:r>
              <a:rPr lang="en-US"/>
              <a:t>Câu lệnh yield cung cấp chức năng này</a:t>
            </a:r>
            <a:endParaRPr/>
          </a:p>
        </p:txBody>
      </p:sp>
      <p:sp>
        <p:nvSpPr>
          <p:cNvPr id="1502" name="Google Shape;1502;p98"/>
          <p:cNvSpPr txBox="1"/>
          <p:nvPr/>
        </p:nvSpPr>
        <p:spPr>
          <a:xfrm>
            <a:off x="1037968" y="2446638"/>
            <a:ext cx="18473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100">
              <a:solidFill>
                <a:schemeClr val="dk1"/>
              </a:solidFill>
              <a:latin typeface="Arial"/>
              <a:ea typeface="Arial"/>
              <a:cs typeface="Arial"/>
              <a:sym typeface="Arial"/>
            </a:endParaRPr>
          </a:p>
        </p:txBody>
      </p:sp>
      <p:sp>
        <p:nvSpPr>
          <p:cNvPr id="1503" name="Google Shape;1503;p98"/>
          <p:cNvSpPr txBox="1"/>
          <p:nvPr/>
        </p:nvSpPr>
        <p:spPr>
          <a:xfrm>
            <a:off x="3596640" y="2097158"/>
            <a:ext cx="5623779" cy="313524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def show_part(iterator):</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for i in iterator:</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print(i)</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print("*******************")</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def add_I(index, it):</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yield (index, sum(it))</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partRDD = sc.parallelize([1, 2, 3, 4, 5, 6], 2)</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partRDD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.mapPartitionsWithIndex(lambda ix, it: add_I(ix, it)) \</a:t>
            </a:r>
            <a:endParaRPr/>
          </a:p>
          <a:p>
            <a:pPr indent="-14287" lvl="0" marL="182563" marR="0" rtl="0" algn="l">
              <a:spcBef>
                <a:spcPts val="0"/>
              </a:spcBef>
              <a:spcAft>
                <a:spcPts val="0"/>
              </a:spcAft>
              <a:buNone/>
            </a:pPr>
            <a:r>
              <a:rPr lang="en-US" sz="1200">
                <a:solidFill>
                  <a:schemeClr val="dk1"/>
                </a:solidFill>
                <a:latin typeface="Courier New"/>
                <a:ea typeface="Courier New"/>
                <a:cs typeface="Courier New"/>
                <a:sym typeface="Courier New"/>
              </a:rPr>
              <a:t>  .foreachPartition(lambda iterator: show_part(iterator))</a:t>
            </a:r>
            <a:endParaRPr/>
          </a:p>
        </p:txBody>
      </p:sp>
      <p:sp>
        <p:nvSpPr>
          <p:cNvPr id="1504" name="Google Shape;1504;p98"/>
          <p:cNvSpPr txBox="1"/>
          <p:nvPr/>
        </p:nvSpPr>
        <p:spPr>
          <a:xfrm>
            <a:off x="3596640" y="5334947"/>
            <a:ext cx="5623779" cy="938853"/>
          </a:xfrm>
          <a:prstGeom prst="rect">
            <a:avLst/>
          </a:prstGeom>
          <a:solidFill>
            <a:schemeClr val="l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(0, 6)</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(1, 15)</a:t>
            </a:r>
            <a:endParaRPr/>
          </a:p>
          <a:p>
            <a:pPr indent="0" lvl="0" marL="182563" marR="0" rtl="0" algn="l">
              <a:spcBef>
                <a:spcPts val="0"/>
              </a:spcBef>
              <a:spcAft>
                <a:spcPts val="0"/>
              </a:spcAft>
              <a:buNone/>
            </a:pPr>
            <a:r>
              <a:rPr lang="en-US" sz="1200">
                <a:solidFill>
                  <a:schemeClr val="dk1"/>
                </a:solidFill>
                <a:latin typeface="Courier New"/>
                <a:ea typeface="Courier New"/>
                <a:cs typeface="Courier New"/>
                <a:sym typeface="Courier New"/>
              </a:rPr>
              <a:t>*******************</a:t>
            </a:r>
            <a:endParaRPr/>
          </a:p>
        </p:txBody>
      </p:sp>
      <p:sp>
        <p:nvSpPr>
          <p:cNvPr id="1505" name="Google Shape;1505;p98"/>
          <p:cNvSpPr txBox="1"/>
          <p:nvPr/>
        </p:nvSpPr>
        <p:spPr>
          <a:xfrm>
            <a:off x="8572419" y="2098058"/>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Input</a:t>
            </a:r>
            <a:endParaRPr/>
          </a:p>
        </p:txBody>
      </p:sp>
      <p:sp>
        <p:nvSpPr>
          <p:cNvPr id="1506" name="Google Shape;1506;p98"/>
          <p:cNvSpPr txBox="1"/>
          <p:nvPr/>
        </p:nvSpPr>
        <p:spPr>
          <a:xfrm>
            <a:off x="8572419" y="5334947"/>
            <a:ext cx="648000" cy="28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Output</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9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Chuyển đổi dữ liệu với Core API</a:t>
            </a:r>
            <a:endParaRPr/>
          </a:p>
        </p:txBody>
      </p:sp>
      <p:sp>
        <p:nvSpPr>
          <p:cNvPr id="1513" name="Google Shape;1513;p9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Phân phối lại dữ liệu Chuyển đổi RDD</a:t>
            </a:r>
            <a:endParaRPr/>
          </a:p>
        </p:txBody>
      </p:sp>
      <p:sp>
        <p:nvSpPr>
          <p:cNvPr id="1514" name="Google Shape;1514;p9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515" name="Google Shape;1515;p9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phép biến đổi làm thay đổi số lượng phân vùng</a:t>
            </a:r>
            <a:endParaRPr/>
          </a:p>
        </p:txBody>
      </p:sp>
      <p:graphicFrame>
        <p:nvGraphicFramePr>
          <p:cNvPr id="1516" name="Google Shape;1516;p99"/>
          <p:cNvGraphicFramePr/>
          <p:nvPr/>
        </p:nvGraphicFramePr>
        <p:xfrm>
          <a:off x="554436" y="2583365"/>
          <a:ext cx="3000000" cy="3000000"/>
        </p:xfrm>
        <a:graphic>
          <a:graphicData uri="http://schemas.openxmlformats.org/drawingml/2006/table">
            <a:tbl>
              <a:tblPr bandRow="1" firstRow="1">
                <a:noFill/>
                <a:tableStyleId>{AC961190-77FA-4AE8-A9A6-E3E42C7C3913}</a:tableStyleId>
              </a:tblPr>
              <a:tblGrid>
                <a:gridCol w="2846500"/>
                <a:gridCol w="5931475"/>
              </a:tblGrid>
              <a:tr h="372975">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Chuyển đổi</a:t>
                      </a:r>
                      <a:endParaRPr b="0" sz="1400" u="none" cap="none" strike="noStrike">
                        <a:solidFill>
                          <a:schemeClr val="dk1"/>
                        </a:solidFill>
                        <a:latin typeface="Arial"/>
                        <a:ea typeface="Arial"/>
                        <a:cs typeface="Arial"/>
                        <a:sym typeface="Arial"/>
                      </a:endParaRPr>
                    </a:p>
                  </a:txBody>
                  <a:tcPr marT="45725" marB="45725" marR="72000" marL="108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Ý nghĩa</a:t>
                      </a:r>
                      <a:endParaRPr b="0" sz="1400" u="none" cap="none" strike="noStrike">
                        <a:solidFill>
                          <a:schemeClr val="dk1"/>
                        </a:solidFill>
                        <a:latin typeface="Arial"/>
                        <a:ea typeface="Arial"/>
                        <a:cs typeface="Arial"/>
                        <a:sym typeface="Arial"/>
                      </a:endParaRPr>
                    </a:p>
                  </a:txBody>
                  <a:tcPr marT="45725" marB="45725" marR="72000" marL="10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596775">
                <a:tc>
                  <a:txBody>
                    <a:bodyPr/>
                    <a:lstStyle/>
                    <a:p>
                      <a:pPr indent="0" lvl="0" marL="0" marR="0" rtl="0" algn="ctr">
                        <a:spcBef>
                          <a:spcPts val="0"/>
                        </a:spcBef>
                        <a:spcAft>
                          <a:spcPts val="0"/>
                        </a:spcAft>
                        <a:buNone/>
                      </a:pPr>
                      <a:r>
                        <a:rPr lang="en-US" sz="1300" u="none" cap="none" strike="noStrike">
                          <a:solidFill>
                            <a:schemeClr val="dk1"/>
                          </a:solidFill>
                          <a:latin typeface="Arial"/>
                          <a:ea typeface="Arial"/>
                          <a:cs typeface="Arial"/>
                          <a:sym typeface="Arial"/>
                        </a:rPr>
                        <a:t>coalesce(numPartitions)</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Giảm số lượng phân vùng trong RDD xuống numPartitions. Hữu ích để chạy các hoạt động hiệu quả hơn sau khi lọc một tập dữ liệu lớn.</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596775">
                <a:tc>
                  <a:txBody>
                    <a:bodyPr/>
                    <a:lstStyle/>
                    <a:p>
                      <a:pPr indent="0" lvl="0" marL="0" marR="0" rtl="0" algn="ctr">
                        <a:spcBef>
                          <a:spcPts val="0"/>
                        </a:spcBef>
                        <a:spcAft>
                          <a:spcPts val="0"/>
                        </a:spcAft>
                        <a:buNone/>
                      </a:pPr>
                      <a:r>
                        <a:rPr lang="en-US" sz="1300" u="none" cap="none" strike="noStrike">
                          <a:solidFill>
                            <a:schemeClr val="dk1"/>
                          </a:solidFill>
                          <a:latin typeface="Arial"/>
                          <a:ea typeface="Arial"/>
                          <a:cs typeface="Arial"/>
                          <a:sym typeface="Arial"/>
                        </a:rPr>
                        <a:t>repartition(numPartitions)</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Xáo trộn lại dữ liệu trong RDD một cách ngẫu nhiên để tạo nhiều hoặc ít phân vùng hơn và cân bằng dữ liệu trên chúng. Điều này luôn xáo trộn tất cả dữ liệu qua mạng.</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839200">
                <a:tc>
                  <a:txBody>
                    <a:bodyPr/>
                    <a:lstStyle/>
                    <a:p>
                      <a:pPr indent="0" lvl="0" marL="0" marR="0" rtl="0" algn="ctr">
                        <a:spcBef>
                          <a:spcPts val="0"/>
                        </a:spcBef>
                        <a:spcAft>
                          <a:spcPts val="0"/>
                        </a:spcAft>
                        <a:buNone/>
                      </a:pPr>
                      <a:r>
                        <a:rPr lang="en-US" sz="1300" u="none" cap="none" strike="noStrike">
                          <a:solidFill>
                            <a:schemeClr val="dk1"/>
                          </a:solidFill>
                          <a:latin typeface="Arial"/>
                          <a:ea typeface="Arial"/>
                          <a:cs typeface="Arial"/>
                          <a:sym typeface="Arial"/>
                        </a:rPr>
                        <a:t>repartitionAndSortWithinPartitions</a:t>
                      </a:r>
                      <a:br>
                        <a:rPr lang="en-US" sz="1300" u="none" cap="none" strike="noStrike">
                          <a:solidFill>
                            <a:schemeClr val="dk1"/>
                          </a:solidFill>
                          <a:latin typeface="Arial"/>
                          <a:ea typeface="Arial"/>
                          <a:cs typeface="Arial"/>
                          <a:sym typeface="Arial"/>
                        </a:rPr>
                      </a:br>
                      <a:r>
                        <a:rPr lang="en-US" sz="1300" u="none" cap="none" strike="noStrike">
                          <a:solidFill>
                            <a:schemeClr val="dk1"/>
                          </a:solidFill>
                          <a:latin typeface="Arial"/>
                          <a:ea typeface="Arial"/>
                          <a:cs typeface="Arial"/>
                          <a:sym typeface="Arial"/>
                        </a:rPr>
                        <a:t>(partitioner)</a:t>
                      </a:r>
                      <a:endParaRPr/>
                    </a:p>
                  </a:txBody>
                  <a:tcPr marT="45725" marB="45725" marR="79500" marL="795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u="none" cap="none" strike="noStrike">
                          <a:solidFill>
                            <a:schemeClr val="dk1"/>
                          </a:solidFill>
                          <a:latin typeface="Arial"/>
                          <a:ea typeface="Arial"/>
                          <a:cs typeface="Arial"/>
                          <a:sym typeface="Arial"/>
                        </a:rPr>
                        <a:t>Phân vùng lại RDD theo trình phân vùng đã cho và trong mỗi phân vùng kết quả, hãy sắp xếp các bản ghi theo khóa của chúng. Điều này hiệu quả hơn so với việc gọi phân vùng lại và sau đó sắp xếp trong từng phân vùng vì nó có thể đẩy quá trình sắp xếp xuống máy xáo trộn.</a:t>
                      </a:r>
                      <a:endParaRPr sz="1300" u="none" cap="none" strike="noStrike">
                        <a:solidFill>
                          <a:schemeClr val="dk1"/>
                        </a:solidFill>
                        <a:latin typeface="Arial"/>
                        <a:ea typeface="Arial"/>
                        <a:cs typeface="Arial"/>
                        <a:sym typeface="Arial"/>
                      </a:endParaRPr>
                    </a:p>
                  </a:txBody>
                  <a:tcPr marT="45725" marB="45725" marR="79500" marL="795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Custom Office Theme">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2009-05-07T01:59:54Z</dcterms:created>
  <dc:creator>SKCC06494\Administrator</dc:creator>
</cp:coreProperties>
</file>