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90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65">
          <p15:clr>
            <a:srgbClr val="A4A3A4"/>
          </p15:clr>
        </p15:guide>
        <p15:guide id="2" orient="horz" pos="164">
          <p15:clr>
            <a:srgbClr val="A4A3A4"/>
          </p15:clr>
        </p15:guide>
        <p15:guide id="3" orient="horz" pos="3884">
          <p15:clr>
            <a:srgbClr val="A4A3A4"/>
          </p15:clr>
        </p15:guide>
        <p15:guide id="4" orient="horz" pos="1162">
          <p15:clr>
            <a:srgbClr val="A4A3A4"/>
          </p15:clr>
        </p15:guide>
        <p15:guide id="5" orient="horz" pos="890">
          <p15:clr>
            <a:srgbClr val="A4A3A4"/>
          </p15:clr>
        </p15:guide>
        <p15:guide id="6" pos="217">
          <p15:clr>
            <a:srgbClr val="A4A3A4"/>
          </p15:clr>
        </p15:guide>
        <p15:guide id="7" pos="600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44" roundtripDataSignature="AMtx7mg2rRAmlBfy+NOCEaahv0CDEqt1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9142B2-4065-451E-80AE-63618E12FA13}">
  <a:tblStyle styleId="{C59142B2-4065-451E-80AE-63618E12FA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65" orient="horz"/>
        <p:guide pos="164" orient="horz"/>
        <p:guide pos="3884" orient="horz"/>
        <p:guide pos="1162" orient="horz"/>
        <p:guide pos="890" orient="horz"/>
        <p:guide pos="217"/>
        <p:guide pos="600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169009" cy="48006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4144485" y="0"/>
            <a:ext cx="3169009" cy="48006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119597"/>
            <a:ext cx="3169009" cy="48006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7" name="Google Shape;77;p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Các quyền HDFS đối với các tệp và thư mục về cơ bản phản ánh những gì bạn tìm thấy trên hệ điều hành UNIX (hoặc rộng hơn là tuân thủ POSIX).</a:t>
            </a:r>
            <a:endParaRPr sz="1200">
              <a:solidFill>
                <a:schemeClr val="dk1"/>
              </a:solidFill>
              <a:latin typeface="Arial"/>
              <a:ea typeface="Arial"/>
              <a:cs typeface="Arial"/>
              <a:sym typeface="Arial"/>
            </a:endParaRPr>
          </a:p>
        </p:txBody>
      </p:sp>
      <p:sp>
        <p:nvSpPr>
          <p:cNvPr id="232" name="Google Shape;232;p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Giao thức xác thực mạng Kerberos. Nó được thiết kế để cung cấp khả năng xác thực mạnh cho các ứng dụng máy khách/máy chủ bằng cách sử dụng mật mã khóa bí mật.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sẽ được giải thích chi tiết sau.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chế thương lượng GSSAPI đơn giản và được bảo vệ (SPNEGO), thường được phát âm là "spenay-go", là một "cơ chế giả" GSSAPI được phần mềm máy khách-máy chủ sử dụng để thương lượng lựa chọn công nghệ bảo mật.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Hadoop sử dụng Kerberos để cung cấp xác thực mạnh hơn.</a:t>
            </a:r>
            <a:endParaRPr b="0">
              <a:latin typeface="Arial"/>
              <a:ea typeface="Arial"/>
              <a:cs typeface="Arial"/>
              <a:sym typeface="Arial"/>
            </a:endParaRPr>
          </a:p>
        </p:txBody>
      </p:sp>
      <p:sp>
        <p:nvSpPr>
          <p:cNvPr id="241" name="Google Shape;241;p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Máy khách - Một thực thể trên mạng (người dùng, máy chủ hoặc ứng dụng) có thể nhận vé từ Kerberos.</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Dịch vụ - một chương trình được truy cập qua mạng.</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Realms: Một cách hợp lý để nhóm các tài nguyên và danh tính sử dụng Kerberos.</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Principals: Một danh tính duy nhất sử dụng Kerberos.</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Tickets: Một bộ chứng chỉ điện tử tạm thời.</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https://web.mit.edu/kerberos/</a:t>
            </a:r>
            <a:endParaRPr>
              <a:latin typeface="Arial"/>
              <a:ea typeface="Arial"/>
              <a:cs typeface="Arial"/>
              <a:sym typeface="Arial"/>
            </a:endParaRPr>
          </a:p>
        </p:txBody>
      </p:sp>
      <p:sp>
        <p:nvSpPr>
          <p:cNvPr id="250" name="Google Shape;250;p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Kerberos liên quan đến các tin nhắn được trao đổi giữa ba bên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Khách hàng</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Máy chủ cung cấp dịch vụ mạng mong muốn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Trung tâm phân phối khóa Kerberos (KDC)</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giai đoạn 1</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Người dùng yêu cầu TGT bằng cách gửi ID của mình tới AS.</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ID được truyền dưới dạng bản rõ.</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Điều này là do nếu cả ID và mật khẩu đều không được biết, thì sẽ không có vấn đề bảo mật nào ngay cả khi ID bị lộ.</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giai đoạn 2</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AS kiểm tra xem ID đã nhận có trong cơ sở dữ liệu AS hay không và nếu có, sẽ tạo hai mẩu thông tin và gửi cho người dùng.</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Hai là khóa phiên TGS và TGT (Vé cấp vé) được mã hóa bằng khóa được tạo thông qua mật khẩu của người dùng đã gửi yêu cầu trong cơ sở dữ liệu.</a:t>
            </a:r>
            <a:endParaRPr sz="1200">
              <a:solidFill>
                <a:schemeClr val="dk1"/>
              </a:solidFill>
              <a:latin typeface="Arial"/>
              <a:ea typeface="Arial"/>
              <a:cs typeface="Arial"/>
              <a:sym typeface="Arial"/>
            </a:endParaRPr>
          </a:p>
        </p:txBody>
      </p:sp>
      <p:sp>
        <p:nvSpPr>
          <p:cNvPr id="290" name="Google Shape;290;p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Bước 3: Người dùng lấy khóa phiên TGS thông qua hai mẩu thông tin nhận được từ AS, tạo Trình xác thực và gửi nó tới TGS cùng với TGT.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Bước 4: TGS giải mã TGT và Authenticator nhận được từ người dùng để kiểm tra xem ID người dùng có khớp hay không và nếu đúng thì cấp vé và khóa phiên SS cho người dùng.</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AS và TGS là hai chức năng của KDC, nhưng chúng thường chạy trên cùng một máy vật lý.</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Một mạng lớn có thể có nhiều KDC (thường là một chủ và nhiều công nhân, giống như bạn có đối với máy chủ DNS) để hỗ trợ số lượng khách hàng lớn hơn.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Máy chủ xác thực (AS) : thực hiện xác thực ban đầu của người dùng và phát hành vé cấp Vé (TGT)</a:t>
            </a:r>
            <a:endParaRPr b="0" i="0"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Máy chủ cấp vé (TGS): cấp vé dịch vụ cho người dùng dựa trên vé cấp vé do máy chủ xác thực cấp.</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07" name="Google Shape;307;p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Bước 5: Người dùng nhận khóa phiên SS được mã hóa và vé từ TGS, giải mã khóa phiên SS được mã hóa, tạo một Trình xác thực khác và gửi nó tới SS cùng với vé.</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Bước 6: SS giải mã trình xác thực và vé nhận được từ người dùng, kiểm tra xem ID người dùng có khớp không và nếu chúng khớp nhau, mã hóa dấu thời gian trong trình xác thực bằng khóa phiên SS và gửi cho người dùng.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Mật khẩu không được gửi qua mạng.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vào đó, mật khẩu được sử dụng để tính toán các khóa mã hóa.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Giao thức Kerberos sử dụng mã hóa rộng rãi.</a:t>
            </a:r>
            <a:endParaRPr>
              <a:latin typeface="Arial"/>
              <a:ea typeface="Arial"/>
              <a:cs typeface="Arial"/>
              <a:sym typeface="Arial"/>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p:txBody>
      </p:sp>
      <p:sp>
        <p:nvSpPr>
          <p:cNvPr id="323" name="Google Shape;323;p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Máy khách yêu cầu xác thực cho người dùng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Khách hàng yêu cầu một dịch vụ và chuyển vé.</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Sau khi khách hàng xác thực thành công trong Kerberos, vé được tạo sẽ có hiệu lực trong vài giờ. (thông thường 8 đến 10 giờ)</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Khách hàng có thể yêu cầu dịch vụ trong khi vé đang hoạt động mà không cần xác thực mỗi lần.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Dấu thời gian là một phần thiết yếu của Kerberos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tham khảo, điều quan trọng là đảm bảo rằng bạn đồng bộ hóa đồng hồ hệ thống (NTP).</a:t>
            </a:r>
            <a:endParaRPr/>
          </a:p>
        </p:txBody>
      </p:sp>
      <p:sp>
        <p:nvSpPr>
          <p:cNvPr id="339" name="Google Shape;339;p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thể hiện một dòng chảy điển hình.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Khi người dùng cố gắng đăng nhập bằng ID/PW hoặc khóa chung, máy khách sẽ gửi ID người dùng đến KDC (AS)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KDC trả về thông tin sau nếu nó tồn tại sau khi kiểm tra ID người dùng trong bộ lưu trữ trung tâm (LDAP) – Khóa phiên của máy chủ phát hành vé (TGS) được mã hóa dựa trên PW của khách hàng – Mã hóa ID khách hàng, địa chỉ, ngày hết hạn và phiên TGS khóa bằng khóa bí mật TGS một vé cấp một lần (TGT: Ticket Granting Ticket)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2. Máy khách gửi hai nội dung sau đến KDC phát hành vé – trình xác thực bằng cách mã hóa ID máy khách và Timestamp bằng khóa phiên TGS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3. Máy khách chuyển tiếp hai thông báo (vé) sau tới Hive Server2 – Xác thực bằng ID máy khách và Timestamp được mã hóa bằng khóa phiên SS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4. Xử lý dữ liệu trong HDFS và trả về kết quả.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Xác thực thông qua Kerberos bằng KDC.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Khách hàng sử dụng Hive Service Ticket và gửi truy vấn.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359" name="Google Shape;359;p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sẽ được mô tả chi tiết trong bài tiếp theo.</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Quy trình thực hiện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Sau khi thực hiện các bước 1-3 theo cách tương tự như trong quy trình trước, hãy kiểm tra bước 4 để xem bạn có quyền thực thi dữ liệu trước khi thực hiện truy vấn hay không.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có sự cho phép, bước 5 được thực hiện. Nếu không, sẽ xảy ra lỗi và thoát.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cho thấy một quy trình điển hình với Ủy quyền và Xác thực.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Việc ủy quyền thông qua Ranger.</a:t>
            </a:r>
            <a:endParaRPr b="0" sz="1200">
              <a:solidFill>
                <a:schemeClr val="dk1"/>
              </a:solidFill>
              <a:latin typeface="Arial"/>
              <a:ea typeface="Arial"/>
              <a:cs typeface="Arial"/>
              <a:sym typeface="Arial"/>
            </a:endParaRPr>
          </a:p>
        </p:txBody>
      </p:sp>
      <p:sp>
        <p:nvSpPr>
          <p:cNvPr id="427" name="Google Shape;427;p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Knox là API REST và Cổng ứng dụng cho Hệ sinh thái Apache Hadoop và cổng Knox đơn giản hóa bảo mật Hadoop cho người dùng truy cập dữ liệu cụm và thực thi công việc cũng như người vận hành kiểm soát quyền truy cập và quản lý cụm.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Knox không được đề cập ở đây.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Knox nên được xem xét để bảo mật API/Vành đai</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Loại bỏ nhu cầu về Kerberos cho người dùng cuối trong DMZ</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Cho phép tích hợp với các tiêu chuẩn xác thực khác nhau</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Vị trí duy nhất để quản lý bảo mật cho API REST &amp; dịch vụ dựa trên HTTP</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t>https://knox.apache.org/</a:t>
            </a:r>
            <a:endParaRPr/>
          </a:p>
        </p:txBody>
      </p:sp>
      <p:sp>
        <p:nvSpPr>
          <p:cNvPr id="498" name="Google Shape;498;p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p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lang="en-US">
                <a:latin typeface="Arial"/>
                <a:ea typeface="Arial"/>
                <a:cs typeface="Arial"/>
                <a:sym typeface="Arial"/>
              </a:rPr>
              <a:t>Phần này giải thích về Apache Ranger, đây là một khuôn khổ để kích hoạt, giám sát và quản lý bảo mật dữ liệu trên nền tảng Hadoop.</a:t>
            </a:r>
            <a:endParaRPr/>
          </a:p>
          <a:p>
            <a:pPr indent="0" lvl="0" marL="0" rtl="0" algn="l">
              <a:spcBef>
                <a:spcPts val="360"/>
              </a:spcBef>
              <a:spcAft>
                <a:spcPts val="0"/>
              </a:spcAft>
              <a:buNone/>
            </a:pPr>
            <a:r>
              <a:rPr lang="en-US">
                <a:latin typeface="Arial"/>
                <a:ea typeface="Arial"/>
                <a:cs typeface="Arial"/>
                <a:sym typeface="Arial"/>
              </a:rPr>
              <a:t>Chúng ta sẽ tìm hiểu các tính năng, kiến trúc, thành phần của Ranger và nhiều tính năng khác.</a:t>
            </a:r>
            <a:endParaRPr/>
          </a:p>
          <a:p>
            <a:pPr indent="0" lvl="0" marL="0" rtl="0" algn="l">
              <a:spcBef>
                <a:spcPts val="360"/>
              </a:spcBef>
              <a:spcAft>
                <a:spcPts val="0"/>
              </a:spcAft>
              <a:buNone/>
            </a:pPr>
            <a:r>
              <a:rPr lang="en-US">
                <a:latin typeface="Arial"/>
                <a:ea typeface="Arial"/>
                <a:cs typeface="Arial"/>
                <a:sym typeface="Arial"/>
              </a:rPr>
              <a:t>Sau bài học này, chúng ta có thể mô tả Apache Ranger là gì và vai trò của nó trong Hadoop.</a:t>
            </a:r>
            <a:endParaRPr>
              <a:latin typeface="Arial"/>
              <a:ea typeface="Arial"/>
              <a:cs typeface="Arial"/>
              <a:sym typeface="Arial"/>
            </a:endParaRPr>
          </a:p>
        </p:txBody>
      </p:sp>
      <p:sp>
        <p:nvSpPr>
          <p:cNvPr id="570" name="Google Shape;570;p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Phạm vi Apache là một khuôn khổ để kích hoạt, giám sát và quản lý bảo mật dữ liệu toàn diện trên nền tảng Hadoop.</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Plugin Ranger: tập trung ủy quyền/kiểm tra s/w của bên thứ 3 trong Ranger UI</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https://ranger.apache.org/</a:t>
            </a:r>
            <a:endParaRPr>
              <a:latin typeface="Arial"/>
              <a:ea typeface="Arial"/>
              <a:cs typeface="Arial"/>
              <a:sym typeface="Arial"/>
            </a:endParaRPr>
          </a:p>
        </p:txBody>
      </p:sp>
      <p:sp>
        <p:nvSpPr>
          <p:cNvPr id="577" name="Google Shape;577;p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nhiệm vụ chính mà Ranger thực hiện được chia thành ba nhiệm vụ chính.</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Ủy quyền cho hệ sinh thái</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KMS (Hệ thống quản lý chính) cho HDFS</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Kiểm tra HDFS và Solr</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Apache Ranger quản lý và chuẩn hóa phương thức ủy quyền trên tất cả các thành phần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KMS cung cấp khả năng tạo, cập nhật hoặc xóa các khóa.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KMS, khóa mã hóa được lưu trữ riêng.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kiểm tra được thực hiện, một sự kiện kiểm tra được ghi lại nếu kiểm tra được bật trong chính sách tài nguyên.</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https://ranger.apache.org/</a:t>
            </a:r>
            <a:endParaRPr>
              <a:latin typeface="Arial"/>
              <a:ea typeface="Arial"/>
              <a:cs typeface="Arial"/>
              <a:sym typeface="Arial"/>
            </a:endParaRPr>
          </a:p>
        </p:txBody>
      </p:sp>
      <p:sp>
        <p:nvSpPr>
          <p:cNvPr id="587" name="Google Shape;587;p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Người dùng tạo và cập nhật chính sách bằng Cổng thông tin quản trị Ranger</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Các plugin trong mỗi chính sách thăm dò thành phần theo định kỳ</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Ranger thu thập dữ liệu kiểm tra được lưu trữ bởi các plugin</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Các chính sách được lưu trữ trong RDBMS.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Các plugin Ranger là các chương trình Java nhẹ được nhúng trong các quy trình của từng thành phần cụm.</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Nguồn hình ảnh: </a:t>
            </a:r>
            <a:r>
              <a:rPr lang="en-US" u="none">
                <a:latin typeface="Arial"/>
                <a:ea typeface="Arial"/>
                <a:cs typeface="Arial"/>
                <a:sym typeface="Arial"/>
              </a:rPr>
              <a:t>https://kymr.github.io/files/hadoop-summit/security/ranger_architecture.png</a:t>
            </a:r>
            <a:endParaRPr u="none">
              <a:latin typeface="Arial"/>
              <a:ea typeface="Arial"/>
              <a:cs typeface="Arial"/>
              <a:sym typeface="Arial"/>
            </a:endParaRPr>
          </a:p>
        </p:txBody>
      </p:sp>
      <p:sp>
        <p:nvSpPr>
          <p:cNvPr id="596" name="Google Shape;596;p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người dùng được xác thực, bạn cần xác định quyền truy cập của người dùng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Ủy quyền xác định thông tin truy cập của người dùng vào tài nguyên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nhận được yêu cầu của người dùng thông qua một thành phần, các phần bổ trợ này sẽ chặn yêu cầu và đánh giá yêu cầu đó theo chính sách bảo mật.</a:t>
            </a:r>
            <a:endParaRPr b="0">
              <a:latin typeface="Arial"/>
              <a:ea typeface="Arial"/>
              <a:cs typeface="Arial"/>
              <a:sym typeface="Arial"/>
            </a:endParaRPr>
          </a:p>
        </p:txBody>
      </p:sp>
      <p:sp>
        <p:nvSpPr>
          <p:cNvPr id="684" name="Google Shape;684;p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Các chính sách dựa trên tài nguyên được liên kết với một dịch vụ cụ thể.</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Ví dụ như</a:t>
            </a:r>
            <a:endParaRPr>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Chỉ cho phép người dùng có vai trò cụ thể (chẳng hạn như Quản trị viên) truy cập Atlas theo bất kỳ cách nào</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Cho phép tất cả người dùng truy cập Atlas, nhưng chỉ người dùng Quản trị viên mới có thể thực hiện thay đổi, chẳng hạn như xác định thuật ngữ bảng thuật ngữ hoặc gắn thẻ siêu dữ liệu với phân loại</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Chỉ cho phép người dùng trong nhóm tài chính truy cập siêu dữ liệu của cơ sở dữ liệu tài chính trong Atlas</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Ví dụ về chính sách dựa trên thẻ:</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Từ chối các nhà phân tích nhìn thấy bất kỳ giá trị nào cho một cột được gắn thẻ là NHẠY CẢM (chẳng hạn như số xã hội)</a:t>
            </a:r>
            <a:endParaRPr sz="1200">
              <a:solidFill>
                <a:schemeClr val="dk1"/>
              </a:solidFill>
              <a:latin typeface="Arial"/>
              <a:ea typeface="Arial"/>
              <a:cs typeface="Arial"/>
              <a:sym typeface="Arial"/>
            </a:endParaRPr>
          </a:p>
        </p:txBody>
      </p:sp>
      <p:sp>
        <p:nvSpPr>
          <p:cNvPr id="693" name="Google Shape;693;p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Hình trên mô tả quá trình beeline qua ranger, giai đoạn 1~5.</a:t>
            </a:r>
            <a:endParaRPr b="0"/>
          </a:p>
        </p:txBody>
      </p:sp>
      <p:sp>
        <p:nvSpPr>
          <p:cNvPr id="703" name="Google Shape;703;p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Tiện ích đồng bộ kéo người dùng vào nhóm, hỗ trợ người dùng/nhóm nguồn từ: Unix, LDAP, AD.</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Thông tin người dùng/nhóm được lưu trữ trong DB chính sách quản trị Ranger và được sử dụng để xác định chính sách</a:t>
            </a:r>
            <a:endParaRPr b="0" sz="1200">
              <a:solidFill>
                <a:schemeClr val="dk1"/>
              </a:solidFill>
              <a:latin typeface="Arial"/>
              <a:ea typeface="Arial"/>
              <a:cs typeface="Arial"/>
              <a:sym typeface="Arial"/>
            </a:endParaRPr>
          </a:p>
        </p:txBody>
      </p:sp>
      <p:sp>
        <p:nvSpPr>
          <p:cNvPr id="734" name="Google Shape;734;p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Plugin là các chương trình Java nhẹ được nhúng trong các quy trình của từng thành phần cụm.</a:t>
            </a:r>
            <a:endParaRPr b="0">
              <a:latin typeface="Arial"/>
              <a:ea typeface="Arial"/>
              <a:cs typeface="Arial"/>
              <a:sym typeface="Arial"/>
            </a:endParaRPr>
          </a:p>
        </p:txBody>
      </p:sp>
      <p:sp>
        <p:nvSpPr>
          <p:cNvPr id="744" name="Google Shape;744;p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i="0" lang="en-US" sz="1200">
                <a:solidFill>
                  <a:schemeClr val="dk1"/>
                </a:solidFill>
              </a:rPr>
              <a:t>[Nội dung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Trình quản lý Kho được mở theo mặc định sau khi bạn đăng nhập vào Bảng điều khiển Ranger.</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Do đó, để truy cập nó từ bất kỳ tab nào trong Bảng điều khiển Ranger, chỉ cần nhấp vào Ranger ở góc trên cùng bên trái.</a:t>
            </a:r>
            <a:endParaRPr b="0" i="0" sz="1200">
              <a:solidFill>
                <a:schemeClr val="dk1"/>
              </a:solidFil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thêm kho lưu trữ mới vào Trình quản lý chính sách: nhấp vào nút + trong hộp tương ứng trên Trình quản lý chính sách Ranger, sau đó điền thông tin bắt buộc. Khi màn hình đã được hoàn thành, hãy nhấp vào nút Thêm màu xanh lá cây.</a:t>
            </a:r>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chỉnh sửa kho lưu trữ hiện có: trong Trình quản lý chính sách, hãy nhấp vào biểu tượng Chỉnh sửa ở bên phải mục nhập cho kho lưu trữ đó. Sau đó, Trình quản lý chính sách sẽ hiển thị dạng xem mở rộng của kho lưu trữ đó, bao gồm danh sách các chính sách chứa trong đó, trạng thái hiện tại của chúng và các nhóm được chỉ định để quản lý các chính sách đó.</a:t>
            </a:r>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xóa kho lưu trữ khỏi Trình quản lý chính sách: nhấp vào biểu tượng Xóa ở bên phải mục nhập của kho lưu trữ đó.</a:t>
            </a:r>
            <a:endParaRPr b="0" sz="1200">
              <a:solidFill>
                <a:schemeClr val="dk1"/>
              </a:solidFill>
              <a:latin typeface="Arial"/>
              <a:ea typeface="Arial"/>
              <a:cs typeface="Arial"/>
              <a:sym typeface="Arial"/>
            </a:endParaRPr>
          </a:p>
        </p:txBody>
      </p:sp>
      <p:sp>
        <p:nvSpPr>
          <p:cNvPr id="757" name="Google Shape;757;p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p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Kiểm soát truy cập dựa trên thuộc tính (ABAC) là mô hình ủy quyền đánh giá các thuộc tính (hoặc đặc điểm).</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Kiểm soát truy cập dựa trên vai trò (RBAC) hạn chế truy cập mạng dựa trên vai trò của một người trong tổ chức và đã trở thành một trong những phương pháp chính để kiểm soát truy cập nâng cao</a:t>
            </a:r>
            <a:endParaRPr b="0" sz="1200">
              <a:solidFill>
                <a:schemeClr val="dk1"/>
              </a:solidFill>
              <a:latin typeface="Arial"/>
              <a:ea typeface="Arial"/>
              <a:cs typeface="Arial"/>
              <a:sym typeface="Arial"/>
            </a:endParaRPr>
          </a:p>
        </p:txBody>
      </p:sp>
      <p:sp>
        <p:nvSpPr>
          <p:cNvPr id="776" name="Google Shape;776;p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Quản trị dữ liệu là một chính sách và quy trình quản lý dữ liệu trong hệ thống CNTT của công ty để quản lý tất cả dữ liệu được lưu giữ ở cấp độ toàn công ty.</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Các chức năng chính của quản trị là quản lý chất lượng dữ liệu, quản lý siêu dữ liệu, quản lý vòng đời dữ liệu, bảo mật dữ liệu và quyền riêng tư.</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Lúc đầu, rất dễ nhầm lẫn giữa Atlas và Ranger vì chúng thường được sử dụng cùng nhau.</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Có thể hữu ích khi coi Atlas là bản đồ (atlas): It’s what you use to define what things are.</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Ranger là những gì bạn sử dụng để áp dụng kiểm soát truy cập và nó cung cấp khả năng kiểm tra.</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Ở đây, chúng tôi phân biệt hai khái niệm và chỉ xem xét những chức năng mà chúng thực hiện.</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Atlas là một tập hợp các dịch vụ quản trị nền tảng cốt lõi có thể mở rộng và mở rộng</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Apache Atlas là một quản lý siêu dữ liệu mở</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cho phép các tổ chức lập danh mục tài sản dữ liệu</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phân loại và quản lý các tài sản này</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cung cấp cho các nhà khoa học dữ liệu, nhà phân tích và nhóm quản trị dữ liệu khả năng cộng tác trên các tài sản dữ liệu này</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cung cấp các chức năng quản trị</a:t>
            </a:r>
            <a:endParaRPr b="0" sz="1110">
              <a:solidFill>
                <a:schemeClr val="dk1"/>
              </a:solidFill>
              <a:latin typeface="Arial"/>
              <a:ea typeface="Arial"/>
              <a:cs typeface="Arial"/>
              <a:sym typeface="Arial"/>
            </a:endParaRPr>
          </a:p>
        </p:txBody>
      </p:sp>
      <p:sp>
        <p:nvSpPr>
          <p:cNvPr id="840" name="Google Shape;840;p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là một danh mục siêu dữ liệu về tài sản trong một doanh nghiệp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Tự động tạo các loại tài sản với các thuộc tính và mối quan hệ phức tạp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Sử dụng cơ sở dữ liệu đồ thị để lưu trữ các định nghĩa và phiên bản loại nội dung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Tích hợp Ranger - hỗ trợ kiểm soát truy cập dựa trên phân loại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50" name="Google Shape;850;p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Hiệu ứng mong đợi của Atlas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1) Quản lý meta dữ liệu không đồng nhất như hive , hbase (hive, hbase, sqoop, kafka)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meta dữ liệu tích hợp thông qua Atlas UI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Tìm kiếm bằng API REST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2) Kiểm tra luồng dữ liệu từ lần tạo ban đầu thông qua quản lý dòng dữ liệu đến DB đích thông qua quy trình ETL.</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dòng dõi bằng API REST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3) Tăng cường bảo mật nhờ quản lý quyền chi tiết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quyền dựa trên phân loại/che giấu dữ liệu theo thực thể thông qua Apache Ranger</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59" name="Google Shape;859;p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7" name="Google Shape;867;p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thành phần của Atlas có thể được nhóm theo các danh mục chính sau: Cốt lõi, Tích hợp, Nguồn siêu dữ liệu, Ứng dụng.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là một hệ thống linh hoạt được thiết kế để trao đổi siêu dữ liệu với các công cụ và quy trình khác trong và ngoài Hadoop</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68" name="Google Shape;868;p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p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sử dụng Apache Kafka làm máy chủ thông báo để liên lạc giữa các hook và người tiêu dùng xuôi dòng của các sự kiện thông báo siêu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sự kiện được viết bởi các hook và Atlas cho các chủ đề Kafka khác nhau.</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921" name="Google Shape;921;p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tích hợp với Atlas để cho phép quản trị viên bảo mật xác định chính sách bảo mật dựa trên siêu dữ liệu để quản trị hiệu quả. Ranger là người tiêu dùng các sự kiện thay đổi siêu dữ liệu do Atlas thông báo.</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Hơn 100 loại nội dung sẵn dùng, bao gồm các thành phần sau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HDFS, Hive, HBase, Kafka, Sqoop, Storm, NiFi, Spark, AWS S3, AVRO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Cho phép chụp dòng dữ liệu</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Phân loại tài sản theo nhu cầu của doanh nghiệp.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Các loại phân loại: (PII, PHI, PCI, RIÊNG TƯ, CÔNG KHAI, BẢO MẬT)</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930" name="Google Shape;930;p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37: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8" name="Google Shape;938;p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sẽ tìm hiểu bảo mật cụm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này giải thích tầm quan trọng của bảo mật Hadoop và các công nghệ liên quan, đồng thời giải thích khái niệm về phương pháp xác thực bằng Kerberos.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Đầu tiên, chúng ta tìm hiểu lý do tại sao bảo mật lại quan trọng trong Hadoop, các loại mã hóa có sẵn trong Hadoop và những điều cần cân nhắc khi bảo mật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Ngoài ra, khái niệm và các thành phần của Kerberos, được sử dụng như một yếu tố cơ bản của bảo mật xác thực, sẽ được giải thích. Và cuối cùng, hãy hiểu cách Kerberos hoạt động để kích hoạt bảo mật xác thực.</a:t>
            </a:r>
            <a:endParaRPr b="0">
              <a:latin typeface="Arial"/>
              <a:ea typeface="Arial"/>
              <a:cs typeface="Arial"/>
              <a:sym typeface="Arial"/>
            </a:endParaRPr>
          </a:p>
        </p:txBody>
      </p:sp>
      <p:sp>
        <p:nvSpPr>
          <p:cNvPr id="100" name="Google Shape;100;p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rtl="0" algn="l">
              <a:spcBef>
                <a:spcPts val="333"/>
              </a:spcBef>
              <a:spcAft>
                <a:spcPts val="0"/>
              </a:spcAft>
              <a:buNone/>
            </a:pPr>
            <a:r>
              <a:rPr lang="en-US" sz="1110">
                <a:latin typeface="Arial"/>
                <a:ea typeface="Arial"/>
                <a:cs typeface="Arial"/>
                <a:sym typeface="Arial"/>
              </a:rPr>
              <a:t>Bảo mật máy tính Là một chủ đề rộng. Kiểm soát truy cập và mã hóa là lĩnh vực phù hợp nhất với Hadoop.</a:t>
            </a:r>
            <a:endParaRPr/>
          </a:p>
          <a:p>
            <a:pPr indent="0" lvl="0" marL="0" rtl="0" algn="l">
              <a:spcBef>
                <a:spcPts val="333"/>
              </a:spcBef>
              <a:spcAft>
                <a:spcPts val="0"/>
              </a:spcAft>
              <a:buNone/>
            </a:pPr>
            <a:r>
              <a:rPr lang="en-US" sz="1110">
                <a:latin typeface="Arial"/>
                <a:ea typeface="Arial"/>
                <a:cs typeface="Arial"/>
                <a:sym typeface="Arial"/>
              </a:rPr>
              <a:t>Trong slide này, mô tả ba yếu tố bảo mật chính. Học sinh phải hiểu các thuật ngữ và tự mình giải thích chúng.</a:t>
            </a:r>
            <a:endParaRPr/>
          </a:p>
          <a:p>
            <a:pPr indent="0" lvl="0" marL="0" rtl="0" algn="l">
              <a:spcBef>
                <a:spcPts val="333"/>
              </a:spcBef>
              <a:spcAft>
                <a:spcPts val="0"/>
              </a:spcAft>
              <a:buNone/>
            </a:pPr>
            <a:r>
              <a:rPr lang="en-US" sz="1110">
                <a:latin typeface="Arial"/>
                <a:ea typeface="Arial"/>
                <a:cs typeface="Arial"/>
                <a:sym typeface="Arial"/>
              </a:rPr>
              <a:t>Dành thời gian để xem liệu học sinh của bạn có thể giải thích các khái niệm hay không.</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Xác thực</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Xác nhận danh tính của những người tham gia</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Thường được thực hiện bằng cách xác nhận thông tin đăng nhập (tên người dùng/mật khẩu)</a:t>
            </a:r>
            <a:endParaRPr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Ủy quyền</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Xác định xem người tham gia có được phép thực hiện một hành động hay không</a:t>
            </a:r>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Thường được thực hiện bằng cách kiểm tra danh sách kiểm soát truy cập</a:t>
            </a:r>
            <a:endParaRPr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Mã hóa</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Làm cho tập dữ liệu chỉ có thể truy cập được bởi người dùng được ủy quyền</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Tùy chọn cấp độ hệ thống tệp hệ điều hành, cấp độ HDFS và cấp độ mạng</a:t>
            </a:r>
            <a:endParaRPr b="1"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Kiểm tra - Hadoop ghi lại thông tin về các lần gửi và thực thi công việc, có thể lưu trữ các lần truy cập hoặc nỗ lực được quản lý sai.</a:t>
            </a:r>
            <a:endParaRPr sz="1110">
              <a:latin typeface="Arial"/>
              <a:ea typeface="Arial"/>
              <a:cs typeface="Arial"/>
              <a:sym typeface="Arial"/>
            </a:endParaRPr>
          </a:p>
        </p:txBody>
      </p:sp>
      <p:sp>
        <p:nvSpPr>
          <p:cNvPr id="107" name="Google Shape;107;p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Bảo mật không chỉ là vấn đề của Hadoop, nó là một khu vực rộng lớn, riêng biệt có thể được kết hợp với nhiều biện pháp bảo mật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Thật tốt khi giải thích slide trên về lý do tại sao bảo mật lại cần thiết trong Hadoop.</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Tính bảo mật của một cụm được tăng cường bằng cách cô lập.</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Nó lý tưởng nhất là trên mạng riêng của mình</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Hạn chế quyền truy cập cho những người có nhu cầu chính đáng về nó</a:t>
            </a:r>
            <a:endParaRPr/>
          </a:p>
          <a:p>
            <a:pPr indent="-95250" lvl="0" marL="171450" rtl="0" algn="l">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Ủy quyền chủ yếu được điều chỉnh bởi quyền đối với tệp trong HDFS.’</a:t>
            </a:r>
            <a:endParaRPr/>
          </a:p>
          <a:p>
            <a:pPr indent="0" lvl="0" marL="0" rtl="0" algn="l">
              <a:spcBef>
                <a:spcPts val="36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Mã hóa ở trạng thái lưu trữ được thiết kế để ngăn kẻ tấn công truy cập vào dữ liệu chưa được mã hóa bằng cách đảm bảo dữ liệu được mã hóa khi ở trên đĩa.</a:t>
            </a:r>
            <a:endParaRPr>
              <a:latin typeface="Arial"/>
              <a:ea typeface="Arial"/>
              <a:cs typeface="Arial"/>
              <a:sym typeface="Arial"/>
            </a:endParaRPr>
          </a:p>
        </p:txBody>
      </p:sp>
      <p:sp>
        <p:nvSpPr>
          <p:cNvPr id="126" name="Google Shape;126;p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KMS là một proxy có giao diện với kho lưu trữ khóa dự phòng thay mặt cho các ứng dụng khách và trình nền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Dịch vụ quản lý khóa Ranger là một dịch vụ quản lý khóa mã nguồn mở hỗ trợ mã hóa “dữ liệu ở trạng thái nghỉ” của HDFS.</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a:latin typeface="Arial"/>
                <a:ea typeface="Arial"/>
                <a:cs typeface="Arial"/>
                <a:sym typeface="Arial"/>
              </a:rPr>
              <a:t>HDFS thực hiện mã hóa đầu cuối, minh bạch. Sau khi được định cấu hình, dữ liệu được đọc và ghi vào các thư mục HDFS đặc biệt sẽ được mã hóa và giải mã một cách trong suốt mà không yêu cầu thay đổi đối với ứng dụng người dùng.</a:t>
            </a:r>
            <a:endParaRPr/>
          </a:p>
          <a:p>
            <a:pPr indent="0" lvl="0" marL="0" rtl="0" algn="l">
              <a:spcBef>
                <a:spcPts val="360"/>
              </a:spcBef>
              <a:spcAft>
                <a:spcPts val="0"/>
              </a:spcAft>
              <a:buNone/>
            </a:pPr>
            <a:r>
              <a:rPr lang="en-US">
                <a:latin typeface="Arial"/>
                <a:ea typeface="Arial"/>
                <a:cs typeface="Arial"/>
                <a:sym typeface="Arial"/>
              </a:rPr>
              <a:t>Và dữ liệu chỉ có thể được mã hóa và giải mã bởi máy khách.</a:t>
            </a:r>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https://hadoop.apache.org/docs/stable/hadoop-project-dist/hadoop-hdfs/TransparentEncryption.html#Overview</a:t>
            </a:r>
            <a:br>
              <a:rPr lang="en-US"/>
            </a:br>
            <a:br>
              <a:rPr lang="en-US"/>
            </a:br>
            <a:endParaRPr>
              <a:latin typeface="Arial"/>
              <a:ea typeface="Arial"/>
              <a:cs typeface="Arial"/>
              <a:sym typeface="Arial"/>
            </a:endParaRPr>
          </a:p>
        </p:txBody>
      </p:sp>
      <p:sp>
        <p:nvSpPr>
          <p:cNvPr id="135" name="Google Shape;135;p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SASL (Lớp xác thực và bảo mật đơn giản) là một khung được sử dụng bởi các giao thức Internet để cho phép nhiều phương thức xác thực.</a:t>
            </a:r>
            <a:endParaRPr/>
          </a:p>
        </p:txBody>
      </p:sp>
      <p:sp>
        <p:nvSpPr>
          <p:cNvPr id="223" name="Google Shape;223;p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39"/>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39"/>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Gulim"/>
              <a:buNone/>
            </a:pPr>
            <a:r>
              <a:t/>
            </a:r>
            <a:endParaRPr b="0" i="0" sz="1809" u="none" cap="none" strike="noStrike">
              <a:solidFill>
                <a:schemeClr val="dk1"/>
              </a:solidFill>
              <a:latin typeface="Arial"/>
              <a:ea typeface="Arial"/>
              <a:cs typeface="Arial"/>
              <a:sym typeface="Arial"/>
            </a:endParaRPr>
          </a:p>
        </p:txBody>
      </p:sp>
      <p:pic>
        <p:nvPicPr>
          <p:cNvPr id="13" name="Google Shape;13;p39"/>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39"/>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Campus</a:t>
            </a:r>
            <a:endParaRPr/>
          </a:p>
        </p:txBody>
      </p:sp>
      <p:sp>
        <p:nvSpPr>
          <p:cNvPr id="15" name="Google Shape;15;p39"/>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400" u="none" cap="none" strike="noStrike">
                <a:solidFill>
                  <a:srgbClr val="1428A0"/>
                </a:solidFill>
                <a:latin typeface="Arial"/>
                <a:ea typeface="Arial"/>
                <a:cs typeface="Arial"/>
                <a:sym typeface="Arial"/>
              </a:rPr>
              <a:t>Khoá học Big Data</a:t>
            </a:r>
            <a:endParaRPr b="1" i="0" sz="2400" u="none" cap="none" strike="noStrike">
              <a:solidFill>
                <a:srgbClr val="1428A0"/>
              </a:solidFill>
              <a:latin typeface="Arial"/>
              <a:ea typeface="Arial"/>
              <a:cs typeface="Arial"/>
              <a:sym typeface="Arial"/>
            </a:endParaRPr>
          </a:p>
        </p:txBody>
      </p:sp>
      <p:sp>
        <p:nvSpPr>
          <p:cNvPr id="16" name="Google Shape;16;p39"/>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40"/>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40"/>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40"/>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40"/>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40"/>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23" name="Google Shape;23;p40"/>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40"/>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40"/>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40"/>
          <p:cNvSpPr/>
          <p:nvPr/>
        </p:nvSpPr>
        <p:spPr>
          <a:xfrm>
            <a:off x="990000" y="4157757"/>
            <a:ext cx="3623945"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u="none" cap="none" strike="noStrike">
                <a:solidFill>
                  <a:srgbClr val="1428A0"/>
                </a:solidFill>
                <a:latin typeface="Arial"/>
                <a:ea typeface="Arial"/>
                <a:cs typeface="Arial"/>
                <a:sym typeface="Arial"/>
              </a:rPr>
              <a:t>Khoá học Big Data</a:t>
            </a:r>
            <a:endParaRPr b="1"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27" name="Shape 27"/>
        <p:cNvGrpSpPr/>
        <p:nvPr/>
      </p:nvGrpSpPr>
      <p:grpSpPr>
        <a:xfrm>
          <a:off x="0" y="0"/>
          <a:ext cx="0" cy="0"/>
          <a:chOff x="0" y="0"/>
          <a:chExt cx="0" cy="0"/>
        </a:xfrm>
      </p:grpSpPr>
      <p:sp>
        <p:nvSpPr>
          <p:cNvPr id="28" name="Google Shape;28;p41"/>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9" name="Google Shape;29;p41"/>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30" name="Google Shape;30;p41"/>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400" u="none" cap="none" strike="noStrike">
                <a:solidFill>
                  <a:srgbClr val="002F8E"/>
                </a:solidFill>
                <a:latin typeface="Arial"/>
                <a:ea typeface="Arial"/>
                <a:cs typeface="Arial"/>
                <a:sym typeface="Arial"/>
              </a:rPr>
              <a:t>Mô tả chương</a:t>
            </a:r>
            <a:endParaRPr b="1" i="0" sz="2400" u="none" cap="none" strike="noStrike">
              <a:solidFill>
                <a:srgbClr val="002F8E"/>
              </a:solidFill>
              <a:latin typeface="Arial"/>
              <a:ea typeface="Arial"/>
              <a:cs typeface="Arial"/>
              <a:sym typeface="Arial"/>
            </a:endParaRPr>
          </a:p>
        </p:txBody>
      </p:sp>
      <p:cxnSp>
        <p:nvCxnSpPr>
          <p:cNvPr id="31" name="Google Shape;31;p41"/>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32" name="Google Shape;32;p41"/>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3" name="Google Shape;33;p41"/>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4" name="Google Shape;34;p41"/>
          <p:cNvSpPr/>
          <p:nvPr/>
        </p:nvSpPr>
        <p:spPr>
          <a:xfrm>
            <a:off x="711202" y="4553330"/>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u="none" cap="none" strike="noStrike">
                <a:solidFill>
                  <a:srgbClr val="262626"/>
                </a:solidFill>
                <a:latin typeface="Arial"/>
                <a:ea typeface="Arial"/>
                <a:cs typeface="Arial"/>
                <a:sym typeface="Arial"/>
              </a:rPr>
              <a:t>Nội dung:</a:t>
            </a:r>
            <a:endParaRPr/>
          </a:p>
        </p:txBody>
      </p:sp>
      <p:sp>
        <p:nvSpPr>
          <p:cNvPr id="35" name="Google Shape;35;p41"/>
          <p:cNvSpPr/>
          <p:nvPr/>
        </p:nvSpPr>
        <p:spPr>
          <a:xfrm>
            <a:off x="441747" y="4545956"/>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1"/>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Mục tiêu:</a:t>
            </a:r>
            <a:endParaRPr/>
          </a:p>
        </p:txBody>
      </p:sp>
      <p:sp>
        <p:nvSpPr>
          <p:cNvPr id="37" name="Google Shape;37;p41"/>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41"/>
          <p:cNvSpPr txBox="1"/>
          <p:nvPr>
            <p:ph idx="2" type="body"/>
          </p:nvPr>
        </p:nvSpPr>
        <p:spPr>
          <a:xfrm>
            <a:off x="711202" y="4875103"/>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9" name="Google Shape;39;p41"/>
          <p:cNvSpPr txBox="1"/>
          <p:nvPr/>
        </p:nvSpPr>
        <p:spPr>
          <a:xfrm>
            <a:off x="6719582" y="6498002"/>
            <a:ext cx="2479727"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u="none">
                <a:solidFill>
                  <a:srgbClr val="7F7F7F"/>
                </a:solidFill>
                <a:latin typeface="Arial"/>
                <a:ea typeface="Arial"/>
                <a:cs typeface="Arial"/>
                <a:sym typeface="Arial"/>
              </a:rPr>
              <a:t>Chương 9. An ninh và Kiểm soát truy cập</a:t>
            </a:r>
            <a:endParaRPr b="1" i="0" sz="900" u="none">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40" name="Shape 40"/>
        <p:cNvGrpSpPr/>
        <p:nvPr/>
      </p:nvGrpSpPr>
      <p:grpSpPr>
        <a:xfrm>
          <a:off x="0" y="0"/>
          <a:ext cx="0" cy="0"/>
          <a:chOff x="0" y="0"/>
          <a:chExt cx="0" cy="0"/>
        </a:xfrm>
      </p:grpSpPr>
      <p:pic>
        <p:nvPicPr>
          <p:cNvPr id="41" name="Google Shape;41;p42"/>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42" name="Google Shape;42;p42"/>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43" name="Google Shape;43;p42"/>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4" name="Google Shape;44;p42"/>
          <p:cNvSpPr txBox="1"/>
          <p:nvPr/>
        </p:nvSpPr>
        <p:spPr>
          <a:xfrm>
            <a:off x="8839176" y="6503323"/>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lang="en-US" sz="831">
                <a:solidFill>
                  <a:srgbClr val="7F7F7F"/>
                </a:solidFill>
                <a:latin typeface="Arial"/>
                <a:ea typeface="Arial"/>
                <a:cs typeface="Arial"/>
                <a:sym typeface="Arial"/>
              </a:rPr>
              <a:t>‹#›</a:t>
            </a:fld>
            <a:endParaRPr sz="831">
              <a:solidFill>
                <a:srgbClr val="7F7F7F"/>
              </a:solidFill>
              <a:latin typeface="Arial"/>
              <a:ea typeface="Arial"/>
              <a:cs typeface="Arial"/>
              <a:sym typeface="Arial"/>
            </a:endParaRPr>
          </a:p>
        </p:txBody>
      </p:sp>
      <p:sp>
        <p:nvSpPr>
          <p:cNvPr id="45" name="Google Shape;45;p42"/>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46" name="Google Shape;46;p42"/>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7" name="Google Shape;47;p42"/>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8" name="Google Shape;48;p42"/>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42"/>
          <p:cNvSpPr/>
          <p:nvPr/>
        </p:nvSpPr>
        <p:spPr>
          <a:xfrm>
            <a:off x="990000" y="4157760"/>
            <a:ext cx="5020102"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a:solidFill>
                  <a:srgbClr val="1428A0"/>
                </a:solidFill>
                <a:latin typeface="Arial"/>
                <a:ea typeface="Arial"/>
                <a:cs typeface="Arial"/>
                <a:sym typeface="Arial"/>
              </a:rPr>
              <a:t>An ninh và Kiểm soát truy cập</a:t>
            </a:r>
            <a:endParaRPr b="1" i="0" sz="2100">
              <a:solidFill>
                <a:srgbClr val="1428A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50" name="Shape 50"/>
        <p:cNvGrpSpPr/>
        <p:nvPr/>
      </p:nvGrpSpPr>
      <p:grpSpPr>
        <a:xfrm>
          <a:off x="0" y="0"/>
          <a:ext cx="0" cy="0"/>
          <a:chOff x="0" y="0"/>
          <a:chExt cx="0" cy="0"/>
        </a:xfrm>
      </p:grpSpPr>
      <p:pic>
        <p:nvPicPr>
          <p:cNvPr id="51" name="Google Shape;51;p43"/>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52" name="Google Shape;52;p43"/>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53" name="Google Shape;53;p43"/>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4" name="Google Shape;54;p43"/>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55" name="Google Shape;55;p43"/>
          <p:cNvSpPr txBox="1"/>
          <p:nvPr/>
        </p:nvSpPr>
        <p:spPr>
          <a:xfrm>
            <a:off x="6677637" y="6498002"/>
            <a:ext cx="2521672"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a:solidFill>
                  <a:srgbClr val="7F7F7F"/>
                </a:solidFill>
                <a:latin typeface="Arial"/>
                <a:ea typeface="Arial"/>
                <a:cs typeface="Arial"/>
                <a:sym typeface="Arial"/>
              </a:rPr>
              <a:t>Chương 9. An ninh và Kiểm soát truy cập</a:t>
            </a:r>
            <a:endParaRPr b="1" i="0" sz="900">
              <a:solidFill>
                <a:srgbClr val="7F7F7F"/>
              </a:solidFill>
              <a:latin typeface="Arial"/>
              <a:ea typeface="Arial"/>
              <a:cs typeface="Arial"/>
              <a:sym typeface="Arial"/>
            </a:endParaRPr>
          </a:p>
        </p:txBody>
      </p:sp>
      <p:sp>
        <p:nvSpPr>
          <p:cNvPr id="56" name="Google Shape;56;p4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7" name="Google Shape;57;p4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58" name="Shape 58"/>
        <p:cNvGrpSpPr/>
        <p:nvPr/>
      </p:nvGrpSpPr>
      <p:grpSpPr>
        <a:xfrm>
          <a:off x="0" y="0"/>
          <a:ext cx="0" cy="0"/>
          <a:chOff x="0" y="0"/>
          <a:chExt cx="0" cy="0"/>
        </a:xfrm>
      </p:grpSpPr>
      <p:pic>
        <p:nvPicPr>
          <p:cNvPr id="59" name="Google Shape;59;p44"/>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60" name="Google Shape;60;p44"/>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1" name="Google Shape;61;p44"/>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2" name="Google Shape;62;p44"/>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63" name="Google Shape;63;p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4" name="Google Shape;64;p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1"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5" name="Google Shape;65;p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1"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6" name="Google Shape;66;p4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7" name="Google Shape;67;p44"/>
          <p:cNvSpPr txBox="1"/>
          <p:nvPr/>
        </p:nvSpPr>
        <p:spPr>
          <a:xfrm>
            <a:off x="6694415" y="6498002"/>
            <a:ext cx="250489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a:solidFill>
                  <a:srgbClr val="7F7F7F"/>
                </a:solidFill>
                <a:latin typeface="Arial"/>
                <a:ea typeface="Arial"/>
                <a:cs typeface="Arial"/>
                <a:sym typeface="Arial"/>
              </a:rPr>
              <a:t>Chương 9. An ninh và Kiểm soát truy cập</a:t>
            </a:r>
            <a:endParaRPr b="1" i="0" sz="9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68" name="Shape 68"/>
        <p:cNvGrpSpPr/>
        <p:nvPr/>
      </p:nvGrpSpPr>
      <p:grpSpPr>
        <a:xfrm>
          <a:off x="0" y="0"/>
          <a:ext cx="0" cy="0"/>
          <a:chOff x="0" y="0"/>
          <a:chExt cx="0" cy="0"/>
        </a:xfrm>
      </p:grpSpPr>
      <p:pic>
        <p:nvPicPr>
          <p:cNvPr id="69" name="Google Shape;69;p45"/>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70" name="Google Shape;70;p45"/>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Arial"/>
              <a:ea typeface="Arial"/>
              <a:cs typeface="Arial"/>
              <a:sym typeface="Arial"/>
            </a:endParaRPr>
          </a:p>
        </p:txBody>
      </p:sp>
      <p:sp>
        <p:nvSpPr>
          <p:cNvPr id="71" name="Google Shape;71;p45"/>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72" name="Google Shape;72;p45"/>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73" name="Google Shape;73;p45"/>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Gulim"/>
              <a:buNone/>
            </a:pPr>
            <a:r>
              <a:t/>
            </a:r>
            <a:endParaRPr sz="196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7.png"/><Relationship Id="rId10" Type="http://schemas.openxmlformats.org/officeDocument/2006/relationships/image" Target="../media/image10.png"/><Relationship Id="rId9"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22.png"/><Relationship Id="rId7" Type="http://schemas.openxmlformats.org/officeDocument/2006/relationships/image" Target="../media/image26.png"/><Relationship Id="rId8"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39.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7.jpg"/><Relationship Id="rId4" Type="http://schemas.openxmlformats.org/officeDocument/2006/relationships/image" Target="../media/image19.png"/><Relationship Id="rId5" Type="http://schemas.openxmlformats.org/officeDocument/2006/relationships/image" Target="../media/image27.png"/><Relationship Id="rId6"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8.png"/><Relationship Id="rId11" Type="http://schemas.openxmlformats.org/officeDocument/2006/relationships/image" Target="../media/image41.png"/><Relationship Id="rId10" Type="http://schemas.openxmlformats.org/officeDocument/2006/relationships/image" Target="../media/image34.png"/><Relationship Id="rId9" Type="http://schemas.openxmlformats.org/officeDocument/2006/relationships/image" Target="../media/image43.png"/><Relationship Id="rId5" Type="http://schemas.openxmlformats.org/officeDocument/2006/relationships/image" Target="../media/image23.png"/><Relationship Id="rId6" Type="http://schemas.openxmlformats.org/officeDocument/2006/relationships/image" Target="../media/image33.png"/><Relationship Id="rId7" Type="http://schemas.openxmlformats.org/officeDocument/2006/relationships/image" Target="../media/image36.png"/><Relationship Id="rId8"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35" name="Google Shape;235;p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quyền HDFS</a:t>
            </a:r>
            <a:endParaRPr>
              <a:latin typeface="Arial"/>
              <a:ea typeface="Arial"/>
              <a:cs typeface="Arial"/>
              <a:sym typeface="Arial"/>
            </a:endParaRPr>
          </a:p>
        </p:txBody>
      </p:sp>
      <p:sp>
        <p:nvSpPr>
          <p:cNvPr id="236" name="Google Shape;236;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37" name="Google Shape;237;p10"/>
          <p:cNvSpPr txBox="1"/>
          <p:nvPr>
            <p:ph idx="4" type="body"/>
          </p:nvPr>
        </p:nvSpPr>
        <p:spPr>
          <a:xfrm>
            <a:off x="535872" y="2226567"/>
            <a:ext cx="8796528" cy="248981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Quyền HDFS chủ yếu là POSIX</a:t>
            </a:r>
            <a:endParaRPr/>
          </a:p>
          <a:p>
            <a:pPr indent="-182563" lvl="1" marL="360363" rtl="0" algn="l">
              <a:lnSpc>
                <a:spcPct val="138461"/>
              </a:lnSpc>
              <a:spcBef>
                <a:spcPts val="500"/>
              </a:spcBef>
              <a:spcAft>
                <a:spcPts val="0"/>
              </a:spcAft>
              <a:buClr>
                <a:srgbClr val="262626"/>
              </a:buClr>
              <a:buSzPts val="1040"/>
              <a:buChar char="•"/>
            </a:pPr>
            <a:r>
              <a:rPr lang="en-US"/>
              <a:t>Hãy nhớ rằng hdfs là siêu người dùng HDFS, không phải gốc</a:t>
            </a:r>
            <a:endParaRPr/>
          </a:p>
          <a:p>
            <a:pPr indent="-182563" lvl="1" marL="360363" rtl="0" algn="l">
              <a:lnSpc>
                <a:spcPct val="138461"/>
              </a:lnSpc>
              <a:spcBef>
                <a:spcPts val="500"/>
              </a:spcBef>
              <a:spcAft>
                <a:spcPts val="0"/>
              </a:spcAft>
              <a:buClr>
                <a:srgbClr val="262626"/>
              </a:buClr>
              <a:buSzPts val="1040"/>
              <a:buChar char="•"/>
            </a:pPr>
            <a:r>
              <a:rPr lang="en-US"/>
              <a:t>Bit thực thi thư mục là sticky bit</a:t>
            </a:r>
            <a:endParaRPr/>
          </a:p>
          <a:p>
            <a:pPr indent="-177800" lvl="0" marL="177800" rtl="0" algn="l">
              <a:lnSpc>
                <a:spcPct val="128571"/>
              </a:lnSpc>
              <a:spcBef>
                <a:spcPts val="1000"/>
              </a:spcBef>
              <a:spcAft>
                <a:spcPts val="0"/>
              </a:spcAft>
              <a:buClr>
                <a:srgbClr val="262626"/>
              </a:buClr>
              <a:buSzPts val="1400"/>
              <a:buFont typeface="Arial"/>
              <a:buChar char="•"/>
            </a:pPr>
            <a:r>
              <a:rPr lang="en-US"/>
              <a:t>ACL kiểu POSIX được hỗ trợ</a:t>
            </a:r>
            <a:endParaRPr/>
          </a:p>
          <a:p>
            <a:pPr indent="-182563" lvl="1" marL="360363" rtl="0" algn="l">
              <a:lnSpc>
                <a:spcPct val="138461"/>
              </a:lnSpc>
              <a:spcBef>
                <a:spcPts val="500"/>
              </a:spcBef>
              <a:spcAft>
                <a:spcPts val="0"/>
              </a:spcAft>
              <a:buClr>
                <a:srgbClr val="262626"/>
              </a:buClr>
              <a:buSzPts val="1040"/>
              <a:buChar char="•"/>
            </a:pPr>
            <a:r>
              <a:rPr lang="en-US"/>
              <a:t>Tuy nhiên, nó bị tắt theo mặc định (dfs.namenode.acls.enabled)</a:t>
            </a:r>
            <a:endParaRPr/>
          </a:p>
          <a:p>
            <a:pPr indent="-182563" lvl="1" marL="360363" rtl="0" algn="l">
              <a:lnSpc>
                <a:spcPct val="138461"/>
              </a:lnSpc>
              <a:spcBef>
                <a:spcPts val="500"/>
              </a:spcBef>
              <a:spcAft>
                <a:spcPts val="0"/>
              </a:spcAft>
              <a:buClr>
                <a:srgbClr val="262626"/>
              </a:buClr>
              <a:buSzPts val="1040"/>
              <a:buChar char="•"/>
            </a:pPr>
            <a:r>
              <a:rPr lang="en-US"/>
              <a:t>Bạn có thể thêm người dùng, nhóm và các quyền khác cũng như áp dụng mặt nạ mặc định</a:t>
            </a:r>
            <a:endParaRPr/>
          </a:p>
          <a:p>
            <a:pPr indent="-182563" lvl="1" marL="360363" rtl="0" algn="l">
              <a:lnSpc>
                <a:spcPct val="138461"/>
              </a:lnSpc>
              <a:spcBef>
                <a:spcPts val="500"/>
              </a:spcBef>
              <a:spcAft>
                <a:spcPts val="0"/>
              </a:spcAft>
              <a:buClr>
                <a:srgbClr val="262626"/>
              </a:buClr>
              <a:buSzPts val="1040"/>
              <a:buChar char="•"/>
            </a:pPr>
            <a:r>
              <a:rPr lang="en-US"/>
              <a:t>ACL được sử dụng tốt nhất để điều chỉnh quyền của tệp</a:t>
            </a:r>
            <a:endParaRPr/>
          </a:p>
          <a:p>
            <a:pPr indent="-177800" lvl="0" marL="177800" rtl="0" algn="l">
              <a:lnSpc>
                <a:spcPct val="128571"/>
              </a:lnSpc>
              <a:spcBef>
                <a:spcPts val="1000"/>
              </a:spcBef>
              <a:spcAft>
                <a:spcPts val="0"/>
              </a:spcAft>
              <a:buClr>
                <a:srgbClr val="262626"/>
              </a:buClr>
              <a:buSzPts val="1400"/>
              <a:buFont typeface="Arial"/>
              <a:buChar char="•"/>
            </a:pPr>
            <a:r>
              <a:rPr lang="en-US"/>
              <a:t>Ủy quyền chi tiết</a:t>
            </a:r>
            <a:endParaRPr/>
          </a:p>
          <a:p>
            <a:pPr indent="-182563" lvl="1" marL="360363" rtl="0" algn="l">
              <a:lnSpc>
                <a:spcPct val="138461"/>
              </a:lnSpc>
              <a:spcBef>
                <a:spcPts val="500"/>
              </a:spcBef>
              <a:spcAft>
                <a:spcPts val="0"/>
              </a:spcAft>
              <a:buClr>
                <a:srgbClr val="262626"/>
              </a:buClr>
              <a:buSzPts val="1040"/>
              <a:buChar char="•"/>
            </a:pPr>
            <a:r>
              <a:rPr lang="en-US"/>
              <a:t>Quyền HDFS và ACL</a:t>
            </a:r>
            <a:endParaRPr/>
          </a:p>
          <a:p>
            <a:pPr indent="-182563" lvl="1" marL="360363" rtl="0" algn="l">
              <a:lnSpc>
                <a:spcPct val="138461"/>
              </a:lnSpc>
              <a:spcBef>
                <a:spcPts val="500"/>
              </a:spcBef>
              <a:spcAft>
                <a:spcPts val="0"/>
              </a:spcAft>
              <a:buClr>
                <a:srgbClr val="262626"/>
              </a:buClr>
              <a:buSzPts val="1040"/>
              <a:buChar char="•"/>
            </a:pPr>
            <a:r>
              <a:rPr lang="en-US"/>
              <a:t>Quyền truy cập tệp cho người dùng-nhóm-người khác có thể quá đơn giản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44" name="Google Shape;244;p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Xác thực mạnh </a:t>
            </a:r>
            <a:endParaRPr>
              <a:latin typeface="Arial"/>
              <a:ea typeface="Arial"/>
              <a:cs typeface="Arial"/>
              <a:sym typeface="Arial"/>
            </a:endParaRPr>
          </a:p>
        </p:txBody>
      </p:sp>
      <p:sp>
        <p:nvSpPr>
          <p:cNvPr id="245" name="Google Shape;245;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46" name="Google Shape;246;p11"/>
          <p:cNvSpPr txBox="1"/>
          <p:nvPr>
            <p:ph idx="4" type="body"/>
          </p:nvPr>
        </p:nvSpPr>
        <p:spPr>
          <a:xfrm>
            <a:off x="535872" y="2226568"/>
            <a:ext cx="8796528" cy="303860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Hadoop có thể sử dụng Kerberos để cung cấp xác thực mạnh hơn cho bảo mật</a:t>
            </a:r>
            <a:endParaRPr/>
          </a:p>
          <a:p>
            <a:pPr indent="-182563" lvl="1" marL="360363" rtl="0" algn="l">
              <a:lnSpc>
                <a:spcPct val="138461"/>
              </a:lnSpc>
              <a:spcBef>
                <a:spcPts val="500"/>
              </a:spcBef>
              <a:spcAft>
                <a:spcPts val="0"/>
              </a:spcAft>
              <a:buClr>
                <a:srgbClr val="262626"/>
              </a:buClr>
              <a:buSzPts val="1040"/>
              <a:buChar char="•"/>
            </a:pPr>
            <a:r>
              <a:rPr lang="en-US"/>
              <a:t>Trình nền Hadoop có thể sử dụng điều này để xác thực tất cả các RPC</a:t>
            </a:r>
            <a:endParaRPr/>
          </a:p>
          <a:p>
            <a:pPr indent="-177800" lvl="0" marL="177800" rtl="0" algn="l">
              <a:lnSpc>
                <a:spcPct val="128571"/>
              </a:lnSpc>
              <a:spcBef>
                <a:spcPts val="1000"/>
              </a:spcBef>
              <a:spcAft>
                <a:spcPts val="0"/>
              </a:spcAft>
              <a:buClr>
                <a:srgbClr val="262626"/>
              </a:buClr>
              <a:buSzPts val="1400"/>
              <a:buFont typeface="Arial"/>
              <a:buChar char="•"/>
            </a:pPr>
            <a:r>
              <a:rPr lang="en-US"/>
              <a:t>Kerberos</a:t>
            </a:r>
            <a:endParaRPr/>
          </a:p>
          <a:p>
            <a:pPr indent="-182563" lvl="1" marL="360363" rtl="0" algn="l">
              <a:lnSpc>
                <a:spcPct val="138461"/>
              </a:lnSpc>
              <a:spcBef>
                <a:spcPts val="500"/>
              </a:spcBef>
              <a:spcAft>
                <a:spcPts val="0"/>
              </a:spcAft>
              <a:buClr>
                <a:srgbClr val="262626"/>
              </a:buClr>
              <a:buSzPts val="1040"/>
              <a:buChar char="•"/>
            </a:pPr>
            <a:r>
              <a:rPr lang="en-US"/>
              <a:t>Linux hỗ trợ MIT Kerberos nguyên bản</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là mô hình xác thực duy nhất mà Hadoop hỗ trợ</a:t>
            </a:r>
            <a:endParaRPr/>
          </a:p>
          <a:p>
            <a:pPr indent="-182563" lvl="1" marL="360363" rtl="0" algn="l">
              <a:lnSpc>
                <a:spcPct val="138461"/>
              </a:lnSpc>
              <a:spcBef>
                <a:spcPts val="500"/>
              </a:spcBef>
              <a:spcAft>
                <a:spcPts val="0"/>
              </a:spcAft>
              <a:buClr>
                <a:srgbClr val="262626"/>
              </a:buClr>
              <a:buSzPts val="1040"/>
              <a:buChar char="•"/>
            </a:pPr>
            <a:r>
              <a:rPr lang="en-US"/>
              <a:t>Móc dịch vụ mã hóa trong quá cảnh có sẵn</a:t>
            </a:r>
            <a:endParaRPr/>
          </a:p>
          <a:p>
            <a:pPr indent="-182563" lvl="1" marL="360363" rtl="0" algn="l">
              <a:lnSpc>
                <a:spcPct val="138461"/>
              </a:lnSpc>
              <a:spcBef>
                <a:spcPts val="500"/>
              </a:spcBef>
              <a:spcAft>
                <a:spcPts val="0"/>
              </a:spcAft>
              <a:buClr>
                <a:srgbClr val="262626"/>
              </a:buClr>
              <a:buSzPts val="1040"/>
              <a:buChar char="•"/>
            </a:pPr>
            <a:r>
              <a:rPr lang="en-US"/>
              <a:t>Xác thực trình duyệt được hỗ trợ bởi HTTP SPNEGO</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 LDAP/Active Directory được hỗ trợ</a:t>
            </a:r>
            <a:endParaRPr/>
          </a:p>
          <a:p>
            <a:pPr indent="-182563" lvl="1" marL="360363" rtl="0" algn="l">
              <a:lnSpc>
                <a:spcPct val="138461"/>
              </a:lnSpc>
              <a:spcBef>
                <a:spcPts val="500"/>
              </a:spcBef>
              <a:spcAft>
                <a:spcPts val="0"/>
              </a:spcAft>
              <a:buClr>
                <a:srgbClr val="262626"/>
              </a:buClr>
              <a:buSzPts val="1040"/>
              <a:buChar char="•"/>
            </a:pPr>
            <a:r>
              <a:rPr lang="en-US"/>
              <a:t>Áp dụng cơ sở dữ liệu người dùng hiện có cho cụm Hadoop là một câu hỏi phổ biến</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53" name="Google Shape;253;p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Thuật ngữ Kerberos</a:t>
            </a:r>
            <a:endParaRPr>
              <a:latin typeface="Arial"/>
              <a:ea typeface="Arial"/>
              <a:cs typeface="Arial"/>
              <a:sym typeface="Arial"/>
            </a:endParaRPr>
          </a:p>
        </p:txBody>
      </p:sp>
      <p:sp>
        <p:nvSpPr>
          <p:cNvPr id="254" name="Google Shape;254;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55" name="Google Shape;255;p12"/>
          <p:cNvSpPr txBox="1"/>
          <p:nvPr>
            <p:ph idx="4" type="body"/>
          </p:nvPr>
        </p:nvSpPr>
        <p:spPr>
          <a:xfrm>
            <a:off x="535872" y="2226567"/>
            <a:ext cx="4405096" cy="404589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Khu vực</a:t>
            </a:r>
            <a:endParaRPr b="1"/>
          </a:p>
          <a:p>
            <a:pPr indent="-182563" lvl="1" marL="360363" rtl="0" algn="l">
              <a:lnSpc>
                <a:spcPct val="138461"/>
              </a:lnSpc>
              <a:spcBef>
                <a:spcPts val="500"/>
              </a:spcBef>
              <a:spcAft>
                <a:spcPts val="0"/>
              </a:spcAft>
              <a:buClr>
                <a:srgbClr val="262626"/>
              </a:buClr>
              <a:buSzPts val="1040"/>
              <a:buChar char="•"/>
            </a:pPr>
            <a:r>
              <a:rPr lang="en-US"/>
              <a:t>Mạng sử dụng Kerberos, bao gồm một hoặc nhiều máy chủ được gọi là KDC và một số lượng lớn máy khách tiềm năng.</a:t>
            </a:r>
            <a:endParaRPr/>
          </a:p>
          <a:p>
            <a:pPr indent="-177800" lvl="0" marL="177800" rtl="0" algn="l">
              <a:lnSpc>
                <a:spcPct val="128571"/>
              </a:lnSpc>
              <a:spcBef>
                <a:spcPts val="1000"/>
              </a:spcBef>
              <a:spcAft>
                <a:spcPts val="0"/>
              </a:spcAft>
              <a:buClr>
                <a:srgbClr val="262626"/>
              </a:buClr>
              <a:buSzPts val="1400"/>
              <a:buFont typeface="Arial"/>
              <a:buChar char="•"/>
            </a:pPr>
            <a:r>
              <a:rPr b="1" lang="en-US"/>
              <a:t>Vé</a:t>
            </a:r>
            <a:endParaRPr b="1"/>
          </a:p>
          <a:p>
            <a:pPr indent="-182563" lvl="1" marL="360363" rtl="0" algn="l">
              <a:lnSpc>
                <a:spcPct val="138461"/>
              </a:lnSpc>
              <a:spcBef>
                <a:spcPts val="500"/>
              </a:spcBef>
              <a:spcAft>
                <a:spcPts val="0"/>
              </a:spcAft>
              <a:buClr>
                <a:srgbClr val="262626"/>
              </a:buClr>
              <a:buSzPts val="1040"/>
              <a:buChar char="•"/>
            </a:pPr>
            <a:r>
              <a:rPr lang="en-US"/>
              <a:t>Một bộ thông tin xác thực điện tử tạm thời xác minh danh tính của khách hàng đối với một dịch vụ cụ thể. Còn được gọi là thông tin đăng nhập</a:t>
            </a:r>
            <a:endParaRPr/>
          </a:p>
          <a:p>
            <a:pPr indent="-177800" lvl="0" marL="177800" rtl="0" algn="l">
              <a:lnSpc>
                <a:spcPct val="128571"/>
              </a:lnSpc>
              <a:spcBef>
                <a:spcPts val="1000"/>
              </a:spcBef>
              <a:spcAft>
                <a:spcPts val="0"/>
              </a:spcAft>
              <a:buClr>
                <a:srgbClr val="262626"/>
              </a:buClr>
              <a:buSzPts val="1400"/>
              <a:buFont typeface="Arial"/>
              <a:buChar char="•"/>
            </a:pPr>
            <a:r>
              <a:rPr b="1" lang="en-US"/>
              <a:t>Hiệu trưởng (hoặc tên hiệu trưởng)</a:t>
            </a:r>
            <a:endParaRPr b="1"/>
          </a:p>
          <a:p>
            <a:pPr indent="-182563" lvl="1" marL="360363" rtl="0" algn="l">
              <a:lnSpc>
                <a:spcPct val="138461"/>
              </a:lnSpc>
              <a:spcBef>
                <a:spcPts val="500"/>
              </a:spcBef>
              <a:spcAft>
                <a:spcPts val="0"/>
              </a:spcAft>
              <a:buClr>
                <a:srgbClr val="262626"/>
              </a:buClr>
              <a:buSzPts val="1040"/>
              <a:buChar char="•"/>
            </a:pPr>
            <a:r>
              <a:rPr lang="en-US"/>
              <a:t>Tên chính là tên duy nhất của người dùng hoặc dịch vụ được phép xác thực bằng Kerberos.</a:t>
            </a:r>
            <a:endParaRPr/>
          </a:p>
          <a:p>
            <a:pPr indent="-177800" lvl="0" marL="177800" rtl="0" algn="l">
              <a:lnSpc>
                <a:spcPct val="128571"/>
              </a:lnSpc>
              <a:spcBef>
                <a:spcPts val="1000"/>
              </a:spcBef>
              <a:spcAft>
                <a:spcPts val="0"/>
              </a:spcAft>
              <a:buClr>
                <a:srgbClr val="262626"/>
              </a:buClr>
              <a:buSzPts val="1400"/>
              <a:buFont typeface="Arial"/>
              <a:buChar char="•"/>
            </a:pPr>
            <a:r>
              <a:rPr b="1" lang="en-US"/>
              <a:t>keytab (hoặc bàn phím)</a:t>
            </a:r>
            <a:endParaRPr b="1"/>
          </a:p>
          <a:p>
            <a:pPr indent="-182563" lvl="1" marL="360363" rtl="0" algn="l">
              <a:lnSpc>
                <a:spcPct val="138461"/>
              </a:lnSpc>
              <a:spcBef>
                <a:spcPts val="500"/>
              </a:spcBef>
              <a:spcAft>
                <a:spcPts val="0"/>
              </a:spcAft>
              <a:buClr>
                <a:srgbClr val="262626"/>
              </a:buClr>
              <a:buSzPts val="1040"/>
              <a:buChar char="•"/>
            </a:pPr>
            <a:r>
              <a:rPr lang="en-US"/>
              <a:t>Một tệp bao gồm danh sách hiệu trưởng không được mã hóa và khóa của họ</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256" name="Google Shape;256;p12"/>
          <p:cNvGrpSpPr/>
          <p:nvPr/>
        </p:nvGrpSpPr>
        <p:grpSpPr>
          <a:xfrm>
            <a:off x="5029200" y="2865395"/>
            <a:ext cx="4340928" cy="3068680"/>
            <a:chOff x="5029200" y="2865395"/>
            <a:chExt cx="4340928" cy="3068680"/>
          </a:xfrm>
        </p:grpSpPr>
        <p:sp>
          <p:nvSpPr>
            <p:cNvPr id="257" name="Google Shape;257;p12"/>
            <p:cNvSpPr/>
            <p:nvPr/>
          </p:nvSpPr>
          <p:spPr>
            <a:xfrm>
              <a:off x="5029200" y="3032172"/>
              <a:ext cx="4316413" cy="2901903"/>
            </a:xfrm>
            <a:prstGeom prst="roundRect">
              <a:avLst>
                <a:gd fmla="val 8133"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2"/>
            <p:cNvSpPr/>
            <p:nvPr/>
          </p:nvSpPr>
          <p:spPr>
            <a:xfrm>
              <a:off x="6421113" y="2865395"/>
              <a:ext cx="153258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Khu vực Kerberos</a:t>
              </a:r>
              <a:endParaRPr sz="1400">
                <a:solidFill>
                  <a:srgbClr val="1F45BC"/>
                </a:solidFill>
                <a:latin typeface="Arial"/>
                <a:ea typeface="Arial"/>
                <a:cs typeface="Arial"/>
                <a:sym typeface="Arial"/>
              </a:endParaRPr>
            </a:p>
          </p:txBody>
        </p:sp>
        <p:grpSp>
          <p:nvGrpSpPr>
            <p:cNvPr id="259" name="Google Shape;259;p12"/>
            <p:cNvGrpSpPr/>
            <p:nvPr/>
          </p:nvGrpSpPr>
          <p:grpSpPr>
            <a:xfrm>
              <a:off x="5035783" y="3209153"/>
              <a:ext cx="1059520" cy="2465647"/>
              <a:chOff x="5035783" y="3231890"/>
              <a:chExt cx="1059520" cy="2465647"/>
            </a:xfrm>
          </p:grpSpPr>
          <p:grpSp>
            <p:nvGrpSpPr>
              <p:cNvPr id="260" name="Google Shape;260;p12"/>
              <p:cNvGrpSpPr/>
              <p:nvPr/>
            </p:nvGrpSpPr>
            <p:grpSpPr>
              <a:xfrm>
                <a:off x="5035783" y="3231890"/>
                <a:ext cx="1059520" cy="2465647"/>
                <a:chOff x="5035783" y="3231890"/>
                <a:chExt cx="1059520" cy="2465647"/>
              </a:xfrm>
            </p:grpSpPr>
            <p:sp>
              <p:nvSpPr>
                <p:cNvPr id="261" name="Google Shape;261;p12"/>
                <p:cNvSpPr/>
                <p:nvPr/>
              </p:nvSpPr>
              <p:spPr>
                <a:xfrm>
                  <a:off x="5152065" y="3556210"/>
                  <a:ext cx="803373" cy="2141327"/>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2"/>
                <p:cNvSpPr/>
                <p:nvPr/>
              </p:nvSpPr>
              <p:spPr>
                <a:xfrm>
                  <a:off x="5035783" y="3231890"/>
                  <a:ext cx="105952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a:t>
                  </a:r>
                  <a:endParaRPr sz="1400">
                    <a:solidFill>
                      <a:srgbClr val="1F45BC"/>
                    </a:solidFill>
                    <a:latin typeface="Arial"/>
                    <a:ea typeface="Arial"/>
                    <a:cs typeface="Arial"/>
                    <a:sym typeface="Arial"/>
                  </a:endParaRPr>
                </a:p>
              </p:txBody>
            </p:sp>
          </p:grpSp>
          <p:grpSp>
            <p:nvGrpSpPr>
              <p:cNvPr id="263" name="Google Shape;263;p12"/>
              <p:cNvGrpSpPr/>
              <p:nvPr/>
            </p:nvGrpSpPr>
            <p:grpSpPr>
              <a:xfrm>
                <a:off x="5372912" y="3837480"/>
                <a:ext cx="361678" cy="1484916"/>
                <a:chOff x="5252402" y="3785233"/>
                <a:chExt cx="487681" cy="2002235"/>
              </a:xfrm>
            </p:grpSpPr>
            <p:pic>
              <p:nvPicPr>
                <p:cNvPr id="264" name="Google Shape;264;p12"/>
                <p:cNvPicPr preferRelativeResize="0"/>
                <p:nvPr/>
              </p:nvPicPr>
              <p:blipFill rotWithShape="1">
                <a:blip r:embed="rId3">
                  <a:alphaModFix/>
                </a:blip>
                <a:srcRect b="0" l="0" r="0" t="0"/>
                <a:stretch/>
              </p:blipFill>
              <p:spPr>
                <a:xfrm>
                  <a:off x="5253926" y="5223587"/>
                  <a:ext cx="484633" cy="563881"/>
                </a:xfrm>
                <a:prstGeom prst="rect">
                  <a:avLst/>
                </a:prstGeom>
                <a:noFill/>
                <a:ln>
                  <a:noFill/>
                </a:ln>
              </p:spPr>
            </p:pic>
            <p:pic>
              <p:nvPicPr>
                <p:cNvPr id="265" name="Google Shape;265;p12"/>
                <p:cNvPicPr preferRelativeResize="0"/>
                <p:nvPr/>
              </p:nvPicPr>
              <p:blipFill rotWithShape="1">
                <a:blip r:embed="rId4">
                  <a:alphaModFix/>
                </a:blip>
                <a:srcRect b="0" l="0" r="0" t="0"/>
                <a:stretch/>
              </p:blipFill>
              <p:spPr>
                <a:xfrm>
                  <a:off x="5252402" y="4504410"/>
                  <a:ext cx="487681" cy="563881"/>
                </a:xfrm>
                <a:prstGeom prst="rect">
                  <a:avLst/>
                </a:prstGeom>
                <a:noFill/>
                <a:ln>
                  <a:noFill/>
                </a:ln>
              </p:spPr>
            </p:pic>
            <p:pic>
              <p:nvPicPr>
                <p:cNvPr id="266" name="Google Shape;266;p12"/>
                <p:cNvPicPr preferRelativeResize="0"/>
                <p:nvPr/>
              </p:nvPicPr>
              <p:blipFill rotWithShape="1">
                <a:blip r:embed="rId5">
                  <a:alphaModFix/>
                </a:blip>
                <a:srcRect b="0" l="0" r="0" t="0"/>
                <a:stretch/>
              </p:blipFill>
              <p:spPr>
                <a:xfrm>
                  <a:off x="5253926" y="3785233"/>
                  <a:ext cx="484633" cy="563881"/>
                </a:xfrm>
                <a:prstGeom prst="rect">
                  <a:avLst/>
                </a:prstGeom>
                <a:noFill/>
                <a:ln>
                  <a:noFill/>
                </a:ln>
              </p:spPr>
            </p:pic>
          </p:grpSp>
        </p:grpSp>
        <p:grpSp>
          <p:nvGrpSpPr>
            <p:cNvPr id="267" name="Google Shape;267;p12"/>
            <p:cNvGrpSpPr/>
            <p:nvPr/>
          </p:nvGrpSpPr>
          <p:grpSpPr>
            <a:xfrm>
              <a:off x="8254226" y="3216548"/>
              <a:ext cx="1115902" cy="2458252"/>
              <a:chOff x="7844651" y="3216548"/>
              <a:chExt cx="1115902" cy="2458252"/>
            </a:xfrm>
          </p:grpSpPr>
          <p:grpSp>
            <p:nvGrpSpPr>
              <p:cNvPr id="268" name="Google Shape;268;p12"/>
              <p:cNvGrpSpPr/>
              <p:nvPr/>
            </p:nvGrpSpPr>
            <p:grpSpPr>
              <a:xfrm>
                <a:off x="7844651" y="3216548"/>
                <a:ext cx="1115902" cy="2458252"/>
                <a:chOff x="4941905" y="3239285"/>
                <a:chExt cx="1115902" cy="2458252"/>
              </a:xfrm>
            </p:grpSpPr>
            <p:sp>
              <p:nvSpPr>
                <p:cNvPr id="269" name="Google Shape;269;p12"/>
                <p:cNvSpPr/>
                <p:nvPr/>
              </p:nvSpPr>
              <p:spPr>
                <a:xfrm>
                  <a:off x="5152065" y="3556210"/>
                  <a:ext cx="803373" cy="2141327"/>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2"/>
                <p:cNvSpPr/>
                <p:nvPr/>
              </p:nvSpPr>
              <p:spPr>
                <a:xfrm>
                  <a:off x="4941905" y="3239285"/>
                  <a:ext cx="111590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Các dịch vụ</a:t>
                  </a:r>
                  <a:endParaRPr sz="1400">
                    <a:solidFill>
                      <a:srgbClr val="1F45BC"/>
                    </a:solidFill>
                    <a:latin typeface="Arial"/>
                    <a:ea typeface="Arial"/>
                    <a:cs typeface="Arial"/>
                    <a:sym typeface="Arial"/>
                  </a:endParaRPr>
                </a:p>
              </p:txBody>
            </p:sp>
          </p:grpSp>
          <p:grpSp>
            <p:nvGrpSpPr>
              <p:cNvPr id="271" name="Google Shape;271;p12"/>
              <p:cNvGrpSpPr/>
              <p:nvPr/>
            </p:nvGrpSpPr>
            <p:grpSpPr>
              <a:xfrm>
                <a:off x="8083472" y="3723180"/>
                <a:ext cx="723238" cy="1739940"/>
                <a:chOff x="7969172" y="3466723"/>
                <a:chExt cx="873846" cy="2102267"/>
              </a:xfrm>
            </p:grpSpPr>
            <p:pic>
              <p:nvPicPr>
                <p:cNvPr id="272" name="Google Shape;272;p12"/>
                <p:cNvPicPr preferRelativeResize="0"/>
                <p:nvPr/>
              </p:nvPicPr>
              <p:blipFill rotWithShape="1">
                <a:blip r:embed="rId6">
                  <a:alphaModFix/>
                </a:blip>
                <a:srcRect b="0" l="0" r="0" t="0"/>
                <a:stretch/>
              </p:blipFill>
              <p:spPr>
                <a:xfrm>
                  <a:off x="8136189" y="3466723"/>
                  <a:ext cx="539812" cy="465552"/>
                </a:xfrm>
                <a:prstGeom prst="rect">
                  <a:avLst/>
                </a:prstGeom>
                <a:noFill/>
                <a:ln>
                  <a:noFill/>
                </a:ln>
              </p:spPr>
            </p:pic>
            <p:pic>
              <p:nvPicPr>
                <p:cNvPr id="273" name="Google Shape;273;p12"/>
                <p:cNvPicPr preferRelativeResize="0"/>
                <p:nvPr/>
              </p:nvPicPr>
              <p:blipFill rotWithShape="1">
                <a:blip r:embed="rId7">
                  <a:alphaModFix/>
                </a:blip>
                <a:srcRect b="0" l="0" r="0" t="0"/>
                <a:stretch/>
              </p:blipFill>
              <p:spPr>
                <a:xfrm>
                  <a:off x="7969172" y="4870452"/>
                  <a:ext cx="873846" cy="698538"/>
                </a:xfrm>
                <a:prstGeom prst="rect">
                  <a:avLst/>
                </a:prstGeom>
                <a:noFill/>
                <a:ln>
                  <a:noFill/>
                </a:ln>
              </p:spPr>
            </p:pic>
            <p:pic>
              <p:nvPicPr>
                <p:cNvPr id="274" name="Google Shape;274;p12"/>
                <p:cNvPicPr preferRelativeResize="0"/>
                <p:nvPr/>
              </p:nvPicPr>
              <p:blipFill rotWithShape="1">
                <a:blip r:embed="rId8">
                  <a:alphaModFix/>
                </a:blip>
                <a:srcRect b="0" l="0" r="0" t="0"/>
                <a:stretch/>
              </p:blipFill>
              <p:spPr>
                <a:xfrm>
                  <a:off x="8076845" y="4103127"/>
                  <a:ext cx="658500" cy="591729"/>
                </a:xfrm>
                <a:prstGeom prst="rect">
                  <a:avLst/>
                </a:prstGeom>
                <a:noFill/>
                <a:ln>
                  <a:noFill/>
                </a:ln>
              </p:spPr>
            </p:pic>
          </p:grpSp>
        </p:grpSp>
        <p:grpSp>
          <p:nvGrpSpPr>
            <p:cNvPr id="275" name="Google Shape;275;p12"/>
            <p:cNvGrpSpPr/>
            <p:nvPr/>
          </p:nvGrpSpPr>
          <p:grpSpPr>
            <a:xfrm>
              <a:off x="6231861" y="5025024"/>
              <a:ext cx="1833049" cy="608050"/>
              <a:chOff x="6262892" y="5000729"/>
              <a:chExt cx="1833049" cy="608050"/>
            </a:xfrm>
          </p:grpSpPr>
          <p:grpSp>
            <p:nvGrpSpPr>
              <p:cNvPr id="276" name="Google Shape;276;p12"/>
              <p:cNvGrpSpPr/>
              <p:nvPr/>
            </p:nvGrpSpPr>
            <p:grpSpPr>
              <a:xfrm>
                <a:off x="6262892" y="5000729"/>
                <a:ext cx="992365" cy="608050"/>
                <a:chOff x="6093347" y="4664905"/>
                <a:chExt cx="992365" cy="608050"/>
              </a:xfrm>
            </p:grpSpPr>
            <p:pic>
              <p:nvPicPr>
                <p:cNvPr id="277" name="Google Shape;277;p12"/>
                <p:cNvPicPr preferRelativeResize="0"/>
                <p:nvPr/>
              </p:nvPicPr>
              <p:blipFill rotWithShape="1">
                <a:blip r:embed="rId9">
                  <a:alphaModFix/>
                </a:blip>
                <a:srcRect b="0" l="0" r="0" t="0"/>
                <a:stretch/>
              </p:blipFill>
              <p:spPr>
                <a:xfrm>
                  <a:off x="6354180" y="4664905"/>
                  <a:ext cx="470698" cy="304143"/>
                </a:xfrm>
                <a:prstGeom prst="rect">
                  <a:avLst/>
                </a:prstGeom>
                <a:noFill/>
                <a:ln>
                  <a:noFill/>
                </a:ln>
              </p:spPr>
            </p:pic>
            <p:sp>
              <p:nvSpPr>
                <p:cNvPr id="278" name="Google Shape;278;p12"/>
                <p:cNvSpPr/>
                <p:nvPr/>
              </p:nvSpPr>
              <p:spPr>
                <a:xfrm>
                  <a:off x="6093347" y="5026734"/>
                  <a:ext cx="99236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Xác thực</a:t>
                  </a:r>
                  <a:endParaRPr sz="1050">
                    <a:solidFill>
                      <a:srgbClr val="1F45BC"/>
                    </a:solidFill>
                    <a:latin typeface="Arial"/>
                    <a:ea typeface="Arial"/>
                    <a:cs typeface="Arial"/>
                    <a:sym typeface="Arial"/>
                  </a:endParaRPr>
                </a:p>
              </p:txBody>
            </p:sp>
          </p:grpSp>
          <p:grpSp>
            <p:nvGrpSpPr>
              <p:cNvPr id="279" name="Google Shape;279;p12"/>
              <p:cNvGrpSpPr/>
              <p:nvPr/>
            </p:nvGrpSpPr>
            <p:grpSpPr>
              <a:xfrm>
                <a:off x="7348216" y="5009181"/>
                <a:ext cx="747725" cy="599598"/>
                <a:chOff x="6885301" y="4694856"/>
                <a:chExt cx="747725" cy="599598"/>
              </a:xfrm>
            </p:grpSpPr>
            <p:pic>
              <p:nvPicPr>
                <p:cNvPr id="280" name="Google Shape;280;p12"/>
                <p:cNvPicPr preferRelativeResize="0"/>
                <p:nvPr/>
              </p:nvPicPr>
              <p:blipFill rotWithShape="1">
                <a:blip r:embed="rId10">
                  <a:alphaModFix/>
                </a:blip>
                <a:srcRect b="0" l="0" r="0" t="0"/>
                <a:stretch/>
              </p:blipFill>
              <p:spPr>
                <a:xfrm>
                  <a:off x="6898566" y="4694856"/>
                  <a:ext cx="721194" cy="312293"/>
                </a:xfrm>
                <a:prstGeom prst="rect">
                  <a:avLst/>
                </a:prstGeom>
                <a:noFill/>
                <a:ln>
                  <a:noFill/>
                </a:ln>
              </p:spPr>
            </p:pic>
            <p:sp>
              <p:nvSpPr>
                <p:cNvPr id="281" name="Google Shape;281;p12"/>
                <p:cNvSpPr/>
                <p:nvPr/>
              </p:nvSpPr>
              <p:spPr>
                <a:xfrm>
                  <a:off x="6885301" y="5048233"/>
                  <a:ext cx="74772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Vé</a:t>
                  </a:r>
                  <a:endParaRPr sz="1050">
                    <a:solidFill>
                      <a:srgbClr val="1F45BC"/>
                    </a:solidFill>
                    <a:latin typeface="Arial"/>
                    <a:ea typeface="Arial"/>
                    <a:cs typeface="Arial"/>
                    <a:sym typeface="Arial"/>
                  </a:endParaRPr>
                </a:p>
              </p:txBody>
            </p:sp>
          </p:grpSp>
        </p:grpSp>
        <p:grpSp>
          <p:nvGrpSpPr>
            <p:cNvPr id="282" name="Google Shape;282;p12"/>
            <p:cNvGrpSpPr/>
            <p:nvPr/>
          </p:nvGrpSpPr>
          <p:grpSpPr>
            <a:xfrm>
              <a:off x="6024766" y="3590624"/>
              <a:ext cx="2367689" cy="1162351"/>
              <a:chOff x="6024766" y="3476324"/>
              <a:chExt cx="2367689" cy="1162351"/>
            </a:xfrm>
          </p:grpSpPr>
          <p:sp>
            <p:nvSpPr>
              <p:cNvPr id="283" name="Google Shape;283;p12"/>
              <p:cNvSpPr/>
              <p:nvPr/>
            </p:nvSpPr>
            <p:spPr>
              <a:xfrm>
                <a:off x="6024766" y="3476324"/>
                <a:ext cx="2367689" cy="1162351"/>
              </a:xfrm>
              <a:prstGeom prst="roundRect">
                <a:avLst>
                  <a:gd fmla="val 13862"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rPr b="1" lang="en-US" sz="1200">
                    <a:solidFill>
                      <a:srgbClr val="1F45BC"/>
                    </a:solidFill>
                    <a:latin typeface="Arial"/>
                    <a:ea typeface="Arial"/>
                    <a:cs typeface="Arial"/>
                    <a:sym typeface="Arial"/>
                  </a:rPr>
                  <a:t>Trung tâm phân phối chính</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p:txBody>
          </p:sp>
          <p:sp>
            <p:nvSpPr>
              <p:cNvPr id="284" name="Google Shape;284;p12"/>
              <p:cNvSpPr/>
              <p:nvPr/>
            </p:nvSpPr>
            <p:spPr>
              <a:xfrm>
                <a:off x="6074706" y="3982843"/>
                <a:ext cx="105952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xác thực</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Máy chủ</a:t>
                </a:r>
                <a:endParaRPr sz="1100">
                  <a:solidFill>
                    <a:srgbClr val="1F45BC"/>
                  </a:solidFill>
                  <a:latin typeface="Arial"/>
                  <a:ea typeface="Arial"/>
                  <a:cs typeface="Arial"/>
                  <a:sym typeface="Arial"/>
                </a:endParaRPr>
              </a:p>
            </p:txBody>
          </p:sp>
          <p:sp>
            <p:nvSpPr>
              <p:cNvPr id="285" name="Google Shape;285;p12"/>
              <p:cNvSpPr/>
              <p:nvPr/>
            </p:nvSpPr>
            <p:spPr>
              <a:xfrm>
                <a:off x="7243968" y="3982843"/>
                <a:ext cx="111590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Cấp vé</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Máy chủ</a:t>
                </a:r>
                <a:endParaRPr sz="1100">
                  <a:solidFill>
                    <a:srgbClr val="1F45BC"/>
                  </a:solidFill>
                  <a:latin typeface="Arial"/>
                  <a:ea typeface="Arial"/>
                  <a:cs typeface="Arial"/>
                  <a:sym typeface="Arial"/>
                </a:endParaRPr>
              </a:p>
            </p:txBody>
          </p:sp>
          <p:cxnSp>
            <p:nvCxnSpPr>
              <p:cNvPr id="286" name="Google Shape;286;p12"/>
              <p:cNvCxnSpPr/>
              <p:nvPr/>
            </p:nvCxnSpPr>
            <p:spPr>
              <a:xfrm>
                <a:off x="7188582" y="3909993"/>
                <a:ext cx="0" cy="622320"/>
              </a:xfrm>
              <a:prstGeom prst="straightConnector1">
                <a:avLst/>
              </a:prstGeom>
              <a:noFill/>
              <a:ln cap="flat" cmpd="sng" w="19050">
                <a:solidFill>
                  <a:srgbClr val="1F45BC"/>
                </a:solidFill>
                <a:prstDash val="solid"/>
                <a:miter lim="800000"/>
                <a:headEnd len="sm" w="sm" type="none"/>
                <a:tailEnd len="sm" w="sm" type="none"/>
              </a:ln>
            </p:spPr>
          </p:cxn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93" name="Google Shape;293;p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(1/3)</a:t>
            </a:r>
            <a:endParaRPr>
              <a:latin typeface="Arial"/>
              <a:ea typeface="Arial"/>
              <a:cs typeface="Arial"/>
              <a:sym typeface="Arial"/>
            </a:endParaRPr>
          </a:p>
        </p:txBody>
      </p:sp>
      <p:sp>
        <p:nvSpPr>
          <p:cNvPr id="294" name="Google Shape;294;p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95" name="Google Shape;295;p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Kerberos có ba phần: máy khách, máy chủ và bên thứ ba đáng tin cậy (KDC) làm trung gian giữa chúng</a:t>
            </a:r>
            <a:endParaRPr/>
          </a:p>
          <a:p>
            <a:pPr indent="-177800" lvl="0" marL="177800" rtl="0" algn="l">
              <a:lnSpc>
                <a:spcPct val="128571"/>
              </a:lnSpc>
              <a:spcBef>
                <a:spcPts val="1000"/>
              </a:spcBef>
              <a:spcAft>
                <a:spcPts val="0"/>
              </a:spcAft>
              <a:buClr>
                <a:srgbClr val="262626"/>
              </a:buClr>
              <a:buSzPts val="1400"/>
              <a:buFont typeface="Arial"/>
              <a:buChar char="•"/>
            </a:pPr>
            <a:r>
              <a:rPr lang="en-US"/>
              <a:t>Máy khách là phần mềm muốn truy cập vào dịch vụ Hadoop</a:t>
            </a:r>
            <a:endParaRPr/>
          </a:p>
          <a:p>
            <a:pPr indent="-182563" lvl="1" marL="360363" rtl="0" algn="l">
              <a:lnSpc>
                <a:spcPct val="138461"/>
              </a:lnSpc>
              <a:spcBef>
                <a:spcPts val="500"/>
              </a:spcBef>
              <a:spcAft>
                <a:spcPts val="0"/>
              </a:spcAft>
              <a:buClr>
                <a:srgbClr val="262626"/>
              </a:buClr>
              <a:buSzPts val="1040"/>
              <a:buChar char="•"/>
            </a:pPr>
            <a:r>
              <a:rPr lang="en-US"/>
              <a:t>Lệnh beeline là một ví dụ về ứng dụng khách</a:t>
            </a:r>
            <a:endParaRPr/>
          </a:p>
          <a:p>
            <a:pPr indent="0" lvl="1" marL="177800"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296" name="Google Shape;296;p13"/>
          <p:cNvGrpSpPr/>
          <p:nvPr/>
        </p:nvGrpSpPr>
        <p:grpSpPr>
          <a:xfrm>
            <a:off x="1849302" y="3350708"/>
            <a:ext cx="6207395" cy="2716904"/>
            <a:chOff x="2083113" y="3228013"/>
            <a:chExt cx="6207395" cy="2716904"/>
          </a:xfrm>
        </p:grpSpPr>
        <p:sp>
          <p:nvSpPr>
            <p:cNvPr id="297" name="Google Shape;297;p13"/>
            <p:cNvSpPr/>
            <p:nvPr/>
          </p:nvSpPr>
          <p:spPr>
            <a:xfrm>
              <a:off x="4368900" y="4953052"/>
              <a:ext cx="2221886" cy="991865"/>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Mạng mong muốn</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grpSp>
          <p:nvGrpSpPr>
            <p:cNvPr id="298" name="Google Shape;298;p13"/>
            <p:cNvGrpSpPr/>
            <p:nvPr/>
          </p:nvGrpSpPr>
          <p:grpSpPr>
            <a:xfrm>
              <a:off x="2083113" y="3555155"/>
              <a:ext cx="1618875" cy="1618875"/>
              <a:chOff x="2083113" y="3512457"/>
              <a:chExt cx="1661573" cy="1661573"/>
            </a:xfrm>
          </p:grpSpPr>
          <p:sp>
            <p:nvSpPr>
              <p:cNvPr id="299" name="Google Shape;299;p13"/>
              <p:cNvSpPr/>
              <p:nvPr/>
            </p:nvSpPr>
            <p:spPr>
              <a:xfrm>
                <a:off x="2083113" y="3512457"/>
                <a:ext cx="1661573" cy="1661573"/>
              </a:xfrm>
              <a:prstGeom prst="ellipse">
                <a:avLst/>
              </a:prstGeom>
              <a:solidFill>
                <a:schemeClr val="lt1"/>
              </a:solid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3"/>
              <p:cNvSpPr/>
              <p:nvPr/>
            </p:nvSpPr>
            <p:spPr>
              <a:xfrm>
                <a:off x="2160531" y="3628571"/>
                <a:ext cx="1506734" cy="142934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grpSp>
        <p:sp>
          <p:nvSpPr>
            <p:cNvPr id="301" name="Google Shape;301;p13"/>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grpSp>
      <p:cxnSp>
        <p:nvCxnSpPr>
          <p:cNvPr id="302" name="Google Shape;302;p13"/>
          <p:cNvCxnSpPr/>
          <p:nvPr/>
        </p:nvCxnSpPr>
        <p:spPr>
          <a:xfrm flipH="1" rot="10800000">
            <a:off x="3449313" y="3700245"/>
            <a:ext cx="2630440" cy="388086"/>
          </a:xfrm>
          <a:prstGeom prst="straightConnector1">
            <a:avLst/>
          </a:prstGeom>
          <a:noFill/>
          <a:ln cap="flat" cmpd="sng" w="9525">
            <a:solidFill>
              <a:schemeClr val="accent1"/>
            </a:solidFill>
            <a:prstDash val="solid"/>
            <a:miter lim="800000"/>
            <a:headEnd len="med" w="med" type="triangle"/>
            <a:tailEnd len="med" w="med" type="triangle"/>
          </a:ln>
        </p:spPr>
      </p:cxnSp>
      <p:sp>
        <p:nvSpPr>
          <p:cNvPr id="303" name="Google Shape;303;p13"/>
          <p:cNvSpPr/>
          <p:nvPr/>
        </p:nvSpPr>
        <p:spPr>
          <a:xfrm>
            <a:off x="4234803" y="3625473"/>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1 ~2 giai đoạn</a:t>
            </a:r>
            <a:endParaRPr sz="1050">
              <a:solidFill>
                <a:srgbClr val="1F45B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10" name="Google Shape;310;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(2/3)</a:t>
            </a:r>
            <a:endParaRPr>
              <a:latin typeface="Arial"/>
              <a:ea typeface="Arial"/>
              <a:cs typeface="Arial"/>
              <a:sym typeface="Arial"/>
            </a:endParaRPr>
          </a:p>
        </p:txBody>
      </p:sp>
      <p:sp>
        <p:nvSpPr>
          <p:cNvPr id="311" name="Google Shape;311;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12" name="Google Shape;312;p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Máy chủ Kerberos (KDC) xác thực và ủy quyền cho máy khách</a:t>
            </a:r>
            <a:endParaRPr/>
          </a:p>
          <a:p>
            <a:pPr indent="-177800" lvl="0" marL="177800" rtl="0" algn="l">
              <a:lnSpc>
                <a:spcPct val="128571"/>
              </a:lnSpc>
              <a:spcBef>
                <a:spcPts val="1000"/>
              </a:spcBef>
              <a:spcAft>
                <a:spcPts val="0"/>
              </a:spcAft>
              <a:buClr>
                <a:srgbClr val="262626"/>
              </a:buClr>
              <a:buSzPts val="1400"/>
              <a:buFont typeface="Arial"/>
              <a:buChar char="•"/>
            </a:pPr>
            <a:r>
              <a:rPr lang="en-US"/>
              <a:t>KDC bao gồm hai dịch vụ</a:t>
            </a:r>
            <a:endParaRPr/>
          </a:p>
          <a:p>
            <a:pPr indent="-182563" lvl="1" marL="360363" rtl="0" algn="l">
              <a:lnSpc>
                <a:spcPct val="138461"/>
              </a:lnSpc>
              <a:spcBef>
                <a:spcPts val="500"/>
              </a:spcBef>
              <a:spcAft>
                <a:spcPts val="0"/>
              </a:spcAft>
              <a:buClr>
                <a:srgbClr val="262626"/>
              </a:buClr>
              <a:buSzPts val="1040"/>
              <a:buChar char="•"/>
            </a:pPr>
            <a:r>
              <a:rPr lang="en-US"/>
              <a:t>Dịch vụ xác thực (AS)</a:t>
            </a:r>
            <a:endParaRPr/>
          </a:p>
          <a:p>
            <a:pPr indent="-182563" lvl="1" marL="360363" rtl="0" algn="l">
              <a:lnSpc>
                <a:spcPct val="138461"/>
              </a:lnSpc>
              <a:spcBef>
                <a:spcPts val="500"/>
              </a:spcBef>
              <a:spcAft>
                <a:spcPts val="0"/>
              </a:spcAft>
              <a:buClr>
                <a:srgbClr val="262626"/>
              </a:buClr>
              <a:buSzPts val="1040"/>
              <a:buChar char="•"/>
            </a:pPr>
            <a:r>
              <a:rPr lang="en-US"/>
              <a:t>Dịch vụ cấp vé (TGS)</a:t>
            </a:r>
            <a:endParaRPr/>
          </a:p>
        </p:txBody>
      </p:sp>
      <p:grpSp>
        <p:nvGrpSpPr>
          <p:cNvPr id="313" name="Google Shape;313;p14"/>
          <p:cNvGrpSpPr/>
          <p:nvPr/>
        </p:nvGrpSpPr>
        <p:grpSpPr>
          <a:xfrm>
            <a:off x="1871550" y="3208929"/>
            <a:ext cx="6299157" cy="2712288"/>
            <a:chOff x="2124225" y="3124783"/>
            <a:chExt cx="6299157" cy="2712288"/>
          </a:xfrm>
        </p:grpSpPr>
        <p:sp>
          <p:nvSpPr>
            <p:cNvPr id="314" name="Google Shape;314;p14"/>
            <p:cNvSpPr/>
            <p:nvPr/>
          </p:nvSpPr>
          <p:spPr>
            <a:xfrm>
              <a:off x="4487478" y="5060899"/>
              <a:ext cx="1958080" cy="776172"/>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15" name="Google Shape;315;p14"/>
            <p:cNvSpPr/>
            <p:nvPr/>
          </p:nvSpPr>
          <p:spPr>
            <a:xfrm>
              <a:off x="2124225" y="3668285"/>
              <a:ext cx="1524845"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16" name="Google Shape;316;p14"/>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sp>
          <p:nvSpPr>
            <p:cNvPr id="317" name="Google Shape;317;p14"/>
            <p:cNvSpPr/>
            <p:nvPr/>
          </p:nvSpPr>
          <p:spPr>
            <a:xfrm>
              <a:off x="6215738" y="3124783"/>
              <a:ext cx="2207644" cy="980223"/>
            </a:xfrm>
            <a:prstGeom prst="roundRect">
              <a:avLst>
                <a:gd fmla="val 36339" name="adj"/>
              </a:avLst>
            </a:prstGeom>
            <a:no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cxnSp>
        <p:nvCxnSpPr>
          <p:cNvPr id="318" name="Google Shape;318;p14"/>
          <p:cNvCxnSpPr/>
          <p:nvPr/>
        </p:nvCxnSpPr>
        <p:spPr>
          <a:xfrm flipH="1" rot="10800000">
            <a:off x="3211100" y="3870960"/>
            <a:ext cx="2761488" cy="419944"/>
          </a:xfrm>
          <a:prstGeom prst="straightConnector1">
            <a:avLst/>
          </a:prstGeom>
          <a:noFill/>
          <a:ln cap="flat" cmpd="sng" w="9525">
            <a:solidFill>
              <a:schemeClr val="accent1"/>
            </a:solidFill>
            <a:prstDash val="solid"/>
            <a:miter lim="800000"/>
            <a:headEnd len="med" w="med" type="triangle"/>
            <a:tailEnd len="med" w="med" type="triangle"/>
          </a:ln>
        </p:spPr>
      </p:cxnSp>
      <p:sp>
        <p:nvSpPr>
          <p:cNvPr id="319" name="Google Shape;319;p14"/>
          <p:cNvSpPr/>
          <p:nvPr/>
        </p:nvSpPr>
        <p:spPr>
          <a:xfrm>
            <a:off x="4021443" y="3827016"/>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3~4 giai đoạn</a:t>
            </a:r>
            <a:endParaRPr sz="1050">
              <a:solidFill>
                <a:srgbClr val="1F45BC"/>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26" name="Google Shape;326;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(3/3)</a:t>
            </a:r>
            <a:endParaRPr>
              <a:latin typeface="Arial"/>
              <a:ea typeface="Arial"/>
              <a:cs typeface="Arial"/>
              <a:sym typeface="Arial"/>
            </a:endParaRPr>
          </a:p>
        </p:txBody>
      </p:sp>
      <p:sp>
        <p:nvSpPr>
          <p:cNvPr id="327" name="Google Shape;327;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28" name="Google Shape;328;p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Đây là dịch vụ Hadoop mà khách hàng muốn truy cập</a:t>
            </a:r>
            <a:endParaRPr/>
          </a:p>
          <a:p>
            <a:pPr indent="-182563" lvl="1" marL="360363" rtl="0" algn="l">
              <a:lnSpc>
                <a:spcPct val="138461"/>
              </a:lnSpc>
              <a:spcBef>
                <a:spcPts val="500"/>
              </a:spcBef>
              <a:spcAft>
                <a:spcPts val="0"/>
              </a:spcAft>
              <a:buClr>
                <a:srgbClr val="262626"/>
              </a:buClr>
              <a:buSzPts val="1040"/>
              <a:buChar char="•"/>
            </a:pPr>
            <a:r>
              <a:rPr lang="en-US"/>
              <a:t>Đây là daemon dịch vụ như Hiveserver 2</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329" name="Google Shape;329;p15"/>
          <p:cNvGrpSpPr/>
          <p:nvPr/>
        </p:nvGrpSpPr>
        <p:grpSpPr>
          <a:xfrm>
            <a:off x="1943569" y="3312159"/>
            <a:ext cx="6094264" cy="2707640"/>
            <a:chOff x="2196244" y="3228013"/>
            <a:chExt cx="6094264" cy="2707640"/>
          </a:xfrm>
        </p:grpSpPr>
        <p:sp>
          <p:nvSpPr>
            <p:cNvPr id="330" name="Google Shape;330;p15"/>
            <p:cNvSpPr/>
            <p:nvPr/>
          </p:nvSpPr>
          <p:spPr>
            <a:xfrm>
              <a:off x="4487478" y="5060899"/>
              <a:ext cx="1958080" cy="776172"/>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31" name="Google Shape;331;p15"/>
            <p:cNvSpPr/>
            <p:nvPr/>
          </p:nvSpPr>
          <p:spPr>
            <a:xfrm>
              <a:off x="2196244" y="3668286"/>
              <a:ext cx="1440762"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32" name="Google Shape;332;p15"/>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sp>
          <p:nvSpPr>
            <p:cNvPr id="333" name="Google Shape;333;p15"/>
            <p:cNvSpPr/>
            <p:nvPr/>
          </p:nvSpPr>
          <p:spPr>
            <a:xfrm>
              <a:off x="4356931" y="4955430"/>
              <a:ext cx="2207644" cy="980223"/>
            </a:xfrm>
            <a:prstGeom prst="roundRect">
              <a:avLst>
                <a:gd fmla="val 36339" name="adj"/>
              </a:avLst>
            </a:prstGeom>
            <a:no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cxnSp>
        <p:nvCxnSpPr>
          <p:cNvPr id="334" name="Google Shape;334;p15"/>
          <p:cNvCxnSpPr>
            <a:endCxn id="333" idx="1"/>
          </p:cNvCxnSpPr>
          <p:nvPr/>
        </p:nvCxnSpPr>
        <p:spPr>
          <a:xfrm>
            <a:off x="3002356" y="4785988"/>
            <a:ext cx="1101900" cy="743700"/>
          </a:xfrm>
          <a:prstGeom prst="straightConnector1">
            <a:avLst/>
          </a:prstGeom>
          <a:noFill/>
          <a:ln cap="flat" cmpd="sng" w="9525">
            <a:solidFill>
              <a:schemeClr val="accent1"/>
            </a:solidFill>
            <a:prstDash val="solid"/>
            <a:miter lim="800000"/>
            <a:headEnd len="med" w="med" type="triangle"/>
            <a:tailEnd len="med" w="med" type="triangle"/>
          </a:ln>
        </p:spPr>
      </p:cxnSp>
      <p:sp>
        <p:nvSpPr>
          <p:cNvPr id="335" name="Google Shape;335;p15"/>
          <p:cNvSpPr/>
          <p:nvPr/>
        </p:nvSpPr>
        <p:spPr>
          <a:xfrm>
            <a:off x="3219420" y="4820162"/>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5~6 giai đoạn</a:t>
            </a:r>
            <a:endParaRPr sz="1050">
              <a:solidFill>
                <a:srgbClr val="1F45B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42" name="Google Shape;342;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Cách Kerberos hoạt động </a:t>
            </a:r>
            <a:endParaRPr>
              <a:latin typeface="Arial"/>
              <a:ea typeface="Arial"/>
              <a:cs typeface="Arial"/>
              <a:sym typeface="Arial"/>
            </a:endParaRPr>
          </a:p>
        </p:txBody>
      </p:sp>
      <p:sp>
        <p:nvSpPr>
          <p:cNvPr id="343" name="Google Shape;343;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344" name="Google Shape;344;p16"/>
          <p:cNvGrpSpPr/>
          <p:nvPr/>
        </p:nvGrpSpPr>
        <p:grpSpPr>
          <a:xfrm>
            <a:off x="1095403" y="2999383"/>
            <a:ext cx="7365642" cy="2896920"/>
            <a:chOff x="1095403" y="3208933"/>
            <a:chExt cx="7365642" cy="2896920"/>
          </a:xfrm>
        </p:grpSpPr>
        <p:sp>
          <p:nvSpPr>
            <p:cNvPr id="345" name="Google Shape;345;p16"/>
            <p:cNvSpPr/>
            <p:nvPr/>
          </p:nvSpPr>
          <p:spPr>
            <a:xfrm>
              <a:off x="4234803" y="5145045"/>
              <a:ext cx="2008342" cy="960808"/>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Mạng dịch vụ mong muốn</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46" name="Google Shape;346;p16"/>
            <p:cNvSpPr/>
            <p:nvPr/>
          </p:nvSpPr>
          <p:spPr>
            <a:xfrm>
              <a:off x="1868167" y="3752432"/>
              <a:ext cx="1468016"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47" name="Google Shape;347;p16"/>
            <p:cNvSpPr/>
            <p:nvPr/>
          </p:nvSpPr>
          <p:spPr>
            <a:xfrm>
              <a:off x="6079753" y="3312159"/>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grpSp>
          <p:nvGrpSpPr>
            <p:cNvPr id="348" name="Google Shape;348;p16"/>
            <p:cNvGrpSpPr/>
            <p:nvPr/>
          </p:nvGrpSpPr>
          <p:grpSpPr>
            <a:xfrm>
              <a:off x="3023353" y="3700245"/>
              <a:ext cx="4035421" cy="1552540"/>
              <a:chOff x="3023353" y="3700245"/>
              <a:chExt cx="4035421" cy="1552540"/>
            </a:xfrm>
          </p:grpSpPr>
          <p:cxnSp>
            <p:nvCxnSpPr>
              <p:cNvPr id="349" name="Google Shape;349;p16"/>
              <p:cNvCxnSpPr>
                <a:endCxn id="347" idx="1"/>
              </p:cNvCxnSpPr>
              <p:nvPr/>
            </p:nvCxnSpPr>
            <p:spPr>
              <a:xfrm flipH="1" rot="10800000">
                <a:off x="3023353" y="3700245"/>
                <a:ext cx="3056400" cy="3840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50" name="Google Shape;350;p16"/>
              <p:cNvCxnSpPr/>
              <p:nvPr/>
            </p:nvCxnSpPr>
            <p:spPr>
              <a:xfrm>
                <a:off x="3163569" y="4633503"/>
                <a:ext cx="1142328" cy="619282"/>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51" name="Google Shape;351;p16"/>
              <p:cNvCxnSpPr>
                <a:stCxn id="345" idx="0"/>
                <a:endCxn id="347" idx="2"/>
              </p:cNvCxnSpPr>
              <p:nvPr/>
            </p:nvCxnSpPr>
            <p:spPr>
              <a:xfrm flipH="1" rot="10800000">
                <a:off x="5238974" y="4088445"/>
                <a:ext cx="1819800" cy="1056600"/>
              </a:xfrm>
              <a:prstGeom prst="straightConnector1">
                <a:avLst/>
              </a:prstGeom>
              <a:noFill/>
              <a:ln cap="flat" cmpd="sng" w="19050">
                <a:solidFill>
                  <a:srgbClr val="1F45BC"/>
                </a:solidFill>
                <a:prstDash val="solid"/>
                <a:miter lim="800000"/>
                <a:headEnd len="med" w="med" type="triangle"/>
                <a:tailEnd len="med" w="med" type="triangle"/>
              </a:ln>
            </p:spPr>
          </p:cxnSp>
        </p:grpSp>
        <p:sp>
          <p:nvSpPr>
            <p:cNvPr id="352" name="Google Shape;352;p16"/>
            <p:cNvSpPr/>
            <p:nvPr/>
          </p:nvSpPr>
          <p:spPr>
            <a:xfrm rot="-437258">
              <a:off x="3106723" y="3359184"/>
              <a:ext cx="23983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 xác thực</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Và ủy quyền cho khách hàng</a:t>
              </a:r>
              <a:endParaRPr sz="1200">
                <a:solidFill>
                  <a:schemeClr val="dk1"/>
                </a:solidFill>
                <a:latin typeface="Arial"/>
                <a:ea typeface="Arial"/>
                <a:cs typeface="Arial"/>
                <a:sym typeface="Arial"/>
              </a:endParaRPr>
            </a:p>
          </p:txBody>
        </p:sp>
        <p:sp>
          <p:nvSpPr>
            <p:cNvPr id="353" name="Google Shape;353;p16"/>
            <p:cNvSpPr/>
            <p:nvPr/>
          </p:nvSpPr>
          <p:spPr>
            <a:xfrm>
              <a:off x="1095403" y="5243683"/>
              <a:ext cx="320542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 Yêu cầu dịch vụ</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bởi một</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khách hàng được xác thực và ủy quyền</a:t>
              </a:r>
              <a:endParaRPr sz="1200">
                <a:solidFill>
                  <a:schemeClr val="dk1"/>
                </a:solidFill>
                <a:latin typeface="Arial"/>
                <a:ea typeface="Arial"/>
                <a:cs typeface="Arial"/>
                <a:sym typeface="Arial"/>
              </a:endParaRPr>
            </a:p>
          </p:txBody>
        </p:sp>
        <p:sp>
          <p:nvSpPr>
            <p:cNvPr id="354" name="Google Shape;354;p16"/>
            <p:cNvSpPr/>
            <p:nvPr/>
          </p:nvSpPr>
          <p:spPr>
            <a:xfrm>
              <a:off x="5903935" y="4505651"/>
              <a:ext cx="25571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3. Xác thực</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mã thông báo của khách hàng</a:t>
              </a:r>
              <a:endParaRPr sz="1200">
                <a:solidFill>
                  <a:schemeClr val="dk1"/>
                </a:solidFill>
                <a:latin typeface="Arial"/>
                <a:ea typeface="Arial"/>
                <a:cs typeface="Arial"/>
                <a:sym typeface="Arial"/>
              </a:endParaRPr>
            </a:p>
          </p:txBody>
        </p:sp>
        <p:sp>
          <p:nvSpPr>
            <p:cNvPr id="355" name="Google Shape;355;p16"/>
            <p:cNvSpPr/>
            <p:nvPr/>
          </p:nvSpPr>
          <p:spPr>
            <a:xfrm rot="-386902">
              <a:off x="3797779" y="3934700"/>
              <a:ext cx="174438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Trả lại một vé dịch vụ</a:t>
              </a:r>
              <a:endParaRPr sz="1400">
                <a:solidFill>
                  <a:srgbClr val="1F45BC"/>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62" name="Google Shape;362;p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Sử dụng Hive thông qua Beeline Kerberos</a:t>
            </a:r>
            <a:endParaRPr>
              <a:latin typeface="Arial"/>
              <a:ea typeface="Arial"/>
              <a:cs typeface="Arial"/>
              <a:sym typeface="Arial"/>
            </a:endParaRPr>
          </a:p>
        </p:txBody>
      </p:sp>
      <p:sp>
        <p:nvSpPr>
          <p:cNvPr id="363" name="Google Shape;363;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64" name="Google Shape;364;p17"/>
          <p:cNvSpPr txBox="1"/>
          <p:nvPr>
            <p:ph idx="4" type="body"/>
          </p:nvPr>
        </p:nvSpPr>
        <p:spPr>
          <a:xfrm>
            <a:off x="535872" y="2226568"/>
            <a:ext cx="3770657"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Khách hàng</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Yêu cầu TGT (Vé cấp vé)</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Nhận TGT</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Khách hàng giải mã nó bằng mật khẩu băm</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Gửi TGT và nhận Vé dịch vụ</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Gửi truy vấn</a:t>
            </a:r>
            <a:endParaRPr sz="1400">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KDC</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Phát hành vé dịch vụ cho Khách hàng dựa trên vé cấp Vé do máy chủ xác thực cấp</a:t>
            </a:r>
            <a:endParaRPr sz="1400">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Gửi một vé dịch vụ</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HiveServer2</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Hive nhận vé dịch vụ NN và tạo MapReduce bằng Vé dịch vụ NN</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365" name="Google Shape;365;p17"/>
          <p:cNvGrpSpPr/>
          <p:nvPr/>
        </p:nvGrpSpPr>
        <p:grpSpPr>
          <a:xfrm>
            <a:off x="4078449" y="3024517"/>
            <a:ext cx="5171862" cy="2104617"/>
            <a:chOff x="4078449" y="3024517"/>
            <a:chExt cx="5171862" cy="2104617"/>
          </a:xfrm>
        </p:grpSpPr>
        <p:sp>
          <p:nvSpPr>
            <p:cNvPr id="366" name="Google Shape;366;p17"/>
            <p:cNvSpPr/>
            <p:nvPr/>
          </p:nvSpPr>
          <p:spPr>
            <a:xfrm>
              <a:off x="5818237" y="3024517"/>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7" name="Google Shape;367;p17"/>
            <p:cNvSpPr/>
            <p:nvPr/>
          </p:nvSpPr>
          <p:spPr>
            <a:xfrm>
              <a:off x="7858503" y="3025787"/>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7"/>
            <p:cNvSpPr/>
            <p:nvPr/>
          </p:nvSpPr>
          <p:spPr>
            <a:xfrm>
              <a:off x="6027315" y="4422658"/>
              <a:ext cx="973651" cy="706476"/>
            </a:xfrm>
            <a:prstGeom prst="can">
              <a:avLst>
                <a:gd fmla="val 2410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KDC</a:t>
              </a:r>
              <a:endParaRPr sz="1400">
                <a:solidFill>
                  <a:srgbClr val="1F45BC"/>
                </a:solidFill>
                <a:latin typeface="Arial"/>
                <a:ea typeface="Arial"/>
                <a:cs typeface="Arial"/>
                <a:sym typeface="Arial"/>
              </a:endParaRPr>
            </a:p>
          </p:txBody>
        </p:sp>
        <p:cxnSp>
          <p:nvCxnSpPr>
            <p:cNvPr id="369" name="Google Shape;369;p17"/>
            <p:cNvCxnSpPr>
              <a:stCxn id="370" idx="3"/>
              <a:endCxn id="366" idx="1"/>
            </p:cNvCxnSpPr>
            <p:nvPr/>
          </p:nvCxnSpPr>
          <p:spPr>
            <a:xfrm flipH="1" rot="10800000">
              <a:off x="5253165" y="3460783"/>
              <a:ext cx="565200" cy="6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71" name="Google Shape;371;p17"/>
            <p:cNvCxnSpPr>
              <a:stCxn id="366" idx="3"/>
              <a:endCxn id="367" idx="1"/>
            </p:cNvCxnSpPr>
            <p:nvPr/>
          </p:nvCxnSpPr>
          <p:spPr>
            <a:xfrm>
              <a:off x="7210045" y="3460713"/>
              <a:ext cx="648600" cy="12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72" name="Google Shape;372;p17"/>
            <p:cNvCxnSpPr>
              <a:endCxn id="368" idx="1"/>
            </p:cNvCxnSpPr>
            <p:nvPr/>
          </p:nvCxnSpPr>
          <p:spPr>
            <a:xfrm>
              <a:off x="5253241" y="3716158"/>
              <a:ext cx="1260900" cy="70650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373" name="Google Shape;373;p17"/>
            <p:cNvGrpSpPr/>
            <p:nvPr/>
          </p:nvGrpSpPr>
          <p:grpSpPr>
            <a:xfrm>
              <a:off x="8000237" y="3176165"/>
              <a:ext cx="1118489" cy="355144"/>
              <a:chOff x="8035451" y="3283140"/>
              <a:chExt cx="1118489" cy="355144"/>
            </a:xfrm>
          </p:grpSpPr>
          <p:grpSp>
            <p:nvGrpSpPr>
              <p:cNvPr id="374" name="Google Shape;374;p17"/>
              <p:cNvGrpSpPr/>
              <p:nvPr/>
            </p:nvGrpSpPr>
            <p:grpSpPr>
              <a:xfrm>
                <a:off x="8035451" y="3283140"/>
                <a:ext cx="314311" cy="355144"/>
                <a:chOff x="4905919" y="4181383"/>
                <a:chExt cx="313781" cy="412842"/>
              </a:xfrm>
            </p:grpSpPr>
            <p:sp>
              <p:nvSpPr>
                <p:cNvPr id="375" name="Google Shape;375;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76" name="Google Shape;376;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377" name="Google Shape;377;p17"/>
              <p:cNvGrpSpPr/>
              <p:nvPr/>
            </p:nvGrpSpPr>
            <p:grpSpPr>
              <a:xfrm>
                <a:off x="8438686" y="3283140"/>
                <a:ext cx="314311" cy="355144"/>
                <a:chOff x="4905919" y="4181383"/>
                <a:chExt cx="313781" cy="412842"/>
              </a:xfrm>
            </p:grpSpPr>
            <p:sp>
              <p:nvSpPr>
                <p:cNvPr id="378" name="Google Shape;378;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79" name="Google Shape;379;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380" name="Google Shape;380;p17"/>
              <p:cNvGrpSpPr/>
              <p:nvPr/>
            </p:nvGrpSpPr>
            <p:grpSpPr>
              <a:xfrm>
                <a:off x="8839629" y="3283140"/>
                <a:ext cx="314311" cy="355144"/>
                <a:chOff x="4905919" y="4181383"/>
                <a:chExt cx="313781" cy="412842"/>
              </a:xfrm>
            </p:grpSpPr>
            <p:sp>
              <p:nvSpPr>
                <p:cNvPr id="381" name="Google Shape;381;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82" name="Google Shape;382;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sp>
          <p:nvSpPr>
            <p:cNvPr id="383" name="Google Shape;383;p17"/>
            <p:cNvSpPr/>
            <p:nvPr/>
          </p:nvSpPr>
          <p:spPr>
            <a:xfrm>
              <a:off x="8278044" y="3558749"/>
              <a:ext cx="5934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HDFS</a:t>
              </a:r>
              <a:endParaRPr sz="1400">
                <a:solidFill>
                  <a:schemeClr val="dk1"/>
                </a:solidFill>
                <a:latin typeface="Arial"/>
                <a:ea typeface="Arial"/>
                <a:cs typeface="Arial"/>
                <a:sym typeface="Arial"/>
              </a:endParaRPr>
            </a:p>
          </p:txBody>
        </p:sp>
        <p:sp>
          <p:nvSpPr>
            <p:cNvPr id="384" name="Google Shape;384;p17"/>
            <p:cNvSpPr/>
            <p:nvPr/>
          </p:nvSpPr>
          <p:spPr>
            <a:xfrm>
              <a:off x="5956159" y="3558748"/>
              <a:ext cx="11560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HiveServer 2</a:t>
              </a:r>
              <a:endParaRPr sz="1400">
                <a:solidFill>
                  <a:schemeClr val="dk1"/>
                </a:solidFill>
                <a:latin typeface="Arial"/>
                <a:ea typeface="Arial"/>
                <a:cs typeface="Arial"/>
                <a:sym typeface="Arial"/>
              </a:endParaRPr>
            </a:p>
          </p:txBody>
        </p:sp>
        <p:grpSp>
          <p:nvGrpSpPr>
            <p:cNvPr id="385" name="Google Shape;385;p17"/>
            <p:cNvGrpSpPr/>
            <p:nvPr/>
          </p:nvGrpSpPr>
          <p:grpSpPr>
            <a:xfrm>
              <a:off x="4078449" y="3206748"/>
              <a:ext cx="1648208" cy="987345"/>
              <a:chOff x="4078449" y="3206748"/>
              <a:chExt cx="1648208" cy="987345"/>
            </a:xfrm>
          </p:grpSpPr>
          <p:pic>
            <p:nvPicPr>
              <p:cNvPr id="370" name="Google Shape;370;p17"/>
              <p:cNvPicPr preferRelativeResize="0"/>
              <p:nvPr/>
            </p:nvPicPr>
            <p:blipFill rotWithShape="1">
              <a:blip r:embed="rId3">
                <a:alphaModFix/>
              </a:blip>
              <a:srcRect b="0" l="0" r="0" t="0"/>
              <a:stretch/>
            </p:blipFill>
            <p:spPr>
              <a:xfrm>
                <a:off x="4551940" y="3206748"/>
                <a:ext cx="701225" cy="509270"/>
              </a:xfrm>
              <a:prstGeom prst="rect">
                <a:avLst/>
              </a:prstGeom>
              <a:noFill/>
              <a:ln>
                <a:noFill/>
              </a:ln>
            </p:spPr>
          </p:pic>
          <p:sp>
            <p:nvSpPr>
              <p:cNvPr id="386" name="Google Shape;386;p17"/>
              <p:cNvSpPr/>
              <p:nvPr/>
            </p:nvSpPr>
            <p:spPr>
              <a:xfrm>
                <a:off x="4078449" y="3886316"/>
                <a:ext cx="164820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Khách hàng Beeline</a:t>
                </a:r>
                <a:endParaRPr/>
              </a:p>
            </p:txBody>
          </p:sp>
        </p:grpSp>
        <p:cxnSp>
          <p:nvCxnSpPr>
            <p:cNvPr id="387" name="Google Shape;387;p17"/>
            <p:cNvCxnSpPr/>
            <p:nvPr/>
          </p:nvCxnSpPr>
          <p:spPr>
            <a:xfrm>
              <a:off x="5874428" y="3908785"/>
              <a:ext cx="214347" cy="513873"/>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388" name="Google Shape;388;p17"/>
            <p:cNvGrpSpPr/>
            <p:nvPr/>
          </p:nvGrpSpPr>
          <p:grpSpPr>
            <a:xfrm>
              <a:off x="5933134" y="3226830"/>
              <a:ext cx="1162014" cy="277064"/>
              <a:chOff x="5933134" y="3226830"/>
              <a:chExt cx="1215424" cy="234693"/>
            </a:xfrm>
          </p:grpSpPr>
          <p:grpSp>
            <p:nvGrpSpPr>
              <p:cNvPr id="389" name="Google Shape;389;p17"/>
              <p:cNvGrpSpPr/>
              <p:nvPr/>
            </p:nvGrpSpPr>
            <p:grpSpPr>
              <a:xfrm>
                <a:off x="5933134" y="3226830"/>
                <a:ext cx="363227" cy="234693"/>
                <a:chOff x="8143260" y="4724399"/>
                <a:chExt cx="226951" cy="194643"/>
              </a:xfrm>
            </p:grpSpPr>
            <p:sp>
              <p:nvSpPr>
                <p:cNvPr id="390" name="Google Shape;39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1" name="Google Shape;391;p17"/>
                <p:cNvGrpSpPr/>
                <p:nvPr/>
              </p:nvGrpSpPr>
              <p:grpSpPr>
                <a:xfrm>
                  <a:off x="8143260" y="4775896"/>
                  <a:ext cx="226950" cy="72058"/>
                  <a:chOff x="8142045" y="4747594"/>
                  <a:chExt cx="226950" cy="72058"/>
                </a:xfrm>
              </p:grpSpPr>
              <p:sp>
                <p:nvSpPr>
                  <p:cNvPr id="392" name="Google Shape;39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5" name="Google Shape;395;p17"/>
                <p:cNvGrpSpPr/>
                <p:nvPr/>
              </p:nvGrpSpPr>
              <p:grpSpPr>
                <a:xfrm>
                  <a:off x="8143260" y="4846984"/>
                  <a:ext cx="226950" cy="72058"/>
                  <a:chOff x="8142045" y="4747594"/>
                  <a:chExt cx="226950" cy="72058"/>
                </a:xfrm>
              </p:grpSpPr>
              <p:sp>
                <p:nvSpPr>
                  <p:cNvPr id="396" name="Google Shape;39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399" name="Google Shape;399;p17"/>
              <p:cNvGrpSpPr/>
              <p:nvPr/>
            </p:nvGrpSpPr>
            <p:grpSpPr>
              <a:xfrm>
                <a:off x="6359647" y="3226830"/>
                <a:ext cx="363227" cy="234693"/>
                <a:chOff x="8143260" y="4724399"/>
                <a:chExt cx="226951" cy="194643"/>
              </a:xfrm>
            </p:grpSpPr>
            <p:sp>
              <p:nvSpPr>
                <p:cNvPr id="400" name="Google Shape;40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1" name="Google Shape;401;p17"/>
                <p:cNvGrpSpPr/>
                <p:nvPr/>
              </p:nvGrpSpPr>
              <p:grpSpPr>
                <a:xfrm>
                  <a:off x="8143260" y="4775896"/>
                  <a:ext cx="226950" cy="72058"/>
                  <a:chOff x="8142045" y="4747594"/>
                  <a:chExt cx="226950" cy="72058"/>
                </a:xfrm>
              </p:grpSpPr>
              <p:sp>
                <p:nvSpPr>
                  <p:cNvPr id="402" name="Google Shape;40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5" name="Google Shape;405;p17"/>
                <p:cNvGrpSpPr/>
                <p:nvPr/>
              </p:nvGrpSpPr>
              <p:grpSpPr>
                <a:xfrm>
                  <a:off x="8143260" y="4846984"/>
                  <a:ext cx="226950" cy="72058"/>
                  <a:chOff x="8142045" y="4747594"/>
                  <a:chExt cx="226950" cy="72058"/>
                </a:xfrm>
              </p:grpSpPr>
              <p:sp>
                <p:nvSpPr>
                  <p:cNvPr id="406" name="Google Shape;40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09" name="Google Shape;409;p17"/>
              <p:cNvGrpSpPr/>
              <p:nvPr/>
            </p:nvGrpSpPr>
            <p:grpSpPr>
              <a:xfrm>
                <a:off x="6785331" y="3226830"/>
                <a:ext cx="363227" cy="234693"/>
                <a:chOff x="8143260" y="4724399"/>
                <a:chExt cx="226951" cy="194643"/>
              </a:xfrm>
            </p:grpSpPr>
            <p:sp>
              <p:nvSpPr>
                <p:cNvPr id="410" name="Google Shape;41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11" name="Google Shape;411;p17"/>
                <p:cNvGrpSpPr/>
                <p:nvPr/>
              </p:nvGrpSpPr>
              <p:grpSpPr>
                <a:xfrm>
                  <a:off x="8143260" y="4775896"/>
                  <a:ext cx="226950" cy="72058"/>
                  <a:chOff x="8142045" y="4747594"/>
                  <a:chExt cx="226950" cy="72058"/>
                </a:xfrm>
              </p:grpSpPr>
              <p:sp>
                <p:nvSpPr>
                  <p:cNvPr id="412" name="Google Shape;41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5" name="Google Shape;415;p17"/>
                <p:cNvGrpSpPr/>
                <p:nvPr/>
              </p:nvGrpSpPr>
              <p:grpSpPr>
                <a:xfrm>
                  <a:off x="8143260" y="4846984"/>
                  <a:ext cx="226950" cy="72058"/>
                  <a:chOff x="8142045" y="4747594"/>
                  <a:chExt cx="226950" cy="72058"/>
                </a:xfrm>
              </p:grpSpPr>
              <p:sp>
                <p:nvSpPr>
                  <p:cNvPr id="416" name="Google Shape;41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419" name="Google Shape;419;p17"/>
            <p:cNvGrpSpPr/>
            <p:nvPr/>
          </p:nvGrpSpPr>
          <p:grpSpPr>
            <a:xfrm>
              <a:off x="5453796" y="3231398"/>
              <a:ext cx="2169348" cy="1257827"/>
              <a:chOff x="5446318" y="3324510"/>
              <a:chExt cx="2023782" cy="1173426"/>
            </a:xfrm>
          </p:grpSpPr>
          <p:sp>
            <p:nvSpPr>
              <p:cNvPr id="420" name="Google Shape;420;p17"/>
              <p:cNvSpPr/>
              <p:nvPr/>
            </p:nvSpPr>
            <p:spPr>
              <a:xfrm>
                <a:off x="5446318" y="432581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421" name="Google Shape;421;p17"/>
              <p:cNvSpPr/>
              <p:nvPr/>
            </p:nvSpPr>
            <p:spPr>
              <a:xfrm>
                <a:off x="5692015" y="4124383"/>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422" name="Google Shape;422;p17"/>
              <p:cNvSpPr/>
              <p:nvPr/>
            </p:nvSpPr>
            <p:spPr>
              <a:xfrm>
                <a:off x="5446318" y="3324510"/>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423" name="Google Shape;423;p17"/>
              <p:cNvSpPr/>
              <p:nvPr/>
            </p:nvSpPr>
            <p:spPr>
              <a:xfrm>
                <a:off x="7292861" y="345610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430" name="Google Shape;430;p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Thêm ủy quyền với Ranger</a:t>
            </a:r>
            <a:endParaRPr>
              <a:latin typeface="Arial"/>
              <a:ea typeface="Arial"/>
              <a:cs typeface="Arial"/>
              <a:sym typeface="Arial"/>
            </a:endParaRPr>
          </a:p>
        </p:txBody>
      </p:sp>
      <p:sp>
        <p:nvSpPr>
          <p:cNvPr id="431" name="Google Shape;431;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32" name="Google Shape;432;p18"/>
          <p:cNvSpPr txBox="1"/>
          <p:nvPr>
            <p:ph idx="4" type="body"/>
          </p:nvPr>
        </p:nvSpPr>
        <p:spPr>
          <a:xfrm>
            <a:off x="535872" y="2226568"/>
            <a:ext cx="8932128" cy="76735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Apache Ranger để cung cấp quản lý và quản lý bảo mật tập trung</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Để tạo và cập nhật chính sách trong cơ sở dữ liệu chính sách</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433" name="Google Shape;433;p18"/>
          <p:cNvGrpSpPr/>
          <p:nvPr/>
        </p:nvGrpSpPr>
        <p:grpSpPr>
          <a:xfrm>
            <a:off x="1918237" y="2962549"/>
            <a:ext cx="5432884" cy="2933222"/>
            <a:chOff x="1918237" y="2962549"/>
            <a:chExt cx="5432884" cy="2933222"/>
          </a:xfrm>
        </p:grpSpPr>
        <p:sp>
          <p:nvSpPr>
            <p:cNvPr id="434" name="Google Shape;434;p18"/>
            <p:cNvSpPr/>
            <p:nvPr/>
          </p:nvSpPr>
          <p:spPr>
            <a:xfrm>
              <a:off x="3919047" y="3791154"/>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18"/>
            <p:cNvSpPr/>
            <p:nvPr/>
          </p:nvSpPr>
          <p:spPr>
            <a:xfrm>
              <a:off x="5959313" y="3792424"/>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18"/>
            <p:cNvSpPr/>
            <p:nvPr/>
          </p:nvSpPr>
          <p:spPr>
            <a:xfrm>
              <a:off x="4128125" y="5189295"/>
              <a:ext cx="973651" cy="706476"/>
            </a:xfrm>
            <a:prstGeom prst="can">
              <a:avLst>
                <a:gd fmla="val 2410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KDC</a:t>
              </a:r>
              <a:endParaRPr sz="1400">
                <a:solidFill>
                  <a:srgbClr val="1F45BC"/>
                </a:solidFill>
                <a:latin typeface="Arial"/>
                <a:ea typeface="Arial"/>
                <a:cs typeface="Arial"/>
                <a:sym typeface="Arial"/>
              </a:endParaRPr>
            </a:p>
          </p:txBody>
        </p:sp>
        <p:cxnSp>
          <p:nvCxnSpPr>
            <p:cNvPr id="437" name="Google Shape;437;p18"/>
            <p:cNvCxnSpPr>
              <a:stCxn id="438" idx="3"/>
              <a:endCxn id="434" idx="1"/>
            </p:cNvCxnSpPr>
            <p:nvPr/>
          </p:nvCxnSpPr>
          <p:spPr>
            <a:xfrm flipH="1" rot="10800000">
              <a:off x="3353975" y="4227420"/>
              <a:ext cx="565200" cy="6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439" name="Google Shape;439;p18"/>
            <p:cNvCxnSpPr>
              <a:stCxn id="434" idx="3"/>
              <a:endCxn id="435" idx="1"/>
            </p:cNvCxnSpPr>
            <p:nvPr/>
          </p:nvCxnSpPr>
          <p:spPr>
            <a:xfrm>
              <a:off x="5310855" y="4227350"/>
              <a:ext cx="648600" cy="12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440" name="Google Shape;440;p18"/>
            <p:cNvCxnSpPr>
              <a:endCxn id="436" idx="1"/>
            </p:cNvCxnSpPr>
            <p:nvPr/>
          </p:nvCxnSpPr>
          <p:spPr>
            <a:xfrm>
              <a:off x="3264051" y="4533195"/>
              <a:ext cx="1350900" cy="65610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441" name="Google Shape;441;p18"/>
            <p:cNvGrpSpPr/>
            <p:nvPr/>
          </p:nvGrpSpPr>
          <p:grpSpPr>
            <a:xfrm>
              <a:off x="6101047" y="3942802"/>
              <a:ext cx="1118489" cy="355144"/>
              <a:chOff x="6101047" y="3536402"/>
              <a:chExt cx="1118489" cy="355144"/>
            </a:xfrm>
          </p:grpSpPr>
          <p:grpSp>
            <p:nvGrpSpPr>
              <p:cNvPr id="442" name="Google Shape;442;p18"/>
              <p:cNvGrpSpPr/>
              <p:nvPr/>
            </p:nvGrpSpPr>
            <p:grpSpPr>
              <a:xfrm>
                <a:off x="6101047" y="3536402"/>
                <a:ext cx="314311" cy="355144"/>
                <a:chOff x="4905919" y="4181383"/>
                <a:chExt cx="313781" cy="412842"/>
              </a:xfrm>
            </p:grpSpPr>
            <p:sp>
              <p:nvSpPr>
                <p:cNvPr id="443" name="Google Shape;443;p1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44" name="Google Shape;444;p1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445" name="Google Shape;445;p18"/>
              <p:cNvGrpSpPr/>
              <p:nvPr/>
            </p:nvGrpSpPr>
            <p:grpSpPr>
              <a:xfrm>
                <a:off x="6504282" y="3536402"/>
                <a:ext cx="314311" cy="355144"/>
                <a:chOff x="4905919" y="4181383"/>
                <a:chExt cx="313781" cy="412842"/>
              </a:xfrm>
            </p:grpSpPr>
            <p:sp>
              <p:nvSpPr>
                <p:cNvPr id="446" name="Google Shape;446;p18"/>
                <p:cNvSpPr/>
                <p:nvPr/>
              </p:nvSpPr>
              <p:spPr>
                <a:xfrm>
                  <a:off x="4934136" y="4181383"/>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47" name="Google Shape;447;p18"/>
                <p:cNvSpPr/>
                <p:nvPr/>
              </p:nvSpPr>
              <p:spPr>
                <a:xfrm>
                  <a:off x="4905919" y="4203608"/>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448" name="Google Shape;448;p18"/>
              <p:cNvGrpSpPr/>
              <p:nvPr/>
            </p:nvGrpSpPr>
            <p:grpSpPr>
              <a:xfrm>
                <a:off x="6905225" y="3536402"/>
                <a:ext cx="314311" cy="355144"/>
                <a:chOff x="4905919" y="4181383"/>
                <a:chExt cx="313781" cy="412842"/>
              </a:xfrm>
            </p:grpSpPr>
            <p:sp>
              <p:nvSpPr>
                <p:cNvPr id="449" name="Google Shape;449;p18"/>
                <p:cNvSpPr/>
                <p:nvPr/>
              </p:nvSpPr>
              <p:spPr>
                <a:xfrm>
                  <a:off x="4934136" y="4181383"/>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50" name="Google Shape;450;p18"/>
                <p:cNvSpPr/>
                <p:nvPr/>
              </p:nvSpPr>
              <p:spPr>
                <a:xfrm>
                  <a:off x="4905919" y="4203608"/>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sp>
          <p:nvSpPr>
            <p:cNvPr id="451" name="Google Shape;451;p18"/>
            <p:cNvSpPr/>
            <p:nvPr/>
          </p:nvSpPr>
          <p:spPr>
            <a:xfrm>
              <a:off x="6378854" y="4325386"/>
              <a:ext cx="5934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HDFS</a:t>
              </a:r>
              <a:endParaRPr sz="1400">
                <a:solidFill>
                  <a:schemeClr val="dk1"/>
                </a:solidFill>
                <a:latin typeface="Arial"/>
                <a:ea typeface="Arial"/>
                <a:cs typeface="Arial"/>
                <a:sym typeface="Arial"/>
              </a:endParaRPr>
            </a:p>
          </p:txBody>
        </p:sp>
        <p:sp>
          <p:nvSpPr>
            <p:cNvPr id="452" name="Google Shape;452;p18"/>
            <p:cNvSpPr/>
            <p:nvPr/>
          </p:nvSpPr>
          <p:spPr>
            <a:xfrm>
              <a:off x="4056969" y="4325385"/>
              <a:ext cx="11560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HiveServer 2</a:t>
              </a:r>
              <a:endParaRPr sz="1400">
                <a:solidFill>
                  <a:schemeClr val="dk1"/>
                </a:solidFill>
                <a:latin typeface="Arial"/>
                <a:ea typeface="Arial"/>
                <a:cs typeface="Arial"/>
                <a:sym typeface="Arial"/>
              </a:endParaRPr>
            </a:p>
          </p:txBody>
        </p:sp>
        <p:grpSp>
          <p:nvGrpSpPr>
            <p:cNvPr id="453" name="Google Shape;453;p18"/>
            <p:cNvGrpSpPr/>
            <p:nvPr/>
          </p:nvGrpSpPr>
          <p:grpSpPr>
            <a:xfrm>
              <a:off x="1918237" y="3973385"/>
              <a:ext cx="1707520" cy="961320"/>
              <a:chOff x="3817427" y="3206748"/>
              <a:chExt cx="1707520" cy="961320"/>
            </a:xfrm>
          </p:grpSpPr>
          <p:pic>
            <p:nvPicPr>
              <p:cNvPr id="438" name="Google Shape;438;p18"/>
              <p:cNvPicPr preferRelativeResize="0"/>
              <p:nvPr/>
            </p:nvPicPr>
            <p:blipFill rotWithShape="1">
              <a:blip r:embed="rId3">
                <a:alphaModFix/>
              </a:blip>
              <a:srcRect b="0" l="0" r="0" t="0"/>
              <a:stretch/>
            </p:blipFill>
            <p:spPr>
              <a:xfrm>
                <a:off x="4551940" y="3206748"/>
                <a:ext cx="701225" cy="509270"/>
              </a:xfrm>
              <a:prstGeom prst="rect">
                <a:avLst/>
              </a:prstGeom>
              <a:noFill/>
              <a:ln>
                <a:noFill/>
              </a:ln>
            </p:spPr>
          </p:pic>
          <p:sp>
            <p:nvSpPr>
              <p:cNvPr id="454" name="Google Shape;454;p18"/>
              <p:cNvSpPr/>
              <p:nvPr/>
            </p:nvSpPr>
            <p:spPr>
              <a:xfrm>
                <a:off x="3817427" y="3860291"/>
                <a:ext cx="17075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Beeline Khách hàng</a:t>
                </a:r>
                <a:endParaRPr sz="1400">
                  <a:solidFill>
                    <a:srgbClr val="1F45BC"/>
                  </a:solidFill>
                  <a:latin typeface="Arial"/>
                  <a:ea typeface="Arial"/>
                  <a:cs typeface="Arial"/>
                  <a:sym typeface="Arial"/>
                </a:endParaRPr>
              </a:p>
            </p:txBody>
          </p:sp>
        </p:grpSp>
        <p:cxnSp>
          <p:nvCxnSpPr>
            <p:cNvPr id="455" name="Google Shape;455;p18"/>
            <p:cNvCxnSpPr/>
            <p:nvPr/>
          </p:nvCxnSpPr>
          <p:spPr>
            <a:xfrm>
              <a:off x="3264061" y="4933367"/>
              <a:ext cx="848521" cy="452248"/>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456" name="Google Shape;456;p18"/>
            <p:cNvGrpSpPr/>
            <p:nvPr/>
          </p:nvGrpSpPr>
          <p:grpSpPr>
            <a:xfrm>
              <a:off x="4033944" y="3993467"/>
              <a:ext cx="1162014" cy="277064"/>
              <a:chOff x="5933134" y="3226830"/>
              <a:chExt cx="1215424" cy="234693"/>
            </a:xfrm>
          </p:grpSpPr>
          <p:grpSp>
            <p:nvGrpSpPr>
              <p:cNvPr id="457" name="Google Shape;457;p18"/>
              <p:cNvGrpSpPr/>
              <p:nvPr/>
            </p:nvGrpSpPr>
            <p:grpSpPr>
              <a:xfrm>
                <a:off x="5933134" y="3226830"/>
                <a:ext cx="363227" cy="234693"/>
                <a:chOff x="8143260" y="4724399"/>
                <a:chExt cx="226951" cy="194643"/>
              </a:xfrm>
            </p:grpSpPr>
            <p:sp>
              <p:nvSpPr>
                <p:cNvPr id="458" name="Google Shape;458;p18"/>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9" name="Google Shape;459;p18"/>
                <p:cNvGrpSpPr/>
                <p:nvPr/>
              </p:nvGrpSpPr>
              <p:grpSpPr>
                <a:xfrm>
                  <a:off x="8143260" y="4775896"/>
                  <a:ext cx="226950" cy="72058"/>
                  <a:chOff x="8142045" y="4747594"/>
                  <a:chExt cx="226950" cy="72058"/>
                </a:xfrm>
              </p:grpSpPr>
              <p:sp>
                <p:nvSpPr>
                  <p:cNvPr id="460" name="Google Shape;460;p18"/>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18"/>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18"/>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3" name="Google Shape;463;p18"/>
                <p:cNvGrpSpPr/>
                <p:nvPr/>
              </p:nvGrpSpPr>
              <p:grpSpPr>
                <a:xfrm>
                  <a:off x="8143260" y="4846984"/>
                  <a:ext cx="226950" cy="72058"/>
                  <a:chOff x="8142045" y="4747594"/>
                  <a:chExt cx="226950" cy="72058"/>
                </a:xfrm>
              </p:grpSpPr>
              <p:sp>
                <p:nvSpPr>
                  <p:cNvPr id="464" name="Google Shape;464;p18"/>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18"/>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6" name="Google Shape;466;p18"/>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67" name="Google Shape;467;p18"/>
              <p:cNvGrpSpPr/>
              <p:nvPr/>
            </p:nvGrpSpPr>
            <p:grpSpPr>
              <a:xfrm>
                <a:off x="6359647" y="3226830"/>
                <a:ext cx="363227" cy="234693"/>
                <a:chOff x="8143260" y="4724399"/>
                <a:chExt cx="226951" cy="194643"/>
              </a:xfrm>
            </p:grpSpPr>
            <p:sp>
              <p:nvSpPr>
                <p:cNvPr id="468" name="Google Shape;468;p18"/>
                <p:cNvSpPr/>
                <p:nvPr/>
              </p:nvSpPr>
              <p:spPr>
                <a:xfrm>
                  <a:off x="8143261" y="4724399"/>
                  <a:ext cx="226950" cy="51671"/>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9" name="Google Shape;469;p18"/>
                <p:cNvGrpSpPr/>
                <p:nvPr/>
              </p:nvGrpSpPr>
              <p:grpSpPr>
                <a:xfrm>
                  <a:off x="8143260" y="4775896"/>
                  <a:ext cx="226950" cy="72058"/>
                  <a:chOff x="8142045" y="4747594"/>
                  <a:chExt cx="226950" cy="72058"/>
                </a:xfrm>
              </p:grpSpPr>
              <p:sp>
                <p:nvSpPr>
                  <p:cNvPr id="470" name="Google Shape;470;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 name="Google Shape;471;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2" name="Google Shape;472;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3" name="Google Shape;473;p18"/>
                <p:cNvGrpSpPr/>
                <p:nvPr/>
              </p:nvGrpSpPr>
              <p:grpSpPr>
                <a:xfrm>
                  <a:off x="8143260" y="4846984"/>
                  <a:ext cx="226950" cy="72058"/>
                  <a:chOff x="8142045" y="4747594"/>
                  <a:chExt cx="226950" cy="72058"/>
                </a:xfrm>
              </p:grpSpPr>
              <p:sp>
                <p:nvSpPr>
                  <p:cNvPr id="474" name="Google Shape;474;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77" name="Google Shape;477;p18"/>
              <p:cNvGrpSpPr/>
              <p:nvPr/>
            </p:nvGrpSpPr>
            <p:grpSpPr>
              <a:xfrm>
                <a:off x="6785331" y="3226830"/>
                <a:ext cx="363227" cy="234693"/>
                <a:chOff x="8143260" y="4724399"/>
                <a:chExt cx="226951" cy="194643"/>
              </a:xfrm>
            </p:grpSpPr>
            <p:sp>
              <p:nvSpPr>
                <p:cNvPr id="478" name="Google Shape;478;p18"/>
                <p:cNvSpPr/>
                <p:nvPr/>
              </p:nvSpPr>
              <p:spPr>
                <a:xfrm>
                  <a:off x="8143261" y="4724399"/>
                  <a:ext cx="226950" cy="51671"/>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79" name="Google Shape;479;p18"/>
                <p:cNvGrpSpPr/>
                <p:nvPr/>
              </p:nvGrpSpPr>
              <p:grpSpPr>
                <a:xfrm>
                  <a:off x="8143260" y="4775896"/>
                  <a:ext cx="226950" cy="72058"/>
                  <a:chOff x="8142045" y="4747594"/>
                  <a:chExt cx="226950" cy="72058"/>
                </a:xfrm>
              </p:grpSpPr>
              <p:sp>
                <p:nvSpPr>
                  <p:cNvPr id="480" name="Google Shape;480;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3" name="Google Shape;483;p18"/>
                <p:cNvGrpSpPr/>
                <p:nvPr/>
              </p:nvGrpSpPr>
              <p:grpSpPr>
                <a:xfrm>
                  <a:off x="8143260" y="4846984"/>
                  <a:ext cx="226950" cy="72058"/>
                  <a:chOff x="8142045" y="4747594"/>
                  <a:chExt cx="226950" cy="72058"/>
                </a:xfrm>
              </p:grpSpPr>
              <p:sp>
                <p:nvSpPr>
                  <p:cNvPr id="484" name="Google Shape;484;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6" name="Google Shape;486;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487" name="Google Shape;487;p18"/>
            <p:cNvGrpSpPr/>
            <p:nvPr/>
          </p:nvGrpSpPr>
          <p:grpSpPr>
            <a:xfrm>
              <a:off x="3443226" y="4001349"/>
              <a:ext cx="2280732" cy="1384266"/>
              <a:chOff x="5342409" y="3327592"/>
              <a:chExt cx="2127691" cy="1291377"/>
            </a:xfrm>
          </p:grpSpPr>
          <p:sp>
            <p:nvSpPr>
              <p:cNvPr id="488" name="Google Shape;488;p18"/>
              <p:cNvSpPr/>
              <p:nvPr/>
            </p:nvSpPr>
            <p:spPr>
              <a:xfrm>
                <a:off x="5342409" y="4446848"/>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489" name="Google Shape;489;p18"/>
              <p:cNvSpPr/>
              <p:nvPr/>
            </p:nvSpPr>
            <p:spPr>
              <a:xfrm>
                <a:off x="5966850" y="4024947"/>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490" name="Google Shape;490;p18"/>
              <p:cNvSpPr/>
              <p:nvPr/>
            </p:nvSpPr>
            <p:spPr>
              <a:xfrm>
                <a:off x="5437099" y="3327592"/>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491" name="Google Shape;491;p18"/>
              <p:cNvSpPr/>
              <p:nvPr/>
            </p:nvSpPr>
            <p:spPr>
              <a:xfrm>
                <a:off x="7292861" y="345610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grpSp>
        <p:sp>
          <p:nvSpPr>
            <p:cNvPr id="492" name="Google Shape;492;p18"/>
            <p:cNvSpPr/>
            <p:nvPr/>
          </p:nvSpPr>
          <p:spPr>
            <a:xfrm>
              <a:off x="5138078" y="2962549"/>
              <a:ext cx="973651" cy="706476"/>
            </a:xfrm>
            <a:prstGeom prst="can">
              <a:avLst>
                <a:gd fmla="val 2410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Ranger</a:t>
              </a:r>
              <a:endParaRPr sz="1400">
                <a:solidFill>
                  <a:schemeClr val="lt1"/>
                </a:solidFill>
                <a:latin typeface="Arial"/>
                <a:ea typeface="Arial"/>
                <a:cs typeface="Arial"/>
                <a:sym typeface="Arial"/>
              </a:endParaRPr>
            </a:p>
          </p:txBody>
        </p:sp>
        <p:cxnSp>
          <p:nvCxnSpPr>
            <p:cNvPr id="493" name="Google Shape;493;p18"/>
            <p:cNvCxnSpPr>
              <a:stCxn id="492" idx="2"/>
              <a:endCxn id="434" idx="0"/>
            </p:cNvCxnSpPr>
            <p:nvPr/>
          </p:nvCxnSpPr>
          <p:spPr>
            <a:xfrm flipH="1">
              <a:off x="4614878" y="3315787"/>
              <a:ext cx="523200" cy="475500"/>
            </a:xfrm>
            <a:prstGeom prst="bentConnector2">
              <a:avLst/>
            </a:prstGeom>
            <a:noFill/>
            <a:ln cap="flat" cmpd="sng" w="19050">
              <a:solidFill>
                <a:srgbClr val="1F45BC"/>
              </a:solidFill>
              <a:prstDash val="solid"/>
              <a:miter lim="800000"/>
              <a:headEnd len="sm" w="sm" type="none"/>
              <a:tailEnd len="med" w="med" type="triangle"/>
            </a:ln>
          </p:spPr>
        </p:cxnSp>
        <p:cxnSp>
          <p:nvCxnSpPr>
            <p:cNvPr id="494" name="Google Shape;494;p18"/>
            <p:cNvCxnSpPr>
              <a:stCxn id="492" idx="4"/>
              <a:endCxn id="435" idx="0"/>
            </p:cNvCxnSpPr>
            <p:nvPr/>
          </p:nvCxnSpPr>
          <p:spPr>
            <a:xfrm>
              <a:off x="6111729" y="3315787"/>
              <a:ext cx="543600" cy="476700"/>
            </a:xfrm>
            <a:prstGeom prst="bentConnector2">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501" name="Google Shape;501;p19"/>
          <p:cNvSpPr txBox="1"/>
          <p:nvPr>
            <p:ph idx="2" type="body"/>
          </p:nvPr>
        </p:nvSpPr>
        <p:spPr>
          <a:xfrm>
            <a:off x="535872" y="1408111"/>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Tính năng bảo mật</a:t>
            </a:r>
            <a:endParaRPr>
              <a:latin typeface="Arial"/>
              <a:ea typeface="Arial"/>
              <a:cs typeface="Arial"/>
              <a:sym typeface="Arial"/>
            </a:endParaRPr>
          </a:p>
        </p:txBody>
      </p:sp>
      <p:sp>
        <p:nvSpPr>
          <p:cNvPr id="502" name="Google Shape;502;p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03" name="Google Shape;503;p19"/>
          <p:cNvSpPr txBox="1"/>
          <p:nvPr>
            <p:ph idx="4" type="body"/>
          </p:nvPr>
        </p:nvSpPr>
        <p:spPr>
          <a:xfrm>
            <a:off x="506971" y="1969706"/>
            <a:ext cx="4183612" cy="414473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Xác thực</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Kerberos</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Kerberos là một tiêu chuẩn ngành được sử dụng để xác thực người dùng và tài nguyên trong các cụm Hadoop</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Bảo mật vành đai bởi Apache Knox</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Ủy quyền</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Kiểm soát truy cập chi tiết - HDFS, HBase và Hive</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Kiểm soát truy cập dựa trên vai trò</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cấp cột</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quyền – tạo, thả, lập chỉ mục, người dùng</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Mã hóa</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Đảm bảo chỉ những người dùng được xác minh mới có thể truy cập dữ liệu</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Hệ thống tệp hệ điều hành, HDFS, hỗ trợ mã hóa cấp độ mạng</a:t>
            </a:r>
            <a:endParaRPr/>
          </a:p>
        </p:txBody>
      </p:sp>
      <p:grpSp>
        <p:nvGrpSpPr>
          <p:cNvPr id="504" name="Google Shape;504;p19"/>
          <p:cNvGrpSpPr/>
          <p:nvPr/>
        </p:nvGrpSpPr>
        <p:grpSpPr>
          <a:xfrm>
            <a:off x="4913390" y="2450521"/>
            <a:ext cx="4485639" cy="3296945"/>
            <a:chOff x="4913390" y="2450521"/>
            <a:chExt cx="4485639" cy="3296945"/>
          </a:xfrm>
        </p:grpSpPr>
        <p:grpSp>
          <p:nvGrpSpPr>
            <p:cNvPr id="505" name="Google Shape;505;p19"/>
            <p:cNvGrpSpPr/>
            <p:nvPr/>
          </p:nvGrpSpPr>
          <p:grpSpPr>
            <a:xfrm>
              <a:off x="4979160" y="3271440"/>
              <a:ext cx="556272" cy="822369"/>
              <a:chOff x="4511028" y="3526745"/>
              <a:chExt cx="556272" cy="822369"/>
            </a:xfrm>
          </p:grpSpPr>
          <p:sp>
            <p:nvSpPr>
              <p:cNvPr id="506" name="Google Shape;506;p19"/>
              <p:cNvSpPr/>
              <p:nvPr/>
            </p:nvSpPr>
            <p:spPr>
              <a:xfrm>
                <a:off x="4511028" y="3526745"/>
                <a:ext cx="556272" cy="82236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REST</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Client</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sp>
            <p:nvSpPr>
              <p:cNvPr id="507" name="Google Shape;507;p19"/>
              <p:cNvSpPr/>
              <p:nvPr/>
            </p:nvSpPr>
            <p:spPr>
              <a:xfrm>
                <a:off x="4552681" y="3904436"/>
                <a:ext cx="472965" cy="412766"/>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DSL</a:t>
                </a:r>
                <a:endParaRPr/>
              </a:p>
            </p:txBody>
          </p:sp>
        </p:grpSp>
        <p:sp>
          <p:nvSpPr>
            <p:cNvPr id="508" name="Google Shape;508;p19"/>
            <p:cNvSpPr/>
            <p:nvPr/>
          </p:nvSpPr>
          <p:spPr>
            <a:xfrm>
              <a:off x="4913390" y="4365966"/>
              <a:ext cx="687810" cy="706476"/>
            </a:xfrm>
            <a:prstGeom prst="can">
              <a:avLst>
                <a:gd fmla="val 11068"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Enterprise</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Identity</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Provider</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LDAP/AD</a:t>
              </a:r>
              <a:endParaRPr sz="900">
                <a:solidFill>
                  <a:srgbClr val="1F45BC"/>
                </a:solidFill>
                <a:latin typeface="Arial"/>
                <a:ea typeface="Arial"/>
                <a:cs typeface="Arial"/>
                <a:sym typeface="Arial"/>
              </a:endParaRPr>
            </a:p>
          </p:txBody>
        </p:sp>
        <p:grpSp>
          <p:nvGrpSpPr>
            <p:cNvPr id="509" name="Google Shape;509;p19"/>
            <p:cNvGrpSpPr/>
            <p:nvPr/>
          </p:nvGrpSpPr>
          <p:grpSpPr>
            <a:xfrm>
              <a:off x="5874219" y="3764501"/>
              <a:ext cx="1172635" cy="792843"/>
              <a:chOff x="5972588" y="4074371"/>
              <a:chExt cx="1172635" cy="792843"/>
            </a:xfrm>
          </p:grpSpPr>
          <p:sp>
            <p:nvSpPr>
              <p:cNvPr id="510" name="Google Shape;510;p19"/>
              <p:cNvSpPr/>
              <p:nvPr/>
            </p:nvSpPr>
            <p:spPr>
              <a:xfrm>
                <a:off x="5972588" y="4074371"/>
                <a:ext cx="1172635" cy="792843"/>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 Gateway</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11" name="Google Shape;511;p19"/>
              <p:cNvGrpSpPr/>
              <p:nvPr/>
            </p:nvGrpSpPr>
            <p:grpSpPr>
              <a:xfrm>
                <a:off x="6335701" y="4351944"/>
                <a:ext cx="446409" cy="385150"/>
                <a:chOff x="6384268" y="4364827"/>
                <a:chExt cx="446409" cy="385150"/>
              </a:xfrm>
            </p:grpSpPr>
            <p:sp>
              <p:nvSpPr>
                <p:cNvPr id="512" name="Google Shape;512;p19"/>
                <p:cNvSpPr/>
                <p:nvPr/>
              </p:nvSpPr>
              <p:spPr>
                <a:xfrm>
                  <a:off x="6425922" y="4396739"/>
                  <a:ext cx="404755" cy="353238"/>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GW</a:t>
                  </a:r>
                  <a:endParaRPr/>
                </a:p>
              </p:txBody>
            </p:sp>
            <p:sp>
              <p:nvSpPr>
                <p:cNvPr id="513" name="Google Shape;513;p19"/>
                <p:cNvSpPr/>
                <p:nvPr/>
              </p:nvSpPr>
              <p:spPr>
                <a:xfrm>
                  <a:off x="6384268" y="4364827"/>
                  <a:ext cx="404755" cy="353238"/>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GW</a:t>
                  </a:r>
                  <a:endParaRPr/>
                </a:p>
              </p:txBody>
            </p:sp>
          </p:grpSp>
        </p:grpSp>
        <p:grpSp>
          <p:nvGrpSpPr>
            <p:cNvPr id="514" name="Google Shape;514;p19"/>
            <p:cNvGrpSpPr/>
            <p:nvPr/>
          </p:nvGrpSpPr>
          <p:grpSpPr>
            <a:xfrm>
              <a:off x="7366590" y="2550397"/>
              <a:ext cx="1965810" cy="1524949"/>
              <a:chOff x="7489688" y="3022826"/>
              <a:chExt cx="1965810" cy="1524949"/>
            </a:xfrm>
          </p:grpSpPr>
          <p:sp>
            <p:nvSpPr>
              <p:cNvPr id="515" name="Google Shape;515;p19"/>
              <p:cNvSpPr/>
              <p:nvPr/>
            </p:nvSpPr>
            <p:spPr>
              <a:xfrm>
                <a:off x="7489688" y="3022826"/>
                <a:ext cx="1965810" cy="152494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Hadoop Cluster 1</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16" name="Google Shape;516;p19"/>
              <p:cNvGrpSpPr/>
              <p:nvPr/>
            </p:nvGrpSpPr>
            <p:grpSpPr>
              <a:xfrm>
                <a:off x="7693521" y="3449051"/>
                <a:ext cx="1558145" cy="250637"/>
                <a:chOff x="7833509" y="3759388"/>
                <a:chExt cx="1542803" cy="272069"/>
              </a:xfrm>
            </p:grpSpPr>
            <p:sp>
              <p:nvSpPr>
                <p:cNvPr id="517" name="Google Shape;517;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sp>
              <p:nvSpPr>
                <p:cNvPr id="518" name="Google Shape;518;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RM</a:t>
                  </a:r>
                  <a:endParaRPr sz="800">
                    <a:solidFill>
                      <a:srgbClr val="1F45BC"/>
                    </a:solidFill>
                    <a:latin typeface="Arial"/>
                    <a:ea typeface="Arial"/>
                    <a:cs typeface="Arial"/>
                    <a:sym typeface="Arial"/>
                  </a:endParaRPr>
                </a:p>
              </p:txBody>
            </p:sp>
            <p:sp>
              <p:nvSpPr>
                <p:cNvPr id="519" name="Google Shape;519;p19"/>
                <p:cNvSpPr/>
                <p:nvPr/>
              </p:nvSpPr>
              <p:spPr>
                <a:xfrm>
                  <a:off x="8618624"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Web</a:t>
                  </a:r>
                  <a:endParaRPr/>
                </a:p>
                <a:p>
                  <a:pPr indent="0" lvl="0" marL="0" marR="0" rtl="0" algn="ctr">
                    <a:spcBef>
                      <a:spcPts val="0"/>
                    </a:spcBef>
                    <a:spcAft>
                      <a:spcPts val="0"/>
                    </a:spcAft>
                    <a:buNone/>
                  </a:pPr>
                  <a:r>
                    <a:rPr lang="en-US" sz="600">
                      <a:solidFill>
                        <a:srgbClr val="1F45BC"/>
                      </a:solidFill>
                      <a:latin typeface="Arial"/>
                      <a:ea typeface="Arial"/>
                      <a:cs typeface="Arial"/>
                      <a:sym typeface="Arial"/>
                    </a:rPr>
                    <a:t>HCat</a:t>
                  </a:r>
                  <a:endParaRPr/>
                </a:p>
              </p:txBody>
            </p:sp>
            <p:sp>
              <p:nvSpPr>
                <p:cNvPr id="520" name="Google Shape;520;p19"/>
                <p:cNvSpPr/>
                <p:nvPr/>
              </p:nvSpPr>
              <p:spPr>
                <a:xfrm>
                  <a:off x="9011176"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Oozie</a:t>
                  </a:r>
                  <a:endParaRPr/>
                </a:p>
              </p:txBody>
            </p:sp>
          </p:grpSp>
          <p:sp>
            <p:nvSpPr>
              <p:cNvPr id="521" name="Google Shape;521;p19"/>
              <p:cNvSpPr/>
              <p:nvPr/>
            </p:nvSpPr>
            <p:spPr>
              <a:xfrm>
                <a:off x="7626634" y="3321050"/>
                <a:ext cx="1691919" cy="42281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Masters</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22" name="Google Shape;522;p19"/>
              <p:cNvGrpSpPr/>
              <p:nvPr/>
            </p:nvGrpSpPr>
            <p:grpSpPr>
              <a:xfrm>
                <a:off x="7626634" y="3823544"/>
                <a:ext cx="1691919" cy="630329"/>
                <a:chOff x="7688881" y="3766410"/>
                <a:chExt cx="1691919" cy="630329"/>
              </a:xfrm>
            </p:grpSpPr>
            <p:grpSp>
              <p:nvGrpSpPr>
                <p:cNvPr id="523" name="Google Shape;523;p19"/>
                <p:cNvGrpSpPr/>
                <p:nvPr/>
              </p:nvGrpSpPr>
              <p:grpSpPr>
                <a:xfrm>
                  <a:off x="7962435" y="3919875"/>
                  <a:ext cx="1124415" cy="402056"/>
                  <a:chOff x="7993391" y="3952061"/>
                  <a:chExt cx="1124415" cy="402056"/>
                </a:xfrm>
              </p:grpSpPr>
              <p:grpSp>
                <p:nvGrpSpPr>
                  <p:cNvPr id="524" name="Google Shape;524;p19"/>
                  <p:cNvGrpSpPr/>
                  <p:nvPr/>
                </p:nvGrpSpPr>
                <p:grpSpPr>
                  <a:xfrm>
                    <a:off x="8041481" y="3994548"/>
                    <a:ext cx="1076325" cy="359569"/>
                    <a:chOff x="7962900" y="3898106"/>
                    <a:chExt cx="1076325" cy="359569"/>
                  </a:xfrm>
                </p:grpSpPr>
                <p:sp>
                  <p:nvSpPr>
                    <p:cNvPr id="525" name="Google Shape;525;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6" name="Google Shape;526;p19"/>
                    <p:cNvGrpSpPr/>
                    <p:nvPr/>
                  </p:nvGrpSpPr>
                  <p:grpSpPr>
                    <a:xfrm>
                      <a:off x="8118450" y="3952061"/>
                      <a:ext cx="765224" cy="250030"/>
                      <a:chOff x="7833509" y="3760047"/>
                      <a:chExt cx="757690" cy="271410"/>
                    </a:xfrm>
                  </p:grpSpPr>
                  <p:sp>
                    <p:nvSpPr>
                      <p:cNvPr id="527" name="Google Shape;527;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28" name="Google Shape;528;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nvGrpSpPr>
                  <p:cNvPr id="529" name="Google Shape;529;p19"/>
                  <p:cNvGrpSpPr/>
                  <p:nvPr/>
                </p:nvGrpSpPr>
                <p:grpSpPr>
                  <a:xfrm>
                    <a:off x="7993391" y="3952061"/>
                    <a:ext cx="1076325" cy="359569"/>
                    <a:chOff x="7962900" y="3898106"/>
                    <a:chExt cx="1076325" cy="359569"/>
                  </a:xfrm>
                </p:grpSpPr>
                <p:sp>
                  <p:nvSpPr>
                    <p:cNvPr id="530" name="Google Shape;530;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31" name="Google Shape;531;p19"/>
                    <p:cNvGrpSpPr/>
                    <p:nvPr/>
                  </p:nvGrpSpPr>
                  <p:grpSpPr>
                    <a:xfrm>
                      <a:off x="8118450" y="3952056"/>
                      <a:ext cx="765224" cy="250030"/>
                      <a:chOff x="7833509" y="3760040"/>
                      <a:chExt cx="757690" cy="271410"/>
                    </a:xfrm>
                  </p:grpSpPr>
                  <p:sp>
                    <p:nvSpPr>
                      <p:cNvPr id="532" name="Google Shape;532;p19"/>
                      <p:cNvSpPr/>
                      <p:nvPr/>
                    </p:nvSpPr>
                    <p:spPr>
                      <a:xfrm>
                        <a:off x="7833509" y="3760040"/>
                        <a:ext cx="365135" cy="271409"/>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33" name="Google Shape;533;p19"/>
                      <p:cNvSpPr/>
                      <p:nvPr/>
                    </p:nvSpPr>
                    <p:spPr>
                      <a:xfrm>
                        <a:off x="8226064" y="3760040"/>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sp>
              <p:nvSpPr>
                <p:cNvPr id="534" name="Google Shape;534;p19"/>
                <p:cNvSpPr/>
                <p:nvPr/>
              </p:nvSpPr>
              <p:spPr>
                <a:xfrm>
                  <a:off x="7688881" y="3766410"/>
                  <a:ext cx="1691919" cy="63032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Slaves</a:t>
                  </a:r>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grpSp>
        <p:grpSp>
          <p:nvGrpSpPr>
            <p:cNvPr id="535" name="Google Shape;535;p19"/>
            <p:cNvGrpSpPr/>
            <p:nvPr/>
          </p:nvGrpSpPr>
          <p:grpSpPr>
            <a:xfrm>
              <a:off x="7366591" y="4209656"/>
              <a:ext cx="1965810" cy="1524949"/>
              <a:chOff x="7489688" y="3022826"/>
              <a:chExt cx="1965810" cy="1524949"/>
            </a:xfrm>
          </p:grpSpPr>
          <p:sp>
            <p:nvSpPr>
              <p:cNvPr id="536" name="Google Shape;536;p19"/>
              <p:cNvSpPr/>
              <p:nvPr/>
            </p:nvSpPr>
            <p:spPr>
              <a:xfrm>
                <a:off x="7489688" y="3022826"/>
                <a:ext cx="1965810" cy="152494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Hadoop Cluster 2</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37" name="Google Shape;537;p19"/>
              <p:cNvGrpSpPr/>
              <p:nvPr/>
            </p:nvGrpSpPr>
            <p:grpSpPr>
              <a:xfrm>
                <a:off x="7693521" y="3449051"/>
                <a:ext cx="1558145" cy="250637"/>
                <a:chOff x="7833509" y="3759388"/>
                <a:chExt cx="1542803" cy="272069"/>
              </a:xfrm>
            </p:grpSpPr>
            <p:sp>
              <p:nvSpPr>
                <p:cNvPr id="538" name="Google Shape;538;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sp>
              <p:nvSpPr>
                <p:cNvPr id="539" name="Google Shape;539;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RM</a:t>
                  </a:r>
                  <a:endParaRPr sz="800">
                    <a:solidFill>
                      <a:srgbClr val="1F45BC"/>
                    </a:solidFill>
                    <a:latin typeface="Arial"/>
                    <a:ea typeface="Arial"/>
                    <a:cs typeface="Arial"/>
                    <a:sym typeface="Arial"/>
                  </a:endParaRPr>
                </a:p>
              </p:txBody>
            </p:sp>
            <p:sp>
              <p:nvSpPr>
                <p:cNvPr id="540" name="Google Shape;540;p19"/>
                <p:cNvSpPr/>
                <p:nvPr/>
              </p:nvSpPr>
              <p:spPr>
                <a:xfrm>
                  <a:off x="8618624"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Web</a:t>
                  </a:r>
                  <a:endParaRPr/>
                </a:p>
                <a:p>
                  <a:pPr indent="0" lvl="0" marL="0" marR="0" rtl="0" algn="ctr">
                    <a:spcBef>
                      <a:spcPts val="0"/>
                    </a:spcBef>
                    <a:spcAft>
                      <a:spcPts val="0"/>
                    </a:spcAft>
                    <a:buNone/>
                  </a:pPr>
                  <a:r>
                    <a:rPr lang="en-US" sz="600">
                      <a:solidFill>
                        <a:srgbClr val="1F45BC"/>
                      </a:solidFill>
                      <a:latin typeface="Arial"/>
                      <a:ea typeface="Arial"/>
                      <a:cs typeface="Arial"/>
                      <a:sym typeface="Arial"/>
                    </a:rPr>
                    <a:t>HCat</a:t>
                  </a:r>
                  <a:endParaRPr/>
                </a:p>
              </p:txBody>
            </p:sp>
            <p:sp>
              <p:nvSpPr>
                <p:cNvPr id="541" name="Google Shape;541;p19"/>
                <p:cNvSpPr/>
                <p:nvPr/>
              </p:nvSpPr>
              <p:spPr>
                <a:xfrm>
                  <a:off x="9011176"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Oozie</a:t>
                  </a:r>
                  <a:endParaRPr/>
                </a:p>
              </p:txBody>
            </p:sp>
          </p:grpSp>
          <p:sp>
            <p:nvSpPr>
              <p:cNvPr id="542" name="Google Shape;542;p19"/>
              <p:cNvSpPr/>
              <p:nvPr/>
            </p:nvSpPr>
            <p:spPr>
              <a:xfrm>
                <a:off x="7626634" y="3321050"/>
                <a:ext cx="1691919" cy="42281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Masters</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43" name="Google Shape;543;p19"/>
              <p:cNvGrpSpPr/>
              <p:nvPr/>
            </p:nvGrpSpPr>
            <p:grpSpPr>
              <a:xfrm>
                <a:off x="7626634" y="3823544"/>
                <a:ext cx="1691919" cy="630329"/>
                <a:chOff x="7688881" y="3766410"/>
                <a:chExt cx="1691919" cy="630329"/>
              </a:xfrm>
            </p:grpSpPr>
            <p:grpSp>
              <p:nvGrpSpPr>
                <p:cNvPr id="544" name="Google Shape;544;p19"/>
                <p:cNvGrpSpPr/>
                <p:nvPr/>
              </p:nvGrpSpPr>
              <p:grpSpPr>
                <a:xfrm>
                  <a:off x="7962435" y="3919875"/>
                  <a:ext cx="1124415" cy="402056"/>
                  <a:chOff x="7993391" y="3952061"/>
                  <a:chExt cx="1124415" cy="402056"/>
                </a:xfrm>
              </p:grpSpPr>
              <p:grpSp>
                <p:nvGrpSpPr>
                  <p:cNvPr id="545" name="Google Shape;545;p19"/>
                  <p:cNvGrpSpPr/>
                  <p:nvPr/>
                </p:nvGrpSpPr>
                <p:grpSpPr>
                  <a:xfrm>
                    <a:off x="8041481" y="3994548"/>
                    <a:ext cx="1076325" cy="359569"/>
                    <a:chOff x="7962900" y="3898106"/>
                    <a:chExt cx="1076325" cy="359569"/>
                  </a:xfrm>
                </p:grpSpPr>
                <p:sp>
                  <p:nvSpPr>
                    <p:cNvPr id="546" name="Google Shape;546;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47" name="Google Shape;547;p19"/>
                    <p:cNvGrpSpPr/>
                    <p:nvPr/>
                  </p:nvGrpSpPr>
                  <p:grpSpPr>
                    <a:xfrm>
                      <a:off x="8118450" y="3952061"/>
                      <a:ext cx="765224" cy="250030"/>
                      <a:chOff x="7833509" y="3760047"/>
                      <a:chExt cx="757690" cy="271410"/>
                    </a:xfrm>
                  </p:grpSpPr>
                  <p:sp>
                    <p:nvSpPr>
                      <p:cNvPr id="548" name="Google Shape;548;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49" name="Google Shape;549;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nvGrpSpPr>
                  <p:cNvPr id="550" name="Google Shape;550;p19"/>
                  <p:cNvGrpSpPr/>
                  <p:nvPr/>
                </p:nvGrpSpPr>
                <p:grpSpPr>
                  <a:xfrm>
                    <a:off x="7993391" y="3952061"/>
                    <a:ext cx="1076325" cy="359569"/>
                    <a:chOff x="7962900" y="3898106"/>
                    <a:chExt cx="1076325" cy="359569"/>
                  </a:xfrm>
                </p:grpSpPr>
                <p:sp>
                  <p:nvSpPr>
                    <p:cNvPr id="551" name="Google Shape;551;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52" name="Google Shape;552;p19"/>
                    <p:cNvGrpSpPr/>
                    <p:nvPr/>
                  </p:nvGrpSpPr>
                  <p:grpSpPr>
                    <a:xfrm>
                      <a:off x="8118450" y="3952056"/>
                      <a:ext cx="765224" cy="250030"/>
                      <a:chOff x="7833509" y="3760040"/>
                      <a:chExt cx="757690" cy="271410"/>
                    </a:xfrm>
                  </p:grpSpPr>
                  <p:sp>
                    <p:nvSpPr>
                      <p:cNvPr id="553" name="Google Shape;553;p19"/>
                      <p:cNvSpPr/>
                      <p:nvPr/>
                    </p:nvSpPr>
                    <p:spPr>
                      <a:xfrm>
                        <a:off x="7833509" y="3760040"/>
                        <a:ext cx="365135" cy="271409"/>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54" name="Google Shape;554;p19"/>
                      <p:cNvSpPr/>
                      <p:nvPr/>
                    </p:nvSpPr>
                    <p:spPr>
                      <a:xfrm>
                        <a:off x="8226064" y="3760040"/>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sp>
              <p:nvSpPr>
                <p:cNvPr id="555" name="Google Shape;555;p19"/>
                <p:cNvSpPr/>
                <p:nvPr/>
              </p:nvSpPr>
              <p:spPr>
                <a:xfrm>
                  <a:off x="7688881" y="3766410"/>
                  <a:ext cx="1691919" cy="63032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Slaves</a:t>
                  </a:r>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grpSp>
        <p:grpSp>
          <p:nvGrpSpPr>
            <p:cNvPr id="556" name="Google Shape;556;p19"/>
            <p:cNvGrpSpPr/>
            <p:nvPr/>
          </p:nvGrpSpPr>
          <p:grpSpPr>
            <a:xfrm>
              <a:off x="5734050" y="2528888"/>
              <a:ext cx="3664979" cy="3218578"/>
              <a:chOff x="5734050" y="2528888"/>
              <a:chExt cx="3664979" cy="3218578"/>
            </a:xfrm>
          </p:grpSpPr>
          <p:cxnSp>
            <p:nvCxnSpPr>
              <p:cNvPr id="557" name="Google Shape;557;p19"/>
              <p:cNvCxnSpPr/>
              <p:nvPr/>
            </p:nvCxnSpPr>
            <p:spPr>
              <a:xfrm>
                <a:off x="7200900" y="2528888"/>
                <a:ext cx="0" cy="3218578"/>
              </a:xfrm>
              <a:prstGeom prst="straightConnector1">
                <a:avLst/>
              </a:prstGeom>
              <a:noFill/>
              <a:ln cap="flat" cmpd="sng" w="28575">
                <a:solidFill>
                  <a:srgbClr val="60C4D2"/>
                </a:solidFill>
                <a:prstDash val="dash"/>
                <a:miter lim="800000"/>
                <a:headEnd len="sm" w="sm" type="none"/>
                <a:tailEnd len="sm" w="sm" type="none"/>
              </a:ln>
            </p:spPr>
          </p:cxnSp>
          <p:cxnSp>
            <p:nvCxnSpPr>
              <p:cNvPr id="558" name="Google Shape;558;p19"/>
              <p:cNvCxnSpPr/>
              <p:nvPr/>
            </p:nvCxnSpPr>
            <p:spPr>
              <a:xfrm>
                <a:off x="5734050" y="2528888"/>
                <a:ext cx="0" cy="3218578"/>
              </a:xfrm>
              <a:prstGeom prst="straightConnector1">
                <a:avLst/>
              </a:prstGeom>
              <a:noFill/>
              <a:ln cap="flat" cmpd="sng" w="28575">
                <a:solidFill>
                  <a:srgbClr val="60C4D2"/>
                </a:solidFill>
                <a:prstDash val="dash"/>
                <a:miter lim="800000"/>
                <a:headEnd len="sm" w="sm" type="none"/>
                <a:tailEnd len="sm" w="sm" type="none"/>
              </a:ln>
            </p:spPr>
          </p:cxnSp>
          <p:cxnSp>
            <p:nvCxnSpPr>
              <p:cNvPr id="559" name="Google Shape;559;p19"/>
              <p:cNvCxnSpPr/>
              <p:nvPr/>
            </p:nvCxnSpPr>
            <p:spPr>
              <a:xfrm>
                <a:off x="7200900" y="4142981"/>
                <a:ext cx="2198129" cy="0"/>
              </a:xfrm>
              <a:prstGeom prst="straightConnector1">
                <a:avLst/>
              </a:prstGeom>
              <a:noFill/>
              <a:ln cap="flat" cmpd="sng" w="28575">
                <a:solidFill>
                  <a:srgbClr val="60C4D2"/>
                </a:solidFill>
                <a:prstDash val="dash"/>
                <a:miter lim="800000"/>
                <a:headEnd len="sm" w="sm" type="none"/>
                <a:tailEnd len="sm" w="sm" type="none"/>
              </a:ln>
            </p:spPr>
          </p:cxnSp>
        </p:grpSp>
        <p:cxnSp>
          <p:nvCxnSpPr>
            <p:cNvPr id="560" name="Google Shape;560;p19"/>
            <p:cNvCxnSpPr>
              <a:stCxn id="506" idx="3"/>
              <a:endCxn id="510" idx="1"/>
            </p:cNvCxnSpPr>
            <p:nvPr/>
          </p:nvCxnSpPr>
          <p:spPr>
            <a:xfrm>
              <a:off x="5535432" y="3682625"/>
              <a:ext cx="338700" cy="4782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 name="Google Shape;561;p19"/>
            <p:cNvCxnSpPr>
              <a:stCxn id="510" idx="1"/>
              <a:endCxn id="508" idx="4"/>
            </p:cNvCxnSpPr>
            <p:nvPr/>
          </p:nvCxnSpPr>
          <p:spPr>
            <a:xfrm flipH="1">
              <a:off x="5601219" y="4160923"/>
              <a:ext cx="273000" cy="558300"/>
            </a:xfrm>
            <a:prstGeom prst="straightConnector1">
              <a:avLst/>
            </a:prstGeom>
            <a:noFill/>
            <a:ln cap="flat" cmpd="sng" w="19050">
              <a:solidFill>
                <a:srgbClr val="1F45BC"/>
              </a:solidFill>
              <a:prstDash val="solid"/>
              <a:miter lim="800000"/>
              <a:headEnd len="sm" w="sm" type="none"/>
              <a:tailEnd len="med" w="med" type="triangle"/>
            </a:ln>
          </p:spPr>
        </p:cxnSp>
        <p:cxnSp>
          <p:nvCxnSpPr>
            <p:cNvPr id="562" name="Google Shape;562;p19"/>
            <p:cNvCxnSpPr>
              <a:stCxn id="510" idx="3"/>
              <a:endCxn id="515" idx="1"/>
            </p:cNvCxnSpPr>
            <p:nvPr/>
          </p:nvCxnSpPr>
          <p:spPr>
            <a:xfrm flipH="1" rot="10800000">
              <a:off x="7046854" y="3312823"/>
              <a:ext cx="319800" cy="848100"/>
            </a:xfrm>
            <a:prstGeom prst="straightConnector1">
              <a:avLst/>
            </a:prstGeom>
            <a:noFill/>
            <a:ln cap="flat" cmpd="sng" w="19050">
              <a:solidFill>
                <a:srgbClr val="1F45BC"/>
              </a:solidFill>
              <a:prstDash val="solid"/>
              <a:miter lim="800000"/>
              <a:headEnd len="sm" w="sm" type="none"/>
              <a:tailEnd len="med" w="med" type="triangle"/>
            </a:ln>
          </p:spPr>
        </p:cxnSp>
        <p:cxnSp>
          <p:nvCxnSpPr>
            <p:cNvPr id="563" name="Google Shape;563;p19"/>
            <p:cNvCxnSpPr>
              <a:stCxn id="510" idx="3"/>
              <a:endCxn id="536" idx="1"/>
            </p:cNvCxnSpPr>
            <p:nvPr/>
          </p:nvCxnSpPr>
          <p:spPr>
            <a:xfrm>
              <a:off x="7046854" y="4160923"/>
              <a:ext cx="319800" cy="811200"/>
            </a:xfrm>
            <a:prstGeom prst="straightConnector1">
              <a:avLst/>
            </a:prstGeom>
            <a:noFill/>
            <a:ln cap="flat" cmpd="sng" w="19050">
              <a:solidFill>
                <a:srgbClr val="1F45BC"/>
              </a:solidFill>
              <a:prstDash val="solid"/>
              <a:miter lim="800000"/>
              <a:headEnd len="sm" w="sm" type="none"/>
              <a:tailEnd len="med" w="med" type="triangle"/>
            </a:ln>
          </p:spPr>
        </p:cxnSp>
        <p:sp>
          <p:nvSpPr>
            <p:cNvPr id="564" name="Google Shape;564;p19"/>
            <p:cNvSpPr/>
            <p:nvPr/>
          </p:nvSpPr>
          <p:spPr>
            <a:xfrm>
              <a:off x="6208486" y="2550397"/>
              <a:ext cx="4796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DMZ</a:t>
              </a:r>
              <a:endParaRPr sz="1200">
                <a:solidFill>
                  <a:schemeClr val="dk1"/>
                </a:solidFill>
                <a:latin typeface="Arial"/>
                <a:ea typeface="Arial"/>
                <a:cs typeface="Arial"/>
                <a:sym typeface="Arial"/>
              </a:endParaRPr>
            </a:p>
          </p:txBody>
        </p:sp>
        <p:sp>
          <p:nvSpPr>
            <p:cNvPr id="565" name="Google Shape;565;p19"/>
            <p:cNvSpPr/>
            <p:nvPr/>
          </p:nvSpPr>
          <p:spPr>
            <a:xfrm rot="5400000">
              <a:off x="5554256" y="2607455"/>
              <a:ext cx="52931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60C4D2"/>
                  </a:solidFill>
                  <a:latin typeface="Arial"/>
                  <a:ea typeface="Arial"/>
                  <a:cs typeface="Arial"/>
                  <a:sym typeface="Arial"/>
                </a:rPr>
                <a:t>Firewall</a:t>
              </a:r>
              <a:endParaRPr sz="1000">
                <a:solidFill>
                  <a:srgbClr val="60C4D2"/>
                </a:solidFill>
                <a:latin typeface="Arial"/>
                <a:ea typeface="Arial"/>
                <a:cs typeface="Arial"/>
                <a:sym typeface="Arial"/>
              </a:endParaRPr>
            </a:p>
          </p:txBody>
        </p:sp>
        <p:sp>
          <p:nvSpPr>
            <p:cNvPr id="566" name="Google Shape;566;p19"/>
            <p:cNvSpPr/>
            <p:nvPr/>
          </p:nvSpPr>
          <p:spPr>
            <a:xfrm rot="5400000">
              <a:off x="7007479" y="2608576"/>
              <a:ext cx="52931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60C4D2"/>
                  </a:solidFill>
                  <a:latin typeface="Arial"/>
                  <a:ea typeface="Arial"/>
                  <a:cs typeface="Arial"/>
                  <a:sym typeface="Arial"/>
                </a:rPr>
                <a:t>Firewall</a:t>
              </a:r>
              <a:endParaRPr sz="1000">
                <a:solidFill>
                  <a:srgbClr val="60C4D2"/>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latin typeface="Arial"/>
                <a:ea typeface="Arial"/>
                <a:cs typeface="Arial"/>
                <a:sym typeface="Arial"/>
              </a:rPr>
              <a:t>An ninh và kiểm soát truy cập</a:t>
            </a:r>
            <a:endParaRPr>
              <a:latin typeface="Arial"/>
              <a:ea typeface="Arial"/>
              <a:cs typeface="Arial"/>
              <a:sym typeface="Arial"/>
            </a:endParaRPr>
          </a:p>
        </p:txBody>
      </p:sp>
      <p:sp>
        <p:nvSpPr>
          <p:cNvPr id="84" name="Google Shape;84;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latin typeface="Arial"/>
                <a:ea typeface="Arial"/>
                <a:cs typeface="Arial"/>
                <a:sym typeface="Arial"/>
              </a:rPr>
              <a:t>Chương 9.</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latin typeface="Arial"/>
                <a:ea typeface="Arial"/>
                <a:cs typeface="Arial"/>
                <a:sym typeface="Arial"/>
              </a:rPr>
              <a:t>Truy cập an toàn vào dữ liệu cụm</a:t>
            </a:r>
            <a:endParaRPr>
              <a:latin typeface="Arial"/>
              <a:ea typeface="Arial"/>
              <a:cs typeface="Arial"/>
              <a:sym typeface="Arial"/>
            </a:endParaRPr>
          </a:p>
        </p:txBody>
      </p:sp>
      <p:sp>
        <p:nvSpPr>
          <p:cNvPr id="573" name="Google Shape;573;p20"/>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80" name="Google Shape;580;p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(1/2)</a:t>
            </a:r>
            <a:endParaRPr/>
          </a:p>
        </p:txBody>
      </p:sp>
      <p:sp>
        <p:nvSpPr>
          <p:cNvPr id="581" name="Google Shape;581;p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582" name="Google Shape;582;p21"/>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Ranger là một ứng dụng mã nguồn mở để xác định, quản lý và điều hành các chính sách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Cục An ninh Trung ương</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Cung cấp một giao diện duy nhất cho các nhà quản lý bảo mật</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Quản lý chính sách bảo mật tập trung</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Đảm bảo phạm vi phủ sóng nhất quán trên ngăn xếp Hadoop</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Có thể cắm và có thể dễ dàng mở rộng sang bất kỳ nguồn dữ liệu nào bằng cách sử dụng định nghĩa dựa trên dịch vụ</a:t>
            </a:r>
            <a:endParaRPr/>
          </a:p>
        </p:txBody>
      </p:sp>
      <p:pic>
        <p:nvPicPr>
          <p:cNvPr id="583" name="Google Shape;583;p21"/>
          <p:cNvPicPr preferRelativeResize="0"/>
          <p:nvPr/>
        </p:nvPicPr>
        <p:blipFill rotWithShape="1">
          <a:blip r:embed="rId3">
            <a:alphaModFix/>
          </a:blip>
          <a:srcRect b="0" l="0" r="0" t="0"/>
          <a:stretch/>
        </p:blipFill>
        <p:spPr>
          <a:xfrm>
            <a:off x="2921614" y="4799264"/>
            <a:ext cx="3552927" cy="11537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90" name="Google Shape;590;p22"/>
          <p:cNvSpPr txBox="1"/>
          <p:nvPr>
            <p:ph idx="2" type="body"/>
          </p:nvPr>
        </p:nvSpPr>
        <p:spPr>
          <a:xfrm>
            <a:off x="535872" y="1523052"/>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(2/2)</a:t>
            </a:r>
            <a:endParaRPr/>
          </a:p>
        </p:txBody>
      </p:sp>
      <p:sp>
        <p:nvSpPr>
          <p:cNvPr id="591" name="Google Shape;591;p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aphicFrame>
        <p:nvGraphicFramePr>
          <p:cNvPr id="592" name="Google Shape;592;p22"/>
          <p:cNvGraphicFramePr/>
          <p:nvPr/>
        </p:nvGraphicFramePr>
        <p:xfrm>
          <a:off x="535873" y="2230947"/>
          <a:ext cx="3000000" cy="3000000"/>
        </p:xfrm>
        <a:graphic>
          <a:graphicData uri="http://schemas.openxmlformats.org/drawingml/2006/table">
            <a:tbl>
              <a:tblPr>
                <a:noFill/>
                <a:tableStyleId>{C59142B2-4065-451E-80AE-63618E12FA13}</a:tableStyleId>
              </a:tblPr>
              <a:tblGrid>
                <a:gridCol w="2841175"/>
                <a:gridCol w="2791700"/>
                <a:gridCol w="3163675"/>
              </a:tblGrid>
              <a:tr h="52182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Ủy quyền</a:t>
                      </a:r>
                      <a:endParaRPr b="0" sz="1400" u="none" cap="none" strike="noStrike">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KMS</a:t>
                      </a:r>
                      <a:endParaRPr/>
                    </a:p>
                  </a:txBody>
                  <a:tcPr marT="45725" marB="45725" marR="72000" marL="108000"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Kiểm toán</a:t>
                      </a:r>
                      <a:endParaRPr b="0" sz="1400" u="none" cap="none" strike="noStrike">
                        <a:solidFill>
                          <a:schemeClr val="dk1"/>
                        </a:solidFill>
                        <a:latin typeface="Arial"/>
                        <a:ea typeface="Arial"/>
                        <a:cs typeface="Arial"/>
                        <a:sym typeface="Arial"/>
                      </a:endParaRPr>
                    </a:p>
                  </a:txBody>
                  <a:tcPr marT="45725" marB="45725" marR="72000" marL="108000" anchor="ctr">
                    <a:lnL cap="flat" cmpd="sng" w="12700">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3413075">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Nền tảng tập trung để xác định, quản lý</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và quản lý các chính sách bảo mật một cách nhất quán</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trên các thành phần Hadoop</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HDFS, Hive, HBase, YARN, Kafka, Solr,</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Storm, Knox, NiFi, Atlas</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Kiến trúc mở rộng</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Điều kiện chính sách tùy chỉnh, trình làm giàu ngữ cảnh người dùng</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Dễ dàng thêm các loại thành phần mới để ủy quyền</a:t>
                      </a:r>
                      <a:endParaRPr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sz="1400" u="none" cap="none" strike="noStrike">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Lưu trữ và quản lý khóa mã hóa</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Hỗ trợ mã hóa dữ liệu minh bạch HDFS</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Tích hợp với HSM</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Safenet LUNA</a:t>
                      </a:r>
                      <a:endParaRPr/>
                    </a:p>
                    <a:p>
                      <a:pPr indent="0" lvl="0" marL="0" marR="0" rtl="0" algn="l">
                        <a:spcBef>
                          <a:spcPts val="0"/>
                        </a:spcBef>
                        <a:spcAft>
                          <a:spcPts val="0"/>
                        </a:spcAft>
                        <a:buNone/>
                      </a:pPr>
                      <a:r>
                        <a:t/>
                      </a:r>
                      <a:endParaRPr sz="1300" u="none" cap="none" strike="noStrike">
                        <a:solidFill>
                          <a:schemeClr val="dk1"/>
                        </a:solidFill>
                        <a:latin typeface="Arial"/>
                        <a:ea typeface="Arial"/>
                        <a:cs typeface="Arial"/>
                        <a:sym typeface="Arial"/>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Vị trí kiểm tra trung tâm cho tất cả các yêu cầu truy cập</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Hỗ trợ nhiều nguồn mục tiêu (HDFS, Solr, v.v.)</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Giao diện truy vấn trực quan thời gian thực</a:t>
                      </a:r>
                      <a:endParaRPr sz="1300" u="none" cap="none" strike="noStrike">
                        <a:solidFill>
                          <a:schemeClr val="dk1"/>
                        </a:solidFill>
                        <a:latin typeface="Arial"/>
                        <a:ea typeface="Arial"/>
                        <a:cs typeface="Arial"/>
                        <a:sym typeface="Arial"/>
                      </a:endParaRPr>
                    </a:p>
                  </a:txBody>
                  <a:tcPr marT="45725" marB="45725" marR="91450" marL="91450">
                    <a:lnL cap="flat" cmpd="sng" w="12700">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99" name="Google Shape;599;p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Kiến trúc Ranger Apache</a:t>
            </a:r>
            <a:endParaRPr>
              <a:latin typeface="Arial"/>
              <a:ea typeface="Arial"/>
              <a:cs typeface="Arial"/>
              <a:sym typeface="Arial"/>
            </a:endParaRPr>
          </a:p>
        </p:txBody>
      </p:sp>
      <p:sp>
        <p:nvSpPr>
          <p:cNvPr id="600" name="Google Shape;600;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01" name="Google Shape;601;p23"/>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Ủy quyền và Kiểm tra với Ranger</a:t>
            </a:r>
            <a:endParaRPr/>
          </a:p>
        </p:txBody>
      </p:sp>
      <p:grpSp>
        <p:nvGrpSpPr>
          <p:cNvPr id="602" name="Google Shape;602;p23"/>
          <p:cNvGrpSpPr/>
          <p:nvPr/>
        </p:nvGrpSpPr>
        <p:grpSpPr>
          <a:xfrm>
            <a:off x="1368256" y="2672515"/>
            <a:ext cx="7307745" cy="3569607"/>
            <a:chOff x="1368256" y="2672515"/>
            <a:chExt cx="7307745" cy="3569607"/>
          </a:xfrm>
        </p:grpSpPr>
        <p:grpSp>
          <p:nvGrpSpPr>
            <p:cNvPr id="603" name="Google Shape;603;p23"/>
            <p:cNvGrpSpPr/>
            <p:nvPr/>
          </p:nvGrpSpPr>
          <p:grpSpPr>
            <a:xfrm>
              <a:off x="2075529" y="2672515"/>
              <a:ext cx="6600471" cy="3569607"/>
              <a:chOff x="2075529" y="2614459"/>
              <a:chExt cx="6600471" cy="3569607"/>
            </a:xfrm>
          </p:grpSpPr>
          <p:sp>
            <p:nvSpPr>
              <p:cNvPr id="604" name="Google Shape;604;p23"/>
              <p:cNvSpPr/>
              <p:nvPr/>
            </p:nvSpPr>
            <p:spPr>
              <a:xfrm>
                <a:off x="2086037" y="3019425"/>
                <a:ext cx="73336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HDFS</a:t>
                </a:r>
                <a:endParaRPr/>
              </a:p>
            </p:txBody>
          </p:sp>
          <p:sp>
            <p:nvSpPr>
              <p:cNvPr id="605" name="Google Shape;605;p23"/>
              <p:cNvSpPr/>
              <p:nvPr/>
            </p:nvSpPr>
            <p:spPr>
              <a:xfrm>
                <a:off x="2086037" y="3421584"/>
                <a:ext cx="73336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Solr</a:t>
                </a:r>
                <a:endParaRPr/>
              </a:p>
            </p:txBody>
          </p:sp>
          <p:grpSp>
            <p:nvGrpSpPr>
              <p:cNvPr id="606" name="Google Shape;606;p23"/>
              <p:cNvGrpSpPr/>
              <p:nvPr/>
            </p:nvGrpSpPr>
            <p:grpSpPr>
              <a:xfrm>
                <a:off x="3269244" y="3250518"/>
                <a:ext cx="3010554" cy="285601"/>
                <a:chOff x="3317937" y="3250518"/>
                <a:chExt cx="3010554" cy="285601"/>
              </a:xfrm>
            </p:grpSpPr>
            <p:sp>
              <p:nvSpPr>
                <p:cNvPr id="607" name="Google Shape;607;p23"/>
                <p:cNvSpPr/>
                <p:nvPr/>
              </p:nvSpPr>
              <p:spPr>
                <a:xfrm>
                  <a:off x="3317937" y="3250518"/>
                  <a:ext cx="103181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Máy chủ kiểm toán Ranger</a:t>
                  </a:r>
                  <a:endParaRPr/>
                </a:p>
              </p:txBody>
            </p:sp>
            <p:sp>
              <p:nvSpPr>
                <p:cNvPr id="608" name="Google Shape;608;p23"/>
                <p:cNvSpPr/>
                <p:nvPr/>
              </p:nvSpPr>
              <p:spPr>
                <a:xfrm>
                  <a:off x="5296678" y="3250518"/>
                  <a:ext cx="103181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Máy chủ chính sách Ranger</a:t>
                  </a:r>
                  <a:endParaRPr sz="1000">
                    <a:solidFill>
                      <a:srgbClr val="1F45BC"/>
                    </a:solidFill>
                    <a:latin typeface="Arial"/>
                    <a:ea typeface="Arial"/>
                    <a:cs typeface="Arial"/>
                    <a:sym typeface="Arial"/>
                  </a:endParaRPr>
                </a:p>
              </p:txBody>
            </p:sp>
          </p:grpSp>
          <p:sp>
            <p:nvSpPr>
              <p:cNvPr id="609" name="Google Shape;609;p23"/>
              <p:cNvSpPr/>
              <p:nvPr/>
            </p:nvSpPr>
            <p:spPr>
              <a:xfrm>
                <a:off x="3472771" y="2614459"/>
                <a:ext cx="2603500"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Cổng thông tin quản trị Ranger</a:t>
                </a:r>
                <a:endParaRPr/>
              </a:p>
            </p:txBody>
          </p:sp>
          <p:sp>
            <p:nvSpPr>
              <p:cNvPr id="610" name="Google Shape;610;p23"/>
              <p:cNvSpPr/>
              <p:nvPr/>
            </p:nvSpPr>
            <p:spPr>
              <a:xfrm>
                <a:off x="6493653" y="3026558"/>
                <a:ext cx="1116280" cy="32808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 UgSync</a:t>
                </a:r>
                <a:endParaRPr/>
              </a:p>
            </p:txBody>
          </p:sp>
          <p:sp>
            <p:nvSpPr>
              <p:cNvPr id="611" name="Google Shape;611;p23"/>
              <p:cNvSpPr/>
              <p:nvPr/>
            </p:nvSpPr>
            <p:spPr>
              <a:xfrm>
                <a:off x="6493653" y="3379098"/>
                <a:ext cx="1116280" cy="32808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 TagSync</a:t>
                </a:r>
                <a:endParaRPr/>
              </a:p>
            </p:txBody>
          </p:sp>
          <p:sp>
            <p:nvSpPr>
              <p:cNvPr id="612" name="Google Shape;612;p23"/>
              <p:cNvSpPr/>
              <p:nvPr/>
            </p:nvSpPr>
            <p:spPr>
              <a:xfrm>
                <a:off x="7698296" y="3026557"/>
                <a:ext cx="977704"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LDAP/AD/OS</a:t>
                </a:r>
                <a:endParaRPr/>
              </a:p>
            </p:txBody>
          </p:sp>
          <p:sp>
            <p:nvSpPr>
              <p:cNvPr id="613" name="Google Shape;613;p23"/>
              <p:cNvSpPr/>
              <p:nvPr/>
            </p:nvSpPr>
            <p:spPr>
              <a:xfrm>
                <a:off x="7698296" y="3379097"/>
                <a:ext cx="977704"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Atlas</a:t>
                </a:r>
                <a:endParaRPr/>
              </a:p>
            </p:txBody>
          </p:sp>
          <p:sp>
            <p:nvSpPr>
              <p:cNvPr id="614" name="Google Shape;614;p23"/>
              <p:cNvSpPr/>
              <p:nvPr/>
            </p:nvSpPr>
            <p:spPr>
              <a:xfrm>
                <a:off x="6493653" y="2614459"/>
                <a:ext cx="2104247" cy="285601"/>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Công cụ kế thừa và quản trị dữ liệu</a:t>
                </a:r>
                <a:endParaRPr sz="1000">
                  <a:solidFill>
                    <a:srgbClr val="1F45BC"/>
                  </a:solidFill>
                  <a:latin typeface="Arial"/>
                  <a:ea typeface="Arial"/>
                  <a:cs typeface="Arial"/>
                  <a:sym typeface="Arial"/>
                </a:endParaRPr>
              </a:p>
            </p:txBody>
          </p:sp>
          <p:grpSp>
            <p:nvGrpSpPr>
              <p:cNvPr id="615" name="Google Shape;615;p23"/>
              <p:cNvGrpSpPr/>
              <p:nvPr/>
            </p:nvGrpSpPr>
            <p:grpSpPr>
              <a:xfrm>
                <a:off x="2075529" y="3901958"/>
                <a:ext cx="5397985" cy="2282108"/>
                <a:chOff x="2075529" y="3945500"/>
                <a:chExt cx="5397985" cy="2282108"/>
              </a:xfrm>
            </p:grpSpPr>
            <p:grpSp>
              <p:nvGrpSpPr>
                <p:cNvPr id="616" name="Google Shape;616;p23"/>
                <p:cNvGrpSpPr/>
                <p:nvPr/>
              </p:nvGrpSpPr>
              <p:grpSpPr>
                <a:xfrm>
                  <a:off x="2075529" y="3945500"/>
                  <a:ext cx="2009883" cy="431560"/>
                  <a:chOff x="2307751" y="3917554"/>
                  <a:chExt cx="2009883" cy="431560"/>
                </a:xfrm>
              </p:grpSpPr>
              <p:sp>
                <p:nvSpPr>
                  <p:cNvPr id="617" name="Google Shape;617;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HDFS</a:t>
                    </a:r>
                    <a:endParaRPr/>
                  </a:p>
                </p:txBody>
              </p:sp>
              <p:sp>
                <p:nvSpPr>
                  <p:cNvPr id="618" name="Google Shape;618;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19" name="Google Shape;619;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0" name="Google Shape;620;p23"/>
                <p:cNvGrpSpPr/>
                <p:nvPr/>
              </p:nvGrpSpPr>
              <p:grpSpPr>
                <a:xfrm>
                  <a:off x="2075529" y="4409323"/>
                  <a:ext cx="2009883" cy="431560"/>
                  <a:chOff x="2307751" y="3917554"/>
                  <a:chExt cx="2009883" cy="431560"/>
                </a:xfrm>
              </p:grpSpPr>
              <p:sp>
                <p:nvSpPr>
                  <p:cNvPr id="621" name="Google Shape;621;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Hive Server2</a:t>
                    </a:r>
                    <a:endParaRPr/>
                  </a:p>
                </p:txBody>
              </p:sp>
              <p:sp>
                <p:nvSpPr>
                  <p:cNvPr id="622" name="Google Shape;622;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23" name="Google Shape;623;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4" name="Google Shape;624;p23"/>
                <p:cNvGrpSpPr/>
                <p:nvPr/>
              </p:nvGrpSpPr>
              <p:grpSpPr>
                <a:xfrm>
                  <a:off x="2075529" y="4873227"/>
                  <a:ext cx="2009883" cy="431560"/>
                  <a:chOff x="2307751" y="3917554"/>
                  <a:chExt cx="2009883" cy="431560"/>
                </a:xfrm>
              </p:grpSpPr>
              <p:sp>
                <p:nvSpPr>
                  <p:cNvPr id="625" name="Google Shape;625;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HBase</a:t>
                    </a:r>
                    <a:endParaRPr/>
                  </a:p>
                </p:txBody>
              </p:sp>
              <p:sp>
                <p:nvSpPr>
                  <p:cNvPr id="626" name="Google Shape;626;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27" name="Google Shape;627;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8" name="Google Shape;628;p23"/>
                <p:cNvGrpSpPr/>
                <p:nvPr/>
              </p:nvGrpSpPr>
              <p:grpSpPr>
                <a:xfrm>
                  <a:off x="2075529" y="5333143"/>
                  <a:ext cx="2009883" cy="431560"/>
                  <a:chOff x="2307751" y="3917554"/>
                  <a:chExt cx="2009883" cy="431560"/>
                </a:xfrm>
              </p:grpSpPr>
              <p:sp>
                <p:nvSpPr>
                  <p:cNvPr id="629" name="Google Shape;629;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a:t>
                    </a:r>
                    <a:endParaRPr/>
                  </a:p>
                </p:txBody>
              </p:sp>
              <p:sp>
                <p:nvSpPr>
                  <p:cNvPr id="630" name="Google Shape;630;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31" name="Google Shape;631;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32" name="Google Shape;632;p23"/>
                <p:cNvGrpSpPr/>
                <p:nvPr/>
              </p:nvGrpSpPr>
              <p:grpSpPr>
                <a:xfrm>
                  <a:off x="2075529" y="5796048"/>
                  <a:ext cx="2009883" cy="431560"/>
                  <a:chOff x="2307751" y="3917554"/>
                  <a:chExt cx="2009883" cy="431560"/>
                </a:xfrm>
              </p:grpSpPr>
              <p:sp>
                <p:nvSpPr>
                  <p:cNvPr id="633" name="Google Shape;633;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Storm</a:t>
                    </a:r>
                    <a:endParaRPr/>
                  </a:p>
                </p:txBody>
              </p:sp>
              <p:sp>
                <p:nvSpPr>
                  <p:cNvPr id="634" name="Google Shape;634;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35" name="Google Shape;635;p23"/>
                  <p:cNvSpPr/>
                  <p:nvPr/>
                </p:nvSpPr>
                <p:spPr>
                  <a:xfrm>
                    <a:off x="3350052" y="4012001"/>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36" name="Google Shape;636;p23"/>
                <p:cNvGrpSpPr/>
                <p:nvPr/>
              </p:nvGrpSpPr>
              <p:grpSpPr>
                <a:xfrm>
                  <a:off x="5443452" y="3945500"/>
                  <a:ext cx="2030062" cy="431560"/>
                  <a:chOff x="7004969" y="4374975"/>
                  <a:chExt cx="2030062" cy="431560"/>
                </a:xfrm>
              </p:grpSpPr>
              <p:grpSp>
                <p:nvGrpSpPr>
                  <p:cNvPr id="637" name="Google Shape;637;p23"/>
                  <p:cNvGrpSpPr/>
                  <p:nvPr/>
                </p:nvGrpSpPr>
                <p:grpSpPr>
                  <a:xfrm>
                    <a:off x="7913782" y="4374975"/>
                    <a:ext cx="1121249" cy="431560"/>
                    <a:chOff x="7867947" y="3980849"/>
                    <a:chExt cx="1121249" cy="431560"/>
                  </a:xfrm>
                </p:grpSpPr>
                <p:sp>
                  <p:nvSpPr>
                    <p:cNvPr id="638" name="Google Shape;63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YARN</a:t>
                      </a:r>
                      <a:endParaRPr/>
                    </a:p>
                  </p:txBody>
                </p:sp>
                <p:sp>
                  <p:nvSpPr>
                    <p:cNvPr id="639" name="Google Shape;63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40" name="Google Shape;64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41" name="Google Shape;641;p23"/>
                <p:cNvGrpSpPr/>
                <p:nvPr/>
              </p:nvGrpSpPr>
              <p:grpSpPr>
                <a:xfrm>
                  <a:off x="5441552" y="4406148"/>
                  <a:ext cx="2030062" cy="431560"/>
                  <a:chOff x="7004969" y="4374975"/>
                  <a:chExt cx="2030062" cy="431560"/>
                </a:xfrm>
              </p:grpSpPr>
              <p:grpSp>
                <p:nvGrpSpPr>
                  <p:cNvPr id="642" name="Google Shape;642;p23"/>
                  <p:cNvGrpSpPr/>
                  <p:nvPr/>
                </p:nvGrpSpPr>
                <p:grpSpPr>
                  <a:xfrm>
                    <a:off x="7913782" y="4374975"/>
                    <a:ext cx="1121249" cy="431560"/>
                    <a:chOff x="7867947" y="3980849"/>
                    <a:chExt cx="1121249" cy="431560"/>
                  </a:xfrm>
                </p:grpSpPr>
                <p:sp>
                  <p:nvSpPr>
                    <p:cNvPr id="643" name="Google Shape;643;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Kafka</a:t>
                      </a:r>
                      <a:endParaRPr/>
                    </a:p>
                  </p:txBody>
                </p:sp>
                <p:sp>
                  <p:nvSpPr>
                    <p:cNvPr id="644" name="Google Shape;644;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45" name="Google Shape;645;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46" name="Google Shape;646;p23"/>
                <p:cNvGrpSpPr/>
                <p:nvPr/>
              </p:nvGrpSpPr>
              <p:grpSpPr>
                <a:xfrm>
                  <a:off x="5441552" y="4868217"/>
                  <a:ext cx="2030062" cy="431560"/>
                  <a:chOff x="7004969" y="4374975"/>
                  <a:chExt cx="2030062" cy="431560"/>
                </a:xfrm>
              </p:grpSpPr>
              <p:grpSp>
                <p:nvGrpSpPr>
                  <p:cNvPr id="647" name="Google Shape;647;p23"/>
                  <p:cNvGrpSpPr/>
                  <p:nvPr/>
                </p:nvGrpSpPr>
                <p:grpSpPr>
                  <a:xfrm>
                    <a:off x="7913782" y="4374975"/>
                    <a:ext cx="1121249" cy="431560"/>
                    <a:chOff x="7867947" y="3980849"/>
                    <a:chExt cx="1121249" cy="431560"/>
                  </a:xfrm>
                </p:grpSpPr>
                <p:sp>
                  <p:nvSpPr>
                    <p:cNvPr id="648" name="Google Shape;64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Solr</a:t>
                      </a:r>
                      <a:endParaRPr/>
                    </a:p>
                  </p:txBody>
                </p:sp>
                <p:sp>
                  <p:nvSpPr>
                    <p:cNvPr id="649" name="Google Shape;64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50" name="Google Shape;65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51" name="Google Shape;651;p23"/>
                <p:cNvGrpSpPr/>
                <p:nvPr/>
              </p:nvGrpSpPr>
              <p:grpSpPr>
                <a:xfrm>
                  <a:off x="5441552" y="5326793"/>
                  <a:ext cx="2030062" cy="431560"/>
                  <a:chOff x="7004969" y="4374975"/>
                  <a:chExt cx="2030062" cy="431560"/>
                </a:xfrm>
              </p:grpSpPr>
              <p:grpSp>
                <p:nvGrpSpPr>
                  <p:cNvPr id="652" name="Google Shape;652;p23"/>
                  <p:cNvGrpSpPr/>
                  <p:nvPr/>
                </p:nvGrpSpPr>
                <p:grpSpPr>
                  <a:xfrm>
                    <a:off x="7913782" y="4374975"/>
                    <a:ext cx="1121249" cy="431560"/>
                    <a:chOff x="7867947" y="3980849"/>
                    <a:chExt cx="1121249" cy="431560"/>
                  </a:xfrm>
                </p:grpSpPr>
                <p:sp>
                  <p:nvSpPr>
                    <p:cNvPr id="653" name="Google Shape;653;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NiFi</a:t>
                      </a:r>
                      <a:endParaRPr/>
                    </a:p>
                  </p:txBody>
                </p:sp>
                <p:sp>
                  <p:nvSpPr>
                    <p:cNvPr id="654" name="Google Shape;654;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55" name="Google Shape;655;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56" name="Google Shape;656;p23"/>
                <p:cNvGrpSpPr/>
                <p:nvPr/>
              </p:nvGrpSpPr>
              <p:grpSpPr>
                <a:xfrm>
                  <a:off x="5441552" y="5793667"/>
                  <a:ext cx="2030062" cy="431560"/>
                  <a:chOff x="7004969" y="4374975"/>
                  <a:chExt cx="2030062" cy="431560"/>
                </a:xfrm>
              </p:grpSpPr>
              <p:grpSp>
                <p:nvGrpSpPr>
                  <p:cNvPr id="657" name="Google Shape;657;p23"/>
                  <p:cNvGrpSpPr/>
                  <p:nvPr/>
                </p:nvGrpSpPr>
                <p:grpSpPr>
                  <a:xfrm>
                    <a:off x="7913782" y="4374975"/>
                    <a:ext cx="1121249" cy="431560"/>
                    <a:chOff x="7867947" y="3980849"/>
                    <a:chExt cx="1121249" cy="431560"/>
                  </a:xfrm>
                </p:grpSpPr>
                <p:sp>
                  <p:nvSpPr>
                    <p:cNvPr id="658" name="Google Shape;65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Atlas</a:t>
                      </a:r>
                      <a:endParaRPr/>
                    </a:p>
                  </p:txBody>
                </p:sp>
                <p:sp>
                  <p:nvSpPr>
                    <p:cNvPr id="659" name="Google Shape;65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60" name="Google Shape;66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cxnSp>
              <p:nvCxnSpPr>
                <p:cNvPr id="661" name="Google Shape;661;p23"/>
                <p:cNvCxnSpPr>
                  <a:stCxn id="635" idx="3"/>
                  <a:endCxn id="660" idx="1"/>
                </p:cNvCxnSpPr>
                <p:nvPr/>
              </p:nvCxnSpPr>
              <p:spPr>
                <a:xfrm>
                  <a:off x="4085412" y="6009448"/>
                  <a:ext cx="1356000" cy="0"/>
                </a:xfrm>
                <a:prstGeom prst="straightConnector1">
                  <a:avLst/>
                </a:prstGeom>
                <a:noFill/>
                <a:ln cap="flat" cmpd="sng" w="19050">
                  <a:solidFill>
                    <a:srgbClr val="1F45BC"/>
                  </a:solidFill>
                  <a:prstDash val="solid"/>
                  <a:miter lim="800000"/>
                  <a:headEnd len="sm" w="sm" type="none"/>
                  <a:tailEnd len="sm" w="sm" type="none"/>
                </a:ln>
              </p:spPr>
            </p:cxnSp>
            <p:cxnSp>
              <p:nvCxnSpPr>
                <p:cNvPr id="662" name="Google Shape;662;p23"/>
                <p:cNvCxnSpPr>
                  <a:stCxn id="631" idx="3"/>
                  <a:endCxn id="655" idx="1"/>
                </p:cNvCxnSpPr>
                <p:nvPr/>
              </p:nvCxnSpPr>
              <p:spPr>
                <a:xfrm flipH="1" rot="10800000">
                  <a:off x="4085412" y="5542624"/>
                  <a:ext cx="1356000" cy="6300"/>
                </a:xfrm>
                <a:prstGeom prst="straightConnector1">
                  <a:avLst/>
                </a:prstGeom>
                <a:noFill/>
                <a:ln cap="flat" cmpd="sng" w="19050">
                  <a:solidFill>
                    <a:srgbClr val="1F45BC"/>
                  </a:solidFill>
                  <a:prstDash val="solid"/>
                  <a:miter lim="800000"/>
                  <a:headEnd len="sm" w="sm" type="none"/>
                  <a:tailEnd len="sm" w="sm" type="none"/>
                </a:ln>
              </p:spPr>
            </p:cxnSp>
            <p:cxnSp>
              <p:nvCxnSpPr>
                <p:cNvPr id="663" name="Google Shape;663;p23"/>
                <p:cNvCxnSpPr>
                  <a:stCxn id="627" idx="3"/>
                  <a:endCxn id="650" idx="1"/>
                </p:cNvCxnSpPr>
                <p:nvPr/>
              </p:nvCxnSpPr>
              <p:spPr>
                <a:xfrm flipH="1" rot="10800000">
                  <a:off x="4085412" y="5083908"/>
                  <a:ext cx="1356000" cy="5100"/>
                </a:xfrm>
                <a:prstGeom prst="straightConnector1">
                  <a:avLst/>
                </a:prstGeom>
                <a:noFill/>
                <a:ln cap="flat" cmpd="sng" w="19050">
                  <a:solidFill>
                    <a:srgbClr val="1F45BC"/>
                  </a:solidFill>
                  <a:prstDash val="solid"/>
                  <a:miter lim="800000"/>
                  <a:headEnd len="sm" w="sm" type="none"/>
                  <a:tailEnd len="sm" w="sm" type="none"/>
                </a:ln>
              </p:spPr>
            </p:cxnSp>
            <p:cxnSp>
              <p:nvCxnSpPr>
                <p:cNvPr id="664" name="Google Shape;664;p23"/>
                <p:cNvCxnSpPr>
                  <a:stCxn id="623" idx="3"/>
                  <a:endCxn id="645" idx="1"/>
                </p:cNvCxnSpPr>
                <p:nvPr/>
              </p:nvCxnSpPr>
              <p:spPr>
                <a:xfrm flipH="1" rot="10800000">
                  <a:off x="4085412" y="4621804"/>
                  <a:ext cx="1356000" cy="3300"/>
                </a:xfrm>
                <a:prstGeom prst="straightConnector1">
                  <a:avLst/>
                </a:prstGeom>
                <a:noFill/>
                <a:ln cap="flat" cmpd="sng" w="19050">
                  <a:solidFill>
                    <a:srgbClr val="1F45BC"/>
                  </a:solidFill>
                  <a:prstDash val="solid"/>
                  <a:miter lim="800000"/>
                  <a:headEnd len="sm" w="sm" type="none"/>
                  <a:tailEnd len="sm" w="sm" type="none"/>
                </a:ln>
              </p:spPr>
            </p:cxnSp>
            <p:cxnSp>
              <p:nvCxnSpPr>
                <p:cNvPr id="665" name="Google Shape;665;p23"/>
                <p:cNvCxnSpPr>
                  <a:stCxn id="619" idx="3"/>
                  <a:endCxn id="640" idx="1"/>
                </p:cNvCxnSpPr>
                <p:nvPr/>
              </p:nvCxnSpPr>
              <p:spPr>
                <a:xfrm>
                  <a:off x="4085412" y="4161281"/>
                  <a:ext cx="1358100" cy="0"/>
                </a:xfrm>
                <a:prstGeom prst="straightConnector1">
                  <a:avLst/>
                </a:prstGeom>
                <a:noFill/>
                <a:ln cap="flat" cmpd="sng" w="19050">
                  <a:solidFill>
                    <a:srgbClr val="1F45BC"/>
                  </a:solidFill>
                  <a:prstDash val="solid"/>
                  <a:miter lim="800000"/>
                  <a:headEnd len="sm" w="sm" type="none"/>
                  <a:tailEnd len="sm" w="sm" type="none"/>
                </a:ln>
              </p:spPr>
            </p:cxnSp>
          </p:grpSp>
          <p:cxnSp>
            <p:nvCxnSpPr>
              <p:cNvPr id="666" name="Google Shape;666;p23"/>
              <p:cNvCxnSpPr>
                <a:endCxn id="667" idx="2"/>
              </p:cNvCxnSpPr>
              <p:nvPr/>
            </p:nvCxnSpPr>
            <p:spPr>
              <a:xfrm rot="10800000">
                <a:off x="4774521" y="3529235"/>
                <a:ext cx="6300" cy="2436600"/>
              </a:xfrm>
              <a:prstGeom prst="straightConnector1">
                <a:avLst/>
              </a:prstGeom>
              <a:noFill/>
              <a:ln cap="flat" cmpd="sng" w="19050">
                <a:solidFill>
                  <a:srgbClr val="1F45BC"/>
                </a:solidFill>
                <a:prstDash val="solid"/>
                <a:miter lim="800000"/>
                <a:headEnd len="sm" w="sm" type="none"/>
                <a:tailEnd len="med" w="med" type="triangle"/>
              </a:ln>
            </p:spPr>
          </p:cxnSp>
          <p:cxnSp>
            <p:nvCxnSpPr>
              <p:cNvPr id="668" name="Google Shape;668;p23"/>
              <p:cNvCxnSpPr>
                <a:stCxn id="604" idx="3"/>
                <a:endCxn id="605" idx="3"/>
              </p:cNvCxnSpPr>
              <p:nvPr/>
            </p:nvCxnSpPr>
            <p:spPr>
              <a:xfrm>
                <a:off x="2819400" y="3162226"/>
                <a:ext cx="600" cy="402300"/>
              </a:xfrm>
              <a:prstGeom prst="bentConnector3">
                <a:avLst>
                  <a:gd fmla="val 1800000" name="adj1"/>
                </a:avLst>
              </a:prstGeom>
              <a:noFill/>
              <a:ln cap="flat" cmpd="sng" w="19050">
                <a:solidFill>
                  <a:srgbClr val="1F45BC"/>
                </a:solidFill>
                <a:prstDash val="solid"/>
                <a:miter lim="800000"/>
                <a:headEnd len="med" w="med" type="triangle"/>
                <a:tailEnd len="med" w="med" type="triangle"/>
              </a:ln>
            </p:spPr>
          </p:cxnSp>
          <p:cxnSp>
            <p:nvCxnSpPr>
              <p:cNvPr id="669" name="Google Shape;669;p23"/>
              <p:cNvCxnSpPr>
                <a:stCxn id="607" idx="1"/>
              </p:cNvCxnSpPr>
              <p:nvPr/>
            </p:nvCxnSpPr>
            <p:spPr>
              <a:xfrm rot="10800000">
                <a:off x="3046044" y="3393318"/>
                <a:ext cx="223200" cy="0"/>
              </a:xfrm>
              <a:prstGeom prst="straightConnector1">
                <a:avLst/>
              </a:prstGeom>
              <a:noFill/>
              <a:ln cap="flat" cmpd="sng" w="19050">
                <a:solidFill>
                  <a:srgbClr val="1F45BC"/>
                </a:solidFill>
                <a:prstDash val="solid"/>
                <a:miter lim="800000"/>
                <a:headEnd len="sm" w="sm" type="none"/>
                <a:tailEnd len="sm" w="sm" type="none"/>
              </a:ln>
            </p:spPr>
          </p:cxnSp>
          <p:cxnSp>
            <p:nvCxnSpPr>
              <p:cNvPr id="670" name="Google Shape;670;p23"/>
              <p:cNvCxnSpPr>
                <a:stCxn id="607" idx="3"/>
                <a:endCxn id="608" idx="1"/>
              </p:cNvCxnSpPr>
              <p:nvPr/>
            </p:nvCxnSpPr>
            <p:spPr>
              <a:xfrm>
                <a:off x="4301057" y="3393318"/>
                <a:ext cx="946800" cy="0"/>
              </a:xfrm>
              <a:prstGeom prst="straightConnector1">
                <a:avLst/>
              </a:prstGeom>
              <a:noFill/>
              <a:ln cap="flat" cmpd="sng" w="19050">
                <a:solidFill>
                  <a:srgbClr val="1F45BC"/>
                </a:solidFill>
                <a:prstDash val="solid"/>
                <a:miter lim="800000"/>
                <a:headEnd len="med" w="med" type="triangle"/>
                <a:tailEnd len="med" w="med" type="triangle"/>
              </a:ln>
            </p:spPr>
          </p:cxnSp>
          <p:sp>
            <p:nvSpPr>
              <p:cNvPr id="667" name="Google Shape;667;p23"/>
              <p:cNvSpPr/>
              <p:nvPr/>
            </p:nvSpPr>
            <p:spPr>
              <a:xfrm>
                <a:off x="4571710" y="3243634"/>
                <a:ext cx="405622"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cxnSp>
            <p:nvCxnSpPr>
              <p:cNvPr id="671" name="Google Shape;671;p23"/>
              <p:cNvCxnSpPr>
                <a:stCxn id="607" idx="0"/>
                <a:endCxn id="608" idx="0"/>
              </p:cNvCxnSpPr>
              <p:nvPr/>
            </p:nvCxnSpPr>
            <p:spPr>
              <a:xfrm flipH="1" rot="-5400000">
                <a:off x="4774251" y="2261418"/>
                <a:ext cx="600" cy="1978800"/>
              </a:xfrm>
              <a:prstGeom prst="bentConnector3">
                <a:avLst>
                  <a:gd fmla="val 2257134" name="adj1"/>
                </a:avLst>
              </a:prstGeom>
              <a:noFill/>
              <a:ln cap="flat" cmpd="sng" w="19050">
                <a:solidFill>
                  <a:srgbClr val="1F45BC"/>
                </a:solidFill>
                <a:prstDash val="solid"/>
                <a:miter lim="800000"/>
                <a:headEnd len="med" w="med" type="triangle"/>
                <a:tailEnd len="med" w="med" type="triangle"/>
              </a:ln>
            </p:spPr>
          </p:cxnSp>
          <p:cxnSp>
            <p:nvCxnSpPr>
              <p:cNvPr id="672" name="Google Shape;672;p23"/>
              <p:cNvCxnSpPr>
                <a:stCxn id="609" idx="2"/>
              </p:cNvCxnSpPr>
              <p:nvPr/>
            </p:nvCxnSpPr>
            <p:spPr>
              <a:xfrm>
                <a:off x="4774521" y="2900060"/>
                <a:ext cx="0" cy="132000"/>
              </a:xfrm>
              <a:prstGeom prst="straightConnector1">
                <a:avLst/>
              </a:prstGeom>
              <a:noFill/>
              <a:ln cap="flat" cmpd="sng" w="19050">
                <a:solidFill>
                  <a:srgbClr val="1F45BC"/>
                </a:solidFill>
                <a:prstDash val="solid"/>
                <a:miter lim="800000"/>
                <a:headEnd len="sm" w="sm" type="none"/>
                <a:tailEnd len="sm" w="sm" type="none"/>
              </a:ln>
            </p:spPr>
          </p:cxnSp>
          <p:cxnSp>
            <p:nvCxnSpPr>
              <p:cNvPr id="673" name="Google Shape;673;p23"/>
              <p:cNvCxnSpPr>
                <a:stCxn id="611" idx="1"/>
                <a:endCxn id="608" idx="3"/>
              </p:cNvCxnSpPr>
              <p:nvPr/>
            </p:nvCxnSpPr>
            <p:spPr>
              <a:xfrm rot="10800000">
                <a:off x="6279753" y="3393442"/>
                <a:ext cx="213900" cy="149700"/>
              </a:xfrm>
              <a:prstGeom prst="straightConnector1">
                <a:avLst/>
              </a:prstGeom>
              <a:noFill/>
              <a:ln cap="flat" cmpd="sng" w="19050">
                <a:solidFill>
                  <a:srgbClr val="1F45BC"/>
                </a:solidFill>
                <a:prstDash val="solid"/>
                <a:miter lim="800000"/>
                <a:headEnd len="sm" w="sm" type="none"/>
                <a:tailEnd len="med" w="med" type="triangle"/>
              </a:ln>
            </p:spPr>
          </p:cxnSp>
          <p:cxnSp>
            <p:nvCxnSpPr>
              <p:cNvPr id="674" name="Google Shape;674;p23"/>
              <p:cNvCxnSpPr>
                <a:stCxn id="610" idx="1"/>
                <a:endCxn id="608" idx="3"/>
              </p:cNvCxnSpPr>
              <p:nvPr/>
            </p:nvCxnSpPr>
            <p:spPr>
              <a:xfrm flipH="1">
                <a:off x="6279753" y="3190602"/>
                <a:ext cx="213900" cy="202800"/>
              </a:xfrm>
              <a:prstGeom prst="straightConnector1">
                <a:avLst/>
              </a:prstGeom>
              <a:noFill/>
              <a:ln cap="flat" cmpd="sng" w="19050">
                <a:solidFill>
                  <a:srgbClr val="1F45BC"/>
                </a:solidFill>
                <a:prstDash val="solid"/>
                <a:miter lim="800000"/>
                <a:headEnd len="sm" w="sm" type="none"/>
                <a:tailEnd len="med" w="med" type="triangle"/>
              </a:ln>
            </p:spPr>
          </p:cxnSp>
          <p:cxnSp>
            <p:nvCxnSpPr>
              <p:cNvPr id="675" name="Google Shape;675;p23"/>
              <p:cNvCxnSpPr>
                <a:stCxn id="614" idx="1"/>
                <a:endCxn id="608" idx="3"/>
              </p:cNvCxnSpPr>
              <p:nvPr/>
            </p:nvCxnSpPr>
            <p:spPr>
              <a:xfrm flipH="1">
                <a:off x="6279753" y="2757260"/>
                <a:ext cx="213900" cy="636000"/>
              </a:xfrm>
              <a:prstGeom prst="straightConnector1">
                <a:avLst/>
              </a:prstGeom>
              <a:noFill/>
              <a:ln cap="flat" cmpd="sng" w="19050">
                <a:solidFill>
                  <a:srgbClr val="1F45BC"/>
                </a:solidFill>
                <a:prstDash val="solid"/>
                <a:miter lim="800000"/>
                <a:headEnd len="sm" w="sm" type="none"/>
                <a:tailEnd len="med" w="med" type="triangle"/>
              </a:ln>
            </p:spPr>
          </p:cxnSp>
          <p:cxnSp>
            <p:nvCxnSpPr>
              <p:cNvPr id="676" name="Google Shape;676;p23"/>
              <p:cNvCxnSpPr>
                <a:stCxn id="612" idx="1"/>
                <a:endCxn id="610" idx="3"/>
              </p:cNvCxnSpPr>
              <p:nvPr/>
            </p:nvCxnSpPr>
            <p:spPr>
              <a:xfrm flipH="1">
                <a:off x="7609796" y="3169358"/>
                <a:ext cx="88500" cy="21300"/>
              </a:xfrm>
              <a:prstGeom prst="straightConnector1">
                <a:avLst/>
              </a:prstGeom>
              <a:noFill/>
              <a:ln cap="flat" cmpd="sng" w="19050">
                <a:solidFill>
                  <a:srgbClr val="1F45BC"/>
                </a:solidFill>
                <a:prstDash val="solid"/>
                <a:miter lim="800000"/>
                <a:headEnd len="sm" w="sm" type="none"/>
                <a:tailEnd len="med" w="med" type="triangle"/>
              </a:ln>
            </p:spPr>
          </p:cxnSp>
          <p:cxnSp>
            <p:nvCxnSpPr>
              <p:cNvPr id="677" name="Google Shape;677;p23"/>
              <p:cNvCxnSpPr>
                <a:stCxn id="613" idx="1"/>
                <a:endCxn id="611" idx="3"/>
              </p:cNvCxnSpPr>
              <p:nvPr/>
            </p:nvCxnSpPr>
            <p:spPr>
              <a:xfrm flipH="1">
                <a:off x="7609796" y="3521898"/>
                <a:ext cx="88500" cy="213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678" name="Google Shape;678;p23"/>
            <p:cNvGrpSpPr/>
            <p:nvPr/>
          </p:nvGrpSpPr>
          <p:grpSpPr>
            <a:xfrm>
              <a:off x="1368256" y="2890842"/>
              <a:ext cx="369524" cy="3177712"/>
              <a:chOff x="1368256" y="2890842"/>
              <a:chExt cx="369524" cy="3177712"/>
            </a:xfrm>
          </p:grpSpPr>
          <p:sp>
            <p:nvSpPr>
              <p:cNvPr id="679" name="Google Shape;679;p23"/>
              <p:cNvSpPr/>
              <p:nvPr/>
            </p:nvSpPr>
            <p:spPr>
              <a:xfrm rot="-5400000">
                <a:off x="1025828" y="3255206"/>
                <a:ext cx="1076316" cy="347588"/>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Người dùng doanh nghiệp</a:t>
                </a:r>
                <a:endParaRPr sz="1000">
                  <a:solidFill>
                    <a:srgbClr val="1F45BC"/>
                  </a:solidFill>
                  <a:latin typeface="Arial"/>
                  <a:ea typeface="Arial"/>
                  <a:cs typeface="Arial"/>
                  <a:sym typeface="Arial"/>
                </a:endParaRPr>
              </a:p>
            </p:txBody>
          </p:sp>
          <p:sp>
            <p:nvSpPr>
              <p:cNvPr id="680" name="Google Shape;680;p23"/>
              <p:cNvSpPr/>
              <p:nvPr/>
            </p:nvSpPr>
            <p:spPr>
              <a:xfrm rot="-5400000">
                <a:off x="622996" y="4975707"/>
                <a:ext cx="1838107" cy="347588"/>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Thành phần Hadoop</a:t>
                </a: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687" name="Google Shape;687;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Ranger</a:t>
            </a:r>
            <a:endParaRPr/>
          </a:p>
        </p:txBody>
      </p:sp>
      <p:sp>
        <p:nvSpPr>
          <p:cNvPr id="688" name="Google Shape;688;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89" name="Google Shape;689;p24"/>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Cổng thông tin và máy chủ chính sách Ranger</a:t>
            </a:r>
            <a:endParaRPr/>
          </a:p>
          <a:p>
            <a:pPr indent="-182563" lvl="1" marL="360363" rtl="0" algn="l">
              <a:lnSpc>
                <a:spcPct val="138461"/>
              </a:lnSpc>
              <a:spcBef>
                <a:spcPts val="500"/>
              </a:spcBef>
              <a:spcAft>
                <a:spcPts val="0"/>
              </a:spcAft>
              <a:buClr>
                <a:srgbClr val="262626"/>
              </a:buClr>
              <a:buSzPts val="1040"/>
              <a:buChar char="•"/>
            </a:pPr>
            <a:r>
              <a:rPr lang="en-US"/>
              <a:t>Giao diện trung tâm để quản lý bảo mật</a:t>
            </a:r>
            <a:endParaRPr/>
          </a:p>
          <a:p>
            <a:pPr indent="-182563" lvl="1" marL="360363" rtl="0" algn="l">
              <a:lnSpc>
                <a:spcPct val="138461"/>
              </a:lnSpc>
              <a:spcBef>
                <a:spcPts val="500"/>
              </a:spcBef>
              <a:spcAft>
                <a:spcPts val="0"/>
              </a:spcAft>
              <a:buClr>
                <a:srgbClr val="262626"/>
              </a:buClr>
              <a:buSzPts val="1040"/>
              <a:buChar char="•"/>
            </a:pPr>
            <a:r>
              <a:rPr lang="en-US"/>
              <a:t>  Tạo và cập nhật các chính sách được lưu trữ trong cơ sở dữ liệu chính sách</a:t>
            </a:r>
            <a:endParaRPr/>
          </a:p>
          <a:p>
            <a:pPr indent="-182563" lvl="1" marL="360363" rtl="0" algn="l">
              <a:lnSpc>
                <a:spcPct val="138461"/>
              </a:lnSpc>
              <a:spcBef>
                <a:spcPts val="500"/>
              </a:spcBef>
              <a:spcAft>
                <a:spcPts val="0"/>
              </a:spcAft>
              <a:buClr>
                <a:srgbClr val="262626"/>
              </a:buClr>
              <a:buSzPts val="1040"/>
              <a:buChar char="•"/>
            </a:pPr>
            <a:r>
              <a:rPr lang="en-US"/>
              <a:t>  Các plugin trong mỗi thành phần thăm dò các chính sách này một cách thường xuyên</a:t>
            </a:r>
            <a:endParaRPr/>
          </a:p>
          <a:p>
            <a:pPr indent="-177800" lvl="0" marL="177800" rtl="0" algn="l">
              <a:lnSpc>
                <a:spcPct val="128571"/>
              </a:lnSpc>
              <a:spcBef>
                <a:spcPts val="1000"/>
              </a:spcBef>
              <a:spcAft>
                <a:spcPts val="0"/>
              </a:spcAft>
              <a:buClr>
                <a:srgbClr val="262626"/>
              </a:buClr>
              <a:buSzPts val="1400"/>
              <a:buFont typeface="Arial"/>
              <a:buChar char="•"/>
            </a:pPr>
            <a:r>
              <a:rPr lang="en-US"/>
              <a:t>Ranger plugin</a:t>
            </a:r>
            <a:endParaRPr/>
          </a:p>
          <a:p>
            <a:pPr indent="-182563" lvl="1" marL="360363" rtl="0" algn="l">
              <a:lnSpc>
                <a:spcPct val="138461"/>
              </a:lnSpc>
              <a:spcBef>
                <a:spcPts val="500"/>
              </a:spcBef>
              <a:spcAft>
                <a:spcPts val="0"/>
              </a:spcAft>
              <a:buClr>
                <a:srgbClr val="262626"/>
              </a:buClr>
              <a:buSzPts val="1040"/>
              <a:buChar char="•"/>
            </a:pPr>
            <a:r>
              <a:rPr lang="en-US"/>
              <a:t>Dung lượng nhẹ chương trình Java</a:t>
            </a:r>
            <a:endParaRPr/>
          </a:p>
          <a:p>
            <a:pPr indent="-182563" lvl="1" marL="360363" rtl="0" algn="l">
              <a:lnSpc>
                <a:spcPct val="138461"/>
              </a:lnSpc>
              <a:spcBef>
                <a:spcPts val="500"/>
              </a:spcBef>
              <a:spcAft>
                <a:spcPts val="0"/>
              </a:spcAft>
              <a:buClr>
                <a:srgbClr val="262626"/>
              </a:buClr>
              <a:buSzPts val="1040"/>
              <a:buChar char="•"/>
            </a:pPr>
            <a:r>
              <a:rPr lang="en-US"/>
              <a:t>Nhúng vào quy trình của từng thành phần cụm</a:t>
            </a:r>
            <a:endParaRPr/>
          </a:p>
          <a:p>
            <a:pPr indent="-182563" lvl="1" marL="360363" rtl="0" algn="l">
              <a:lnSpc>
                <a:spcPct val="138461"/>
              </a:lnSpc>
              <a:spcBef>
                <a:spcPts val="500"/>
              </a:spcBef>
              <a:spcAft>
                <a:spcPts val="0"/>
              </a:spcAft>
              <a:buClr>
                <a:srgbClr val="262626"/>
              </a:buClr>
              <a:buSzPts val="1040"/>
              <a:buChar char="•"/>
            </a:pPr>
            <a:r>
              <a:rPr lang="en-US"/>
              <a:t>Plugin lấy chính sách từ máy chủ trung tâm và lưu cục bộ vào một tệp</a:t>
            </a:r>
            <a:endParaRPr/>
          </a:p>
          <a:p>
            <a:pPr indent="-177800" lvl="0" marL="177800" rtl="0" algn="l">
              <a:lnSpc>
                <a:spcPct val="128571"/>
              </a:lnSpc>
              <a:spcBef>
                <a:spcPts val="1000"/>
              </a:spcBef>
              <a:spcAft>
                <a:spcPts val="0"/>
              </a:spcAft>
              <a:buClr>
                <a:srgbClr val="262626"/>
              </a:buClr>
              <a:buSzPts val="1400"/>
              <a:buFont typeface="Arial"/>
              <a:buChar char="•"/>
            </a:pPr>
            <a:r>
              <a:rPr lang="en-US"/>
              <a:t>Đồng bộ hóa nhóm người dùng</a:t>
            </a:r>
            <a:endParaRPr/>
          </a:p>
          <a:p>
            <a:pPr indent="-182563" lvl="1" marL="360363" rtl="0" algn="l">
              <a:lnSpc>
                <a:spcPct val="138461"/>
              </a:lnSpc>
              <a:spcBef>
                <a:spcPts val="500"/>
              </a:spcBef>
              <a:spcAft>
                <a:spcPts val="0"/>
              </a:spcAft>
              <a:buClr>
                <a:srgbClr val="262626"/>
              </a:buClr>
              <a:buSzPts val="1040"/>
              <a:buChar char="•"/>
            </a:pPr>
            <a:r>
              <a:rPr lang="en-US"/>
              <a:t>Tiện ích đồng bộ hóa người dùng để lấy người dùng và nhóm từ Unix, LDAPAD</a:t>
            </a:r>
            <a:endParaRPr/>
          </a:p>
          <a:p>
            <a:pPr indent="-182563" lvl="1" marL="360363" rtl="0" algn="l">
              <a:lnSpc>
                <a:spcPct val="138461"/>
              </a:lnSpc>
              <a:spcBef>
                <a:spcPts val="500"/>
              </a:spcBef>
              <a:spcAft>
                <a:spcPts val="0"/>
              </a:spcAft>
              <a:buClr>
                <a:srgbClr val="262626"/>
              </a:buClr>
              <a:buSzPts val="1040"/>
              <a:buChar char="•"/>
            </a:pPr>
            <a:r>
              <a:rPr lang="en-US"/>
              <a:t>Được lưu trong cổng Ranger và được sử dụng để xác định chính sách</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696" name="Google Shape;696;p25"/>
          <p:cNvSpPr txBox="1"/>
          <p:nvPr>
            <p:ph idx="2" type="body"/>
          </p:nvPr>
        </p:nvSpPr>
        <p:spPr>
          <a:xfrm>
            <a:off x="554736" y="1369673"/>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Chính sách Apache Ranger</a:t>
            </a:r>
            <a:endParaRPr/>
          </a:p>
        </p:txBody>
      </p:sp>
      <p:sp>
        <p:nvSpPr>
          <p:cNvPr id="697" name="Google Shape;697;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98" name="Google Shape;698;p25"/>
          <p:cNvSpPr txBox="1"/>
          <p:nvPr>
            <p:ph idx="4" type="body"/>
          </p:nvPr>
        </p:nvSpPr>
        <p:spPr>
          <a:xfrm>
            <a:off x="344509" y="1964276"/>
            <a:ext cx="2687125"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Chính sách cung cấp các quy tắc cho phép hoặc từ chối quyền truy cập của người dùng</a:t>
            </a:r>
            <a:endParaRPr/>
          </a:p>
          <a:p>
            <a:pPr indent="-182563" lvl="1" marL="360363" rtl="0" algn="l">
              <a:lnSpc>
                <a:spcPct val="138461"/>
              </a:lnSpc>
              <a:spcBef>
                <a:spcPts val="500"/>
              </a:spcBef>
              <a:spcAft>
                <a:spcPts val="0"/>
              </a:spcAft>
              <a:buClr>
                <a:srgbClr val="262626"/>
              </a:buClr>
              <a:buSzPts val="1040"/>
              <a:buChar char="•"/>
            </a:pPr>
            <a:r>
              <a:rPr lang="en-US"/>
              <a:t>Tất cả các chính sách có thể được áp dụng cho vai trò, nhóm hoặc quy tắc người dùng cụ thể để cho phép hoặc từ chối</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dựa trên tài nguyên</a:t>
            </a:r>
            <a:endParaRPr/>
          </a:p>
          <a:p>
            <a:pPr indent="-182563" lvl="1" marL="360363" rtl="0" algn="l">
              <a:lnSpc>
                <a:spcPct val="138461"/>
              </a:lnSpc>
              <a:spcBef>
                <a:spcPts val="500"/>
              </a:spcBef>
              <a:spcAft>
                <a:spcPts val="0"/>
              </a:spcAft>
              <a:buClr>
                <a:srgbClr val="262626"/>
              </a:buClr>
              <a:buSzPts val="1040"/>
              <a:buChar char="•"/>
            </a:pPr>
            <a:r>
              <a:rPr lang="en-US"/>
              <a:t>Xác định ai có thể sử dụng tài nguyên</a:t>
            </a:r>
            <a:endParaRPr/>
          </a:p>
          <a:p>
            <a:pPr indent="-182563" lvl="1" marL="360363" rtl="0" algn="l">
              <a:lnSpc>
                <a:spcPct val="138461"/>
              </a:lnSpc>
              <a:spcBef>
                <a:spcPts val="500"/>
              </a:spcBef>
              <a:spcAft>
                <a:spcPts val="0"/>
              </a:spcAft>
              <a:buClr>
                <a:srgbClr val="262626"/>
              </a:buClr>
              <a:buSzPts val="1040"/>
              <a:buChar char="•"/>
            </a:pPr>
            <a:r>
              <a:rPr lang="en-US"/>
              <a:t>Tạo hoặc chỉnh sửa bằng plugin dịch vụ</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dựa trên thẻ</a:t>
            </a:r>
            <a:endParaRPr/>
          </a:p>
          <a:p>
            <a:pPr indent="-182563" lvl="1" marL="360363" rtl="0" algn="l">
              <a:lnSpc>
                <a:spcPct val="138461"/>
              </a:lnSpc>
              <a:spcBef>
                <a:spcPts val="500"/>
              </a:spcBef>
              <a:spcAft>
                <a:spcPts val="0"/>
              </a:spcAft>
              <a:buClr>
                <a:srgbClr val="262626"/>
              </a:buClr>
              <a:buSzPts val="1040"/>
              <a:buChar char="•"/>
            </a:pPr>
            <a:r>
              <a:rPr lang="en-US"/>
              <a:t>Hạn chế quyền truy cập bằng cách sử dụng phân loại và các thuộc tính khác</a:t>
            </a:r>
            <a:endParaRPr/>
          </a:p>
        </p:txBody>
      </p:sp>
      <p:pic>
        <p:nvPicPr>
          <p:cNvPr id="699" name="Google Shape;699;p25"/>
          <p:cNvPicPr preferRelativeResize="0"/>
          <p:nvPr/>
        </p:nvPicPr>
        <p:blipFill rotWithShape="1">
          <a:blip r:embed="rId3">
            <a:alphaModFix/>
          </a:blip>
          <a:srcRect b="0" l="0" r="0" t="0"/>
          <a:stretch/>
        </p:blipFill>
        <p:spPr>
          <a:xfrm>
            <a:off x="3117873" y="2515722"/>
            <a:ext cx="6214527" cy="324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06" name="Google Shape;706;p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 trình làm việc Ranger</a:t>
            </a:r>
            <a:endParaRPr/>
          </a:p>
        </p:txBody>
      </p:sp>
      <p:sp>
        <p:nvSpPr>
          <p:cNvPr id="707" name="Google Shape;707;p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08" name="Google Shape;708;p26"/>
          <p:cNvSpPr txBox="1"/>
          <p:nvPr>
            <p:ph idx="4" type="body"/>
          </p:nvPr>
        </p:nvSpPr>
        <p:spPr>
          <a:xfrm>
            <a:off x="535872" y="2226568"/>
            <a:ext cx="5436716"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Bước 1: Quản trị viên đặt chính sách cho Hive DB, Bảng, Cột, chế độ xem</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2: Người dùng truy cập Hive trên công cụ lệnh beeline</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3: Hive ủy quyền với plugin Ranger</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4: HiveServer2 cung cấp quyền truy cập dữ liệu cho người dùng</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5: Để lại nhật ký kiểm tra</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709" name="Google Shape;709;p26"/>
          <p:cNvGrpSpPr/>
          <p:nvPr/>
        </p:nvGrpSpPr>
        <p:grpSpPr>
          <a:xfrm>
            <a:off x="4637714" y="3289474"/>
            <a:ext cx="4434286" cy="2764480"/>
            <a:chOff x="4711774" y="3197637"/>
            <a:chExt cx="4434286" cy="2764480"/>
          </a:xfrm>
        </p:grpSpPr>
        <p:grpSp>
          <p:nvGrpSpPr>
            <p:cNvPr id="710" name="Google Shape;710;p26"/>
            <p:cNvGrpSpPr/>
            <p:nvPr/>
          </p:nvGrpSpPr>
          <p:grpSpPr>
            <a:xfrm>
              <a:off x="4711774" y="3667094"/>
              <a:ext cx="603578" cy="463160"/>
              <a:chOff x="4672407" y="3595897"/>
              <a:chExt cx="603578" cy="463160"/>
            </a:xfrm>
          </p:grpSpPr>
          <p:pic>
            <p:nvPicPr>
              <p:cNvPr id="711" name="Google Shape;711;p26"/>
              <p:cNvPicPr preferRelativeResize="0"/>
              <p:nvPr/>
            </p:nvPicPr>
            <p:blipFill rotWithShape="1">
              <a:blip r:embed="rId3">
                <a:alphaModFix/>
              </a:blip>
              <a:srcRect b="0" l="0" r="0" t="0"/>
              <a:stretch/>
            </p:blipFill>
            <p:spPr>
              <a:xfrm>
                <a:off x="4672407" y="3595897"/>
                <a:ext cx="400571" cy="463160"/>
              </a:xfrm>
              <a:prstGeom prst="rect">
                <a:avLst/>
              </a:prstGeom>
              <a:noFill/>
              <a:ln>
                <a:noFill/>
              </a:ln>
            </p:spPr>
          </p:pic>
          <p:pic>
            <p:nvPicPr>
              <p:cNvPr id="712" name="Google Shape;712;p26"/>
              <p:cNvPicPr preferRelativeResize="0"/>
              <p:nvPr/>
            </p:nvPicPr>
            <p:blipFill rotWithShape="1">
              <a:blip r:embed="rId4">
                <a:alphaModFix/>
              </a:blip>
              <a:srcRect b="0" l="0" r="0" t="0"/>
              <a:stretch/>
            </p:blipFill>
            <p:spPr>
              <a:xfrm>
                <a:off x="4989882" y="3634612"/>
                <a:ext cx="286103" cy="286103"/>
              </a:xfrm>
              <a:prstGeom prst="rect">
                <a:avLst/>
              </a:prstGeom>
              <a:noFill/>
              <a:ln>
                <a:noFill/>
              </a:ln>
            </p:spPr>
          </p:pic>
        </p:grpSp>
        <p:sp>
          <p:nvSpPr>
            <p:cNvPr id="713" name="Google Shape;713;p26"/>
            <p:cNvSpPr/>
            <p:nvPr/>
          </p:nvSpPr>
          <p:spPr>
            <a:xfrm>
              <a:off x="6028942" y="3197637"/>
              <a:ext cx="893000" cy="33164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cửa hàng kiểm toán</a:t>
              </a:r>
              <a:endParaRPr sz="1000">
                <a:solidFill>
                  <a:srgbClr val="1F45BC"/>
                </a:solidFill>
                <a:latin typeface="Arial"/>
                <a:ea typeface="Arial"/>
                <a:cs typeface="Arial"/>
                <a:sym typeface="Arial"/>
              </a:endParaRPr>
            </a:p>
          </p:txBody>
        </p:sp>
        <p:sp>
          <p:nvSpPr>
            <p:cNvPr id="714" name="Google Shape;714;p26"/>
            <p:cNvSpPr/>
            <p:nvPr/>
          </p:nvSpPr>
          <p:spPr>
            <a:xfrm>
              <a:off x="5996608" y="3613300"/>
              <a:ext cx="1034383" cy="564350"/>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móc 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Chính sách</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Giám đốc</a:t>
              </a:r>
              <a:endParaRPr sz="1000">
                <a:solidFill>
                  <a:srgbClr val="1F45BC"/>
                </a:solidFill>
                <a:latin typeface="Arial"/>
                <a:ea typeface="Arial"/>
                <a:cs typeface="Arial"/>
                <a:sym typeface="Arial"/>
              </a:endParaRPr>
            </a:p>
          </p:txBody>
        </p:sp>
        <p:sp>
          <p:nvSpPr>
            <p:cNvPr id="715" name="Google Shape;715;p26"/>
            <p:cNvSpPr/>
            <p:nvPr/>
          </p:nvSpPr>
          <p:spPr>
            <a:xfrm>
              <a:off x="8120433" y="4107364"/>
              <a:ext cx="775914" cy="564350"/>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Plugin</a:t>
              </a:r>
              <a:endParaRPr sz="1000">
                <a:solidFill>
                  <a:srgbClr val="1F45BC"/>
                </a:solidFill>
                <a:latin typeface="Arial"/>
                <a:ea typeface="Arial"/>
                <a:cs typeface="Arial"/>
                <a:sym typeface="Arial"/>
              </a:endParaRPr>
            </a:p>
          </p:txBody>
        </p:sp>
        <p:pic>
          <p:nvPicPr>
            <p:cNvPr id="716" name="Google Shape;716;p26"/>
            <p:cNvPicPr preferRelativeResize="0"/>
            <p:nvPr/>
          </p:nvPicPr>
          <p:blipFill rotWithShape="1">
            <a:blip r:embed="rId5">
              <a:alphaModFix/>
            </a:blip>
            <a:srcRect b="0" l="0" r="0" t="0"/>
            <a:stretch/>
          </p:blipFill>
          <p:spPr>
            <a:xfrm>
              <a:off x="5205280" y="5277459"/>
              <a:ext cx="829767" cy="566349"/>
            </a:xfrm>
            <a:prstGeom prst="rect">
              <a:avLst/>
            </a:prstGeom>
            <a:noFill/>
            <a:ln>
              <a:noFill/>
            </a:ln>
          </p:spPr>
        </p:pic>
        <p:cxnSp>
          <p:nvCxnSpPr>
            <p:cNvPr id="717" name="Google Shape;717;p26"/>
            <p:cNvCxnSpPr>
              <a:stCxn id="715" idx="3"/>
              <a:endCxn id="713" idx="4"/>
            </p:cNvCxnSpPr>
            <p:nvPr/>
          </p:nvCxnSpPr>
          <p:spPr>
            <a:xfrm rot="10800000">
              <a:off x="6922047" y="3363539"/>
              <a:ext cx="1974300" cy="1026000"/>
            </a:xfrm>
            <a:prstGeom prst="bentConnector3">
              <a:avLst>
                <a:gd fmla="val -15329" name="adj1"/>
              </a:avLst>
            </a:prstGeom>
            <a:noFill/>
            <a:ln cap="flat" cmpd="sng" w="19050">
              <a:solidFill>
                <a:srgbClr val="1F45BC"/>
              </a:solidFill>
              <a:prstDash val="solid"/>
              <a:miter lim="800000"/>
              <a:headEnd len="sm" w="sm" type="none"/>
              <a:tailEnd len="med" w="med" type="triangle"/>
            </a:ln>
          </p:spPr>
        </p:cxnSp>
        <p:cxnSp>
          <p:nvCxnSpPr>
            <p:cNvPr id="718" name="Google Shape;718;p26"/>
            <p:cNvCxnSpPr>
              <a:stCxn id="714" idx="3"/>
              <a:endCxn id="715" idx="0"/>
            </p:cNvCxnSpPr>
            <p:nvPr/>
          </p:nvCxnSpPr>
          <p:spPr>
            <a:xfrm>
              <a:off x="7030991" y="3895475"/>
              <a:ext cx="1477500" cy="211800"/>
            </a:xfrm>
            <a:prstGeom prst="bentConnector2">
              <a:avLst/>
            </a:prstGeom>
            <a:noFill/>
            <a:ln cap="flat" cmpd="sng" w="19050">
              <a:solidFill>
                <a:srgbClr val="1F45BC"/>
              </a:solidFill>
              <a:prstDash val="solid"/>
              <a:miter lim="800000"/>
              <a:headEnd len="med" w="med" type="triangle"/>
              <a:tailEnd len="med" w="med" type="triangle"/>
            </a:ln>
          </p:spPr>
        </p:cxnSp>
        <p:cxnSp>
          <p:nvCxnSpPr>
            <p:cNvPr id="719" name="Google Shape;719;p26"/>
            <p:cNvCxnSpPr>
              <a:stCxn id="715" idx="2"/>
              <a:endCxn id="720" idx="0"/>
            </p:cNvCxnSpPr>
            <p:nvPr/>
          </p:nvCxnSpPr>
          <p:spPr>
            <a:xfrm>
              <a:off x="8508390" y="4671714"/>
              <a:ext cx="0" cy="4794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721" name="Google Shape;721;p26"/>
            <p:cNvCxnSpPr>
              <a:endCxn id="714" idx="1"/>
            </p:cNvCxnSpPr>
            <p:nvPr/>
          </p:nvCxnSpPr>
          <p:spPr>
            <a:xfrm>
              <a:off x="5294308" y="3895475"/>
              <a:ext cx="702300" cy="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722" name="Google Shape;722;p26"/>
            <p:cNvGrpSpPr/>
            <p:nvPr/>
          </p:nvGrpSpPr>
          <p:grpSpPr>
            <a:xfrm>
              <a:off x="6129637" y="5407349"/>
              <a:ext cx="1779507" cy="149242"/>
              <a:chOff x="5435022" y="5190395"/>
              <a:chExt cx="2474122" cy="149242"/>
            </a:xfrm>
          </p:grpSpPr>
          <p:cxnSp>
            <p:nvCxnSpPr>
              <p:cNvPr id="723" name="Google Shape;723;p26"/>
              <p:cNvCxnSpPr/>
              <p:nvPr/>
            </p:nvCxnSpPr>
            <p:spPr>
              <a:xfrm rot="10800000">
                <a:off x="5459580" y="5190395"/>
                <a:ext cx="2449564" cy="0"/>
              </a:xfrm>
              <a:prstGeom prst="straightConnector1">
                <a:avLst/>
              </a:prstGeom>
              <a:noFill/>
              <a:ln cap="flat" cmpd="sng" w="19050">
                <a:solidFill>
                  <a:srgbClr val="1F45BC"/>
                </a:solidFill>
                <a:prstDash val="solid"/>
                <a:miter lim="800000"/>
                <a:headEnd len="sm" w="sm" type="none"/>
                <a:tailEnd len="med" w="med" type="triangle"/>
              </a:ln>
            </p:spPr>
          </p:cxnSp>
          <p:cxnSp>
            <p:nvCxnSpPr>
              <p:cNvPr id="724" name="Google Shape;724;p26"/>
              <p:cNvCxnSpPr>
                <a:endCxn id="720" idx="1"/>
              </p:cNvCxnSpPr>
              <p:nvPr/>
            </p:nvCxnSpPr>
            <p:spPr>
              <a:xfrm>
                <a:off x="5435022" y="5339637"/>
                <a:ext cx="2420700" cy="0"/>
              </a:xfrm>
              <a:prstGeom prst="straightConnector1">
                <a:avLst/>
              </a:prstGeom>
              <a:noFill/>
              <a:ln cap="flat" cmpd="sng" w="19050">
                <a:solidFill>
                  <a:srgbClr val="1F45BC"/>
                </a:solidFill>
                <a:prstDash val="solid"/>
                <a:miter lim="800000"/>
                <a:headEnd len="med" w="med" type="triangle"/>
                <a:tailEnd len="med" w="med" type="triangle"/>
              </a:ln>
            </p:spPr>
          </p:cxnSp>
        </p:grpSp>
        <p:sp>
          <p:nvSpPr>
            <p:cNvPr id="725" name="Google Shape;725;p26"/>
            <p:cNvSpPr/>
            <p:nvPr/>
          </p:nvSpPr>
          <p:spPr>
            <a:xfrm>
              <a:off x="5514305" y="380322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726" name="Google Shape;726;p26"/>
            <p:cNvSpPr/>
            <p:nvPr/>
          </p:nvSpPr>
          <p:spPr>
            <a:xfrm>
              <a:off x="6877453" y="568952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727" name="Google Shape;727;p26"/>
            <p:cNvSpPr/>
            <p:nvPr/>
          </p:nvSpPr>
          <p:spPr>
            <a:xfrm>
              <a:off x="8408643" y="481127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720" name="Google Shape;720;p26"/>
            <p:cNvSpPr/>
            <p:nvPr/>
          </p:nvSpPr>
          <p:spPr>
            <a:xfrm>
              <a:off x="7870720" y="5151064"/>
              <a:ext cx="1275340" cy="811053"/>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Hive Server 2</a:t>
              </a:r>
              <a:endParaRPr sz="1000">
                <a:solidFill>
                  <a:schemeClr val="lt1"/>
                </a:solidFill>
                <a:latin typeface="Arial"/>
                <a:ea typeface="Arial"/>
                <a:cs typeface="Arial"/>
                <a:sym typeface="Arial"/>
              </a:endParaRPr>
            </a:p>
          </p:txBody>
        </p:sp>
        <p:sp>
          <p:nvSpPr>
            <p:cNvPr id="728" name="Google Shape;728;p26"/>
            <p:cNvSpPr/>
            <p:nvPr/>
          </p:nvSpPr>
          <p:spPr>
            <a:xfrm>
              <a:off x="6877453" y="5316332"/>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a:p>
          </p:txBody>
        </p:sp>
        <p:sp>
          <p:nvSpPr>
            <p:cNvPr id="729" name="Google Shape;729;p26"/>
            <p:cNvSpPr/>
            <p:nvPr/>
          </p:nvSpPr>
          <p:spPr>
            <a:xfrm>
              <a:off x="7878637" y="3269975"/>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a:p>
          </p:txBody>
        </p:sp>
        <p:sp>
          <p:nvSpPr>
            <p:cNvPr id="730" name="Google Shape;730;p26"/>
            <p:cNvSpPr/>
            <p:nvPr/>
          </p:nvSpPr>
          <p:spPr>
            <a:xfrm>
              <a:off x="8059696" y="3368798"/>
              <a:ext cx="105349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Nhật ký kiểm tra</a:t>
              </a:r>
              <a:endParaRPr sz="1000">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37" name="Google Shape;737;p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Ranger Admin Portal</a:t>
            </a:r>
            <a:endParaRPr/>
          </a:p>
        </p:txBody>
      </p:sp>
      <p:sp>
        <p:nvSpPr>
          <p:cNvPr id="738" name="Google Shape;738;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39" name="Google Shape;739;p27"/>
          <p:cNvSpPr txBox="1"/>
          <p:nvPr>
            <p:ph idx="4" type="body"/>
          </p:nvPr>
        </p:nvSpPr>
        <p:spPr>
          <a:xfrm>
            <a:off x="449612" y="2226568"/>
            <a:ext cx="2428554"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Giao diện trung tâm quản trị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Quản trị viên có thể</a:t>
            </a:r>
            <a:endParaRPr/>
          </a:p>
          <a:p>
            <a:pPr indent="-182563" lvl="1" marL="360363" rtl="0" algn="l">
              <a:lnSpc>
                <a:spcPct val="138461"/>
              </a:lnSpc>
              <a:spcBef>
                <a:spcPts val="500"/>
              </a:spcBef>
              <a:spcAft>
                <a:spcPts val="0"/>
              </a:spcAft>
              <a:buClr>
                <a:srgbClr val="262626"/>
              </a:buClr>
              <a:buSzPts val="1040"/>
              <a:buChar char="•"/>
            </a:pPr>
            <a:r>
              <a:rPr lang="en-US"/>
              <a:t>Xác định kho lưu trữ</a:t>
            </a:r>
            <a:endParaRPr/>
          </a:p>
          <a:p>
            <a:pPr indent="-182563" lvl="1" marL="360363" rtl="0" algn="l">
              <a:lnSpc>
                <a:spcPct val="138461"/>
              </a:lnSpc>
              <a:spcBef>
                <a:spcPts val="500"/>
              </a:spcBef>
              <a:spcAft>
                <a:spcPts val="0"/>
              </a:spcAft>
              <a:buClr>
                <a:srgbClr val="262626"/>
              </a:buClr>
              <a:buSzPts val="1040"/>
              <a:buChar char="•"/>
            </a:pPr>
            <a:r>
              <a:rPr lang="en-US"/>
              <a:t>Tạo và cập nhật chính sách</a:t>
            </a:r>
            <a:endParaRPr/>
          </a:p>
          <a:p>
            <a:pPr indent="-182563" lvl="1" marL="360363" rtl="0" algn="l">
              <a:lnSpc>
                <a:spcPct val="138461"/>
              </a:lnSpc>
              <a:spcBef>
                <a:spcPts val="500"/>
              </a:spcBef>
              <a:spcAft>
                <a:spcPts val="0"/>
              </a:spcAft>
              <a:buClr>
                <a:srgbClr val="262626"/>
              </a:buClr>
              <a:buSzPts val="1040"/>
              <a:buChar char="•"/>
            </a:pPr>
            <a:r>
              <a:rPr lang="en-US"/>
              <a:t>Quản lý người dùng/nhóm Ranger</a:t>
            </a:r>
            <a:endParaRPr/>
          </a:p>
          <a:p>
            <a:pPr indent="-182563" lvl="1" marL="360363" rtl="0" algn="l">
              <a:lnSpc>
                <a:spcPct val="138461"/>
              </a:lnSpc>
              <a:spcBef>
                <a:spcPts val="500"/>
              </a:spcBef>
              <a:spcAft>
                <a:spcPts val="0"/>
              </a:spcAft>
              <a:buClr>
                <a:srgbClr val="262626"/>
              </a:buClr>
              <a:buSzPts val="1040"/>
              <a:buChar char="•"/>
            </a:pPr>
            <a:r>
              <a:rPr lang="en-US"/>
              <a:t>Xác định chính sách kiểm toán</a:t>
            </a:r>
            <a:endParaRPr/>
          </a:p>
          <a:p>
            <a:pPr indent="-182563" lvl="1" marL="360363" rtl="0" algn="l">
              <a:lnSpc>
                <a:spcPct val="138461"/>
              </a:lnSpc>
              <a:spcBef>
                <a:spcPts val="500"/>
              </a:spcBef>
              <a:spcAft>
                <a:spcPts val="0"/>
              </a:spcAft>
              <a:buClr>
                <a:srgbClr val="262626"/>
              </a:buClr>
              <a:buSzPts val="1040"/>
              <a:buChar char="•"/>
            </a:pPr>
            <a:r>
              <a:rPr lang="en-US"/>
              <a:t>Xem hoạt động kiểm toán</a:t>
            </a:r>
            <a:endParaRPr/>
          </a:p>
        </p:txBody>
      </p:sp>
      <p:pic>
        <p:nvPicPr>
          <p:cNvPr id="740" name="Google Shape;740;p27"/>
          <p:cNvPicPr preferRelativeResize="0"/>
          <p:nvPr/>
        </p:nvPicPr>
        <p:blipFill rotWithShape="1">
          <a:blip r:embed="rId3">
            <a:alphaModFix/>
          </a:blip>
          <a:srcRect b="0" l="0" r="0" t="0"/>
          <a:stretch/>
        </p:blipFill>
        <p:spPr>
          <a:xfrm>
            <a:off x="-241142" y="1"/>
            <a:ext cx="11739565" cy="6656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47" name="Google Shape;747;p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Plugins</a:t>
            </a:r>
            <a:endParaRPr/>
          </a:p>
        </p:txBody>
      </p:sp>
      <p:sp>
        <p:nvSpPr>
          <p:cNvPr id="748" name="Google Shape;748;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49" name="Google Shape;749;p28"/>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Ranger plugins </a:t>
            </a:r>
            <a:endParaRPr/>
          </a:p>
          <a:p>
            <a:pPr indent="-182563" lvl="1" marL="360363" rtl="0" algn="l">
              <a:lnSpc>
                <a:spcPct val="138461"/>
              </a:lnSpc>
              <a:spcBef>
                <a:spcPts val="500"/>
              </a:spcBef>
              <a:spcAft>
                <a:spcPts val="0"/>
              </a:spcAft>
              <a:buClr>
                <a:srgbClr val="262626"/>
              </a:buClr>
              <a:buSzPts val="1040"/>
              <a:buChar char="•"/>
            </a:pPr>
            <a:r>
              <a:rPr lang="en-US"/>
              <a:t>HDFS</a:t>
            </a:r>
            <a:endParaRPr/>
          </a:p>
          <a:p>
            <a:pPr indent="-182563" lvl="1" marL="360363" rtl="0" algn="l">
              <a:lnSpc>
                <a:spcPct val="138461"/>
              </a:lnSpc>
              <a:spcBef>
                <a:spcPts val="500"/>
              </a:spcBef>
              <a:spcAft>
                <a:spcPts val="0"/>
              </a:spcAft>
              <a:buClr>
                <a:srgbClr val="262626"/>
              </a:buClr>
              <a:buSzPts val="1040"/>
              <a:buChar char="•"/>
            </a:pPr>
            <a:r>
              <a:rPr lang="en-US"/>
              <a:t>HIVE</a:t>
            </a:r>
            <a:endParaRPr/>
          </a:p>
          <a:p>
            <a:pPr indent="-182563" lvl="1" marL="360363" rtl="0" algn="l">
              <a:lnSpc>
                <a:spcPct val="138461"/>
              </a:lnSpc>
              <a:spcBef>
                <a:spcPts val="500"/>
              </a:spcBef>
              <a:spcAft>
                <a:spcPts val="0"/>
              </a:spcAft>
              <a:buClr>
                <a:srgbClr val="262626"/>
              </a:buClr>
              <a:buSzPts val="1040"/>
              <a:buChar char="•"/>
            </a:pPr>
            <a:r>
              <a:rPr lang="en-US"/>
              <a:t>STORM</a:t>
            </a:r>
            <a:endParaRPr/>
          </a:p>
          <a:p>
            <a:pPr indent="-182563" lvl="1" marL="360363" rtl="0" algn="l">
              <a:lnSpc>
                <a:spcPct val="138461"/>
              </a:lnSpc>
              <a:spcBef>
                <a:spcPts val="500"/>
              </a:spcBef>
              <a:spcAft>
                <a:spcPts val="0"/>
              </a:spcAft>
              <a:buClr>
                <a:srgbClr val="262626"/>
              </a:buClr>
              <a:buSzPts val="1040"/>
              <a:buChar char="•"/>
            </a:pPr>
            <a:r>
              <a:rPr lang="en-US"/>
              <a:t>HBase</a:t>
            </a:r>
            <a:endParaRPr/>
          </a:p>
          <a:p>
            <a:pPr indent="-177800" lvl="0" marL="177800" rtl="0" algn="l">
              <a:lnSpc>
                <a:spcPct val="128571"/>
              </a:lnSpc>
              <a:spcBef>
                <a:spcPts val="1000"/>
              </a:spcBef>
              <a:spcAft>
                <a:spcPts val="0"/>
              </a:spcAft>
              <a:buClr>
                <a:srgbClr val="262626"/>
              </a:buClr>
              <a:buSzPts val="1400"/>
              <a:buFont typeface="Arial"/>
              <a:buChar char="•"/>
            </a:pPr>
            <a:r>
              <a:rPr lang="en-US"/>
              <a:t>Các bước để kích hoạt plugin</a:t>
            </a:r>
            <a:endParaRPr/>
          </a:p>
          <a:p>
            <a:pPr indent="-182563" lvl="1" marL="360363" rtl="0" algn="l">
              <a:lnSpc>
                <a:spcPct val="138461"/>
              </a:lnSpc>
              <a:spcBef>
                <a:spcPts val="500"/>
              </a:spcBef>
              <a:spcAft>
                <a:spcPts val="0"/>
              </a:spcAft>
              <a:buClr>
                <a:srgbClr val="262626"/>
              </a:buClr>
              <a:buSzPts val="1040"/>
              <a:buChar char="•"/>
            </a:pPr>
            <a:r>
              <a:rPr lang="en-US"/>
              <a:t>Khởi động trình quản lý chính sách</a:t>
            </a:r>
            <a:endParaRPr/>
          </a:p>
          <a:p>
            <a:pPr indent="-182563" lvl="1" marL="360363" rtl="0" algn="l">
              <a:lnSpc>
                <a:spcPct val="138461"/>
              </a:lnSpc>
              <a:spcBef>
                <a:spcPts val="500"/>
              </a:spcBef>
              <a:spcAft>
                <a:spcPts val="0"/>
              </a:spcAft>
              <a:buClr>
                <a:srgbClr val="262626"/>
              </a:buClr>
              <a:buSzPts val="1040"/>
              <a:buChar char="•"/>
            </a:pPr>
            <a:r>
              <a:rPr lang="en-US"/>
              <a:t>Tạo kho lưu trữ plugin trong Trình quản lý chính </a:t>
            </a:r>
            <a:endParaRPr/>
          </a:p>
          <a:p>
            <a:pPr indent="0" lvl="1" marL="177800" rtl="0" algn="l">
              <a:lnSpc>
                <a:spcPct val="138461"/>
              </a:lnSpc>
              <a:spcBef>
                <a:spcPts val="500"/>
              </a:spcBef>
              <a:spcAft>
                <a:spcPts val="0"/>
              </a:spcAft>
              <a:buClr>
                <a:srgbClr val="262626"/>
              </a:buClr>
              <a:buSzPts val="1040"/>
              <a:buNone/>
            </a:pPr>
            <a:r>
              <a:rPr lang="en-US"/>
              <a:t>sách</a:t>
            </a:r>
            <a:endParaRPr/>
          </a:p>
          <a:p>
            <a:pPr indent="-182563" lvl="1" marL="360363" rtl="0" algn="l">
              <a:lnSpc>
                <a:spcPct val="138461"/>
              </a:lnSpc>
              <a:spcBef>
                <a:spcPts val="500"/>
              </a:spcBef>
              <a:spcAft>
                <a:spcPts val="0"/>
              </a:spcAft>
              <a:buClr>
                <a:srgbClr val="262626"/>
              </a:buClr>
              <a:buSzPts val="1040"/>
              <a:buChar char="•"/>
            </a:pPr>
            <a:r>
              <a:rPr lang="en-US"/>
              <a:t>Cài đặt Plugin</a:t>
            </a:r>
            <a:endParaRPr/>
          </a:p>
          <a:p>
            <a:pPr indent="-182563" lvl="1" marL="360363" rtl="0" algn="l">
              <a:lnSpc>
                <a:spcPct val="138461"/>
              </a:lnSpc>
              <a:spcBef>
                <a:spcPts val="500"/>
              </a:spcBef>
              <a:spcAft>
                <a:spcPts val="0"/>
              </a:spcAft>
              <a:buClr>
                <a:srgbClr val="262626"/>
              </a:buClr>
              <a:buSzPts val="1040"/>
              <a:buChar char="•"/>
            </a:pPr>
            <a:r>
              <a:rPr lang="en-US"/>
              <a:t>Khởi động lại dịch vụ plugin</a:t>
            </a:r>
            <a:endParaRPr/>
          </a:p>
        </p:txBody>
      </p:sp>
      <p:pic>
        <p:nvPicPr>
          <p:cNvPr descr="하둡 프로그래밍(4) – 빅데이터 – HDFS 하둡 분산 파일 시스템(1) | Hoing" id="750" name="Google Shape;750;p28"/>
          <p:cNvPicPr preferRelativeResize="0"/>
          <p:nvPr/>
        </p:nvPicPr>
        <p:blipFill rotWithShape="1">
          <a:blip r:embed="rId3">
            <a:alphaModFix/>
          </a:blip>
          <a:srcRect b="37160" l="19855" r="24307" t="26042"/>
          <a:stretch/>
        </p:blipFill>
        <p:spPr>
          <a:xfrm>
            <a:off x="4470400" y="2528888"/>
            <a:ext cx="2468880" cy="763972"/>
          </a:xfrm>
          <a:prstGeom prst="rect">
            <a:avLst/>
          </a:prstGeom>
          <a:noFill/>
          <a:ln>
            <a:noFill/>
          </a:ln>
        </p:spPr>
      </p:pic>
      <p:pic>
        <p:nvPicPr>
          <p:cNvPr descr="BIGDATA Platform] 빅데이터 탐색 기술 : 하이브(Hive)" id="751" name="Google Shape;751;p28"/>
          <p:cNvPicPr preferRelativeResize="0"/>
          <p:nvPr/>
        </p:nvPicPr>
        <p:blipFill rotWithShape="1">
          <a:blip r:embed="rId4">
            <a:alphaModFix/>
          </a:blip>
          <a:srcRect b="8754" l="15262" r="13083" t="8754"/>
          <a:stretch/>
        </p:blipFill>
        <p:spPr>
          <a:xfrm>
            <a:off x="7193280" y="2528888"/>
            <a:ext cx="1676400" cy="1404781"/>
          </a:xfrm>
          <a:prstGeom prst="rect">
            <a:avLst/>
          </a:prstGeom>
          <a:noFill/>
          <a:ln>
            <a:noFill/>
          </a:ln>
        </p:spPr>
      </p:pic>
      <p:pic>
        <p:nvPicPr>
          <p:cNvPr descr="Storm - Diego Calvo" id="752" name="Google Shape;752;p28"/>
          <p:cNvPicPr preferRelativeResize="0"/>
          <p:nvPr/>
        </p:nvPicPr>
        <p:blipFill rotWithShape="1">
          <a:blip r:embed="rId5">
            <a:alphaModFix/>
          </a:blip>
          <a:srcRect b="0" l="0" r="0" t="0"/>
          <a:stretch/>
        </p:blipFill>
        <p:spPr>
          <a:xfrm>
            <a:off x="4691362" y="3565141"/>
            <a:ext cx="2727960" cy="967986"/>
          </a:xfrm>
          <a:prstGeom prst="rect">
            <a:avLst/>
          </a:prstGeom>
          <a:noFill/>
          <a:ln>
            <a:noFill/>
          </a:ln>
        </p:spPr>
      </p:pic>
      <p:pic>
        <p:nvPicPr>
          <p:cNvPr descr="Apache HBase Reviews, Pricing, Alternatives | DiscoverSdk" id="753" name="Google Shape;753;p28"/>
          <p:cNvPicPr preferRelativeResize="0"/>
          <p:nvPr/>
        </p:nvPicPr>
        <p:blipFill rotWithShape="1">
          <a:blip r:embed="rId6">
            <a:alphaModFix/>
          </a:blip>
          <a:srcRect b="31682" l="0" r="0" t="29826"/>
          <a:stretch/>
        </p:blipFill>
        <p:spPr>
          <a:xfrm>
            <a:off x="5860699" y="4306805"/>
            <a:ext cx="3117246" cy="11999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60" name="Google Shape;760;p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quản lý kho lưu trữ</a:t>
            </a:r>
            <a:endParaRPr>
              <a:latin typeface="Arial"/>
              <a:ea typeface="Arial"/>
              <a:cs typeface="Arial"/>
              <a:sym typeface="Arial"/>
            </a:endParaRPr>
          </a:p>
        </p:txBody>
      </p:sp>
      <p:sp>
        <p:nvSpPr>
          <p:cNvPr id="761" name="Google Shape;761;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762" name="Google Shape;762;p29"/>
          <p:cNvGrpSpPr/>
          <p:nvPr/>
        </p:nvGrpSpPr>
        <p:grpSpPr>
          <a:xfrm>
            <a:off x="2546781" y="2704316"/>
            <a:ext cx="6667841" cy="3299927"/>
            <a:chOff x="2508681" y="2787099"/>
            <a:chExt cx="6667841" cy="3299927"/>
          </a:xfrm>
        </p:grpSpPr>
        <p:pic>
          <p:nvPicPr>
            <p:cNvPr id="763" name="Google Shape;763;p29"/>
            <p:cNvPicPr preferRelativeResize="0"/>
            <p:nvPr/>
          </p:nvPicPr>
          <p:blipFill rotWithShape="1">
            <a:blip r:embed="rId3">
              <a:alphaModFix/>
            </a:blip>
            <a:srcRect b="0" l="389" r="0" t="25"/>
            <a:stretch/>
          </p:blipFill>
          <p:spPr>
            <a:xfrm>
              <a:off x="2508681" y="2787099"/>
              <a:ext cx="5187223" cy="3299927"/>
            </a:xfrm>
            <a:prstGeom prst="rect">
              <a:avLst/>
            </a:prstGeom>
            <a:noFill/>
            <a:ln>
              <a:noFill/>
            </a:ln>
          </p:spPr>
        </p:pic>
        <p:grpSp>
          <p:nvGrpSpPr>
            <p:cNvPr id="764" name="Google Shape;764;p29"/>
            <p:cNvGrpSpPr/>
            <p:nvPr/>
          </p:nvGrpSpPr>
          <p:grpSpPr>
            <a:xfrm>
              <a:off x="7324716" y="3759650"/>
              <a:ext cx="1844131" cy="338614"/>
              <a:chOff x="7324716" y="3792046"/>
              <a:chExt cx="1844131" cy="338614"/>
            </a:xfrm>
          </p:grpSpPr>
          <p:sp>
            <p:nvSpPr>
              <p:cNvPr id="765" name="Google Shape;765;p29"/>
              <p:cNvSpPr/>
              <p:nvPr/>
            </p:nvSpPr>
            <p:spPr>
              <a:xfrm flipH="1">
                <a:off x="7324716" y="3870461"/>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6" name="Google Shape;766;p29"/>
              <p:cNvSpPr/>
              <p:nvPr/>
            </p:nvSpPr>
            <p:spPr>
              <a:xfrm>
                <a:off x="7583420" y="3792046"/>
                <a:ext cx="158542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Thêm kho lưu trữ</a:t>
                </a:r>
                <a:endParaRPr sz="1200">
                  <a:solidFill>
                    <a:srgbClr val="1F45BC"/>
                  </a:solidFill>
                  <a:latin typeface="Arial"/>
                  <a:ea typeface="Arial"/>
                  <a:cs typeface="Arial"/>
                  <a:sym typeface="Arial"/>
                </a:endParaRPr>
              </a:p>
            </p:txBody>
          </p:sp>
        </p:grpSp>
        <p:grpSp>
          <p:nvGrpSpPr>
            <p:cNvPr id="767" name="Google Shape;767;p29"/>
            <p:cNvGrpSpPr/>
            <p:nvPr/>
          </p:nvGrpSpPr>
          <p:grpSpPr>
            <a:xfrm>
              <a:off x="7334116" y="4129730"/>
              <a:ext cx="1842406" cy="338614"/>
              <a:chOff x="7324716" y="4117314"/>
              <a:chExt cx="1842406" cy="338614"/>
            </a:xfrm>
          </p:grpSpPr>
          <p:sp>
            <p:nvSpPr>
              <p:cNvPr id="768" name="Google Shape;768;p29"/>
              <p:cNvSpPr/>
              <p:nvPr/>
            </p:nvSpPr>
            <p:spPr>
              <a:xfrm flipH="1">
                <a:off x="7324716" y="4195729"/>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9" name="Google Shape;769;p29"/>
              <p:cNvSpPr/>
              <p:nvPr/>
            </p:nvSpPr>
            <p:spPr>
              <a:xfrm>
                <a:off x="7746265" y="4117314"/>
                <a:ext cx="142085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Xóa kho lưu trữ</a:t>
                </a:r>
                <a:endParaRPr sz="1200">
                  <a:solidFill>
                    <a:srgbClr val="1F45BC"/>
                  </a:solidFill>
                  <a:latin typeface="Arial"/>
                  <a:ea typeface="Arial"/>
                  <a:cs typeface="Arial"/>
                  <a:sym typeface="Arial"/>
                </a:endParaRPr>
              </a:p>
            </p:txBody>
          </p:sp>
        </p:grpSp>
        <p:grpSp>
          <p:nvGrpSpPr>
            <p:cNvPr id="770" name="Google Shape;770;p29"/>
            <p:cNvGrpSpPr/>
            <p:nvPr/>
          </p:nvGrpSpPr>
          <p:grpSpPr>
            <a:xfrm>
              <a:off x="6013598" y="3322107"/>
              <a:ext cx="1902217" cy="780603"/>
              <a:chOff x="6013598" y="3322107"/>
              <a:chExt cx="1902217" cy="780603"/>
            </a:xfrm>
          </p:grpSpPr>
          <p:sp>
            <p:nvSpPr>
              <p:cNvPr id="771" name="Google Shape;771;p29"/>
              <p:cNvSpPr/>
              <p:nvPr/>
            </p:nvSpPr>
            <p:spPr>
              <a:xfrm flipH="1" rot="-5400000">
                <a:off x="6732516" y="3783224"/>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2" name="Google Shape;772;p29"/>
              <p:cNvSpPr/>
              <p:nvPr/>
            </p:nvSpPr>
            <p:spPr>
              <a:xfrm>
                <a:off x="6013598" y="3322107"/>
                <a:ext cx="190221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Chỉnh sửa kho lưu trữ</a:t>
                </a:r>
                <a:endParaRPr sz="1200">
                  <a:solidFill>
                    <a:srgbClr val="1F45BC"/>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idx="1" type="body"/>
          </p:nvPr>
        </p:nvSpPr>
        <p:spPr>
          <a:xfrm>
            <a:off x="711202" y="1513339"/>
            <a:ext cx="8632825" cy="2957061"/>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p>
            <a:pPr indent="-285750" lvl="0" marL="285750" rtl="0" algn="l">
              <a:lnSpc>
                <a:spcPct val="100000"/>
              </a:lnSpc>
              <a:spcBef>
                <a:spcPts val="0"/>
              </a:spcBef>
              <a:spcAft>
                <a:spcPts val="0"/>
              </a:spcAft>
              <a:buClr>
                <a:srgbClr val="A5A5A5"/>
              </a:buClr>
              <a:buSzPts val="1300"/>
              <a:buFont typeface="Noto Sans Symbols"/>
              <a:buChar char="✔"/>
            </a:pPr>
            <a:r>
              <a:rPr lang="en-US"/>
              <a:t>Bảo mật là một lĩnh vực quan trọng đối với CNTT. Vì cụm Hadoop cũng lưu trữ và xử lý rất nhiều dữ liệu nên dữ liệu quan trọng phải được lưu giữ an toàn. Các khái niệm và phương pháp chính để bảo mật Hadoop được giải thích.</a:t>
            </a:r>
            <a:endParaRPr/>
          </a:p>
          <a:p>
            <a:pPr indent="-342900" lvl="1" marL="800087" rtl="0" algn="l">
              <a:lnSpc>
                <a:spcPct val="90000"/>
              </a:lnSpc>
              <a:spcBef>
                <a:spcPts val="1262"/>
              </a:spcBef>
              <a:spcAft>
                <a:spcPts val="0"/>
              </a:spcAft>
              <a:buClr>
                <a:srgbClr val="262626"/>
              </a:buClr>
              <a:buSzPts val="1300"/>
              <a:buChar char="•"/>
            </a:pPr>
            <a:r>
              <a:rPr lang="en-US"/>
              <a:t>Đầu tiên chúng ta sẽ tìm hiểu khái niệm bảo mật cụm Hadoop và tại sao bảo mật lại quan trọng trong Hadoop.</a:t>
            </a:r>
            <a:endParaRPr/>
          </a:p>
          <a:p>
            <a:pPr indent="-342900" lvl="1" marL="800087" rtl="0" algn="l">
              <a:lnSpc>
                <a:spcPct val="90000"/>
              </a:lnSpc>
              <a:spcBef>
                <a:spcPts val="462"/>
              </a:spcBef>
              <a:spcAft>
                <a:spcPts val="0"/>
              </a:spcAft>
              <a:buClr>
                <a:srgbClr val="262626"/>
              </a:buClr>
              <a:buSzPts val="1300"/>
              <a:buChar char="•"/>
            </a:pPr>
            <a:r>
              <a:rPr lang="en-US"/>
              <a:t>Hiểu các khái niệm về quyền HDFS, ACL, kiểm lâm, v.v. kiểm soát truy cập dữ liệu bất hợp pháp và hiểu giao thức mã hóa lưu trữ dữ liệu và bảo mật đường truyền.</a:t>
            </a:r>
            <a:endParaRPr/>
          </a:p>
          <a:p>
            <a:pPr indent="-342900" lvl="1" marL="800087" rtl="0" algn="l">
              <a:lnSpc>
                <a:spcPct val="90000"/>
              </a:lnSpc>
              <a:spcBef>
                <a:spcPts val="462"/>
              </a:spcBef>
              <a:spcAft>
                <a:spcPts val="0"/>
              </a:spcAft>
              <a:buClr>
                <a:srgbClr val="262626"/>
              </a:buClr>
              <a:buSzPts val="1300"/>
              <a:buChar char="•"/>
            </a:pPr>
            <a:r>
              <a:rPr lang="en-US"/>
              <a:t>Chúng ta sẽ tìm hiểu kiến thức cơ bản về bảo mật bao gồm các khái niệm về xác thực, ủy quyền và mã hóa.</a:t>
            </a:r>
            <a:endParaRPr/>
          </a:p>
          <a:p>
            <a:pPr indent="-342900" lvl="1" marL="800087" rtl="0" algn="l">
              <a:lnSpc>
                <a:spcPct val="90000"/>
              </a:lnSpc>
              <a:spcBef>
                <a:spcPts val="462"/>
              </a:spcBef>
              <a:spcAft>
                <a:spcPts val="0"/>
              </a:spcAft>
              <a:buClr>
                <a:srgbClr val="262626"/>
              </a:buClr>
              <a:buSzPts val="1300"/>
              <a:buChar char="•"/>
            </a:pPr>
            <a:r>
              <a:rPr lang="en-US"/>
              <a:t>Kerberos hỗ trợ sử dụng an toàn bằng cách tích hợp với nhiều hệ sinh thái trong Hadoop bằng các phương thức xác thực mạnh mẽ. Hiểu các thành phần cơ bản của Kerberos và Thuật ngữ chính</a:t>
            </a:r>
            <a:endParaRPr/>
          </a:p>
          <a:p>
            <a:pPr indent="-342900" lvl="1" marL="800087" rtl="0" algn="l">
              <a:lnSpc>
                <a:spcPct val="90000"/>
              </a:lnSpc>
              <a:spcBef>
                <a:spcPts val="462"/>
              </a:spcBef>
              <a:spcAft>
                <a:spcPts val="0"/>
              </a:spcAft>
              <a:buClr>
                <a:srgbClr val="262626"/>
              </a:buClr>
              <a:buSzPts val="1300"/>
              <a:buChar char="•"/>
            </a:pPr>
            <a:r>
              <a:rPr lang="en-US"/>
              <a:t>Cuối cùng, cách Kerberos hoạt động cũng như cách ứng dụng khách và dịch vụ Hadoop được xác thực sẽ được giải thích.</a:t>
            </a:r>
            <a:endParaRPr/>
          </a:p>
        </p:txBody>
      </p:sp>
      <p:sp>
        <p:nvSpPr>
          <p:cNvPr id="90" name="Google Shape;90;p3"/>
          <p:cNvSpPr txBox="1"/>
          <p:nvPr>
            <p:ph idx="2" type="body"/>
          </p:nvPr>
        </p:nvSpPr>
        <p:spPr>
          <a:xfrm>
            <a:off x="711202" y="4875103"/>
            <a:ext cx="8632825" cy="763524"/>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p>
            <a:pPr indent="-342900" lvl="0" marL="342900" rtl="0" algn="l">
              <a:lnSpc>
                <a:spcPct val="100000"/>
              </a:lnSpc>
              <a:spcBef>
                <a:spcPts val="0"/>
              </a:spcBef>
              <a:spcAft>
                <a:spcPts val="0"/>
              </a:spcAft>
              <a:buClr>
                <a:srgbClr val="A5A5A5"/>
              </a:buClr>
              <a:buSzPts val="1300"/>
              <a:buFont typeface="Arial"/>
              <a:buAutoNum type="arabicPeriod"/>
            </a:pPr>
            <a:r>
              <a:rPr lang="en-US" sz="1300">
                <a:solidFill>
                  <a:srgbClr val="262626"/>
                </a:solidFill>
              </a:rPr>
              <a:t>Truy cập an toàn vào dịch vụ cụm</a:t>
            </a:r>
            <a:endParaRPr sz="1300">
              <a:solidFill>
                <a:srgbClr val="262626"/>
              </a:solidFill>
            </a:endParaRPr>
          </a:p>
          <a:p>
            <a:pPr indent="-342900" lvl="0" marL="342900" rtl="0" algn="l">
              <a:lnSpc>
                <a:spcPct val="100000"/>
              </a:lnSpc>
              <a:spcBef>
                <a:spcPts val="1723"/>
              </a:spcBef>
              <a:spcAft>
                <a:spcPts val="0"/>
              </a:spcAft>
              <a:buClr>
                <a:srgbClr val="A5A5A5"/>
              </a:buClr>
              <a:buSzPts val="1300"/>
              <a:buFont typeface="Arial"/>
              <a:buAutoNum type="arabicPeriod"/>
            </a:pPr>
            <a:r>
              <a:rPr lang="en-US"/>
              <a:t>Truy cập an toàn vào dữ liệu cụm</a:t>
            </a:r>
            <a:endParaRPr sz="130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79" name="Google Shape;779;p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Ranger – MẪU ABAC</a:t>
            </a:r>
            <a:endParaRPr/>
          </a:p>
        </p:txBody>
      </p:sp>
      <p:sp>
        <p:nvSpPr>
          <p:cNvPr id="780" name="Google Shape;780;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81" name="Google Shape;781;p30"/>
          <p:cNvSpPr txBox="1"/>
          <p:nvPr>
            <p:ph idx="4" type="body"/>
          </p:nvPr>
        </p:nvSpPr>
        <p:spPr>
          <a:xfrm>
            <a:off x="535872" y="2226568"/>
            <a:ext cx="3717474" cy="40218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kết hợp của chủ đề, hành động, tài nguyên và môi trường</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các thuộc tính mô tả: nhóm AD, thẻ hoặc phân loại dựa trên Apache Atlas, vị trí địa lý, v.v.</a:t>
            </a:r>
            <a:endParaRPr/>
          </a:p>
          <a:p>
            <a:pPr indent="-177800" lvl="0" marL="177800" rtl="0" algn="l">
              <a:lnSpc>
                <a:spcPct val="128571"/>
              </a:lnSpc>
              <a:spcBef>
                <a:spcPts val="1000"/>
              </a:spcBef>
              <a:spcAft>
                <a:spcPts val="0"/>
              </a:spcAft>
              <a:buClr>
                <a:srgbClr val="262626"/>
              </a:buClr>
              <a:buSzPts val="1400"/>
              <a:buFont typeface="Arial"/>
              <a:buChar char="•"/>
            </a:pPr>
            <a:r>
              <a:rPr lang="en-US"/>
              <a:t>Cách tiếp cận của Ranger phù hợp với NIST 800-162</a:t>
            </a:r>
            <a:endParaRPr/>
          </a:p>
          <a:p>
            <a:pPr indent="-177800" lvl="0" marL="177800" rtl="0" algn="l">
              <a:lnSpc>
                <a:spcPct val="128571"/>
              </a:lnSpc>
              <a:spcBef>
                <a:spcPts val="1000"/>
              </a:spcBef>
              <a:spcAft>
                <a:spcPts val="0"/>
              </a:spcAft>
              <a:buClr>
                <a:srgbClr val="262626"/>
              </a:buClr>
              <a:buSzPts val="1400"/>
              <a:buFont typeface="Arial"/>
              <a:buChar char="•"/>
            </a:pPr>
            <a:r>
              <a:rPr lang="en-US"/>
              <a:t>Tránh phổ biến vai trò và các vấn đề về khả năng quản lý</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782" name="Google Shape;782;p30"/>
          <p:cNvGrpSpPr/>
          <p:nvPr/>
        </p:nvGrpSpPr>
        <p:grpSpPr>
          <a:xfrm>
            <a:off x="5247318" y="2134414"/>
            <a:ext cx="3642426" cy="3945613"/>
            <a:chOff x="5247318" y="2134414"/>
            <a:chExt cx="3642426" cy="3945613"/>
          </a:xfrm>
        </p:grpSpPr>
        <p:cxnSp>
          <p:nvCxnSpPr>
            <p:cNvPr id="783" name="Google Shape;783;p30"/>
            <p:cNvCxnSpPr/>
            <p:nvPr/>
          </p:nvCxnSpPr>
          <p:spPr>
            <a:xfrm>
              <a:off x="6396500" y="2947309"/>
              <a:ext cx="1610843" cy="0"/>
            </a:xfrm>
            <a:prstGeom prst="straightConnector1">
              <a:avLst/>
            </a:prstGeom>
            <a:noFill/>
            <a:ln cap="flat" cmpd="sng" w="28575">
              <a:solidFill>
                <a:srgbClr val="66A1FE"/>
              </a:solidFill>
              <a:prstDash val="dash"/>
              <a:miter lim="800000"/>
              <a:headEnd len="sm" w="sm" type="none"/>
              <a:tailEnd len="sm" w="sm" type="none"/>
            </a:ln>
          </p:spPr>
        </p:cxnSp>
        <p:grpSp>
          <p:nvGrpSpPr>
            <p:cNvPr id="784" name="Google Shape;784;p30"/>
            <p:cNvGrpSpPr/>
            <p:nvPr/>
          </p:nvGrpSpPr>
          <p:grpSpPr>
            <a:xfrm>
              <a:off x="5523440" y="2335293"/>
              <a:ext cx="948898" cy="818015"/>
              <a:chOff x="4965396" y="2358153"/>
              <a:chExt cx="948898" cy="818015"/>
            </a:xfrm>
          </p:grpSpPr>
          <p:sp>
            <p:nvSpPr>
              <p:cNvPr id="785" name="Google Shape;785;p30"/>
              <p:cNvSpPr/>
              <p:nvPr/>
            </p:nvSpPr>
            <p:spPr>
              <a:xfrm>
                <a:off x="4965396" y="2358153"/>
                <a:ext cx="948898" cy="818015"/>
              </a:xfrm>
              <a:prstGeom prst="hexagon">
                <a:avLst>
                  <a:gd fmla="val 25000" name="adj"/>
                  <a:gd fmla="val 115470" name="vf"/>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86" name="Google Shape;786;p30"/>
              <p:cNvGrpSpPr/>
              <p:nvPr/>
            </p:nvGrpSpPr>
            <p:grpSpPr>
              <a:xfrm>
                <a:off x="5089971" y="2458033"/>
                <a:ext cx="665510" cy="560602"/>
                <a:chOff x="5113784" y="2503277"/>
                <a:chExt cx="665510" cy="560602"/>
              </a:xfrm>
            </p:grpSpPr>
            <p:pic>
              <p:nvPicPr>
                <p:cNvPr id="787" name="Google Shape;787;p30"/>
                <p:cNvPicPr preferRelativeResize="0"/>
                <p:nvPr/>
              </p:nvPicPr>
              <p:blipFill rotWithShape="1">
                <a:blip r:embed="rId3">
                  <a:alphaModFix/>
                </a:blip>
                <a:srcRect b="0" l="0" r="0" t="0"/>
                <a:stretch/>
              </p:blipFill>
              <p:spPr>
                <a:xfrm>
                  <a:off x="5113784" y="2742252"/>
                  <a:ext cx="271163" cy="214884"/>
                </a:xfrm>
                <a:prstGeom prst="rect">
                  <a:avLst/>
                </a:prstGeom>
                <a:noFill/>
                <a:ln>
                  <a:noFill/>
                </a:ln>
              </p:spPr>
            </p:pic>
            <p:pic>
              <p:nvPicPr>
                <p:cNvPr id="788" name="Google Shape;788;p30"/>
                <p:cNvPicPr preferRelativeResize="0"/>
                <p:nvPr/>
              </p:nvPicPr>
              <p:blipFill rotWithShape="1">
                <a:blip r:embed="rId4">
                  <a:alphaModFix/>
                </a:blip>
                <a:srcRect b="0" l="0" r="0" t="0"/>
                <a:stretch/>
              </p:blipFill>
              <p:spPr>
                <a:xfrm>
                  <a:off x="5384947" y="2503277"/>
                  <a:ext cx="394347" cy="210285"/>
                </a:xfrm>
                <a:prstGeom prst="rect">
                  <a:avLst/>
                </a:prstGeom>
                <a:noFill/>
                <a:ln>
                  <a:noFill/>
                </a:ln>
              </p:spPr>
            </p:pic>
            <p:pic>
              <p:nvPicPr>
                <p:cNvPr id="789" name="Google Shape;789;p30"/>
                <p:cNvPicPr preferRelativeResize="0"/>
                <p:nvPr/>
              </p:nvPicPr>
              <p:blipFill rotWithShape="1">
                <a:blip r:embed="rId5">
                  <a:alphaModFix/>
                </a:blip>
                <a:srcRect b="0" l="0" r="0" t="0"/>
                <a:stretch/>
              </p:blipFill>
              <p:spPr>
                <a:xfrm>
                  <a:off x="5471278" y="2805945"/>
                  <a:ext cx="221684" cy="257934"/>
                </a:xfrm>
                <a:prstGeom prst="rect">
                  <a:avLst/>
                </a:prstGeom>
                <a:noFill/>
                <a:ln>
                  <a:noFill/>
                </a:ln>
              </p:spPr>
            </p:pic>
          </p:grpSp>
        </p:grpSp>
        <p:sp>
          <p:nvSpPr>
            <p:cNvPr id="790" name="Google Shape;790;p30"/>
            <p:cNvSpPr/>
            <p:nvPr/>
          </p:nvSpPr>
          <p:spPr>
            <a:xfrm>
              <a:off x="5247318" y="3173413"/>
              <a:ext cx="156164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NGƯỜI DÙNG (CHỦ THỂ)</a:t>
              </a:r>
              <a:endParaRPr b="1" sz="1000">
                <a:solidFill>
                  <a:schemeClr val="dk1"/>
                </a:solidFill>
                <a:latin typeface="Arial"/>
                <a:ea typeface="Arial"/>
                <a:cs typeface="Arial"/>
                <a:sym typeface="Arial"/>
              </a:endParaRPr>
            </a:p>
          </p:txBody>
        </p:sp>
        <p:sp>
          <p:nvSpPr>
            <p:cNvPr id="791" name="Google Shape;791;p30"/>
            <p:cNvSpPr/>
            <p:nvPr/>
          </p:nvSpPr>
          <p:spPr>
            <a:xfrm>
              <a:off x="7982123" y="3167636"/>
              <a:ext cx="90762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MÔI TRƯỜNG</a:t>
              </a:r>
              <a:endParaRPr sz="1000">
                <a:solidFill>
                  <a:schemeClr val="dk1"/>
                </a:solidFill>
                <a:latin typeface="Arial"/>
                <a:ea typeface="Arial"/>
                <a:cs typeface="Arial"/>
                <a:sym typeface="Arial"/>
              </a:endParaRPr>
            </a:p>
          </p:txBody>
        </p:sp>
        <p:sp>
          <p:nvSpPr>
            <p:cNvPr id="792" name="Google Shape;792;p30"/>
            <p:cNvSpPr/>
            <p:nvPr/>
          </p:nvSpPr>
          <p:spPr>
            <a:xfrm>
              <a:off x="7659153" y="4204435"/>
              <a:ext cx="7425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ỦY QUYỀN</a:t>
              </a:r>
              <a:endParaRPr/>
            </a:p>
            <a:p>
              <a:pPr indent="0" lvl="0" marL="0" marR="0" rtl="0" algn="l">
                <a:spcBef>
                  <a:spcPts val="0"/>
                </a:spcBef>
                <a:spcAft>
                  <a:spcPts val="0"/>
                </a:spcAft>
                <a:buNone/>
              </a:pPr>
              <a:r>
                <a:rPr lang="en-US" sz="1000">
                  <a:solidFill>
                    <a:srgbClr val="1F45BC"/>
                  </a:solidFill>
                  <a:latin typeface="Arial"/>
                  <a:ea typeface="Arial"/>
                  <a:cs typeface="Arial"/>
                  <a:sym typeface="Arial"/>
                </a:rPr>
                <a:t>DỊCH VỤ</a:t>
              </a:r>
              <a:endParaRPr sz="1000">
                <a:solidFill>
                  <a:schemeClr val="dk1"/>
                </a:solidFill>
                <a:latin typeface="Arial"/>
                <a:ea typeface="Arial"/>
                <a:cs typeface="Arial"/>
                <a:sym typeface="Arial"/>
              </a:endParaRPr>
            </a:p>
          </p:txBody>
        </p:sp>
        <p:sp>
          <p:nvSpPr>
            <p:cNvPr id="793" name="Google Shape;793;p30"/>
            <p:cNvSpPr/>
            <p:nvPr/>
          </p:nvSpPr>
          <p:spPr>
            <a:xfrm>
              <a:off x="6486864" y="5833806"/>
              <a:ext cx="1553630"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NGUỒN LỰC(ĐỐI TƯỢNG)</a:t>
              </a:r>
              <a:endParaRPr sz="1000">
                <a:solidFill>
                  <a:schemeClr val="dk1"/>
                </a:solidFill>
                <a:latin typeface="Arial"/>
                <a:ea typeface="Arial"/>
                <a:cs typeface="Arial"/>
                <a:sym typeface="Arial"/>
              </a:endParaRPr>
            </a:p>
          </p:txBody>
        </p:sp>
        <p:grpSp>
          <p:nvGrpSpPr>
            <p:cNvPr id="794" name="Google Shape;794;p30"/>
            <p:cNvGrpSpPr/>
            <p:nvPr/>
          </p:nvGrpSpPr>
          <p:grpSpPr>
            <a:xfrm>
              <a:off x="6719757" y="2134414"/>
              <a:ext cx="945883" cy="2519947"/>
              <a:chOff x="6178858" y="2157274"/>
              <a:chExt cx="1162975" cy="3098307"/>
            </a:xfrm>
          </p:grpSpPr>
          <p:sp>
            <p:nvSpPr>
              <p:cNvPr id="795" name="Google Shape;795;p30"/>
              <p:cNvSpPr/>
              <p:nvPr/>
            </p:nvSpPr>
            <p:spPr>
              <a:xfrm>
                <a:off x="6178858" y="2157274"/>
                <a:ext cx="1162975" cy="3098307"/>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6" name="Google Shape;796;p30"/>
              <p:cNvGrpSpPr/>
              <p:nvPr/>
            </p:nvGrpSpPr>
            <p:grpSpPr>
              <a:xfrm>
                <a:off x="6480897" y="2286952"/>
                <a:ext cx="558896" cy="1378184"/>
                <a:chOff x="6444553" y="2495233"/>
                <a:chExt cx="593308" cy="1463040"/>
              </a:xfrm>
            </p:grpSpPr>
            <p:sp>
              <p:nvSpPr>
                <p:cNvPr id="797" name="Google Shape;797;p30"/>
                <p:cNvSpPr/>
                <p:nvPr/>
              </p:nvSpPr>
              <p:spPr>
                <a:xfrm rot="-5400000">
                  <a:off x="6009687" y="2930099"/>
                  <a:ext cx="1463040" cy="593308"/>
                </a:xfrm>
                <a:prstGeom prst="roundRect">
                  <a:avLst>
                    <a:gd fmla="val 50000"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8" name="Google Shape;798;p30"/>
                <p:cNvSpPr/>
                <p:nvPr/>
              </p:nvSpPr>
              <p:spPr>
                <a:xfrm>
                  <a:off x="6549499" y="2590691"/>
                  <a:ext cx="383417" cy="383417"/>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9" name="Google Shape;799;p30"/>
                <p:cNvSpPr/>
                <p:nvPr/>
              </p:nvSpPr>
              <p:spPr>
                <a:xfrm>
                  <a:off x="6549499" y="3035156"/>
                  <a:ext cx="383417" cy="383417"/>
                </a:xfrm>
                <a:prstGeom prst="ellipse">
                  <a:avLst/>
                </a:prstGeom>
                <a:solidFill>
                  <a:srgbClr val="FFC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0" name="Google Shape;800;p30"/>
                <p:cNvSpPr/>
                <p:nvPr/>
              </p:nvSpPr>
              <p:spPr>
                <a:xfrm>
                  <a:off x="6549499" y="3483416"/>
                  <a:ext cx="383417" cy="383417"/>
                </a:xfrm>
                <a:prstGeom prst="ellipse">
                  <a:avLst/>
                </a:prstGeom>
                <a:solidFill>
                  <a:srgbClr val="00B05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801" name="Google Shape;801;p30"/>
              <p:cNvPicPr preferRelativeResize="0"/>
              <p:nvPr/>
            </p:nvPicPr>
            <p:blipFill rotWithShape="1">
              <a:blip r:embed="rId6">
                <a:alphaModFix/>
              </a:blip>
              <a:srcRect b="0" l="0" r="0" t="0"/>
              <a:stretch/>
            </p:blipFill>
            <p:spPr>
              <a:xfrm>
                <a:off x="6385511" y="4298196"/>
                <a:ext cx="749669" cy="770397"/>
              </a:xfrm>
              <a:prstGeom prst="rect">
                <a:avLst/>
              </a:prstGeom>
              <a:noFill/>
              <a:ln>
                <a:noFill/>
              </a:ln>
            </p:spPr>
          </p:pic>
        </p:grpSp>
        <p:grpSp>
          <p:nvGrpSpPr>
            <p:cNvPr id="802" name="Google Shape;802;p30"/>
            <p:cNvGrpSpPr/>
            <p:nvPr/>
          </p:nvGrpSpPr>
          <p:grpSpPr>
            <a:xfrm>
              <a:off x="6317538" y="4509140"/>
              <a:ext cx="1748512" cy="647753"/>
              <a:chOff x="5721394" y="4532000"/>
              <a:chExt cx="1748512" cy="647753"/>
            </a:xfrm>
          </p:grpSpPr>
          <p:cxnSp>
            <p:nvCxnSpPr>
              <p:cNvPr id="803" name="Google Shape;803;p30"/>
              <p:cNvCxnSpPr/>
              <p:nvPr/>
            </p:nvCxnSpPr>
            <p:spPr>
              <a:xfrm rot="-5400000">
                <a:off x="6589300" y="4299147"/>
                <a:ext cx="12700" cy="1748512"/>
              </a:xfrm>
              <a:prstGeom prst="bentConnector3">
                <a:avLst>
                  <a:gd fmla="val 1259126" name="adj1"/>
                </a:avLst>
              </a:prstGeom>
              <a:noFill/>
              <a:ln cap="flat" cmpd="sng" w="28575">
                <a:solidFill>
                  <a:srgbClr val="66A1FE"/>
                </a:solidFill>
                <a:prstDash val="solid"/>
                <a:miter lim="800000"/>
                <a:headEnd len="sm" w="sm" type="none"/>
                <a:tailEnd len="sm" w="sm" type="none"/>
              </a:ln>
            </p:spPr>
          </p:cxnSp>
          <p:cxnSp>
            <p:nvCxnSpPr>
              <p:cNvPr id="804" name="Google Shape;804;p30"/>
              <p:cNvCxnSpPr/>
              <p:nvPr/>
            </p:nvCxnSpPr>
            <p:spPr>
              <a:xfrm flipH="1" rot="10800000">
                <a:off x="6598939" y="4532000"/>
                <a:ext cx="1" cy="625122"/>
              </a:xfrm>
              <a:prstGeom prst="straightConnector1">
                <a:avLst/>
              </a:prstGeom>
              <a:noFill/>
              <a:ln cap="flat" cmpd="sng" w="28575">
                <a:solidFill>
                  <a:srgbClr val="66A1FE"/>
                </a:solidFill>
                <a:prstDash val="solid"/>
                <a:miter lim="800000"/>
                <a:headEnd len="sm" w="sm" type="none"/>
                <a:tailEnd len="sm" w="sm" type="none"/>
              </a:ln>
            </p:spPr>
          </p:cxnSp>
        </p:grpSp>
        <p:pic>
          <p:nvPicPr>
            <p:cNvPr id="805" name="Google Shape;805;p30"/>
            <p:cNvPicPr preferRelativeResize="0"/>
            <p:nvPr/>
          </p:nvPicPr>
          <p:blipFill rotWithShape="1">
            <a:blip r:embed="rId7">
              <a:alphaModFix/>
            </a:blip>
            <a:srcRect b="0" l="0" r="0" t="0"/>
            <a:stretch/>
          </p:blipFill>
          <p:spPr>
            <a:xfrm>
              <a:off x="8059435" y="2519813"/>
              <a:ext cx="679705" cy="557785"/>
            </a:xfrm>
            <a:prstGeom prst="rect">
              <a:avLst/>
            </a:prstGeom>
            <a:noFill/>
            <a:ln>
              <a:noFill/>
            </a:ln>
          </p:spPr>
        </p:pic>
        <p:grpSp>
          <p:nvGrpSpPr>
            <p:cNvPr id="806" name="Google Shape;806;p30"/>
            <p:cNvGrpSpPr/>
            <p:nvPr/>
          </p:nvGrpSpPr>
          <p:grpSpPr>
            <a:xfrm>
              <a:off x="7061695" y="3417504"/>
              <a:ext cx="269502" cy="401486"/>
              <a:chOff x="6465551" y="3440364"/>
              <a:chExt cx="269502" cy="401486"/>
            </a:xfrm>
          </p:grpSpPr>
          <p:sp>
            <p:nvSpPr>
              <p:cNvPr id="807" name="Google Shape;807;p30"/>
              <p:cNvSpPr/>
              <p:nvPr/>
            </p:nvSpPr>
            <p:spPr>
              <a:xfrm>
                <a:off x="6621630" y="3440364"/>
                <a:ext cx="113423" cy="401486"/>
              </a:xfrm>
              <a:prstGeom prst="upArrow">
                <a:avLst>
                  <a:gd fmla="val 50000" name="adj1"/>
                  <a:gd fmla="val 111584"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8" name="Google Shape;808;p30"/>
              <p:cNvSpPr/>
              <p:nvPr/>
            </p:nvSpPr>
            <p:spPr>
              <a:xfrm rot="10800000">
                <a:off x="6465551" y="3440364"/>
                <a:ext cx="113423" cy="401486"/>
              </a:xfrm>
              <a:prstGeom prst="upArrow">
                <a:avLst>
                  <a:gd fmla="val 50000" name="adj1"/>
                  <a:gd fmla="val 111584"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09" name="Google Shape;809;p30"/>
            <p:cNvGrpSpPr/>
            <p:nvPr/>
          </p:nvGrpSpPr>
          <p:grpSpPr>
            <a:xfrm>
              <a:off x="7570158" y="3486958"/>
              <a:ext cx="918410" cy="542308"/>
              <a:chOff x="6974014" y="3509818"/>
              <a:chExt cx="918410" cy="542308"/>
            </a:xfrm>
          </p:grpSpPr>
          <p:sp>
            <p:nvSpPr>
              <p:cNvPr id="810" name="Google Shape;810;p30"/>
              <p:cNvSpPr/>
              <p:nvPr/>
            </p:nvSpPr>
            <p:spPr>
              <a:xfrm>
                <a:off x="6974014" y="3509818"/>
                <a:ext cx="907621" cy="542308"/>
              </a:xfrm>
              <a:prstGeom prst="wedgeRoundRectCallout">
                <a:avLst>
                  <a:gd fmla="val -73055" name="adj1"/>
                  <a:gd fmla="val -9964" name="adj2"/>
                  <a:gd fmla="val 16667" name="adj3"/>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1" name="Google Shape;811;p30"/>
              <p:cNvGrpSpPr/>
              <p:nvPr/>
            </p:nvGrpSpPr>
            <p:grpSpPr>
              <a:xfrm>
                <a:off x="7059972" y="3537749"/>
                <a:ext cx="832452" cy="486928"/>
                <a:chOff x="7059972" y="3537749"/>
                <a:chExt cx="832452" cy="486928"/>
              </a:xfrm>
            </p:grpSpPr>
            <p:sp>
              <p:nvSpPr>
                <p:cNvPr id="812" name="Google Shape;812;p30"/>
                <p:cNvSpPr/>
                <p:nvPr/>
              </p:nvSpPr>
              <p:spPr>
                <a:xfrm>
                  <a:off x="7218842" y="3537749"/>
                  <a:ext cx="673582" cy="4869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900">
                      <a:solidFill>
                        <a:srgbClr val="1F45BC"/>
                      </a:solidFill>
                      <a:latin typeface="Arial"/>
                      <a:ea typeface="Arial"/>
                      <a:cs typeface="Arial"/>
                      <a:sym typeface="Arial"/>
                    </a:rPr>
                    <a:t>CHO PHÉP</a:t>
                  </a:r>
                  <a:endParaRPr sz="900">
                    <a:solidFill>
                      <a:srgbClr val="1F45BC"/>
                    </a:solidFill>
                    <a:latin typeface="Arial"/>
                    <a:ea typeface="Arial"/>
                    <a:cs typeface="Arial"/>
                    <a:sym typeface="Arial"/>
                  </a:endParaRPr>
                </a:p>
                <a:p>
                  <a:pPr indent="0" lvl="0" marL="0" marR="0" rtl="0" algn="l">
                    <a:lnSpc>
                      <a:spcPct val="150000"/>
                    </a:lnSpc>
                    <a:spcBef>
                      <a:spcPts val="0"/>
                    </a:spcBef>
                    <a:spcAft>
                      <a:spcPts val="0"/>
                    </a:spcAft>
                    <a:buNone/>
                  </a:pPr>
                  <a:r>
                    <a:rPr lang="en-US" sz="900">
                      <a:solidFill>
                        <a:srgbClr val="1F45BC"/>
                      </a:solidFill>
                      <a:latin typeface="Arial"/>
                      <a:ea typeface="Arial"/>
                      <a:cs typeface="Arial"/>
                      <a:sym typeface="Arial"/>
                    </a:rPr>
                    <a:t>TỪ CHỐI</a:t>
                  </a:r>
                  <a:endParaRPr sz="900">
                    <a:solidFill>
                      <a:schemeClr val="dk1"/>
                    </a:solidFill>
                    <a:latin typeface="Arial"/>
                    <a:ea typeface="Arial"/>
                    <a:cs typeface="Arial"/>
                    <a:sym typeface="Arial"/>
                  </a:endParaRPr>
                </a:p>
              </p:txBody>
            </p:sp>
            <p:pic>
              <p:nvPicPr>
                <p:cNvPr id="813" name="Google Shape;813;p30"/>
                <p:cNvPicPr preferRelativeResize="0"/>
                <p:nvPr/>
              </p:nvPicPr>
              <p:blipFill rotWithShape="1">
                <a:blip r:embed="rId8">
                  <a:alphaModFix/>
                </a:blip>
                <a:srcRect b="0" l="0" r="0" t="0"/>
                <a:stretch/>
              </p:blipFill>
              <p:spPr>
                <a:xfrm>
                  <a:off x="7059972" y="3826531"/>
                  <a:ext cx="147590" cy="147590"/>
                </a:xfrm>
                <a:prstGeom prst="rect">
                  <a:avLst/>
                </a:prstGeom>
                <a:noFill/>
                <a:ln>
                  <a:noFill/>
                </a:ln>
              </p:spPr>
            </p:pic>
            <p:pic>
              <p:nvPicPr>
                <p:cNvPr id="814" name="Google Shape;814;p30"/>
                <p:cNvPicPr preferRelativeResize="0"/>
                <p:nvPr/>
              </p:nvPicPr>
              <p:blipFill rotWithShape="1">
                <a:blip r:embed="rId9">
                  <a:alphaModFix/>
                </a:blip>
                <a:srcRect b="0" l="0" r="0" t="0"/>
                <a:stretch/>
              </p:blipFill>
              <p:spPr>
                <a:xfrm>
                  <a:off x="7063009" y="3623435"/>
                  <a:ext cx="147590" cy="147590"/>
                </a:xfrm>
                <a:prstGeom prst="rect">
                  <a:avLst/>
                </a:prstGeom>
                <a:noFill/>
                <a:ln>
                  <a:noFill/>
                </a:ln>
              </p:spPr>
            </p:pic>
          </p:grpSp>
        </p:grpSp>
        <p:grpSp>
          <p:nvGrpSpPr>
            <p:cNvPr id="815" name="Google Shape;815;p30"/>
            <p:cNvGrpSpPr/>
            <p:nvPr/>
          </p:nvGrpSpPr>
          <p:grpSpPr>
            <a:xfrm>
              <a:off x="6030893" y="5127400"/>
              <a:ext cx="2322503" cy="683771"/>
              <a:chOff x="6030893" y="5127400"/>
              <a:chExt cx="2322503" cy="683771"/>
            </a:xfrm>
          </p:grpSpPr>
          <p:grpSp>
            <p:nvGrpSpPr>
              <p:cNvPr id="816" name="Google Shape;816;p30"/>
              <p:cNvGrpSpPr/>
              <p:nvPr/>
            </p:nvGrpSpPr>
            <p:grpSpPr>
              <a:xfrm>
                <a:off x="7780512" y="5127400"/>
                <a:ext cx="572884" cy="664546"/>
                <a:chOff x="7780512" y="5127400"/>
                <a:chExt cx="572884" cy="664546"/>
              </a:xfrm>
            </p:grpSpPr>
            <p:sp>
              <p:nvSpPr>
                <p:cNvPr id="817" name="Google Shape;817;p30"/>
                <p:cNvSpPr/>
                <p:nvPr/>
              </p:nvSpPr>
              <p:spPr>
                <a:xfrm rot="5400000">
                  <a:off x="7734681" y="5173231"/>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8" name="Google Shape;818;p30"/>
                <p:cNvGrpSpPr/>
                <p:nvPr/>
              </p:nvGrpSpPr>
              <p:grpSpPr>
                <a:xfrm>
                  <a:off x="7864095" y="5366697"/>
                  <a:ext cx="458855" cy="215444"/>
                  <a:chOff x="12991139" y="5565361"/>
                  <a:chExt cx="458855" cy="215444"/>
                </a:xfrm>
              </p:grpSpPr>
              <p:sp>
                <p:nvSpPr>
                  <p:cNvPr id="819" name="Google Shape;819;p30"/>
                  <p:cNvSpPr/>
                  <p:nvPr/>
                </p:nvSpPr>
                <p:spPr>
                  <a:xfrm>
                    <a:off x="13031290" y="5565361"/>
                    <a:ext cx="418704"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chemeClr val="dk1"/>
                        </a:solidFill>
                        <a:latin typeface="Arial"/>
                        <a:ea typeface="Arial"/>
                        <a:cs typeface="Arial"/>
                        <a:sym typeface="Arial"/>
                      </a:rPr>
                      <a:t>kafka</a:t>
                    </a:r>
                    <a:endParaRPr sz="1000">
                      <a:solidFill>
                        <a:schemeClr val="dk1"/>
                      </a:solidFill>
                      <a:latin typeface="Arial"/>
                      <a:ea typeface="Arial"/>
                      <a:cs typeface="Arial"/>
                      <a:sym typeface="Arial"/>
                    </a:endParaRPr>
                  </a:p>
                </p:txBody>
              </p:sp>
              <p:grpSp>
                <p:nvGrpSpPr>
                  <p:cNvPr id="820" name="Google Shape;820;p30"/>
                  <p:cNvGrpSpPr/>
                  <p:nvPr/>
                </p:nvGrpSpPr>
                <p:grpSpPr>
                  <a:xfrm>
                    <a:off x="12991139" y="5584031"/>
                    <a:ext cx="106799" cy="171196"/>
                    <a:chOff x="12695864" y="6384153"/>
                    <a:chExt cx="130849" cy="209747"/>
                  </a:xfrm>
                </p:grpSpPr>
                <p:sp>
                  <p:nvSpPr>
                    <p:cNvPr id="821" name="Google Shape;821;p30"/>
                    <p:cNvSpPr/>
                    <p:nvPr/>
                  </p:nvSpPr>
                  <p:spPr>
                    <a:xfrm>
                      <a:off x="12702413" y="6384153"/>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2" name="Google Shape;822;p30"/>
                    <p:cNvSpPr/>
                    <p:nvPr/>
                  </p:nvSpPr>
                  <p:spPr>
                    <a:xfrm>
                      <a:off x="12702413" y="6548181"/>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3" name="Google Shape;823;p30"/>
                    <p:cNvSpPr/>
                    <p:nvPr/>
                  </p:nvSpPr>
                  <p:spPr>
                    <a:xfrm>
                      <a:off x="12695864" y="6461523"/>
                      <a:ext cx="58817" cy="58817"/>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30"/>
                    <p:cNvSpPr/>
                    <p:nvPr/>
                  </p:nvSpPr>
                  <p:spPr>
                    <a:xfrm>
                      <a:off x="12780994" y="6429872"/>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5" name="Google Shape;825;p30"/>
                    <p:cNvSpPr/>
                    <p:nvPr/>
                  </p:nvSpPr>
                  <p:spPr>
                    <a:xfrm>
                      <a:off x="12780993" y="6502462"/>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26" name="Google Shape;826;p30"/>
                    <p:cNvCxnSpPr>
                      <a:stCxn id="821" idx="4"/>
                      <a:endCxn id="823" idx="0"/>
                    </p:cNvCxnSpPr>
                    <p:nvPr/>
                  </p:nvCxnSpPr>
                  <p:spPr>
                    <a:xfrm>
                      <a:off x="12725273" y="6429872"/>
                      <a:ext cx="0" cy="31800"/>
                    </a:xfrm>
                    <a:prstGeom prst="straightConnector1">
                      <a:avLst/>
                    </a:prstGeom>
                    <a:noFill/>
                    <a:ln cap="flat" cmpd="sng" w="9525">
                      <a:solidFill>
                        <a:schemeClr val="dk1"/>
                      </a:solidFill>
                      <a:prstDash val="solid"/>
                      <a:miter lim="800000"/>
                      <a:headEnd len="sm" w="sm" type="none"/>
                      <a:tailEnd len="sm" w="sm" type="none"/>
                    </a:ln>
                  </p:spPr>
                </p:cxnSp>
                <p:cxnSp>
                  <p:nvCxnSpPr>
                    <p:cNvPr id="827" name="Google Shape;827;p30"/>
                    <p:cNvCxnSpPr>
                      <a:stCxn id="823" idx="4"/>
                      <a:endCxn id="822" idx="0"/>
                    </p:cNvCxnSpPr>
                    <p:nvPr/>
                  </p:nvCxnSpPr>
                  <p:spPr>
                    <a:xfrm>
                      <a:off x="12725273" y="6520340"/>
                      <a:ext cx="0" cy="27900"/>
                    </a:xfrm>
                    <a:prstGeom prst="straightConnector1">
                      <a:avLst/>
                    </a:prstGeom>
                    <a:noFill/>
                    <a:ln cap="flat" cmpd="sng" w="9525">
                      <a:solidFill>
                        <a:schemeClr val="dk1"/>
                      </a:solidFill>
                      <a:prstDash val="solid"/>
                      <a:miter lim="800000"/>
                      <a:headEnd len="sm" w="sm" type="none"/>
                      <a:tailEnd len="sm" w="sm" type="none"/>
                    </a:ln>
                  </p:spPr>
                </p:cxnSp>
                <p:cxnSp>
                  <p:nvCxnSpPr>
                    <p:cNvPr id="828" name="Google Shape;828;p30"/>
                    <p:cNvCxnSpPr>
                      <a:stCxn id="823" idx="7"/>
                      <a:endCxn id="824" idx="2"/>
                    </p:cNvCxnSpPr>
                    <p:nvPr/>
                  </p:nvCxnSpPr>
                  <p:spPr>
                    <a:xfrm flipH="1" rot="10800000">
                      <a:off x="12746067" y="6452737"/>
                      <a:ext cx="34800" cy="17400"/>
                    </a:xfrm>
                    <a:prstGeom prst="straightConnector1">
                      <a:avLst/>
                    </a:prstGeom>
                    <a:noFill/>
                    <a:ln cap="flat" cmpd="sng" w="9525">
                      <a:solidFill>
                        <a:schemeClr val="dk1"/>
                      </a:solidFill>
                      <a:prstDash val="solid"/>
                      <a:miter lim="800000"/>
                      <a:headEnd len="sm" w="sm" type="none"/>
                      <a:tailEnd len="sm" w="sm" type="none"/>
                    </a:ln>
                  </p:spPr>
                </p:cxnSp>
                <p:cxnSp>
                  <p:nvCxnSpPr>
                    <p:cNvPr id="829" name="Google Shape;829;p30"/>
                    <p:cNvCxnSpPr>
                      <a:stCxn id="823" idx="5"/>
                      <a:endCxn id="825" idx="2"/>
                    </p:cNvCxnSpPr>
                    <p:nvPr/>
                  </p:nvCxnSpPr>
                  <p:spPr>
                    <a:xfrm>
                      <a:off x="12746067" y="6511726"/>
                      <a:ext cx="34800" cy="13500"/>
                    </a:xfrm>
                    <a:prstGeom prst="straightConnector1">
                      <a:avLst/>
                    </a:prstGeom>
                    <a:noFill/>
                    <a:ln cap="flat" cmpd="sng" w="9525">
                      <a:solidFill>
                        <a:schemeClr val="dk1"/>
                      </a:solidFill>
                      <a:prstDash val="solid"/>
                      <a:miter lim="800000"/>
                      <a:headEnd len="sm" w="sm" type="none"/>
                      <a:tailEnd len="sm" w="sm" type="none"/>
                    </a:ln>
                  </p:spPr>
                </p:cxnSp>
              </p:grpSp>
            </p:grpSp>
          </p:grpSp>
          <p:grpSp>
            <p:nvGrpSpPr>
              <p:cNvPr id="830" name="Google Shape;830;p30"/>
              <p:cNvGrpSpPr/>
              <p:nvPr/>
            </p:nvGrpSpPr>
            <p:grpSpPr>
              <a:xfrm rot="-5400000">
                <a:off x="5985062" y="5192456"/>
                <a:ext cx="664546" cy="572884"/>
                <a:chOff x="6245056" y="4320728"/>
                <a:chExt cx="664546" cy="572884"/>
              </a:xfrm>
            </p:grpSpPr>
            <p:sp>
              <p:nvSpPr>
                <p:cNvPr id="831" name="Google Shape;831;p30"/>
                <p:cNvSpPr/>
                <p:nvPr/>
              </p:nvSpPr>
              <p:spPr>
                <a:xfrm>
                  <a:off x="6245056" y="4320728"/>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32" name="Google Shape;832;p30"/>
                <p:cNvPicPr preferRelativeResize="0"/>
                <p:nvPr/>
              </p:nvPicPr>
              <p:blipFill rotWithShape="1">
                <a:blip r:embed="rId10">
                  <a:alphaModFix/>
                </a:blip>
                <a:srcRect b="0" l="0" r="0" t="0"/>
                <a:stretch/>
              </p:blipFill>
              <p:spPr>
                <a:xfrm rot="5400000">
                  <a:off x="6391220" y="4441053"/>
                  <a:ext cx="368809" cy="332233"/>
                </a:xfrm>
                <a:prstGeom prst="rect">
                  <a:avLst/>
                </a:prstGeom>
                <a:noFill/>
                <a:ln>
                  <a:noFill/>
                </a:ln>
              </p:spPr>
            </p:pic>
          </p:grpSp>
          <p:grpSp>
            <p:nvGrpSpPr>
              <p:cNvPr id="833" name="Google Shape;833;p30"/>
              <p:cNvGrpSpPr/>
              <p:nvPr/>
            </p:nvGrpSpPr>
            <p:grpSpPr>
              <a:xfrm rot="5400000">
                <a:off x="6861955" y="5173232"/>
                <a:ext cx="664546" cy="572884"/>
                <a:chOff x="5390025" y="4320306"/>
                <a:chExt cx="664546" cy="572884"/>
              </a:xfrm>
            </p:grpSpPr>
            <p:sp>
              <p:nvSpPr>
                <p:cNvPr id="834" name="Google Shape;834;p30"/>
                <p:cNvSpPr/>
                <p:nvPr/>
              </p:nvSpPr>
              <p:spPr>
                <a:xfrm>
                  <a:off x="5390025" y="4320306"/>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35" name="Google Shape;835;p30"/>
                <p:cNvPicPr preferRelativeResize="0"/>
                <p:nvPr/>
              </p:nvPicPr>
              <p:blipFill rotWithShape="1">
                <a:blip r:embed="rId11">
                  <a:alphaModFix/>
                </a:blip>
                <a:srcRect b="0" l="0" r="0" t="0"/>
                <a:stretch/>
              </p:blipFill>
              <p:spPr>
                <a:xfrm rot="-5400000">
                  <a:off x="5574852" y="4457143"/>
                  <a:ext cx="297311" cy="279015"/>
                </a:xfrm>
                <a:prstGeom prst="rect">
                  <a:avLst/>
                </a:prstGeom>
                <a:noFill/>
                <a:ln>
                  <a:noFill/>
                </a:ln>
              </p:spPr>
            </p:pic>
          </p:grpSp>
        </p:grpSp>
      </p:grpSp>
      <p:sp>
        <p:nvSpPr>
          <p:cNvPr id="836" name="Google Shape;836;p30"/>
          <p:cNvSpPr/>
          <p:nvPr/>
        </p:nvSpPr>
        <p:spPr>
          <a:xfrm>
            <a:off x="5245312" y="1822749"/>
            <a:ext cx="412481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KIỂM SOÁT TRUY CẬP DỰA TRÊN THUỘC TÍNH (ABAC)</a:t>
            </a:r>
            <a:endParaRPr sz="14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43" name="Google Shape;843;p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Atlas là gì? </a:t>
            </a:r>
            <a:endParaRPr/>
          </a:p>
        </p:txBody>
      </p:sp>
      <p:sp>
        <p:nvSpPr>
          <p:cNvPr id="844" name="Google Shape;844;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45" name="Google Shape;845;p31"/>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Atlas là một nền tảng để quản lý các tiêu chuẩn và dòng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Khung quản trị dữ liệu và siêu dữ liệu cho Hadoop</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bảo mật dựa trên thẻ động</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a:t>
            </a:r>
            <a:endParaRPr/>
          </a:p>
          <a:p>
            <a:pPr indent="-182563" lvl="1" marL="360363" rtl="0" algn="l">
              <a:lnSpc>
                <a:spcPct val="138461"/>
              </a:lnSpc>
              <a:spcBef>
                <a:spcPts val="500"/>
              </a:spcBef>
              <a:spcAft>
                <a:spcPts val="0"/>
              </a:spcAft>
              <a:buClr>
                <a:srgbClr val="262626"/>
              </a:buClr>
              <a:buSzPts val="1040"/>
              <a:buChar char="•"/>
            </a:pPr>
            <a:r>
              <a:rPr lang="en-US"/>
              <a:t>Danh mục siêu dữ liệu &amp; Tìm kiếm</a:t>
            </a:r>
            <a:endParaRPr/>
          </a:p>
          <a:p>
            <a:pPr indent="-182563" lvl="1" marL="360363" rtl="0" algn="l">
              <a:lnSpc>
                <a:spcPct val="138461"/>
              </a:lnSpc>
              <a:spcBef>
                <a:spcPts val="500"/>
              </a:spcBef>
              <a:spcAft>
                <a:spcPts val="0"/>
              </a:spcAft>
              <a:buClr>
                <a:srgbClr val="262626"/>
              </a:buClr>
              <a:buSzPts val="1040"/>
              <a:buChar char="•"/>
            </a:pPr>
            <a:r>
              <a:rPr lang="en-US"/>
              <a:t>Dòng dõi &amp; Chuỗi hành trình sản phẩm</a:t>
            </a:r>
            <a:endParaRPr/>
          </a:p>
          <a:p>
            <a:pPr indent="-182563" lvl="1" marL="360363" rtl="0" algn="l">
              <a:lnSpc>
                <a:spcPct val="138461"/>
              </a:lnSpc>
              <a:spcBef>
                <a:spcPts val="500"/>
              </a:spcBef>
              <a:spcAft>
                <a:spcPts val="0"/>
              </a:spcAft>
              <a:buClr>
                <a:srgbClr val="262626"/>
              </a:buClr>
              <a:buSzPts val="1040"/>
              <a:buChar char="•"/>
            </a:pPr>
            <a:r>
              <a:rPr lang="en-US"/>
              <a:t>Quản lý/tìm kiếm bằng cách gắn Tag cho bảng/cột</a:t>
            </a:r>
            <a:endParaRPr/>
          </a:p>
          <a:p>
            <a:pPr indent="-182563" lvl="1" marL="360363" rtl="0" algn="l">
              <a:lnSpc>
                <a:spcPct val="138461"/>
              </a:lnSpc>
              <a:spcBef>
                <a:spcPts val="500"/>
              </a:spcBef>
              <a:spcAft>
                <a:spcPts val="0"/>
              </a:spcAft>
              <a:buClr>
                <a:srgbClr val="262626"/>
              </a:buClr>
              <a:buSzPts val="1040"/>
              <a:buChar char="•"/>
            </a:pPr>
            <a:r>
              <a:rPr lang="en-US"/>
              <a:t>Kiểm tra siêu dữ liệu &amp; bảo mật</a:t>
            </a:r>
            <a:endParaRPr/>
          </a:p>
        </p:txBody>
      </p:sp>
      <p:pic>
        <p:nvPicPr>
          <p:cNvPr descr="Apache Atlas – Data Governance and Metadata framework for Hadoop" id="846" name="Google Shape;846;p31"/>
          <p:cNvPicPr preferRelativeResize="0"/>
          <p:nvPr/>
        </p:nvPicPr>
        <p:blipFill rotWithShape="1">
          <a:blip r:embed="rId3">
            <a:alphaModFix/>
          </a:blip>
          <a:srcRect b="0" l="0" r="0" t="0"/>
          <a:stretch/>
        </p:blipFill>
        <p:spPr>
          <a:xfrm>
            <a:off x="2198543" y="5034485"/>
            <a:ext cx="5010150" cy="914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53" name="Google Shape;853;p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Tại sao nên sử dụng Apache Atlas? (1/2)</a:t>
            </a:r>
            <a:endParaRPr>
              <a:latin typeface="Arial"/>
              <a:ea typeface="Arial"/>
              <a:cs typeface="Arial"/>
              <a:sym typeface="Arial"/>
            </a:endParaRPr>
          </a:p>
        </p:txBody>
      </p:sp>
      <p:sp>
        <p:nvSpPr>
          <p:cNvPr id="854" name="Google Shape;854;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55" name="Google Shape;855;p32"/>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loại siêu dữ liệu và giao diện</a:t>
            </a:r>
            <a:endParaRPr/>
          </a:p>
          <a:p>
            <a:pPr indent="-182563" lvl="1" marL="360363" rtl="0" algn="l">
              <a:lnSpc>
                <a:spcPct val="138461"/>
              </a:lnSpc>
              <a:spcBef>
                <a:spcPts val="500"/>
              </a:spcBef>
              <a:spcAft>
                <a:spcPts val="0"/>
              </a:spcAft>
              <a:buClr>
                <a:srgbClr val="262626"/>
              </a:buClr>
              <a:buSzPts val="1040"/>
              <a:buChar char="•"/>
            </a:pPr>
            <a:r>
              <a:rPr lang="en-US"/>
              <a:t>Nhiều siêu dữ liệu Hadoop và Non-Hadoop có sẵn dưới dạng các loại được xác định trước.</a:t>
            </a:r>
            <a:endParaRPr/>
          </a:p>
          <a:p>
            <a:pPr indent="-182563" lvl="1" marL="360363" rtl="0" algn="l">
              <a:lnSpc>
                <a:spcPct val="138461"/>
              </a:lnSpc>
              <a:spcBef>
                <a:spcPts val="500"/>
              </a:spcBef>
              <a:spcAft>
                <a:spcPts val="0"/>
              </a:spcAft>
              <a:buClr>
                <a:srgbClr val="262626"/>
              </a:buClr>
              <a:buSzPts val="1040"/>
              <a:buChar char="•"/>
            </a:pPr>
            <a:r>
              <a:rPr lang="en-US"/>
              <a:t>Các loại siêu dữ liệu mới có thể được xác định và quản lý.</a:t>
            </a:r>
            <a:endParaRPr/>
          </a:p>
          <a:p>
            <a:pPr indent="-182563" lvl="1" marL="360363" rtl="0" algn="l">
              <a:lnSpc>
                <a:spcPct val="138461"/>
              </a:lnSpc>
              <a:spcBef>
                <a:spcPts val="500"/>
              </a:spcBef>
              <a:spcAft>
                <a:spcPts val="0"/>
              </a:spcAft>
              <a:buClr>
                <a:srgbClr val="262626"/>
              </a:buClr>
              <a:buSzPts val="1040"/>
              <a:buChar char="•"/>
            </a:pPr>
            <a:r>
              <a:rPr lang="en-US"/>
              <a:t>Một loại có thể có các thuộc tính đơn giản, thuộc tính phức tạp hoặc đối tượng tham chiếu.</a:t>
            </a:r>
            <a:endParaRPr/>
          </a:p>
          <a:p>
            <a:pPr indent="-182563" lvl="1" marL="360363" rtl="0" algn="l">
              <a:lnSpc>
                <a:spcPct val="138461"/>
              </a:lnSpc>
              <a:spcBef>
                <a:spcPts val="500"/>
              </a:spcBef>
              <a:spcAft>
                <a:spcPts val="0"/>
              </a:spcAft>
              <a:buClr>
                <a:srgbClr val="262626"/>
              </a:buClr>
              <a:buSzPts val="1040"/>
              <a:buChar char="•"/>
            </a:pPr>
            <a:r>
              <a:rPr lang="en-US"/>
              <a:t>Các thể hiện của các loại được gọi là thực thể thu thập các chi tiết và liên kết của các đối tượng siêu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Phân loại</a:t>
            </a:r>
            <a:endParaRPr/>
          </a:p>
          <a:p>
            <a:pPr indent="-182563" lvl="1" marL="360363" rtl="0" algn="l">
              <a:lnSpc>
                <a:spcPct val="138461"/>
              </a:lnSpc>
              <a:spcBef>
                <a:spcPts val="500"/>
              </a:spcBef>
              <a:spcAft>
                <a:spcPts val="0"/>
              </a:spcAft>
              <a:buClr>
                <a:srgbClr val="262626"/>
              </a:buClr>
              <a:buSzPts val="1040"/>
              <a:buChar char="•"/>
            </a:pPr>
            <a:r>
              <a:rPr lang="en-US"/>
              <a:t>Khả năng tự động tạo phân loại - thông tin cá nhân (PII), thông tin hết hạn (EXPIRES_ON), chất lượng dữ liệu (DATA_QUALITY), thông tin nhạy cảm (SENSITIVE)</a:t>
            </a:r>
            <a:endParaRPr/>
          </a:p>
          <a:p>
            <a:pPr indent="-182563" lvl="1" marL="360363" rtl="0" algn="l">
              <a:lnSpc>
                <a:spcPct val="138461"/>
              </a:lnSpc>
              <a:spcBef>
                <a:spcPts val="500"/>
              </a:spcBef>
              <a:spcAft>
                <a:spcPts val="0"/>
              </a:spcAft>
              <a:buClr>
                <a:srgbClr val="262626"/>
              </a:buClr>
              <a:buSzPts val="1040"/>
              <a:buChar char="•"/>
            </a:pPr>
            <a:r>
              <a:rPr lang="en-US"/>
              <a:t>Phân loại bao gồm các thuộc tính - thuộc tính thời hạn sử dụng (expiry date) của thông tin hết hạn (EXPIRES_ON) phân loại</a:t>
            </a:r>
            <a:endParaRPr/>
          </a:p>
          <a:p>
            <a:pPr indent="-182563" lvl="1" marL="360363" rtl="0" algn="l">
              <a:lnSpc>
                <a:spcPct val="138461"/>
              </a:lnSpc>
              <a:spcBef>
                <a:spcPts val="500"/>
              </a:spcBef>
              <a:spcAft>
                <a:spcPts val="0"/>
              </a:spcAft>
              <a:buClr>
                <a:srgbClr val="262626"/>
              </a:buClr>
              <a:buSzPts val="1040"/>
              <a:buChar char="•"/>
            </a:pPr>
            <a:r>
              <a:rPr lang="en-US"/>
              <a:t>Các thực thể có liên quan đến các phân loại khác nhau, dễ dàng tìm kiếm và tăng cường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truyền thừa</a:t>
            </a:r>
            <a:endParaRPr/>
          </a:p>
          <a:p>
            <a:pPr indent="-182563" lvl="1" marL="360363" rtl="0" algn="l">
              <a:lnSpc>
                <a:spcPct val="138461"/>
              </a:lnSpc>
              <a:spcBef>
                <a:spcPts val="500"/>
              </a:spcBef>
              <a:spcAft>
                <a:spcPts val="0"/>
              </a:spcAft>
              <a:buClr>
                <a:srgbClr val="262626"/>
              </a:buClr>
              <a:buSzPts val="1040"/>
              <a:buChar char="•"/>
            </a:pPr>
            <a:r>
              <a:rPr lang="en-US"/>
              <a:t>Giao diện người dùng trực quan cho phép bạn xem cách dữ liệu được di chuyển và xử lý dưới dạng phả hệ</a:t>
            </a:r>
            <a:endParaRPr/>
          </a:p>
          <a:p>
            <a:pPr indent="-182563" lvl="1" marL="360363" rtl="0" algn="l">
              <a:lnSpc>
                <a:spcPct val="138461"/>
              </a:lnSpc>
              <a:spcBef>
                <a:spcPts val="500"/>
              </a:spcBef>
              <a:spcAft>
                <a:spcPts val="0"/>
              </a:spcAft>
              <a:buClr>
                <a:srgbClr val="262626"/>
              </a:buClr>
              <a:buSzPts val="1040"/>
              <a:buChar char="•"/>
            </a:pPr>
            <a:r>
              <a:rPr lang="en-US"/>
              <a:t>Truy cập và cập nhật phả hệ với API REST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62" name="Google Shape;862;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Tại sao nên sử dụng Apache Atlas? (2/2)</a:t>
            </a:r>
            <a:endParaRPr>
              <a:latin typeface="Arial"/>
              <a:ea typeface="Arial"/>
              <a:cs typeface="Arial"/>
              <a:sym typeface="Arial"/>
            </a:endParaRPr>
          </a:p>
        </p:txBody>
      </p:sp>
      <p:sp>
        <p:nvSpPr>
          <p:cNvPr id="863" name="Google Shape;863;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64" name="Google Shape;864;p33"/>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Tìm kiếm và khám phá</a:t>
            </a:r>
            <a:endParaRPr/>
          </a:p>
          <a:p>
            <a:pPr indent="-182563" lvl="1" marL="360363" rtl="0" algn="l">
              <a:lnSpc>
                <a:spcPct val="138461"/>
              </a:lnSpc>
              <a:spcBef>
                <a:spcPts val="500"/>
              </a:spcBef>
              <a:spcAft>
                <a:spcPts val="0"/>
              </a:spcAft>
              <a:buClr>
                <a:srgbClr val="262626"/>
              </a:buClr>
              <a:buSzPts val="1040"/>
              <a:buChar char="•"/>
            </a:pPr>
            <a:r>
              <a:rPr lang="en-US"/>
              <a:t>Giao diện người dùng trực quan cho phép bạn tìm kiếm các đối tượng theo loại, phân loại, giá trị thuộc tính hoặc văn bản miễn phí</a:t>
            </a:r>
            <a:endParaRPr/>
          </a:p>
          <a:p>
            <a:pPr indent="-182563" lvl="1" marL="360363" rtl="0" algn="l">
              <a:lnSpc>
                <a:spcPct val="138461"/>
              </a:lnSpc>
              <a:spcBef>
                <a:spcPts val="500"/>
              </a:spcBef>
              <a:spcAft>
                <a:spcPts val="0"/>
              </a:spcAft>
              <a:buClr>
                <a:srgbClr val="262626"/>
              </a:buClr>
              <a:buSzPts val="1040"/>
              <a:buChar char="•"/>
            </a:pPr>
            <a:r>
              <a:rPr lang="en-US"/>
              <a:t>API REST phong phú cho phép tìm kiếm thậm chí phức tạp</a:t>
            </a:r>
            <a:endParaRPr/>
          </a:p>
          <a:p>
            <a:pPr indent="-182563" lvl="1" marL="360363" rtl="0" algn="l">
              <a:lnSpc>
                <a:spcPct val="138461"/>
              </a:lnSpc>
              <a:spcBef>
                <a:spcPts val="500"/>
              </a:spcBef>
              <a:spcAft>
                <a:spcPts val="0"/>
              </a:spcAft>
              <a:buClr>
                <a:srgbClr val="262626"/>
              </a:buClr>
              <a:buSzPts val="1040"/>
              <a:buChar char="•"/>
            </a:pPr>
            <a:r>
              <a:rPr lang="en-US"/>
              <a:t>Tìm kiếm các đối tượng bằng ngôn ngữ truy vấn giống như SQL - Ngôn ngữ dành riêng cho miền (DSL)</a:t>
            </a:r>
            <a:endParaRPr/>
          </a:p>
          <a:p>
            <a:pPr indent="-177800" lvl="0" marL="177800" rtl="0" algn="l">
              <a:lnSpc>
                <a:spcPct val="128571"/>
              </a:lnSpc>
              <a:spcBef>
                <a:spcPts val="1000"/>
              </a:spcBef>
              <a:spcAft>
                <a:spcPts val="0"/>
              </a:spcAft>
              <a:buClr>
                <a:srgbClr val="262626"/>
              </a:buClr>
              <a:buSzPts val="1400"/>
              <a:buFont typeface="Arial"/>
              <a:buChar char="•"/>
            </a:pPr>
            <a:r>
              <a:rPr lang="en-US"/>
              <a:t>Bảo mật và che giấu dữ liệu</a:t>
            </a:r>
            <a:endParaRPr/>
          </a:p>
          <a:p>
            <a:pPr indent="-182563" lvl="1" marL="360363" rtl="0" algn="l">
              <a:lnSpc>
                <a:spcPct val="138461"/>
              </a:lnSpc>
              <a:spcBef>
                <a:spcPts val="500"/>
              </a:spcBef>
              <a:spcAft>
                <a:spcPts val="0"/>
              </a:spcAft>
              <a:buClr>
                <a:srgbClr val="262626"/>
              </a:buClr>
              <a:buSzPts val="1040"/>
              <a:buChar char="•"/>
            </a:pPr>
            <a:r>
              <a:rPr lang="en-US"/>
              <a:t>Bảo mật chi tiết của quyền truy cập siêu dữ liệu, cho phép truy cập và kiểm soát các phiên bản đối tượng và các hoạt động phân loại như thêm/sửa đổi/xóa</a:t>
            </a:r>
            <a:endParaRPr/>
          </a:p>
          <a:p>
            <a:pPr indent="-182563" lvl="1" marL="360363" rtl="0" algn="l">
              <a:lnSpc>
                <a:spcPct val="138461"/>
              </a:lnSpc>
              <a:spcBef>
                <a:spcPts val="500"/>
              </a:spcBef>
              <a:spcAft>
                <a:spcPts val="0"/>
              </a:spcAft>
              <a:buClr>
                <a:srgbClr val="262626"/>
              </a:buClr>
              <a:buSzPts val="1040"/>
              <a:buChar char="•"/>
            </a:pPr>
            <a:r>
              <a:rPr lang="en-US"/>
              <a:t>Khi kết hợp với Apache Ranger, việc xử lý ủy quyền/mặt nạ dữ liệu được cung cấp dựa trên quyền truy cập và phân loại dữ liệu được liên kết với các đối tượng trong Apache Atlas.</a:t>
            </a:r>
            <a:endParaRPr/>
          </a:p>
          <a:p>
            <a:pPr indent="-182563" lvl="1" marL="360363" rtl="0" algn="l">
              <a:lnSpc>
                <a:spcPct val="138461"/>
              </a:lnSpc>
              <a:spcBef>
                <a:spcPts val="500"/>
              </a:spcBef>
              <a:spcAft>
                <a:spcPts val="0"/>
              </a:spcAft>
              <a:buClr>
                <a:srgbClr val="262626"/>
              </a:buClr>
              <a:buSzPts val="1040"/>
              <a:buChar char="•"/>
            </a:pPr>
            <a:r>
              <a:rPr lang="en-US"/>
              <a:t>Ví dụ: người dùng có thể truy cập dữ liệu được phân loại là thông tin cá nhân (PII) và thông tin nhạy cảm (SENSITIVE)</a:t>
            </a:r>
            <a:endParaRPr/>
          </a:p>
          <a:p>
            <a:pPr indent="-177800" lvl="0" marL="177800" rtl="0" algn="l">
              <a:lnSpc>
                <a:spcPct val="128571"/>
              </a:lnSpc>
              <a:spcBef>
                <a:spcPts val="1000"/>
              </a:spcBef>
              <a:spcAft>
                <a:spcPts val="0"/>
              </a:spcAft>
              <a:buClr>
                <a:srgbClr val="262626"/>
              </a:buClr>
              <a:buSzPts val="1400"/>
              <a:buFont typeface="Arial"/>
              <a:buChar char="•"/>
            </a:pPr>
            <a:r>
              <a:rPr lang="en-US"/>
              <a:t>Dịch vụ Meta được hỗ trợ bởi Atlas</a:t>
            </a:r>
            <a:endParaRPr/>
          </a:p>
          <a:p>
            <a:pPr indent="-182563" lvl="1" marL="360363" rtl="0" algn="l">
              <a:lnSpc>
                <a:spcPct val="138461"/>
              </a:lnSpc>
              <a:spcBef>
                <a:spcPts val="500"/>
              </a:spcBef>
              <a:spcAft>
                <a:spcPts val="0"/>
              </a:spcAft>
              <a:buClr>
                <a:srgbClr val="262626"/>
              </a:buClr>
              <a:buSzPts val="1040"/>
              <a:buChar char="•"/>
            </a:pPr>
            <a:r>
              <a:rPr lang="en-US"/>
              <a:t>Hive, HBase, Ranger, Sqoop, Storm/Kafka, v.v.</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71" name="Google Shape;871;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Kiến trúc bản đồ Apache</a:t>
            </a:r>
            <a:endParaRPr>
              <a:latin typeface="Arial"/>
              <a:ea typeface="Arial"/>
              <a:cs typeface="Arial"/>
              <a:sym typeface="Arial"/>
            </a:endParaRPr>
          </a:p>
        </p:txBody>
      </p:sp>
      <p:sp>
        <p:nvSpPr>
          <p:cNvPr id="872" name="Google Shape;872;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73" name="Google Shape;873;p34"/>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Quy trình làm việc tổng thể trong Apache Atlas</a:t>
            </a:r>
            <a:endParaRPr/>
          </a:p>
        </p:txBody>
      </p:sp>
      <p:grpSp>
        <p:nvGrpSpPr>
          <p:cNvPr id="874" name="Google Shape;874;p34"/>
          <p:cNvGrpSpPr/>
          <p:nvPr/>
        </p:nvGrpSpPr>
        <p:grpSpPr>
          <a:xfrm>
            <a:off x="1090833" y="2528888"/>
            <a:ext cx="7686605" cy="3719953"/>
            <a:chOff x="1348951" y="2249805"/>
            <a:chExt cx="7333738" cy="3973636"/>
          </a:xfrm>
        </p:grpSpPr>
        <p:grpSp>
          <p:nvGrpSpPr>
            <p:cNvPr id="875" name="Google Shape;875;p34"/>
            <p:cNvGrpSpPr/>
            <p:nvPr/>
          </p:nvGrpSpPr>
          <p:grpSpPr>
            <a:xfrm>
              <a:off x="1348951" y="2249805"/>
              <a:ext cx="7333738" cy="836295"/>
              <a:chOff x="1342262" y="2224405"/>
              <a:chExt cx="7333738" cy="836295"/>
            </a:xfrm>
          </p:grpSpPr>
          <p:grpSp>
            <p:nvGrpSpPr>
              <p:cNvPr id="876" name="Google Shape;876;p34"/>
              <p:cNvGrpSpPr/>
              <p:nvPr/>
            </p:nvGrpSpPr>
            <p:grpSpPr>
              <a:xfrm>
                <a:off x="1342262" y="2224405"/>
                <a:ext cx="3590380" cy="836295"/>
                <a:chOff x="1342262" y="2275205"/>
                <a:chExt cx="3590380" cy="836295"/>
              </a:xfrm>
            </p:grpSpPr>
            <p:sp>
              <p:nvSpPr>
                <p:cNvPr id="877" name="Google Shape;877;p34"/>
                <p:cNvSpPr/>
                <p:nvPr/>
              </p:nvSpPr>
              <p:spPr>
                <a:xfrm>
                  <a:off x="1342262" y="2275205"/>
                  <a:ext cx="3590380"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1F45BC"/>
                      </a:solidFill>
                      <a:latin typeface="Arial"/>
                      <a:ea typeface="Arial"/>
                      <a:cs typeface="Arial"/>
                      <a:sym typeface="Arial"/>
                    </a:rPr>
                    <a:t>Nguồn dữ liệu tổng</a:t>
                  </a:r>
                  <a:endParaRPr b="1"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78" name="Google Shape;878;p34"/>
                <p:cNvGrpSpPr/>
                <p:nvPr/>
              </p:nvGrpSpPr>
              <p:grpSpPr>
                <a:xfrm>
                  <a:off x="1424672" y="2579808"/>
                  <a:ext cx="3419070" cy="452847"/>
                  <a:chOff x="-809219" y="3085734"/>
                  <a:chExt cx="2817642" cy="452847"/>
                </a:xfrm>
              </p:grpSpPr>
              <p:sp>
                <p:nvSpPr>
                  <p:cNvPr id="879" name="Google Shape;879;p34"/>
                  <p:cNvSpPr/>
                  <p:nvPr/>
                </p:nvSpPr>
                <p:spPr>
                  <a:xfrm>
                    <a:off x="-809219" y="3085736"/>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Hive</a:t>
                    </a:r>
                    <a:endParaRPr sz="1050">
                      <a:solidFill>
                        <a:srgbClr val="1F45BC"/>
                      </a:solidFill>
                      <a:latin typeface="Arial"/>
                      <a:ea typeface="Arial"/>
                      <a:cs typeface="Arial"/>
                      <a:sym typeface="Arial"/>
                    </a:endParaRPr>
                  </a:p>
                </p:txBody>
              </p:sp>
              <p:sp>
                <p:nvSpPr>
                  <p:cNvPr id="880" name="Google Shape;880;p34"/>
                  <p:cNvSpPr/>
                  <p:nvPr/>
                </p:nvSpPr>
                <p:spPr>
                  <a:xfrm>
                    <a:off x="-234597" y="3085735"/>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Sqoop</a:t>
                    </a:r>
                    <a:endParaRPr sz="1050">
                      <a:solidFill>
                        <a:srgbClr val="1F45BC"/>
                      </a:solidFill>
                      <a:latin typeface="Arial"/>
                      <a:ea typeface="Arial"/>
                      <a:cs typeface="Arial"/>
                      <a:sym typeface="Arial"/>
                    </a:endParaRPr>
                  </a:p>
                </p:txBody>
              </p:sp>
              <p:sp>
                <p:nvSpPr>
                  <p:cNvPr id="881" name="Google Shape;881;p34"/>
                  <p:cNvSpPr/>
                  <p:nvPr/>
                </p:nvSpPr>
                <p:spPr>
                  <a:xfrm>
                    <a:off x="334943" y="3085735"/>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Falcon</a:t>
                    </a:r>
                    <a:endParaRPr sz="1050">
                      <a:solidFill>
                        <a:srgbClr val="1F45BC"/>
                      </a:solidFill>
                      <a:latin typeface="Arial"/>
                      <a:ea typeface="Arial"/>
                      <a:cs typeface="Arial"/>
                      <a:sym typeface="Arial"/>
                    </a:endParaRPr>
                  </a:p>
                </p:txBody>
              </p:sp>
              <p:sp>
                <p:nvSpPr>
                  <p:cNvPr id="882" name="Google Shape;882;p34"/>
                  <p:cNvSpPr/>
                  <p:nvPr/>
                </p:nvSpPr>
                <p:spPr>
                  <a:xfrm>
                    <a:off x="904483" y="3085734"/>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Storm</a:t>
                    </a:r>
                    <a:endParaRPr sz="1050">
                      <a:solidFill>
                        <a:srgbClr val="1F45BC"/>
                      </a:solidFill>
                      <a:latin typeface="Arial"/>
                      <a:ea typeface="Arial"/>
                      <a:cs typeface="Arial"/>
                      <a:sym typeface="Arial"/>
                    </a:endParaRPr>
                  </a:p>
                </p:txBody>
              </p:sp>
              <p:sp>
                <p:nvSpPr>
                  <p:cNvPr id="883" name="Google Shape;883;p34"/>
                  <p:cNvSpPr/>
                  <p:nvPr/>
                </p:nvSpPr>
                <p:spPr>
                  <a:xfrm>
                    <a:off x="1478603" y="3085734"/>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HBase</a:t>
                    </a:r>
                    <a:endParaRPr sz="1050">
                      <a:solidFill>
                        <a:srgbClr val="1F45BC"/>
                      </a:solidFill>
                      <a:latin typeface="Arial"/>
                      <a:ea typeface="Arial"/>
                      <a:cs typeface="Arial"/>
                      <a:sym typeface="Arial"/>
                    </a:endParaRPr>
                  </a:p>
                </p:txBody>
              </p:sp>
            </p:grpSp>
          </p:grpSp>
          <p:grpSp>
            <p:nvGrpSpPr>
              <p:cNvPr id="884" name="Google Shape;884;p34"/>
              <p:cNvGrpSpPr/>
              <p:nvPr/>
            </p:nvGrpSpPr>
            <p:grpSpPr>
              <a:xfrm>
                <a:off x="5085620" y="2224405"/>
                <a:ext cx="3590380" cy="836295"/>
                <a:chOff x="5085620" y="2275205"/>
                <a:chExt cx="3590380" cy="836295"/>
              </a:xfrm>
            </p:grpSpPr>
            <p:sp>
              <p:nvSpPr>
                <p:cNvPr id="885" name="Google Shape;885;p34"/>
                <p:cNvSpPr/>
                <p:nvPr/>
              </p:nvSpPr>
              <p:spPr>
                <a:xfrm>
                  <a:off x="5085620" y="2275205"/>
                  <a:ext cx="3590380"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b="1" lang="en-US" sz="1100">
                      <a:solidFill>
                        <a:srgbClr val="1F45BC"/>
                      </a:solidFill>
                      <a:latin typeface="Arial"/>
                      <a:ea typeface="Arial"/>
                      <a:cs typeface="Arial"/>
                      <a:sym typeface="Arial"/>
                    </a:rPr>
                    <a:t>Ứng dụng</a:t>
                  </a:r>
                  <a:endParaRPr b="1"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86" name="Google Shape;886;p34"/>
                <p:cNvGrpSpPr/>
                <p:nvPr/>
              </p:nvGrpSpPr>
              <p:grpSpPr>
                <a:xfrm>
                  <a:off x="5168030" y="2579809"/>
                  <a:ext cx="3428562" cy="452846"/>
                  <a:chOff x="3969188" y="3466725"/>
                  <a:chExt cx="2031295" cy="452846"/>
                </a:xfrm>
              </p:grpSpPr>
              <p:sp>
                <p:nvSpPr>
                  <p:cNvPr id="887" name="Google Shape;887;p34"/>
                  <p:cNvSpPr/>
                  <p:nvPr/>
                </p:nvSpPr>
                <p:spPr>
                  <a:xfrm>
                    <a:off x="3969188" y="3466726"/>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Ranger Tag</a:t>
                    </a:r>
                    <a:endParaRPr/>
                  </a:p>
                  <a:p>
                    <a:pPr indent="0" lvl="0" marL="0" marR="0" rtl="0" algn="ctr">
                      <a:spcBef>
                        <a:spcPts val="0"/>
                      </a:spcBef>
                      <a:spcAft>
                        <a:spcPts val="0"/>
                      </a:spcAft>
                      <a:buNone/>
                    </a:pPr>
                    <a:r>
                      <a:rPr lang="en-US" sz="1050">
                        <a:solidFill>
                          <a:schemeClr val="lt1"/>
                        </a:solidFill>
                        <a:latin typeface="Arial"/>
                        <a:ea typeface="Arial"/>
                        <a:cs typeface="Arial"/>
                        <a:sym typeface="Arial"/>
                      </a:rPr>
                      <a:t>Based Policies</a:t>
                    </a:r>
                    <a:endParaRPr sz="1050">
                      <a:solidFill>
                        <a:schemeClr val="lt1"/>
                      </a:solidFill>
                      <a:latin typeface="Arial"/>
                      <a:ea typeface="Arial"/>
                      <a:cs typeface="Arial"/>
                      <a:sym typeface="Arial"/>
                    </a:endParaRPr>
                  </a:p>
                </p:txBody>
              </p:sp>
              <p:sp>
                <p:nvSpPr>
                  <p:cNvPr id="888" name="Google Shape;888;p34"/>
                  <p:cNvSpPr/>
                  <p:nvPr/>
                </p:nvSpPr>
                <p:spPr>
                  <a:xfrm>
                    <a:off x="4666464" y="3466725"/>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Quản trị viên UI</a:t>
                    </a:r>
                    <a:endParaRPr sz="1050">
                      <a:solidFill>
                        <a:schemeClr val="lt1"/>
                      </a:solidFill>
                      <a:latin typeface="Arial"/>
                      <a:ea typeface="Arial"/>
                      <a:cs typeface="Arial"/>
                      <a:sym typeface="Arial"/>
                    </a:endParaRPr>
                  </a:p>
                </p:txBody>
              </p:sp>
              <p:sp>
                <p:nvSpPr>
                  <p:cNvPr id="889" name="Google Shape;889;p34"/>
                  <p:cNvSpPr/>
                  <p:nvPr/>
                </p:nvSpPr>
                <p:spPr>
                  <a:xfrm>
                    <a:off x="5357572" y="3466725"/>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Việc kinh doanh</a:t>
                    </a:r>
                    <a:endParaRPr sz="1050">
                      <a:solidFill>
                        <a:schemeClr val="lt1"/>
                      </a:solidFill>
                      <a:latin typeface="Arial"/>
                      <a:ea typeface="Arial"/>
                      <a:cs typeface="Arial"/>
                      <a:sym typeface="Arial"/>
                    </a:endParaRPr>
                  </a:p>
                  <a:p>
                    <a:pPr indent="0" lvl="0" marL="0" marR="0" rtl="0" algn="ctr">
                      <a:spcBef>
                        <a:spcPts val="0"/>
                      </a:spcBef>
                      <a:spcAft>
                        <a:spcPts val="0"/>
                      </a:spcAft>
                      <a:buNone/>
                    </a:pPr>
                    <a:r>
                      <a:rPr lang="en-US" sz="1050">
                        <a:solidFill>
                          <a:schemeClr val="lt1"/>
                        </a:solidFill>
                        <a:latin typeface="Arial"/>
                        <a:ea typeface="Arial"/>
                        <a:cs typeface="Arial"/>
                        <a:sym typeface="Arial"/>
                      </a:rPr>
                      <a:t>phân loại</a:t>
                    </a:r>
                    <a:endParaRPr sz="1050">
                      <a:solidFill>
                        <a:schemeClr val="lt1"/>
                      </a:solidFill>
                      <a:latin typeface="Arial"/>
                      <a:ea typeface="Arial"/>
                      <a:cs typeface="Arial"/>
                      <a:sym typeface="Arial"/>
                    </a:endParaRPr>
                  </a:p>
                </p:txBody>
              </p:sp>
            </p:grpSp>
          </p:grpSp>
        </p:grpSp>
        <p:grpSp>
          <p:nvGrpSpPr>
            <p:cNvPr id="890" name="Google Shape;890;p34"/>
            <p:cNvGrpSpPr/>
            <p:nvPr/>
          </p:nvGrpSpPr>
          <p:grpSpPr>
            <a:xfrm>
              <a:off x="1348951" y="3173210"/>
              <a:ext cx="7333738" cy="836295"/>
              <a:chOff x="1176873" y="4563176"/>
              <a:chExt cx="7333738" cy="836295"/>
            </a:xfrm>
          </p:grpSpPr>
          <p:sp>
            <p:nvSpPr>
              <p:cNvPr id="891" name="Google Shape;891;p34"/>
              <p:cNvSpPr/>
              <p:nvPr/>
            </p:nvSpPr>
            <p:spPr>
              <a:xfrm>
                <a:off x="1176873" y="4563176"/>
                <a:ext cx="7333738"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Integration</a:t>
                </a:r>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92" name="Google Shape;892;p34"/>
              <p:cNvGrpSpPr/>
              <p:nvPr/>
            </p:nvGrpSpPr>
            <p:grpSpPr>
              <a:xfrm>
                <a:off x="1864598" y="4873838"/>
                <a:ext cx="2805057" cy="472723"/>
                <a:chOff x="1740310" y="4864960"/>
                <a:chExt cx="2805057" cy="472723"/>
              </a:xfrm>
            </p:grpSpPr>
            <p:sp>
              <p:nvSpPr>
                <p:cNvPr id="893" name="Google Shape;893;p34"/>
                <p:cNvSpPr/>
                <p:nvPr/>
              </p:nvSpPr>
              <p:spPr>
                <a:xfrm rot="-5400000">
                  <a:off x="2926200" y="3679070"/>
                  <a:ext cx="433277" cy="2805057"/>
                </a:xfrm>
                <a:prstGeom prst="can">
                  <a:avLst>
                    <a:gd fmla="val 25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4" name="Google Shape;894;p34"/>
                <p:cNvSpPr/>
                <p:nvPr/>
              </p:nvSpPr>
              <p:spPr>
                <a:xfrm>
                  <a:off x="2818618" y="4877412"/>
                  <a:ext cx="696189" cy="4602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Nhắn tin</a:t>
                  </a:r>
                  <a:endParaRPr sz="12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&lt;Kafka&gt;</a:t>
                  </a:r>
                  <a:endParaRPr sz="1000">
                    <a:solidFill>
                      <a:schemeClr val="lt1"/>
                    </a:solidFill>
                    <a:latin typeface="Arial"/>
                    <a:ea typeface="Arial"/>
                    <a:cs typeface="Arial"/>
                    <a:sym typeface="Arial"/>
                  </a:endParaRPr>
                </a:p>
              </p:txBody>
            </p:sp>
          </p:grpSp>
          <p:grpSp>
            <p:nvGrpSpPr>
              <p:cNvPr id="895" name="Google Shape;895;p34"/>
              <p:cNvGrpSpPr/>
              <p:nvPr/>
            </p:nvGrpSpPr>
            <p:grpSpPr>
              <a:xfrm>
                <a:off x="4979159" y="4873838"/>
                <a:ext cx="2805057" cy="472723"/>
                <a:chOff x="1740310" y="4864960"/>
                <a:chExt cx="2805057" cy="472723"/>
              </a:xfrm>
            </p:grpSpPr>
            <p:sp>
              <p:nvSpPr>
                <p:cNvPr id="896" name="Google Shape;896;p34"/>
                <p:cNvSpPr/>
                <p:nvPr/>
              </p:nvSpPr>
              <p:spPr>
                <a:xfrm rot="-5400000">
                  <a:off x="2926200" y="3679070"/>
                  <a:ext cx="433277" cy="2805057"/>
                </a:xfrm>
                <a:prstGeom prst="can">
                  <a:avLst>
                    <a:gd fmla="val 25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7" name="Google Shape;897;p34"/>
                <p:cNvSpPr/>
                <p:nvPr/>
              </p:nvSpPr>
              <p:spPr>
                <a:xfrm>
                  <a:off x="2725324" y="4877412"/>
                  <a:ext cx="882778" cy="4602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API</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&lt;HTTP / REST&gt;</a:t>
                  </a:r>
                  <a:endParaRPr sz="1000">
                    <a:solidFill>
                      <a:schemeClr val="lt1"/>
                    </a:solidFill>
                    <a:latin typeface="Arial"/>
                    <a:ea typeface="Arial"/>
                    <a:cs typeface="Arial"/>
                    <a:sym typeface="Arial"/>
                  </a:endParaRPr>
                </a:p>
              </p:txBody>
            </p:sp>
          </p:grpSp>
        </p:grpSp>
        <p:grpSp>
          <p:nvGrpSpPr>
            <p:cNvPr id="898" name="Google Shape;898;p34"/>
            <p:cNvGrpSpPr/>
            <p:nvPr/>
          </p:nvGrpSpPr>
          <p:grpSpPr>
            <a:xfrm>
              <a:off x="1348951" y="4109308"/>
              <a:ext cx="7333738" cy="1401967"/>
              <a:chOff x="1342262" y="4185508"/>
              <a:chExt cx="7333738" cy="1401967"/>
            </a:xfrm>
          </p:grpSpPr>
          <p:sp>
            <p:nvSpPr>
              <p:cNvPr id="899" name="Google Shape;899;p34"/>
              <p:cNvSpPr/>
              <p:nvPr/>
            </p:nvSpPr>
            <p:spPr>
              <a:xfrm>
                <a:off x="1342262" y="4185508"/>
                <a:ext cx="7333738" cy="1401967"/>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Core</a:t>
                </a:r>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900" name="Google Shape;900;p34"/>
              <p:cNvGrpSpPr/>
              <p:nvPr/>
            </p:nvGrpSpPr>
            <p:grpSpPr>
              <a:xfrm>
                <a:off x="1862378" y="4500563"/>
                <a:ext cx="6293507" cy="1011428"/>
                <a:chOff x="1663422" y="4437063"/>
                <a:chExt cx="6293507" cy="1011428"/>
              </a:xfrm>
            </p:grpSpPr>
            <p:grpSp>
              <p:nvGrpSpPr>
                <p:cNvPr id="901" name="Google Shape;901;p34"/>
                <p:cNvGrpSpPr/>
                <p:nvPr/>
              </p:nvGrpSpPr>
              <p:grpSpPr>
                <a:xfrm>
                  <a:off x="1663422" y="4437063"/>
                  <a:ext cx="6293507" cy="472296"/>
                  <a:chOff x="1937608" y="5067640"/>
                  <a:chExt cx="6293507" cy="472296"/>
                </a:xfrm>
              </p:grpSpPr>
              <p:sp>
                <p:nvSpPr>
                  <p:cNvPr id="902" name="Google Shape;902;p34"/>
                  <p:cNvSpPr/>
                  <p:nvPr/>
                </p:nvSpPr>
                <p:spPr>
                  <a:xfrm>
                    <a:off x="1937608" y="5068569"/>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Ingest / Xuất</a:t>
                    </a:r>
                    <a:endParaRPr sz="1000">
                      <a:solidFill>
                        <a:schemeClr val="lt1"/>
                      </a:solidFill>
                      <a:latin typeface="Arial"/>
                      <a:ea typeface="Arial"/>
                      <a:cs typeface="Arial"/>
                      <a:sym typeface="Arial"/>
                    </a:endParaRPr>
                  </a:p>
                  <a:p>
                    <a:pPr indent="0" lvl="0" marL="0" marR="0" rtl="0" algn="ctr">
                      <a:spcBef>
                        <a:spcPts val="0"/>
                      </a:spcBef>
                      <a:spcAft>
                        <a:spcPts val="0"/>
                      </a:spcAft>
                      <a:buNone/>
                    </a:pPr>
                    <a:r>
                      <a:t/>
                    </a:r>
                    <a:endParaRPr sz="1050">
                      <a:solidFill>
                        <a:srgbClr val="1F45BC"/>
                      </a:solidFill>
                      <a:latin typeface="Arial"/>
                      <a:ea typeface="Arial"/>
                      <a:cs typeface="Arial"/>
                      <a:sym typeface="Arial"/>
                    </a:endParaRPr>
                  </a:p>
                </p:txBody>
              </p:sp>
              <p:sp>
                <p:nvSpPr>
                  <p:cNvPr id="903" name="Google Shape;903;p34"/>
                  <p:cNvSpPr/>
                  <p:nvPr/>
                </p:nvSpPr>
                <p:spPr>
                  <a:xfrm>
                    <a:off x="4080625" y="5067641"/>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loại hệ thống</a:t>
                    </a:r>
                    <a:endParaRPr sz="1050">
                      <a:solidFill>
                        <a:srgbClr val="1F45BC"/>
                      </a:solidFill>
                      <a:latin typeface="Arial"/>
                      <a:ea typeface="Arial"/>
                      <a:cs typeface="Arial"/>
                      <a:sym typeface="Arial"/>
                    </a:endParaRPr>
                  </a:p>
                </p:txBody>
              </p:sp>
              <p:sp>
                <p:nvSpPr>
                  <p:cNvPr id="904" name="Google Shape;904;p34"/>
                  <p:cNvSpPr/>
                  <p:nvPr/>
                </p:nvSpPr>
                <p:spPr>
                  <a:xfrm>
                    <a:off x="6221126" y="5067640"/>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Công cụ đồ thị</a:t>
                    </a:r>
                    <a:endParaRPr sz="1050">
                      <a:solidFill>
                        <a:srgbClr val="1F45BC"/>
                      </a:solidFill>
                      <a:latin typeface="Arial"/>
                      <a:ea typeface="Arial"/>
                      <a:cs typeface="Arial"/>
                      <a:sym typeface="Arial"/>
                    </a:endParaRPr>
                  </a:p>
                </p:txBody>
              </p:sp>
            </p:grpSp>
            <p:sp>
              <p:nvSpPr>
                <p:cNvPr id="905" name="Google Shape;905;p34"/>
                <p:cNvSpPr/>
                <p:nvPr/>
              </p:nvSpPr>
              <p:spPr>
                <a:xfrm>
                  <a:off x="1663422" y="4977124"/>
                  <a:ext cx="6293507" cy="471367"/>
                </a:xfrm>
                <a:prstGeom prst="roundRect">
                  <a:avLst>
                    <a:gd fmla="val 38849" name="adj"/>
                  </a:avLst>
                </a:prstGeom>
                <a:solidFill>
                  <a:srgbClr val="2F549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JanusGraph</a:t>
                  </a:r>
                  <a:endParaRPr sz="1000">
                    <a:solidFill>
                      <a:schemeClr val="lt1"/>
                    </a:solidFill>
                    <a:latin typeface="Arial"/>
                    <a:ea typeface="Arial"/>
                    <a:cs typeface="Arial"/>
                    <a:sym typeface="Arial"/>
                  </a:endParaRPr>
                </a:p>
                <a:p>
                  <a:pPr indent="0" lvl="0" marL="0" marR="0" rtl="0" algn="ctr">
                    <a:spcBef>
                      <a:spcPts val="0"/>
                    </a:spcBef>
                    <a:spcAft>
                      <a:spcPts val="0"/>
                    </a:spcAft>
                    <a:buNone/>
                  </a:pPr>
                  <a:r>
                    <a:t/>
                  </a:r>
                  <a:endParaRPr sz="1050">
                    <a:solidFill>
                      <a:srgbClr val="1F45BC"/>
                    </a:solidFill>
                    <a:latin typeface="Arial"/>
                    <a:ea typeface="Arial"/>
                    <a:cs typeface="Arial"/>
                    <a:sym typeface="Arial"/>
                  </a:endParaRPr>
                </a:p>
              </p:txBody>
            </p:sp>
          </p:grpSp>
        </p:grpSp>
        <p:grpSp>
          <p:nvGrpSpPr>
            <p:cNvPr id="906" name="Google Shape;906;p34"/>
            <p:cNvGrpSpPr/>
            <p:nvPr/>
          </p:nvGrpSpPr>
          <p:grpSpPr>
            <a:xfrm>
              <a:off x="2846839" y="5611078"/>
              <a:ext cx="4337963" cy="612363"/>
              <a:chOff x="2812927" y="5611078"/>
              <a:chExt cx="4337963" cy="612363"/>
            </a:xfrm>
          </p:grpSpPr>
          <p:sp>
            <p:nvSpPr>
              <p:cNvPr id="907" name="Google Shape;907;p34"/>
              <p:cNvSpPr/>
              <p:nvPr/>
            </p:nvSpPr>
            <p:spPr>
              <a:xfrm>
                <a:off x="2812927" y="5611078"/>
                <a:ext cx="1382476" cy="61236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Nguồn dữ liệu tổng</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&lt;HBase&gt;</a:t>
                </a:r>
                <a:endParaRPr sz="1000">
                  <a:solidFill>
                    <a:srgbClr val="1F45BC"/>
                  </a:solidFill>
                  <a:latin typeface="Arial"/>
                  <a:ea typeface="Arial"/>
                  <a:cs typeface="Arial"/>
                  <a:sym typeface="Arial"/>
                </a:endParaRPr>
              </a:p>
            </p:txBody>
          </p:sp>
          <p:sp>
            <p:nvSpPr>
              <p:cNvPr id="908" name="Google Shape;908;p34"/>
              <p:cNvSpPr/>
              <p:nvPr/>
            </p:nvSpPr>
            <p:spPr>
              <a:xfrm>
                <a:off x="5768414" y="5611078"/>
                <a:ext cx="1382476" cy="61236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Cửa hàng chỉ mục</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&lt;Solr&gt;</a:t>
                </a:r>
                <a:endParaRPr sz="1000">
                  <a:solidFill>
                    <a:srgbClr val="1F45BC"/>
                  </a:solidFill>
                  <a:latin typeface="Arial"/>
                  <a:ea typeface="Arial"/>
                  <a:cs typeface="Arial"/>
                  <a:sym typeface="Arial"/>
                </a:endParaRPr>
              </a:p>
            </p:txBody>
          </p:sp>
        </p:grpSp>
        <p:cxnSp>
          <p:nvCxnSpPr>
            <p:cNvPr id="909" name="Google Shape;909;p34"/>
            <p:cNvCxnSpPr/>
            <p:nvPr/>
          </p:nvCxnSpPr>
          <p:spPr>
            <a:xfrm>
              <a:off x="2107799" y="301763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0" name="Google Shape;910;p34"/>
            <p:cNvCxnSpPr>
              <a:stCxn id="891" idx="0"/>
            </p:cNvCxnSpPr>
            <p:nvPr/>
          </p:nvCxnSpPr>
          <p:spPr>
            <a:xfrm flipH="1" rot="10800000">
              <a:off x="5015820" y="3007310"/>
              <a:ext cx="159000" cy="165900"/>
            </a:xfrm>
            <a:prstGeom prst="straightConnector1">
              <a:avLst/>
            </a:prstGeom>
            <a:noFill/>
            <a:ln cap="flat" cmpd="sng" w="28575">
              <a:solidFill>
                <a:srgbClr val="1F45BC"/>
              </a:solidFill>
              <a:prstDash val="solid"/>
              <a:miter lim="800000"/>
              <a:headEnd len="sm" w="sm" type="none"/>
              <a:tailEnd len="med" w="med" type="triangle"/>
            </a:ln>
          </p:spPr>
        </p:cxnSp>
        <p:cxnSp>
          <p:nvCxnSpPr>
            <p:cNvPr id="911" name="Google Shape;911;p34"/>
            <p:cNvCxnSpPr/>
            <p:nvPr/>
          </p:nvCxnSpPr>
          <p:spPr>
            <a:xfrm rot="10800000">
              <a:off x="6022073" y="3059020"/>
              <a:ext cx="0" cy="341405"/>
            </a:xfrm>
            <a:prstGeom prst="straightConnector1">
              <a:avLst/>
            </a:prstGeom>
            <a:noFill/>
            <a:ln cap="flat" cmpd="sng" w="28575">
              <a:solidFill>
                <a:srgbClr val="1F45BC"/>
              </a:solidFill>
              <a:prstDash val="solid"/>
              <a:miter lim="800000"/>
              <a:headEnd len="sm" w="sm" type="none"/>
              <a:tailEnd len="med" w="med" type="triangle"/>
            </a:ln>
          </p:spPr>
        </p:cxnSp>
        <p:cxnSp>
          <p:nvCxnSpPr>
            <p:cNvPr id="912" name="Google Shape;912;p34"/>
            <p:cNvCxnSpPr/>
            <p:nvPr/>
          </p:nvCxnSpPr>
          <p:spPr>
            <a:xfrm>
              <a:off x="7487179" y="3007253"/>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3" name="Google Shape;913;p34"/>
            <p:cNvCxnSpPr/>
            <p:nvPr/>
          </p:nvCxnSpPr>
          <p:spPr>
            <a:xfrm>
              <a:off x="3439204" y="395214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4" name="Google Shape;914;p34"/>
            <p:cNvCxnSpPr/>
            <p:nvPr/>
          </p:nvCxnSpPr>
          <p:spPr>
            <a:xfrm>
              <a:off x="7706404" y="395214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5" name="Google Shape;915;p34"/>
            <p:cNvCxnSpPr/>
            <p:nvPr/>
          </p:nvCxnSpPr>
          <p:spPr>
            <a:xfrm rot="10800000">
              <a:off x="6115014" y="3952145"/>
              <a:ext cx="0" cy="341405"/>
            </a:xfrm>
            <a:prstGeom prst="straightConnector1">
              <a:avLst/>
            </a:prstGeom>
            <a:noFill/>
            <a:ln cap="flat" cmpd="sng" w="28575">
              <a:solidFill>
                <a:srgbClr val="1F45BC"/>
              </a:solidFill>
              <a:prstDash val="solid"/>
              <a:miter lim="800000"/>
              <a:headEnd len="sm" w="sm" type="none"/>
              <a:tailEnd len="med" w="med" type="triangle"/>
            </a:ln>
          </p:spPr>
        </p:cxnSp>
        <p:cxnSp>
          <p:nvCxnSpPr>
            <p:cNvPr id="916" name="Google Shape;916;p34"/>
            <p:cNvCxnSpPr/>
            <p:nvPr/>
          </p:nvCxnSpPr>
          <p:spPr>
            <a:xfrm>
              <a:off x="3538077" y="5420551"/>
              <a:ext cx="0" cy="289180"/>
            </a:xfrm>
            <a:prstGeom prst="straightConnector1">
              <a:avLst/>
            </a:prstGeom>
            <a:noFill/>
            <a:ln cap="flat" cmpd="sng" w="28575">
              <a:solidFill>
                <a:srgbClr val="1F45BC"/>
              </a:solidFill>
              <a:prstDash val="solid"/>
              <a:miter lim="800000"/>
              <a:headEnd len="sm" w="sm" type="none"/>
              <a:tailEnd len="med" w="med" type="triangle"/>
            </a:ln>
          </p:spPr>
        </p:cxnSp>
        <p:cxnSp>
          <p:nvCxnSpPr>
            <p:cNvPr id="917" name="Google Shape;917;p34"/>
            <p:cNvCxnSpPr/>
            <p:nvPr/>
          </p:nvCxnSpPr>
          <p:spPr>
            <a:xfrm>
              <a:off x="6493564" y="5422566"/>
              <a:ext cx="0" cy="289180"/>
            </a:xfrm>
            <a:prstGeom prst="straightConnector1">
              <a:avLst/>
            </a:prstGeom>
            <a:noFill/>
            <a:ln cap="flat" cmpd="sng" w="28575">
              <a:solidFill>
                <a:srgbClr val="1F45BC"/>
              </a:solidFill>
              <a:prstDash val="solid"/>
              <a:miter lim="800000"/>
              <a:headEnd len="sm" w="sm" type="none"/>
              <a:tailEnd len="med" w="med" type="triangl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924" name="Google Shape;924;p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Atlas (1/2)</a:t>
            </a:r>
            <a:endParaRPr>
              <a:latin typeface="Arial"/>
              <a:ea typeface="Arial"/>
              <a:cs typeface="Arial"/>
              <a:sym typeface="Arial"/>
            </a:endParaRPr>
          </a:p>
        </p:txBody>
      </p:sp>
      <p:sp>
        <p:nvSpPr>
          <p:cNvPr id="925" name="Google Shape;925;p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926" name="Google Shape;926;p35"/>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Lõi</a:t>
            </a:r>
            <a:endParaRPr b="1"/>
          </a:p>
          <a:p>
            <a:pPr indent="-182563" lvl="1" marL="360363" rtl="0" algn="l">
              <a:lnSpc>
                <a:spcPct val="138461"/>
              </a:lnSpc>
              <a:spcBef>
                <a:spcPts val="500"/>
              </a:spcBef>
              <a:spcAft>
                <a:spcPts val="0"/>
              </a:spcAft>
              <a:buClr>
                <a:srgbClr val="262626"/>
              </a:buClr>
              <a:buSzPts val="1040"/>
              <a:buChar char="•"/>
            </a:pPr>
            <a:r>
              <a:rPr lang="en-US"/>
              <a:t>Hệ thống loại: Atlas cho phép người dùng xác định các mô hình cho các đối tượng siêu dữ liệu được quản lý</a:t>
            </a:r>
            <a:endParaRPr/>
          </a:p>
          <a:p>
            <a:pPr indent="-182563" lvl="1" marL="360363" rtl="0" algn="l">
              <a:lnSpc>
                <a:spcPct val="138461"/>
              </a:lnSpc>
              <a:spcBef>
                <a:spcPts val="500"/>
              </a:spcBef>
              <a:spcAft>
                <a:spcPts val="0"/>
              </a:spcAft>
              <a:buClr>
                <a:srgbClr val="262626"/>
              </a:buClr>
              <a:buSzPts val="1040"/>
              <a:buChar char="•"/>
            </a:pPr>
            <a:r>
              <a:rPr lang="en-US"/>
              <a:t>Công cụ đồ thị: Cung cấp tính linh hoạt cao và cho phép bạn xử lý hiệu quả các mối quan hệ phong phú giữa các đối tượng siêu dữ liệu</a:t>
            </a:r>
            <a:endParaRPr/>
          </a:p>
          <a:p>
            <a:pPr indent="-182563" lvl="1" marL="360363" rtl="0" algn="l">
              <a:lnSpc>
                <a:spcPct val="138461"/>
              </a:lnSpc>
              <a:spcBef>
                <a:spcPts val="500"/>
              </a:spcBef>
              <a:spcAft>
                <a:spcPts val="0"/>
              </a:spcAft>
              <a:buClr>
                <a:srgbClr val="262626"/>
              </a:buClr>
              <a:buSzPts val="1040"/>
              <a:buChar char="•"/>
            </a:pPr>
            <a:r>
              <a:rPr lang="en-US"/>
              <a:t>Nhập/Xuất: Thành phần ingest cho phép bạn thêm siêu dữ liệu vào Atlas. Thành phần xuất cũng hiển thị các thay đổi siêu dữ liệu do Atlas phát hiện và tăng chúng dưới dạng sự kiện</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a:t>
            </a:r>
            <a:endParaRPr/>
          </a:p>
          <a:p>
            <a:pPr indent="-182563" lvl="1" marL="360363" rtl="0" algn="l">
              <a:lnSpc>
                <a:spcPct val="138461"/>
              </a:lnSpc>
              <a:spcBef>
                <a:spcPts val="500"/>
              </a:spcBef>
              <a:spcAft>
                <a:spcPts val="0"/>
              </a:spcAft>
              <a:buClr>
                <a:srgbClr val="262626"/>
              </a:buClr>
              <a:buSzPts val="1040"/>
              <a:buChar char="•"/>
            </a:pPr>
            <a:r>
              <a:rPr lang="en-US"/>
              <a:t>API: Tất cả chức năng của Atlas được hiển thị cho người dùng cuối thông qua API REST cho phép tạo, cập nhật và xóa các loại và thực thể</a:t>
            </a:r>
            <a:endParaRPr/>
          </a:p>
          <a:p>
            <a:pPr indent="-182563" lvl="1" marL="360363" rtl="0" algn="l">
              <a:lnSpc>
                <a:spcPct val="138461"/>
              </a:lnSpc>
              <a:spcBef>
                <a:spcPts val="500"/>
              </a:spcBef>
              <a:spcAft>
                <a:spcPts val="0"/>
              </a:spcAft>
              <a:buClr>
                <a:srgbClr val="262626"/>
              </a:buClr>
              <a:buSzPts val="1040"/>
              <a:buChar char="•"/>
            </a:pPr>
            <a:r>
              <a:rPr lang="en-US"/>
              <a:t>Nhắn tin: người dùng có thể chọn tích hợp với Atlas bằng giao diện nhắn tin dựa trên Kafka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933" name="Google Shape;933;p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Atlas (2/2)</a:t>
            </a:r>
            <a:endParaRPr>
              <a:latin typeface="Arial"/>
              <a:ea typeface="Arial"/>
              <a:cs typeface="Arial"/>
              <a:sym typeface="Arial"/>
            </a:endParaRPr>
          </a:p>
        </p:txBody>
      </p:sp>
      <p:sp>
        <p:nvSpPr>
          <p:cNvPr id="934" name="Google Shape;934;p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935" name="Google Shape;935;p36"/>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Nguồn dữ liệu tổng</a:t>
            </a:r>
            <a:endParaRPr/>
          </a:p>
          <a:p>
            <a:pPr indent="-182563" lvl="1" marL="360363" rtl="0" algn="l">
              <a:lnSpc>
                <a:spcPct val="138461"/>
              </a:lnSpc>
              <a:spcBef>
                <a:spcPts val="500"/>
              </a:spcBef>
              <a:spcAft>
                <a:spcPts val="0"/>
              </a:spcAft>
              <a:buClr>
                <a:srgbClr val="262626"/>
              </a:buClr>
              <a:buSzPts val="1040"/>
              <a:buChar char="•"/>
            </a:pPr>
            <a:r>
              <a:rPr lang="en-US"/>
              <a:t>Atlas hỗ trợ tích hợp với nhiều nguồn dữ liệu sẵn có</a:t>
            </a:r>
            <a:endParaRPr/>
          </a:p>
          <a:p>
            <a:pPr indent="-182563" lvl="1" marL="360363" rtl="0" algn="l">
              <a:lnSpc>
                <a:spcPct val="138461"/>
              </a:lnSpc>
              <a:spcBef>
                <a:spcPts val="500"/>
              </a:spcBef>
              <a:spcAft>
                <a:spcPts val="0"/>
              </a:spcAft>
              <a:buClr>
                <a:srgbClr val="262626"/>
              </a:buClr>
              <a:buSzPts val="1040"/>
              <a:buChar char="•"/>
            </a:pPr>
            <a:r>
              <a:rPr lang="en-US"/>
              <a:t>Atlas hỗ trợ nhập và quản lý siêu dữ liệu từ các nguồn sau: Hbase, Hive, Sqoop, Storm, Kafka</a:t>
            </a:r>
            <a:endParaRPr/>
          </a:p>
          <a:p>
            <a:pPr indent="-116523" lvl="1" marL="360363" rtl="0" algn="l">
              <a:lnSpc>
                <a:spcPct val="138461"/>
              </a:lnSpc>
              <a:spcBef>
                <a:spcPts val="5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Các ứng dụng</a:t>
            </a:r>
            <a:endParaRPr/>
          </a:p>
          <a:p>
            <a:pPr indent="-182563" lvl="1" marL="360363" rtl="0" algn="l">
              <a:lnSpc>
                <a:spcPct val="138461"/>
              </a:lnSpc>
              <a:spcBef>
                <a:spcPts val="500"/>
              </a:spcBef>
              <a:spcAft>
                <a:spcPts val="0"/>
              </a:spcAft>
              <a:buClr>
                <a:srgbClr val="262626"/>
              </a:buClr>
              <a:buSzPts val="1040"/>
              <a:buChar char="•"/>
            </a:pPr>
            <a:r>
              <a:rPr lang="en-US"/>
              <a:t>Atlas Admin UI: một ứng dụng dựa trên web cho phép các nhà quản lý dữ liệu và các nhà khoa học khám phá và chú thích siêu dữ liệu.</a:t>
            </a:r>
            <a:endParaRPr/>
          </a:p>
          <a:p>
            <a:pPr indent="-182563" lvl="1" marL="360363" rtl="0" algn="l">
              <a:lnSpc>
                <a:spcPct val="138461"/>
              </a:lnSpc>
              <a:spcBef>
                <a:spcPts val="500"/>
              </a:spcBef>
              <a:spcAft>
                <a:spcPts val="0"/>
              </a:spcAft>
              <a:buClr>
                <a:srgbClr val="262626"/>
              </a:buClr>
              <a:buSzPts val="1040"/>
              <a:buChar char="•"/>
            </a:pPr>
            <a:r>
              <a:rPr lang="en-US"/>
              <a:t>Chính sách dựa trên thẻ: một giải pháp quản lý bảo mật nâng cao cho hệ sinh thái Hadoop có khả năng tích hợp rộng rãi với nhiều thành phần Hadoop khác nhau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 type="body"/>
          </p:nvPr>
        </p:nvSpPr>
        <p:spPr>
          <a:xfrm>
            <a:off x="985323" y="2524714"/>
            <a:ext cx="6267884"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latin typeface="Arial"/>
                <a:ea typeface="Arial"/>
                <a:cs typeface="Arial"/>
                <a:sym typeface="Arial"/>
              </a:rPr>
              <a:t>Truy cập an toàn vào các dịch vụ cụm</a:t>
            </a:r>
            <a:endParaRPr>
              <a:latin typeface="Arial"/>
              <a:ea typeface="Arial"/>
              <a:cs typeface="Arial"/>
              <a:sym typeface="Arial"/>
            </a:endParaRPr>
          </a:p>
        </p:txBody>
      </p:sp>
      <p:sp>
        <p:nvSpPr>
          <p:cNvPr id="96" name="Google Shape;96;p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latin typeface="Arial"/>
                <a:ea typeface="Arial"/>
                <a:cs typeface="Arial"/>
                <a:sym typeface="Arial"/>
              </a:rPr>
              <a:t>Truy cập an toàn vào các dịch vụ cụm</a:t>
            </a:r>
            <a:endParaRPr>
              <a:latin typeface="Arial"/>
              <a:ea typeface="Arial"/>
              <a:cs typeface="Arial"/>
              <a:sym typeface="Arial"/>
            </a:endParaRPr>
          </a:p>
        </p:txBody>
      </p:sp>
      <p:sp>
        <p:nvSpPr>
          <p:cNvPr id="103" name="Google Shape;103;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10" name="Google Shape;110;p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Bảo mật cụm Hadoop</a:t>
            </a:r>
            <a:endParaRPr>
              <a:latin typeface="Arial"/>
              <a:ea typeface="Arial"/>
              <a:cs typeface="Arial"/>
              <a:sym typeface="Arial"/>
            </a:endParaRPr>
          </a:p>
        </p:txBody>
      </p:sp>
      <p:sp>
        <p:nvSpPr>
          <p:cNvPr id="111" name="Google Shape;111;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2" name="Google Shape;112;p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Bảo mật cụm Hadoop chủ yếu liên quan đến việc giới hạn những người có thể truy cập dữ liệu được bảo vệ, bằng cách giới hạn những người có thể gửi công việc trên cụm</a:t>
            </a:r>
            <a:endParaRPr/>
          </a:p>
          <a:p>
            <a:pPr indent="-177800" lvl="0" marL="177800" rtl="0" algn="l">
              <a:lnSpc>
                <a:spcPct val="128571"/>
              </a:lnSpc>
              <a:spcBef>
                <a:spcPts val="1000"/>
              </a:spcBef>
              <a:spcAft>
                <a:spcPts val="0"/>
              </a:spcAft>
              <a:buClr>
                <a:srgbClr val="262626"/>
              </a:buClr>
              <a:buSzPts val="1400"/>
              <a:buFont typeface="Arial"/>
              <a:buChar char="•"/>
            </a:pPr>
            <a:r>
              <a:rPr lang="en-US"/>
              <a:t>Ba yếu tố chính</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được sử dụng để xác thực và các dịch vụ bảo mật như kiểm lâm được sử dụng để ủy quyền.</a:t>
            </a:r>
            <a:endParaRPr/>
          </a:p>
        </p:txBody>
      </p:sp>
      <p:grpSp>
        <p:nvGrpSpPr>
          <p:cNvPr id="113" name="Google Shape;113;p6"/>
          <p:cNvGrpSpPr/>
          <p:nvPr/>
        </p:nvGrpSpPr>
        <p:grpSpPr>
          <a:xfrm>
            <a:off x="2384703" y="3633557"/>
            <a:ext cx="4297183" cy="1145430"/>
            <a:chOff x="2752568" y="4675219"/>
            <a:chExt cx="4297183" cy="1145430"/>
          </a:xfrm>
        </p:grpSpPr>
        <p:grpSp>
          <p:nvGrpSpPr>
            <p:cNvPr id="114" name="Google Shape;114;p6"/>
            <p:cNvGrpSpPr/>
            <p:nvPr/>
          </p:nvGrpSpPr>
          <p:grpSpPr>
            <a:xfrm>
              <a:off x="2752568" y="4675219"/>
              <a:ext cx="827471" cy="1145430"/>
              <a:chOff x="2571593" y="4675219"/>
              <a:chExt cx="827471" cy="1145430"/>
            </a:xfrm>
          </p:grpSpPr>
          <p:pic>
            <p:nvPicPr>
              <p:cNvPr id="115" name="Google Shape;115;p6"/>
              <p:cNvPicPr preferRelativeResize="0"/>
              <p:nvPr/>
            </p:nvPicPr>
            <p:blipFill rotWithShape="1">
              <a:blip r:embed="rId3">
                <a:alphaModFix/>
              </a:blip>
              <a:srcRect b="0" l="0" r="0" t="0"/>
              <a:stretch/>
            </p:blipFill>
            <p:spPr>
              <a:xfrm>
                <a:off x="2651093" y="4675219"/>
                <a:ext cx="668469" cy="752475"/>
              </a:xfrm>
              <a:prstGeom prst="rect">
                <a:avLst/>
              </a:prstGeom>
              <a:noFill/>
              <a:ln>
                <a:noFill/>
              </a:ln>
            </p:spPr>
          </p:pic>
          <p:sp>
            <p:nvSpPr>
              <p:cNvPr id="116" name="Google Shape;116;p6"/>
              <p:cNvSpPr/>
              <p:nvPr/>
            </p:nvSpPr>
            <p:spPr>
              <a:xfrm>
                <a:off x="2571593" y="5512872"/>
                <a:ext cx="82747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Xác thực</a:t>
                </a:r>
                <a:endParaRPr sz="1400">
                  <a:solidFill>
                    <a:srgbClr val="1F45BC"/>
                  </a:solidFill>
                  <a:latin typeface="Arial"/>
                  <a:ea typeface="Arial"/>
                  <a:cs typeface="Arial"/>
                  <a:sym typeface="Arial"/>
                </a:endParaRPr>
              </a:p>
            </p:txBody>
          </p:sp>
        </p:grpSp>
        <p:grpSp>
          <p:nvGrpSpPr>
            <p:cNvPr id="117" name="Google Shape;117;p6"/>
            <p:cNvGrpSpPr/>
            <p:nvPr/>
          </p:nvGrpSpPr>
          <p:grpSpPr>
            <a:xfrm>
              <a:off x="4436579" y="4689519"/>
              <a:ext cx="950871" cy="1131129"/>
              <a:chOff x="4436579" y="4689519"/>
              <a:chExt cx="950871" cy="1131129"/>
            </a:xfrm>
          </p:grpSpPr>
          <p:pic>
            <p:nvPicPr>
              <p:cNvPr id="118" name="Google Shape;118;p6"/>
              <p:cNvPicPr preferRelativeResize="0"/>
              <p:nvPr/>
            </p:nvPicPr>
            <p:blipFill rotWithShape="1">
              <a:blip r:embed="rId4">
                <a:alphaModFix/>
              </a:blip>
              <a:srcRect b="0" l="0" r="0" t="0"/>
              <a:stretch/>
            </p:blipFill>
            <p:spPr>
              <a:xfrm>
                <a:off x="4436579" y="4689519"/>
                <a:ext cx="950871" cy="723877"/>
              </a:xfrm>
              <a:prstGeom prst="rect">
                <a:avLst/>
              </a:prstGeom>
              <a:noFill/>
              <a:ln>
                <a:noFill/>
              </a:ln>
            </p:spPr>
          </p:pic>
          <p:sp>
            <p:nvSpPr>
              <p:cNvPr id="119" name="Google Shape;119;p6"/>
              <p:cNvSpPr/>
              <p:nvPr/>
            </p:nvSpPr>
            <p:spPr>
              <a:xfrm>
                <a:off x="4471029" y="5512871"/>
                <a:ext cx="88197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Ủy quyền</a:t>
                </a:r>
                <a:endParaRPr sz="1400">
                  <a:solidFill>
                    <a:srgbClr val="1F45BC"/>
                  </a:solidFill>
                  <a:latin typeface="Arial"/>
                  <a:ea typeface="Arial"/>
                  <a:cs typeface="Arial"/>
                  <a:sym typeface="Arial"/>
                </a:endParaRPr>
              </a:p>
            </p:txBody>
          </p:sp>
        </p:grpSp>
        <p:grpSp>
          <p:nvGrpSpPr>
            <p:cNvPr id="120" name="Google Shape;120;p6"/>
            <p:cNvGrpSpPr/>
            <p:nvPr/>
          </p:nvGrpSpPr>
          <p:grpSpPr>
            <a:xfrm>
              <a:off x="6131053" y="4689519"/>
              <a:ext cx="918698" cy="1131128"/>
              <a:chOff x="6235828" y="4689519"/>
              <a:chExt cx="918698" cy="1131128"/>
            </a:xfrm>
          </p:grpSpPr>
          <p:pic>
            <p:nvPicPr>
              <p:cNvPr id="121" name="Google Shape;121;p6"/>
              <p:cNvPicPr preferRelativeResize="0"/>
              <p:nvPr/>
            </p:nvPicPr>
            <p:blipFill rotWithShape="1">
              <a:blip r:embed="rId5">
                <a:alphaModFix/>
              </a:blip>
              <a:srcRect b="0" l="0" r="0" t="0"/>
              <a:stretch/>
            </p:blipFill>
            <p:spPr>
              <a:xfrm>
                <a:off x="6235828" y="4689519"/>
                <a:ext cx="918698" cy="609487"/>
              </a:xfrm>
              <a:prstGeom prst="rect">
                <a:avLst/>
              </a:prstGeom>
              <a:noFill/>
              <a:ln>
                <a:noFill/>
              </a:ln>
            </p:spPr>
          </p:pic>
          <p:sp>
            <p:nvSpPr>
              <p:cNvPr id="122" name="Google Shape;122;p6"/>
              <p:cNvSpPr/>
              <p:nvPr/>
            </p:nvSpPr>
            <p:spPr>
              <a:xfrm>
                <a:off x="6335945" y="5512870"/>
                <a:ext cx="71846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Mã hóa</a:t>
                </a:r>
                <a:endParaRPr sz="1400">
                  <a:solidFill>
                    <a:srgbClr val="1F45BC"/>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29" name="Google Shape;129;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Tổng quan cơ bản</a:t>
            </a:r>
            <a:endParaRPr>
              <a:latin typeface="Arial"/>
              <a:ea typeface="Arial"/>
              <a:cs typeface="Arial"/>
              <a:sym typeface="Arial"/>
            </a:endParaRPr>
          </a:p>
        </p:txBody>
      </p:sp>
      <p:sp>
        <p:nvSpPr>
          <p:cNvPr id="130" name="Google Shape;130;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1" name="Google Shape;131;p7"/>
          <p:cNvSpPr txBox="1"/>
          <p:nvPr>
            <p:ph idx="4" type="body"/>
          </p:nvPr>
        </p:nvSpPr>
        <p:spPr>
          <a:xfrm>
            <a:off x="535872" y="2226567"/>
            <a:ext cx="8796528" cy="345233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 vi</a:t>
            </a:r>
            <a:endParaRPr/>
          </a:p>
          <a:p>
            <a:pPr indent="-182563" lvl="1" marL="360363" rtl="0" algn="l">
              <a:lnSpc>
                <a:spcPct val="138461"/>
              </a:lnSpc>
              <a:spcBef>
                <a:spcPts val="500"/>
              </a:spcBef>
              <a:spcAft>
                <a:spcPts val="0"/>
              </a:spcAft>
              <a:buClr>
                <a:srgbClr val="262626"/>
              </a:buClr>
              <a:buSzPts val="1040"/>
              <a:buChar char="•"/>
            </a:pPr>
            <a:r>
              <a:rPr lang="en-US"/>
              <a:t>Xác thực người dùng mạnh</a:t>
            </a:r>
            <a:endParaRPr/>
          </a:p>
          <a:p>
            <a:pPr indent="-182563" lvl="1" marL="360363" rtl="0" algn="l">
              <a:lnSpc>
                <a:spcPct val="138461"/>
              </a:lnSpc>
              <a:spcBef>
                <a:spcPts val="500"/>
              </a:spcBef>
              <a:spcAft>
                <a:spcPts val="0"/>
              </a:spcAft>
              <a:buClr>
                <a:srgbClr val="262626"/>
              </a:buClr>
              <a:buSzPts val="1040"/>
              <a:buChar char="•"/>
            </a:pPr>
            <a:r>
              <a:rPr lang="en-US"/>
              <a:t>Cách ly mạng, các nút cạnh</a:t>
            </a:r>
            <a:endParaRPr/>
          </a:p>
          <a:p>
            <a:pPr indent="-182563" lvl="1" marL="360363" rtl="0" algn="l">
              <a:lnSpc>
                <a:spcPct val="138461"/>
              </a:lnSpc>
              <a:spcBef>
                <a:spcPts val="500"/>
              </a:spcBef>
              <a:spcAft>
                <a:spcPts val="0"/>
              </a:spcAft>
              <a:buClr>
                <a:srgbClr val="262626"/>
              </a:buClr>
              <a:buSzPts val="1040"/>
              <a:buChar char="•"/>
            </a:pPr>
            <a:r>
              <a:rPr lang="en-US"/>
              <a:t>tường lửa</a:t>
            </a:r>
            <a:endParaRPr/>
          </a:p>
          <a:p>
            <a:pPr indent="-177800" lvl="0" marL="177800" rtl="0" algn="l">
              <a:lnSpc>
                <a:spcPct val="128571"/>
              </a:lnSpc>
              <a:spcBef>
                <a:spcPts val="1000"/>
              </a:spcBef>
              <a:spcAft>
                <a:spcPts val="0"/>
              </a:spcAft>
              <a:buClr>
                <a:srgbClr val="262626"/>
              </a:buClr>
              <a:buSzPts val="1400"/>
              <a:buFont typeface="Arial"/>
              <a:buChar char="•"/>
            </a:pPr>
            <a:r>
              <a:rPr lang="en-US"/>
              <a:t>Truy cập</a:t>
            </a:r>
            <a:endParaRPr/>
          </a:p>
          <a:p>
            <a:pPr indent="-182563" lvl="1" marL="360363" rtl="0" algn="l">
              <a:lnSpc>
                <a:spcPct val="138461"/>
              </a:lnSpc>
              <a:spcBef>
                <a:spcPts val="500"/>
              </a:spcBef>
              <a:spcAft>
                <a:spcPts val="0"/>
              </a:spcAft>
              <a:buClr>
                <a:srgbClr val="262626"/>
              </a:buClr>
              <a:buSzPts val="1040"/>
              <a:buChar char="•"/>
            </a:pPr>
            <a:r>
              <a:rPr lang="en-US"/>
              <a:t>Kiểm soát ủy quyền</a:t>
            </a:r>
            <a:endParaRPr/>
          </a:p>
          <a:p>
            <a:pPr indent="-182563" lvl="1" marL="360363" rtl="0" algn="l">
              <a:lnSpc>
                <a:spcPct val="138461"/>
              </a:lnSpc>
              <a:spcBef>
                <a:spcPts val="500"/>
              </a:spcBef>
              <a:spcAft>
                <a:spcPts val="0"/>
              </a:spcAft>
              <a:buClr>
                <a:srgbClr val="262626"/>
              </a:buClr>
              <a:buSzPts val="1040"/>
              <a:buChar char="•"/>
            </a:pPr>
            <a:r>
              <a:rPr lang="en-US"/>
              <a:t>Truy cập chi tiết vào các tệp HDFS, đối tượng Hive/Impala với Ranger</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a:t>
            </a:r>
            <a:endParaRPr/>
          </a:p>
          <a:p>
            <a:pPr indent="-182563" lvl="1" marL="360363" rtl="0" algn="l">
              <a:lnSpc>
                <a:spcPct val="138461"/>
              </a:lnSpc>
              <a:spcBef>
                <a:spcPts val="500"/>
              </a:spcBef>
              <a:spcAft>
                <a:spcPts val="0"/>
              </a:spcAft>
              <a:buClr>
                <a:srgbClr val="262626"/>
              </a:buClr>
              <a:buSzPts val="1040"/>
              <a:buChar char="•"/>
            </a:pPr>
            <a:r>
              <a:rPr lang="en-US"/>
              <a:t>Mã hóa tại phần còn lại</a:t>
            </a:r>
            <a:endParaRPr/>
          </a:p>
          <a:p>
            <a:pPr indent="-182563" lvl="1" marL="360363" rtl="0" algn="l">
              <a:lnSpc>
                <a:spcPct val="138461"/>
              </a:lnSpc>
              <a:spcBef>
                <a:spcPts val="500"/>
              </a:spcBef>
              <a:spcAft>
                <a:spcPts val="0"/>
              </a:spcAft>
              <a:buClr>
                <a:srgbClr val="262626"/>
              </a:buClr>
              <a:buSzPts val="1040"/>
              <a:buChar char="•"/>
            </a:pPr>
            <a:r>
              <a:rPr lang="en-US"/>
              <a:t>Lưu lượng HTTP được mã hóa (Transport Layer Security -TLS)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38" name="Google Shape;138;p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Mã hóa dữ liệu minh bạch trong HDFS</a:t>
            </a:r>
            <a:endParaRPr>
              <a:latin typeface="Arial"/>
              <a:ea typeface="Arial"/>
              <a:cs typeface="Arial"/>
              <a:sym typeface="Arial"/>
            </a:endParaRPr>
          </a:p>
        </p:txBody>
      </p:sp>
      <p:sp>
        <p:nvSpPr>
          <p:cNvPr id="139" name="Google Shape;139;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0" name="Google Shape;140;p8"/>
          <p:cNvSpPr txBox="1"/>
          <p:nvPr>
            <p:ph idx="4" type="body"/>
          </p:nvPr>
        </p:nvSpPr>
        <p:spPr>
          <a:xfrm>
            <a:off x="535872" y="2226567"/>
            <a:ext cx="3662055" cy="345233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Mã hóa có chọn lọc các tệp/thư mục có liên quan</a:t>
            </a:r>
            <a:endParaRPr/>
          </a:p>
          <a:p>
            <a:pPr indent="-177800" lvl="0" marL="177800" rtl="0" algn="l">
              <a:lnSpc>
                <a:spcPct val="128571"/>
              </a:lnSpc>
              <a:spcBef>
                <a:spcPts val="1000"/>
              </a:spcBef>
              <a:spcAft>
                <a:spcPts val="0"/>
              </a:spcAft>
              <a:buClr>
                <a:srgbClr val="262626"/>
              </a:buClr>
              <a:buSzPts val="1400"/>
              <a:buFont typeface="Arial"/>
              <a:buChar char="•"/>
            </a:pPr>
            <a:r>
              <a:rPr lang="en-US"/>
              <a:t>Ngăn chặn quyền truy cập của quản trị viên có ý định vào dữ liệu nhạy cảm</a:t>
            </a:r>
            <a:endParaRPr/>
          </a:p>
          <a:p>
            <a:pPr indent="-177800" lvl="0" marL="177800" rtl="0" algn="l">
              <a:lnSpc>
                <a:spcPct val="128571"/>
              </a:lnSpc>
              <a:spcBef>
                <a:spcPts val="1000"/>
              </a:spcBef>
              <a:spcAft>
                <a:spcPts val="0"/>
              </a:spcAft>
              <a:buClr>
                <a:srgbClr val="262626"/>
              </a:buClr>
              <a:buSzPts val="1400"/>
              <a:buFont typeface="Arial"/>
              <a:buChar char="•"/>
            </a:pPr>
            <a:r>
              <a:rPr lang="en-US"/>
              <a:t>Kiểm soát truy cập chi tiết</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trực quan xuyên suốt mà không có thay đổi</a:t>
            </a:r>
            <a:endParaRPr/>
          </a:p>
          <a:p>
            <a:pPr indent="-177800" lvl="0" marL="177800" rtl="0" algn="l">
              <a:lnSpc>
                <a:spcPct val="128571"/>
              </a:lnSpc>
              <a:spcBef>
                <a:spcPts val="1000"/>
              </a:spcBef>
              <a:spcAft>
                <a:spcPts val="0"/>
              </a:spcAft>
              <a:buClr>
                <a:srgbClr val="262626"/>
              </a:buClr>
              <a:buSzPts val="1400"/>
              <a:buFont typeface="Arial"/>
              <a:buChar char="•"/>
            </a:pPr>
            <a:r>
              <a:rPr lang="en-US"/>
              <a:t>Ranger KMS tích hợp với HSM bên ngoài</a:t>
            </a:r>
            <a:endParaRPr/>
          </a:p>
        </p:txBody>
      </p:sp>
      <p:grpSp>
        <p:nvGrpSpPr>
          <p:cNvPr id="141" name="Google Shape;141;p8"/>
          <p:cNvGrpSpPr/>
          <p:nvPr/>
        </p:nvGrpSpPr>
        <p:grpSpPr>
          <a:xfrm>
            <a:off x="4409983" y="2528888"/>
            <a:ext cx="4455074" cy="3091313"/>
            <a:chOff x="4409983" y="2528888"/>
            <a:chExt cx="4455074" cy="3091313"/>
          </a:xfrm>
        </p:grpSpPr>
        <p:sp>
          <p:nvSpPr>
            <p:cNvPr id="142" name="Google Shape;142;p8"/>
            <p:cNvSpPr/>
            <p:nvPr/>
          </p:nvSpPr>
          <p:spPr>
            <a:xfrm>
              <a:off x="4409983" y="2656312"/>
              <a:ext cx="789846" cy="621463"/>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HDFS</a:t>
              </a:r>
              <a:endParaRPr sz="1200">
                <a:solidFill>
                  <a:srgbClr val="1F45BC"/>
                </a:solidFill>
                <a:latin typeface="Arial"/>
                <a:ea typeface="Arial"/>
                <a:cs typeface="Arial"/>
                <a:sym typeface="Arial"/>
              </a:endParaRPr>
            </a:p>
          </p:txBody>
        </p:sp>
        <p:sp>
          <p:nvSpPr>
            <p:cNvPr id="143" name="Google Shape;143;p8"/>
            <p:cNvSpPr/>
            <p:nvPr/>
          </p:nvSpPr>
          <p:spPr>
            <a:xfrm>
              <a:off x="5460658" y="3687070"/>
              <a:ext cx="1060863" cy="380659"/>
            </a:xfrm>
            <a:prstGeom prst="roundRect">
              <a:avLst>
                <a:gd fmla="val 3918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NameNode</a:t>
              </a:r>
              <a:endParaRPr sz="1200">
                <a:solidFill>
                  <a:schemeClr val="lt1"/>
                </a:solidFill>
                <a:latin typeface="Arial"/>
                <a:ea typeface="Arial"/>
                <a:cs typeface="Arial"/>
                <a:sym typeface="Arial"/>
              </a:endParaRPr>
            </a:p>
          </p:txBody>
        </p:sp>
        <p:grpSp>
          <p:nvGrpSpPr>
            <p:cNvPr id="144" name="Google Shape;144;p8"/>
            <p:cNvGrpSpPr/>
            <p:nvPr/>
          </p:nvGrpSpPr>
          <p:grpSpPr>
            <a:xfrm>
              <a:off x="7828119" y="2528888"/>
              <a:ext cx="1036938" cy="748887"/>
              <a:chOff x="7792986" y="2223294"/>
              <a:chExt cx="1205743" cy="748887"/>
            </a:xfrm>
          </p:grpSpPr>
          <p:sp>
            <p:nvSpPr>
              <p:cNvPr id="145" name="Google Shape;145;p8"/>
              <p:cNvSpPr/>
              <p:nvPr/>
            </p:nvSpPr>
            <p:spPr>
              <a:xfrm>
                <a:off x="7792986" y="2223294"/>
                <a:ext cx="1205743" cy="748887"/>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Ranger KMS</a:t>
                </a:r>
                <a:endParaRPr sz="1200">
                  <a:solidFill>
                    <a:srgbClr val="1F45BC"/>
                  </a:solidFill>
                  <a:latin typeface="Arial"/>
                  <a:ea typeface="Arial"/>
                  <a:cs typeface="Arial"/>
                  <a:sym typeface="Arial"/>
                </a:endParaRPr>
              </a:p>
            </p:txBody>
          </p:sp>
          <p:sp>
            <p:nvSpPr>
              <p:cNvPr id="146" name="Google Shape;146;p8"/>
              <p:cNvSpPr/>
              <p:nvPr/>
            </p:nvSpPr>
            <p:spPr>
              <a:xfrm>
                <a:off x="8213668" y="2325318"/>
                <a:ext cx="364374" cy="384230"/>
              </a:xfrm>
              <a:prstGeom prst="can">
                <a:avLst>
                  <a:gd fmla="val 266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grpSp>
          <p:nvGrpSpPr>
            <p:cNvPr id="147" name="Google Shape;147;p8"/>
            <p:cNvGrpSpPr/>
            <p:nvPr/>
          </p:nvGrpSpPr>
          <p:grpSpPr>
            <a:xfrm>
              <a:off x="4442646" y="4413030"/>
              <a:ext cx="966033" cy="1207171"/>
              <a:chOff x="4796076" y="4250749"/>
              <a:chExt cx="966033" cy="1207171"/>
            </a:xfrm>
          </p:grpSpPr>
          <p:grpSp>
            <p:nvGrpSpPr>
              <p:cNvPr id="148" name="Google Shape;148;p8"/>
              <p:cNvGrpSpPr/>
              <p:nvPr/>
            </p:nvGrpSpPr>
            <p:grpSpPr>
              <a:xfrm>
                <a:off x="4884169" y="4250749"/>
                <a:ext cx="789846" cy="884142"/>
                <a:chOff x="4829719" y="4178300"/>
                <a:chExt cx="788513" cy="882650"/>
              </a:xfrm>
            </p:grpSpPr>
            <p:sp>
              <p:nvSpPr>
                <p:cNvPr id="149" name="Google Shape;149;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0" name="Google Shape;150;p8"/>
                <p:cNvGrpSpPr/>
                <p:nvPr/>
              </p:nvGrpSpPr>
              <p:grpSpPr>
                <a:xfrm>
                  <a:off x="4905919" y="4250748"/>
                  <a:ext cx="649760" cy="730827"/>
                  <a:chOff x="4905919" y="4181384"/>
                  <a:chExt cx="649760" cy="800192"/>
                </a:xfrm>
              </p:grpSpPr>
              <p:grpSp>
                <p:nvGrpSpPr>
                  <p:cNvPr id="151" name="Google Shape;151;p8"/>
                  <p:cNvGrpSpPr/>
                  <p:nvPr/>
                </p:nvGrpSpPr>
                <p:grpSpPr>
                  <a:xfrm>
                    <a:off x="4905919" y="4181384"/>
                    <a:ext cx="649760" cy="800192"/>
                    <a:chOff x="4905919" y="4181383"/>
                    <a:chExt cx="649760" cy="850995"/>
                  </a:xfrm>
                </p:grpSpPr>
                <p:grpSp>
                  <p:nvGrpSpPr>
                    <p:cNvPr id="152" name="Google Shape;152;p8"/>
                    <p:cNvGrpSpPr/>
                    <p:nvPr/>
                  </p:nvGrpSpPr>
                  <p:grpSpPr>
                    <a:xfrm>
                      <a:off x="4905919" y="4181383"/>
                      <a:ext cx="313781" cy="412842"/>
                      <a:chOff x="4905919" y="4181383"/>
                      <a:chExt cx="313781" cy="412842"/>
                    </a:xfrm>
                  </p:grpSpPr>
                  <p:sp>
                    <p:nvSpPr>
                      <p:cNvPr id="153" name="Google Shape;153;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54" name="Google Shape;154;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55" name="Google Shape;155;p8"/>
                    <p:cNvGrpSpPr/>
                    <p:nvPr/>
                  </p:nvGrpSpPr>
                  <p:grpSpPr>
                    <a:xfrm>
                      <a:off x="5241898" y="4181383"/>
                      <a:ext cx="313781" cy="412842"/>
                      <a:chOff x="4905919" y="4181383"/>
                      <a:chExt cx="313781" cy="412842"/>
                    </a:xfrm>
                  </p:grpSpPr>
                  <p:sp>
                    <p:nvSpPr>
                      <p:cNvPr id="156" name="Google Shape;156;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57" name="Google Shape;157;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158" name="Google Shape;158;p8"/>
                    <p:cNvGrpSpPr/>
                    <p:nvPr/>
                  </p:nvGrpSpPr>
                  <p:grpSpPr>
                    <a:xfrm>
                      <a:off x="4905919" y="4619536"/>
                      <a:ext cx="313781" cy="412842"/>
                      <a:chOff x="4905919" y="4181383"/>
                      <a:chExt cx="313781" cy="412842"/>
                    </a:xfrm>
                  </p:grpSpPr>
                  <p:sp>
                    <p:nvSpPr>
                      <p:cNvPr id="159" name="Google Shape;159;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60" name="Google Shape;160;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161" name="Google Shape;161;p8"/>
                    <p:cNvGrpSpPr/>
                    <p:nvPr/>
                  </p:nvGrpSpPr>
                  <p:grpSpPr>
                    <a:xfrm>
                      <a:off x="5241898" y="4619536"/>
                      <a:ext cx="313781" cy="412842"/>
                      <a:chOff x="4905919" y="4181383"/>
                      <a:chExt cx="313781" cy="412842"/>
                    </a:xfrm>
                  </p:grpSpPr>
                  <p:sp>
                    <p:nvSpPr>
                      <p:cNvPr id="162" name="Google Shape;162;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63" name="Google Shape;163;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164" name="Google Shape;164;p8"/>
                  <p:cNvGrpSpPr/>
                  <p:nvPr/>
                </p:nvGrpSpPr>
                <p:grpSpPr>
                  <a:xfrm>
                    <a:off x="5104771" y="4388086"/>
                    <a:ext cx="121444" cy="186666"/>
                    <a:chOff x="5026818" y="4023797"/>
                    <a:chExt cx="121444" cy="186666"/>
                  </a:xfrm>
                </p:grpSpPr>
                <p:sp>
                  <p:nvSpPr>
                    <p:cNvPr id="165" name="Google Shape;165;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67" name="Google Shape;167;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168" name="Google Shape;168;p8"/>
            <p:cNvGrpSpPr/>
            <p:nvPr/>
          </p:nvGrpSpPr>
          <p:grpSpPr>
            <a:xfrm>
              <a:off x="5507863" y="4413030"/>
              <a:ext cx="966033" cy="1207171"/>
              <a:chOff x="4796076" y="4250749"/>
              <a:chExt cx="966033" cy="1207171"/>
            </a:xfrm>
          </p:grpSpPr>
          <p:grpSp>
            <p:nvGrpSpPr>
              <p:cNvPr id="169" name="Google Shape;169;p8"/>
              <p:cNvGrpSpPr/>
              <p:nvPr/>
            </p:nvGrpSpPr>
            <p:grpSpPr>
              <a:xfrm>
                <a:off x="4884169" y="4250749"/>
                <a:ext cx="789846" cy="884142"/>
                <a:chOff x="4829719" y="4178300"/>
                <a:chExt cx="788513" cy="882650"/>
              </a:xfrm>
            </p:grpSpPr>
            <p:sp>
              <p:nvSpPr>
                <p:cNvPr id="170" name="Google Shape;170;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1" name="Google Shape;171;p8"/>
                <p:cNvGrpSpPr/>
                <p:nvPr/>
              </p:nvGrpSpPr>
              <p:grpSpPr>
                <a:xfrm>
                  <a:off x="4905919" y="4250748"/>
                  <a:ext cx="649760" cy="730827"/>
                  <a:chOff x="4905919" y="4181384"/>
                  <a:chExt cx="649760" cy="800192"/>
                </a:xfrm>
              </p:grpSpPr>
              <p:grpSp>
                <p:nvGrpSpPr>
                  <p:cNvPr id="172" name="Google Shape;172;p8"/>
                  <p:cNvGrpSpPr/>
                  <p:nvPr/>
                </p:nvGrpSpPr>
                <p:grpSpPr>
                  <a:xfrm>
                    <a:off x="4905919" y="4181384"/>
                    <a:ext cx="649760" cy="800192"/>
                    <a:chOff x="4905919" y="4181383"/>
                    <a:chExt cx="649760" cy="850995"/>
                  </a:xfrm>
                </p:grpSpPr>
                <p:grpSp>
                  <p:nvGrpSpPr>
                    <p:cNvPr id="173" name="Google Shape;173;p8"/>
                    <p:cNvGrpSpPr/>
                    <p:nvPr/>
                  </p:nvGrpSpPr>
                  <p:grpSpPr>
                    <a:xfrm>
                      <a:off x="4905919" y="4181383"/>
                      <a:ext cx="313781" cy="412842"/>
                      <a:chOff x="4905919" y="4181383"/>
                      <a:chExt cx="313781" cy="412842"/>
                    </a:xfrm>
                  </p:grpSpPr>
                  <p:sp>
                    <p:nvSpPr>
                      <p:cNvPr id="174" name="Google Shape;174;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75" name="Google Shape;175;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76" name="Google Shape;176;p8"/>
                    <p:cNvGrpSpPr/>
                    <p:nvPr/>
                  </p:nvGrpSpPr>
                  <p:grpSpPr>
                    <a:xfrm>
                      <a:off x="5241898" y="4181383"/>
                      <a:ext cx="313781" cy="412842"/>
                      <a:chOff x="4905919" y="4181383"/>
                      <a:chExt cx="313781" cy="412842"/>
                    </a:xfrm>
                  </p:grpSpPr>
                  <p:sp>
                    <p:nvSpPr>
                      <p:cNvPr id="177" name="Google Shape;177;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78" name="Google Shape;178;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179" name="Google Shape;179;p8"/>
                    <p:cNvGrpSpPr/>
                    <p:nvPr/>
                  </p:nvGrpSpPr>
                  <p:grpSpPr>
                    <a:xfrm>
                      <a:off x="4905919" y="4619536"/>
                      <a:ext cx="313781" cy="412842"/>
                      <a:chOff x="4905919" y="4181383"/>
                      <a:chExt cx="313781" cy="412842"/>
                    </a:xfrm>
                  </p:grpSpPr>
                  <p:sp>
                    <p:nvSpPr>
                      <p:cNvPr id="180" name="Google Shape;180;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81" name="Google Shape;181;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182" name="Google Shape;182;p8"/>
                    <p:cNvGrpSpPr/>
                    <p:nvPr/>
                  </p:nvGrpSpPr>
                  <p:grpSpPr>
                    <a:xfrm>
                      <a:off x="5241898" y="4619536"/>
                      <a:ext cx="313781" cy="412842"/>
                      <a:chOff x="4905919" y="4181383"/>
                      <a:chExt cx="313781" cy="412842"/>
                    </a:xfrm>
                  </p:grpSpPr>
                  <p:sp>
                    <p:nvSpPr>
                      <p:cNvPr id="183" name="Google Shape;183;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84" name="Google Shape;184;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185" name="Google Shape;185;p8"/>
                  <p:cNvGrpSpPr/>
                  <p:nvPr/>
                </p:nvGrpSpPr>
                <p:grpSpPr>
                  <a:xfrm>
                    <a:off x="5104771" y="4388086"/>
                    <a:ext cx="121444" cy="186666"/>
                    <a:chOff x="5026818" y="4023797"/>
                    <a:chExt cx="121444" cy="186666"/>
                  </a:xfrm>
                </p:grpSpPr>
                <p:sp>
                  <p:nvSpPr>
                    <p:cNvPr id="186" name="Google Shape;186;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88" name="Google Shape;188;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189" name="Google Shape;189;p8"/>
            <p:cNvGrpSpPr/>
            <p:nvPr/>
          </p:nvGrpSpPr>
          <p:grpSpPr>
            <a:xfrm>
              <a:off x="6564092" y="4413030"/>
              <a:ext cx="966033" cy="1207171"/>
              <a:chOff x="4796076" y="4250749"/>
              <a:chExt cx="966033" cy="1207171"/>
            </a:xfrm>
          </p:grpSpPr>
          <p:grpSp>
            <p:nvGrpSpPr>
              <p:cNvPr id="190" name="Google Shape;190;p8"/>
              <p:cNvGrpSpPr/>
              <p:nvPr/>
            </p:nvGrpSpPr>
            <p:grpSpPr>
              <a:xfrm>
                <a:off x="4884169" y="4250749"/>
                <a:ext cx="789846" cy="884142"/>
                <a:chOff x="4829719" y="4178300"/>
                <a:chExt cx="788513" cy="882650"/>
              </a:xfrm>
            </p:grpSpPr>
            <p:sp>
              <p:nvSpPr>
                <p:cNvPr id="191" name="Google Shape;191;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92" name="Google Shape;192;p8"/>
                <p:cNvGrpSpPr/>
                <p:nvPr/>
              </p:nvGrpSpPr>
              <p:grpSpPr>
                <a:xfrm>
                  <a:off x="4905919" y="4250748"/>
                  <a:ext cx="649760" cy="730827"/>
                  <a:chOff x="4905919" y="4181384"/>
                  <a:chExt cx="649760" cy="800192"/>
                </a:xfrm>
              </p:grpSpPr>
              <p:grpSp>
                <p:nvGrpSpPr>
                  <p:cNvPr id="193" name="Google Shape;193;p8"/>
                  <p:cNvGrpSpPr/>
                  <p:nvPr/>
                </p:nvGrpSpPr>
                <p:grpSpPr>
                  <a:xfrm>
                    <a:off x="4905919" y="4181384"/>
                    <a:ext cx="649760" cy="800192"/>
                    <a:chOff x="4905919" y="4181383"/>
                    <a:chExt cx="649760" cy="850995"/>
                  </a:xfrm>
                </p:grpSpPr>
                <p:grpSp>
                  <p:nvGrpSpPr>
                    <p:cNvPr id="194" name="Google Shape;194;p8"/>
                    <p:cNvGrpSpPr/>
                    <p:nvPr/>
                  </p:nvGrpSpPr>
                  <p:grpSpPr>
                    <a:xfrm>
                      <a:off x="4905919" y="4181383"/>
                      <a:ext cx="313781" cy="412842"/>
                      <a:chOff x="4905919" y="4181383"/>
                      <a:chExt cx="313781" cy="412842"/>
                    </a:xfrm>
                  </p:grpSpPr>
                  <p:sp>
                    <p:nvSpPr>
                      <p:cNvPr id="195" name="Google Shape;195;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96" name="Google Shape;196;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97" name="Google Shape;197;p8"/>
                    <p:cNvGrpSpPr/>
                    <p:nvPr/>
                  </p:nvGrpSpPr>
                  <p:grpSpPr>
                    <a:xfrm>
                      <a:off x="5241898" y="4181383"/>
                      <a:ext cx="313781" cy="412842"/>
                      <a:chOff x="4905919" y="4181383"/>
                      <a:chExt cx="313781" cy="412842"/>
                    </a:xfrm>
                  </p:grpSpPr>
                  <p:sp>
                    <p:nvSpPr>
                      <p:cNvPr id="198" name="Google Shape;198;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99" name="Google Shape;199;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200" name="Google Shape;200;p8"/>
                    <p:cNvGrpSpPr/>
                    <p:nvPr/>
                  </p:nvGrpSpPr>
                  <p:grpSpPr>
                    <a:xfrm>
                      <a:off x="4905919" y="4619536"/>
                      <a:ext cx="313781" cy="412842"/>
                      <a:chOff x="4905919" y="4181383"/>
                      <a:chExt cx="313781" cy="412842"/>
                    </a:xfrm>
                  </p:grpSpPr>
                  <p:sp>
                    <p:nvSpPr>
                      <p:cNvPr id="201" name="Google Shape;201;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202" name="Google Shape;202;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203" name="Google Shape;203;p8"/>
                    <p:cNvGrpSpPr/>
                    <p:nvPr/>
                  </p:nvGrpSpPr>
                  <p:grpSpPr>
                    <a:xfrm>
                      <a:off x="5241898" y="4619536"/>
                      <a:ext cx="313781" cy="412842"/>
                      <a:chOff x="4905919" y="4181383"/>
                      <a:chExt cx="313781" cy="412842"/>
                    </a:xfrm>
                  </p:grpSpPr>
                  <p:sp>
                    <p:nvSpPr>
                      <p:cNvPr id="204" name="Google Shape;204;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205" name="Google Shape;205;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206" name="Google Shape;206;p8"/>
                  <p:cNvGrpSpPr/>
                  <p:nvPr/>
                </p:nvGrpSpPr>
                <p:grpSpPr>
                  <a:xfrm>
                    <a:off x="5104771" y="4388086"/>
                    <a:ext cx="121444" cy="186666"/>
                    <a:chOff x="5026818" y="4023797"/>
                    <a:chExt cx="121444" cy="186666"/>
                  </a:xfrm>
                </p:grpSpPr>
                <p:sp>
                  <p:nvSpPr>
                    <p:cNvPr id="207" name="Google Shape;207;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209" name="Google Shape;209;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210" name="Google Shape;210;p8"/>
            <p:cNvGrpSpPr/>
            <p:nvPr/>
          </p:nvGrpSpPr>
          <p:grpSpPr>
            <a:xfrm>
              <a:off x="4925662" y="4067729"/>
              <a:ext cx="2121300" cy="345901"/>
              <a:chOff x="4925662" y="4067729"/>
              <a:chExt cx="2121300" cy="345901"/>
            </a:xfrm>
          </p:grpSpPr>
          <p:cxnSp>
            <p:nvCxnSpPr>
              <p:cNvPr id="211" name="Google Shape;211;p8"/>
              <p:cNvCxnSpPr>
                <a:stCxn id="149" idx="0"/>
                <a:endCxn id="191" idx="0"/>
              </p:cNvCxnSpPr>
              <p:nvPr/>
            </p:nvCxnSpPr>
            <p:spPr>
              <a:xfrm flipH="1" rot="-5400000">
                <a:off x="5986012" y="3352680"/>
                <a:ext cx="600" cy="2121300"/>
              </a:xfrm>
              <a:prstGeom prst="bentConnector3">
                <a:avLst>
                  <a:gd fmla="val 1800000" name="adj1"/>
                </a:avLst>
              </a:prstGeom>
              <a:noFill/>
              <a:ln cap="flat" cmpd="sng" w="19050">
                <a:solidFill>
                  <a:srgbClr val="1F45BC"/>
                </a:solidFill>
                <a:prstDash val="solid"/>
                <a:miter lim="800000"/>
                <a:headEnd len="med" w="med" type="triangle"/>
                <a:tailEnd len="med" w="med" type="triangle"/>
              </a:ln>
            </p:spPr>
          </p:cxnSp>
          <p:cxnSp>
            <p:nvCxnSpPr>
              <p:cNvPr id="212" name="Google Shape;212;p8"/>
              <p:cNvCxnSpPr>
                <a:stCxn id="143" idx="2"/>
                <a:endCxn id="170" idx="0"/>
              </p:cNvCxnSpPr>
              <p:nvPr/>
            </p:nvCxnSpPr>
            <p:spPr>
              <a:xfrm flipH="1">
                <a:off x="5990790" y="4067729"/>
                <a:ext cx="300" cy="3453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213" name="Google Shape;213;p8"/>
            <p:cNvGrpSpPr/>
            <p:nvPr/>
          </p:nvGrpSpPr>
          <p:grpSpPr>
            <a:xfrm>
              <a:off x="7945979" y="4001047"/>
              <a:ext cx="919078" cy="713556"/>
              <a:chOff x="7685352" y="3910064"/>
              <a:chExt cx="1082003" cy="713556"/>
            </a:xfrm>
          </p:grpSpPr>
          <p:pic>
            <p:nvPicPr>
              <p:cNvPr id="214" name="Google Shape;214;p8"/>
              <p:cNvPicPr preferRelativeResize="0"/>
              <p:nvPr/>
            </p:nvPicPr>
            <p:blipFill rotWithShape="1">
              <a:blip r:embed="rId3">
                <a:alphaModFix/>
              </a:blip>
              <a:srcRect b="0" l="0" r="0" t="0"/>
              <a:stretch/>
            </p:blipFill>
            <p:spPr>
              <a:xfrm>
                <a:off x="7685352" y="3910064"/>
                <a:ext cx="1082003" cy="269396"/>
              </a:xfrm>
              <a:prstGeom prst="rect">
                <a:avLst/>
              </a:prstGeom>
              <a:noFill/>
              <a:ln>
                <a:noFill/>
              </a:ln>
            </p:spPr>
          </p:pic>
          <p:sp>
            <p:nvSpPr>
              <p:cNvPr id="215" name="Google Shape;215;p8"/>
              <p:cNvSpPr/>
              <p:nvPr/>
            </p:nvSpPr>
            <p:spPr>
              <a:xfrm>
                <a:off x="7685352" y="4231599"/>
                <a:ext cx="1034601" cy="392021"/>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SafeNet-</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Luna HSM</a:t>
                </a:r>
                <a:endParaRPr/>
              </a:p>
            </p:txBody>
          </p:sp>
        </p:grpSp>
        <p:cxnSp>
          <p:nvCxnSpPr>
            <p:cNvPr id="216" name="Google Shape;216;p8"/>
            <p:cNvCxnSpPr>
              <a:stCxn id="142" idx="3"/>
              <a:endCxn id="143" idx="1"/>
            </p:cNvCxnSpPr>
            <p:nvPr/>
          </p:nvCxnSpPr>
          <p:spPr>
            <a:xfrm>
              <a:off x="5199829" y="2967043"/>
              <a:ext cx="260700" cy="9105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17" name="Google Shape;217;p8"/>
            <p:cNvCxnSpPr>
              <a:endCxn id="145" idx="1"/>
            </p:cNvCxnSpPr>
            <p:nvPr/>
          </p:nvCxnSpPr>
          <p:spPr>
            <a:xfrm flipH="1" rot="10800000">
              <a:off x="5258019" y="2903332"/>
              <a:ext cx="2570100" cy="636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18" name="Google Shape;218;p8"/>
            <p:cNvCxnSpPr>
              <a:stCxn id="143" idx="3"/>
              <a:endCxn id="145" idx="1"/>
            </p:cNvCxnSpPr>
            <p:nvPr/>
          </p:nvCxnSpPr>
          <p:spPr>
            <a:xfrm flipH="1" rot="10800000">
              <a:off x="6521521" y="2903300"/>
              <a:ext cx="1306500" cy="9741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sp>
          <p:nvSpPr>
            <p:cNvPr id="219" name="Google Shape;219;p8"/>
            <p:cNvSpPr/>
            <p:nvPr/>
          </p:nvSpPr>
          <p:spPr>
            <a:xfrm rot="5400000">
              <a:off x="8200285" y="3509614"/>
              <a:ext cx="370200" cy="190329"/>
            </a:xfrm>
            <a:prstGeom prst="leftRightArrow">
              <a:avLst>
                <a:gd fmla="val 50000" name="adj1"/>
                <a:gd fmla="val 50000"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26" name="Google Shape;226;p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loại xác thực Hadoop</a:t>
            </a:r>
            <a:endParaRPr>
              <a:latin typeface="Arial"/>
              <a:ea typeface="Arial"/>
              <a:cs typeface="Arial"/>
              <a:sym typeface="Arial"/>
            </a:endParaRPr>
          </a:p>
        </p:txBody>
      </p:sp>
      <p:sp>
        <p:nvSpPr>
          <p:cNvPr id="227" name="Google Shape;227;p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28" name="Google Shape;228;p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Mục này yêu cầu xác thực mạnh trong Hadoop</a:t>
            </a:r>
            <a:endParaRPr/>
          </a:p>
          <a:p>
            <a:pPr indent="-182563" lvl="1" marL="360363" rtl="0" algn="l">
              <a:lnSpc>
                <a:spcPct val="138461"/>
              </a:lnSpc>
              <a:spcBef>
                <a:spcPts val="500"/>
              </a:spcBef>
              <a:spcAft>
                <a:spcPts val="0"/>
              </a:spcAft>
              <a:buClr>
                <a:srgbClr val="262626"/>
              </a:buClr>
              <a:buSzPts val="1040"/>
              <a:buChar char="•"/>
            </a:pPr>
            <a:r>
              <a:rPr lang="en-US"/>
              <a:t>Người dùng Hadoop</a:t>
            </a:r>
            <a:endParaRPr/>
          </a:p>
          <a:p>
            <a:pPr indent="-182563" lvl="1" marL="360363" rtl="0" algn="l">
              <a:lnSpc>
                <a:spcPct val="138461"/>
              </a:lnSpc>
              <a:spcBef>
                <a:spcPts val="500"/>
              </a:spcBef>
              <a:spcAft>
                <a:spcPts val="0"/>
              </a:spcAft>
              <a:buClr>
                <a:srgbClr val="262626"/>
              </a:buClr>
              <a:buSzPts val="1040"/>
              <a:buChar char="•"/>
            </a:pPr>
            <a:r>
              <a:rPr lang="en-US"/>
              <a:t>Dịch vụ Hadoop</a:t>
            </a:r>
            <a:endParaRPr/>
          </a:p>
          <a:p>
            <a:pPr indent="-182563" lvl="1" marL="360363" rtl="0" algn="l">
              <a:lnSpc>
                <a:spcPct val="138461"/>
              </a:lnSpc>
              <a:spcBef>
                <a:spcPts val="500"/>
              </a:spcBef>
              <a:spcAft>
                <a:spcPts val="0"/>
              </a:spcAft>
              <a:buClr>
                <a:srgbClr val="262626"/>
              </a:buClr>
              <a:buSzPts val="1040"/>
              <a:buChar char="•"/>
            </a:pPr>
            <a:r>
              <a:rPr lang="en-US"/>
              <a:t>Bảng điều khiển dựa trên HTTP</a:t>
            </a:r>
            <a:endParaRPr/>
          </a:p>
          <a:p>
            <a:pPr indent="-182563" lvl="1" marL="360363" rtl="0" algn="l">
              <a:lnSpc>
                <a:spcPct val="138461"/>
              </a:lnSpc>
              <a:spcBef>
                <a:spcPts val="500"/>
              </a:spcBef>
              <a:spcAft>
                <a:spcPts val="0"/>
              </a:spcAft>
              <a:buClr>
                <a:srgbClr val="262626"/>
              </a:buClr>
              <a:buSzPts val="1040"/>
              <a:buChar char="•"/>
            </a:pPr>
            <a:r>
              <a:rPr lang="en-US"/>
              <a:t>Bảo vệ dữ liệu khi đang di chuyển</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tăng cường bảo mật</a:t>
            </a:r>
            <a:endParaRPr/>
          </a:p>
          <a:p>
            <a:pPr indent="-182563" lvl="1" marL="360363" rtl="0" algn="l">
              <a:lnSpc>
                <a:spcPct val="138461"/>
              </a:lnSpc>
              <a:spcBef>
                <a:spcPts val="500"/>
              </a:spcBef>
              <a:spcAft>
                <a:spcPts val="0"/>
              </a:spcAft>
              <a:buClr>
                <a:srgbClr val="262626"/>
              </a:buClr>
              <a:buSzPts val="1040"/>
              <a:buChar char="•"/>
            </a:pPr>
            <a:r>
              <a:rPr lang="en-US"/>
              <a:t>Tùy chọn-Cung cấp xác thực mạnh mẽ cho cả máy khách và máy chủ</a:t>
            </a:r>
            <a:endParaRPr/>
          </a:p>
          <a:p>
            <a:pPr indent="-177800" lvl="0" marL="177800" rtl="0" algn="l">
              <a:lnSpc>
                <a:spcPct val="128571"/>
              </a:lnSpc>
              <a:spcBef>
                <a:spcPts val="1000"/>
              </a:spcBef>
              <a:spcAft>
                <a:spcPts val="0"/>
              </a:spcAft>
              <a:buClr>
                <a:srgbClr val="262626"/>
              </a:buClr>
              <a:buSzPts val="1400"/>
              <a:buFont typeface="Arial"/>
              <a:buChar char="•"/>
            </a:pPr>
            <a:r>
              <a:rPr lang="en-US"/>
              <a:t>Kết thúc các cuộc gọi API Hadoop trong một cái bắt tay SASL</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có thể được thực hiện với tài khoản riêng của người gửi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2009-05-07T01:59:54Z</dcterms:created>
  <dc:creator>SKCC06494\Administrator</dc:creator>
</cp:coreProperties>
</file>