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906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65">
          <p15:clr>
            <a:srgbClr val="A4A3A4"/>
          </p15:clr>
        </p15:guide>
        <p15:guide id="2" orient="horz" pos="187">
          <p15:clr>
            <a:srgbClr val="A4A3A4"/>
          </p15:clr>
        </p15:guide>
        <p15:guide id="3" orient="horz" pos="3906">
          <p15:clr>
            <a:srgbClr val="A4A3A4"/>
          </p15:clr>
        </p15:guide>
        <p15:guide id="4" orient="horz" pos="1162">
          <p15:clr>
            <a:srgbClr val="A4A3A4"/>
          </p15:clr>
        </p15:guide>
        <p15:guide id="5" orient="horz" pos="890">
          <p15:clr>
            <a:srgbClr val="A4A3A4"/>
          </p15:clr>
        </p15:guide>
        <p15:guide id="6" pos="217">
          <p15:clr>
            <a:srgbClr val="A4A3A4"/>
          </p15:clr>
        </p15:guide>
        <p15:guide id="7" pos="6023">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 uri="GoogleSlidesCustomDataVersion2">
      <go:slidesCustomData xmlns:go="http://customooxmlschemas.google.com/" r:id="rId42" roundtripDataSignature="AMtx7miBAd1c2IgDlX7Oa5kCE4cNBf+I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DBFA8A-2819-490E-9426-5170BCB2A574}">
  <a:tblStyle styleId="{30DBFA8A-2819-490E-9426-5170BCB2A57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65" orient="horz"/>
        <p:guide pos="187" orient="horz"/>
        <p:guide pos="3906" orient="horz"/>
        <p:guide pos="1162" orient="horz"/>
        <p:guide pos="890" orient="horz"/>
        <p:guide pos="217"/>
        <p:guide pos="6023"/>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169009" cy="48006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ulim"/>
                <a:ea typeface="Gulim"/>
                <a:cs typeface="Gulim"/>
                <a:sym typeface="Gulim"/>
              </a:defRPr>
            </a:lvl2pPr>
            <a:lvl3pPr lvl="2" marR="0" rtl="0" algn="l">
              <a:spcBef>
                <a:spcPts val="0"/>
              </a:spcBef>
              <a:spcAft>
                <a:spcPts val="0"/>
              </a:spcAft>
              <a:buSzPts val="1400"/>
              <a:buNone/>
              <a:defRPr b="0" i="0" sz="1800" u="none" cap="none" strike="noStrike">
                <a:solidFill>
                  <a:schemeClr val="dk1"/>
                </a:solidFill>
                <a:latin typeface="Gulim"/>
                <a:ea typeface="Gulim"/>
                <a:cs typeface="Gulim"/>
                <a:sym typeface="Gulim"/>
              </a:defRPr>
            </a:lvl3pPr>
            <a:lvl4pPr lvl="3" marR="0" rtl="0" algn="l">
              <a:spcBef>
                <a:spcPts val="0"/>
              </a:spcBef>
              <a:spcAft>
                <a:spcPts val="0"/>
              </a:spcAft>
              <a:buSzPts val="1400"/>
              <a:buNone/>
              <a:defRPr b="0" i="0" sz="1800" u="none" cap="none" strike="noStrike">
                <a:solidFill>
                  <a:schemeClr val="dk1"/>
                </a:solidFill>
                <a:latin typeface="Gulim"/>
                <a:ea typeface="Gulim"/>
                <a:cs typeface="Gulim"/>
                <a:sym typeface="Gulim"/>
              </a:defRPr>
            </a:lvl4pPr>
            <a:lvl5pPr lvl="4" marR="0" rtl="0" algn="l">
              <a:spcBef>
                <a:spcPts val="0"/>
              </a:spcBef>
              <a:spcAft>
                <a:spcPts val="0"/>
              </a:spcAft>
              <a:buSzPts val="1400"/>
              <a:buNone/>
              <a:defRPr b="0" i="0" sz="1800" u="none" cap="none" strike="noStrike">
                <a:solidFill>
                  <a:schemeClr val="dk1"/>
                </a:solidFill>
                <a:latin typeface="Gulim"/>
                <a:ea typeface="Gulim"/>
                <a:cs typeface="Gulim"/>
                <a:sym typeface="Gulim"/>
              </a:defRPr>
            </a:lvl5pPr>
            <a:lvl6pPr lvl="5" marR="0" rtl="0" algn="l">
              <a:spcBef>
                <a:spcPts val="0"/>
              </a:spcBef>
              <a:spcAft>
                <a:spcPts val="0"/>
              </a:spcAft>
              <a:buSzPts val="1400"/>
              <a:buNone/>
              <a:defRPr b="0" i="0" sz="1800" u="none" cap="none" strike="noStrike">
                <a:solidFill>
                  <a:schemeClr val="dk1"/>
                </a:solidFill>
                <a:latin typeface="Gulim"/>
                <a:ea typeface="Gulim"/>
                <a:cs typeface="Gulim"/>
                <a:sym typeface="Gulim"/>
              </a:defRPr>
            </a:lvl6pPr>
            <a:lvl7pPr lvl="6" marR="0" rtl="0" algn="l">
              <a:spcBef>
                <a:spcPts val="0"/>
              </a:spcBef>
              <a:spcAft>
                <a:spcPts val="0"/>
              </a:spcAft>
              <a:buSzPts val="1400"/>
              <a:buNone/>
              <a:defRPr b="0" i="0" sz="1800" u="none" cap="none" strike="noStrike">
                <a:solidFill>
                  <a:schemeClr val="dk1"/>
                </a:solidFill>
                <a:latin typeface="Gulim"/>
                <a:ea typeface="Gulim"/>
                <a:cs typeface="Gulim"/>
                <a:sym typeface="Gulim"/>
              </a:defRPr>
            </a:lvl7pPr>
            <a:lvl8pPr lvl="7" marR="0" rtl="0" algn="l">
              <a:spcBef>
                <a:spcPts val="0"/>
              </a:spcBef>
              <a:spcAft>
                <a:spcPts val="0"/>
              </a:spcAft>
              <a:buSzPts val="1400"/>
              <a:buNone/>
              <a:defRPr b="0" i="0" sz="1800" u="none" cap="none" strike="noStrike">
                <a:solidFill>
                  <a:schemeClr val="dk1"/>
                </a:solidFill>
                <a:latin typeface="Gulim"/>
                <a:ea typeface="Gulim"/>
                <a:cs typeface="Gulim"/>
                <a:sym typeface="Gulim"/>
              </a:defRPr>
            </a:lvl8pPr>
            <a:lvl9pPr lvl="8" marR="0" rtl="0" algn="l">
              <a:spcBef>
                <a:spcPts val="0"/>
              </a:spcBef>
              <a:spcAft>
                <a:spcPts val="0"/>
              </a:spcAft>
              <a:buSzPts val="1400"/>
              <a:buNone/>
              <a:defRPr b="0" i="0" sz="1800" u="none" cap="none" strike="noStrike">
                <a:solidFill>
                  <a:schemeClr val="dk1"/>
                </a:solidFill>
                <a:latin typeface="Gulim"/>
                <a:ea typeface="Gulim"/>
                <a:cs typeface="Gulim"/>
                <a:sym typeface="Gulim"/>
              </a:defRPr>
            </a:lvl9pPr>
          </a:lstStyle>
          <a:p/>
        </p:txBody>
      </p:sp>
      <p:sp>
        <p:nvSpPr>
          <p:cNvPr id="4" name="Google Shape;4;n"/>
          <p:cNvSpPr txBox="1"/>
          <p:nvPr>
            <p:ph idx="10" type="dt"/>
          </p:nvPr>
        </p:nvSpPr>
        <p:spPr>
          <a:xfrm>
            <a:off x="4144485" y="0"/>
            <a:ext cx="3169009" cy="480061"/>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ulim"/>
                <a:ea typeface="Gulim"/>
                <a:cs typeface="Gulim"/>
                <a:sym typeface="Gulim"/>
              </a:defRPr>
            </a:lvl2pPr>
            <a:lvl3pPr lvl="2" marR="0" rtl="0" algn="l">
              <a:spcBef>
                <a:spcPts val="0"/>
              </a:spcBef>
              <a:spcAft>
                <a:spcPts val="0"/>
              </a:spcAft>
              <a:buSzPts val="1400"/>
              <a:buNone/>
              <a:defRPr b="0" i="0" sz="1800" u="none" cap="none" strike="noStrike">
                <a:solidFill>
                  <a:schemeClr val="dk1"/>
                </a:solidFill>
                <a:latin typeface="Gulim"/>
                <a:ea typeface="Gulim"/>
                <a:cs typeface="Gulim"/>
                <a:sym typeface="Gulim"/>
              </a:defRPr>
            </a:lvl3pPr>
            <a:lvl4pPr lvl="3" marR="0" rtl="0" algn="l">
              <a:spcBef>
                <a:spcPts val="0"/>
              </a:spcBef>
              <a:spcAft>
                <a:spcPts val="0"/>
              </a:spcAft>
              <a:buSzPts val="1400"/>
              <a:buNone/>
              <a:defRPr b="0" i="0" sz="1800" u="none" cap="none" strike="noStrike">
                <a:solidFill>
                  <a:schemeClr val="dk1"/>
                </a:solidFill>
                <a:latin typeface="Gulim"/>
                <a:ea typeface="Gulim"/>
                <a:cs typeface="Gulim"/>
                <a:sym typeface="Gulim"/>
              </a:defRPr>
            </a:lvl4pPr>
            <a:lvl5pPr lvl="4" marR="0" rtl="0" algn="l">
              <a:spcBef>
                <a:spcPts val="0"/>
              </a:spcBef>
              <a:spcAft>
                <a:spcPts val="0"/>
              </a:spcAft>
              <a:buSzPts val="1400"/>
              <a:buNone/>
              <a:defRPr b="0" i="0" sz="1800" u="none" cap="none" strike="noStrike">
                <a:solidFill>
                  <a:schemeClr val="dk1"/>
                </a:solidFill>
                <a:latin typeface="Gulim"/>
                <a:ea typeface="Gulim"/>
                <a:cs typeface="Gulim"/>
                <a:sym typeface="Gulim"/>
              </a:defRPr>
            </a:lvl5pPr>
            <a:lvl6pPr lvl="5" marR="0" rtl="0" algn="l">
              <a:spcBef>
                <a:spcPts val="0"/>
              </a:spcBef>
              <a:spcAft>
                <a:spcPts val="0"/>
              </a:spcAft>
              <a:buSzPts val="1400"/>
              <a:buNone/>
              <a:defRPr b="0" i="0" sz="1800" u="none" cap="none" strike="noStrike">
                <a:solidFill>
                  <a:schemeClr val="dk1"/>
                </a:solidFill>
                <a:latin typeface="Gulim"/>
                <a:ea typeface="Gulim"/>
                <a:cs typeface="Gulim"/>
                <a:sym typeface="Gulim"/>
              </a:defRPr>
            </a:lvl6pPr>
            <a:lvl7pPr lvl="6" marR="0" rtl="0" algn="l">
              <a:spcBef>
                <a:spcPts val="0"/>
              </a:spcBef>
              <a:spcAft>
                <a:spcPts val="0"/>
              </a:spcAft>
              <a:buSzPts val="1400"/>
              <a:buNone/>
              <a:defRPr b="0" i="0" sz="1800" u="none" cap="none" strike="noStrike">
                <a:solidFill>
                  <a:schemeClr val="dk1"/>
                </a:solidFill>
                <a:latin typeface="Gulim"/>
                <a:ea typeface="Gulim"/>
                <a:cs typeface="Gulim"/>
                <a:sym typeface="Gulim"/>
              </a:defRPr>
            </a:lvl7pPr>
            <a:lvl8pPr lvl="7" marR="0" rtl="0" algn="l">
              <a:spcBef>
                <a:spcPts val="0"/>
              </a:spcBef>
              <a:spcAft>
                <a:spcPts val="0"/>
              </a:spcAft>
              <a:buSzPts val="1400"/>
              <a:buNone/>
              <a:defRPr b="0" i="0" sz="1800" u="none" cap="none" strike="noStrike">
                <a:solidFill>
                  <a:schemeClr val="dk1"/>
                </a:solidFill>
                <a:latin typeface="Gulim"/>
                <a:ea typeface="Gulim"/>
                <a:cs typeface="Gulim"/>
                <a:sym typeface="Gulim"/>
              </a:defRPr>
            </a:lvl8pPr>
            <a:lvl9pPr lvl="8" marR="0" rtl="0" algn="l">
              <a:spcBef>
                <a:spcPts val="0"/>
              </a:spcBef>
              <a:spcAft>
                <a:spcPts val="0"/>
              </a:spcAft>
              <a:buSzPts val="1400"/>
              <a:buNone/>
              <a:defRPr b="0" i="0" sz="1800" u="none" cap="none" strike="noStrike">
                <a:solidFill>
                  <a:schemeClr val="dk1"/>
                </a:solidFill>
                <a:latin typeface="Gulim"/>
                <a:ea typeface="Gulim"/>
                <a:cs typeface="Gulim"/>
                <a:sym typeface="Gulim"/>
              </a:defRPr>
            </a:lvl9pPr>
          </a:lstStyle>
          <a:p/>
        </p:txBody>
      </p:sp>
      <p:sp>
        <p:nvSpPr>
          <p:cNvPr id="5" name="Google Shape;5;n"/>
          <p:cNvSpPr/>
          <p:nvPr>
            <p:ph idx="3"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2" y="9119597"/>
            <a:ext cx="3169009" cy="48006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ulim"/>
                <a:ea typeface="Gulim"/>
                <a:cs typeface="Gulim"/>
                <a:sym typeface="Gulim"/>
              </a:defRPr>
            </a:lvl2pPr>
            <a:lvl3pPr lvl="2" marR="0" rtl="0" algn="l">
              <a:spcBef>
                <a:spcPts val="0"/>
              </a:spcBef>
              <a:spcAft>
                <a:spcPts val="0"/>
              </a:spcAft>
              <a:buSzPts val="1400"/>
              <a:buNone/>
              <a:defRPr b="0" i="0" sz="1800" u="none" cap="none" strike="noStrike">
                <a:solidFill>
                  <a:schemeClr val="dk1"/>
                </a:solidFill>
                <a:latin typeface="Gulim"/>
                <a:ea typeface="Gulim"/>
                <a:cs typeface="Gulim"/>
                <a:sym typeface="Gulim"/>
              </a:defRPr>
            </a:lvl3pPr>
            <a:lvl4pPr lvl="3" marR="0" rtl="0" algn="l">
              <a:spcBef>
                <a:spcPts val="0"/>
              </a:spcBef>
              <a:spcAft>
                <a:spcPts val="0"/>
              </a:spcAft>
              <a:buSzPts val="1400"/>
              <a:buNone/>
              <a:defRPr b="0" i="0" sz="1800" u="none" cap="none" strike="noStrike">
                <a:solidFill>
                  <a:schemeClr val="dk1"/>
                </a:solidFill>
                <a:latin typeface="Gulim"/>
                <a:ea typeface="Gulim"/>
                <a:cs typeface="Gulim"/>
                <a:sym typeface="Gulim"/>
              </a:defRPr>
            </a:lvl4pPr>
            <a:lvl5pPr lvl="4" marR="0" rtl="0" algn="l">
              <a:spcBef>
                <a:spcPts val="0"/>
              </a:spcBef>
              <a:spcAft>
                <a:spcPts val="0"/>
              </a:spcAft>
              <a:buSzPts val="1400"/>
              <a:buNone/>
              <a:defRPr b="0" i="0" sz="1800" u="none" cap="none" strike="noStrike">
                <a:solidFill>
                  <a:schemeClr val="dk1"/>
                </a:solidFill>
                <a:latin typeface="Gulim"/>
                <a:ea typeface="Gulim"/>
                <a:cs typeface="Gulim"/>
                <a:sym typeface="Gulim"/>
              </a:defRPr>
            </a:lvl5pPr>
            <a:lvl6pPr lvl="5" marR="0" rtl="0" algn="l">
              <a:spcBef>
                <a:spcPts val="0"/>
              </a:spcBef>
              <a:spcAft>
                <a:spcPts val="0"/>
              </a:spcAft>
              <a:buSzPts val="1400"/>
              <a:buNone/>
              <a:defRPr b="0" i="0" sz="1800" u="none" cap="none" strike="noStrike">
                <a:solidFill>
                  <a:schemeClr val="dk1"/>
                </a:solidFill>
                <a:latin typeface="Gulim"/>
                <a:ea typeface="Gulim"/>
                <a:cs typeface="Gulim"/>
                <a:sym typeface="Gulim"/>
              </a:defRPr>
            </a:lvl6pPr>
            <a:lvl7pPr lvl="6" marR="0" rtl="0" algn="l">
              <a:spcBef>
                <a:spcPts val="0"/>
              </a:spcBef>
              <a:spcAft>
                <a:spcPts val="0"/>
              </a:spcAft>
              <a:buSzPts val="1400"/>
              <a:buNone/>
              <a:defRPr b="0" i="0" sz="1800" u="none" cap="none" strike="noStrike">
                <a:solidFill>
                  <a:schemeClr val="dk1"/>
                </a:solidFill>
                <a:latin typeface="Gulim"/>
                <a:ea typeface="Gulim"/>
                <a:cs typeface="Gulim"/>
                <a:sym typeface="Gulim"/>
              </a:defRPr>
            </a:lvl7pPr>
            <a:lvl8pPr lvl="7" marR="0" rtl="0" algn="l">
              <a:spcBef>
                <a:spcPts val="0"/>
              </a:spcBef>
              <a:spcAft>
                <a:spcPts val="0"/>
              </a:spcAft>
              <a:buSzPts val="1400"/>
              <a:buNone/>
              <a:defRPr b="0" i="0" sz="1800" u="none" cap="none" strike="noStrike">
                <a:solidFill>
                  <a:schemeClr val="dk1"/>
                </a:solidFill>
                <a:latin typeface="Gulim"/>
                <a:ea typeface="Gulim"/>
                <a:cs typeface="Gulim"/>
                <a:sym typeface="Gulim"/>
              </a:defRPr>
            </a:lvl8pPr>
            <a:lvl9pPr lvl="8" marR="0" rtl="0" algn="l">
              <a:spcBef>
                <a:spcPts val="0"/>
              </a:spcBef>
              <a:spcAft>
                <a:spcPts val="0"/>
              </a:spcAft>
              <a:buSzPts val="1400"/>
              <a:buNone/>
              <a:defRPr b="0" i="0" sz="1800" u="none" cap="none" strike="noStrike">
                <a:solidFill>
                  <a:schemeClr val="dk1"/>
                </a:solidFill>
                <a:latin typeface="Gulim"/>
                <a:ea typeface="Gulim"/>
                <a:cs typeface="Gulim"/>
                <a:sym typeface="Gulim"/>
              </a:defRPr>
            </a:lvl9pPr>
          </a:lstStyle>
          <a:p/>
        </p:txBody>
      </p:sp>
      <p:sp>
        <p:nvSpPr>
          <p:cNvPr id="8" name="Google Shape;8;n"/>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 name="Google Shape;81;p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buổi giao ban bổ sung có thể được tổ chức nếu cần thiết theo quyết định của người hướng dẫn.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Sau khi mô tả đơn vị này hoàn tất, hãy dành thời gian để tập hợp nhóm.</a:t>
            </a:r>
            <a:endParaRPr/>
          </a:p>
        </p:txBody>
      </p:sp>
      <p:sp>
        <p:nvSpPr>
          <p:cNvPr id="170" name="Google Shape;170;p1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Alex F. Osborn, chủ tịch của BBOD, một công ty quảng cáo của Mỹ, đã gợi ý cách làm cho việc lấy ý tưởng sáng tạo tại các cuộc họp trở nên dễ dàng hơn</a:t>
            </a:r>
            <a:endParaRPr/>
          </a:p>
        </p:txBody>
      </p:sp>
      <p:sp>
        <p:nvSpPr>
          <p:cNvPr id="179" name="Google Shape;179;p1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Phân phối trước các tài liệu tóm tắt ghi lại mục đích (chủ đề) và bối cảnh của quá trình động não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Khoảng 6-10 người bao gồm người điều hành (1 người) và người ghi âm (1-2 người) (xét tỷ lệ nam nữ)</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Đảm bảo đủ thời gian, báo trước thời gian kết thúc</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nguyên vật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Giấy, bút, sổ phác thảo, bảng đen, bảng lật, giấy dán tường, máy ghi âm, máy ảnh/video, v.v.</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Sử dụng các công cụ công nghệ cao như bảng thông minh và Tư duy khôn ngoan</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Tiêu chí đánh giá ý tưởng</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Chi phí thấp, dễ sản xuất, thời gian phát triển ngắn, tính mới của ý tưởng,…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Lựa chọn các tiêu chí khác nhau cho phù hợp với bản chất của vấn đề</a:t>
            </a:r>
            <a:endParaRPr/>
          </a:p>
        </p:txBody>
      </p:sp>
      <p:sp>
        <p:nvSpPr>
          <p:cNvPr id="188" name="Google Shape;188;p1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7" name="Google Shape;197;p1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b="1">
              <a:latin typeface="Arial"/>
              <a:ea typeface="Arial"/>
              <a:cs typeface="Arial"/>
              <a:sym typeface="Arial"/>
            </a:endParaRPr>
          </a:p>
          <a:p>
            <a:pPr indent="0" lvl="0" marL="0" rtl="0" algn="l">
              <a:spcBef>
                <a:spcPts val="360"/>
              </a:spcBef>
              <a:spcAft>
                <a:spcPts val="0"/>
              </a:spcAft>
              <a:buNone/>
            </a:pPr>
            <a:r>
              <a:rPr lang="en-US"/>
              <a:t>Chuẩn bị cho mỗi đội một chỗ ngồi cùng nhau, giải thích ngắn gọn về tinh thần đồng đội và những gì các thành viên trong nhóm cần làm, đồng thời tạo cơ hội cộng tác thông qua Thử thách Marshmallow.</a:t>
            </a:r>
            <a:endParaRPr/>
          </a:p>
        </p:txBody>
      </p:sp>
      <p:sp>
        <p:nvSpPr>
          <p:cNvPr id="211" name="Google Shape;211;p1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0" name="Google Shape;220;p1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Hoàn thành tất cả các nhiệm vụ trong 40~60 phút.</a:t>
            </a:r>
            <a:endParaRPr/>
          </a:p>
        </p:txBody>
      </p:sp>
      <p:sp>
        <p:nvSpPr>
          <p:cNvPr id="229" name="Google Shape;229;p1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Nếu khó lấy được các vật phẩm được đề cập ở trên, hãy thay thế chúng bằng các vật phẩm dễ dàng lấy được theo quốc gia.</a:t>
            </a:r>
            <a:endParaRPr/>
          </a:p>
        </p:txBody>
      </p:sp>
      <p:sp>
        <p:nvSpPr>
          <p:cNvPr id="239" name="Google Shape;239;p1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8" name="Google Shape;248;p1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Marshmallow là một phép ẩn dụ cho các giả định ẩn của một dự án.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Tại sao chúng tôi đề xuất Thử thách Marshmallow</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Làm việc theo nhóm tốt về mặt giao tiếp và kết hợp với nhau</a:t>
            </a:r>
            <a:endParaRPr/>
          </a:p>
        </p:txBody>
      </p:sp>
      <p:sp>
        <p:nvSpPr>
          <p:cNvPr id="257" name="Google Shape;257;p1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6" name="Google Shape;86;p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t/>
            </a:r>
            <a:endParaRPr/>
          </a:p>
        </p:txBody>
      </p:sp>
      <p:sp>
        <p:nvSpPr>
          <p:cNvPr id="279" name="Google Shape;279;p2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1: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7" name="Google Shape;287;p2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2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7" name="Google Shape;297;p2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2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[Nội dung chính]</a:t>
            </a:r>
            <a:endParaRPr/>
          </a:p>
          <a:p>
            <a:pPr indent="0" lvl="0" marL="0" rtl="0" algn="l">
              <a:spcBef>
                <a:spcPts val="360"/>
              </a:spcBef>
              <a:spcAft>
                <a:spcPts val="0"/>
              </a:spcAft>
              <a:buNone/>
            </a:pPr>
            <a:r>
              <a:rPr b="0" lang="en-US" sz="1200">
                <a:latin typeface="Arial"/>
                <a:ea typeface="Arial"/>
                <a:cs typeface="Arial"/>
                <a:sym typeface="Arial"/>
              </a:rPr>
              <a:t>Xử lý Dữ liệu lớn thường trải qua các bước tương tự.</a:t>
            </a:r>
            <a:endParaRPr/>
          </a:p>
          <a:p>
            <a:pPr indent="0" lvl="0" marL="0" rtl="0" algn="l">
              <a:spcBef>
                <a:spcPts val="360"/>
              </a:spcBef>
              <a:spcAft>
                <a:spcPts val="0"/>
              </a:spcAft>
              <a:buNone/>
            </a:pPr>
            <a:r>
              <a:rPr b="0" lang="en-US" sz="1200">
                <a:latin typeface="Arial"/>
                <a:ea typeface="Arial"/>
                <a:cs typeface="Arial"/>
                <a:sym typeface="Arial"/>
              </a:rPr>
              <a:t>Dữ liệu được thu thập và quản lý (làm sạch và sẵn sàng để phân tích).</a:t>
            </a:r>
            <a:endParaRPr/>
          </a:p>
          <a:p>
            <a:pPr indent="0" lvl="0" marL="0" rtl="0" algn="l">
              <a:spcBef>
                <a:spcPts val="360"/>
              </a:spcBef>
              <a:spcAft>
                <a:spcPts val="0"/>
              </a:spcAft>
              <a:buNone/>
            </a:pPr>
            <a:r>
              <a:rPr b="0" lang="en-US" sz="1200">
                <a:latin typeface="Arial"/>
                <a:ea typeface="Arial"/>
                <a:cs typeface="Arial"/>
                <a:sym typeface="Arial"/>
              </a:rPr>
              <a:t>Các báo cáo được tạo từ hiệu suất chính và truy vấn hoạt động cho doanh nghiệp.</a:t>
            </a:r>
            <a:endParaRPr/>
          </a:p>
          <a:p>
            <a:pPr indent="0" lvl="0" marL="0" rtl="0" algn="l">
              <a:spcBef>
                <a:spcPts val="360"/>
              </a:spcBef>
              <a:spcAft>
                <a:spcPts val="0"/>
              </a:spcAft>
              <a:buNone/>
            </a:pPr>
            <a:r>
              <a:rPr b="0" lang="en-US" sz="1200">
                <a:latin typeface="Arial"/>
                <a:ea typeface="Arial"/>
                <a:cs typeface="Arial"/>
                <a:sym typeface="Arial"/>
              </a:rPr>
              <a:t>Dữ liệu được quản lý và truy vấn được tiếp tục chuyển đến cơ sở dữ liệu hoạt động.</a:t>
            </a:r>
            <a:endParaRPr/>
          </a:p>
          <a:p>
            <a:pPr indent="0" lvl="0" marL="0" rtl="0" algn="l">
              <a:spcBef>
                <a:spcPts val="360"/>
              </a:spcBef>
              <a:spcAft>
                <a:spcPts val="0"/>
              </a:spcAft>
              <a:buNone/>
            </a:pPr>
            <a:r>
              <a:rPr b="0" lang="en-US" sz="1200">
                <a:latin typeface="Arial"/>
                <a:ea typeface="Arial"/>
                <a:cs typeface="Arial"/>
                <a:sym typeface="Arial"/>
              </a:rPr>
              <a:t>Bảng điều khiển và hình ảnh trực quan được tạo để giúp những người ra quyết định hiểu rõ hơn về phân tích.</a:t>
            </a:r>
            <a:endParaRPr/>
          </a:p>
          <a:p>
            <a:pPr indent="0" lvl="0" marL="0" rtl="0" algn="l">
              <a:spcBef>
                <a:spcPts val="360"/>
              </a:spcBef>
              <a:spcAft>
                <a:spcPts val="0"/>
              </a:spcAft>
              <a:buNone/>
            </a:pPr>
            <a:r>
              <a:rPr b="0" lang="en-US" sz="1200">
                <a:latin typeface="Arial"/>
                <a:ea typeface="Arial"/>
                <a:cs typeface="Arial"/>
                <a:sym typeface="Arial"/>
              </a:rPr>
              <a:t>Cuối cùng, dữ liệu được sử dụng bởi nhà khoa học dữ liệu để tạo ra các mô hình dự đoán trong học máy.</a:t>
            </a:r>
            <a:endParaRPr/>
          </a:p>
        </p:txBody>
      </p:sp>
      <p:sp>
        <p:nvSpPr>
          <p:cNvPr id="308" name="Google Shape;308;p2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2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giai đoạn chuẩn bị dữ liệu, các kỹ sư dữ liệu thường làm việc với các nhà khoa học dữ liệu.</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nhà khoa học dữ liệu lấy dữ liệu ban đầu được chuẩn bị trong giai đoạn kỹ thuật dữ liệu và thực hiện phân tích dữ liệu khám phá.</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Sử dụng bước khám phá này để lập chiến lược cho tập dữ liệu cuối cùng của bạn cho trí tuệ nhân tạo và lập mô hình.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kỹ sư dữ liệu làm việc với đường dẫn dữ liệu cho nhiệm vụ này.</a:t>
            </a:r>
            <a:endParaRPr b="1"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318" name="Google Shape;318;p2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2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Nguồn dữ liệu xác định nguồn dữ liệu nào được chia sẻ và dữ liệu nào sẽ được sử dụng để tạo đường dẫn dữ liệu.</a:t>
            </a:r>
            <a:endParaRPr/>
          </a:p>
        </p:txBody>
      </p:sp>
      <p:sp>
        <p:nvSpPr>
          <p:cNvPr id="327" name="Google Shape;327;p2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2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6" name="Google Shape;356;p2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2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7" name="Google Shape;367;p2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2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Tính năng mô hình linh hoạt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I. Thực hiện các thay đổi trong yêu cầu thông qua liên lạc liên tục giữa khách hàng và nhà phát triển.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II. Chúng tôi ưu tiên mục đích của nhóm hơn các giá trị của từng nhà phát triển và ưu tiên ý kiến của khách hàng.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Ⅲ. Kiểm tra bảo vệ thông qua các cuộc họp định kỳ.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IV. Trong quá trình triển khai chương trình và tiếp nhận phản hồi từ khách hàng.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Ⅴ. Những nỗ lực được thực hiện để giảm chi phí trong khi cải thiện chất lượng chương trình.</a:t>
            </a:r>
            <a:endParaRPr/>
          </a:p>
        </p:txBody>
      </p:sp>
      <p:sp>
        <p:nvSpPr>
          <p:cNvPr id="383" name="Google Shape;383;p2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2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Quản lý lịch trình dự án là rất quan trọng để hoạt động nhóm hiệu quả</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lang="en-US">
                <a:latin typeface="Arial"/>
                <a:ea typeface="Arial"/>
                <a:cs typeface="Arial"/>
                <a:sym typeface="Arial"/>
              </a:rPr>
              <a:t>Làm thế nào để tạo biểu đồ Gantt?</a:t>
            </a:r>
            <a:endParaRPr>
              <a:latin typeface="Arial"/>
              <a:ea typeface="Arial"/>
              <a:cs typeface="Arial"/>
              <a:sym typeface="Arial"/>
            </a:endParaRPr>
          </a:p>
          <a:p>
            <a:pPr indent="-171450" lvl="1" marL="628650" rtl="0" algn="l">
              <a:spcBef>
                <a:spcPts val="360"/>
              </a:spcBef>
              <a:spcAft>
                <a:spcPts val="0"/>
              </a:spcAft>
              <a:buClr>
                <a:schemeClr val="dk1"/>
              </a:buClr>
              <a:buSzPts val="1200"/>
              <a:buFont typeface="Arial"/>
              <a:buChar char="•"/>
            </a:pPr>
            <a:r>
              <a:rPr lang="en-US">
                <a:latin typeface="Arial"/>
                <a:ea typeface="Arial"/>
                <a:cs typeface="Arial"/>
                <a:sym typeface="Arial"/>
              </a:rPr>
              <a:t>Ở đầu biểu đồ, lịch trình tiến độ được hiển thị hàng tuần hoặc hàng tháng.</a:t>
            </a:r>
            <a:endParaRPr/>
          </a:p>
          <a:p>
            <a:pPr indent="-171450" lvl="1" marL="628650" rtl="0" algn="l">
              <a:spcBef>
                <a:spcPts val="360"/>
              </a:spcBef>
              <a:spcAft>
                <a:spcPts val="0"/>
              </a:spcAft>
              <a:buClr>
                <a:schemeClr val="dk1"/>
              </a:buClr>
              <a:buSzPts val="1200"/>
              <a:buFont typeface="Arial"/>
              <a:buChar char="•"/>
            </a:pPr>
            <a:r>
              <a:rPr lang="en-US">
                <a:latin typeface="Arial"/>
                <a:ea typeface="Arial"/>
                <a:cs typeface="Arial"/>
                <a:sym typeface="Arial"/>
              </a:rPr>
              <a:t>Ở phía bên trái của biểu đồ, hãy viết tiến trình của dự án và các nhiệm vụ chính theo thứ tự, mỗi thứ một dòng.</a:t>
            </a:r>
            <a:endParaRPr/>
          </a:p>
          <a:p>
            <a:pPr indent="-171450" lvl="1" marL="628650" rtl="0" algn="l">
              <a:spcBef>
                <a:spcPts val="360"/>
              </a:spcBef>
              <a:spcAft>
                <a:spcPts val="0"/>
              </a:spcAft>
              <a:buClr>
                <a:schemeClr val="dk1"/>
              </a:buClr>
              <a:buSzPts val="1200"/>
              <a:buFont typeface="Arial"/>
              <a:buChar char="•"/>
            </a:pPr>
            <a:r>
              <a:rPr lang="en-US">
                <a:latin typeface="Arial"/>
                <a:ea typeface="Arial"/>
                <a:cs typeface="Arial"/>
                <a:sym typeface="Arial"/>
              </a:rPr>
              <a:t>Ước tính thời gian cần thiết để thực hiện từng nhiệm vụ.</a:t>
            </a:r>
            <a:endParaRPr/>
          </a:p>
          <a:p>
            <a:pPr indent="-171450" lvl="1" marL="628650" rtl="0" algn="l">
              <a:spcBef>
                <a:spcPts val="360"/>
              </a:spcBef>
              <a:spcAft>
                <a:spcPts val="0"/>
              </a:spcAft>
              <a:buClr>
                <a:schemeClr val="dk1"/>
              </a:buClr>
              <a:buSzPts val="1200"/>
              <a:buFont typeface="Arial"/>
              <a:buChar char="•"/>
            </a:pPr>
            <a:r>
              <a:rPr lang="en-US">
                <a:latin typeface="Arial"/>
                <a:ea typeface="Arial"/>
                <a:cs typeface="Arial"/>
                <a:sym typeface="Arial"/>
              </a:rPr>
              <a:t>Đánh dấu điểm bắt đầu và kết thúc của mỗi nhiệm vụ.</a:t>
            </a:r>
            <a:endParaRPr/>
          </a:p>
          <a:p>
            <a:pPr indent="-171450" lvl="1" marL="628650" rtl="0" algn="l">
              <a:spcBef>
                <a:spcPts val="360"/>
              </a:spcBef>
              <a:spcAft>
                <a:spcPts val="0"/>
              </a:spcAft>
              <a:buClr>
                <a:schemeClr val="dk1"/>
              </a:buClr>
              <a:buSzPts val="1200"/>
              <a:buFont typeface="Arial"/>
              <a:buChar char="•"/>
            </a:pPr>
            <a:r>
              <a:rPr lang="en-US">
                <a:latin typeface="Arial"/>
                <a:ea typeface="Arial"/>
                <a:cs typeface="Arial"/>
                <a:sym typeface="Arial"/>
              </a:rPr>
              <a:t>Bắt đầu và kết thúc của mỗi nhiệm vụ được kết nối và đánh dấu dưới dạng một thanh.</a:t>
            </a:r>
            <a:endParaRPr/>
          </a:p>
          <a:p>
            <a:pPr indent="-171450" lvl="1" marL="628650" rtl="0" algn="l">
              <a:spcBef>
                <a:spcPts val="360"/>
              </a:spcBef>
              <a:spcAft>
                <a:spcPts val="0"/>
              </a:spcAft>
              <a:buClr>
                <a:schemeClr val="dk1"/>
              </a:buClr>
              <a:buSzPts val="1200"/>
              <a:buFont typeface="Arial"/>
              <a:buChar char="•"/>
            </a:pPr>
            <a:r>
              <a:rPr lang="en-US">
                <a:latin typeface="Arial"/>
                <a:ea typeface="Arial"/>
                <a:cs typeface="Arial"/>
                <a:sym typeface="Arial"/>
              </a:rPr>
              <a:t>Kiểm tra xem các nhiệm vụ chính và lịch trình thời gian đã hoàn tất chưa.</a:t>
            </a:r>
            <a:endParaRPr>
              <a:latin typeface="Arial"/>
              <a:ea typeface="Arial"/>
              <a:cs typeface="Arial"/>
              <a:sym typeface="Arial"/>
            </a:endParaRPr>
          </a:p>
        </p:txBody>
      </p:sp>
      <p:sp>
        <p:nvSpPr>
          <p:cNvPr id="392" name="Google Shape;392;p2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3" name="Google Shape;93;p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3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Quản lý lịch trình dự án là rất quan trọng để hoạt động nhóm hiệu quả.</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sẽ sử dụng WBS để quản lý lịch trình và tiến độ của dự án capstone của chúng tôi.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[Tham khảo]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www.pmi.org</a:t>
            </a:r>
            <a:endParaRPr/>
          </a:p>
          <a:p>
            <a:pPr indent="0" lvl="0" marL="0" rtl="0" algn="l">
              <a:spcBef>
                <a:spcPts val="360"/>
              </a:spcBef>
              <a:spcAft>
                <a:spcPts val="0"/>
              </a:spcAft>
              <a:buNone/>
            </a:pPr>
            <a:r>
              <a:t/>
            </a:r>
            <a:endParaRPr>
              <a:latin typeface="Arial"/>
              <a:ea typeface="Arial"/>
              <a:cs typeface="Arial"/>
              <a:sym typeface="Arial"/>
            </a:endParaRPr>
          </a:p>
        </p:txBody>
      </p:sp>
      <p:sp>
        <p:nvSpPr>
          <p:cNvPr id="409" name="Google Shape;409;p3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3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Thời hạn chính thức của dự án capstone là 20 ngày.</a:t>
            </a:r>
            <a:endParaRPr/>
          </a:p>
          <a:p>
            <a:pPr indent="0" lvl="0" marL="0" rtl="0" algn="l">
              <a:spcBef>
                <a:spcPts val="360"/>
              </a:spcBef>
              <a:spcAft>
                <a:spcPts val="0"/>
              </a:spcAft>
              <a:buNone/>
            </a:pPr>
            <a:r>
              <a:rPr b="0" lang="en-US">
                <a:latin typeface="Arial"/>
                <a:ea typeface="Arial"/>
                <a:cs typeface="Arial"/>
                <a:sym typeface="Arial"/>
              </a:rPr>
              <a:t>Có 3 bài thuyết trình về khung thời gian:</a:t>
            </a:r>
            <a:endParaRPr b="0">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   - Trình bày sơ bộ về chủ đề dự án tại Ngày 5.</a:t>
            </a:r>
            <a:endParaRPr/>
          </a:p>
          <a:p>
            <a:pPr indent="0" lvl="0" marL="0" rtl="0" algn="l">
              <a:spcBef>
                <a:spcPts val="360"/>
              </a:spcBef>
              <a:spcAft>
                <a:spcPts val="0"/>
              </a:spcAft>
              <a:buNone/>
            </a:pPr>
            <a:r>
              <a:rPr b="0" lang="en-US">
                <a:latin typeface="Arial"/>
                <a:ea typeface="Arial"/>
                <a:cs typeface="Arial"/>
                <a:sym typeface="Arial"/>
              </a:rPr>
              <a:t>    - Bản demo thử nghiệm trên Ngày 11.</a:t>
            </a:r>
            <a:endParaRPr/>
          </a:p>
          <a:p>
            <a:pPr indent="0" lvl="0" marL="0" rtl="0" algn="l">
              <a:spcBef>
                <a:spcPts val="360"/>
              </a:spcBef>
              <a:spcAft>
                <a:spcPts val="0"/>
              </a:spcAft>
              <a:buNone/>
            </a:pPr>
            <a:r>
              <a:rPr b="0" lang="en-US">
                <a:latin typeface="Arial"/>
                <a:ea typeface="Arial"/>
                <a:cs typeface="Arial"/>
                <a:sym typeface="Arial"/>
              </a:rPr>
              <a:t>    - Trình bày cuối cùng vào ngày 20.</a:t>
            </a:r>
            <a:endParaRPr b="1">
              <a:latin typeface="Arial"/>
              <a:ea typeface="Arial"/>
              <a:cs typeface="Arial"/>
              <a:sym typeface="Arial"/>
            </a:endParaRPr>
          </a:p>
          <a:p>
            <a:pPr indent="0" lvl="0" marL="0" rtl="0" algn="l">
              <a:spcBef>
                <a:spcPts val="360"/>
              </a:spcBef>
              <a:spcAft>
                <a:spcPts val="0"/>
              </a:spcAft>
              <a:buNone/>
            </a:pPr>
            <a:r>
              <a:t/>
            </a:r>
            <a:endParaRPr/>
          </a:p>
        </p:txBody>
      </p:sp>
      <p:sp>
        <p:nvSpPr>
          <p:cNvPr id="419" name="Google Shape;419;p3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3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Thời hạn chính thức của dự án capstone là 20 ngày.</a:t>
            </a:r>
            <a:endParaRPr/>
          </a:p>
          <a:p>
            <a:pPr indent="0" lvl="0" marL="0" rtl="0" algn="l">
              <a:spcBef>
                <a:spcPts val="360"/>
              </a:spcBef>
              <a:spcAft>
                <a:spcPts val="0"/>
              </a:spcAft>
              <a:buNone/>
            </a:pPr>
            <a:r>
              <a:rPr b="0" lang="en-US">
                <a:latin typeface="Arial"/>
                <a:ea typeface="Arial"/>
                <a:cs typeface="Arial"/>
                <a:sym typeface="Arial"/>
              </a:rPr>
              <a:t>Có 3 bài thuyết trình khung thời gian:</a:t>
            </a:r>
            <a:endParaRPr b="0">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   - Trình bày sơ bộ về chủ đề dự án vào Ngày thứ 5.</a:t>
            </a:r>
            <a:endParaRPr/>
          </a:p>
          <a:p>
            <a:pPr indent="0" lvl="0" marL="0" rtl="0" algn="l">
              <a:spcBef>
                <a:spcPts val="360"/>
              </a:spcBef>
              <a:spcAft>
                <a:spcPts val="0"/>
              </a:spcAft>
              <a:buNone/>
            </a:pPr>
            <a:r>
              <a:rPr b="0" lang="en-US">
                <a:latin typeface="Arial"/>
                <a:ea typeface="Arial"/>
                <a:cs typeface="Arial"/>
                <a:sym typeface="Arial"/>
              </a:rPr>
              <a:t>    - Bản demo thử nghiệm vào Ngày 11.</a:t>
            </a:r>
            <a:endParaRPr/>
          </a:p>
          <a:p>
            <a:pPr indent="0" lvl="0" marL="0" rtl="0" algn="l">
              <a:spcBef>
                <a:spcPts val="360"/>
              </a:spcBef>
              <a:spcAft>
                <a:spcPts val="0"/>
              </a:spcAft>
              <a:buNone/>
            </a:pPr>
            <a:r>
              <a:rPr b="0" lang="en-US">
                <a:latin typeface="Arial"/>
                <a:ea typeface="Arial"/>
                <a:cs typeface="Arial"/>
                <a:sym typeface="Arial"/>
              </a:rPr>
              <a:t>    - Thuyết trình cuối cùng vào ngày 20.</a:t>
            </a:r>
            <a:endParaRPr b="1">
              <a:latin typeface="Arial"/>
              <a:ea typeface="Arial"/>
              <a:cs typeface="Arial"/>
              <a:sym typeface="Arial"/>
            </a:endParaRPr>
          </a:p>
          <a:p>
            <a:pPr indent="0" lvl="0" marL="0" rtl="0" algn="l">
              <a:spcBef>
                <a:spcPts val="360"/>
              </a:spcBef>
              <a:spcAft>
                <a:spcPts val="0"/>
              </a:spcAft>
              <a:buNone/>
            </a:pPr>
            <a:r>
              <a:t/>
            </a:r>
            <a:endParaRPr/>
          </a:p>
        </p:txBody>
      </p:sp>
      <p:sp>
        <p:nvSpPr>
          <p:cNvPr id="428" name="Google Shape;428;p3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3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b="1">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Trong giai đoạn tạo mẫu, sinh viên nên trình bày với người hướng dẫn, chiến lược và cấu trúc nhập dữ liệu và chuẩn bị dữ liệu của họ. Nó phải bao gồm các nguồn dữ liệu khác nhau (một dự án Kỹ thuật dữ liệu điển hình sẽ liên quan đến nhiều nguồn và định dạng dữ liệu) và quy trình nhập dữ liệu của chúng. Nó cũng nên bao gồm các biến đổi dự kiến cần thiết cho tập dữ liệu và các công cụ mà họ dự định sử dụng để thực hiện điều này. Cuối cùng, giai đoạn tạo mẫu KHÔNG có nghĩa là bao gồm bất kỳ mã hóa thực tế nào. Nó phải là một bản trình bày bao gồm các sơ đồ về quy trình tiêu hóa và quy trình chuyển đổi của chúng.</a:t>
            </a:r>
            <a:endParaRPr>
              <a:latin typeface="Arial"/>
              <a:ea typeface="Arial"/>
              <a:cs typeface="Arial"/>
              <a:sym typeface="Arial"/>
            </a:endParaRPr>
          </a:p>
        </p:txBody>
      </p:sp>
      <p:sp>
        <p:nvSpPr>
          <p:cNvPr id="437" name="Google Shape;437;p3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3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b="1">
              <a:latin typeface="Arial"/>
              <a:ea typeface="Arial"/>
              <a:cs typeface="Arial"/>
              <a:sym typeface="Arial"/>
            </a:endParaRPr>
          </a:p>
          <a:p>
            <a:pPr indent="0" lvl="0" marL="0" rtl="0" algn="l">
              <a:spcBef>
                <a:spcPts val="360"/>
              </a:spcBef>
              <a:spcAft>
                <a:spcPts val="0"/>
              </a:spcAft>
              <a:buNone/>
            </a:pPr>
            <a:r>
              <a:rPr lang="en-US"/>
              <a:t>Thời gian còn lại trong ngày đầu tiên, hãy để mỗi nhóm thảo luận về chủ đề mà họ sẽ thực hiện trong dự án cơ bản.</a:t>
            </a:r>
            <a:endParaRPr/>
          </a:p>
        </p:txBody>
      </p:sp>
      <p:sp>
        <p:nvSpPr>
          <p:cNvPr id="446" name="Google Shape;446;p3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3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3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55" name="Google Shape;455;p3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 name="Google Shape;103;p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3" name="Google Shape;113;p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b="1">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Trong dự án này, một nhóm dự án được thành lập xung quanh các nhiệm vụ do học sinh đề xuất và nó sẽ hữu ích khi nhóm không được tổ chức tốt.</a:t>
            </a:r>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Trong thời gian dự án,</a:t>
            </a:r>
            <a:endParaRPr/>
          </a:p>
          <a:p>
            <a:pPr indent="0" lvl="0" marL="0" rtl="0" algn="l">
              <a:spcBef>
                <a:spcPts val="360"/>
              </a:spcBef>
              <a:spcAft>
                <a:spcPts val="0"/>
              </a:spcAft>
              <a:buNone/>
            </a:pPr>
            <a:r>
              <a:rPr lang="en-US">
                <a:latin typeface="Arial"/>
                <a:ea typeface="Arial"/>
                <a:cs typeface="Arial"/>
                <a:sym typeface="Arial"/>
              </a:rPr>
              <a:t>Lập dự án, thiết kế</a:t>
            </a:r>
            <a:endParaRPr/>
          </a:p>
          <a:p>
            <a:pPr indent="0" lvl="0" marL="0" rtl="0" algn="l">
              <a:spcBef>
                <a:spcPts val="360"/>
              </a:spcBef>
              <a:spcAft>
                <a:spcPts val="0"/>
              </a:spcAft>
              <a:buNone/>
            </a:pPr>
            <a:r>
              <a:rPr lang="en-US">
                <a:latin typeface="Arial"/>
                <a:ea typeface="Arial"/>
                <a:cs typeface="Arial"/>
                <a:sym typeface="Arial"/>
              </a:rPr>
              <a:t>Lập kế hoạch và thực hiện dự án</a:t>
            </a:r>
            <a:endParaRPr/>
          </a:p>
          <a:p>
            <a:pPr indent="0" lvl="0" marL="0" rtl="0" algn="l">
              <a:spcBef>
                <a:spcPts val="360"/>
              </a:spcBef>
              <a:spcAft>
                <a:spcPts val="0"/>
              </a:spcAft>
              <a:buNone/>
            </a:pPr>
            <a:r>
              <a:rPr lang="en-US">
                <a:latin typeface="Arial"/>
                <a:ea typeface="Arial"/>
                <a:cs typeface="Arial"/>
                <a:sym typeface="Arial"/>
              </a:rPr>
              <a:t>Thực hiện và đánh giá</a:t>
            </a:r>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Yêu cầu lập và trình bày các báo cáo liên quan cho từng giai đoạn.</a:t>
            </a:r>
            <a:endParaRPr b="1">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127" name="Google Shape;127;p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8" name="Google Shape;138;p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Công cụ chia sẻ cho phép bạn tự do lựa chọn và chia sẻ với người cố vấn, hướng dẫn.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Khuyến nghị: Google Docs, Notion, Github..</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https://www.notion.so/</a:t>
            </a:r>
            <a:endParaRPr>
              <a:latin typeface="Arial"/>
              <a:ea typeface="Arial"/>
              <a:cs typeface="Arial"/>
              <a:sym typeface="Arial"/>
            </a:endParaRPr>
          </a:p>
        </p:txBody>
      </p:sp>
      <p:sp>
        <p:nvSpPr>
          <p:cNvPr id="147" name="Google Shape;147;p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6" name="Google Shape;156;p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p:cSld name="Front Cover">
    <p:bg>
      <p:bgPr>
        <a:solidFill>
          <a:srgbClr val="F2F2F2"/>
        </a:solidFill>
      </p:bgPr>
    </p:bg>
    <p:spTree>
      <p:nvGrpSpPr>
        <p:cNvPr id="10" name="Shape 10"/>
        <p:cNvGrpSpPr/>
        <p:nvPr/>
      </p:nvGrpSpPr>
      <p:grpSpPr>
        <a:xfrm>
          <a:off x="0" y="0"/>
          <a:ext cx="0" cy="0"/>
          <a:chOff x="0" y="0"/>
          <a:chExt cx="0" cy="0"/>
        </a:xfrm>
      </p:grpSpPr>
      <p:pic>
        <p:nvPicPr>
          <p:cNvPr id="11" name="Google Shape;11;p37"/>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12" name="Google Shape;12;p37"/>
          <p:cNvSpPr/>
          <p:nvPr/>
        </p:nvSpPr>
        <p:spPr>
          <a:xfrm>
            <a:off x="449612" y="450000"/>
            <a:ext cx="1282433"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anchorCtr="0" anchor="t" bIns="42200" lIns="84400" spcFirstLastPara="1" rIns="84400" wrap="square" tIns="42200">
            <a:noAutofit/>
          </a:bodyPr>
          <a:lstStyle/>
          <a:p>
            <a:pPr indent="0" lvl="0" marL="0" marR="0" rtl="0" algn="l">
              <a:lnSpc>
                <a:spcPct val="100000"/>
              </a:lnSpc>
              <a:spcBef>
                <a:spcPts val="0"/>
              </a:spcBef>
              <a:spcAft>
                <a:spcPts val="0"/>
              </a:spcAft>
              <a:buClr>
                <a:schemeClr val="dk1"/>
              </a:buClr>
              <a:buSzPts val="1809"/>
              <a:buFont typeface="Gulim"/>
              <a:buNone/>
            </a:pPr>
            <a:r>
              <a:t/>
            </a:r>
            <a:endParaRPr b="0" i="0" sz="1809" u="none" cap="none" strike="noStrike">
              <a:solidFill>
                <a:schemeClr val="dk1"/>
              </a:solidFill>
              <a:latin typeface="Arial"/>
              <a:ea typeface="Arial"/>
              <a:cs typeface="Arial"/>
              <a:sym typeface="Arial"/>
            </a:endParaRPr>
          </a:p>
        </p:txBody>
      </p:sp>
      <p:pic>
        <p:nvPicPr>
          <p:cNvPr id="13" name="Google Shape;13;p37"/>
          <p:cNvPicPr preferRelativeResize="0"/>
          <p:nvPr/>
        </p:nvPicPr>
        <p:blipFill rotWithShape="1">
          <a:blip r:embed="rId3">
            <a:alphaModFix/>
          </a:blip>
          <a:srcRect b="0" l="0" r="0" t="0"/>
          <a:stretch/>
        </p:blipFill>
        <p:spPr>
          <a:xfrm>
            <a:off x="4266999" y="6141164"/>
            <a:ext cx="1372004" cy="450000"/>
          </a:xfrm>
          <a:prstGeom prst="rect">
            <a:avLst/>
          </a:prstGeom>
          <a:noFill/>
          <a:ln>
            <a:noFill/>
          </a:ln>
        </p:spPr>
      </p:pic>
      <p:sp>
        <p:nvSpPr>
          <p:cNvPr id="14" name="Google Shape;14;p37"/>
          <p:cNvSpPr/>
          <p:nvPr/>
        </p:nvSpPr>
        <p:spPr>
          <a:xfrm>
            <a:off x="720000" y="1710000"/>
            <a:ext cx="8366984" cy="221599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4800" u="none" cap="none" strike="noStrike">
                <a:solidFill>
                  <a:schemeClr val="dk1"/>
                </a:solidFill>
                <a:latin typeface="Arial"/>
                <a:ea typeface="Arial"/>
                <a:cs typeface="Arial"/>
                <a:sym typeface="Arial"/>
              </a:rPr>
              <a:t>Samsung </a:t>
            </a:r>
            <a:endParaRPr/>
          </a:p>
          <a:p>
            <a:pPr indent="0" lvl="0" marL="0" marR="0" rtl="0" algn="l">
              <a:spcBef>
                <a:spcPts val="0"/>
              </a:spcBef>
              <a:spcAft>
                <a:spcPts val="0"/>
              </a:spcAft>
              <a:buNone/>
            </a:pPr>
            <a:r>
              <a:rPr b="1" i="0" lang="en-US" sz="4800" u="none" cap="none" strike="noStrike">
                <a:solidFill>
                  <a:schemeClr val="dk1"/>
                </a:solidFill>
                <a:latin typeface="Arial"/>
                <a:ea typeface="Arial"/>
                <a:cs typeface="Arial"/>
                <a:sym typeface="Arial"/>
              </a:rPr>
              <a:t>Innovation </a:t>
            </a:r>
            <a:endParaRPr/>
          </a:p>
          <a:p>
            <a:pPr indent="0" lvl="0" marL="0" marR="0" rtl="0" algn="l">
              <a:spcBef>
                <a:spcPts val="0"/>
              </a:spcBef>
              <a:spcAft>
                <a:spcPts val="0"/>
              </a:spcAft>
              <a:buNone/>
            </a:pPr>
            <a:r>
              <a:rPr b="1" i="0" lang="en-US" sz="4800" u="none" cap="none" strike="noStrike">
                <a:solidFill>
                  <a:schemeClr val="dk1"/>
                </a:solidFill>
                <a:latin typeface="Arial"/>
                <a:ea typeface="Arial"/>
                <a:cs typeface="Arial"/>
                <a:sym typeface="Arial"/>
              </a:rPr>
              <a:t>Campus</a:t>
            </a:r>
            <a:endParaRPr/>
          </a:p>
        </p:txBody>
      </p:sp>
      <p:sp>
        <p:nvSpPr>
          <p:cNvPr id="15" name="Google Shape;15;p37"/>
          <p:cNvSpPr/>
          <p:nvPr/>
        </p:nvSpPr>
        <p:spPr>
          <a:xfrm>
            <a:off x="990000" y="4320002"/>
            <a:ext cx="5832526"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2400" u="none" cap="none" strike="noStrike">
                <a:solidFill>
                  <a:srgbClr val="1428A0"/>
                </a:solidFill>
                <a:latin typeface="Arial"/>
                <a:ea typeface="Arial"/>
                <a:cs typeface="Arial"/>
                <a:sym typeface="Arial"/>
              </a:rPr>
              <a:t>Khoá học Big Data</a:t>
            </a:r>
            <a:endParaRPr b="1" i="0" sz="2400" u="none" cap="none" strike="noStrike">
              <a:solidFill>
                <a:srgbClr val="1428A0"/>
              </a:solidFill>
              <a:latin typeface="Arial"/>
              <a:ea typeface="Arial"/>
              <a:cs typeface="Arial"/>
              <a:sym typeface="Arial"/>
            </a:endParaRPr>
          </a:p>
        </p:txBody>
      </p:sp>
      <p:sp>
        <p:nvSpPr>
          <p:cNvPr id="16" name="Google Shape;16;p37"/>
          <p:cNvSpPr/>
          <p:nvPr/>
        </p:nvSpPr>
        <p:spPr>
          <a:xfrm>
            <a:off x="724689" y="4320000"/>
            <a:ext cx="54000" cy="360000"/>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p:cSld name="CHAPTER">
    <p:spTree>
      <p:nvGrpSpPr>
        <p:cNvPr id="17" name="Shape 17"/>
        <p:cNvGrpSpPr/>
        <p:nvPr/>
      </p:nvGrpSpPr>
      <p:grpSpPr>
        <a:xfrm>
          <a:off x="0" y="0"/>
          <a:ext cx="0" cy="0"/>
          <a:chOff x="0" y="0"/>
          <a:chExt cx="0" cy="0"/>
        </a:xfrm>
      </p:grpSpPr>
      <p:pic>
        <p:nvPicPr>
          <p:cNvPr id="18" name="Google Shape;18;p38"/>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19" name="Google Shape;19;p38"/>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cxnSp>
        <p:nvCxnSpPr>
          <p:cNvPr id="20" name="Google Shape;20;p38"/>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21" name="Google Shape;21;p38"/>
          <p:cNvSpPr txBox="1"/>
          <p:nvPr/>
        </p:nvSpPr>
        <p:spPr>
          <a:xfrm>
            <a:off x="8839176" y="6498002"/>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22" name="Google Shape;22;p38"/>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u="none" cap="none" strike="noStrike">
                <a:solidFill>
                  <a:srgbClr val="7F7F7F"/>
                </a:solidFill>
                <a:latin typeface="Arial"/>
                <a:ea typeface="Arial"/>
                <a:cs typeface="Arial"/>
                <a:sym typeface="Arial"/>
              </a:rPr>
              <a:t>Samsung Innovation Campus</a:t>
            </a:r>
            <a:endParaRPr/>
          </a:p>
        </p:txBody>
      </p:sp>
      <p:sp>
        <p:nvSpPr>
          <p:cNvPr id="23" name="Google Shape;23;p38"/>
          <p:cNvSpPr/>
          <p:nvPr/>
        </p:nvSpPr>
        <p:spPr>
          <a:xfrm>
            <a:off x="720000" y="2095279"/>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62" u="none" cap="none" strike="noStrike">
              <a:solidFill>
                <a:srgbClr val="FFFFFF"/>
              </a:solidFill>
              <a:latin typeface="Arial"/>
              <a:ea typeface="Arial"/>
              <a:cs typeface="Arial"/>
              <a:sym typeface="Arial"/>
            </a:endParaRPr>
          </a:p>
        </p:txBody>
      </p:sp>
      <p:sp>
        <p:nvSpPr>
          <p:cNvPr id="24" name="Google Shape;24;p38"/>
          <p:cNvSpPr/>
          <p:nvPr/>
        </p:nvSpPr>
        <p:spPr>
          <a:xfrm>
            <a:off x="720000" y="4157761"/>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62" u="none" cap="none" strike="noStrike">
              <a:solidFill>
                <a:srgbClr val="FFFFFF"/>
              </a:solidFill>
              <a:latin typeface="Arial"/>
              <a:ea typeface="Arial"/>
              <a:cs typeface="Arial"/>
              <a:sym typeface="Arial"/>
            </a:endParaRPr>
          </a:p>
        </p:txBody>
      </p:sp>
      <p:sp>
        <p:nvSpPr>
          <p:cNvPr id="25" name="Google Shape;25;p38"/>
          <p:cNvSpPr txBox="1"/>
          <p:nvPr>
            <p:ph idx="2" type="body"/>
          </p:nvPr>
        </p:nvSpPr>
        <p:spPr>
          <a:xfrm>
            <a:off x="985323" y="2066881"/>
            <a:ext cx="5477256" cy="310896"/>
          </a:xfrm>
          <a:prstGeom prst="rect">
            <a:avLst/>
          </a:prstGeom>
          <a:noFill/>
          <a:ln>
            <a:noFill/>
          </a:ln>
        </p:spPr>
        <p:txBody>
          <a:bodyPr anchorCtr="0" anchor="ctr" bIns="4570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1"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26" name="Google Shape;26;p38"/>
          <p:cNvSpPr/>
          <p:nvPr/>
        </p:nvSpPr>
        <p:spPr>
          <a:xfrm>
            <a:off x="990000" y="4157757"/>
            <a:ext cx="2852158"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2100" u="none" cap="none" strike="noStrike">
                <a:solidFill>
                  <a:srgbClr val="1428A0"/>
                </a:solidFill>
                <a:latin typeface="Arial"/>
                <a:ea typeface="Arial"/>
                <a:cs typeface="Arial"/>
                <a:sym typeface="Arial"/>
              </a:rPr>
              <a:t>Khoá học Big Data</a:t>
            </a:r>
            <a:endParaRPr b="1" i="0" sz="2100" u="none" cap="none" strike="noStrike">
              <a:solidFill>
                <a:srgbClr val="1428A0"/>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T_Detail">
  <p:cSld name="UNIT_Detail">
    <p:spTree>
      <p:nvGrpSpPr>
        <p:cNvPr id="27" name="Shape 27"/>
        <p:cNvGrpSpPr/>
        <p:nvPr/>
      </p:nvGrpSpPr>
      <p:grpSpPr>
        <a:xfrm>
          <a:off x="0" y="0"/>
          <a:ext cx="0" cy="0"/>
          <a:chOff x="0" y="0"/>
          <a:chExt cx="0" cy="0"/>
        </a:xfrm>
      </p:grpSpPr>
      <p:pic>
        <p:nvPicPr>
          <p:cNvPr id="28" name="Google Shape;28;p39"/>
          <p:cNvPicPr preferRelativeResize="0"/>
          <p:nvPr/>
        </p:nvPicPr>
        <p:blipFill rotWithShape="1">
          <a:blip r:embed="rId2">
            <a:alphaModFix/>
          </a:blip>
          <a:srcRect b="0" l="0" r="0" t="0"/>
          <a:stretch/>
        </p:blipFill>
        <p:spPr>
          <a:xfrm>
            <a:off x="0" y="0"/>
            <a:ext cx="9906000" cy="6858000"/>
          </a:xfrm>
          <a:prstGeom prst="rect">
            <a:avLst/>
          </a:prstGeom>
          <a:noFill/>
          <a:ln>
            <a:noFill/>
          </a:ln>
        </p:spPr>
      </p:pic>
      <p:cxnSp>
        <p:nvCxnSpPr>
          <p:cNvPr id="29" name="Google Shape;29;p39"/>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30" name="Google Shape;30;p39"/>
          <p:cNvSpPr txBox="1"/>
          <p:nvPr/>
        </p:nvSpPr>
        <p:spPr>
          <a:xfrm>
            <a:off x="8839176" y="6498002"/>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31" name="Google Shape;31;p39"/>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u="none" cap="none" strike="noStrike">
                <a:solidFill>
                  <a:srgbClr val="7F7F7F"/>
                </a:solidFill>
                <a:latin typeface="Arial"/>
                <a:ea typeface="Arial"/>
                <a:cs typeface="Arial"/>
                <a:sym typeface="Arial"/>
              </a:rPr>
              <a:t>Samsung Innovation Campus</a:t>
            </a:r>
            <a:endParaRPr/>
          </a:p>
        </p:txBody>
      </p:sp>
      <p:sp>
        <p:nvSpPr>
          <p:cNvPr id="32" name="Google Shape;32;p39"/>
          <p:cNvSpPr txBox="1"/>
          <p:nvPr/>
        </p:nvSpPr>
        <p:spPr>
          <a:xfrm>
            <a:off x="6849055" y="6498002"/>
            <a:ext cx="2350254"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1" i="0" lang="en-US" sz="900" u="none" cap="none" strike="noStrike">
                <a:solidFill>
                  <a:srgbClr val="7F7F7F"/>
                </a:solidFill>
                <a:latin typeface="Arial"/>
                <a:ea typeface="Arial"/>
                <a:cs typeface="Arial"/>
                <a:sym typeface="Arial"/>
              </a:rPr>
              <a:t>Chương 10. Bắt đầu dự án về dữ liệu lớn</a:t>
            </a:r>
            <a:endParaRPr b="1" i="0" sz="900" u="none" cap="none" strike="noStrike">
              <a:solidFill>
                <a:srgbClr val="7F7F7F"/>
              </a:solidFill>
              <a:latin typeface="Arial"/>
              <a:ea typeface="Arial"/>
              <a:cs typeface="Arial"/>
              <a:sym typeface="Arial"/>
            </a:endParaRPr>
          </a:p>
        </p:txBody>
      </p:sp>
      <p:sp>
        <p:nvSpPr>
          <p:cNvPr id="33" name="Google Shape;33;p39"/>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34" name="Google Shape;34;p39"/>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1"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able of Contents2">
  <p:cSld name="2_Table of Contents2">
    <p:spTree>
      <p:nvGrpSpPr>
        <p:cNvPr id="35" name="Shape 35"/>
        <p:cNvGrpSpPr/>
        <p:nvPr/>
      </p:nvGrpSpPr>
      <p:grpSpPr>
        <a:xfrm>
          <a:off x="0" y="0"/>
          <a:ext cx="0" cy="0"/>
          <a:chOff x="0" y="0"/>
          <a:chExt cx="0" cy="0"/>
        </a:xfrm>
      </p:grpSpPr>
      <p:pic>
        <p:nvPicPr>
          <p:cNvPr id="36" name="Google Shape;36;p40"/>
          <p:cNvPicPr preferRelativeResize="0"/>
          <p:nvPr/>
        </p:nvPicPr>
        <p:blipFill rotWithShape="1">
          <a:blip r:embed="rId2">
            <a:alphaModFix/>
          </a:blip>
          <a:srcRect b="0" l="0" r="0" t="0"/>
          <a:stretch/>
        </p:blipFill>
        <p:spPr>
          <a:xfrm>
            <a:off x="0" y="0"/>
            <a:ext cx="9906000" cy="6858000"/>
          </a:xfrm>
          <a:prstGeom prst="rect">
            <a:avLst/>
          </a:prstGeom>
          <a:noFill/>
          <a:ln>
            <a:noFill/>
          </a:ln>
        </p:spPr>
      </p:pic>
      <p:cxnSp>
        <p:nvCxnSpPr>
          <p:cNvPr id="37" name="Google Shape;37;p40"/>
          <p:cNvCxnSpPr/>
          <p:nvPr/>
        </p:nvCxnSpPr>
        <p:spPr>
          <a:xfrm>
            <a:off x="449612"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38" name="Google Shape;38;p40"/>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39" name="Google Shape;39;p40"/>
          <p:cNvSpPr/>
          <p:nvPr/>
        </p:nvSpPr>
        <p:spPr>
          <a:xfrm>
            <a:off x="449612" y="6498000"/>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u="none" cap="none" strike="noStrike">
                <a:solidFill>
                  <a:srgbClr val="7F7F7F"/>
                </a:solidFill>
                <a:latin typeface="Arial"/>
                <a:ea typeface="Arial"/>
                <a:cs typeface="Arial"/>
                <a:sym typeface="Arial"/>
              </a:rPr>
              <a:t>Samsung Innovation Campus</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p:cSld name="Body">
    <p:spTree>
      <p:nvGrpSpPr>
        <p:cNvPr id="40" name="Shape 40"/>
        <p:cNvGrpSpPr/>
        <p:nvPr/>
      </p:nvGrpSpPr>
      <p:grpSpPr>
        <a:xfrm>
          <a:off x="0" y="0"/>
          <a:ext cx="0" cy="0"/>
          <a:chOff x="0" y="0"/>
          <a:chExt cx="0" cy="0"/>
        </a:xfrm>
      </p:grpSpPr>
      <p:pic>
        <p:nvPicPr>
          <p:cNvPr id="41" name="Google Shape;41;p41"/>
          <p:cNvPicPr preferRelativeResize="0"/>
          <p:nvPr/>
        </p:nvPicPr>
        <p:blipFill rotWithShape="1">
          <a:blip r:embed="rId2">
            <a:alphaModFix/>
          </a:blip>
          <a:srcRect b="0" l="0" r="0" t="0"/>
          <a:stretch/>
        </p:blipFill>
        <p:spPr>
          <a:xfrm>
            <a:off x="-3172" y="0"/>
            <a:ext cx="9909172" cy="6858000"/>
          </a:xfrm>
          <a:prstGeom prst="rect">
            <a:avLst/>
          </a:prstGeom>
          <a:noFill/>
          <a:ln>
            <a:noFill/>
          </a:ln>
        </p:spPr>
      </p:pic>
      <p:cxnSp>
        <p:nvCxnSpPr>
          <p:cNvPr id="42" name="Google Shape;42;p41"/>
          <p:cNvCxnSpPr/>
          <p:nvPr/>
        </p:nvCxnSpPr>
        <p:spPr>
          <a:xfrm>
            <a:off x="449613"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43" name="Google Shape;43;p41"/>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44" name="Google Shape;44;p41"/>
          <p:cNvSpPr/>
          <p:nvPr/>
        </p:nvSpPr>
        <p:spPr>
          <a:xfrm>
            <a:off x="449612" y="6498002"/>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u="none" cap="none" strike="noStrike">
                <a:solidFill>
                  <a:srgbClr val="7F7F7F"/>
                </a:solidFill>
                <a:latin typeface="Arial"/>
                <a:ea typeface="Arial"/>
                <a:cs typeface="Arial"/>
                <a:sym typeface="Arial"/>
              </a:rPr>
              <a:t>Samsung Innovation Campus</a:t>
            </a:r>
            <a:endParaRPr/>
          </a:p>
        </p:txBody>
      </p:sp>
      <p:sp>
        <p:nvSpPr>
          <p:cNvPr id="45" name="Google Shape;45;p41"/>
          <p:cNvSpPr txBox="1"/>
          <p:nvPr>
            <p:ph idx="1" type="body"/>
          </p:nvPr>
        </p:nvSpPr>
        <p:spPr>
          <a:xfrm>
            <a:off x="449611" y="447880"/>
            <a:ext cx="7670931" cy="27432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46" name="Google Shape;46;p4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131313"/>
              </a:buClr>
              <a:buSzPts val="3200"/>
              <a:buFont typeface="Arial"/>
              <a:buNone/>
              <a:defRPr b="1" i="0" sz="3200" u="none" cap="none" strike="noStrike">
                <a:solidFill>
                  <a:srgbClr val="131313"/>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47" name="Google Shape;47;p4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lvl1pPr indent="-228600" lvl="0" marL="457200" marR="0" rtl="0" algn="r">
              <a:lnSpc>
                <a:spcPct val="100000"/>
              </a:lnSpc>
              <a:spcBef>
                <a:spcPts val="0"/>
              </a:spcBef>
              <a:spcAft>
                <a:spcPts val="0"/>
              </a:spcAft>
              <a:buClr>
                <a:srgbClr val="D8D8D8"/>
              </a:buClr>
              <a:buSzPts val="1600"/>
              <a:buFont typeface="Arial"/>
              <a:buNone/>
              <a:defRPr b="1" i="0" sz="1600" u="none" cap="none" strike="noStrike">
                <a:solidFill>
                  <a:srgbClr val="D8D8D8"/>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48" name="Google Shape;48;p4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lvl1pPr indent="-317500" lvl="0" marL="457200" marR="0" rtl="0" algn="l">
              <a:lnSpc>
                <a:spcPct val="128571"/>
              </a:lnSpc>
              <a:spcBef>
                <a:spcPts val="1000"/>
              </a:spcBef>
              <a:spcAft>
                <a:spcPts val="0"/>
              </a:spcAft>
              <a:buClr>
                <a:srgbClr val="262626"/>
              </a:buClr>
              <a:buSzPts val="1400"/>
              <a:buFont typeface="Arial"/>
              <a:buChar char="•"/>
              <a:defRPr b="0" i="0" sz="1400" u="none" cap="none" strike="noStrike">
                <a:solidFill>
                  <a:srgbClr val="262626"/>
                </a:solidFill>
                <a:latin typeface="Arial"/>
                <a:ea typeface="Arial"/>
                <a:cs typeface="Arial"/>
                <a:sym typeface="Arial"/>
              </a:defRPr>
            </a:lvl1pPr>
            <a:lvl2pPr indent="-294640" lvl="1" marL="914400" marR="0" rtl="0" algn="l">
              <a:lnSpc>
                <a:spcPct val="138461"/>
              </a:lnSpc>
              <a:spcBef>
                <a:spcPts val="5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49" name="Google Shape;49;p41"/>
          <p:cNvSpPr txBox="1"/>
          <p:nvPr/>
        </p:nvSpPr>
        <p:spPr>
          <a:xfrm>
            <a:off x="6849055" y="6498002"/>
            <a:ext cx="2350254"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1" i="0" lang="en-US" sz="900" u="none" cap="none" strike="noStrike">
                <a:solidFill>
                  <a:srgbClr val="7F7F7F"/>
                </a:solidFill>
                <a:latin typeface="Arial"/>
                <a:ea typeface="Arial"/>
                <a:cs typeface="Arial"/>
                <a:sym typeface="Arial"/>
              </a:rPr>
              <a:t>Chương 10. Bắt đầu dự án về dữ liệu lớn</a:t>
            </a:r>
            <a:endParaRPr b="1" i="0" sz="900" u="none" cap="none" strike="noStrike">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1407">
          <p15:clr>
            <a:srgbClr val="FBAE40"/>
          </p15:clr>
        </p15:guide>
        <p15:guide id="2" pos="330">
          <p15:clr>
            <a:srgbClr val="FBAE40"/>
          </p15:clr>
        </p15:guide>
        <p15:guide id="3" pos="5887">
          <p15:clr>
            <a:srgbClr val="FBAE40"/>
          </p15:clr>
        </p15:guide>
        <p15:guide id="4" orient="horz" pos="1593">
          <p15:clr>
            <a:srgbClr val="FBAE40"/>
          </p15:clr>
        </p15:guide>
        <p15:guide id="5" orient="horz" pos="2795">
          <p15:clr>
            <a:srgbClr val="FBAE40"/>
          </p15:clr>
        </p15:guide>
        <p15:guide id="6" orient="horz" pos="3952">
          <p15:clr>
            <a:srgbClr val="FBAE40"/>
          </p15:clr>
        </p15:guide>
        <p15:guide id="7" orient="horz" pos="95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type="blank">
  <p:cSld name="BLANK">
    <p:spTree>
      <p:nvGrpSpPr>
        <p:cNvPr id="50" name="Shape 50"/>
        <p:cNvGrpSpPr/>
        <p:nvPr/>
      </p:nvGrpSpPr>
      <p:grpSpPr>
        <a:xfrm>
          <a:off x="0" y="0"/>
          <a:ext cx="0" cy="0"/>
          <a:chOff x="0" y="0"/>
          <a:chExt cx="0" cy="0"/>
        </a:xfrm>
      </p:grpSpPr>
      <p:pic>
        <p:nvPicPr>
          <p:cNvPr id="51" name="Google Shape;51;p42"/>
          <p:cNvPicPr preferRelativeResize="0"/>
          <p:nvPr/>
        </p:nvPicPr>
        <p:blipFill rotWithShape="1">
          <a:blip r:embed="rId2">
            <a:alphaModFix/>
          </a:blip>
          <a:srcRect b="0" l="0" r="0" t="0"/>
          <a:stretch/>
        </p:blipFill>
        <p:spPr>
          <a:xfrm>
            <a:off x="1" y="4395"/>
            <a:ext cx="9902825" cy="6853605"/>
          </a:xfrm>
          <a:prstGeom prst="rect">
            <a:avLst/>
          </a:prstGeom>
          <a:noFill/>
          <a:ln>
            <a:noFill/>
          </a:ln>
        </p:spPr>
      </p:pic>
      <p:sp>
        <p:nvSpPr>
          <p:cNvPr id="52" name="Google Shape;52;p42"/>
          <p:cNvSpPr/>
          <p:nvPr/>
        </p:nvSpPr>
        <p:spPr>
          <a:xfrm>
            <a:off x="1" y="0"/>
            <a:ext cx="9902825" cy="6858000"/>
          </a:xfrm>
          <a:prstGeom prst="rect">
            <a:avLst/>
          </a:prstGeom>
          <a:solidFill>
            <a:srgbClr val="1428A0">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60">
              <a:solidFill>
                <a:schemeClr val="lt1"/>
              </a:solidFill>
              <a:latin typeface="Arial"/>
              <a:ea typeface="Arial"/>
              <a:cs typeface="Arial"/>
              <a:sym typeface="Arial"/>
            </a:endParaRPr>
          </a:p>
        </p:txBody>
      </p:sp>
      <p:sp>
        <p:nvSpPr>
          <p:cNvPr id="53" name="Google Shape;53;p42"/>
          <p:cNvSpPr/>
          <p:nvPr/>
        </p:nvSpPr>
        <p:spPr>
          <a:xfrm>
            <a:off x="449612" y="5677031"/>
            <a:ext cx="9003600" cy="73096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ⓒ2021 SAMSUNG. All rights reserved.</a:t>
            </a:r>
            <a:endParaRPr/>
          </a:p>
          <a:p>
            <a:pPr indent="0" lvl="0" marL="0" marR="0" rtl="0" algn="l">
              <a:lnSpc>
                <a:spcPct val="100000"/>
              </a:lnSpc>
              <a:spcBef>
                <a:spcPts val="6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Samsung Electronics Corporate Citizenship Office holds the copyright of book.</a:t>
            </a:r>
            <a:endParaRPr/>
          </a:p>
          <a:p>
            <a:pPr indent="0" lvl="0" marL="0" marR="0" rtl="0" algn="l">
              <a:lnSpc>
                <a:spcPct val="100000"/>
              </a:lnSpc>
              <a:spcBef>
                <a:spcPts val="3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This book is a literary property protected by copyright law so reprint and reproduction without permission are prohibited. </a:t>
            </a:r>
            <a:endParaRPr/>
          </a:p>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54" name="Google Shape;54;p42"/>
          <p:cNvPicPr preferRelativeResize="0"/>
          <p:nvPr/>
        </p:nvPicPr>
        <p:blipFill rotWithShape="1">
          <a:blip r:embed="rId3">
            <a:alphaModFix/>
          </a:blip>
          <a:srcRect b="0" l="0" r="0" t="0"/>
          <a:stretch/>
        </p:blipFill>
        <p:spPr>
          <a:xfrm>
            <a:off x="3713012" y="3022951"/>
            <a:ext cx="2476800" cy="812098"/>
          </a:xfrm>
          <a:prstGeom prst="rect">
            <a:avLst/>
          </a:prstGeom>
          <a:noFill/>
          <a:ln>
            <a:noFill/>
          </a:ln>
        </p:spPr>
      </p:pic>
      <p:sp>
        <p:nvSpPr>
          <p:cNvPr id="55" name="Google Shape;55;p42"/>
          <p:cNvSpPr/>
          <p:nvPr/>
        </p:nvSpPr>
        <p:spPr>
          <a:xfrm>
            <a:off x="449612" y="450000"/>
            <a:ext cx="1290982"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60"/>
              <a:buFont typeface="Gulim"/>
              <a:buNone/>
            </a:pPr>
            <a:r>
              <a:t/>
            </a:r>
            <a:endParaRPr sz="196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able of Contents">
  <p:cSld name="1_Table of Contents">
    <p:spTree>
      <p:nvGrpSpPr>
        <p:cNvPr id="56" name="Shape 56"/>
        <p:cNvGrpSpPr/>
        <p:nvPr/>
      </p:nvGrpSpPr>
      <p:grpSpPr>
        <a:xfrm>
          <a:off x="0" y="0"/>
          <a:ext cx="0" cy="0"/>
          <a:chOff x="0" y="0"/>
          <a:chExt cx="0" cy="0"/>
        </a:xfrm>
      </p:grpSpPr>
      <p:sp>
        <p:nvSpPr>
          <p:cNvPr id="57" name="Google Shape;57;p43"/>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58" name="Google Shape;58;p43"/>
          <p:cNvSpPr/>
          <p:nvPr/>
        </p:nvSpPr>
        <p:spPr>
          <a:xfrm>
            <a:off x="449612" y="6498002"/>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a:solidFill>
                  <a:srgbClr val="7F7F7F"/>
                </a:solidFill>
                <a:latin typeface="Arial"/>
                <a:ea typeface="Arial"/>
                <a:cs typeface="Arial"/>
                <a:sym typeface="Arial"/>
              </a:rPr>
              <a:t>Samsung Innovation Campus</a:t>
            </a:r>
            <a:endParaRPr/>
          </a:p>
        </p:txBody>
      </p:sp>
      <p:sp>
        <p:nvSpPr>
          <p:cNvPr id="59" name="Google Shape;59;p43"/>
          <p:cNvSpPr/>
          <p:nvPr/>
        </p:nvSpPr>
        <p:spPr>
          <a:xfrm>
            <a:off x="450000" y="450000"/>
            <a:ext cx="3776943"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400">
                <a:solidFill>
                  <a:srgbClr val="002F8E"/>
                </a:solidFill>
                <a:latin typeface="Arial"/>
                <a:ea typeface="Arial"/>
                <a:cs typeface="Arial"/>
                <a:sym typeface="Arial"/>
              </a:rPr>
              <a:t>Mô tả chương</a:t>
            </a:r>
            <a:endParaRPr b="1" i="0" sz="2400">
              <a:solidFill>
                <a:srgbClr val="002F8E"/>
              </a:solidFill>
              <a:latin typeface="Arial"/>
              <a:ea typeface="Arial"/>
              <a:cs typeface="Arial"/>
              <a:sym typeface="Arial"/>
            </a:endParaRPr>
          </a:p>
        </p:txBody>
      </p:sp>
      <p:cxnSp>
        <p:nvCxnSpPr>
          <p:cNvPr id="60" name="Google Shape;60;p43"/>
          <p:cNvCxnSpPr/>
          <p:nvPr/>
        </p:nvCxnSpPr>
        <p:spPr>
          <a:xfrm>
            <a:off x="4497572" y="630000"/>
            <a:ext cx="4954771" cy="0"/>
          </a:xfrm>
          <a:prstGeom prst="straightConnector1">
            <a:avLst/>
          </a:prstGeom>
          <a:noFill/>
          <a:ln cap="flat" cmpd="sng" w="12700">
            <a:solidFill>
              <a:srgbClr val="1428A0"/>
            </a:solidFill>
            <a:prstDash val="solid"/>
            <a:miter lim="800000"/>
            <a:headEnd len="sm" w="sm" type="none"/>
            <a:tailEnd len="sm" w="sm" type="none"/>
          </a:ln>
        </p:spPr>
      </p:cxnSp>
      <p:cxnSp>
        <p:nvCxnSpPr>
          <p:cNvPr id="61" name="Google Shape;61;p43"/>
          <p:cNvCxnSpPr/>
          <p:nvPr/>
        </p:nvCxnSpPr>
        <p:spPr>
          <a:xfrm>
            <a:off x="449613"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62" name="Google Shape;62;p43"/>
          <p:cNvSpPr txBox="1"/>
          <p:nvPr>
            <p:ph idx="1" type="body"/>
          </p:nvPr>
        </p:nvSpPr>
        <p:spPr>
          <a:xfrm>
            <a:off x="711202" y="1597422"/>
            <a:ext cx="8632825" cy="1439736"/>
          </a:xfrm>
          <a:prstGeom prst="rect">
            <a:avLst/>
          </a:prstGeom>
          <a:noFill/>
          <a:ln cap="flat" cmpd="sng" w="19050">
            <a:solidFill>
              <a:srgbClr val="F2F2F2"/>
            </a:solidFill>
            <a:prstDash val="solid"/>
            <a:round/>
            <a:headEnd len="sm" w="sm" type="none"/>
            <a:tailEnd len="sm" w="sm" type="none"/>
          </a:ln>
        </p:spPr>
        <p:txBody>
          <a:bodyPr anchorCtr="0" anchor="t" bIns="144000" lIns="144000" spcFirstLastPara="1" rIns="144000" wrap="square" tIns="144000">
            <a:noAutofit/>
          </a:bodyPr>
          <a:lstStyle>
            <a:lvl1pPr indent="-311150" lvl="0" marL="457200" marR="0" rtl="0" algn="l">
              <a:lnSpc>
                <a:spcPct val="100000"/>
              </a:lnSpc>
              <a:spcBef>
                <a:spcPts val="0"/>
              </a:spcBef>
              <a:spcAft>
                <a:spcPts val="0"/>
              </a:spcAft>
              <a:buClr>
                <a:srgbClr val="A5A5A5"/>
              </a:buClr>
              <a:buSzPts val="1300"/>
              <a:buFont typeface="Noto Sans Symbols"/>
              <a:buChar char="✔"/>
              <a:defRPr b="0" i="0" sz="1300" u="none" cap="none" strike="noStrike">
                <a:solidFill>
                  <a:srgbClr val="262626"/>
                </a:solidFill>
                <a:latin typeface="Arial"/>
                <a:ea typeface="Arial"/>
                <a:cs typeface="Arial"/>
                <a:sym typeface="Arial"/>
              </a:defRPr>
            </a:lvl1pPr>
            <a:lvl2pPr indent="-311150" lvl="1" marL="914400" marR="0" rtl="0" algn="l">
              <a:lnSpc>
                <a:spcPct val="90000"/>
              </a:lnSpc>
              <a:spcBef>
                <a:spcPts val="800"/>
              </a:spcBef>
              <a:spcAft>
                <a:spcPts val="0"/>
              </a:spcAft>
              <a:buClr>
                <a:srgbClr val="262626"/>
              </a:buClr>
              <a:buSzPts val="1300"/>
              <a:buFont typeface="Arial"/>
              <a:buChar char="•"/>
              <a:defRPr b="0" i="0" sz="1300" u="none" cap="none" strike="noStrike">
                <a:solidFill>
                  <a:srgbClr val="262626"/>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3" name="Google Shape;63;p43"/>
          <p:cNvSpPr/>
          <p:nvPr/>
        </p:nvSpPr>
        <p:spPr>
          <a:xfrm>
            <a:off x="711202" y="4553330"/>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400">
                <a:solidFill>
                  <a:srgbClr val="262626"/>
                </a:solidFill>
                <a:latin typeface="Arial"/>
                <a:ea typeface="Arial"/>
                <a:cs typeface="Arial"/>
                <a:sym typeface="Arial"/>
              </a:rPr>
              <a:t>Nội dung:</a:t>
            </a:r>
            <a:endParaRPr b="1" i="0" sz="1400">
              <a:solidFill>
                <a:srgbClr val="262626"/>
              </a:solidFill>
              <a:latin typeface="Arial"/>
              <a:ea typeface="Arial"/>
              <a:cs typeface="Arial"/>
              <a:sym typeface="Arial"/>
            </a:endParaRPr>
          </a:p>
        </p:txBody>
      </p:sp>
      <p:sp>
        <p:nvSpPr>
          <p:cNvPr id="64" name="Google Shape;64;p43"/>
          <p:cNvSpPr/>
          <p:nvPr/>
        </p:nvSpPr>
        <p:spPr>
          <a:xfrm>
            <a:off x="441747" y="4545956"/>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43"/>
          <p:cNvSpPr/>
          <p:nvPr/>
        </p:nvSpPr>
        <p:spPr>
          <a:xfrm>
            <a:off x="711203" y="1275649"/>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400">
                <a:solidFill>
                  <a:srgbClr val="262626"/>
                </a:solidFill>
                <a:latin typeface="Arial"/>
                <a:ea typeface="Arial"/>
                <a:cs typeface="Arial"/>
                <a:sym typeface="Arial"/>
              </a:rPr>
              <a:t>Mục tiêu:</a:t>
            </a:r>
            <a:endParaRPr/>
          </a:p>
        </p:txBody>
      </p:sp>
      <p:sp>
        <p:nvSpPr>
          <p:cNvPr id="66" name="Google Shape;66;p43"/>
          <p:cNvSpPr/>
          <p:nvPr/>
        </p:nvSpPr>
        <p:spPr>
          <a:xfrm>
            <a:off x="441747" y="1266487"/>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43"/>
          <p:cNvSpPr txBox="1"/>
          <p:nvPr>
            <p:ph idx="2" type="body"/>
          </p:nvPr>
        </p:nvSpPr>
        <p:spPr>
          <a:xfrm>
            <a:off x="711202" y="4875103"/>
            <a:ext cx="8632825" cy="345461"/>
          </a:xfrm>
          <a:prstGeom prst="rect">
            <a:avLst/>
          </a:prstGeom>
          <a:noFill/>
          <a:ln cap="flat" cmpd="sng" w="19050">
            <a:solidFill>
              <a:srgbClr val="F2F2F2"/>
            </a:solidFill>
            <a:prstDash val="solid"/>
            <a:miter lim="800000"/>
            <a:headEnd len="sm" w="sm" type="none"/>
            <a:tailEnd len="sm" w="sm" type="none"/>
          </a:ln>
        </p:spPr>
        <p:txBody>
          <a:bodyPr anchorCtr="0" anchor="t" bIns="72000" lIns="144000" spcFirstLastPara="1" rIns="144000" wrap="square" tIns="72000">
            <a:spAutoFit/>
          </a:bodyPr>
          <a:lstStyle>
            <a:lvl1pPr indent="-311150" lvl="0" marL="457200" marR="0" rtl="0" algn="l">
              <a:lnSpc>
                <a:spcPct val="100000"/>
              </a:lnSpc>
              <a:spcBef>
                <a:spcPts val="923"/>
              </a:spcBef>
              <a:spcAft>
                <a:spcPts val="0"/>
              </a:spcAft>
              <a:buClr>
                <a:srgbClr val="262626"/>
              </a:buClr>
              <a:buSzPts val="1300"/>
              <a:buFont typeface="Arial"/>
              <a:buChar char="•"/>
              <a:defRPr b="0" i="0" sz="1300" u="none" cap="none" strike="noStrike">
                <a:solidFill>
                  <a:srgbClr val="262626"/>
                </a:solidFill>
                <a:latin typeface="Arial"/>
                <a:ea typeface="Arial"/>
                <a:cs typeface="Arial"/>
                <a:sym typeface="Arial"/>
              </a:defRPr>
            </a:lvl1pPr>
            <a:lvl2pPr indent="-369252" lvl="1" marL="914400" marR="0" rtl="0" algn="l">
              <a:lnSpc>
                <a:spcPct val="90000"/>
              </a:lnSpc>
              <a:spcBef>
                <a:spcPts val="462"/>
              </a:spcBef>
              <a:spcAft>
                <a:spcPts val="0"/>
              </a:spcAft>
              <a:buClr>
                <a:schemeClr val="lt1"/>
              </a:buClr>
              <a:buSzPts val="2215"/>
              <a:buFont typeface="Arial"/>
              <a:buChar char="•"/>
              <a:defRPr b="0" i="0" sz="2215" u="none" cap="none" strike="noStrike">
                <a:solidFill>
                  <a:schemeClr val="lt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8" name="Google Shape;68;p43"/>
          <p:cNvSpPr txBox="1"/>
          <p:nvPr/>
        </p:nvSpPr>
        <p:spPr>
          <a:xfrm>
            <a:off x="6849055" y="6498002"/>
            <a:ext cx="2350254"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1" i="0" lang="en-US" sz="900">
                <a:solidFill>
                  <a:srgbClr val="7F7F7F"/>
                </a:solidFill>
                <a:latin typeface="Arial"/>
                <a:ea typeface="Arial"/>
                <a:cs typeface="Arial"/>
                <a:sym typeface="Arial"/>
              </a:rPr>
              <a:t>Chương 10. Bắt đầu dự án về dữ liệu lớn</a:t>
            </a:r>
            <a:endParaRPr b="1" i="0" sz="900">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391">
          <p15:clr>
            <a:srgbClr val="FBAE40"/>
          </p15:clr>
        </p15:guide>
        <p15:guide id="2" pos="285">
          <p15:clr>
            <a:srgbClr val="FBAE40"/>
          </p15:clr>
        </p15:guide>
        <p15:guide id="3" pos="5887">
          <p15:clr>
            <a:srgbClr val="FBAE40"/>
          </p15:clr>
        </p15:guide>
        <p15:guide id="4" orient="horz" pos="799">
          <p15:clr>
            <a:srgbClr val="FBAE40"/>
          </p15:clr>
        </p15:guide>
        <p15:guide id="5" orient="horz" pos="2863">
          <p15:clr>
            <a:srgbClr val="FBAE40"/>
          </p15:clr>
        </p15:guide>
        <p15:guide id="6" pos="444">
          <p15:clr>
            <a:srgbClr val="FBAE40"/>
          </p15:clr>
        </p15:guide>
        <p15:guide id="7" orient="horz" pos="38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T">
  <p:cSld name="UNIT">
    <p:spTree>
      <p:nvGrpSpPr>
        <p:cNvPr id="69" name="Shape 69"/>
        <p:cNvGrpSpPr/>
        <p:nvPr/>
      </p:nvGrpSpPr>
      <p:grpSpPr>
        <a:xfrm>
          <a:off x="0" y="0"/>
          <a:ext cx="0" cy="0"/>
          <a:chOff x="0" y="0"/>
          <a:chExt cx="0" cy="0"/>
        </a:xfrm>
      </p:grpSpPr>
      <p:pic>
        <p:nvPicPr>
          <p:cNvPr id="70" name="Google Shape;70;p44"/>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71" name="Google Shape;71;p44"/>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cxnSp>
        <p:nvCxnSpPr>
          <p:cNvPr id="72" name="Google Shape;72;p44"/>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73" name="Google Shape;73;p44"/>
          <p:cNvSpPr txBox="1"/>
          <p:nvPr/>
        </p:nvSpPr>
        <p:spPr>
          <a:xfrm>
            <a:off x="8839176" y="6503323"/>
            <a:ext cx="614036" cy="127856"/>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831"/>
              <a:buFont typeface="Arial"/>
              <a:buNone/>
            </a:pPr>
            <a:fld id="{00000000-1234-1234-1234-123412341234}" type="slidenum">
              <a:rPr lang="en-US" sz="831">
                <a:solidFill>
                  <a:srgbClr val="7F7F7F"/>
                </a:solidFill>
                <a:latin typeface="Arial"/>
                <a:ea typeface="Arial"/>
                <a:cs typeface="Arial"/>
                <a:sym typeface="Arial"/>
              </a:rPr>
              <a:t>‹#›</a:t>
            </a:fld>
            <a:endParaRPr sz="831">
              <a:solidFill>
                <a:srgbClr val="7F7F7F"/>
              </a:solidFill>
              <a:latin typeface="Arial"/>
              <a:ea typeface="Arial"/>
              <a:cs typeface="Arial"/>
              <a:sym typeface="Arial"/>
            </a:endParaRPr>
          </a:p>
        </p:txBody>
      </p:sp>
      <p:sp>
        <p:nvSpPr>
          <p:cNvPr id="74" name="Google Shape;74;p44"/>
          <p:cNvSpPr/>
          <p:nvPr/>
        </p:nvSpPr>
        <p:spPr>
          <a:xfrm>
            <a:off x="449612" y="6498004"/>
            <a:ext cx="2889714" cy="1561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014">
                <a:solidFill>
                  <a:srgbClr val="7F7F7F"/>
                </a:solidFill>
                <a:latin typeface="Arial"/>
                <a:ea typeface="Arial"/>
                <a:cs typeface="Arial"/>
                <a:sym typeface="Arial"/>
              </a:rPr>
              <a:t>Samsung Innovation Campus</a:t>
            </a:r>
            <a:endParaRPr/>
          </a:p>
        </p:txBody>
      </p:sp>
      <p:sp>
        <p:nvSpPr>
          <p:cNvPr id="75" name="Google Shape;75;p44"/>
          <p:cNvSpPr/>
          <p:nvPr/>
        </p:nvSpPr>
        <p:spPr>
          <a:xfrm>
            <a:off x="720000" y="2095279"/>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62">
              <a:solidFill>
                <a:srgbClr val="FFFFFF"/>
              </a:solidFill>
              <a:latin typeface="Arial"/>
              <a:ea typeface="Arial"/>
              <a:cs typeface="Arial"/>
              <a:sym typeface="Arial"/>
            </a:endParaRPr>
          </a:p>
        </p:txBody>
      </p:sp>
      <p:sp>
        <p:nvSpPr>
          <p:cNvPr id="76" name="Google Shape;76;p44"/>
          <p:cNvSpPr/>
          <p:nvPr/>
        </p:nvSpPr>
        <p:spPr>
          <a:xfrm>
            <a:off x="720000" y="4157761"/>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62">
              <a:solidFill>
                <a:srgbClr val="FFFFFF"/>
              </a:solidFill>
              <a:latin typeface="Arial"/>
              <a:ea typeface="Arial"/>
              <a:cs typeface="Arial"/>
              <a:sym typeface="Arial"/>
            </a:endParaRPr>
          </a:p>
        </p:txBody>
      </p:sp>
      <p:sp>
        <p:nvSpPr>
          <p:cNvPr id="77" name="Google Shape;77;p44"/>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1"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78" name="Google Shape;78;p44"/>
          <p:cNvSpPr/>
          <p:nvPr/>
        </p:nvSpPr>
        <p:spPr>
          <a:xfrm>
            <a:off x="990000" y="4157760"/>
            <a:ext cx="3178420"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2100">
                <a:solidFill>
                  <a:srgbClr val="1428A0"/>
                </a:solidFill>
                <a:latin typeface="Arial"/>
                <a:ea typeface="Arial"/>
                <a:cs typeface="Arial"/>
                <a:sym typeface="Arial"/>
              </a:rPr>
              <a:t>Chuẩn bị dự án</a:t>
            </a:r>
            <a:endParaRPr b="1" i="0" sz="2100">
              <a:solidFill>
                <a:srgbClr val="1428A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idx="1" type="body"/>
          </p:nvPr>
        </p:nvSpPr>
        <p:spPr>
          <a:xfrm>
            <a:off x="449611" y="447880"/>
            <a:ext cx="767093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Team building và ý tưởng</a:t>
            </a:r>
            <a:endParaRPr/>
          </a:p>
        </p:txBody>
      </p:sp>
      <p:sp>
        <p:nvSpPr>
          <p:cNvPr id="173" name="Google Shape;173;p1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Team Building</a:t>
            </a:r>
            <a:endParaRPr/>
          </a:p>
        </p:txBody>
      </p:sp>
      <p:sp>
        <p:nvSpPr>
          <p:cNvPr id="174" name="Google Shape;174;p1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01</a:t>
            </a:r>
            <a:endParaRPr/>
          </a:p>
          <a:p>
            <a:pPr indent="0" lvl="0" marL="0" rtl="0" algn="r">
              <a:lnSpc>
                <a:spcPct val="100000"/>
              </a:lnSpc>
              <a:spcBef>
                <a:spcPts val="0"/>
              </a:spcBef>
              <a:spcAft>
                <a:spcPts val="0"/>
              </a:spcAft>
              <a:buClr>
                <a:srgbClr val="D8D8D8"/>
              </a:buClr>
              <a:buSzPts val="1600"/>
              <a:buNone/>
            </a:pPr>
            <a:r>
              <a:t/>
            </a:r>
            <a:endParaRPr/>
          </a:p>
        </p:txBody>
      </p:sp>
      <p:sp>
        <p:nvSpPr>
          <p:cNvPr id="175" name="Google Shape;175;p10"/>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Bao gồm 3-4 học sinh mỗi đội (4 người nếu có thể)</a:t>
            </a:r>
            <a:endParaRPr/>
          </a:p>
          <a:p>
            <a:pPr indent="-177800" lvl="0" marL="177800" rtl="0" algn="l">
              <a:lnSpc>
                <a:spcPct val="128571"/>
              </a:lnSpc>
              <a:spcBef>
                <a:spcPts val="1000"/>
              </a:spcBef>
              <a:spcAft>
                <a:spcPts val="0"/>
              </a:spcAft>
              <a:buClr>
                <a:srgbClr val="262626"/>
              </a:buClr>
              <a:buSzPts val="1400"/>
              <a:buFont typeface="Arial"/>
              <a:buChar char="•"/>
            </a:pPr>
            <a:r>
              <a:rPr lang="en-US"/>
              <a:t>Họp nhóm</a:t>
            </a:r>
            <a:endParaRPr/>
          </a:p>
          <a:p>
            <a:pPr indent="-182563" lvl="1" marL="360363" rtl="0" algn="l">
              <a:lnSpc>
                <a:spcPct val="138461"/>
              </a:lnSpc>
              <a:spcBef>
                <a:spcPts val="500"/>
              </a:spcBef>
              <a:spcAft>
                <a:spcPts val="0"/>
              </a:spcAft>
              <a:buClr>
                <a:srgbClr val="262626"/>
              </a:buClr>
              <a:buSzPts val="1040"/>
              <a:buChar char="•"/>
            </a:pPr>
            <a:r>
              <a:rPr lang="en-US"/>
              <a:t>Các cuộc họp về tiến độ nhiệm vụ của nhóm được tiến hành trực tiếp hoặc Zoom một cách tự động</a:t>
            </a:r>
            <a:endParaRPr/>
          </a:p>
          <a:p>
            <a:pPr indent="-182563" lvl="1" marL="360363" rtl="0" algn="l">
              <a:lnSpc>
                <a:spcPct val="138461"/>
              </a:lnSpc>
              <a:spcBef>
                <a:spcPts val="500"/>
              </a:spcBef>
              <a:spcAft>
                <a:spcPts val="0"/>
              </a:spcAft>
              <a:buClr>
                <a:srgbClr val="262626"/>
              </a:buClr>
              <a:buSzPts val="1040"/>
              <a:buChar char="•"/>
            </a:pPr>
            <a:r>
              <a:rPr lang="en-US"/>
              <a:t>Các cuộc họp và tiến độ được đăng trên trang chia sẻ (khái niệm?)</a:t>
            </a:r>
            <a:endParaRPr/>
          </a:p>
          <a:p>
            <a:pPr indent="-177800" lvl="0" marL="177800" rtl="0" algn="l">
              <a:lnSpc>
                <a:spcPct val="128571"/>
              </a:lnSpc>
              <a:spcBef>
                <a:spcPts val="1000"/>
              </a:spcBef>
              <a:spcAft>
                <a:spcPts val="0"/>
              </a:spcAft>
              <a:buClr>
                <a:srgbClr val="262626"/>
              </a:buClr>
              <a:buSzPts val="1400"/>
              <a:buFont typeface="Arial"/>
              <a:buChar char="•"/>
            </a:pPr>
            <a:r>
              <a:rPr lang="en-US"/>
              <a:t>Thuyết trình giữa kỳ và cuối kỳ</a:t>
            </a:r>
            <a:endParaRPr/>
          </a:p>
          <a:p>
            <a:pPr indent="-182563" lvl="1" marL="360363" rtl="0" algn="l">
              <a:lnSpc>
                <a:spcPct val="138461"/>
              </a:lnSpc>
              <a:spcBef>
                <a:spcPts val="500"/>
              </a:spcBef>
              <a:spcAft>
                <a:spcPts val="0"/>
              </a:spcAft>
              <a:buClr>
                <a:srgbClr val="262626"/>
              </a:buClr>
              <a:buSzPts val="1040"/>
              <a:buChar char="•"/>
            </a:pPr>
            <a:r>
              <a:rPr lang="en-US"/>
              <a:t>Lựa chọn nhiệm vụ &amp; Lập kế hoạch dự án</a:t>
            </a:r>
            <a:endParaRPr/>
          </a:p>
          <a:p>
            <a:pPr indent="-182563" lvl="1" marL="360363" rtl="0" algn="l">
              <a:lnSpc>
                <a:spcPct val="138461"/>
              </a:lnSpc>
              <a:spcBef>
                <a:spcPts val="500"/>
              </a:spcBef>
              <a:spcAft>
                <a:spcPts val="0"/>
              </a:spcAft>
              <a:buClr>
                <a:srgbClr val="262626"/>
              </a:buClr>
              <a:buSzPts val="1040"/>
              <a:buChar char="•"/>
            </a:pPr>
            <a:r>
              <a:rPr lang="en-US"/>
              <a:t>Giai đoạn lập kế hoạch nhiệm vụ</a:t>
            </a:r>
            <a:endParaRPr/>
          </a:p>
          <a:p>
            <a:pPr indent="-182563" lvl="1" marL="360363" rtl="0" algn="l">
              <a:lnSpc>
                <a:spcPct val="138461"/>
              </a:lnSpc>
              <a:spcBef>
                <a:spcPts val="500"/>
              </a:spcBef>
              <a:spcAft>
                <a:spcPts val="0"/>
              </a:spcAft>
              <a:buClr>
                <a:srgbClr val="262626"/>
              </a:buClr>
              <a:buSzPts val="1040"/>
              <a:buChar char="•"/>
            </a:pPr>
            <a:r>
              <a:rPr lang="en-US"/>
              <a:t>Thông số kỹ thuật yêu cầu</a:t>
            </a:r>
            <a:endParaRPr/>
          </a:p>
          <a:p>
            <a:pPr indent="-182563" lvl="1" marL="360363" rtl="0" algn="l">
              <a:lnSpc>
                <a:spcPct val="138461"/>
              </a:lnSpc>
              <a:spcBef>
                <a:spcPts val="500"/>
              </a:spcBef>
              <a:spcAft>
                <a:spcPts val="0"/>
              </a:spcAft>
              <a:buClr>
                <a:srgbClr val="262626"/>
              </a:buClr>
              <a:buSzPts val="1040"/>
              <a:buChar char="•"/>
            </a:pPr>
            <a:r>
              <a:rPr lang="en-US"/>
              <a:t>Thông số kỹ thuật thiết kế và kiến trúc</a:t>
            </a:r>
            <a:endParaRPr/>
          </a:p>
          <a:p>
            <a:pPr indent="-182563" lvl="1" marL="360363" rtl="0" algn="l">
              <a:lnSpc>
                <a:spcPct val="138461"/>
              </a:lnSpc>
              <a:spcBef>
                <a:spcPts val="500"/>
              </a:spcBef>
              <a:spcAft>
                <a:spcPts val="0"/>
              </a:spcAft>
              <a:buClr>
                <a:srgbClr val="262626"/>
              </a:buClr>
              <a:buSzPts val="1040"/>
              <a:buChar char="•"/>
            </a:pPr>
            <a:r>
              <a:rPr lang="en-US"/>
              <a:t>Báo cáo các sản phẩm phát triển và kết quả phát triển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idx="1" type="body"/>
          </p:nvPr>
        </p:nvSpPr>
        <p:spPr>
          <a:xfrm>
            <a:off x="449611" y="447880"/>
            <a:ext cx="767093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Team building và ý tưởng</a:t>
            </a:r>
            <a:endParaRPr/>
          </a:p>
        </p:txBody>
      </p:sp>
      <p:sp>
        <p:nvSpPr>
          <p:cNvPr id="182" name="Google Shape;182;p1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Brain Storming (1/2)</a:t>
            </a:r>
            <a:endParaRPr/>
          </a:p>
        </p:txBody>
      </p:sp>
      <p:sp>
        <p:nvSpPr>
          <p:cNvPr id="183" name="Google Shape;183;p1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01</a:t>
            </a:r>
            <a:endParaRPr/>
          </a:p>
          <a:p>
            <a:pPr indent="0" lvl="0" marL="0" rtl="0" algn="r">
              <a:lnSpc>
                <a:spcPct val="100000"/>
              </a:lnSpc>
              <a:spcBef>
                <a:spcPts val="0"/>
              </a:spcBef>
              <a:spcAft>
                <a:spcPts val="0"/>
              </a:spcAft>
              <a:buClr>
                <a:srgbClr val="D8D8D8"/>
              </a:buClr>
              <a:buSzPts val="1600"/>
              <a:buNone/>
            </a:pPr>
            <a:r>
              <a:t/>
            </a:r>
            <a:endParaRPr/>
          </a:p>
        </p:txBody>
      </p:sp>
      <p:sp>
        <p:nvSpPr>
          <p:cNvPr id="184" name="Google Shape;184;p11"/>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Định nghĩa và sự cần thiết của Brainstorming</a:t>
            </a:r>
            <a:endParaRPr/>
          </a:p>
          <a:p>
            <a:pPr indent="-182563" lvl="1" marL="360363" rtl="0" algn="l">
              <a:lnSpc>
                <a:spcPct val="138461"/>
              </a:lnSpc>
              <a:spcBef>
                <a:spcPts val="500"/>
              </a:spcBef>
              <a:spcAft>
                <a:spcPts val="0"/>
              </a:spcAft>
              <a:buClr>
                <a:srgbClr val="262626"/>
              </a:buClr>
              <a:buSzPts val="1040"/>
              <a:buChar char="•"/>
            </a:pPr>
            <a:r>
              <a:rPr lang="en-US"/>
              <a:t>Brainstorming là phương pháp đưa ra càng nhiều ý tưởng càng tốt như thể một cơn bão đang ập vào đầu bạn. Khi bạn chia sẻ ý tưởng với nhiều người, không nghĩ về nó một mình, bạn có thể sử dụng nhiều quan điểm khác nhau và đưa ra giải pháp tốt hơn bằng cách kết hợp các ý tưởng.</a:t>
            </a:r>
            <a:endParaRPr/>
          </a:p>
          <a:p>
            <a:pPr indent="-177800" lvl="0" marL="177800" rtl="0" algn="l">
              <a:lnSpc>
                <a:spcPct val="128571"/>
              </a:lnSpc>
              <a:spcBef>
                <a:spcPts val="1000"/>
              </a:spcBef>
              <a:spcAft>
                <a:spcPts val="0"/>
              </a:spcAft>
              <a:buClr>
                <a:srgbClr val="262626"/>
              </a:buClr>
              <a:buSzPts val="1400"/>
              <a:buFont typeface="Arial"/>
              <a:buChar char="•"/>
            </a:pPr>
            <a:r>
              <a:rPr lang="en-US"/>
              <a:t>4 quy tắc động não</a:t>
            </a:r>
            <a:endParaRPr/>
          </a:p>
          <a:p>
            <a:pPr indent="-182563" lvl="1" marL="360363" rtl="0" algn="l">
              <a:lnSpc>
                <a:spcPct val="138461"/>
              </a:lnSpc>
              <a:spcBef>
                <a:spcPts val="500"/>
              </a:spcBef>
              <a:spcAft>
                <a:spcPts val="0"/>
              </a:spcAft>
              <a:buClr>
                <a:srgbClr val="262626"/>
              </a:buClr>
              <a:buSzPts val="1040"/>
              <a:buChar char="•"/>
            </a:pPr>
            <a:r>
              <a:rPr lang="en-US"/>
              <a:t>Số lượng hơn chất lượng - một lượng lớn ý tưởng được hình thành một cách vô điều kiện và việc cải thiện chất lượng sẽ được thảo luận sau trong phần đánh giá ý tưởng.</a:t>
            </a:r>
            <a:endParaRPr/>
          </a:p>
          <a:p>
            <a:pPr indent="-182563" lvl="1" marL="360363" rtl="0" algn="l">
              <a:lnSpc>
                <a:spcPct val="138461"/>
              </a:lnSpc>
              <a:spcBef>
                <a:spcPts val="500"/>
              </a:spcBef>
              <a:spcAft>
                <a:spcPts val="0"/>
              </a:spcAft>
              <a:buClr>
                <a:srgbClr val="262626"/>
              </a:buClr>
              <a:buSzPts val="1040"/>
              <a:buChar char="•"/>
            </a:pPr>
            <a:r>
              <a:rPr lang="en-US"/>
              <a:t>Không phản biện - chỉ trích làm nản lòng người tham gia, khó đề xuất ý tưởng sáng tạo.</a:t>
            </a:r>
            <a:endParaRPr/>
          </a:p>
          <a:p>
            <a:pPr indent="-182563" lvl="1" marL="360363" rtl="0" algn="l">
              <a:lnSpc>
                <a:spcPct val="138461"/>
              </a:lnSpc>
              <a:spcBef>
                <a:spcPts val="500"/>
              </a:spcBef>
              <a:spcAft>
                <a:spcPts val="0"/>
              </a:spcAft>
              <a:buClr>
                <a:srgbClr val="262626"/>
              </a:buClr>
              <a:buSzPts val="1040"/>
              <a:buChar char="•"/>
            </a:pPr>
            <a:r>
              <a:rPr lang="en-US"/>
              <a:t>Tự do - khuyến khích họ tự do đề xuất những ý tưởng hơi mơ hồ và phi thực tế.</a:t>
            </a:r>
            <a:endParaRPr/>
          </a:p>
          <a:p>
            <a:pPr indent="-182563" lvl="1" marL="360363" rtl="0" algn="l">
              <a:lnSpc>
                <a:spcPct val="138461"/>
              </a:lnSpc>
              <a:spcBef>
                <a:spcPts val="500"/>
              </a:spcBef>
              <a:spcAft>
                <a:spcPts val="0"/>
              </a:spcAft>
              <a:buClr>
                <a:srgbClr val="262626"/>
              </a:buClr>
              <a:buSzPts val="1040"/>
              <a:buChar char="•"/>
            </a:pPr>
            <a:r>
              <a:rPr lang="en-US"/>
              <a:t>Kết hợp và cải thiện - khuyến khích lắng nghe ý tưởng của người khác và đề xuất ý tưởng mới bằng cách kết hợp hoặc sửa đổi lẫn nhau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idx="1" type="body"/>
          </p:nvPr>
        </p:nvSpPr>
        <p:spPr>
          <a:xfrm>
            <a:off x="449611" y="447880"/>
            <a:ext cx="767093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Team building và ý tưởng</a:t>
            </a:r>
            <a:endParaRPr/>
          </a:p>
        </p:txBody>
      </p:sp>
      <p:sp>
        <p:nvSpPr>
          <p:cNvPr id="191" name="Google Shape;191;p1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Brain Storming (2/2)</a:t>
            </a:r>
            <a:endParaRPr/>
          </a:p>
        </p:txBody>
      </p:sp>
      <p:sp>
        <p:nvSpPr>
          <p:cNvPr id="192" name="Google Shape;192;p1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01</a:t>
            </a:r>
            <a:endParaRPr/>
          </a:p>
          <a:p>
            <a:pPr indent="0" lvl="0" marL="0" rtl="0" algn="r">
              <a:lnSpc>
                <a:spcPct val="100000"/>
              </a:lnSpc>
              <a:spcBef>
                <a:spcPts val="0"/>
              </a:spcBef>
              <a:spcAft>
                <a:spcPts val="0"/>
              </a:spcAft>
              <a:buClr>
                <a:srgbClr val="D8D8D8"/>
              </a:buClr>
              <a:buSzPts val="1600"/>
              <a:buNone/>
            </a:pPr>
            <a:r>
              <a:t/>
            </a:r>
            <a:endParaRPr/>
          </a:p>
        </p:txBody>
      </p:sp>
      <p:sp>
        <p:nvSpPr>
          <p:cNvPr id="193" name="Google Shape;193;p12"/>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Những điều cần xem xét trong quá trình Brainstorming</a:t>
            </a:r>
            <a:endParaRPr/>
          </a:p>
          <a:p>
            <a:pPr indent="-182563" lvl="1" marL="360363" rtl="0" algn="l">
              <a:lnSpc>
                <a:spcPct val="100000"/>
              </a:lnSpc>
              <a:spcBef>
                <a:spcPts val="800"/>
              </a:spcBef>
              <a:spcAft>
                <a:spcPts val="0"/>
              </a:spcAft>
              <a:buClr>
                <a:srgbClr val="262626"/>
              </a:buClr>
              <a:buSzPts val="1040"/>
              <a:buChar char="•"/>
            </a:pPr>
            <a:r>
              <a:rPr lang="en-US"/>
              <a:t>Đặt càng nhiều ý tưởng càng tốt. Một ý tưởng có thể sinh ra một ý tưởng khác. Động não lại với ý tưởng mới nảy sinh và đưa ra nhiều ý tưởng hơn.</a:t>
            </a:r>
            <a:endParaRPr/>
          </a:p>
          <a:p>
            <a:pPr indent="-182563" lvl="1" marL="360363" rtl="0" algn="l">
              <a:lnSpc>
                <a:spcPct val="100000"/>
              </a:lnSpc>
              <a:spcBef>
                <a:spcPts val="800"/>
              </a:spcBef>
              <a:spcAft>
                <a:spcPts val="0"/>
              </a:spcAft>
              <a:buClr>
                <a:srgbClr val="262626"/>
              </a:buClr>
              <a:buSzPts val="1040"/>
              <a:buChar char="•"/>
            </a:pPr>
            <a:r>
              <a:rPr lang="en-US"/>
              <a:t>Khi đưa ý tưởng, hãy sử dụng 'Post-It'. Bạn có thể chia sẻ dễ dàng khi bạn viết ra một ý tưởng cho mỗi một phần của 'Đăng nó'. Quá trình nhóm và ưu tiên cũng có thể thuận tiện hơn. Ngoài ra, nếu cần, bạn có thể vẽ hình để thay cho lời giải chi tiết.</a:t>
            </a:r>
            <a:endParaRPr/>
          </a:p>
          <a:p>
            <a:pPr indent="-182563" lvl="1" marL="360363" rtl="0" algn="l">
              <a:lnSpc>
                <a:spcPct val="100000"/>
              </a:lnSpc>
              <a:spcBef>
                <a:spcPts val="800"/>
              </a:spcBef>
              <a:spcAft>
                <a:spcPts val="0"/>
              </a:spcAft>
              <a:buClr>
                <a:srgbClr val="262626"/>
              </a:buClr>
              <a:buSzPts val="1040"/>
              <a:buChar char="•"/>
            </a:pPr>
            <a:r>
              <a:rPr lang="en-US"/>
              <a:t>Tiến hành sau khi bạn quyết định thời hạn. Viết ra những ý tưởng không ngừng cho đến khi thời gian kết thúc.</a:t>
            </a:r>
            <a:endParaRPr/>
          </a:p>
          <a:p>
            <a:pPr indent="-182563" lvl="1" marL="360363" rtl="0" algn="l">
              <a:lnSpc>
                <a:spcPct val="100000"/>
              </a:lnSpc>
              <a:spcBef>
                <a:spcPts val="800"/>
              </a:spcBef>
              <a:spcAft>
                <a:spcPts val="0"/>
              </a:spcAft>
              <a:buClr>
                <a:srgbClr val="262626"/>
              </a:buClr>
              <a:buSzPts val="1040"/>
              <a:buChar char="•"/>
            </a:pPr>
            <a:r>
              <a:rPr lang="en-US"/>
              <a:t>Nếu dòng suy nghĩ bị chậm lại, hãy kiểm tra danh sách ý tưởng. Một số ý tưởng có thể được tinh chỉnh hơn và sinh ra một ý tưởng khác.</a:t>
            </a:r>
            <a:endParaRPr/>
          </a:p>
          <a:p>
            <a:pPr indent="-182563" lvl="1" marL="360363" rtl="0" algn="l">
              <a:lnSpc>
                <a:spcPct val="100000"/>
              </a:lnSpc>
              <a:spcBef>
                <a:spcPts val="800"/>
              </a:spcBef>
              <a:spcAft>
                <a:spcPts val="0"/>
              </a:spcAft>
              <a:buClr>
                <a:srgbClr val="262626"/>
              </a:buClr>
              <a:buSzPts val="1040"/>
              <a:buChar char="•"/>
            </a:pPr>
            <a:r>
              <a:rPr lang="en-US"/>
              <a:t>Bạn không cần phải suy ra kết luận trong khi đang động não. Đừng vội vàng trong giai đoạn ý tưởng. Hãy suy nghĩ xem có cách nào để biến nó thành một ý tưởng hay hơn không.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sz="3600">
                <a:solidFill>
                  <a:schemeClr val="dk1"/>
                </a:solidFill>
                <a:latin typeface="Arial"/>
                <a:ea typeface="Arial"/>
                <a:cs typeface="Arial"/>
                <a:sym typeface="Arial"/>
              </a:rPr>
              <a:t>Chuẩn bị dự án</a:t>
            </a:r>
            <a:endParaRPr sz="3600">
              <a:solidFill>
                <a:schemeClr val="dk1"/>
              </a:solidFill>
              <a:latin typeface="Arial"/>
              <a:ea typeface="Arial"/>
              <a:cs typeface="Arial"/>
              <a:sym typeface="Arial"/>
            </a:endParaRPr>
          </a:p>
        </p:txBody>
      </p:sp>
      <p:sp>
        <p:nvSpPr>
          <p:cNvPr id="200" name="Google Shape;200;p13"/>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a:t>
            </a:r>
            <a:endParaRPr/>
          </a:p>
        </p:txBody>
      </p:sp>
      <p:sp>
        <p:nvSpPr>
          <p:cNvPr id="201" name="Google Shape;201;p13"/>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1.1. Hiểu về dự án Capstone</a:t>
            </a:r>
            <a:endParaRPr/>
          </a:p>
        </p:txBody>
      </p:sp>
      <p:sp>
        <p:nvSpPr>
          <p:cNvPr id="202" name="Google Shape;202;p13"/>
          <p:cNvSpPr/>
          <p:nvPr/>
        </p:nvSpPr>
        <p:spPr>
          <a:xfrm>
            <a:off x="1051644" y="4065237"/>
            <a:ext cx="36000" cy="2520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203" name="Google Shape;203;p13"/>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1.2. Team Building và Brain Storming</a:t>
            </a:r>
            <a:endParaRPr/>
          </a:p>
        </p:txBody>
      </p:sp>
      <p:sp>
        <p:nvSpPr>
          <p:cNvPr id="204" name="Google Shape;204;p13"/>
          <p:cNvSpPr/>
          <p:nvPr/>
        </p:nvSpPr>
        <p:spPr>
          <a:xfrm>
            <a:off x="1051644" y="4495071"/>
            <a:ext cx="36000" cy="2520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nvGrpSpPr>
          <p:cNvPr id="205" name="Google Shape;205;p13"/>
          <p:cNvGrpSpPr/>
          <p:nvPr/>
        </p:nvGrpSpPr>
        <p:grpSpPr>
          <a:xfrm>
            <a:off x="1051644" y="4924905"/>
            <a:ext cx="5702300" cy="278172"/>
            <a:chOff x="571500" y="5165783"/>
            <a:chExt cx="5702300" cy="278172"/>
          </a:xfrm>
        </p:grpSpPr>
        <p:sp>
          <p:nvSpPr>
            <p:cNvPr id="206" name="Google Shape;206;p13"/>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1.3. Các hoạt động và hoạt động làm việc theo nhóm</a:t>
              </a:r>
              <a:endParaRPr sz="1800">
                <a:solidFill>
                  <a:srgbClr val="3F3F3F"/>
                </a:solidFill>
                <a:latin typeface="Arial"/>
                <a:ea typeface="Arial"/>
                <a:cs typeface="Arial"/>
                <a:sym typeface="Arial"/>
              </a:endParaRPr>
            </a:p>
          </p:txBody>
        </p:sp>
        <p:sp>
          <p:nvSpPr>
            <p:cNvPr id="207" name="Google Shape;207;p13"/>
            <p:cNvSpPr/>
            <p:nvPr/>
          </p:nvSpPr>
          <p:spPr>
            <a:xfrm>
              <a:off x="571500" y="5165783"/>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4"/>
          <p:cNvSpPr txBox="1"/>
          <p:nvPr>
            <p:ph idx="1" type="body"/>
          </p:nvPr>
        </p:nvSpPr>
        <p:spPr>
          <a:xfrm>
            <a:off x="449611" y="447880"/>
            <a:ext cx="6508537"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Các hoạt động và hoạt động làm việc theo nhóm</a:t>
            </a:r>
            <a:endParaRPr/>
          </a:p>
        </p:txBody>
      </p:sp>
      <p:sp>
        <p:nvSpPr>
          <p:cNvPr id="214" name="Google Shape;214;p1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Làm việc theo nhóm là gì?</a:t>
            </a:r>
            <a:endParaRPr>
              <a:latin typeface="Arial"/>
              <a:ea typeface="Arial"/>
              <a:cs typeface="Arial"/>
              <a:sym typeface="Arial"/>
            </a:endParaRPr>
          </a:p>
        </p:txBody>
      </p:sp>
      <p:sp>
        <p:nvSpPr>
          <p:cNvPr id="215" name="Google Shape;215;p1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01</a:t>
            </a:r>
            <a:endParaRPr/>
          </a:p>
          <a:p>
            <a:pPr indent="0" lvl="0" marL="0" rtl="0" algn="r">
              <a:lnSpc>
                <a:spcPct val="100000"/>
              </a:lnSpc>
              <a:spcBef>
                <a:spcPts val="0"/>
              </a:spcBef>
              <a:spcAft>
                <a:spcPts val="0"/>
              </a:spcAft>
              <a:buClr>
                <a:srgbClr val="D8D8D8"/>
              </a:buClr>
              <a:buSzPts val="1600"/>
              <a:buNone/>
            </a:pPr>
            <a:r>
              <a:t/>
            </a:r>
            <a:endParaRPr/>
          </a:p>
        </p:txBody>
      </p:sp>
      <p:sp>
        <p:nvSpPr>
          <p:cNvPr id="216" name="Google Shape;216;p14"/>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thành viên nhóm đa dạng là cần thiết để đạt được một mục tiêu chung</a:t>
            </a:r>
            <a:endParaRPr/>
          </a:p>
          <a:p>
            <a:pPr indent="-177800" lvl="0" marL="177800" rtl="0" algn="l">
              <a:lnSpc>
                <a:spcPct val="128571"/>
              </a:lnSpc>
              <a:spcBef>
                <a:spcPts val="1000"/>
              </a:spcBef>
              <a:spcAft>
                <a:spcPts val="0"/>
              </a:spcAft>
              <a:buClr>
                <a:srgbClr val="262626"/>
              </a:buClr>
              <a:buSzPts val="1400"/>
              <a:buFont typeface="Arial"/>
              <a:buChar char="•"/>
            </a:pPr>
            <a:r>
              <a:rPr lang="en-US"/>
              <a:t>Hành động hợp tác và chịu trách nhiệm về vai trò của nhau.</a:t>
            </a:r>
            <a:endParaRPr/>
          </a:p>
          <a:p>
            <a:pPr indent="-177800" lvl="0" marL="177800" rtl="0" algn="l">
              <a:lnSpc>
                <a:spcPct val="128571"/>
              </a:lnSpc>
              <a:spcBef>
                <a:spcPts val="1000"/>
              </a:spcBef>
              <a:spcAft>
                <a:spcPts val="0"/>
              </a:spcAft>
              <a:buClr>
                <a:srgbClr val="262626"/>
              </a:buClr>
              <a:buSzPts val="1400"/>
              <a:buFont typeface="Arial"/>
              <a:buChar char="•"/>
            </a:pPr>
            <a:r>
              <a:rPr lang="en-US"/>
              <a:t>Cần phải hình thành sự đồng thuận giữa các thành viên trong nhóm, phân chia công việc rõ ràng, trách nhiệm phù hợp, quản lý thời gian hiệu quả và giao tiếp thông suốt.</a:t>
            </a:r>
            <a:endParaRPr/>
          </a:p>
          <a:p>
            <a:pPr indent="-177800" lvl="0" marL="177800" rtl="0" algn="l">
              <a:lnSpc>
                <a:spcPct val="128571"/>
              </a:lnSpc>
              <a:spcBef>
                <a:spcPts val="1000"/>
              </a:spcBef>
              <a:spcAft>
                <a:spcPts val="0"/>
              </a:spcAft>
              <a:buClr>
                <a:srgbClr val="262626"/>
              </a:buClr>
              <a:buSzPts val="1400"/>
              <a:buFont typeface="Arial"/>
              <a:buChar char="•"/>
            </a:pPr>
            <a:r>
              <a:rPr lang="en-US"/>
              <a:t>Tại sao làm việc nhóm lại quan trọng</a:t>
            </a:r>
            <a:endParaRPr/>
          </a:p>
          <a:p>
            <a:pPr indent="-182563" lvl="1" marL="360363" rtl="0" algn="l">
              <a:lnSpc>
                <a:spcPct val="138461"/>
              </a:lnSpc>
              <a:spcBef>
                <a:spcPts val="500"/>
              </a:spcBef>
              <a:spcAft>
                <a:spcPts val="0"/>
              </a:spcAft>
              <a:buClr>
                <a:srgbClr val="262626"/>
              </a:buClr>
              <a:buSzPts val="1040"/>
              <a:buChar char="•"/>
            </a:pPr>
            <a:r>
              <a:rPr lang="en-US"/>
              <a:t>Cần thiết để nhanh chóng đáp ứng các nhu cầu khác nhau</a:t>
            </a:r>
            <a:endParaRPr/>
          </a:p>
          <a:p>
            <a:pPr indent="-182563" lvl="1" marL="360363" rtl="0" algn="l">
              <a:lnSpc>
                <a:spcPct val="138461"/>
              </a:lnSpc>
              <a:spcBef>
                <a:spcPts val="500"/>
              </a:spcBef>
              <a:spcAft>
                <a:spcPts val="0"/>
              </a:spcAft>
              <a:buClr>
                <a:srgbClr val="262626"/>
              </a:buClr>
              <a:buSzPts val="1040"/>
              <a:buChar char="•"/>
            </a:pPr>
            <a:r>
              <a:rPr lang="en-US"/>
              <a:t>Hầu như tất cả các công việc được vận hành trong một đơn vị nhóm.</a:t>
            </a:r>
            <a:endParaRPr/>
          </a:p>
          <a:p>
            <a:pPr indent="-182563" lvl="1" marL="360363" rtl="0" algn="l">
              <a:lnSpc>
                <a:spcPct val="138461"/>
              </a:lnSpc>
              <a:spcBef>
                <a:spcPts val="500"/>
              </a:spcBef>
              <a:spcAft>
                <a:spcPts val="0"/>
              </a:spcAft>
              <a:buClr>
                <a:srgbClr val="262626"/>
              </a:buClr>
              <a:buSzPts val="1040"/>
              <a:buChar char="•"/>
            </a:pPr>
            <a:r>
              <a:rPr lang="en-US"/>
              <a:t>Làm việc theo nhóm rất quan trọng vì tính sáng tạo cũng được khuếch đại thông qua các hoạt động nhóm. ((Gần đây, trí tuệ tập thể quan trọng hơn khả năng cá nhân)</a:t>
            </a:r>
            <a:endParaRPr/>
          </a:p>
          <a:p>
            <a:pPr indent="-177800" lvl="0" marL="177800" rtl="0" algn="l">
              <a:lnSpc>
                <a:spcPct val="128571"/>
              </a:lnSpc>
              <a:spcBef>
                <a:spcPts val="1000"/>
              </a:spcBef>
              <a:spcAft>
                <a:spcPts val="0"/>
              </a:spcAft>
              <a:buClr>
                <a:srgbClr val="262626"/>
              </a:buClr>
              <a:buSzPts val="1400"/>
              <a:buFont typeface="Arial"/>
              <a:buChar char="•"/>
            </a:pPr>
            <a:r>
              <a:rPr lang="en-US"/>
              <a:t>Ví dụ, </a:t>
            </a:r>
            <a:endParaRPr/>
          </a:p>
          <a:p>
            <a:pPr indent="-182563" lvl="1" marL="360363" rtl="0" algn="l">
              <a:lnSpc>
                <a:spcPct val="138461"/>
              </a:lnSpc>
              <a:spcBef>
                <a:spcPts val="500"/>
              </a:spcBef>
              <a:spcAft>
                <a:spcPts val="0"/>
              </a:spcAft>
              <a:buClr>
                <a:srgbClr val="262626"/>
              </a:buClr>
              <a:buSzPts val="1040"/>
              <a:buChar char="•"/>
            </a:pPr>
            <a:r>
              <a:rPr lang="en-US"/>
              <a:t>Trường hợp thành công mang tính đại diện: Khi phát triển một chiếc ô tô mới, tất cả các bộ phận như phát triển / tiếp thị / mua hàng đều được thực hiện với sự cộng tác.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5"/>
          <p:cNvSpPr txBox="1"/>
          <p:nvPr>
            <p:ph idx="1" type="body"/>
          </p:nvPr>
        </p:nvSpPr>
        <p:spPr>
          <a:xfrm>
            <a:off x="449611" y="447879"/>
            <a:ext cx="6917839"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Các hoạt động và hoạt động làm việc theo nhóm</a:t>
            </a:r>
            <a:endParaRPr/>
          </a:p>
        </p:txBody>
      </p:sp>
      <p:sp>
        <p:nvSpPr>
          <p:cNvPr id="223" name="Google Shape;223;p1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Cách thức hoạt động đội</a:t>
            </a:r>
            <a:endParaRPr>
              <a:latin typeface="Arial"/>
              <a:ea typeface="Arial"/>
              <a:cs typeface="Arial"/>
              <a:sym typeface="Arial"/>
            </a:endParaRPr>
          </a:p>
        </p:txBody>
      </p:sp>
      <p:sp>
        <p:nvSpPr>
          <p:cNvPr id="224" name="Google Shape;224;p1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225" name="Google Shape;225;p15"/>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Giới thiệu nhau với các thành viên trong nhóm</a:t>
            </a:r>
            <a:endParaRPr/>
          </a:p>
          <a:p>
            <a:pPr indent="-177800" lvl="0" marL="177800" rtl="0" algn="l">
              <a:lnSpc>
                <a:spcPct val="128571"/>
              </a:lnSpc>
              <a:spcBef>
                <a:spcPts val="1000"/>
              </a:spcBef>
              <a:spcAft>
                <a:spcPts val="0"/>
              </a:spcAft>
              <a:buClr>
                <a:srgbClr val="262626"/>
              </a:buClr>
              <a:buSzPts val="1400"/>
              <a:buFont typeface="Arial"/>
              <a:buChar char="•"/>
            </a:pPr>
            <a:r>
              <a:rPr lang="en-US"/>
              <a:t>Động não để đặt tên cho nhóm của bạn</a:t>
            </a:r>
            <a:endParaRPr/>
          </a:p>
          <a:p>
            <a:pPr indent="-182563" lvl="1" marL="360363" rtl="0" algn="l">
              <a:lnSpc>
                <a:spcPct val="138461"/>
              </a:lnSpc>
              <a:spcBef>
                <a:spcPts val="500"/>
              </a:spcBef>
              <a:spcAft>
                <a:spcPts val="0"/>
              </a:spcAft>
              <a:buClr>
                <a:srgbClr val="262626"/>
              </a:buClr>
              <a:buSzPts val="1040"/>
              <a:buChar char="•"/>
            </a:pPr>
            <a:r>
              <a:rPr lang="en-US"/>
              <a:t>Nên đặt tên dễ nhớ, sáng tạo và chuyên nghiệp.</a:t>
            </a:r>
            <a:endParaRPr/>
          </a:p>
          <a:p>
            <a:pPr indent="-177800" lvl="0" marL="177800" rtl="0" algn="l">
              <a:lnSpc>
                <a:spcPct val="128571"/>
              </a:lnSpc>
              <a:spcBef>
                <a:spcPts val="1000"/>
              </a:spcBef>
              <a:spcAft>
                <a:spcPts val="0"/>
              </a:spcAft>
              <a:buClr>
                <a:srgbClr val="262626"/>
              </a:buClr>
              <a:buSzPts val="1400"/>
              <a:buFont typeface="Arial"/>
              <a:buChar char="•"/>
            </a:pPr>
            <a:r>
              <a:rPr lang="en-US"/>
              <a:t>Chia sẻ mục đích xây dựng đội ngũ</a:t>
            </a:r>
            <a:endParaRPr/>
          </a:p>
          <a:p>
            <a:pPr indent="-177800" lvl="0" marL="177800" rtl="0" algn="l">
              <a:lnSpc>
                <a:spcPct val="128571"/>
              </a:lnSpc>
              <a:spcBef>
                <a:spcPts val="1000"/>
              </a:spcBef>
              <a:spcAft>
                <a:spcPts val="0"/>
              </a:spcAft>
              <a:buClr>
                <a:srgbClr val="262626"/>
              </a:buClr>
              <a:buSzPts val="1400"/>
              <a:buFont typeface="Arial"/>
              <a:buChar char="•"/>
            </a:pPr>
            <a:r>
              <a:rPr lang="en-US"/>
              <a:t>Thảo luận về kiến thức và kỹ năng có được thông qua làm việc nhóm</a:t>
            </a:r>
            <a:endParaRPr/>
          </a:p>
          <a:p>
            <a:pPr indent="-177800" lvl="0" marL="177800" rtl="0" algn="l">
              <a:lnSpc>
                <a:spcPct val="128571"/>
              </a:lnSpc>
              <a:spcBef>
                <a:spcPts val="1000"/>
              </a:spcBef>
              <a:spcAft>
                <a:spcPts val="0"/>
              </a:spcAft>
              <a:buClr>
                <a:srgbClr val="262626"/>
              </a:buClr>
              <a:buSzPts val="1400"/>
              <a:buFont typeface="Arial"/>
              <a:buChar char="•"/>
            </a:pPr>
            <a:r>
              <a:rPr lang="en-US"/>
              <a:t>Chọn làm Trưởng nhóm (có thể thay đổi định kỳ)</a:t>
            </a:r>
            <a:endParaRPr/>
          </a:p>
          <a:p>
            <a:pPr indent="-177800" lvl="0" marL="177800" rtl="0" algn="l">
              <a:lnSpc>
                <a:spcPct val="128571"/>
              </a:lnSpc>
              <a:spcBef>
                <a:spcPts val="1000"/>
              </a:spcBef>
              <a:spcAft>
                <a:spcPts val="0"/>
              </a:spcAft>
              <a:buClr>
                <a:srgbClr val="262626"/>
              </a:buClr>
              <a:buSzPts val="1400"/>
              <a:buFont typeface="Arial"/>
              <a:buChar char="•"/>
            </a:pPr>
            <a:r>
              <a:rPr lang="en-US"/>
              <a:t>Điền vào Tuyên bố Nhiệm vụ của Thành viên Nhóm (có chữ ký)</a:t>
            </a:r>
            <a:endParaRPr/>
          </a:p>
          <a:p>
            <a:pPr indent="-177800" lvl="0" marL="177800" rtl="0" algn="l">
              <a:lnSpc>
                <a:spcPct val="128571"/>
              </a:lnSpc>
              <a:spcBef>
                <a:spcPts val="1000"/>
              </a:spcBef>
              <a:spcAft>
                <a:spcPts val="0"/>
              </a:spcAft>
              <a:buClr>
                <a:srgbClr val="262626"/>
              </a:buClr>
              <a:buSzPts val="1400"/>
              <a:buFont typeface="Arial"/>
              <a:buChar char="•"/>
            </a:pPr>
            <a:r>
              <a:rPr lang="en-US"/>
              <a:t>Quyết định họp định kỳ thời gian để làm việc trên các dự án nhóm</a:t>
            </a:r>
            <a:endParaRPr/>
          </a:p>
          <a:p>
            <a:pPr indent="-177800" lvl="0" marL="177800" rtl="0" algn="l">
              <a:lnSpc>
                <a:spcPct val="128571"/>
              </a:lnSpc>
              <a:spcBef>
                <a:spcPts val="1000"/>
              </a:spcBef>
              <a:spcAft>
                <a:spcPts val="0"/>
              </a:spcAft>
              <a:buClr>
                <a:srgbClr val="262626"/>
              </a:buClr>
              <a:buSzPts val="1400"/>
              <a:buFont typeface="Arial"/>
              <a:buChar char="•"/>
            </a:pPr>
            <a:r>
              <a:rPr lang="en-US"/>
              <a:t>Viết Nội Quy Đội (có chữ ký)</a:t>
            </a:r>
            <a:endParaRPr/>
          </a:p>
          <a:p>
            <a:pPr indent="-177800" lvl="0" marL="177800" rtl="0" algn="l">
              <a:lnSpc>
                <a:spcPct val="128571"/>
              </a:lnSpc>
              <a:spcBef>
                <a:spcPts val="1000"/>
              </a:spcBef>
              <a:spcAft>
                <a:spcPts val="0"/>
              </a:spcAft>
              <a:buClr>
                <a:srgbClr val="262626"/>
              </a:buClr>
              <a:buSzPts val="1400"/>
              <a:buFont typeface="Arial"/>
              <a:buChar char="•"/>
            </a:pPr>
            <a:r>
              <a:rPr lang="en-US"/>
              <a:t>Viết báo cáo team building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ph idx="1" type="body"/>
          </p:nvPr>
        </p:nvSpPr>
        <p:spPr>
          <a:xfrm>
            <a:off x="449612" y="447879"/>
            <a:ext cx="6351782"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Các hoạt động và hoạt động làm việc theo nhóm</a:t>
            </a:r>
            <a:endParaRPr/>
          </a:p>
        </p:txBody>
      </p:sp>
      <p:sp>
        <p:nvSpPr>
          <p:cNvPr id="232" name="Google Shape;232;p1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đào tạo làm việc theo nhóm</a:t>
            </a:r>
            <a:endParaRPr/>
          </a:p>
        </p:txBody>
      </p:sp>
      <p:sp>
        <p:nvSpPr>
          <p:cNvPr id="233" name="Google Shape;233;p1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234" name="Google Shape;234;p16"/>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Sau khi tên nhóm, thành viên nhóm và trưởng nhóm được quyết định, Thử thách Marshmallow được tiến hành để nâng cao tinh thần đồng đội.</a:t>
            </a:r>
            <a:endParaRPr/>
          </a:p>
        </p:txBody>
      </p:sp>
      <p:pic>
        <p:nvPicPr>
          <p:cNvPr id="235" name="Google Shape;235;p16"/>
          <p:cNvPicPr preferRelativeResize="0"/>
          <p:nvPr/>
        </p:nvPicPr>
        <p:blipFill rotWithShape="1">
          <a:blip r:embed="rId3">
            <a:alphaModFix/>
          </a:blip>
          <a:srcRect b="0" l="0" r="0" t="0"/>
          <a:stretch/>
        </p:blipFill>
        <p:spPr>
          <a:xfrm>
            <a:off x="2235386" y="2894301"/>
            <a:ext cx="5397500" cy="32287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7"/>
          <p:cNvSpPr txBox="1"/>
          <p:nvPr>
            <p:ph idx="1" type="body"/>
          </p:nvPr>
        </p:nvSpPr>
        <p:spPr>
          <a:xfrm>
            <a:off x="449611" y="447879"/>
            <a:ext cx="6386618"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Các hoạt động và hoạt động làm việc theo nhóm</a:t>
            </a:r>
            <a:endParaRPr/>
          </a:p>
        </p:txBody>
      </p:sp>
      <p:sp>
        <p:nvSpPr>
          <p:cNvPr id="242" name="Google Shape;242;p1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Thử thách Marshmallow là gì?</a:t>
            </a:r>
            <a:endParaRPr>
              <a:latin typeface="Arial"/>
              <a:ea typeface="Arial"/>
              <a:cs typeface="Arial"/>
              <a:sym typeface="Arial"/>
            </a:endParaRPr>
          </a:p>
        </p:txBody>
      </p:sp>
      <p:sp>
        <p:nvSpPr>
          <p:cNvPr id="243" name="Google Shape;243;p1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244" name="Google Shape;244;p17"/>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Thử thách kẹo dẻo là một trò chơi trong đó bạn xây tháp kẹo dẻo càng cao càng tốt bằng cách sử dụng kẹo dẻo, chỉ, mì ống và băng dính.</a:t>
            </a:r>
            <a:endParaRPr/>
          </a:p>
          <a:p>
            <a:pPr indent="-177800" lvl="0" marL="177800" rtl="0" algn="l">
              <a:lnSpc>
                <a:spcPct val="128571"/>
              </a:lnSpc>
              <a:spcBef>
                <a:spcPts val="1000"/>
              </a:spcBef>
              <a:spcAft>
                <a:spcPts val="0"/>
              </a:spcAft>
              <a:buClr>
                <a:srgbClr val="262626"/>
              </a:buClr>
              <a:buSzPts val="1400"/>
              <a:buFont typeface="Arial"/>
              <a:buChar char="•"/>
            </a:pPr>
            <a:r>
              <a:rPr lang="en-US"/>
              <a:t>Đây là một trò chơi mà các thành viên trong nhóm cùng nhau xây dựng một tòa tháp trong thời gian giới hạn, và nếu mặt bị phá vỡ, hết thời gian hoặc nếu tòa tháp được xây dựng thấp hơn đối thủ, trò chơi sẽ thua.</a:t>
            </a:r>
            <a:endParaRPr/>
          </a:p>
          <a:p>
            <a:pPr indent="-177800" lvl="0" marL="177800" rtl="0" algn="l">
              <a:lnSpc>
                <a:spcPct val="128571"/>
              </a:lnSpc>
              <a:spcBef>
                <a:spcPts val="1000"/>
              </a:spcBef>
              <a:spcAft>
                <a:spcPts val="0"/>
              </a:spcAft>
              <a:buClr>
                <a:srgbClr val="262626"/>
              </a:buClr>
              <a:buSzPts val="1400"/>
              <a:buFont typeface="Arial"/>
              <a:buChar char="•"/>
            </a:pPr>
            <a:r>
              <a:rPr lang="en-US"/>
              <a:t>Chuẩn bị cho mỗi đội</a:t>
            </a:r>
            <a:endParaRPr/>
          </a:p>
          <a:p>
            <a:pPr indent="-182563" lvl="1" marL="360363" rtl="0" algn="l">
              <a:lnSpc>
                <a:spcPct val="138461"/>
              </a:lnSpc>
              <a:spcBef>
                <a:spcPts val="500"/>
              </a:spcBef>
              <a:spcAft>
                <a:spcPts val="0"/>
              </a:spcAft>
              <a:buClr>
                <a:srgbClr val="262626"/>
              </a:buClr>
              <a:buSzPts val="1040"/>
              <a:buChar char="•"/>
            </a:pPr>
            <a:r>
              <a:rPr lang="en-US"/>
              <a:t>mì spaghetti que 20ea</a:t>
            </a:r>
            <a:endParaRPr/>
          </a:p>
          <a:p>
            <a:pPr indent="-182563" lvl="1" marL="360363" rtl="0" algn="l">
              <a:lnSpc>
                <a:spcPct val="138461"/>
              </a:lnSpc>
              <a:spcBef>
                <a:spcPts val="500"/>
              </a:spcBef>
              <a:spcAft>
                <a:spcPts val="0"/>
              </a:spcAft>
              <a:buClr>
                <a:srgbClr val="262626"/>
              </a:buClr>
              <a:buSzPts val="1040"/>
              <a:buChar char="•"/>
            </a:pPr>
            <a:r>
              <a:rPr lang="en-US"/>
              <a:t>Chuỗi (sợi) 1 m</a:t>
            </a:r>
            <a:endParaRPr/>
          </a:p>
          <a:p>
            <a:pPr indent="-182563" lvl="1" marL="360363" rtl="0" algn="l">
              <a:lnSpc>
                <a:spcPct val="138461"/>
              </a:lnSpc>
              <a:spcBef>
                <a:spcPts val="500"/>
              </a:spcBef>
              <a:spcAft>
                <a:spcPts val="0"/>
              </a:spcAft>
              <a:buClr>
                <a:srgbClr val="262626"/>
              </a:buClr>
              <a:buSzPts val="1040"/>
              <a:buChar char="•"/>
            </a:pPr>
            <a:r>
              <a:rPr lang="en-US"/>
              <a:t>kẹo dẻo 1ea</a:t>
            </a:r>
            <a:endParaRPr/>
          </a:p>
          <a:p>
            <a:pPr indent="-182563" lvl="1" marL="360363" rtl="0" algn="l">
              <a:lnSpc>
                <a:spcPct val="138461"/>
              </a:lnSpc>
              <a:spcBef>
                <a:spcPts val="500"/>
              </a:spcBef>
              <a:spcAft>
                <a:spcPts val="0"/>
              </a:spcAft>
              <a:buClr>
                <a:srgbClr val="262626"/>
              </a:buClr>
              <a:buSzPts val="1040"/>
              <a:buChar char="•"/>
            </a:pPr>
            <a:r>
              <a:rPr lang="en-US"/>
              <a:t>băng dính 1m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8"/>
          <p:cNvSpPr txBox="1"/>
          <p:nvPr>
            <p:ph idx="1" type="body"/>
          </p:nvPr>
        </p:nvSpPr>
        <p:spPr>
          <a:xfrm>
            <a:off x="449612" y="447879"/>
            <a:ext cx="6412742"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Các hoạt động và hoạt động làm việc theo nhóm</a:t>
            </a:r>
            <a:endParaRPr/>
          </a:p>
        </p:txBody>
      </p:sp>
      <p:sp>
        <p:nvSpPr>
          <p:cNvPr id="251" name="Google Shape;251;p1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Quy tắc của thử thách Marshmallow</a:t>
            </a:r>
            <a:endParaRPr>
              <a:latin typeface="Arial"/>
              <a:ea typeface="Arial"/>
              <a:cs typeface="Arial"/>
              <a:sym typeface="Arial"/>
            </a:endParaRPr>
          </a:p>
        </p:txBody>
      </p:sp>
      <p:sp>
        <p:nvSpPr>
          <p:cNvPr id="252" name="Google Shape;252;p1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253" name="Google Shape;253;p18"/>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Tự do dựng lên các cấu trúc cao nhất.</a:t>
            </a:r>
            <a:endParaRPr/>
          </a:p>
          <a:p>
            <a:pPr indent="-177800" lvl="0" marL="177800" rtl="0" algn="l">
              <a:lnSpc>
                <a:spcPct val="128571"/>
              </a:lnSpc>
              <a:spcBef>
                <a:spcPts val="1000"/>
              </a:spcBef>
              <a:spcAft>
                <a:spcPts val="0"/>
              </a:spcAft>
              <a:buClr>
                <a:srgbClr val="262626"/>
              </a:buClr>
              <a:buSzPts val="1400"/>
              <a:buFont typeface="Arial"/>
              <a:buChar char="•"/>
            </a:pPr>
            <a:r>
              <a:rPr lang="en-US"/>
              <a:t>Đặt 1 viên kẹo dẻo lên trên.</a:t>
            </a:r>
            <a:endParaRPr/>
          </a:p>
          <a:p>
            <a:pPr indent="-182563" lvl="1" marL="360363" rtl="0" algn="l">
              <a:lnSpc>
                <a:spcPct val="138461"/>
              </a:lnSpc>
              <a:spcBef>
                <a:spcPts val="500"/>
              </a:spcBef>
              <a:spcAft>
                <a:spcPts val="0"/>
              </a:spcAft>
              <a:buClr>
                <a:srgbClr val="262626"/>
              </a:buClr>
              <a:buSzPts val="1040"/>
              <a:buChar char="•"/>
            </a:pPr>
            <a:r>
              <a:rPr lang="en-US"/>
              <a:t>Sử dụng kẹo dẻo khi chúng được đưa ra</a:t>
            </a:r>
            <a:endParaRPr/>
          </a:p>
          <a:p>
            <a:pPr indent="-177800" lvl="0" marL="177800" rtl="0" algn="l">
              <a:lnSpc>
                <a:spcPct val="128571"/>
              </a:lnSpc>
              <a:spcBef>
                <a:spcPts val="1000"/>
              </a:spcBef>
              <a:spcAft>
                <a:spcPts val="0"/>
              </a:spcAft>
              <a:buClr>
                <a:srgbClr val="262626"/>
              </a:buClr>
              <a:buSzPts val="1400"/>
              <a:buFont typeface="Arial"/>
              <a:buChar char="•"/>
            </a:pPr>
            <a:r>
              <a:rPr lang="en-US"/>
              <a:t>Không thành vấn đề nếu bạn sử dụng tất cả các nguồn cung cấp bạn đã được cung cấp hoặc để chúng một mình</a:t>
            </a:r>
            <a:endParaRPr/>
          </a:p>
          <a:p>
            <a:pPr indent="-177800" lvl="0" marL="177800" rtl="0" algn="l">
              <a:lnSpc>
                <a:spcPct val="128571"/>
              </a:lnSpc>
              <a:spcBef>
                <a:spcPts val="1000"/>
              </a:spcBef>
              <a:spcAft>
                <a:spcPts val="0"/>
              </a:spcAft>
              <a:buClr>
                <a:srgbClr val="262626"/>
              </a:buClr>
              <a:buSzPts val="1400"/>
              <a:buFont typeface="Arial"/>
              <a:buChar char="•"/>
            </a:pPr>
            <a:r>
              <a:rPr lang="en-US"/>
              <a:t>Mì spaghetti, dây và băng có thể được cắt và sử dụng thoải mái.</a:t>
            </a:r>
            <a:endParaRPr/>
          </a:p>
          <a:p>
            <a:pPr indent="-177800" lvl="0" marL="177800" rtl="0" algn="l">
              <a:lnSpc>
                <a:spcPct val="128571"/>
              </a:lnSpc>
              <a:spcBef>
                <a:spcPts val="1000"/>
              </a:spcBef>
              <a:spcAft>
                <a:spcPts val="0"/>
              </a:spcAft>
              <a:buClr>
                <a:srgbClr val="262626"/>
              </a:buClr>
              <a:buSzPts val="1400"/>
              <a:buFont typeface="Arial"/>
              <a:buChar char="•"/>
            </a:pPr>
            <a:r>
              <a:rPr lang="en-US"/>
              <a:t>Thời gian quy định là “18” phút</a:t>
            </a:r>
            <a:endParaRPr/>
          </a:p>
          <a:p>
            <a:pPr indent="-177800" lvl="0" marL="177800" rtl="0" algn="l">
              <a:lnSpc>
                <a:spcPct val="128571"/>
              </a:lnSpc>
              <a:spcBef>
                <a:spcPts val="1000"/>
              </a:spcBef>
              <a:spcAft>
                <a:spcPts val="0"/>
              </a:spcAft>
              <a:buClr>
                <a:srgbClr val="262626"/>
              </a:buClr>
              <a:buSzPts val="1400"/>
              <a:buFont typeface="Arial"/>
              <a:buChar char="•"/>
            </a:pPr>
            <a:r>
              <a:rPr lang="en-US"/>
              <a:t>Sau 18 phút, bạn không thể chạm vào cấu trúc nữa.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idx="1" type="body"/>
          </p:nvPr>
        </p:nvSpPr>
        <p:spPr>
          <a:xfrm>
            <a:off x="449611" y="447879"/>
            <a:ext cx="65330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Các hoạt động và hoạt động làm việc theo nhóm</a:t>
            </a:r>
            <a:endParaRPr/>
          </a:p>
        </p:txBody>
      </p:sp>
      <p:sp>
        <p:nvSpPr>
          <p:cNvPr id="260" name="Google Shape;260;p1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Bắt đầu thử thách</a:t>
            </a:r>
            <a:endParaRPr>
              <a:latin typeface="Arial"/>
              <a:ea typeface="Arial"/>
              <a:cs typeface="Arial"/>
              <a:sym typeface="Arial"/>
            </a:endParaRPr>
          </a:p>
        </p:txBody>
      </p:sp>
      <p:sp>
        <p:nvSpPr>
          <p:cNvPr id="261" name="Google Shape;261;p1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262" name="Google Shape;262;p19"/>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Làm thế nào để tiến hành</a:t>
            </a:r>
            <a:endParaRPr/>
          </a:p>
          <a:p>
            <a:pPr indent="-182563" lvl="1" marL="360363" rtl="0" algn="l">
              <a:lnSpc>
                <a:spcPct val="138461"/>
              </a:lnSpc>
              <a:spcBef>
                <a:spcPts val="500"/>
              </a:spcBef>
              <a:spcAft>
                <a:spcPts val="0"/>
              </a:spcAft>
              <a:buClr>
                <a:srgbClr val="262626"/>
              </a:buClr>
              <a:buSzPts val="1040"/>
              <a:buChar char="•"/>
            </a:pPr>
            <a:r>
              <a:rPr lang="en-US"/>
              <a:t>Khi trò chơi bắt đầu, công việc của đội được kiểm tra.</a:t>
            </a:r>
            <a:endParaRPr/>
          </a:p>
          <a:p>
            <a:pPr indent="-182563" lvl="1" marL="360363" rtl="0" algn="l">
              <a:lnSpc>
                <a:spcPct val="138461"/>
              </a:lnSpc>
              <a:spcBef>
                <a:spcPts val="500"/>
              </a:spcBef>
              <a:spcAft>
                <a:spcPts val="0"/>
              </a:spcAft>
              <a:buClr>
                <a:srgbClr val="262626"/>
              </a:buClr>
              <a:buSzPts val="1040"/>
              <a:buChar char="•"/>
            </a:pPr>
            <a:r>
              <a:rPr lang="en-US"/>
              <a:t>Thông báo cho các đội về thời gian còn lại</a:t>
            </a:r>
            <a:endParaRPr/>
          </a:p>
          <a:p>
            <a:pPr indent="-211021" lvl="2" marL="1055103" rtl="0" algn="l">
              <a:lnSpc>
                <a:spcPct val="90000"/>
              </a:lnSpc>
              <a:spcBef>
                <a:spcPts val="462"/>
              </a:spcBef>
              <a:spcAft>
                <a:spcPts val="0"/>
              </a:spcAft>
              <a:buClr>
                <a:srgbClr val="262626"/>
              </a:buClr>
              <a:buSzPts val="1300"/>
              <a:buChar char="•"/>
            </a:pPr>
            <a:r>
              <a:rPr lang="en-US" sz="1300">
                <a:solidFill>
                  <a:srgbClr val="262626"/>
                </a:solidFill>
                <a:latin typeface="Arial"/>
                <a:ea typeface="Arial"/>
                <a:cs typeface="Arial"/>
                <a:sym typeface="Arial"/>
              </a:rPr>
              <a:t>12m, 9m, 7m, 5m, 3m, 1m, 30s, 10s</a:t>
            </a:r>
            <a:endParaRPr/>
          </a:p>
          <a:p>
            <a:pPr indent="-182563" lvl="1" marL="360363" rtl="0" algn="l">
              <a:lnSpc>
                <a:spcPct val="138461"/>
              </a:lnSpc>
              <a:spcBef>
                <a:spcPts val="500"/>
              </a:spcBef>
              <a:spcAft>
                <a:spcPts val="0"/>
              </a:spcAft>
              <a:buClr>
                <a:srgbClr val="262626"/>
              </a:buClr>
              <a:buSzPts val="1040"/>
              <a:buChar char="•"/>
            </a:pPr>
            <a:r>
              <a:rPr lang="en-US"/>
              <a:t>Sau 18 phút, không được tiến thêm và không được giữ công trình</a:t>
            </a:r>
            <a:endParaRPr/>
          </a:p>
          <a:p>
            <a:pPr indent="-177800" lvl="0" marL="177800" rtl="0" algn="l">
              <a:lnSpc>
                <a:spcPct val="128571"/>
              </a:lnSpc>
              <a:spcBef>
                <a:spcPts val="1000"/>
              </a:spcBef>
              <a:spcAft>
                <a:spcPts val="0"/>
              </a:spcAft>
              <a:buClr>
                <a:srgbClr val="262626"/>
              </a:buClr>
              <a:buSzPts val="1400"/>
              <a:buFont typeface="Arial"/>
              <a:buChar char="•"/>
            </a:pPr>
            <a:r>
              <a:rPr lang="en-US"/>
              <a:t>Một số kết quả</a:t>
            </a:r>
            <a:endParaRPr/>
          </a:p>
          <a:p>
            <a:pPr indent="-182563" lvl="1" marL="360363" rtl="0" algn="l">
              <a:lnSpc>
                <a:spcPct val="138461"/>
              </a:lnSpc>
              <a:spcBef>
                <a:spcPts val="500"/>
              </a:spcBef>
              <a:spcAft>
                <a:spcPts val="0"/>
              </a:spcAft>
              <a:buClr>
                <a:srgbClr val="262626"/>
              </a:buClr>
              <a:buSzPts val="1040"/>
              <a:buChar char="•"/>
            </a:pPr>
            <a:r>
              <a:rPr lang="en-US"/>
              <a:t>Trẻ em làm tốt hơn sinh viên kinh doanh</a:t>
            </a:r>
            <a:endParaRPr/>
          </a:p>
          <a:p>
            <a:pPr indent="-182563" lvl="1" marL="360363" rtl="0" algn="l">
              <a:lnSpc>
                <a:spcPct val="138461"/>
              </a:lnSpc>
              <a:spcBef>
                <a:spcPts val="500"/>
              </a:spcBef>
              <a:spcAft>
                <a:spcPts val="0"/>
              </a:spcAft>
              <a:buClr>
                <a:srgbClr val="262626"/>
              </a:buClr>
              <a:buSzPts val="1040"/>
              <a:buChar char="•"/>
            </a:pPr>
            <a:r>
              <a:rPr lang="en-US"/>
              <a:t>vấn đề nguyên mẫu</a:t>
            </a:r>
            <a:endParaRPr/>
          </a:p>
          <a:p>
            <a:pPr indent="-182563" lvl="1" marL="360363" rtl="0" algn="l">
              <a:lnSpc>
                <a:spcPct val="138461"/>
              </a:lnSpc>
              <a:spcBef>
                <a:spcPts val="500"/>
              </a:spcBef>
              <a:spcAft>
                <a:spcPts val="0"/>
              </a:spcAft>
              <a:buClr>
                <a:srgbClr val="262626"/>
              </a:buClr>
              <a:buSzPts val="1040"/>
              <a:buChar char="•"/>
            </a:pPr>
            <a:r>
              <a:rPr lang="en-US"/>
              <a:t>bản chất của quá trình lặp đi lặp lại</a:t>
            </a:r>
            <a:endParaRPr/>
          </a:p>
        </p:txBody>
      </p:sp>
      <p:grpSp>
        <p:nvGrpSpPr>
          <p:cNvPr id="263" name="Google Shape;263;p19"/>
          <p:cNvGrpSpPr/>
          <p:nvPr/>
        </p:nvGrpSpPr>
        <p:grpSpPr>
          <a:xfrm>
            <a:off x="3774497" y="3869601"/>
            <a:ext cx="5231749" cy="2186587"/>
            <a:chOff x="3754182" y="3869601"/>
            <a:chExt cx="5231749" cy="2186587"/>
          </a:xfrm>
        </p:grpSpPr>
        <p:pic>
          <p:nvPicPr>
            <p:cNvPr id="264" name="Google Shape;264;p19"/>
            <p:cNvPicPr preferRelativeResize="0"/>
            <p:nvPr/>
          </p:nvPicPr>
          <p:blipFill rotWithShape="1">
            <a:blip r:embed="rId3">
              <a:alphaModFix/>
            </a:blip>
            <a:srcRect b="0" l="0" r="0" t="0"/>
            <a:stretch/>
          </p:blipFill>
          <p:spPr>
            <a:xfrm>
              <a:off x="3754182" y="3869601"/>
              <a:ext cx="5095763" cy="2186587"/>
            </a:xfrm>
            <a:prstGeom prst="rect">
              <a:avLst/>
            </a:prstGeom>
            <a:noFill/>
            <a:ln>
              <a:noFill/>
            </a:ln>
          </p:spPr>
        </p:pic>
        <p:grpSp>
          <p:nvGrpSpPr>
            <p:cNvPr id="265" name="Google Shape;265;p19"/>
            <p:cNvGrpSpPr/>
            <p:nvPr/>
          </p:nvGrpSpPr>
          <p:grpSpPr>
            <a:xfrm>
              <a:off x="4145662" y="4059191"/>
              <a:ext cx="1329531" cy="523220"/>
              <a:chOff x="4145662" y="4076654"/>
              <a:chExt cx="1329531" cy="523220"/>
            </a:xfrm>
          </p:grpSpPr>
          <p:sp>
            <p:nvSpPr>
              <p:cNvPr id="266" name="Google Shape;266;p19"/>
              <p:cNvSpPr/>
              <p:nvPr/>
            </p:nvSpPr>
            <p:spPr>
              <a:xfrm>
                <a:off x="4145662" y="4076654"/>
                <a:ext cx="76815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NGUYÊN </a:t>
                </a:r>
                <a:endParaRPr sz="1200">
                  <a:solidFill>
                    <a:srgbClr val="193EB0"/>
                  </a:solidFill>
                  <a:latin typeface="Arial"/>
                  <a:ea typeface="Arial"/>
                  <a:cs typeface="Arial"/>
                  <a:sym typeface="Arial"/>
                </a:endParaRPr>
              </a:p>
              <a:p>
                <a:pPr indent="0" lvl="0" marL="0" marR="0" rtl="0" algn="ctr">
                  <a:spcBef>
                    <a:spcPts val="0"/>
                  </a:spcBef>
                  <a:spcAft>
                    <a:spcPts val="0"/>
                  </a:spcAft>
                  <a:buNone/>
                </a:pPr>
                <a:r>
                  <a:rPr lang="en-US" sz="1200">
                    <a:solidFill>
                      <a:srgbClr val="193EB0"/>
                    </a:solidFill>
                    <a:latin typeface="Arial"/>
                    <a:ea typeface="Arial"/>
                    <a:cs typeface="Arial"/>
                    <a:sym typeface="Arial"/>
                  </a:rPr>
                  <a:t>MẪU</a:t>
                </a:r>
                <a:endParaRPr sz="1400">
                  <a:solidFill>
                    <a:srgbClr val="193EB0"/>
                  </a:solidFill>
                  <a:latin typeface="Arial"/>
                  <a:ea typeface="Arial"/>
                  <a:cs typeface="Arial"/>
                  <a:sym typeface="Arial"/>
                </a:endParaRPr>
              </a:p>
            </p:txBody>
          </p:sp>
          <p:sp>
            <p:nvSpPr>
              <p:cNvPr id="267" name="Google Shape;267;p19"/>
              <p:cNvSpPr/>
              <p:nvPr/>
            </p:nvSpPr>
            <p:spPr>
              <a:xfrm>
                <a:off x="4913821" y="4076654"/>
                <a:ext cx="56137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KIỂM</a:t>
                </a:r>
                <a:endParaRPr/>
              </a:p>
              <a:p>
                <a:pPr indent="0" lvl="0" marL="0" marR="0" rtl="0" algn="l">
                  <a:spcBef>
                    <a:spcPts val="0"/>
                  </a:spcBef>
                  <a:spcAft>
                    <a:spcPts val="0"/>
                  </a:spcAft>
                  <a:buNone/>
                </a:pPr>
                <a:r>
                  <a:rPr lang="en-US" sz="1400">
                    <a:solidFill>
                      <a:srgbClr val="193EB0"/>
                    </a:solidFill>
                    <a:latin typeface="Arial"/>
                    <a:ea typeface="Arial"/>
                    <a:cs typeface="Arial"/>
                    <a:sym typeface="Arial"/>
                  </a:rPr>
                  <a:t>TRA</a:t>
                </a:r>
                <a:endParaRPr sz="1400">
                  <a:solidFill>
                    <a:srgbClr val="193EB0"/>
                  </a:solidFill>
                  <a:latin typeface="Arial"/>
                  <a:ea typeface="Arial"/>
                  <a:cs typeface="Arial"/>
                  <a:sym typeface="Arial"/>
                </a:endParaRPr>
              </a:p>
            </p:txBody>
          </p:sp>
        </p:grpSp>
        <p:sp>
          <p:nvSpPr>
            <p:cNvPr id="268" name="Google Shape;268;p19"/>
            <p:cNvSpPr/>
            <p:nvPr/>
          </p:nvSpPr>
          <p:spPr>
            <a:xfrm>
              <a:off x="7820460" y="4576118"/>
              <a:ext cx="10390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66A1FE"/>
                  </a:solidFill>
                  <a:latin typeface="Arial"/>
                  <a:ea typeface="Arial"/>
                  <a:cs typeface="Arial"/>
                  <a:sym typeface="Arial"/>
                </a:rPr>
                <a:t>Lặp đi lặp lại. </a:t>
              </a:r>
              <a:endParaRPr sz="1200">
                <a:solidFill>
                  <a:srgbClr val="66A1FE"/>
                </a:solidFill>
                <a:latin typeface="Arial"/>
                <a:ea typeface="Arial"/>
                <a:cs typeface="Arial"/>
                <a:sym typeface="Arial"/>
              </a:endParaRPr>
            </a:p>
            <a:p>
              <a:pPr indent="0" lvl="0" marL="0" marR="0" rtl="0" algn="l">
                <a:spcBef>
                  <a:spcPts val="0"/>
                </a:spcBef>
                <a:spcAft>
                  <a:spcPts val="0"/>
                </a:spcAft>
                <a:buNone/>
              </a:pPr>
              <a:r>
                <a:rPr lang="en-US" sz="1200">
                  <a:solidFill>
                    <a:srgbClr val="66A1FE"/>
                  </a:solidFill>
                  <a:latin typeface="Arial"/>
                  <a:ea typeface="Arial"/>
                  <a:cs typeface="Arial"/>
                  <a:sym typeface="Arial"/>
                </a:rPr>
                <a:t>Kinh nghiệm.</a:t>
              </a:r>
              <a:endParaRPr sz="1400">
                <a:solidFill>
                  <a:srgbClr val="66A1FE"/>
                </a:solidFill>
                <a:latin typeface="Arial"/>
                <a:ea typeface="Arial"/>
                <a:cs typeface="Arial"/>
                <a:sym typeface="Arial"/>
              </a:endParaRPr>
            </a:p>
          </p:txBody>
        </p:sp>
        <p:grpSp>
          <p:nvGrpSpPr>
            <p:cNvPr id="269" name="Google Shape;269;p19"/>
            <p:cNvGrpSpPr/>
            <p:nvPr/>
          </p:nvGrpSpPr>
          <p:grpSpPr>
            <a:xfrm>
              <a:off x="5685666" y="4732063"/>
              <a:ext cx="1276632" cy="520042"/>
              <a:chOff x="4147462" y="4052512"/>
              <a:chExt cx="1276632" cy="520042"/>
            </a:xfrm>
          </p:grpSpPr>
          <p:sp>
            <p:nvSpPr>
              <p:cNvPr id="270" name="Google Shape;270;p19"/>
              <p:cNvSpPr/>
              <p:nvPr/>
            </p:nvSpPr>
            <p:spPr>
              <a:xfrm>
                <a:off x="4147462" y="4052512"/>
                <a:ext cx="76815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NGUYÊN </a:t>
                </a:r>
                <a:endParaRPr sz="1200">
                  <a:solidFill>
                    <a:srgbClr val="193EB0"/>
                  </a:solidFill>
                  <a:latin typeface="Arial"/>
                  <a:ea typeface="Arial"/>
                  <a:cs typeface="Arial"/>
                  <a:sym typeface="Arial"/>
                </a:endParaRPr>
              </a:p>
              <a:p>
                <a:pPr indent="0" lvl="0" marL="0" marR="0" rtl="0" algn="ctr">
                  <a:spcBef>
                    <a:spcPts val="0"/>
                  </a:spcBef>
                  <a:spcAft>
                    <a:spcPts val="0"/>
                  </a:spcAft>
                  <a:buNone/>
                </a:pPr>
                <a:r>
                  <a:rPr lang="en-US" sz="1200">
                    <a:solidFill>
                      <a:srgbClr val="193EB0"/>
                    </a:solidFill>
                    <a:latin typeface="Arial"/>
                    <a:ea typeface="Arial"/>
                    <a:cs typeface="Arial"/>
                    <a:sym typeface="Arial"/>
                  </a:rPr>
                  <a:t>MẪU</a:t>
                </a:r>
                <a:endParaRPr sz="1400">
                  <a:solidFill>
                    <a:srgbClr val="193EB0"/>
                  </a:solidFill>
                  <a:latin typeface="Arial"/>
                  <a:ea typeface="Arial"/>
                  <a:cs typeface="Arial"/>
                  <a:sym typeface="Arial"/>
                </a:endParaRPr>
              </a:p>
            </p:txBody>
          </p:sp>
          <p:sp>
            <p:nvSpPr>
              <p:cNvPr id="271" name="Google Shape;271;p19"/>
              <p:cNvSpPr/>
              <p:nvPr/>
            </p:nvSpPr>
            <p:spPr>
              <a:xfrm>
                <a:off x="4915621" y="4110889"/>
                <a:ext cx="50847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KIỂM</a:t>
                </a:r>
                <a:endParaRPr/>
              </a:p>
              <a:p>
                <a:pPr indent="0" lvl="0" marL="0" marR="0" rtl="0" algn="l">
                  <a:spcBef>
                    <a:spcPts val="0"/>
                  </a:spcBef>
                  <a:spcAft>
                    <a:spcPts val="0"/>
                  </a:spcAft>
                  <a:buNone/>
                </a:pPr>
                <a:r>
                  <a:rPr lang="en-US" sz="1200">
                    <a:solidFill>
                      <a:srgbClr val="193EB0"/>
                    </a:solidFill>
                    <a:latin typeface="Arial"/>
                    <a:ea typeface="Arial"/>
                    <a:cs typeface="Arial"/>
                    <a:sym typeface="Arial"/>
                  </a:rPr>
                  <a:t>TRA</a:t>
                </a:r>
                <a:endParaRPr sz="1200">
                  <a:solidFill>
                    <a:srgbClr val="193EB0"/>
                  </a:solidFill>
                  <a:latin typeface="Arial"/>
                  <a:ea typeface="Arial"/>
                  <a:cs typeface="Arial"/>
                  <a:sym typeface="Arial"/>
                </a:endParaRPr>
              </a:p>
            </p:txBody>
          </p:sp>
        </p:grpSp>
        <p:grpSp>
          <p:nvGrpSpPr>
            <p:cNvPr id="272" name="Google Shape;272;p19"/>
            <p:cNvGrpSpPr/>
            <p:nvPr/>
          </p:nvGrpSpPr>
          <p:grpSpPr>
            <a:xfrm>
              <a:off x="7217708" y="5401209"/>
              <a:ext cx="1337224" cy="492764"/>
              <a:chOff x="4147462" y="4052512"/>
              <a:chExt cx="1337224" cy="492764"/>
            </a:xfrm>
          </p:grpSpPr>
          <p:sp>
            <p:nvSpPr>
              <p:cNvPr id="273" name="Google Shape;273;p19"/>
              <p:cNvSpPr/>
              <p:nvPr/>
            </p:nvSpPr>
            <p:spPr>
              <a:xfrm>
                <a:off x="4147462" y="4052512"/>
                <a:ext cx="76815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NGUYÊN </a:t>
                </a:r>
                <a:endParaRPr sz="1200">
                  <a:solidFill>
                    <a:srgbClr val="193EB0"/>
                  </a:solidFill>
                  <a:latin typeface="Arial"/>
                  <a:ea typeface="Arial"/>
                  <a:cs typeface="Arial"/>
                  <a:sym typeface="Arial"/>
                </a:endParaRPr>
              </a:p>
              <a:p>
                <a:pPr indent="0" lvl="0" marL="0" marR="0" rtl="0" algn="ctr">
                  <a:spcBef>
                    <a:spcPts val="0"/>
                  </a:spcBef>
                  <a:spcAft>
                    <a:spcPts val="0"/>
                  </a:spcAft>
                  <a:buNone/>
                </a:pPr>
                <a:r>
                  <a:rPr lang="en-US" sz="1200">
                    <a:solidFill>
                      <a:srgbClr val="193EB0"/>
                    </a:solidFill>
                    <a:latin typeface="Arial"/>
                    <a:ea typeface="Arial"/>
                    <a:cs typeface="Arial"/>
                    <a:sym typeface="Arial"/>
                  </a:rPr>
                  <a:t>MẪU</a:t>
                </a:r>
                <a:endParaRPr sz="1400">
                  <a:solidFill>
                    <a:srgbClr val="193EB0"/>
                  </a:solidFill>
                  <a:latin typeface="Arial"/>
                  <a:ea typeface="Arial"/>
                  <a:cs typeface="Arial"/>
                  <a:sym typeface="Arial"/>
                </a:endParaRPr>
              </a:p>
            </p:txBody>
          </p:sp>
          <p:sp>
            <p:nvSpPr>
              <p:cNvPr id="274" name="Google Shape;274;p19"/>
              <p:cNvSpPr/>
              <p:nvPr/>
            </p:nvSpPr>
            <p:spPr>
              <a:xfrm>
                <a:off x="4976213" y="4083611"/>
                <a:ext cx="50847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KIỂM</a:t>
                </a:r>
                <a:endParaRPr/>
              </a:p>
              <a:p>
                <a:pPr indent="0" lvl="0" marL="0" marR="0" rtl="0" algn="l">
                  <a:spcBef>
                    <a:spcPts val="0"/>
                  </a:spcBef>
                  <a:spcAft>
                    <a:spcPts val="0"/>
                  </a:spcAft>
                  <a:buNone/>
                </a:pPr>
                <a:r>
                  <a:rPr lang="en-US" sz="1200">
                    <a:solidFill>
                      <a:srgbClr val="193EB0"/>
                    </a:solidFill>
                    <a:latin typeface="Arial"/>
                    <a:ea typeface="Arial"/>
                    <a:cs typeface="Arial"/>
                    <a:sym typeface="Arial"/>
                  </a:rPr>
                  <a:t>TRA</a:t>
                </a:r>
                <a:endParaRPr sz="1200">
                  <a:solidFill>
                    <a:srgbClr val="193EB0"/>
                  </a:solidFill>
                  <a:latin typeface="Arial"/>
                  <a:ea typeface="Arial"/>
                  <a:cs typeface="Arial"/>
                  <a:sym typeface="Arial"/>
                </a:endParaRPr>
              </a:p>
            </p:txBody>
          </p:sp>
        </p:grpSp>
        <p:sp>
          <p:nvSpPr>
            <p:cNvPr id="275" name="Google Shape;275;p19"/>
            <p:cNvSpPr/>
            <p:nvPr/>
          </p:nvSpPr>
          <p:spPr>
            <a:xfrm>
              <a:off x="8615317" y="5663141"/>
              <a:ext cx="370614"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LẠI</a:t>
              </a:r>
              <a:endParaRPr sz="1100">
                <a:solidFill>
                  <a:srgbClr val="193EB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ph idx="1" type="body"/>
          </p:nvPr>
        </p:nvSpPr>
        <p:spPr>
          <a:xfrm>
            <a:off x="985322" y="2524714"/>
            <a:ext cx="7575353"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latin typeface="Arial"/>
                <a:ea typeface="Arial"/>
                <a:cs typeface="Arial"/>
                <a:sym typeface="Arial"/>
              </a:rPr>
              <a:t>Bắt đầu dự án về dữ liệu lớn</a:t>
            </a:r>
            <a:endParaRPr>
              <a:latin typeface="Arial"/>
              <a:ea typeface="Arial"/>
              <a:cs typeface="Arial"/>
              <a:sym typeface="Arial"/>
            </a:endParaRPr>
          </a:p>
        </p:txBody>
      </p:sp>
      <p:sp>
        <p:nvSpPr>
          <p:cNvPr id="89" name="Google Shape;89;p2"/>
          <p:cNvSpPr txBox="1"/>
          <p:nvPr>
            <p:ph idx="2" type="body"/>
          </p:nvPr>
        </p:nvSpPr>
        <p:spPr>
          <a:xfrm>
            <a:off x="985323" y="2066881"/>
            <a:ext cx="5477256" cy="310896"/>
          </a:xfrm>
          <a:prstGeom prst="rect">
            <a:avLst/>
          </a:prstGeom>
          <a:noFill/>
          <a:ln>
            <a:noFill/>
          </a:ln>
        </p:spPr>
        <p:txBody>
          <a:bodyPr anchorCtr="0" anchor="ctr" bIns="4570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latin typeface="Arial"/>
                <a:ea typeface="Arial"/>
                <a:cs typeface="Arial"/>
                <a:sym typeface="Arial"/>
              </a:rPr>
              <a:t>Chương 10.</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0"/>
          <p:cNvSpPr txBox="1"/>
          <p:nvPr>
            <p:ph idx="1" type="body"/>
          </p:nvPr>
        </p:nvSpPr>
        <p:spPr>
          <a:xfrm>
            <a:off x="449612" y="447879"/>
            <a:ext cx="6586914"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Các hoạt động và hoạt động làm việc theo nhóm</a:t>
            </a:r>
            <a:endParaRPr/>
          </a:p>
        </p:txBody>
      </p:sp>
      <p:sp>
        <p:nvSpPr>
          <p:cNvPr id="282" name="Google Shape;282;p2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Bài học từ thử thách Marshmallow</a:t>
            </a:r>
            <a:endParaRPr>
              <a:latin typeface="Arial"/>
              <a:ea typeface="Arial"/>
              <a:cs typeface="Arial"/>
              <a:sym typeface="Arial"/>
            </a:endParaRPr>
          </a:p>
        </p:txBody>
      </p:sp>
      <p:sp>
        <p:nvSpPr>
          <p:cNvPr id="283" name="Google Shape;283;p2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284" name="Google Shape;284;p20"/>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Bạn càng trải nghiệm, kết quả càng tốt.</a:t>
            </a:r>
            <a:endParaRPr/>
          </a:p>
          <a:p>
            <a:pPr indent="-177800" lvl="0" marL="177800" rtl="0" algn="l">
              <a:lnSpc>
                <a:spcPct val="128571"/>
              </a:lnSpc>
              <a:spcBef>
                <a:spcPts val="1000"/>
              </a:spcBef>
              <a:spcAft>
                <a:spcPts val="0"/>
              </a:spcAft>
              <a:buClr>
                <a:srgbClr val="262626"/>
              </a:buClr>
              <a:buSzPts val="1400"/>
              <a:buFont typeface="Arial"/>
              <a:buChar char="•"/>
            </a:pPr>
            <a:r>
              <a:rPr lang="en-US"/>
              <a:t>Có vẻ như khó kết nối mì spaghetti, thứ tương đối dễ vỡ và kẹo dẻo, mềm và không được hỗ trợ tốt, nhưng đó là một quá trình trong đó các thành viên trong nhóm học cách hợp tác và hợp tác.</a:t>
            </a:r>
            <a:endParaRPr/>
          </a:p>
          <a:p>
            <a:pPr indent="-177800" lvl="0" marL="177800" rtl="0" algn="l">
              <a:lnSpc>
                <a:spcPct val="128571"/>
              </a:lnSpc>
              <a:spcBef>
                <a:spcPts val="1000"/>
              </a:spcBef>
              <a:spcAft>
                <a:spcPts val="0"/>
              </a:spcAft>
              <a:buClr>
                <a:srgbClr val="262626"/>
              </a:buClr>
              <a:buSzPts val="1400"/>
              <a:buFont typeface="Arial"/>
              <a:buChar char="•"/>
            </a:pPr>
            <a:r>
              <a:rPr lang="en-US"/>
              <a:t>Ngay cả khi nó sụp đổ, nó có thể được xây dựng lại. Hãy thử một lần đi</a:t>
            </a:r>
            <a:endParaRPr/>
          </a:p>
          <a:p>
            <a:pPr indent="-177800" lvl="0" marL="177800" rtl="0" algn="l">
              <a:lnSpc>
                <a:spcPct val="128571"/>
              </a:lnSpc>
              <a:spcBef>
                <a:spcPts val="1000"/>
              </a:spcBef>
              <a:spcAft>
                <a:spcPts val="0"/>
              </a:spcAft>
              <a:buClr>
                <a:srgbClr val="262626"/>
              </a:buClr>
              <a:buSzPts val="1400"/>
              <a:buFont typeface="Arial"/>
              <a:buChar char="•"/>
            </a:pPr>
            <a:r>
              <a:rPr lang="en-US"/>
              <a:t>Rèn luyện tinh thần dám thử thách không sợ thất bại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1"/>
          <p:cNvSpPr/>
          <p:nvPr/>
        </p:nvSpPr>
        <p:spPr>
          <a:xfrm>
            <a:off x="990000" y="2524714"/>
            <a:ext cx="6870673" cy="135421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4400">
                <a:solidFill>
                  <a:schemeClr val="dk1"/>
                </a:solidFill>
                <a:latin typeface="Arial"/>
                <a:ea typeface="Arial"/>
                <a:cs typeface="Arial"/>
                <a:sym typeface="Arial"/>
              </a:rPr>
              <a:t>Thiết kế kiến trúc dữ liệu lớn</a:t>
            </a:r>
            <a:endParaRPr sz="4400">
              <a:solidFill>
                <a:schemeClr val="dk1"/>
              </a:solidFill>
              <a:latin typeface="Arial"/>
              <a:ea typeface="Arial"/>
              <a:cs typeface="Arial"/>
              <a:sym typeface="Arial"/>
            </a:endParaRPr>
          </a:p>
        </p:txBody>
      </p:sp>
      <p:sp>
        <p:nvSpPr>
          <p:cNvPr id="290" name="Google Shape;290;p21"/>
          <p:cNvSpPr/>
          <p:nvPr/>
        </p:nvSpPr>
        <p:spPr>
          <a:xfrm>
            <a:off x="990000" y="4195315"/>
            <a:ext cx="4768249"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2100">
                <a:solidFill>
                  <a:srgbClr val="1428A0"/>
                </a:solidFill>
                <a:latin typeface="Arial"/>
                <a:ea typeface="Arial"/>
                <a:cs typeface="Arial"/>
                <a:sym typeface="Arial"/>
              </a:rPr>
              <a:t>Bắt đầu dự án về dữ liệu lớn</a:t>
            </a:r>
            <a:endParaRPr b="1" sz="2100">
              <a:solidFill>
                <a:srgbClr val="1428A0"/>
              </a:solidFill>
              <a:latin typeface="Arial"/>
              <a:ea typeface="Arial"/>
              <a:cs typeface="Arial"/>
              <a:sym typeface="Arial"/>
            </a:endParaRPr>
          </a:p>
        </p:txBody>
      </p:sp>
      <p:sp>
        <p:nvSpPr>
          <p:cNvPr id="291" name="Google Shape;291;p21"/>
          <p:cNvSpPr/>
          <p:nvPr/>
        </p:nvSpPr>
        <p:spPr>
          <a:xfrm>
            <a:off x="990000" y="2070000"/>
            <a:ext cx="5479711" cy="30777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lang="en-US" sz="2000">
                <a:solidFill>
                  <a:srgbClr val="7F7F7F"/>
                </a:solidFill>
                <a:latin typeface="Arial"/>
                <a:ea typeface="Arial"/>
                <a:cs typeface="Arial"/>
                <a:sym typeface="Arial"/>
              </a:rPr>
              <a:t>Bài 2. </a:t>
            </a:r>
            <a:endParaRPr b="1" sz="5400">
              <a:solidFill>
                <a:srgbClr val="7F7F7F"/>
              </a:solidFill>
              <a:latin typeface="Arial"/>
              <a:ea typeface="Arial"/>
              <a:cs typeface="Arial"/>
              <a:sym typeface="Arial"/>
            </a:endParaRPr>
          </a:p>
        </p:txBody>
      </p:sp>
      <p:sp>
        <p:nvSpPr>
          <p:cNvPr id="292" name="Google Shape;292;p21"/>
          <p:cNvSpPr/>
          <p:nvPr/>
        </p:nvSpPr>
        <p:spPr>
          <a:xfrm>
            <a:off x="720000" y="2095275"/>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93" name="Google Shape;293;p21"/>
          <p:cNvSpPr/>
          <p:nvPr/>
        </p:nvSpPr>
        <p:spPr>
          <a:xfrm>
            <a:off x="720000" y="4157757"/>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2"/>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sz="3600">
                <a:solidFill>
                  <a:schemeClr val="dk1"/>
                </a:solidFill>
                <a:latin typeface="Arial"/>
                <a:ea typeface="Arial"/>
                <a:cs typeface="Arial"/>
                <a:sym typeface="Arial"/>
              </a:rPr>
              <a:t>Thiết kế kiến trúc dữ liệu lớn</a:t>
            </a:r>
            <a:endParaRPr sz="3600">
              <a:solidFill>
                <a:schemeClr val="dk1"/>
              </a:solidFill>
              <a:latin typeface="Arial"/>
              <a:ea typeface="Arial"/>
              <a:cs typeface="Arial"/>
              <a:sym typeface="Arial"/>
            </a:endParaRPr>
          </a:p>
        </p:txBody>
      </p:sp>
      <p:sp>
        <p:nvSpPr>
          <p:cNvPr id="300" name="Google Shape;300;p22"/>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2.</a:t>
            </a:r>
            <a:endParaRPr/>
          </a:p>
        </p:txBody>
      </p:sp>
      <p:sp>
        <p:nvSpPr>
          <p:cNvPr id="301" name="Google Shape;301;p22"/>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2.1. Quy trình thực hiện dự án Capstone</a:t>
            </a:r>
            <a:endParaRPr/>
          </a:p>
        </p:txBody>
      </p:sp>
      <p:sp>
        <p:nvSpPr>
          <p:cNvPr id="302" name="Google Shape;302;p22"/>
          <p:cNvSpPr/>
          <p:nvPr/>
        </p:nvSpPr>
        <p:spPr>
          <a:xfrm>
            <a:off x="1051644" y="4065237"/>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303" name="Google Shape;303;p22"/>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2.2. Quản lý lịch trình và tiến độ dự án</a:t>
            </a:r>
            <a:endParaRPr sz="1800">
              <a:solidFill>
                <a:srgbClr val="A5A5A5"/>
              </a:solidFill>
              <a:latin typeface="Arial"/>
              <a:ea typeface="Arial"/>
              <a:cs typeface="Arial"/>
              <a:sym typeface="Arial"/>
            </a:endParaRPr>
          </a:p>
        </p:txBody>
      </p:sp>
      <p:sp>
        <p:nvSpPr>
          <p:cNvPr id="304" name="Google Shape;304;p22"/>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3"/>
          <p:cNvSpPr txBox="1"/>
          <p:nvPr>
            <p:ph idx="1" type="body"/>
          </p:nvPr>
        </p:nvSpPr>
        <p:spPr>
          <a:xfrm>
            <a:off x="449612" y="447879"/>
            <a:ext cx="5831918"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Quy trình thực hiện dự án Capstone</a:t>
            </a:r>
            <a:endParaRPr/>
          </a:p>
        </p:txBody>
      </p:sp>
      <p:sp>
        <p:nvSpPr>
          <p:cNvPr id="311" name="Google Shape;311;p2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Mục đích của dự án Capstone</a:t>
            </a:r>
            <a:endParaRPr>
              <a:latin typeface="Arial"/>
              <a:ea typeface="Arial"/>
              <a:cs typeface="Arial"/>
              <a:sym typeface="Arial"/>
            </a:endParaRPr>
          </a:p>
        </p:txBody>
      </p:sp>
      <p:sp>
        <p:nvSpPr>
          <p:cNvPr id="312" name="Google Shape;312;p2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p:txBody>
      </p:sp>
      <p:sp>
        <p:nvSpPr>
          <p:cNvPr id="313" name="Google Shape;313;p23"/>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Mô phỏng các bước và quy trình của một Kỹ sư dữ liệu trong một dự án Dữ liệu lớn điển hình (Xây dựng đường dẫn dữ liệu cho các nhà khoa học dữ liệu)</a:t>
            </a:r>
            <a:endParaRPr/>
          </a:p>
          <a:p>
            <a:pPr indent="-182563" lvl="1" marL="360363" rtl="0" algn="l">
              <a:lnSpc>
                <a:spcPct val="138461"/>
              </a:lnSpc>
              <a:spcBef>
                <a:spcPts val="500"/>
              </a:spcBef>
              <a:spcAft>
                <a:spcPts val="0"/>
              </a:spcAft>
              <a:buClr>
                <a:srgbClr val="262626"/>
              </a:buClr>
              <a:buSzPts val="1040"/>
              <a:buChar char="•"/>
            </a:pPr>
            <a:r>
              <a:rPr lang="en-US"/>
              <a:t>Thu thập dữ liệu (Nhập)</a:t>
            </a:r>
            <a:endParaRPr/>
          </a:p>
          <a:p>
            <a:pPr indent="-182563" lvl="1" marL="360363" rtl="0" algn="l">
              <a:lnSpc>
                <a:spcPct val="138461"/>
              </a:lnSpc>
              <a:spcBef>
                <a:spcPts val="500"/>
              </a:spcBef>
              <a:spcAft>
                <a:spcPts val="0"/>
              </a:spcAft>
              <a:buClr>
                <a:srgbClr val="262626"/>
              </a:buClr>
              <a:buSzPts val="1040"/>
              <a:buChar char="•"/>
            </a:pPr>
            <a:r>
              <a:rPr lang="en-US"/>
              <a:t>Data Curate (ETL hoạt động để làm sạch dữ liệu)</a:t>
            </a:r>
            <a:endParaRPr/>
          </a:p>
          <a:p>
            <a:pPr indent="-182563" lvl="1" marL="360363" rtl="0" algn="l">
              <a:lnSpc>
                <a:spcPct val="138461"/>
              </a:lnSpc>
              <a:spcBef>
                <a:spcPts val="500"/>
              </a:spcBef>
              <a:spcAft>
                <a:spcPts val="0"/>
              </a:spcAft>
              <a:buClr>
                <a:srgbClr val="262626"/>
              </a:buClr>
              <a:buSzPts val="1040"/>
              <a:buChar char="•"/>
            </a:pPr>
            <a:r>
              <a:rPr lang="en-US"/>
              <a:t>Báo cáo dữ liệu (Lưu trữ dữ liệu – dữ liệu tinh khiết cho nhà phân tích và nhà khoa học dữ liệu)</a:t>
            </a:r>
            <a:endParaRPr/>
          </a:p>
          <a:p>
            <a:pPr indent="-182563" lvl="1" marL="360363" rtl="0" algn="l">
              <a:lnSpc>
                <a:spcPct val="138461"/>
              </a:lnSpc>
              <a:spcBef>
                <a:spcPts val="500"/>
              </a:spcBef>
              <a:spcAft>
                <a:spcPts val="0"/>
              </a:spcAft>
              <a:buClr>
                <a:srgbClr val="262626"/>
              </a:buClr>
              <a:buSzPts val="1040"/>
              <a:buChar char="•"/>
            </a:pPr>
            <a:r>
              <a:rPr lang="en-US"/>
              <a:t>Phục vụ dữ liệu (Trình bày dữ liệu cho BI và DB hoạt động)</a:t>
            </a:r>
            <a:endParaRPr/>
          </a:p>
          <a:p>
            <a:pPr indent="-182563" lvl="1" marL="360363" rtl="0" algn="l">
              <a:lnSpc>
                <a:spcPct val="138461"/>
              </a:lnSpc>
              <a:spcBef>
                <a:spcPts val="500"/>
              </a:spcBef>
              <a:spcAft>
                <a:spcPts val="0"/>
              </a:spcAft>
              <a:buClr>
                <a:srgbClr val="262626"/>
              </a:buClr>
              <a:buSzPts val="1040"/>
              <a:buChar char="•"/>
            </a:pPr>
            <a:r>
              <a:rPr lang="en-US"/>
              <a:t>Dự đoán dữ liệu (Lập mô hình với Machine Learning &amp; AI)</a:t>
            </a:r>
            <a:endParaRPr/>
          </a:p>
        </p:txBody>
      </p:sp>
      <p:pic>
        <p:nvPicPr>
          <p:cNvPr id="314" name="Google Shape;314;p23"/>
          <p:cNvPicPr preferRelativeResize="0"/>
          <p:nvPr/>
        </p:nvPicPr>
        <p:blipFill rotWithShape="1">
          <a:blip r:embed="rId3">
            <a:alphaModFix/>
          </a:blip>
          <a:srcRect b="0" l="0" r="0" t="0"/>
          <a:stretch/>
        </p:blipFill>
        <p:spPr>
          <a:xfrm>
            <a:off x="1481456" y="4359238"/>
            <a:ext cx="6077316" cy="17820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4"/>
          <p:cNvSpPr txBox="1"/>
          <p:nvPr>
            <p:ph idx="1" type="body"/>
          </p:nvPr>
        </p:nvSpPr>
        <p:spPr>
          <a:xfrm>
            <a:off x="449612" y="447879"/>
            <a:ext cx="5831918"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Quy trình thực hiện dự án Capstone</a:t>
            </a:r>
            <a:endParaRPr/>
          </a:p>
        </p:txBody>
      </p:sp>
      <p:sp>
        <p:nvSpPr>
          <p:cNvPr id="321" name="Google Shape;321;p2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Mục đích của dự án Capstone</a:t>
            </a:r>
            <a:endParaRPr>
              <a:latin typeface="Arial"/>
              <a:ea typeface="Arial"/>
              <a:cs typeface="Arial"/>
              <a:sym typeface="Arial"/>
            </a:endParaRPr>
          </a:p>
        </p:txBody>
      </p:sp>
      <p:sp>
        <p:nvSpPr>
          <p:cNvPr id="322" name="Google Shape;322;p2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23" name="Google Shape;323;p24"/>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bước sẽ được mô phỏng</a:t>
            </a:r>
            <a:endParaRPr/>
          </a:p>
          <a:p>
            <a:pPr indent="-182563" lvl="1" marL="360363" rtl="0" algn="l">
              <a:lnSpc>
                <a:spcPct val="138461"/>
              </a:lnSpc>
              <a:spcBef>
                <a:spcPts val="500"/>
              </a:spcBef>
              <a:spcAft>
                <a:spcPts val="0"/>
              </a:spcAft>
              <a:buClr>
                <a:srgbClr val="262626"/>
              </a:buClr>
              <a:buSzPts val="1040"/>
              <a:buChar char="•"/>
            </a:pPr>
            <a:r>
              <a:rPr lang="en-US"/>
              <a:t>Di chuyển dữ liệu từ EDW sang Hadoop</a:t>
            </a:r>
            <a:endParaRPr/>
          </a:p>
          <a:p>
            <a:pPr indent="-182563" lvl="1" marL="360363" rtl="0" algn="l">
              <a:lnSpc>
                <a:spcPct val="138461"/>
              </a:lnSpc>
              <a:spcBef>
                <a:spcPts val="500"/>
              </a:spcBef>
              <a:spcAft>
                <a:spcPts val="0"/>
              </a:spcAft>
              <a:buClr>
                <a:srgbClr val="262626"/>
              </a:buClr>
              <a:buSzPts val="1040"/>
              <a:buChar char="•"/>
            </a:pPr>
            <a:r>
              <a:rPr lang="en-US"/>
              <a:t>Nhập dữ liệu từ nhiều nguồn khác nhau</a:t>
            </a:r>
            <a:endParaRPr/>
          </a:p>
          <a:p>
            <a:pPr indent="-182563" lvl="1" marL="360363" rtl="0" algn="l">
              <a:lnSpc>
                <a:spcPct val="138461"/>
              </a:lnSpc>
              <a:spcBef>
                <a:spcPts val="500"/>
              </a:spcBef>
              <a:spcAft>
                <a:spcPts val="0"/>
              </a:spcAft>
              <a:buClr>
                <a:srgbClr val="262626"/>
              </a:buClr>
              <a:buSzPts val="1040"/>
              <a:buChar char="•"/>
            </a:pPr>
            <a:r>
              <a:rPr lang="en-US"/>
              <a:t>Chuyển đổi và lưu trữ dữ liệu</a:t>
            </a:r>
            <a:endParaRPr/>
          </a:p>
          <a:p>
            <a:pPr indent="-211021" lvl="2" marL="1055103" rtl="0" algn="l">
              <a:lnSpc>
                <a:spcPct val="90000"/>
              </a:lnSpc>
              <a:spcBef>
                <a:spcPts val="462"/>
              </a:spcBef>
              <a:spcAft>
                <a:spcPts val="0"/>
              </a:spcAft>
              <a:buClr>
                <a:srgbClr val="262626"/>
              </a:buClr>
              <a:buSzPts val="1300"/>
              <a:buChar char="•"/>
            </a:pPr>
            <a:r>
              <a:rPr lang="en-US" sz="1300">
                <a:solidFill>
                  <a:srgbClr val="262626"/>
                </a:solidFill>
                <a:latin typeface="Arial"/>
                <a:ea typeface="Arial"/>
                <a:cs typeface="Arial"/>
                <a:sym typeface="Arial"/>
              </a:rPr>
              <a:t>Trích xuất, chuyển đổi và tải (ETL)</a:t>
            </a:r>
            <a:endParaRPr/>
          </a:p>
          <a:p>
            <a:pPr indent="-211021" lvl="2" marL="1055103" rtl="0" algn="l">
              <a:lnSpc>
                <a:spcPct val="90000"/>
              </a:lnSpc>
              <a:spcBef>
                <a:spcPts val="462"/>
              </a:spcBef>
              <a:spcAft>
                <a:spcPts val="0"/>
              </a:spcAft>
              <a:buClr>
                <a:srgbClr val="262626"/>
              </a:buClr>
              <a:buSzPts val="1300"/>
              <a:buChar char="•"/>
            </a:pPr>
            <a:r>
              <a:rPr lang="en-US" sz="1300">
                <a:solidFill>
                  <a:srgbClr val="262626"/>
                </a:solidFill>
                <a:latin typeface="Arial"/>
                <a:ea typeface="Arial"/>
                <a:cs typeface="Arial"/>
                <a:sym typeface="Arial"/>
              </a:rPr>
              <a:t>Lưu trữ vào HDFS – được sử dụng bởi nhiều công cụ khác nhau như Hive, Spark, Hbase</a:t>
            </a:r>
            <a:endParaRPr/>
          </a:p>
          <a:p>
            <a:pPr indent="-211021" lvl="2" marL="1055103" rtl="0" algn="l">
              <a:lnSpc>
                <a:spcPct val="90000"/>
              </a:lnSpc>
              <a:spcBef>
                <a:spcPts val="462"/>
              </a:spcBef>
              <a:spcAft>
                <a:spcPts val="0"/>
              </a:spcAft>
              <a:buClr>
                <a:srgbClr val="262626"/>
              </a:buClr>
              <a:buSzPts val="1300"/>
              <a:buChar char="•"/>
            </a:pPr>
            <a:r>
              <a:rPr lang="en-US" sz="1300">
                <a:solidFill>
                  <a:srgbClr val="262626"/>
                </a:solidFill>
                <a:latin typeface="Arial"/>
                <a:ea typeface="Arial"/>
                <a:cs typeface="Arial"/>
                <a:sym typeface="Arial"/>
              </a:rPr>
              <a:t>Lưu trữ vào đám mây công cộng như S3, ADLS, v.v.</a:t>
            </a:r>
            <a:endParaRPr sz="1300">
              <a:solidFill>
                <a:srgbClr val="262626"/>
              </a:solidFill>
              <a:latin typeface="Arial"/>
              <a:ea typeface="Arial"/>
              <a:cs typeface="Arial"/>
              <a:sym typeface="Arial"/>
            </a:endParaRPr>
          </a:p>
          <a:p>
            <a:pPr indent="-182563" lvl="1" marL="360363" rtl="0" algn="l">
              <a:lnSpc>
                <a:spcPct val="138461"/>
              </a:lnSpc>
              <a:spcBef>
                <a:spcPts val="500"/>
              </a:spcBef>
              <a:spcAft>
                <a:spcPts val="0"/>
              </a:spcAft>
              <a:buClr>
                <a:srgbClr val="262626"/>
              </a:buClr>
              <a:buSzPts val="1040"/>
              <a:buChar char="•"/>
            </a:pPr>
            <a:r>
              <a:rPr lang="en-US"/>
              <a:t>Xử lý và phân tích dữ liệu</a:t>
            </a:r>
            <a:endParaRPr/>
          </a:p>
          <a:p>
            <a:pPr indent="-211021" lvl="2" marL="1055103" rtl="0" algn="l">
              <a:lnSpc>
                <a:spcPct val="90000"/>
              </a:lnSpc>
              <a:spcBef>
                <a:spcPts val="462"/>
              </a:spcBef>
              <a:spcAft>
                <a:spcPts val="0"/>
              </a:spcAft>
              <a:buClr>
                <a:srgbClr val="262626"/>
              </a:buClr>
              <a:buSzPts val="1300"/>
              <a:buChar char="•"/>
            </a:pPr>
            <a:r>
              <a:rPr lang="en-US" sz="1300">
                <a:solidFill>
                  <a:srgbClr val="262626"/>
                </a:solidFill>
                <a:latin typeface="Arial"/>
                <a:ea typeface="Arial"/>
                <a:cs typeface="Arial"/>
                <a:sym typeface="Arial"/>
              </a:rPr>
              <a:t>Chuyển đổi và kết hợp các bộ dữ liệu</a:t>
            </a:r>
            <a:endParaRPr sz="1300">
              <a:solidFill>
                <a:srgbClr val="262626"/>
              </a:solidFill>
              <a:latin typeface="Arial"/>
              <a:ea typeface="Arial"/>
              <a:cs typeface="Arial"/>
              <a:sym typeface="Arial"/>
            </a:endParaRPr>
          </a:p>
          <a:p>
            <a:pPr indent="-211021" lvl="2" marL="1055103" rtl="0" algn="l">
              <a:lnSpc>
                <a:spcPct val="90000"/>
              </a:lnSpc>
              <a:spcBef>
                <a:spcPts val="462"/>
              </a:spcBef>
              <a:spcAft>
                <a:spcPts val="0"/>
              </a:spcAft>
              <a:buClr>
                <a:srgbClr val="262626"/>
              </a:buClr>
              <a:buSzPts val="1300"/>
              <a:buChar char="•"/>
            </a:pPr>
            <a:r>
              <a:rPr lang="en-US" sz="1300">
                <a:solidFill>
                  <a:srgbClr val="262626"/>
                </a:solidFill>
                <a:latin typeface="Arial"/>
                <a:ea typeface="Arial"/>
                <a:cs typeface="Arial"/>
                <a:sym typeface="Arial"/>
              </a:rPr>
              <a:t>Tạo bộ dữ liệu hoạt động</a:t>
            </a:r>
            <a:endParaRPr sz="1300">
              <a:solidFill>
                <a:srgbClr val="262626"/>
              </a:solidFill>
              <a:latin typeface="Arial"/>
              <a:ea typeface="Arial"/>
              <a:cs typeface="Arial"/>
              <a:sym typeface="Arial"/>
            </a:endParaRPr>
          </a:p>
          <a:p>
            <a:pPr indent="-182563" lvl="1" marL="360363" rtl="0" algn="l">
              <a:lnSpc>
                <a:spcPct val="138461"/>
              </a:lnSpc>
              <a:spcBef>
                <a:spcPts val="500"/>
              </a:spcBef>
              <a:spcAft>
                <a:spcPts val="0"/>
              </a:spcAft>
              <a:buClr>
                <a:srgbClr val="262626"/>
              </a:buClr>
              <a:buSzPts val="1040"/>
              <a:buChar char="•"/>
            </a:pPr>
            <a:r>
              <a:rPr lang="en-US"/>
              <a:t>Hỗ trợ nhà khoa học dữ liệu</a:t>
            </a:r>
            <a:endParaRPr/>
          </a:p>
          <a:p>
            <a:pPr indent="-211021" lvl="2" marL="1055103" rtl="0" algn="l">
              <a:lnSpc>
                <a:spcPct val="90000"/>
              </a:lnSpc>
              <a:spcBef>
                <a:spcPts val="462"/>
              </a:spcBef>
              <a:spcAft>
                <a:spcPts val="0"/>
              </a:spcAft>
              <a:buClr>
                <a:srgbClr val="262626"/>
              </a:buClr>
              <a:buSzPts val="1300"/>
              <a:buChar char="•"/>
            </a:pPr>
            <a:r>
              <a:rPr lang="en-US" sz="1300">
                <a:solidFill>
                  <a:srgbClr val="262626"/>
                </a:solidFill>
                <a:latin typeface="Arial"/>
                <a:ea typeface="Arial"/>
                <a:cs typeface="Arial"/>
                <a:sym typeface="Arial"/>
              </a:rPr>
              <a:t>Tiền xử lý dữ liệu để tạo mô hình AI</a:t>
            </a:r>
            <a:endParaRPr/>
          </a:p>
          <a:p>
            <a:pPr indent="-211021" lvl="2" marL="1055103" rtl="0" algn="l">
              <a:lnSpc>
                <a:spcPct val="90000"/>
              </a:lnSpc>
              <a:spcBef>
                <a:spcPts val="462"/>
              </a:spcBef>
              <a:spcAft>
                <a:spcPts val="0"/>
              </a:spcAft>
              <a:buClr>
                <a:srgbClr val="262626"/>
              </a:buClr>
              <a:buSzPts val="1300"/>
              <a:buChar char="•"/>
            </a:pPr>
            <a:r>
              <a:rPr lang="en-US" sz="1300">
                <a:solidFill>
                  <a:srgbClr val="262626"/>
                </a:solidFill>
                <a:latin typeface="Arial"/>
                <a:ea typeface="Arial"/>
                <a:cs typeface="Arial"/>
                <a:sym typeface="Arial"/>
              </a:rPr>
              <a:t>Kinh doanh thông minh và trực quan hóa</a:t>
            </a:r>
            <a:endParaRPr sz="1300">
              <a:solidFill>
                <a:srgbClr val="262626"/>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5"/>
          <p:cNvSpPr txBox="1"/>
          <p:nvPr>
            <p:ph idx="1" type="body"/>
          </p:nvPr>
        </p:nvSpPr>
        <p:spPr>
          <a:xfrm>
            <a:off x="449612" y="447879"/>
            <a:ext cx="5831918"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Quy trình thực hiện dự án Capstone</a:t>
            </a:r>
            <a:endParaRPr/>
          </a:p>
        </p:txBody>
      </p:sp>
      <p:sp>
        <p:nvSpPr>
          <p:cNvPr id="330" name="Google Shape;330;p2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Quy trình thực hiện capstone</a:t>
            </a:r>
            <a:endParaRPr>
              <a:latin typeface="Arial"/>
              <a:ea typeface="Arial"/>
              <a:cs typeface="Arial"/>
              <a:sym typeface="Arial"/>
            </a:endParaRPr>
          </a:p>
        </p:txBody>
      </p:sp>
      <p:sp>
        <p:nvSpPr>
          <p:cNvPr id="331" name="Google Shape;331;p2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32" name="Google Shape;332;p25"/>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Giai đoạn màu xanh nên được chuẩn bị để viết báo cáo và trình bày.</a:t>
            </a:r>
            <a:endParaRPr/>
          </a:p>
        </p:txBody>
      </p:sp>
      <p:grpSp>
        <p:nvGrpSpPr>
          <p:cNvPr id="333" name="Google Shape;333;p25"/>
          <p:cNvGrpSpPr/>
          <p:nvPr/>
        </p:nvGrpSpPr>
        <p:grpSpPr>
          <a:xfrm>
            <a:off x="2179546" y="3264191"/>
            <a:ext cx="5179641" cy="2016395"/>
            <a:chOff x="2052093" y="3359734"/>
            <a:chExt cx="5179641" cy="2016395"/>
          </a:xfrm>
        </p:grpSpPr>
        <p:sp>
          <p:nvSpPr>
            <p:cNvPr id="334" name="Google Shape;334;p25"/>
            <p:cNvSpPr/>
            <p:nvPr/>
          </p:nvSpPr>
          <p:spPr>
            <a:xfrm>
              <a:off x="2052093" y="3359734"/>
              <a:ext cx="77136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Data</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Sources</a:t>
              </a:r>
              <a:endParaRPr sz="1400">
                <a:solidFill>
                  <a:schemeClr val="lt1"/>
                </a:solidFill>
                <a:latin typeface="Arial"/>
                <a:ea typeface="Arial"/>
                <a:cs typeface="Arial"/>
                <a:sym typeface="Arial"/>
              </a:endParaRPr>
            </a:p>
          </p:txBody>
        </p:sp>
        <p:sp>
          <p:nvSpPr>
            <p:cNvPr id="335" name="Google Shape;335;p25"/>
            <p:cNvSpPr/>
            <p:nvPr/>
          </p:nvSpPr>
          <p:spPr>
            <a:xfrm>
              <a:off x="3603518" y="3359734"/>
              <a:ext cx="59503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Team</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Build</a:t>
              </a:r>
              <a:endParaRPr sz="1400">
                <a:solidFill>
                  <a:schemeClr val="lt1"/>
                </a:solidFill>
                <a:latin typeface="Arial"/>
                <a:ea typeface="Arial"/>
                <a:cs typeface="Arial"/>
                <a:sym typeface="Arial"/>
              </a:endParaRPr>
            </a:p>
          </p:txBody>
        </p:sp>
        <p:sp>
          <p:nvSpPr>
            <p:cNvPr id="336" name="Google Shape;336;p25"/>
            <p:cNvSpPr/>
            <p:nvPr/>
          </p:nvSpPr>
          <p:spPr>
            <a:xfrm>
              <a:off x="5002029" y="3369259"/>
              <a:ext cx="63511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Topic </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select</a:t>
              </a:r>
              <a:endParaRPr sz="1400">
                <a:solidFill>
                  <a:schemeClr val="lt1"/>
                </a:solidFill>
                <a:latin typeface="Arial"/>
                <a:ea typeface="Arial"/>
                <a:cs typeface="Arial"/>
                <a:sym typeface="Arial"/>
              </a:endParaRPr>
            </a:p>
          </p:txBody>
        </p:sp>
        <p:sp>
          <p:nvSpPr>
            <p:cNvPr id="337" name="Google Shape;337;p25"/>
            <p:cNvSpPr/>
            <p:nvPr/>
          </p:nvSpPr>
          <p:spPr>
            <a:xfrm>
              <a:off x="6373026" y="3369259"/>
              <a:ext cx="8290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Write a</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proposal</a:t>
              </a:r>
              <a:endParaRPr sz="1400">
                <a:solidFill>
                  <a:schemeClr val="lt1"/>
                </a:solidFill>
                <a:latin typeface="Arial"/>
                <a:ea typeface="Arial"/>
                <a:cs typeface="Arial"/>
                <a:sym typeface="Arial"/>
              </a:endParaRPr>
            </a:p>
          </p:txBody>
        </p:sp>
        <p:sp>
          <p:nvSpPr>
            <p:cNvPr id="338" name="Google Shape;338;p25"/>
            <p:cNvSpPr/>
            <p:nvPr/>
          </p:nvSpPr>
          <p:spPr>
            <a:xfrm>
              <a:off x="2134627" y="4732715"/>
              <a:ext cx="68640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Final</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Report</a:t>
              </a:r>
              <a:endParaRPr sz="1400">
                <a:solidFill>
                  <a:schemeClr val="lt1"/>
                </a:solidFill>
                <a:latin typeface="Arial"/>
                <a:ea typeface="Arial"/>
                <a:cs typeface="Arial"/>
                <a:sym typeface="Arial"/>
              </a:endParaRPr>
            </a:p>
          </p:txBody>
        </p:sp>
        <p:sp>
          <p:nvSpPr>
            <p:cNvPr id="339" name="Google Shape;339;p25"/>
            <p:cNvSpPr/>
            <p:nvPr/>
          </p:nvSpPr>
          <p:spPr>
            <a:xfrm>
              <a:off x="3545790" y="4627940"/>
              <a:ext cx="790601"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Perform</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 the 2nd</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tasks</a:t>
              </a:r>
              <a:endParaRPr sz="1600">
                <a:solidFill>
                  <a:schemeClr val="lt1"/>
                </a:solidFill>
                <a:latin typeface="Arial"/>
                <a:ea typeface="Arial"/>
                <a:cs typeface="Arial"/>
                <a:sym typeface="Arial"/>
              </a:endParaRPr>
            </a:p>
          </p:txBody>
        </p:sp>
        <p:sp>
          <p:nvSpPr>
            <p:cNvPr id="340" name="Google Shape;340;p25"/>
            <p:cNvSpPr/>
            <p:nvPr/>
          </p:nvSpPr>
          <p:spPr>
            <a:xfrm>
              <a:off x="4989986" y="4742240"/>
              <a:ext cx="73930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Interim</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Report</a:t>
              </a:r>
              <a:endParaRPr sz="1400">
                <a:solidFill>
                  <a:schemeClr val="lt1"/>
                </a:solidFill>
                <a:latin typeface="Arial"/>
                <a:ea typeface="Arial"/>
                <a:cs typeface="Arial"/>
                <a:sym typeface="Arial"/>
              </a:endParaRPr>
            </a:p>
          </p:txBody>
        </p:sp>
        <p:sp>
          <p:nvSpPr>
            <p:cNvPr id="341" name="Google Shape;341;p25"/>
            <p:cNvSpPr/>
            <p:nvPr/>
          </p:nvSpPr>
          <p:spPr>
            <a:xfrm>
              <a:off x="6423499" y="4637465"/>
              <a:ext cx="808235"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Perform</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 the first</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tasks</a:t>
              </a:r>
              <a:endParaRPr sz="1600">
                <a:solidFill>
                  <a:schemeClr val="lt1"/>
                </a:solidFill>
                <a:latin typeface="Arial"/>
                <a:ea typeface="Arial"/>
                <a:cs typeface="Arial"/>
                <a:sym typeface="Arial"/>
              </a:endParaRPr>
            </a:p>
          </p:txBody>
        </p:sp>
      </p:grpSp>
      <p:grpSp>
        <p:nvGrpSpPr>
          <p:cNvPr id="342" name="Google Shape;342;p25"/>
          <p:cNvGrpSpPr/>
          <p:nvPr/>
        </p:nvGrpSpPr>
        <p:grpSpPr>
          <a:xfrm>
            <a:off x="1822144" y="3061514"/>
            <a:ext cx="6297696" cy="2315942"/>
            <a:chOff x="1822144" y="3061514"/>
            <a:chExt cx="6297696" cy="2315942"/>
          </a:xfrm>
        </p:grpSpPr>
        <p:pic>
          <p:nvPicPr>
            <p:cNvPr id="343" name="Google Shape;343;p25"/>
            <p:cNvPicPr preferRelativeResize="0"/>
            <p:nvPr/>
          </p:nvPicPr>
          <p:blipFill rotWithShape="1">
            <a:blip r:embed="rId3">
              <a:alphaModFix/>
            </a:blip>
            <a:srcRect b="0" l="0" r="0" t="0"/>
            <a:stretch/>
          </p:blipFill>
          <p:spPr>
            <a:xfrm>
              <a:off x="1822144" y="3061514"/>
              <a:ext cx="6297696" cy="2315942"/>
            </a:xfrm>
            <a:prstGeom prst="rect">
              <a:avLst/>
            </a:prstGeom>
            <a:noFill/>
            <a:ln>
              <a:noFill/>
            </a:ln>
          </p:spPr>
        </p:pic>
        <p:grpSp>
          <p:nvGrpSpPr>
            <p:cNvPr id="344" name="Google Shape;344;p25"/>
            <p:cNvGrpSpPr/>
            <p:nvPr/>
          </p:nvGrpSpPr>
          <p:grpSpPr>
            <a:xfrm>
              <a:off x="1852852" y="3252327"/>
              <a:ext cx="5764305" cy="2040122"/>
              <a:chOff x="1725399" y="3347870"/>
              <a:chExt cx="5764305" cy="2040122"/>
            </a:xfrm>
          </p:grpSpPr>
          <p:sp>
            <p:nvSpPr>
              <p:cNvPr id="345" name="Google Shape;345;p25"/>
              <p:cNvSpPr/>
              <p:nvPr/>
            </p:nvSpPr>
            <p:spPr>
              <a:xfrm>
                <a:off x="1763072" y="3347870"/>
                <a:ext cx="123303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Nguồn dữ liệu</a:t>
                </a:r>
                <a:endParaRPr sz="1400">
                  <a:solidFill>
                    <a:srgbClr val="193EB0"/>
                  </a:solidFill>
                  <a:latin typeface="Arial"/>
                  <a:ea typeface="Arial"/>
                  <a:cs typeface="Arial"/>
                  <a:sym typeface="Arial"/>
                </a:endParaRPr>
              </a:p>
            </p:txBody>
          </p:sp>
          <p:sp>
            <p:nvSpPr>
              <p:cNvPr id="346" name="Google Shape;346;p25"/>
              <p:cNvSpPr/>
              <p:nvPr/>
            </p:nvSpPr>
            <p:spPr>
              <a:xfrm>
                <a:off x="3560445" y="3347870"/>
                <a:ext cx="59503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Team</a:t>
                </a:r>
                <a:endParaRPr/>
              </a:p>
              <a:p>
                <a:pPr indent="0" lvl="0" marL="0" marR="0" rtl="0" algn="ctr">
                  <a:spcBef>
                    <a:spcPts val="0"/>
                  </a:spcBef>
                  <a:spcAft>
                    <a:spcPts val="0"/>
                  </a:spcAft>
                  <a:buNone/>
                </a:pPr>
                <a:r>
                  <a:rPr lang="en-US" sz="1400">
                    <a:solidFill>
                      <a:srgbClr val="193EB0"/>
                    </a:solidFill>
                    <a:latin typeface="Arial"/>
                    <a:ea typeface="Arial"/>
                    <a:cs typeface="Arial"/>
                    <a:sym typeface="Arial"/>
                  </a:rPr>
                  <a:t>Build</a:t>
                </a:r>
                <a:endParaRPr sz="1400">
                  <a:solidFill>
                    <a:srgbClr val="193EB0"/>
                  </a:solidFill>
                  <a:latin typeface="Arial"/>
                  <a:ea typeface="Arial"/>
                  <a:cs typeface="Arial"/>
                  <a:sym typeface="Arial"/>
                </a:endParaRPr>
              </a:p>
            </p:txBody>
          </p:sp>
          <p:sp>
            <p:nvSpPr>
              <p:cNvPr id="347" name="Google Shape;347;p25"/>
              <p:cNvSpPr/>
              <p:nvPr/>
            </p:nvSpPr>
            <p:spPr>
              <a:xfrm>
                <a:off x="4866351" y="3347870"/>
                <a:ext cx="101983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Chọn đề tài</a:t>
                </a:r>
                <a:endParaRPr sz="1400">
                  <a:solidFill>
                    <a:srgbClr val="193EB0"/>
                  </a:solidFill>
                  <a:latin typeface="Arial"/>
                  <a:ea typeface="Arial"/>
                  <a:cs typeface="Arial"/>
                  <a:sym typeface="Arial"/>
                </a:endParaRPr>
              </a:p>
            </p:txBody>
          </p:sp>
          <p:sp>
            <p:nvSpPr>
              <p:cNvPr id="348" name="Google Shape;348;p25"/>
              <p:cNvSpPr/>
              <p:nvPr/>
            </p:nvSpPr>
            <p:spPr>
              <a:xfrm>
                <a:off x="6342435" y="3347870"/>
                <a:ext cx="106952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Viết đề xuất</a:t>
                </a:r>
                <a:endParaRPr sz="1400">
                  <a:solidFill>
                    <a:schemeClr val="lt1"/>
                  </a:solidFill>
                  <a:latin typeface="Arial"/>
                  <a:ea typeface="Arial"/>
                  <a:cs typeface="Arial"/>
                  <a:sym typeface="Arial"/>
                </a:endParaRPr>
              </a:p>
            </p:txBody>
          </p:sp>
          <p:sp>
            <p:nvSpPr>
              <p:cNvPr id="349" name="Google Shape;349;p25"/>
              <p:cNvSpPr/>
              <p:nvPr/>
            </p:nvSpPr>
            <p:spPr>
              <a:xfrm>
                <a:off x="1725399" y="4757050"/>
                <a:ext cx="130837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Báo cáo cuối kỳ</a:t>
                </a:r>
                <a:endParaRPr sz="1400">
                  <a:solidFill>
                    <a:schemeClr val="lt1"/>
                  </a:solidFill>
                  <a:latin typeface="Arial"/>
                  <a:ea typeface="Arial"/>
                  <a:cs typeface="Arial"/>
                  <a:sym typeface="Arial"/>
                </a:endParaRPr>
              </a:p>
            </p:txBody>
          </p:sp>
          <p:sp>
            <p:nvSpPr>
              <p:cNvPr id="350" name="Google Shape;350;p25"/>
              <p:cNvSpPr/>
              <p:nvPr/>
            </p:nvSpPr>
            <p:spPr>
              <a:xfrm>
                <a:off x="3384115" y="4649328"/>
                <a:ext cx="947695"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Thực hiện </a:t>
                </a:r>
                <a:endParaRPr sz="1400">
                  <a:solidFill>
                    <a:srgbClr val="193EB0"/>
                  </a:solidFill>
                  <a:latin typeface="Arial"/>
                  <a:ea typeface="Arial"/>
                  <a:cs typeface="Arial"/>
                  <a:sym typeface="Arial"/>
                </a:endParaRPr>
              </a:p>
              <a:p>
                <a:pPr indent="0" lvl="0" marL="0" marR="0" rtl="0" algn="ctr">
                  <a:spcBef>
                    <a:spcPts val="0"/>
                  </a:spcBef>
                  <a:spcAft>
                    <a:spcPts val="0"/>
                  </a:spcAft>
                  <a:buNone/>
                </a:pPr>
                <a:r>
                  <a:rPr lang="en-US" sz="1400">
                    <a:solidFill>
                      <a:srgbClr val="193EB0"/>
                    </a:solidFill>
                    <a:latin typeface="Arial"/>
                    <a:ea typeface="Arial"/>
                    <a:cs typeface="Arial"/>
                    <a:sym typeface="Arial"/>
                  </a:rPr>
                  <a:t>nhiệm vụ</a:t>
                </a:r>
                <a:endParaRPr sz="1400">
                  <a:solidFill>
                    <a:srgbClr val="193EB0"/>
                  </a:solidFill>
                  <a:latin typeface="Arial"/>
                  <a:ea typeface="Arial"/>
                  <a:cs typeface="Arial"/>
                  <a:sym typeface="Arial"/>
                </a:endParaRPr>
              </a:p>
              <a:p>
                <a:pPr indent="0" lvl="0" marL="0" marR="0" rtl="0" algn="ctr">
                  <a:spcBef>
                    <a:spcPts val="0"/>
                  </a:spcBef>
                  <a:spcAft>
                    <a:spcPts val="0"/>
                  </a:spcAft>
                  <a:buNone/>
                </a:pPr>
                <a:r>
                  <a:rPr lang="en-US" sz="1400">
                    <a:solidFill>
                      <a:srgbClr val="193EB0"/>
                    </a:solidFill>
                    <a:latin typeface="Arial"/>
                    <a:ea typeface="Arial"/>
                    <a:cs typeface="Arial"/>
                    <a:sym typeface="Arial"/>
                  </a:rPr>
                  <a:t> thứ 2</a:t>
                </a:r>
                <a:endParaRPr sz="1600">
                  <a:solidFill>
                    <a:srgbClr val="193EB0"/>
                  </a:solidFill>
                  <a:latin typeface="Arial"/>
                  <a:ea typeface="Arial"/>
                  <a:cs typeface="Arial"/>
                  <a:sym typeface="Arial"/>
                </a:endParaRPr>
              </a:p>
            </p:txBody>
          </p:sp>
          <p:sp>
            <p:nvSpPr>
              <p:cNvPr id="351" name="Google Shape;351;p25"/>
              <p:cNvSpPr/>
              <p:nvPr/>
            </p:nvSpPr>
            <p:spPr>
              <a:xfrm>
                <a:off x="4953712" y="4757050"/>
                <a:ext cx="84510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Báo cáo </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Tạm thời</a:t>
                </a:r>
                <a:endParaRPr sz="1400">
                  <a:solidFill>
                    <a:schemeClr val="lt1"/>
                  </a:solidFill>
                  <a:latin typeface="Arial"/>
                  <a:ea typeface="Arial"/>
                  <a:cs typeface="Arial"/>
                  <a:sym typeface="Arial"/>
                </a:endParaRPr>
              </a:p>
            </p:txBody>
          </p:sp>
          <p:sp>
            <p:nvSpPr>
              <p:cNvPr id="352" name="Google Shape;352;p25"/>
              <p:cNvSpPr/>
              <p:nvPr/>
            </p:nvSpPr>
            <p:spPr>
              <a:xfrm>
                <a:off x="6264689" y="4649328"/>
                <a:ext cx="1225015"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Thực hiện các </a:t>
                </a:r>
                <a:endParaRPr sz="1400">
                  <a:solidFill>
                    <a:srgbClr val="193EB0"/>
                  </a:solidFill>
                  <a:latin typeface="Arial"/>
                  <a:ea typeface="Arial"/>
                  <a:cs typeface="Arial"/>
                  <a:sym typeface="Arial"/>
                </a:endParaRPr>
              </a:p>
              <a:p>
                <a:pPr indent="0" lvl="0" marL="0" marR="0" rtl="0" algn="ctr">
                  <a:spcBef>
                    <a:spcPts val="0"/>
                  </a:spcBef>
                  <a:spcAft>
                    <a:spcPts val="0"/>
                  </a:spcAft>
                  <a:buNone/>
                </a:pPr>
                <a:r>
                  <a:rPr lang="en-US" sz="1400">
                    <a:solidFill>
                      <a:srgbClr val="193EB0"/>
                    </a:solidFill>
                    <a:latin typeface="Arial"/>
                    <a:ea typeface="Arial"/>
                    <a:cs typeface="Arial"/>
                    <a:sym typeface="Arial"/>
                  </a:rPr>
                  <a:t>nhiệm vụ </a:t>
                </a:r>
                <a:endParaRPr sz="1400">
                  <a:solidFill>
                    <a:srgbClr val="193EB0"/>
                  </a:solidFill>
                  <a:latin typeface="Arial"/>
                  <a:ea typeface="Arial"/>
                  <a:cs typeface="Arial"/>
                  <a:sym typeface="Arial"/>
                </a:endParaRPr>
              </a:p>
              <a:p>
                <a:pPr indent="0" lvl="0" marL="0" marR="0" rtl="0" algn="ctr">
                  <a:spcBef>
                    <a:spcPts val="0"/>
                  </a:spcBef>
                  <a:spcAft>
                    <a:spcPts val="0"/>
                  </a:spcAft>
                  <a:buNone/>
                </a:pPr>
                <a:r>
                  <a:rPr lang="en-US" sz="1400">
                    <a:solidFill>
                      <a:srgbClr val="193EB0"/>
                    </a:solidFill>
                    <a:latin typeface="Arial"/>
                    <a:ea typeface="Arial"/>
                    <a:cs typeface="Arial"/>
                    <a:sym typeface="Arial"/>
                  </a:rPr>
                  <a:t>đầu tiên</a:t>
                </a:r>
                <a:endParaRPr sz="1600">
                  <a:solidFill>
                    <a:srgbClr val="193EB0"/>
                  </a:solidFill>
                  <a:latin typeface="Arial"/>
                  <a:ea typeface="Arial"/>
                  <a:cs typeface="Arial"/>
                  <a:sym typeface="Arial"/>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sz="3600">
                <a:solidFill>
                  <a:schemeClr val="dk1"/>
                </a:solidFill>
                <a:latin typeface="Arial"/>
                <a:ea typeface="Arial"/>
                <a:cs typeface="Arial"/>
                <a:sym typeface="Arial"/>
              </a:rPr>
              <a:t>Thiết kế kiến trúc dữ liệu lớn</a:t>
            </a:r>
            <a:endParaRPr sz="3600">
              <a:solidFill>
                <a:schemeClr val="dk1"/>
              </a:solidFill>
              <a:latin typeface="Arial"/>
              <a:ea typeface="Arial"/>
              <a:cs typeface="Arial"/>
              <a:sym typeface="Arial"/>
            </a:endParaRPr>
          </a:p>
        </p:txBody>
      </p:sp>
      <p:sp>
        <p:nvSpPr>
          <p:cNvPr id="359" name="Google Shape;359;p26"/>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2.</a:t>
            </a:r>
            <a:endParaRPr/>
          </a:p>
        </p:txBody>
      </p:sp>
      <p:sp>
        <p:nvSpPr>
          <p:cNvPr id="360" name="Google Shape;360;p26"/>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2.1. Quy trình thực hiện dự án Capstone</a:t>
            </a:r>
            <a:endParaRPr/>
          </a:p>
        </p:txBody>
      </p:sp>
      <p:sp>
        <p:nvSpPr>
          <p:cNvPr id="361" name="Google Shape;361;p26"/>
          <p:cNvSpPr/>
          <p:nvPr/>
        </p:nvSpPr>
        <p:spPr>
          <a:xfrm>
            <a:off x="1051644" y="4065237"/>
            <a:ext cx="36000" cy="2520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362" name="Google Shape;362;p26"/>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2.2. Quản lý lịch trình và tiến độ dự án</a:t>
            </a:r>
            <a:endParaRPr sz="1800">
              <a:solidFill>
                <a:srgbClr val="3F3F3F"/>
              </a:solidFill>
              <a:latin typeface="Arial"/>
              <a:ea typeface="Arial"/>
              <a:cs typeface="Arial"/>
              <a:sym typeface="Arial"/>
            </a:endParaRPr>
          </a:p>
        </p:txBody>
      </p:sp>
      <p:sp>
        <p:nvSpPr>
          <p:cNvPr id="363" name="Google Shape;363;p26"/>
          <p:cNvSpPr/>
          <p:nvPr/>
        </p:nvSpPr>
        <p:spPr>
          <a:xfrm>
            <a:off x="1051644" y="4495071"/>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idx="1" type="body"/>
          </p:nvPr>
        </p:nvSpPr>
        <p:spPr>
          <a:xfrm>
            <a:off x="449612" y="447879"/>
            <a:ext cx="5916898"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Quản lý lịch trình và tiến độ dự án</a:t>
            </a:r>
            <a:endParaRPr/>
          </a:p>
        </p:txBody>
      </p:sp>
      <p:sp>
        <p:nvSpPr>
          <p:cNvPr id="370" name="Google Shape;370;p2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Những thay đổi trong quá trình phát triển</a:t>
            </a:r>
            <a:endParaRPr>
              <a:latin typeface="Arial"/>
              <a:ea typeface="Arial"/>
              <a:cs typeface="Arial"/>
              <a:sym typeface="Arial"/>
            </a:endParaRPr>
          </a:p>
        </p:txBody>
      </p:sp>
      <p:sp>
        <p:nvSpPr>
          <p:cNvPr id="371" name="Google Shape;371;p2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72" name="Google Shape;372;p27"/>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Thay đổi từ quy trình phát triển quy trình tuần tự hiện tại (mô hình Thác nước) sang phương pháp nhanh nhẹn quy trình thiết kế lặp (tập trung vào người dùng)</a:t>
            </a:r>
            <a:endParaRPr/>
          </a:p>
          <a:p>
            <a:pPr indent="-182563" lvl="1" marL="360363" rtl="0" algn="l">
              <a:lnSpc>
                <a:spcPct val="138461"/>
              </a:lnSpc>
              <a:spcBef>
                <a:spcPts val="500"/>
              </a:spcBef>
              <a:spcAft>
                <a:spcPts val="0"/>
              </a:spcAft>
              <a:buClr>
                <a:srgbClr val="262626"/>
              </a:buClr>
              <a:buSzPts val="1040"/>
              <a:buChar char="•"/>
            </a:pPr>
            <a:r>
              <a:rPr lang="en-US"/>
              <a:t>Sử dụng phương pháp thiết kế lặp lại sử dụng kỹ thuật đồng thời</a:t>
            </a:r>
            <a:endParaRPr/>
          </a:p>
        </p:txBody>
      </p:sp>
      <p:sp>
        <p:nvSpPr>
          <p:cNvPr id="373" name="Google Shape;373;p27"/>
          <p:cNvSpPr/>
          <p:nvPr/>
        </p:nvSpPr>
        <p:spPr>
          <a:xfrm>
            <a:off x="6183356" y="4189126"/>
            <a:ext cx="463799" cy="756665"/>
          </a:xfrm>
          <a:prstGeom prst="rightArrow">
            <a:avLst>
              <a:gd fmla="val 50000" name="adj1"/>
              <a:gd fmla="val 5000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74" name="Google Shape;374;p27"/>
          <p:cNvGrpSpPr/>
          <p:nvPr/>
        </p:nvGrpSpPr>
        <p:grpSpPr>
          <a:xfrm>
            <a:off x="879019" y="3656133"/>
            <a:ext cx="4961190" cy="2205449"/>
            <a:chOff x="879019" y="3656133"/>
            <a:chExt cx="4961190" cy="2205449"/>
          </a:xfrm>
        </p:grpSpPr>
        <p:pic>
          <p:nvPicPr>
            <p:cNvPr id="375" name="Google Shape;375;p27"/>
            <p:cNvPicPr preferRelativeResize="0"/>
            <p:nvPr/>
          </p:nvPicPr>
          <p:blipFill rotWithShape="1">
            <a:blip r:embed="rId3">
              <a:alphaModFix/>
            </a:blip>
            <a:srcRect b="0" l="0" r="0" t="0"/>
            <a:stretch/>
          </p:blipFill>
          <p:spPr>
            <a:xfrm>
              <a:off x="879019" y="3656133"/>
              <a:ext cx="4961190" cy="1822653"/>
            </a:xfrm>
            <a:prstGeom prst="rect">
              <a:avLst/>
            </a:prstGeom>
            <a:noFill/>
            <a:ln>
              <a:noFill/>
            </a:ln>
          </p:spPr>
        </p:pic>
        <p:sp>
          <p:nvSpPr>
            <p:cNvPr id="376" name="Google Shape;376;p27"/>
            <p:cNvSpPr/>
            <p:nvPr/>
          </p:nvSpPr>
          <p:spPr>
            <a:xfrm>
              <a:off x="2666155" y="5553805"/>
              <a:ext cx="156004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Mô hình thác nước</a:t>
              </a:r>
              <a:endParaRPr sz="1400">
                <a:solidFill>
                  <a:srgbClr val="1F45BC"/>
                </a:solidFill>
                <a:latin typeface="Arial"/>
                <a:ea typeface="Arial"/>
                <a:cs typeface="Arial"/>
                <a:sym typeface="Arial"/>
              </a:endParaRPr>
            </a:p>
          </p:txBody>
        </p:sp>
      </p:grpSp>
      <p:grpSp>
        <p:nvGrpSpPr>
          <p:cNvPr id="377" name="Google Shape;377;p27"/>
          <p:cNvGrpSpPr/>
          <p:nvPr/>
        </p:nvGrpSpPr>
        <p:grpSpPr>
          <a:xfrm>
            <a:off x="6913344" y="3574730"/>
            <a:ext cx="2299131" cy="2304381"/>
            <a:chOff x="6913344" y="3574730"/>
            <a:chExt cx="2299131" cy="2304381"/>
          </a:xfrm>
        </p:grpSpPr>
        <p:sp>
          <p:nvSpPr>
            <p:cNvPr id="378" name="Google Shape;378;p27"/>
            <p:cNvSpPr/>
            <p:nvPr/>
          </p:nvSpPr>
          <p:spPr>
            <a:xfrm>
              <a:off x="7506559" y="5571334"/>
              <a:ext cx="17059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mô hình nhanh nhẹn</a:t>
              </a:r>
              <a:endParaRPr sz="1400">
                <a:solidFill>
                  <a:srgbClr val="1F45BC"/>
                </a:solidFill>
                <a:latin typeface="Arial"/>
                <a:ea typeface="Arial"/>
                <a:cs typeface="Arial"/>
                <a:sym typeface="Arial"/>
              </a:endParaRPr>
            </a:p>
          </p:txBody>
        </p:sp>
        <p:pic>
          <p:nvPicPr>
            <p:cNvPr id="379" name="Google Shape;379;p27"/>
            <p:cNvPicPr preferRelativeResize="0"/>
            <p:nvPr/>
          </p:nvPicPr>
          <p:blipFill rotWithShape="1">
            <a:blip r:embed="rId4">
              <a:alphaModFix/>
            </a:blip>
            <a:srcRect b="0" l="0" r="0" t="0"/>
            <a:stretch/>
          </p:blipFill>
          <p:spPr>
            <a:xfrm>
              <a:off x="6913344" y="3574730"/>
              <a:ext cx="2265573" cy="1904056"/>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8"/>
          <p:cNvSpPr txBox="1"/>
          <p:nvPr>
            <p:ph idx="1" type="body"/>
          </p:nvPr>
        </p:nvSpPr>
        <p:spPr>
          <a:xfrm>
            <a:off x="449612" y="447879"/>
            <a:ext cx="5894038"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Quản lý lịch trình và tiến độ dự án</a:t>
            </a:r>
            <a:endParaRPr/>
          </a:p>
        </p:txBody>
      </p:sp>
      <p:sp>
        <p:nvSpPr>
          <p:cNvPr id="386" name="Google Shape;386;p2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Tính năng mô hình linh hoạt</a:t>
            </a:r>
            <a:endParaRPr>
              <a:latin typeface="Arial"/>
              <a:ea typeface="Arial"/>
              <a:cs typeface="Arial"/>
              <a:sym typeface="Arial"/>
            </a:endParaRPr>
          </a:p>
        </p:txBody>
      </p:sp>
      <p:sp>
        <p:nvSpPr>
          <p:cNvPr id="387" name="Google Shape;387;p2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graphicFrame>
        <p:nvGraphicFramePr>
          <p:cNvPr id="388" name="Google Shape;388;p28"/>
          <p:cNvGraphicFramePr/>
          <p:nvPr/>
        </p:nvGraphicFramePr>
        <p:xfrm>
          <a:off x="532895" y="2434470"/>
          <a:ext cx="3000000" cy="3000000"/>
        </p:xfrm>
        <a:graphic>
          <a:graphicData uri="http://schemas.openxmlformats.org/drawingml/2006/table">
            <a:tbl>
              <a:tblPr>
                <a:noFill/>
                <a:tableStyleId>{30DBFA8A-2819-490E-9426-5170BCB2A574}</a:tableStyleId>
              </a:tblPr>
              <a:tblGrid>
                <a:gridCol w="1440000"/>
                <a:gridCol w="3690000"/>
                <a:gridCol w="3690000"/>
              </a:tblGrid>
              <a:tr h="454250">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Loại</a:t>
                      </a:r>
                      <a:endParaRPr b="0" sz="1400" u="none" cap="none" strike="noStrike">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3F3F3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Mô hình nhanh nhẹn</a:t>
                      </a:r>
                      <a:endParaRPr b="0" sz="1400" u="none" cap="none" strike="noStrike">
                        <a:solidFill>
                          <a:schemeClr val="dk1"/>
                        </a:solidFill>
                        <a:latin typeface="Arial"/>
                        <a:ea typeface="Arial"/>
                        <a:cs typeface="Arial"/>
                        <a:sym typeface="Arial"/>
                      </a:endParaRPr>
                    </a:p>
                  </a:txBody>
                  <a:tcPr marT="79775" marB="79775" marR="79775" marL="79775"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3F3F3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Phương pháp hiện có</a:t>
                      </a:r>
                      <a:endParaRPr b="0" sz="1400" u="none" cap="none" strike="noStrike">
                        <a:solidFill>
                          <a:schemeClr val="dk1"/>
                        </a:solidFill>
                        <a:latin typeface="Arial"/>
                        <a:ea typeface="Arial"/>
                        <a:cs typeface="Arial"/>
                        <a:sym typeface="Arial"/>
                      </a:endParaRPr>
                    </a:p>
                  </a:txBody>
                  <a:tcPr marT="79775" marB="79775" marR="79775" marL="79775"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3F3F3F"/>
                      </a:solidFill>
                      <a:prstDash val="solid"/>
                      <a:round/>
                      <a:headEnd len="sm" w="sm" type="none"/>
                      <a:tailEnd len="sm" w="sm" type="none"/>
                    </a:lnB>
                    <a:solidFill>
                      <a:srgbClr val="D8D8D8"/>
                    </a:solidFill>
                  </a:tcPr>
                </a:tc>
              </a:tr>
              <a:tr h="918350">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Quản lý yêu cầu</a:t>
                      </a:r>
                      <a:endParaRPr sz="1300" u="none" cap="none" strike="noStrike">
                        <a:solidFill>
                          <a:schemeClr val="dk1"/>
                        </a:solidFill>
                        <a:latin typeface="Arial"/>
                        <a:ea typeface="Arial"/>
                        <a:cs typeface="Arial"/>
                        <a:sym typeface="Arial"/>
                      </a:endParaRPr>
                    </a:p>
                  </a:txBody>
                  <a:tcPr marT="79775" marB="79775" marR="79775" marL="79775"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Phát triển liên tục các yêu cầu và chấp nhận các thay đổi</a:t>
                      </a:r>
                      <a:endParaRPr sz="1300" u="none" cap="none" strike="noStrike">
                        <a:solidFill>
                          <a:schemeClr val="dk1"/>
                        </a:solidFill>
                        <a:latin typeface="Arial"/>
                        <a:ea typeface="Arial"/>
                        <a:cs typeface="Arial"/>
                        <a:sym typeface="Arial"/>
                      </a:endParaRPr>
                    </a:p>
                  </a:txBody>
                  <a:tcPr marT="79775" marB="79775" marR="79775" marL="79775"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Thu thập yêu cầu ban đầu và quản lý thay đổi nghiêm ngặt</a:t>
                      </a:r>
                      <a:endParaRPr sz="1300" u="none" cap="none" strike="noStrike">
                        <a:solidFill>
                          <a:schemeClr val="dk1"/>
                        </a:solidFill>
                        <a:latin typeface="Arial"/>
                        <a:ea typeface="Arial"/>
                        <a:cs typeface="Arial"/>
                        <a:sym typeface="Arial"/>
                      </a:endParaRPr>
                    </a:p>
                  </a:txBody>
                  <a:tcPr marT="79775" marB="79775" marR="79775" marL="79775"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3F3F3F"/>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918350">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Kế hoạch</a:t>
                      </a:r>
                      <a:br>
                        <a:rPr lang="en-US" sz="1300" u="none" cap="none" strike="noStrike">
                          <a:solidFill>
                            <a:schemeClr val="dk1"/>
                          </a:solidFill>
                          <a:latin typeface="Arial"/>
                          <a:ea typeface="Arial"/>
                          <a:cs typeface="Arial"/>
                          <a:sym typeface="Arial"/>
                        </a:rPr>
                      </a:br>
                      <a:endParaRPr sz="1300" u="none" cap="none" strike="noStrike">
                        <a:solidFill>
                          <a:schemeClr val="dk1"/>
                        </a:solidFill>
                        <a:latin typeface="Arial"/>
                        <a:ea typeface="Arial"/>
                        <a:cs typeface="Arial"/>
                        <a:sym typeface="Arial"/>
                      </a:endParaRPr>
                    </a:p>
                  </a:txBody>
                  <a:tcPr marT="79775" marB="79775" marR="79775" marL="79775"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Lập kế hoạch hai bước (thiết lập và làm mới các kế hoạch đã tìm thấy)</a:t>
                      </a:r>
                      <a:endParaRPr/>
                    </a:p>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Quy trình dựa trên kinh nghiệm</a:t>
                      </a:r>
                      <a:endParaRPr sz="1300" u="none" cap="none" strike="noStrike">
                        <a:solidFill>
                          <a:schemeClr val="dk1"/>
                        </a:solidFill>
                        <a:latin typeface="Arial"/>
                        <a:ea typeface="Arial"/>
                        <a:cs typeface="Arial"/>
                        <a:sym typeface="Arial"/>
                      </a:endParaRPr>
                    </a:p>
                  </a:txBody>
                  <a:tcPr marT="79775" marB="79775" marR="79775" marL="79775"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Quy trình dựa trên kế hoạch trước</a:t>
                      </a:r>
                      <a:endParaRPr sz="1300" u="none" cap="none" strike="noStrike">
                        <a:solidFill>
                          <a:schemeClr val="dk1"/>
                        </a:solidFill>
                        <a:latin typeface="Arial"/>
                        <a:ea typeface="Arial"/>
                        <a:cs typeface="Arial"/>
                        <a:sym typeface="Arial"/>
                      </a:endParaRPr>
                    </a:p>
                  </a:txBody>
                  <a:tcPr marT="79775" marB="79775" marR="79775" marL="79775"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35675">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Thiết kế</a:t>
                      </a:r>
                      <a:endParaRPr sz="1300" u="none" cap="none" strike="noStrike">
                        <a:solidFill>
                          <a:schemeClr val="dk1"/>
                        </a:solidFill>
                        <a:latin typeface="Arial"/>
                        <a:ea typeface="Arial"/>
                        <a:cs typeface="Arial"/>
                        <a:sym typeface="Arial"/>
                      </a:endParaRPr>
                    </a:p>
                  </a:txBody>
                  <a:tcPr marT="79775" marB="79775" marR="79775" marL="79775"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Thiết kế kịp tiến độ</a:t>
                      </a:r>
                      <a:endParaRPr sz="1300" u="none" cap="none" strike="noStrike">
                        <a:solidFill>
                          <a:schemeClr val="dk1"/>
                        </a:solidFill>
                        <a:latin typeface="Arial"/>
                        <a:ea typeface="Arial"/>
                        <a:cs typeface="Arial"/>
                        <a:sym typeface="Arial"/>
                      </a:endParaRPr>
                    </a:p>
                  </a:txBody>
                  <a:tcPr marT="79775" marB="79775" marR="79775" marL="79775"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Thiết kế chi tiết phía trước</a:t>
                      </a:r>
                      <a:endParaRPr sz="1300" u="none" cap="none" strike="noStrike">
                        <a:solidFill>
                          <a:schemeClr val="dk1"/>
                        </a:solidFill>
                        <a:latin typeface="Arial"/>
                        <a:ea typeface="Arial"/>
                        <a:cs typeface="Arial"/>
                        <a:sym typeface="Arial"/>
                      </a:endParaRPr>
                    </a:p>
                  </a:txBody>
                  <a:tcPr marT="79775" marB="79775" marR="79775" marL="79775"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677025">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Tài liệu</a:t>
                      </a:r>
                      <a:endParaRPr sz="1300" u="none" cap="none" strike="noStrike">
                        <a:solidFill>
                          <a:schemeClr val="dk1"/>
                        </a:solidFill>
                        <a:latin typeface="Arial"/>
                        <a:ea typeface="Arial"/>
                        <a:cs typeface="Arial"/>
                        <a:sym typeface="Arial"/>
                      </a:endParaRPr>
                    </a:p>
                  </a:txBody>
                  <a:tcPr marT="79775" marB="79775" marR="79775" marL="79775"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Nhấn mạnh vào mã hơn các quy trình và tài liệu nhẹ</a:t>
                      </a:r>
                      <a:endParaRPr sz="1300" u="none" cap="none" strike="noStrike">
                        <a:solidFill>
                          <a:schemeClr val="dk1"/>
                        </a:solidFill>
                        <a:latin typeface="Arial"/>
                        <a:ea typeface="Arial"/>
                        <a:cs typeface="Arial"/>
                        <a:sym typeface="Arial"/>
                      </a:endParaRPr>
                    </a:p>
                  </a:txBody>
                  <a:tcPr marT="79775" marB="79775" marR="79775" marL="79775"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Nhấn mạnh vào quy trình cân và tài liệu chi tiết</a:t>
                      </a:r>
                      <a:endParaRPr sz="1300" u="none" cap="none" strike="noStrike">
                        <a:solidFill>
                          <a:schemeClr val="dk1"/>
                        </a:solidFill>
                        <a:latin typeface="Arial"/>
                        <a:ea typeface="Arial"/>
                        <a:cs typeface="Arial"/>
                        <a:sym typeface="Arial"/>
                      </a:endParaRPr>
                    </a:p>
                  </a:txBody>
                  <a:tcPr marT="79775" marB="79775" marR="79775" marL="79775"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35675">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Vai trò</a:t>
                      </a:r>
                      <a:endParaRPr sz="1400" u="none" cap="none" strike="noStrike">
                        <a:latin typeface="Arial"/>
                        <a:ea typeface="Arial"/>
                        <a:cs typeface="Arial"/>
                        <a:sym typeface="Arial"/>
                      </a:endParaRPr>
                    </a:p>
                  </a:txBody>
                  <a:tcPr marT="79775" marB="79775" marR="79775" marL="79775"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Giá trị cho toàn bộ tinh thần đồng đội</a:t>
                      </a:r>
                      <a:endParaRPr sz="1300" u="none" cap="none" strike="noStrike">
                        <a:solidFill>
                          <a:schemeClr val="dk1"/>
                        </a:solidFill>
                        <a:latin typeface="Arial"/>
                        <a:ea typeface="Arial"/>
                        <a:cs typeface="Arial"/>
                        <a:sym typeface="Arial"/>
                      </a:endParaRPr>
                    </a:p>
                  </a:txBody>
                  <a:tcPr marT="79775" marB="79775" marR="79775" marL="79775"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Phân chia vai trò nghiêm ngặt</a:t>
                      </a:r>
                      <a:endParaRPr sz="1300" u="none" cap="none" strike="noStrike">
                        <a:solidFill>
                          <a:schemeClr val="dk1"/>
                        </a:solidFill>
                        <a:latin typeface="Arial"/>
                        <a:ea typeface="Arial"/>
                        <a:cs typeface="Arial"/>
                        <a:sym typeface="Arial"/>
                      </a:endParaRPr>
                    </a:p>
                  </a:txBody>
                  <a:tcPr marT="79775" marB="79775" marR="79775" marL="79775"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Quản lý thông qua biểu đồ Gantt</a:t>
            </a:r>
            <a:endParaRPr>
              <a:latin typeface="Arial"/>
              <a:ea typeface="Arial"/>
              <a:cs typeface="Arial"/>
              <a:sym typeface="Arial"/>
            </a:endParaRPr>
          </a:p>
        </p:txBody>
      </p:sp>
      <p:sp>
        <p:nvSpPr>
          <p:cNvPr id="395" name="Google Shape;395;p2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396" name="Google Shape;396;p29"/>
          <p:cNvSpPr txBox="1"/>
          <p:nvPr>
            <p:ph idx="4" type="body"/>
          </p:nvPr>
        </p:nvSpPr>
        <p:spPr>
          <a:xfrm>
            <a:off x="535872" y="2226568"/>
            <a:ext cx="8796528" cy="1568818"/>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biểu đồ Gantt</a:t>
            </a:r>
            <a:endParaRPr/>
          </a:p>
          <a:p>
            <a:pPr indent="-182563" lvl="1" marL="360363" rtl="0" algn="l">
              <a:lnSpc>
                <a:spcPct val="138461"/>
              </a:lnSpc>
              <a:spcBef>
                <a:spcPts val="500"/>
              </a:spcBef>
              <a:spcAft>
                <a:spcPts val="0"/>
              </a:spcAft>
              <a:buClr>
                <a:srgbClr val="262626"/>
              </a:buClr>
              <a:buSzPts val="1040"/>
              <a:buChar char="•"/>
            </a:pPr>
            <a:r>
              <a:rPr lang="en-US"/>
              <a:t>Một công cụ dạng thanh để quản lý lịch trình dự án, một loại công cụ lập kế hoạch dự án liệt kê các vấn đề khác nhau xảy ra trong giai đoạn dự án theo THỜI GIAN.</a:t>
            </a:r>
            <a:endParaRPr/>
          </a:p>
          <a:p>
            <a:pPr indent="-182563" lvl="1" marL="360363" rtl="0" algn="l">
              <a:lnSpc>
                <a:spcPct val="138461"/>
              </a:lnSpc>
              <a:spcBef>
                <a:spcPts val="500"/>
              </a:spcBef>
              <a:spcAft>
                <a:spcPts val="0"/>
              </a:spcAft>
              <a:buClr>
                <a:srgbClr val="262626"/>
              </a:buClr>
              <a:buSzPts val="1040"/>
              <a:buChar char="•"/>
            </a:pPr>
            <a:r>
              <a:rPr lang="en-US"/>
              <a:t>Được phát triển bởi Henry Gantt vào năm 1919</a:t>
            </a:r>
            <a:endParaRPr/>
          </a:p>
        </p:txBody>
      </p:sp>
      <p:sp>
        <p:nvSpPr>
          <p:cNvPr id="397" name="Google Shape;397;p29"/>
          <p:cNvSpPr/>
          <p:nvPr/>
        </p:nvSpPr>
        <p:spPr>
          <a:xfrm>
            <a:off x="1110342" y="3766358"/>
            <a:ext cx="2553249"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rgbClr val="193EB0"/>
                </a:solidFill>
                <a:latin typeface="Arial"/>
                <a:ea typeface="Arial"/>
                <a:cs typeface="Arial"/>
                <a:sym typeface="Arial"/>
              </a:rPr>
              <a:t>Thiết kế đường dẫn dữ liệu</a:t>
            </a:r>
            <a:endParaRPr sz="1400">
              <a:solidFill>
                <a:srgbClr val="193EB0"/>
              </a:solidFill>
              <a:latin typeface="Arial"/>
              <a:ea typeface="Arial"/>
              <a:cs typeface="Arial"/>
              <a:sym typeface="Arial"/>
            </a:endParaRPr>
          </a:p>
        </p:txBody>
      </p:sp>
      <p:pic>
        <p:nvPicPr>
          <p:cNvPr id="398" name="Google Shape;398;p29"/>
          <p:cNvPicPr preferRelativeResize="0"/>
          <p:nvPr/>
        </p:nvPicPr>
        <p:blipFill rotWithShape="1">
          <a:blip r:embed="rId3">
            <a:alphaModFix/>
          </a:blip>
          <a:srcRect b="0" l="0" r="0" t="0"/>
          <a:stretch/>
        </p:blipFill>
        <p:spPr>
          <a:xfrm>
            <a:off x="3658999" y="3328520"/>
            <a:ext cx="4578120" cy="2767470"/>
          </a:xfrm>
          <a:prstGeom prst="rect">
            <a:avLst/>
          </a:prstGeom>
          <a:noFill/>
          <a:ln>
            <a:noFill/>
          </a:ln>
        </p:spPr>
      </p:pic>
      <p:sp>
        <p:nvSpPr>
          <p:cNvPr id="399" name="Google Shape;399;p29"/>
          <p:cNvSpPr txBox="1"/>
          <p:nvPr/>
        </p:nvSpPr>
        <p:spPr>
          <a:xfrm>
            <a:off x="1110342" y="5331998"/>
            <a:ext cx="2553249"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193EB0"/>
              </a:buClr>
              <a:buSzPts val="1400"/>
              <a:buFont typeface="Arial"/>
              <a:buNone/>
            </a:pPr>
            <a:r>
              <a:rPr b="0" i="0" lang="en-US" sz="1400" u="none" cap="none" strike="noStrike">
                <a:solidFill>
                  <a:srgbClr val="193EB0"/>
                </a:solidFill>
                <a:latin typeface="Arial"/>
                <a:ea typeface="Arial"/>
                <a:cs typeface="Arial"/>
                <a:sym typeface="Arial"/>
              </a:rPr>
              <a:t>Xử lý và phân tích dữ liệu</a:t>
            </a:r>
            <a:endParaRPr b="0" i="0" sz="1400" u="none" cap="none" strike="noStrike">
              <a:solidFill>
                <a:srgbClr val="193EB0"/>
              </a:solidFill>
              <a:latin typeface="Arial"/>
              <a:ea typeface="Arial"/>
              <a:cs typeface="Arial"/>
              <a:sym typeface="Arial"/>
            </a:endParaRPr>
          </a:p>
        </p:txBody>
      </p:sp>
      <p:sp>
        <p:nvSpPr>
          <p:cNvPr id="400" name="Google Shape;400;p29"/>
          <p:cNvSpPr txBox="1"/>
          <p:nvPr>
            <p:ph idx="1" type="body"/>
          </p:nvPr>
        </p:nvSpPr>
        <p:spPr>
          <a:xfrm>
            <a:off x="449612" y="447879"/>
            <a:ext cx="5894038"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Quản lý lịch trình và tiến độ dự án</a:t>
            </a:r>
            <a:endParaRPr/>
          </a:p>
        </p:txBody>
      </p:sp>
      <p:sp>
        <p:nvSpPr>
          <p:cNvPr id="401" name="Google Shape;401;p29"/>
          <p:cNvSpPr/>
          <p:nvPr/>
        </p:nvSpPr>
        <p:spPr>
          <a:xfrm>
            <a:off x="1110342" y="4079486"/>
            <a:ext cx="2553249"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rgbClr val="193EB0"/>
                </a:solidFill>
                <a:latin typeface="Arial"/>
                <a:ea typeface="Arial"/>
                <a:cs typeface="Arial"/>
                <a:sym typeface="Arial"/>
              </a:rPr>
              <a:t>Xử lý dữ liệu</a:t>
            </a:r>
            <a:endParaRPr sz="1400">
              <a:solidFill>
                <a:srgbClr val="193EB0"/>
              </a:solidFill>
              <a:latin typeface="Arial"/>
              <a:ea typeface="Arial"/>
              <a:cs typeface="Arial"/>
              <a:sym typeface="Arial"/>
            </a:endParaRPr>
          </a:p>
        </p:txBody>
      </p:sp>
      <p:sp>
        <p:nvSpPr>
          <p:cNvPr id="402" name="Google Shape;402;p29"/>
          <p:cNvSpPr txBox="1"/>
          <p:nvPr/>
        </p:nvSpPr>
        <p:spPr>
          <a:xfrm>
            <a:off x="1110342" y="4392614"/>
            <a:ext cx="2553249"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193EB0"/>
              </a:buClr>
              <a:buSzPts val="1400"/>
              <a:buFont typeface="Arial"/>
              <a:buNone/>
            </a:pPr>
            <a:r>
              <a:rPr lang="en-US" sz="1400">
                <a:solidFill>
                  <a:srgbClr val="193EB0"/>
                </a:solidFill>
                <a:latin typeface="Arial"/>
                <a:ea typeface="Arial"/>
                <a:cs typeface="Arial"/>
                <a:sym typeface="Arial"/>
              </a:rPr>
              <a:t>Chuẩn bị lưu trữ</a:t>
            </a:r>
            <a:endParaRPr b="0" i="0" sz="1400" u="none" cap="none" strike="noStrike">
              <a:solidFill>
                <a:srgbClr val="193EB0"/>
              </a:solidFill>
              <a:latin typeface="Arial"/>
              <a:ea typeface="Arial"/>
              <a:cs typeface="Arial"/>
              <a:sym typeface="Arial"/>
            </a:endParaRPr>
          </a:p>
        </p:txBody>
      </p:sp>
      <p:sp>
        <p:nvSpPr>
          <p:cNvPr id="403" name="Google Shape;403;p29"/>
          <p:cNvSpPr txBox="1"/>
          <p:nvPr/>
        </p:nvSpPr>
        <p:spPr>
          <a:xfrm>
            <a:off x="1110342" y="4705742"/>
            <a:ext cx="2553249"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193EB0"/>
              </a:buClr>
              <a:buSzPts val="1400"/>
              <a:buFont typeface="Arial"/>
              <a:buNone/>
            </a:pPr>
            <a:r>
              <a:rPr b="0" i="0" lang="en-US" sz="1400" u="none" cap="none" strike="noStrike">
                <a:solidFill>
                  <a:srgbClr val="193EB0"/>
                </a:solidFill>
                <a:latin typeface="Arial"/>
                <a:ea typeface="Arial"/>
                <a:cs typeface="Arial"/>
                <a:sym typeface="Arial"/>
              </a:rPr>
              <a:t>thiết kế cụm</a:t>
            </a:r>
            <a:endParaRPr b="0" i="0" sz="1400" u="none" cap="none" strike="noStrike">
              <a:solidFill>
                <a:srgbClr val="193EB0"/>
              </a:solidFill>
              <a:latin typeface="Arial"/>
              <a:ea typeface="Arial"/>
              <a:cs typeface="Arial"/>
              <a:sym typeface="Arial"/>
            </a:endParaRPr>
          </a:p>
        </p:txBody>
      </p:sp>
      <p:sp>
        <p:nvSpPr>
          <p:cNvPr id="404" name="Google Shape;404;p29"/>
          <p:cNvSpPr txBox="1"/>
          <p:nvPr/>
        </p:nvSpPr>
        <p:spPr>
          <a:xfrm>
            <a:off x="1110342" y="5018870"/>
            <a:ext cx="2553249"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193EB0"/>
              </a:buClr>
              <a:buSzPts val="1400"/>
              <a:buFont typeface="Arial"/>
              <a:buNone/>
            </a:pPr>
            <a:r>
              <a:rPr b="0" i="0" lang="en-US" sz="1400" u="none" cap="none" strike="noStrike">
                <a:solidFill>
                  <a:srgbClr val="193EB0"/>
                </a:solidFill>
                <a:latin typeface="Arial"/>
                <a:ea typeface="Arial"/>
                <a:cs typeface="Arial"/>
                <a:sym typeface="Arial"/>
              </a:rPr>
              <a:t>triển khai</a:t>
            </a:r>
            <a:endParaRPr b="0" i="0" sz="1400" u="none" cap="none" strike="noStrike">
              <a:solidFill>
                <a:srgbClr val="193EB0"/>
              </a:solidFill>
              <a:latin typeface="Arial"/>
              <a:ea typeface="Arial"/>
              <a:cs typeface="Arial"/>
              <a:sym typeface="Arial"/>
            </a:endParaRPr>
          </a:p>
        </p:txBody>
      </p:sp>
      <p:sp>
        <p:nvSpPr>
          <p:cNvPr id="405" name="Google Shape;405;p29"/>
          <p:cNvSpPr txBox="1"/>
          <p:nvPr/>
        </p:nvSpPr>
        <p:spPr>
          <a:xfrm>
            <a:off x="1110342" y="5645126"/>
            <a:ext cx="2553249"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193EB0"/>
              </a:buClr>
              <a:buSzPts val="1400"/>
              <a:buFont typeface="Arial"/>
              <a:buNone/>
            </a:pPr>
            <a:r>
              <a:rPr b="0" i="0" lang="en-US" sz="1400" u="none" cap="none" strike="noStrike">
                <a:solidFill>
                  <a:srgbClr val="193EB0"/>
                </a:solidFill>
                <a:latin typeface="Arial"/>
                <a:ea typeface="Arial"/>
                <a:cs typeface="Arial"/>
                <a:sym typeface="Arial"/>
              </a:rPr>
              <a:t>Trực quan hóa và mô hình hóa</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idx="1" type="body"/>
          </p:nvPr>
        </p:nvSpPr>
        <p:spPr>
          <a:xfrm>
            <a:off x="989700" y="3105713"/>
            <a:ext cx="8759568"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latin typeface="Arial"/>
                <a:ea typeface="Arial"/>
                <a:cs typeface="Arial"/>
                <a:sym typeface="Arial"/>
              </a:rPr>
              <a:t>Bắt đầu dự án về dữ liệu lớn</a:t>
            </a:r>
            <a:endParaRPr>
              <a:latin typeface="Arial"/>
              <a:ea typeface="Arial"/>
              <a:cs typeface="Arial"/>
              <a:sym typeface="Arial"/>
            </a:endParaRPr>
          </a:p>
        </p:txBody>
      </p:sp>
      <p:sp>
        <p:nvSpPr>
          <p:cNvPr id="96" name="Google Shape;96;p3"/>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latin typeface="Arial"/>
                <a:ea typeface="Arial"/>
                <a:cs typeface="Arial"/>
                <a:sym typeface="Arial"/>
              </a:rPr>
              <a:t>Chương 10. </a:t>
            </a:r>
            <a:endParaRPr>
              <a:latin typeface="Arial"/>
              <a:ea typeface="Arial"/>
              <a:cs typeface="Arial"/>
              <a:sym typeface="Arial"/>
            </a:endParaRPr>
          </a:p>
        </p:txBody>
      </p:sp>
      <p:sp>
        <p:nvSpPr>
          <p:cNvPr id="97" name="Google Shape;97;p3"/>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1800" u="none" cap="none" strike="noStrike">
                <a:solidFill>
                  <a:srgbClr val="3F3F3F"/>
                </a:solidFill>
                <a:latin typeface="Arial"/>
                <a:ea typeface="Arial"/>
                <a:cs typeface="Arial"/>
                <a:sym typeface="Arial"/>
              </a:rPr>
              <a:t>Bài 1. Chuẩn bị dự án</a:t>
            </a:r>
            <a:endParaRPr b="0" i="0" sz="1800" u="none" cap="none" strike="noStrike">
              <a:solidFill>
                <a:srgbClr val="3F3F3F"/>
              </a:solidFill>
              <a:latin typeface="Arial"/>
              <a:ea typeface="Arial"/>
              <a:cs typeface="Arial"/>
              <a:sym typeface="Arial"/>
            </a:endParaRPr>
          </a:p>
        </p:txBody>
      </p:sp>
      <p:sp>
        <p:nvSpPr>
          <p:cNvPr id="98" name="Google Shape;98;p3"/>
          <p:cNvSpPr/>
          <p:nvPr/>
        </p:nvSpPr>
        <p:spPr>
          <a:xfrm>
            <a:off x="1051644" y="4065237"/>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1429A0"/>
              </a:solidFill>
              <a:latin typeface="Arial"/>
              <a:ea typeface="Arial"/>
              <a:cs typeface="Arial"/>
              <a:sym typeface="Arial"/>
            </a:endParaRPr>
          </a:p>
        </p:txBody>
      </p:sp>
      <p:sp>
        <p:nvSpPr>
          <p:cNvPr id="99" name="Google Shape;99;p3"/>
          <p:cNvSpPr/>
          <p:nvPr/>
        </p:nvSpPr>
        <p:spPr>
          <a:xfrm>
            <a:off x="1234524" y="4512268"/>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1800" u="none" cap="none" strike="noStrike">
                <a:solidFill>
                  <a:srgbClr val="3F3F3F"/>
                </a:solidFill>
                <a:latin typeface="Arial"/>
                <a:ea typeface="Arial"/>
                <a:cs typeface="Arial"/>
                <a:sym typeface="Arial"/>
              </a:rPr>
              <a:t>Bài 2. Thiết kế kiến trúc dữ liệu lớn</a:t>
            </a:r>
            <a:endParaRPr b="0" i="0" sz="1800" u="none" cap="none" strike="noStrike">
              <a:solidFill>
                <a:srgbClr val="3F3F3F"/>
              </a:solidFill>
              <a:latin typeface="Arial"/>
              <a:ea typeface="Arial"/>
              <a:cs typeface="Arial"/>
              <a:sym typeface="Arial"/>
            </a:endParaRPr>
          </a:p>
        </p:txBody>
      </p:sp>
      <p:sp>
        <p:nvSpPr>
          <p:cNvPr id="100" name="Google Shape;100;p3"/>
          <p:cNvSpPr/>
          <p:nvPr/>
        </p:nvSpPr>
        <p:spPr>
          <a:xfrm>
            <a:off x="1051644" y="4511095"/>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1429A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0"/>
          <p:cNvSpPr txBox="1"/>
          <p:nvPr>
            <p:ph idx="1" type="body"/>
          </p:nvPr>
        </p:nvSpPr>
        <p:spPr>
          <a:xfrm>
            <a:off x="449612" y="447879"/>
            <a:ext cx="5939758"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Quản lý lịch trình và tiến độ dự án</a:t>
            </a:r>
            <a:endParaRPr/>
          </a:p>
        </p:txBody>
      </p:sp>
      <p:sp>
        <p:nvSpPr>
          <p:cNvPr id="412" name="Google Shape;412;p3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Quản lý thông qua WBS</a:t>
            </a:r>
            <a:endParaRPr>
              <a:latin typeface="Arial"/>
              <a:ea typeface="Arial"/>
              <a:cs typeface="Arial"/>
              <a:sym typeface="Arial"/>
            </a:endParaRPr>
          </a:p>
        </p:txBody>
      </p:sp>
      <p:sp>
        <p:nvSpPr>
          <p:cNvPr id="413" name="Google Shape;413;p3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sp>
        <p:nvSpPr>
          <p:cNvPr id="414" name="Google Shape;414;p30"/>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WBS? (Cấu trúc phân chia công việc)</a:t>
            </a:r>
            <a:endParaRPr/>
          </a:p>
          <a:p>
            <a:pPr indent="-182563" lvl="1" marL="360363" rtl="0" algn="l">
              <a:lnSpc>
                <a:spcPct val="138461"/>
              </a:lnSpc>
              <a:spcBef>
                <a:spcPts val="500"/>
              </a:spcBef>
              <a:spcAft>
                <a:spcPts val="0"/>
              </a:spcAft>
              <a:buClr>
                <a:srgbClr val="262626"/>
              </a:buClr>
              <a:buSzPts val="1040"/>
              <a:buChar char="•"/>
            </a:pPr>
            <a:r>
              <a:rPr lang="en-US"/>
              <a:t>A Một sự phân tách theo thứ bậc theo định hướng có thể chuyển giao công việc sẽ được thực hiện bởi nhóm dự án để hoàn thành các mục tiêu của dự án và tạo ra các sản phẩm có thể chuyển giao được yêu cầu.</a:t>
            </a:r>
            <a:endParaRPr/>
          </a:p>
          <a:p>
            <a:pPr indent="-182563" lvl="1" marL="360363" rtl="0" algn="l">
              <a:lnSpc>
                <a:spcPct val="138461"/>
              </a:lnSpc>
              <a:spcBef>
                <a:spcPts val="500"/>
              </a:spcBef>
              <a:spcAft>
                <a:spcPts val="0"/>
              </a:spcAft>
              <a:buClr>
                <a:srgbClr val="262626"/>
              </a:buClr>
              <a:buSzPts val="1040"/>
              <a:buChar char="•"/>
            </a:pPr>
            <a:r>
              <a:rPr lang="en-US"/>
              <a:t>Ví dụ</a:t>
            </a:r>
            <a:endParaRPr/>
          </a:p>
        </p:txBody>
      </p:sp>
      <p:pic>
        <p:nvPicPr>
          <p:cNvPr id="415" name="Google Shape;415;p30"/>
          <p:cNvPicPr preferRelativeResize="0"/>
          <p:nvPr/>
        </p:nvPicPr>
        <p:blipFill rotWithShape="1">
          <a:blip r:embed="rId3">
            <a:alphaModFix/>
          </a:blip>
          <a:srcRect b="7163" l="0" r="0" t="0"/>
          <a:stretch/>
        </p:blipFill>
        <p:spPr>
          <a:xfrm>
            <a:off x="895740" y="3380212"/>
            <a:ext cx="8176260" cy="2893588"/>
          </a:xfrm>
          <a:custGeom>
            <a:rect b="b" l="l" r="r" t="t"/>
            <a:pathLst>
              <a:path extrusionOk="0" h="3505745" w="9906000">
                <a:moveTo>
                  <a:pt x="0" y="0"/>
                </a:moveTo>
                <a:lnTo>
                  <a:pt x="9906000" y="0"/>
                </a:lnTo>
                <a:lnTo>
                  <a:pt x="9906000" y="3502414"/>
                </a:lnTo>
                <a:lnTo>
                  <a:pt x="9898204" y="3498125"/>
                </a:lnTo>
                <a:cubicBezTo>
                  <a:pt x="9885097" y="3488763"/>
                  <a:pt x="9870519" y="3464269"/>
                  <a:pt x="9852484" y="3460025"/>
                </a:cubicBezTo>
                <a:cubicBezTo>
                  <a:pt x="9817518" y="3451798"/>
                  <a:pt x="9781364" y="3449865"/>
                  <a:pt x="9745804" y="3444785"/>
                </a:cubicBezTo>
                <a:cubicBezTo>
                  <a:pt x="9623100" y="3453550"/>
                  <a:pt x="9672945" y="3441131"/>
                  <a:pt x="9593404" y="3467645"/>
                </a:cubicBezTo>
                <a:cubicBezTo>
                  <a:pt x="9570544" y="3470185"/>
                  <a:pt x="9547557" y="3471768"/>
                  <a:pt x="9524824" y="3475265"/>
                </a:cubicBezTo>
                <a:cubicBezTo>
                  <a:pt x="9487766" y="3480966"/>
                  <a:pt x="9503348" y="3482539"/>
                  <a:pt x="9471484" y="3490505"/>
                </a:cubicBezTo>
                <a:cubicBezTo>
                  <a:pt x="9458919" y="3493646"/>
                  <a:pt x="9446264" y="3496769"/>
                  <a:pt x="9433384" y="3498125"/>
                </a:cubicBezTo>
                <a:cubicBezTo>
                  <a:pt x="9397929" y="3501857"/>
                  <a:pt x="9362264" y="3503205"/>
                  <a:pt x="9326704" y="3505745"/>
                </a:cubicBezTo>
                <a:cubicBezTo>
                  <a:pt x="9262997" y="3496644"/>
                  <a:pt x="9290788" y="3502481"/>
                  <a:pt x="9242884" y="3490505"/>
                </a:cubicBezTo>
                <a:cubicBezTo>
                  <a:pt x="9220242" y="3484844"/>
                  <a:pt x="9173398" y="3464575"/>
                  <a:pt x="9143824" y="3460025"/>
                </a:cubicBezTo>
                <a:cubicBezTo>
                  <a:pt x="9029729" y="3442472"/>
                  <a:pt x="9113542" y="3461980"/>
                  <a:pt x="9044764" y="3444785"/>
                </a:cubicBezTo>
                <a:cubicBezTo>
                  <a:pt x="8970637" y="3437372"/>
                  <a:pt x="8941589" y="3433740"/>
                  <a:pt x="8861884" y="3429545"/>
                </a:cubicBezTo>
                <a:lnTo>
                  <a:pt x="8679004" y="3421925"/>
                </a:lnTo>
                <a:cubicBezTo>
                  <a:pt x="8630729" y="3419680"/>
                  <a:pt x="8582384" y="3418318"/>
                  <a:pt x="8534224" y="3414305"/>
                </a:cubicBezTo>
                <a:cubicBezTo>
                  <a:pt x="8521317" y="3413229"/>
                  <a:pt x="8508945" y="3408517"/>
                  <a:pt x="8496124" y="3406685"/>
                </a:cubicBezTo>
                <a:cubicBezTo>
                  <a:pt x="8473354" y="3403432"/>
                  <a:pt x="8449858" y="3404643"/>
                  <a:pt x="8427544" y="3399065"/>
                </a:cubicBezTo>
                <a:cubicBezTo>
                  <a:pt x="8408778" y="3394373"/>
                  <a:pt x="8391984" y="3383825"/>
                  <a:pt x="8374204" y="3376205"/>
                </a:cubicBezTo>
                <a:cubicBezTo>
                  <a:pt x="8340211" y="3361637"/>
                  <a:pt x="8303403" y="3354695"/>
                  <a:pt x="8267524" y="3345725"/>
                </a:cubicBezTo>
                <a:cubicBezTo>
                  <a:pt x="8201820" y="3329299"/>
                  <a:pt x="8241150" y="3351003"/>
                  <a:pt x="8198944" y="3322865"/>
                </a:cubicBezTo>
                <a:cubicBezTo>
                  <a:pt x="8104964" y="3320325"/>
                  <a:pt x="8011018" y="3315245"/>
                  <a:pt x="7917004" y="3315245"/>
                </a:cubicBezTo>
                <a:cubicBezTo>
                  <a:pt x="7901554" y="3315245"/>
                  <a:pt x="7886083" y="3318425"/>
                  <a:pt x="7871284" y="3322865"/>
                </a:cubicBezTo>
                <a:cubicBezTo>
                  <a:pt x="7860404" y="3326129"/>
                  <a:pt x="7850964" y="3333025"/>
                  <a:pt x="7840804" y="3338105"/>
                </a:cubicBezTo>
                <a:cubicBezTo>
                  <a:pt x="7758295" y="3351857"/>
                  <a:pt x="7824748" y="3338338"/>
                  <a:pt x="7772224" y="3353345"/>
                </a:cubicBezTo>
                <a:cubicBezTo>
                  <a:pt x="7762154" y="3356222"/>
                  <a:pt x="7751370" y="3356840"/>
                  <a:pt x="7741744" y="3360965"/>
                </a:cubicBezTo>
                <a:cubicBezTo>
                  <a:pt x="7733326" y="3364573"/>
                  <a:pt x="7726504" y="3371125"/>
                  <a:pt x="7718884" y="3376205"/>
                </a:cubicBezTo>
                <a:cubicBezTo>
                  <a:pt x="7642567" y="3391468"/>
                  <a:pt x="7716871" y="3374203"/>
                  <a:pt x="7604584" y="3414305"/>
                </a:cubicBezTo>
                <a:cubicBezTo>
                  <a:pt x="7587494" y="3420409"/>
                  <a:pt x="7567793" y="3421270"/>
                  <a:pt x="7551244" y="3429545"/>
                </a:cubicBezTo>
                <a:cubicBezTo>
                  <a:pt x="7504070" y="3453132"/>
                  <a:pt x="7556204" y="3440249"/>
                  <a:pt x="7490284" y="3460025"/>
                </a:cubicBezTo>
                <a:cubicBezTo>
                  <a:pt x="7477879" y="3463747"/>
                  <a:pt x="7465035" y="3466039"/>
                  <a:pt x="7452184" y="3467645"/>
                </a:cubicBezTo>
                <a:lnTo>
                  <a:pt x="7307404" y="3482885"/>
                </a:lnTo>
                <a:lnTo>
                  <a:pt x="7238824" y="3475265"/>
                </a:lnTo>
                <a:cubicBezTo>
                  <a:pt x="7213438" y="3472593"/>
                  <a:pt x="7187762" y="3472081"/>
                  <a:pt x="7162624" y="3467645"/>
                </a:cubicBezTo>
                <a:cubicBezTo>
                  <a:pt x="7144414" y="3464431"/>
                  <a:pt x="7127064" y="3457485"/>
                  <a:pt x="7109284" y="3452405"/>
                </a:cubicBezTo>
                <a:cubicBezTo>
                  <a:pt x="7084378" y="3445289"/>
                  <a:pt x="7058593" y="3441667"/>
                  <a:pt x="7033084" y="3437165"/>
                </a:cubicBezTo>
                <a:cubicBezTo>
                  <a:pt x="7015397" y="3434044"/>
                  <a:pt x="6997168" y="3433901"/>
                  <a:pt x="6979744" y="3429545"/>
                </a:cubicBezTo>
                <a:cubicBezTo>
                  <a:pt x="6966474" y="3426228"/>
                  <a:pt x="6954914" y="3417622"/>
                  <a:pt x="6941644" y="3414305"/>
                </a:cubicBezTo>
                <a:cubicBezTo>
                  <a:pt x="6903950" y="3404881"/>
                  <a:pt x="6865512" y="3398715"/>
                  <a:pt x="6827344" y="3391445"/>
                </a:cubicBezTo>
                <a:cubicBezTo>
                  <a:pt x="6764761" y="3379524"/>
                  <a:pt x="6800929" y="3390260"/>
                  <a:pt x="6758764" y="3376205"/>
                </a:cubicBezTo>
                <a:lnTo>
                  <a:pt x="6179644" y="3360965"/>
                </a:lnTo>
                <a:lnTo>
                  <a:pt x="5989144" y="3353345"/>
                </a:lnTo>
                <a:cubicBezTo>
                  <a:pt x="5887560" y="3350219"/>
                  <a:pt x="5785901" y="3349631"/>
                  <a:pt x="5684344" y="3345725"/>
                </a:cubicBezTo>
                <a:cubicBezTo>
                  <a:pt x="5650405" y="3344420"/>
                  <a:pt x="5562824" y="3335298"/>
                  <a:pt x="5524324" y="3330485"/>
                </a:cubicBezTo>
                <a:cubicBezTo>
                  <a:pt x="5506502" y="3328257"/>
                  <a:pt x="5488942" y="3323175"/>
                  <a:pt x="5470984" y="3322865"/>
                </a:cubicBezTo>
                <a:lnTo>
                  <a:pt x="4640404" y="3315245"/>
                </a:lnTo>
                <a:lnTo>
                  <a:pt x="4457524" y="3330485"/>
                </a:lnTo>
                <a:cubicBezTo>
                  <a:pt x="4406680" y="3335107"/>
                  <a:pt x="4355741" y="3339065"/>
                  <a:pt x="4305124" y="3345725"/>
                </a:cubicBezTo>
                <a:cubicBezTo>
                  <a:pt x="4214105" y="3357701"/>
                  <a:pt x="4146609" y="3369387"/>
                  <a:pt x="4061284" y="3399065"/>
                </a:cubicBezTo>
                <a:cubicBezTo>
                  <a:pt x="4037656" y="3407283"/>
                  <a:pt x="4016542" y="3421960"/>
                  <a:pt x="3992704" y="3429545"/>
                </a:cubicBezTo>
                <a:cubicBezTo>
                  <a:pt x="3933540" y="3448370"/>
                  <a:pt x="3820115" y="3464494"/>
                  <a:pt x="3764104" y="3475265"/>
                </a:cubicBezTo>
                <a:cubicBezTo>
                  <a:pt x="3604358" y="3505985"/>
                  <a:pt x="3806043" y="3480458"/>
                  <a:pt x="3527884" y="3505745"/>
                </a:cubicBezTo>
                <a:cubicBezTo>
                  <a:pt x="3515184" y="3503205"/>
                  <a:pt x="3502427" y="3500935"/>
                  <a:pt x="3489784" y="3498125"/>
                </a:cubicBezTo>
                <a:cubicBezTo>
                  <a:pt x="3468860" y="3493475"/>
                  <a:pt x="3420825" y="3480219"/>
                  <a:pt x="3405964" y="3475265"/>
                </a:cubicBezTo>
                <a:cubicBezTo>
                  <a:pt x="3392988" y="3470940"/>
                  <a:pt x="3380920" y="3464105"/>
                  <a:pt x="3367864" y="3460025"/>
                </a:cubicBezTo>
                <a:cubicBezTo>
                  <a:pt x="3340222" y="3451387"/>
                  <a:pt x="3311890" y="3445121"/>
                  <a:pt x="3284044" y="3437165"/>
                </a:cubicBezTo>
                <a:cubicBezTo>
                  <a:pt x="3231141" y="3422050"/>
                  <a:pt x="3285006" y="3428912"/>
                  <a:pt x="3184984" y="3406685"/>
                </a:cubicBezTo>
                <a:cubicBezTo>
                  <a:pt x="3164994" y="3402243"/>
                  <a:pt x="3144488" y="3399837"/>
                  <a:pt x="3124024" y="3399065"/>
                </a:cubicBezTo>
                <a:lnTo>
                  <a:pt x="2781124" y="3391445"/>
                </a:lnTo>
                <a:cubicBezTo>
                  <a:pt x="2669364" y="3393985"/>
                  <a:pt x="2557550" y="3394769"/>
                  <a:pt x="2445844" y="3399065"/>
                </a:cubicBezTo>
                <a:cubicBezTo>
                  <a:pt x="2425381" y="3399852"/>
                  <a:pt x="2405222" y="3404292"/>
                  <a:pt x="2384884" y="3406685"/>
                </a:cubicBezTo>
                <a:cubicBezTo>
                  <a:pt x="2362041" y="3409372"/>
                  <a:pt x="2339218" y="3412312"/>
                  <a:pt x="2316304" y="3414305"/>
                </a:cubicBezTo>
                <a:cubicBezTo>
                  <a:pt x="2194384" y="3424907"/>
                  <a:pt x="2245074" y="3410108"/>
                  <a:pt x="2186764" y="3429545"/>
                </a:cubicBezTo>
                <a:cubicBezTo>
                  <a:pt x="2161364" y="3432085"/>
                  <a:pt x="2135867" y="3433791"/>
                  <a:pt x="2110564" y="3437165"/>
                </a:cubicBezTo>
                <a:cubicBezTo>
                  <a:pt x="2097726" y="3438877"/>
                  <a:pt x="2085407" y="3444314"/>
                  <a:pt x="2072464" y="3444785"/>
                </a:cubicBezTo>
                <a:cubicBezTo>
                  <a:pt x="1692077" y="3458617"/>
                  <a:pt x="1804009" y="3508677"/>
                  <a:pt x="1660984" y="3437165"/>
                </a:cubicBezTo>
                <a:cubicBezTo>
                  <a:pt x="1648284" y="3434625"/>
                  <a:pt x="1635011" y="3434093"/>
                  <a:pt x="1622884" y="3429545"/>
                </a:cubicBezTo>
                <a:cubicBezTo>
                  <a:pt x="1614309" y="3426329"/>
                  <a:pt x="1608215" y="3418401"/>
                  <a:pt x="1600024" y="3414305"/>
                </a:cubicBezTo>
                <a:cubicBezTo>
                  <a:pt x="1582722" y="3405654"/>
                  <a:pt x="1564901" y="3397951"/>
                  <a:pt x="1546684" y="3391445"/>
                </a:cubicBezTo>
                <a:cubicBezTo>
                  <a:pt x="1529270" y="3385226"/>
                  <a:pt x="1511056" y="3381518"/>
                  <a:pt x="1493344" y="3376205"/>
                </a:cubicBezTo>
                <a:cubicBezTo>
                  <a:pt x="1485651" y="3373897"/>
                  <a:pt x="1478177" y="3370893"/>
                  <a:pt x="1470484" y="3368585"/>
                </a:cubicBezTo>
                <a:cubicBezTo>
                  <a:pt x="1452772" y="3363272"/>
                  <a:pt x="1434687" y="3359193"/>
                  <a:pt x="1417144" y="3353345"/>
                </a:cubicBezTo>
                <a:cubicBezTo>
                  <a:pt x="1404168" y="3349020"/>
                  <a:pt x="1392020" y="3342430"/>
                  <a:pt x="1379044" y="3338105"/>
                </a:cubicBezTo>
                <a:cubicBezTo>
                  <a:pt x="1361501" y="3332257"/>
                  <a:pt x="1343337" y="3328433"/>
                  <a:pt x="1325704" y="3322865"/>
                </a:cubicBezTo>
                <a:cubicBezTo>
                  <a:pt x="1295067" y="3313190"/>
                  <a:pt x="1265157" y="3301211"/>
                  <a:pt x="1234264" y="3292385"/>
                </a:cubicBezTo>
                <a:cubicBezTo>
                  <a:pt x="1211747" y="3285952"/>
                  <a:pt x="1188402" y="3282825"/>
                  <a:pt x="1165684" y="3277145"/>
                </a:cubicBezTo>
                <a:cubicBezTo>
                  <a:pt x="1147745" y="3272660"/>
                  <a:pt x="1130211" y="3266670"/>
                  <a:pt x="1112344" y="3261905"/>
                </a:cubicBezTo>
                <a:cubicBezTo>
                  <a:pt x="1092106" y="3256508"/>
                  <a:pt x="1071255" y="3253289"/>
                  <a:pt x="1051384" y="3246665"/>
                </a:cubicBezTo>
                <a:cubicBezTo>
                  <a:pt x="1040608" y="3243073"/>
                  <a:pt x="1031064" y="3236505"/>
                  <a:pt x="1020904" y="3231425"/>
                </a:cubicBezTo>
                <a:cubicBezTo>
                  <a:pt x="934769" y="3214198"/>
                  <a:pt x="1040928" y="3234286"/>
                  <a:pt x="914224" y="3216185"/>
                </a:cubicBezTo>
                <a:cubicBezTo>
                  <a:pt x="832014" y="3204441"/>
                  <a:pt x="910882" y="3214241"/>
                  <a:pt x="853264" y="3200945"/>
                </a:cubicBezTo>
                <a:cubicBezTo>
                  <a:pt x="828024" y="3195120"/>
                  <a:pt x="802194" y="3191987"/>
                  <a:pt x="777064" y="3185705"/>
                </a:cubicBezTo>
                <a:cubicBezTo>
                  <a:pt x="703530" y="3167321"/>
                  <a:pt x="758893" y="3175425"/>
                  <a:pt x="693244" y="3155225"/>
                </a:cubicBezTo>
                <a:cubicBezTo>
                  <a:pt x="512092" y="3099486"/>
                  <a:pt x="751155" y="3177323"/>
                  <a:pt x="571324" y="3132365"/>
                </a:cubicBezTo>
                <a:cubicBezTo>
                  <a:pt x="560304" y="3129610"/>
                  <a:pt x="552020" y="3119157"/>
                  <a:pt x="540844" y="3117125"/>
                </a:cubicBezTo>
                <a:cubicBezTo>
                  <a:pt x="467686" y="3103824"/>
                  <a:pt x="393524" y="3096805"/>
                  <a:pt x="319864" y="3086645"/>
                </a:cubicBezTo>
                <a:cubicBezTo>
                  <a:pt x="309704" y="3091725"/>
                  <a:pt x="299247" y="3096249"/>
                  <a:pt x="289384" y="3101885"/>
                </a:cubicBezTo>
                <a:cubicBezTo>
                  <a:pt x="272409" y="3111585"/>
                  <a:pt x="251036" y="3129082"/>
                  <a:pt x="236044" y="3139985"/>
                </a:cubicBezTo>
                <a:cubicBezTo>
                  <a:pt x="218373" y="3152836"/>
                  <a:pt x="200375" y="3165234"/>
                  <a:pt x="182704" y="3178085"/>
                </a:cubicBezTo>
                <a:lnTo>
                  <a:pt x="68404" y="3261905"/>
                </a:lnTo>
                <a:cubicBezTo>
                  <a:pt x="38227" y="3271964"/>
                  <a:pt x="44216" y="3268715"/>
                  <a:pt x="26989" y="3281200"/>
                </a:cubicBezTo>
                <a:lnTo>
                  <a:pt x="0" y="3299883"/>
                </a:lnTo>
                <a:close/>
              </a:path>
            </a:pathLst>
          </a:custGeom>
          <a:noFill/>
          <a:ln>
            <a:noFill/>
          </a:ln>
          <a:effectLst>
            <a:outerShdw blurRad="50800" rotWithShape="0" algn="t" dir="5400000" dist="38100">
              <a:srgbClr val="000000">
                <a:alpha val="4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1"/>
          <p:cNvSpPr txBox="1"/>
          <p:nvPr>
            <p:ph idx="1" type="body"/>
          </p:nvPr>
        </p:nvSpPr>
        <p:spPr>
          <a:xfrm>
            <a:off x="449612" y="447879"/>
            <a:ext cx="5974048"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Quản lý lịch trình và tiến độ dự án</a:t>
            </a:r>
            <a:endParaRPr/>
          </a:p>
        </p:txBody>
      </p:sp>
      <p:sp>
        <p:nvSpPr>
          <p:cNvPr id="422" name="Google Shape;422;p3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LỊCH TRÌNH</a:t>
            </a:r>
            <a:endParaRPr>
              <a:latin typeface="Arial"/>
              <a:ea typeface="Arial"/>
              <a:cs typeface="Arial"/>
              <a:sym typeface="Arial"/>
            </a:endParaRPr>
          </a:p>
        </p:txBody>
      </p:sp>
      <p:sp>
        <p:nvSpPr>
          <p:cNvPr id="423" name="Google Shape;423;p3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graphicFrame>
        <p:nvGraphicFramePr>
          <p:cNvPr id="424" name="Google Shape;424;p31"/>
          <p:cNvGraphicFramePr/>
          <p:nvPr/>
        </p:nvGraphicFramePr>
        <p:xfrm>
          <a:off x="532412" y="2233613"/>
          <a:ext cx="3000000" cy="3000000"/>
        </p:xfrm>
        <a:graphic>
          <a:graphicData uri="http://schemas.openxmlformats.org/drawingml/2006/table">
            <a:tbl>
              <a:tblPr>
                <a:noFill/>
                <a:tableStyleId>{30DBFA8A-2819-490E-9426-5170BCB2A574}</a:tableStyleId>
              </a:tblPr>
              <a:tblGrid>
                <a:gridCol w="1195225"/>
                <a:gridCol w="1548000"/>
                <a:gridCol w="2503950"/>
                <a:gridCol w="3564000"/>
              </a:tblGrid>
              <a:tr h="312075">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GIAI ĐOẠN</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THỜI GIAN</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HOẠT ĐỘNG</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NHẬN XÉT</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94575">
                <a:tc rowSpan="7">
                  <a:txBody>
                    <a:bodyPr/>
                    <a:lstStyle/>
                    <a:p>
                      <a:pPr indent="0" lvl="0" marL="0" marR="0" rtl="0" algn="ctr">
                        <a:spcBef>
                          <a:spcPts val="0"/>
                        </a:spcBef>
                        <a:spcAft>
                          <a:spcPts val="0"/>
                        </a:spcAft>
                        <a:buNone/>
                      </a:pPr>
                      <a:r>
                        <a:rPr b="0" lang="en-US" sz="1300" u="none" cap="none" strike="noStrike">
                          <a:solidFill>
                            <a:srgbClr val="1429A0"/>
                          </a:solidFill>
                          <a:latin typeface="Arial"/>
                          <a:ea typeface="Arial"/>
                          <a:cs typeface="Arial"/>
                          <a:sym typeface="Arial"/>
                        </a:rPr>
                        <a:t>GIAI ĐOẠN LÊN KẾ HOẠCH</a:t>
                      </a:r>
                      <a:endParaRPr b="0" sz="1300" u="none" cap="none" strike="noStrike">
                        <a:solidFill>
                          <a:srgbClr val="1429A0"/>
                        </a:solidFill>
                        <a:latin typeface="Arial"/>
                        <a:ea typeface="Arial"/>
                        <a:cs typeface="Arial"/>
                        <a:sym typeface="Arial"/>
                      </a:endParaRPr>
                    </a:p>
                  </a:txBody>
                  <a:tcPr marT="37125" marB="37125" marR="74275" marL="7427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chemeClr val="lt1"/>
                        </a:buClr>
                        <a:buSzPts val="1400"/>
                        <a:buFont typeface="Arial"/>
                        <a:buNone/>
                      </a:pPr>
                      <a:r>
                        <a:rPr b="0" lang="en-US" sz="1400" u="none" cap="none" strike="noStrike">
                          <a:solidFill>
                            <a:schemeClr val="lt1"/>
                          </a:solidFill>
                          <a:latin typeface="Arial"/>
                          <a:ea typeface="Arial"/>
                          <a:cs typeface="Arial"/>
                          <a:sym typeface="Arial"/>
                        </a:rPr>
                        <a:t>Ngày 1 ~ Ngày 5</a:t>
                      </a:r>
                      <a:endParaRPr b="0" sz="1400" u="none" cap="none" strike="noStrike">
                        <a:solidFill>
                          <a:schemeClr val="lt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429A0"/>
                    </a:solidFill>
                  </a:tcPr>
                </a:tc>
                <a:tc gridSpan="2">
                  <a:txBody>
                    <a:bodyPr/>
                    <a:lstStyle/>
                    <a:p>
                      <a:pPr indent="0" lvl="0" marL="0" marR="0" rtl="0" algn="l">
                        <a:spcBef>
                          <a:spcPts val="0"/>
                        </a:spcBef>
                        <a:spcAft>
                          <a:spcPts val="0"/>
                        </a:spcAft>
                        <a:buNone/>
                      </a:pPr>
                      <a:r>
                        <a:rPr b="0" lang="en-US" sz="1400" u="none" cap="none" strike="noStrike">
                          <a:solidFill>
                            <a:schemeClr val="lt1"/>
                          </a:solidFill>
                          <a:latin typeface="Arial"/>
                          <a:ea typeface="Arial"/>
                          <a:cs typeface="Arial"/>
                          <a:sym typeface="Arial"/>
                        </a:rPr>
                        <a:t>Đề xuất lập kế hoạch/Team building </a:t>
                      </a:r>
                      <a:endParaRPr b="0" sz="1400" u="none" cap="none" strike="noStrike">
                        <a:solidFill>
                          <a:schemeClr val="lt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429A0"/>
                    </a:solidFill>
                  </a:tcPr>
                </a:tc>
                <a:tc hMerge="1"/>
              </a:tr>
              <a:tr h="564125">
                <a:tc vMerge="1"/>
                <a:tc rowSpan="3">
                  <a:txBody>
                    <a:bodyPr/>
                    <a:lstStyle/>
                    <a:p>
                      <a:pPr indent="0" lvl="1" marL="0" marR="0" rtl="0" algn="ctr">
                        <a:spcBef>
                          <a:spcPts val="0"/>
                        </a:spcBef>
                        <a:spcAft>
                          <a:spcPts val="0"/>
                        </a:spcAft>
                        <a:buNone/>
                      </a:pPr>
                      <a:r>
                        <a:rPr lang="en-US" sz="1100" u="none" cap="none" strike="noStrike">
                          <a:solidFill>
                            <a:schemeClr val="dk1"/>
                          </a:solidFill>
                          <a:latin typeface="Arial"/>
                          <a:ea typeface="Arial"/>
                          <a:cs typeface="Arial"/>
                          <a:sym typeface="Arial"/>
                        </a:rPr>
                        <a:t> Ngày 1</a:t>
                      </a:r>
                      <a:endParaRPr/>
                    </a:p>
                  </a:txBody>
                  <a:tcPr marT="79775" marB="79775" marR="79775" marL="797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100" u="none" cap="none" strike="noStrike">
                          <a:solidFill>
                            <a:srgbClr val="262626"/>
                          </a:solidFill>
                          <a:latin typeface="Arial"/>
                          <a:ea typeface="Arial"/>
                          <a:cs typeface="Arial"/>
                          <a:sym typeface="Arial"/>
                        </a:rPr>
                        <a:t>Tổng quan về dự án Capstone.</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1" marL="171450" marR="0" rtl="0" algn="l">
                        <a:lnSpc>
                          <a:spcPct val="100000"/>
                        </a:lnSpc>
                        <a:spcBef>
                          <a:spcPts val="0"/>
                        </a:spcBef>
                        <a:spcAft>
                          <a:spcPts val="0"/>
                        </a:spcAft>
                        <a:buClr>
                          <a:schemeClr val="dk1"/>
                        </a:buClr>
                        <a:buSzPts val="1100"/>
                        <a:buFont typeface="Arial"/>
                        <a:buChar char="•"/>
                      </a:pPr>
                      <a:r>
                        <a:rPr lang="en-US" sz="1100" u="none" cap="none" strike="noStrike">
                          <a:solidFill>
                            <a:schemeClr val="dk1"/>
                          </a:solidFill>
                          <a:latin typeface="Arial"/>
                          <a:ea typeface="Arial"/>
                          <a:cs typeface="Arial"/>
                          <a:sym typeface="Arial"/>
                        </a:rPr>
                        <a:t>Giao và giải thích tài liệu hướng dẫn học sinh.</a:t>
                      </a:r>
                      <a:endParaRPr sz="1100" u="none" cap="none" strike="noStrike">
                        <a:solidFill>
                          <a:schemeClr val="dk1"/>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564125">
                <a:tc vMerge="1"/>
                <a:tc vMerge="1"/>
                <a:tc>
                  <a:txBody>
                    <a:bodyPr/>
                    <a:lstStyle/>
                    <a:p>
                      <a:pPr indent="0" lvl="1"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Arial"/>
                          <a:ea typeface="Arial"/>
                          <a:cs typeface="Arial"/>
                          <a:sym typeface="Arial"/>
                        </a:rPr>
                        <a:t>Giảng dạy. </a:t>
                      </a:r>
                      <a:endParaRPr sz="1100" u="none" cap="none" strike="noStrike">
                        <a:solidFill>
                          <a:schemeClr val="dk1"/>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1" marL="171450" marR="0" rtl="0" algn="l">
                        <a:lnSpc>
                          <a:spcPct val="100000"/>
                        </a:lnSpc>
                        <a:spcBef>
                          <a:spcPts val="0"/>
                        </a:spcBef>
                        <a:spcAft>
                          <a:spcPts val="0"/>
                        </a:spcAft>
                        <a:buClr>
                          <a:schemeClr val="dk1"/>
                        </a:buClr>
                        <a:buSzPts val="1100"/>
                        <a:buFont typeface="Arial"/>
                        <a:buChar char="•"/>
                      </a:pPr>
                      <a:r>
                        <a:rPr lang="en-US" sz="1100" u="none" cap="none" strike="noStrike">
                          <a:solidFill>
                            <a:schemeClr val="dk1"/>
                          </a:solidFill>
                          <a:latin typeface="Arial"/>
                          <a:ea typeface="Arial"/>
                          <a:cs typeface="Arial"/>
                          <a:sym typeface="Arial"/>
                        </a:rPr>
                        <a:t>“Bắt đầu một dự án dữ liệu lớn”.</a:t>
                      </a:r>
                      <a:endParaRPr sz="1100" u="none" cap="none" strike="noStrike">
                        <a:solidFill>
                          <a:schemeClr val="dk1"/>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564125">
                <a:tc vMerge="1"/>
                <a:tc vMerge="1"/>
                <a:tc>
                  <a:txBody>
                    <a:bodyPr/>
                    <a:lstStyle/>
                    <a:p>
                      <a:pPr indent="0" lvl="1"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Arial"/>
                          <a:ea typeface="Arial"/>
                          <a:cs typeface="Arial"/>
                          <a:sym typeface="Arial"/>
                        </a:rPr>
                        <a:t>Team building and hoạt động.</a:t>
                      </a:r>
                      <a:endParaRPr sz="1100" u="none" cap="none" strike="noStrike">
                        <a:solidFill>
                          <a:schemeClr val="dk1"/>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1" marL="171450" marR="0" rtl="0" algn="l">
                        <a:lnSpc>
                          <a:spcPct val="100000"/>
                        </a:lnSpc>
                        <a:spcBef>
                          <a:spcPts val="0"/>
                        </a:spcBef>
                        <a:spcAft>
                          <a:spcPts val="0"/>
                        </a:spcAft>
                        <a:buClr>
                          <a:schemeClr val="dk1"/>
                        </a:buClr>
                        <a:buSzPts val="1100"/>
                        <a:buFont typeface="Arial"/>
                        <a:buChar char="•"/>
                      </a:pPr>
                      <a:r>
                        <a:rPr lang="en-US" sz="1100" u="none" cap="none" strike="noStrike">
                          <a:solidFill>
                            <a:schemeClr val="dk1"/>
                          </a:solidFill>
                          <a:latin typeface="Arial"/>
                          <a:ea typeface="Arial"/>
                          <a:cs typeface="Arial"/>
                          <a:sym typeface="Arial"/>
                        </a:rPr>
                        <a:t>Nhóm 3~4 thành viên.</a:t>
                      </a:r>
                      <a:endParaRPr sz="1100" u="none" cap="none" strike="noStrike">
                        <a:solidFill>
                          <a:schemeClr val="dk1"/>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564125">
                <a:tc vMerge="1"/>
                <a:tc rowSpan="2">
                  <a:txBody>
                    <a:bodyPr/>
                    <a:lstStyle/>
                    <a:p>
                      <a:pPr indent="0" lvl="1" marL="0" marR="0" rtl="0" algn="ctr">
                        <a:spcBef>
                          <a:spcPts val="0"/>
                        </a:spcBef>
                        <a:spcAft>
                          <a:spcPts val="0"/>
                        </a:spcAft>
                        <a:buNone/>
                      </a:pPr>
                      <a:r>
                        <a:rPr lang="en-US" sz="1100" u="none" cap="none" strike="noStrike">
                          <a:solidFill>
                            <a:schemeClr val="dk1"/>
                          </a:solidFill>
                          <a:latin typeface="Arial"/>
                          <a:ea typeface="Arial"/>
                          <a:cs typeface="Arial"/>
                          <a:sym typeface="Arial"/>
                        </a:rPr>
                        <a:t>Ngày 2</a:t>
                      </a:r>
                      <a:endParaRPr/>
                    </a:p>
                  </a:txBody>
                  <a:tcPr marT="79775" marB="79775" marR="79775" marL="797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1" marL="0" marR="0" rtl="0" algn="l">
                        <a:spcBef>
                          <a:spcPts val="0"/>
                        </a:spcBef>
                        <a:spcAft>
                          <a:spcPts val="0"/>
                        </a:spcAft>
                        <a:buNone/>
                      </a:pPr>
                      <a:r>
                        <a:rPr lang="en-US" sz="1100" u="none" cap="none" strike="noStrike">
                          <a:solidFill>
                            <a:schemeClr val="dk1"/>
                          </a:solidFill>
                          <a:latin typeface="Arial"/>
                          <a:ea typeface="Arial"/>
                          <a:cs typeface="Arial"/>
                          <a:sym typeface="Arial"/>
                        </a:rPr>
                        <a:t>Giảng dạy. </a:t>
                      </a:r>
                      <a:endParaRPr sz="1100" u="none" cap="none" strike="noStrike">
                        <a:solidFill>
                          <a:schemeClr val="dk1"/>
                        </a:solidFill>
                        <a:latin typeface="Arial"/>
                        <a:ea typeface="Arial"/>
                        <a:cs typeface="Arial"/>
                        <a:sym typeface="Arial"/>
                      </a:endParaRPr>
                    </a:p>
                  </a:txBody>
                  <a:tcPr marT="79775" marB="79775" marR="79775" marL="797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1" marL="171450" marR="0" rtl="0" algn="l">
                        <a:lnSpc>
                          <a:spcPct val="100000"/>
                        </a:lnSpc>
                        <a:spcBef>
                          <a:spcPts val="0"/>
                        </a:spcBef>
                        <a:spcAft>
                          <a:spcPts val="0"/>
                        </a:spcAft>
                        <a:buClr>
                          <a:schemeClr val="dk1"/>
                        </a:buClr>
                        <a:buSzPts val="1100"/>
                        <a:buFont typeface="Arial"/>
                        <a:buChar char="•"/>
                      </a:pPr>
                      <a:r>
                        <a:rPr lang="en-US" sz="1100" u="none" cap="none" strike="noStrike">
                          <a:solidFill>
                            <a:schemeClr val="dk1"/>
                          </a:solidFill>
                          <a:latin typeface="Arial"/>
                          <a:ea typeface="Arial"/>
                          <a:cs typeface="Arial"/>
                          <a:sym typeface="Arial"/>
                        </a:rPr>
                        <a:t>"Hướng dẫn dự án Capstone dữ liệu lớn."</a:t>
                      </a:r>
                      <a:endParaRPr sz="1100" u="none" cap="none" strike="noStrike">
                        <a:solidFill>
                          <a:schemeClr val="dk1"/>
                        </a:solidFill>
                        <a:latin typeface="Arial"/>
                        <a:ea typeface="Arial"/>
                        <a:cs typeface="Arial"/>
                        <a:sym typeface="Arial"/>
                      </a:endParaRPr>
                    </a:p>
                  </a:txBody>
                  <a:tcPr marT="79775" marB="79775" marR="79775" marL="797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564125">
                <a:tc vMerge="1"/>
                <a:tc vMerge="1"/>
                <a:tc>
                  <a:txBody>
                    <a:bodyPr/>
                    <a:lstStyle/>
                    <a:p>
                      <a:pPr indent="0" lvl="1" marL="0" marR="0" rtl="0" algn="l">
                        <a:spcBef>
                          <a:spcPts val="0"/>
                        </a:spcBef>
                        <a:spcAft>
                          <a:spcPts val="0"/>
                        </a:spcAft>
                        <a:buNone/>
                      </a:pPr>
                      <a:r>
                        <a:rPr lang="en-US" sz="1100" u="none" cap="none" strike="noStrike">
                          <a:solidFill>
                            <a:schemeClr val="dk1"/>
                          </a:solidFill>
                          <a:latin typeface="Arial"/>
                          <a:ea typeface="Arial"/>
                          <a:cs typeface="Arial"/>
                          <a:sym typeface="Arial"/>
                        </a:rPr>
                        <a:t>Kế hoạch hành động của dự án Capstone.</a:t>
                      </a:r>
                      <a:endParaRPr/>
                    </a:p>
                  </a:txBody>
                  <a:tcPr marT="79775" marB="79775" marR="79775" marL="797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rowSpan="2">
                  <a:txBody>
                    <a:bodyPr/>
                    <a:lstStyle/>
                    <a:p>
                      <a:pPr indent="-171450" lvl="1" marL="171450" marR="0" rtl="0" algn="l">
                        <a:lnSpc>
                          <a:spcPct val="100000"/>
                        </a:lnSpc>
                        <a:spcBef>
                          <a:spcPts val="0"/>
                        </a:spcBef>
                        <a:spcAft>
                          <a:spcPts val="0"/>
                        </a:spcAft>
                        <a:buClr>
                          <a:schemeClr val="dk1"/>
                        </a:buClr>
                        <a:buSzPts val="1100"/>
                        <a:buFont typeface="Arial"/>
                        <a:buChar char="•"/>
                      </a:pPr>
                      <a:r>
                        <a:rPr lang="en-US" sz="1100" u="none" cap="none" strike="noStrike">
                          <a:solidFill>
                            <a:schemeClr val="dk1"/>
                          </a:solidFill>
                          <a:latin typeface="Arial"/>
                          <a:ea typeface="Arial"/>
                          <a:cs typeface="Arial"/>
                          <a:sym typeface="Arial"/>
                        </a:rPr>
                        <a:t>Các nhóm điền vào phiếu và bàn giao cho giáo viên hướng dẫn xem xét và phê duyệt. * Áp dụng Tư duy thiết kế: Đồng cảm, Xác định và Lên ý tưởng.</a:t>
                      </a:r>
                      <a:endParaRPr sz="1100" u="none" cap="none" strike="noStrike">
                        <a:solidFill>
                          <a:schemeClr val="dk1"/>
                        </a:solidFill>
                        <a:latin typeface="Arial"/>
                        <a:ea typeface="Arial"/>
                        <a:cs typeface="Arial"/>
                        <a:sym typeface="Arial"/>
                      </a:endParaRPr>
                    </a:p>
                  </a:txBody>
                  <a:tcPr marT="79775" marB="79775" marR="79775" marL="797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564125">
                <a:tc vMerge="1"/>
                <a:tc>
                  <a:txBody>
                    <a:bodyPr/>
                    <a:lstStyle/>
                    <a:p>
                      <a:pPr indent="0" lvl="1" marL="0" marR="0" rtl="0" algn="ctr">
                        <a:spcBef>
                          <a:spcPts val="0"/>
                        </a:spcBef>
                        <a:spcAft>
                          <a:spcPts val="0"/>
                        </a:spcAft>
                        <a:buNone/>
                      </a:pPr>
                      <a:r>
                        <a:rPr lang="en-US" sz="1100" u="none" cap="none" strike="noStrike">
                          <a:solidFill>
                            <a:schemeClr val="dk1"/>
                          </a:solidFill>
                          <a:latin typeface="Arial"/>
                          <a:ea typeface="Arial"/>
                          <a:cs typeface="Arial"/>
                          <a:sym typeface="Arial"/>
                        </a:rPr>
                        <a:t>Ngày 3</a:t>
                      </a:r>
                      <a:endParaRPr sz="1100" u="none" cap="none" strike="noStrike">
                        <a:solidFill>
                          <a:schemeClr val="dk1"/>
                        </a:solidFill>
                        <a:latin typeface="Arial"/>
                        <a:ea typeface="Arial"/>
                        <a:cs typeface="Arial"/>
                        <a:sym typeface="Arial"/>
                      </a:endParaRPr>
                    </a:p>
                  </a:txBody>
                  <a:tcPr marT="79775" marB="79775" marR="79775" marL="797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0" lvl="1"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Arial"/>
                          <a:ea typeface="Arial"/>
                          <a:cs typeface="Arial"/>
                          <a:sym typeface="Arial"/>
                        </a:rPr>
                        <a:t>Kế hoạch hành động của dự án Capstone.</a:t>
                      </a:r>
                      <a:endParaRPr/>
                    </a:p>
                  </a:txBody>
                  <a:tcPr marT="79775" marB="79775" marR="79775" marL="7977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vMerge="1"/>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2"/>
          <p:cNvSpPr txBox="1"/>
          <p:nvPr>
            <p:ph idx="1" type="body"/>
          </p:nvPr>
        </p:nvSpPr>
        <p:spPr>
          <a:xfrm>
            <a:off x="449612" y="447879"/>
            <a:ext cx="5974048"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Quản lý lịch trình và tiến độ dự án</a:t>
            </a:r>
            <a:endParaRPr/>
          </a:p>
        </p:txBody>
      </p:sp>
      <p:sp>
        <p:nvSpPr>
          <p:cNvPr id="431" name="Google Shape;431;p3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Lịch trình</a:t>
            </a:r>
            <a:endParaRPr>
              <a:latin typeface="Arial"/>
              <a:ea typeface="Arial"/>
              <a:cs typeface="Arial"/>
              <a:sym typeface="Arial"/>
            </a:endParaRPr>
          </a:p>
        </p:txBody>
      </p:sp>
      <p:sp>
        <p:nvSpPr>
          <p:cNvPr id="432" name="Google Shape;432;p3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graphicFrame>
        <p:nvGraphicFramePr>
          <p:cNvPr id="433" name="Google Shape;433;p32"/>
          <p:cNvGraphicFramePr/>
          <p:nvPr/>
        </p:nvGraphicFramePr>
        <p:xfrm>
          <a:off x="532605" y="2253906"/>
          <a:ext cx="3000000" cy="3000000"/>
        </p:xfrm>
        <a:graphic>
          <a:graphicData uri="http://schemas.openxmlformats.org/drawingml/2006/table">
            <a:tbl>
              <a:tblPr>
                <a:noFill/>
                <a:tableStyleId>{30DBFA8A-2819-490E-9426-5170BCB2A574}</a:tableStyleId>
              </a:tblPr>
              <a:tblGrid>
                <a:gridCol w="1195225"/>
                <a:gridCol w="1548000"/>
                <a:gridCol w="2503950"/>
                <a:gridCol w="3564000"/>
              </a:tblGrid>
              <a:tr h="450125">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GIAI ĐOẠN</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THỜI GIAN</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HOẠT ĐỘNG</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NHẬN XÉT</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404275">
                <a:tc rowSpan="5">
                  <a:txBody>
                    <a:bodyPr/>
                    <a:lstStyle/>
                    <a:p>
                      <a:pPr indent="0" lvl="0" marL="0" marR="0" rtl="0" algn="ctr">
                        <a:spcBef>
                          <a:spcPts val="0"/>
                        </a:spcBef>
                        <a:spcAft>
                          <a:spcPts val="0"/>
                        </a:spcAft>
                        <a:buNone/>
                      </a:pPr>
                      <a:r>
                        <a:rPr b="0" lang="en-US" sz="1300" u="none" cap="none" strike="noStrike">
                          <a:solidFill>
                            <a:srgbClr val="1429A0"/>
                          </a:solidFill>
                          <a:latin typeface="Arial"/>
                          <a:ea typeface="Arial"/>
                          <a:cs typeface="Arial"/>
                          <a:sym typeface="Arial"/>
                        </a:rPr>
                        <a:t>GIAI ĐOẠN LÊN KẾ HOẠCH</a:t>
                      </a:r>
                      <a:endParaRPr b="0" sz="1300" u="none" cap="none" strike="noStrike">
                        <a:solidFill>
                          <a:srgbClr val="1429A0"/>
                        </a:solidFill>
                        <a:latin typeface="Arial"/>
                        <a:ea typeface="Arial"/>
                        <a:cs typeface="Arial"/>
                        <a:sym typeface="Arial"/>
                      </a:endParaRPr>
                    </a:p>
                  </a:txBody>
                  <a:tcPr marT="37125" marB="37125" marR="74275" marL="7427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chemeClr val="lt1"/>
                        </a:buClr>
                        <a:buSzPts val="1400"/>
                        <a:buFont typeface="Arial"/>
                        <a:buNone/>
                      </a:pPr>
                      <a:r>
                        <a:rPr b="0" lang="en-US" sz="1400" u="none" cap="none" strike="noStrike">
                          <a:solidFill>
                            <a:schemeClr val="lt1"/>
                          </a:solidFill>
                          <a:latin typeface="Arial"/>
                          <a:ea typeface="Arial"/>
                          <a:cs typeface="Arial"/>
                          <a:sym typeface="Arial"/>
                        </a:rPr>
                        <a:t>Ngày 1 ~ Ngày 5</a:t>
                      </a:r>
                      <a:endParaRPr b="0" sz="1400" u="none" cap="none" strike="noStrike">
                        <a:solidFill>
                          <a:schemeClr val="lt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429A0"/>
                    </a:solidFill>
                  </a:tcPr>
                </a:tc>
                <a:tc gridSpan="2">
                  <a:txBody>
                    <a:bodyPr/>
                    <a:lstStyle/>
                    <a:p>
                      <a:pPr indent="0" lvl="0" marL="0" marR="0" rtl="0" algn="just">
                        <a:spcBef>
                          <a:spcPts val="0"/>
                        </a:spcBef>
                        <a:spcAft>
                          <a:spcPts val="0"/>
                        </a:spcAft>
                        <a:buNone/>
                      </a:pPr>
                      <a:r>
                        <a:rPr b="0" lang="en-US" sz="1400" u="none" cap="none" strike="noStrike">
                          <a:solidFill>
                            <a:schemeClr val="lt1"/>
                          </a:solidFill>
                          <a:latin typeface="Arial"/>
                          <a:ea typeface="Arial"/>
                          <a:cs typeface="Arial"/>
                          <a:sym typeface="Arial"/>
                        </a:rPr>
                        <a:t>Đề xuất lập kế hoạch/xây dựng nhóm</a:t>
                      </a:r>
                      <a:endParaRPr b="0" sz="1400" u="none" cap="none" strike="noStrike">
                        <a:solidFill>
                          <a:schemeClr val="lt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429A0"/>
                    </a:solidFill>
                  </a:tcPr>
                </a:tc>
                <a:tc hMerge="1"/>
              </a:tr>
              <a:tr h="759600">
                <a:tc vMerge="1"/>
                <a:tc rowSpan="2">
                  <a:txBody>
                    <a:bodyPr/>
                    <a:lstStyle/>
                    <a:p>
                      <a:pPr indent="0" lvl="0" marL="0" marR="0" rtl="0" algn="ctr">
                        <a:lnSpc>
                          <a:spcPct val="100000"/>
                        </a:lnSpc>
                        <a:spcBef>
                          <a:spcPts val="0"/>
                        </a:spcBef>
                        <a:spcAft>
                          <a:spcPts val="0"/>
                        </a:spcAft>
                        <a:buClr>
                          <a:srgbClr val="262626"/>
                        </a:buClr>
                        <a:buSzPts val="1100"/>
                        <a:buFont typeface="Arial"/>
                        <a:buNone/>
                      </a:pPr>
                      <a:r>
                        <a:rPr b="0" lang="en-US" sz="1100" u="none" cap="none" strike="noStrike">
                          <a:solidFill>
                            <a:srgbClr val="262626"/>
                          </a:solidFill>
                          <a:latin typeface="Arial"/>
                          <a:ea typeface="Arial"/>
                          <a:cs typeface="Arial"/>
                          <a:sym typeface="Arial"/>
                        </a:rPr>
                        <a:t>Ngày 4</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Mẫu WBS của dự án Capstone</a:t>
                      </a:r>
                      <a:endParaRPr sz="1100" u="none" cap="none" strike="noStrike">
                        <a:solidFill>
                          <a:schemeClr val="dk1"/>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spcBef>
                          <a:spcPts val="0"/>
                        </a:spcBef>
                        <a:spcAft>
                          <a:spcPts val="0"/>
                        </a:spcAft>
                        <a:buClr>
                          <a:schemeClr val="dk1"/>
                        </a:buClr>
                        <a:buSzPts val="1100"/>
                        <a:buFont typeface="Arial"/>
                        <a:buChar char="•"/>
                      </a:pPr>
                      <a:r>
                        <a:rPr lang="en-US" sz="1100" u="none" cap="none" strike="noStrike">
                          <a:solidFill>
                            <a:schemeClr val="dk1"/>
                          </a:solidFill>
                          <a:latin typeface="Arial"/>
                          <a:ea typeface="Arial"/>
                          <a:cs typeface="Arial"/>
                          <a:sym typeface="Arial"/>
                        </a:rPr>
                        <a:t>Các nhóm điền vào phiếu và bàn giao cho giáo viên hướng dẫn xem xét và phê duyệt.</a:t>
                      </a:r>
                      <a:endParaRPr sz="1100" u="none" cap="none" strike="noStrike">
                        <a:solidFill>
                          <a:schemeClr val="dk1"/>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759600">
                <a:tc vMerge="1"/>
                <a:tc vMerge="1"/>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Chuẩn bị bài thuyết trình sơ bộ</a:t>
                      </a:r>
                      <a:endParaRPr sz="1100" u="none" cap="none" strike="noStrike">
                        <a:solidFill>
                          <a:schemeClr val="dk1"/>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spcBef>
                          <a:spcPts val="0"/>
                        </a:spcBef>
                        <a:spcAft>
                          <a:spcPts val="0"/>
                        </a:spcAft>
                        <a:buClr>
                          <a:schemeClr val="dk1"/>
                        </a:buClr>
                        <a:buSzPts val="1100"/>
                        <a:buFont typeface="Arial"/>
                        <a:buChar char="•"/>
                      </a:pPr>
                      <a:r>
                        <a:rPr lang="en-US" sz="1100" u="none" cap="none" strike="noStrike">
                          <a:solidFill>
                            <a:schemeClr val="dk1"/>
                          </a:solidFill>
                          <a:latin typeface="Arial"/>
                          <a:ea typeface="Arial"/>
                          <a:cs typeface="Arial"/>
                          <a:sym typeface="Arial"/>
                        </a:rPr>
                        <a:t>Giải thích kế hoạch hành động trong 3~5 slide mỗi nhóm.</a:t>
                      </a:r>
                      <a:endParaRPr/>
                    </a:p>
                    <a:p>
                      <a:pPr indent="-171450" lvl="0" marL="171450" marR="0" rtl="0" algn="l">
                        <a:spcBef>
                          <a:spcPts val="0"/>
                        </a:spcBef>
                        <a:spcAft>
                          <a:spcPts val="0"/>
                        </a:spcAft>
                        <a:buClr>
                          <a:schemeClr val="dk1"/>
                        </a:buClr>
                        <a:buSzPts val="1100"/>
                        <a:buFont typeface="Arial"/>
                        <a:buChar char="•"/>
                      </a:pPr>
                      <a:r>
                        <a:rPr lang="en-US" sz="1100" u="none" cap="none" strike="noStrike">
                          <a:solidFill>
                            <a:schemeClr val="dk1"/>
                          </a:solidFill>
                          <a:latin typeface="Arial"/>
                          <a:ea typeface="Arial"/>
                          <a:cs typeface="Arial"/>
                          <a:sym typeface="Arial"/>
                        </a:rPr>
                        <a:t>Trang trình bày ở định dạng Power point, PDF hoặc Word</a:t>
                      </a:r>
                      <a:endParaRPr sz="1100" u="none" cap="none" strike="noStrike">
                        <a:solidFill>
                          <a:schemeClr val="dk1"/>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759600">
                <a:tc vMerge="1"/>
                <a:tc rowSpan="2">
                  <a:txBody>
                    <a:bodyPr/>
                    <a:lstStyle/>
                    <a:p>
                      <a:pPr indent="0" lvl="0" marL="0" marR="0" rtl="0" algn="ctr">
                        <a:lnSpc>
                          <a:spcPct val="100000"/>
                        </a:lnSpc>
                        <a:spcBef>
                          <a:spcPts val="0"/>
                        </a:spcBef>
                        <a:spcAft>
                          <a:spcPts val="0"/>
                        </a:spcAft>
                        <a:buClr>
                          <a:srgbClr val="262626"/>
                        </a:buClr>
                        <a:buSzPts val="1100"/>
                        <a:buFont typeface="Arial"/>
                        <a:buNone/>
                      </a:pPr>
                      <a:r>
                        <a:rPr b="0" lang="en-US" sz="1100" u="none" cap="none" strike="noStrike">
                          <a:solidFill>
                            <a:srgbClr val="262626"/>
                          </a:solidFill>
                          <a:latin typeface="Arial"/>
                          <a:ea typeface="Arial"/>
                          <a:cs typeface="Arial"/>
                          <a:sym typeface="Arial"/>
                        </a:rPr>
                        <a:t>Ngày 5</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Arial"/>
                          <a:ea typeface="Arial"/>
                          <a:cs typeface="Arial"/>
                          <a:sym typeface="Arial"/>
                        </a:rPr>
                        <a:t>Trình bày sơ bộ – đề xuất dự án</a:t>
                      </a:r>
                      <a:endParaRPr sz="1100" u="none" cap="none" strike="noStrike">
                        <a:solidFill>
                          <a:schemeClr val="dk1"/>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Sử dụng máy chiếu hắt</a:t>
                      </a:r>
                      <a:endParaRPr b="0" sz="1100" u="none" cap="none" strike="noStrike">
                        <a:solidFill>
                          <a:srgbClr val="262626"/>
                        </a:solidFill>
                        <a:latin typeface="Arial"/>
                        <a:ea typeface="Arial"/>
                        <a:cs typeface="Arial"/>
                        <a:sym typeface="Arial"/>
                      </a:endParaRPr>
                    </a:p>
                    <a:p>
                      <a:pPr indent="-171450" lvl="0" marL="171450" marR="0" rtl="0" algn="l">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15 phút thuyết trình + 5 phút hỏi đáp</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759600">
                <a:tc vMerge="1"/>
                <a:tc vMerge="1"/>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latin typeface="Arial"/>
                          <a:ea typeface="Arial"/>
                          <a:cs typeface="Arial"/>
                          <a:sym typeface="Arial"/>
                        </a:rPr>
                        <a:t>Phản hồi và tổng kết</a:t>
                      </a:r>
                      <a:endParaRPr sz="1100" u="none" cap="none" strike="noStrike">
                        <a:solidFill>
                          <a:schemeClr val="dk1"/>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lnSpc>
                          <a:spcPct val="100000"/>
                        </a:lnSpc>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Phản hồi của nhóm và tổng kết của người hướng dẫn / người cố vấn</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3"/>
          <p:cNvSpPr txBox="1"/>
          <p:nvPr>
            <p:ph idx="1" type="body"/>
          </p:nvPr>
        </p:nvSpPr>
        <p:spPr>
          <a:xfrm>
            <a:off x="449612" y="447879"/>
            <a:ext cx="5951188"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Quản lý lịch trình và tiến độ dự án</a:t>
            </a:r>
            <a:endParaRPr/>
          </a:p>
        </p:txBody>
      </p:sp>
      <p:sp>
        <p:nvSpPr>
          <p:cNvPr id="440" name="Google Shape;440;p3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Lịch trình</a:t>
            </a:r>
            <a:endParaRPr>
              <a:latin typeface="Arial"/>
              <a:ea typeface="Arial"/>
              <a:cs typeface="Arial"/>
              <a:sym typeface="Arial"/>
            </a:endParaRPr>
          </a:p>
        </p:txBody>
      </p:sp>
      <p:sp>
        <p:nvSpPr>
          <p:cNvPr id="441" name="Google Shape;441;p3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graphicFrame>
        <p:nvGraphicFramePr>
          <p:cNvPr id="442" name="Google Shape;442;p33"/>
          <p:cNvGraphicFramePr/>
          <p:nvPr/>
        </p:nvGraphicFramePr>
        <p:xfrm>
          <a:off x="532605" y="2233613"/>
          <a:ext cx="3000000" cy="3000000"/>
        </p:xfrm>
        <a:graphic>
          <a:graphicData uri="http://schemas.openxmlformats.org/drawingml/2006/table">
            <a:tbl>
              <a:tblPr>
                <a:noFill/>
                <a:tableStyleId>{30DBFA8A-2819-490E-9426-5170BCB2A574}</a:tableStyleId>
              </a:tblPr>
              <a:tblGrid>
                <a:gridCol w="1195225"/>
                <a:gridCol w="1548000"/>
                <a:gridCol w="2503950"/>
                <a:gridCol w="3564000"/>
              </a:tblGrid>
              <a:tr h="381975">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GIAI ĐOẠN</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THỜI GIAN</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HOẠT ĐỘNG</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NHẬN XÉT</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343050">
                <a:tc rowSpan="6">
                  <a:txBody>
                    <a:bodyPr/>
                    <a:lstStyle/>
                    <a:p>
                      <a:pPr indent="0" lvl="0" marL="0" marR="0" rtl="0" algn="ctr">
                        <a:spcBef>
                          <a:spcPts val="0"/>
                        </a:spcBef>
                        <a:spcAft>
                          <a:spcPts val="0"/>
                        </a:spcAft>
                        <a:buNone/>
                      </a:pPr>
                      <a:r>
                        <a:rPr b="0" lang="en-US" sz="1300" u="none" cap="none" strike="noStrike">
                          <a:solidFill>
                            <a:srgbClr val="1429A0"/>
                          </a:solidFill>
                          <a:latin typeface="Arial"/>
                          <a:ea typeface="Arial"/>
                          <a:cs typeface="Arial"/>
                          <a:sym typeface="Arial"/>
                        </a:rPr>
                        <a:t>GIAI ĐOẠN TRIỂN KHAI #1</a:t>
                      </a:r>
                      <a:endParaRPr/>
                    </a:p>
                  </a:txBody>
                  <a:tcPr marT="37125" marB="37125" marR="74275" marL="7427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chemeClr val="lt1"/>
                        </a:buClr>
                        <a:buSzPts val="1400"/>
                        <a:buFont typeface="Arial"/>
                        <a:buNone/>
                      </a:pPr>
                      <a:r>
                        <a:rPr b="0" lang="en-US" sz="1400" u="none" cap="none" strike="noStrike">
                          <a:solidFill>
                            <a:schemeClr val="lt1"/>
                          </a:solidFill>
                          <a:latin typeface="Arial"/>
                          <a:ea typeface="Arial"/>
                          <a:cs typeface="Arial"/>
                          <a:sym typeface="Arial"/>
                        </a:rPr>
                        <a:t>Ngày 6 ~ Ngày 11</a:t>
                      </a:r>
                      <a:endParaRPr b="0" sz="1400" u="none" cap="none" strike="noStrike">
                        <a:solidFill>
                          <a:schemeClr val="lt1"/>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429A0"/>
                    </a:solidFill>
                  </a:tcPr>
                </a:tc>
                <a:tc gridSpan="2">
                  <a:txBody>
                    <a:bodyPr/>
                    <a:lstStyle/>
                    <a:p>
                      <a:pPr indent="0" lvl="0" marL="0" marR="0" rtl="0" algn="l">
                        <a:spcBef>
                          <a:spcPts val="0"/>
                        </a:spcBef>
                        <a:spcAft>
                          <a:spcPts val="0"/>
                        </a:spcAft>
                        <a:buClr>
                          <a:schemeClr val="lt1"/>
                        </a:buClr>
                        <a:buSzPts val="1400"/>
                        <a:buFont typeface="Arial"/>
                        <a:buNone/>
                      </a:pPr>
                      <a:r>
                        <a:rPr b="0" lang="en-US" sz="1400" u="none" cap="none" strike="noStrike">
                          <a:solidFill>
                            <a:schemeClr val="lt1"/>
                          </a:solidFill>
                          <a:latin typeface="Arial"/>
                          <a:ea typeface="Arial"/>
                          <a:cs typeface="Arial"/>
                          <a:sym typeface="Arial"/>
                        </a:rPr>
                        <a:t>Kết quả tạm thời</a:t>
                      </a:r>
                      <a:endParaRPr b="0" sz="1400" u="none" cap="none" strike="noStrike">
                        <a:solidFill>
                          <a:schemeClr val="lt1"/>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429A0"/>
                    </a:solidFill>
                  </a:tcPr>
                </a:tc>
                <a:tc hMerge="1"/>
              </a:tr>
              <a:tr h="645350">
                <a:tc vMerge="1"/>
                <a:tc>
                  <a:txBody>
                    <a:bodyPr/>
                    <a:lstStyle/>
                    <a:p>
                      <a:pPr indent="0" lvl="0" marL="0" marR="0" rtl="0" algn="ctr">
                        <a:spcBef>
                          <a:spcPts val="0"/>
                        </a:spcBef>
                        <a:spcAft>
                          <a:spcPts val="0"/>
                        </a:spcAft>
                        <a:buNone/>
                      </a:pPr>
                      <a:r>
                        <a:rPr b="0" lang="en-US" sz="1100" u="none" cap="none" strike="noStrike">
                          <a:solidFill>
                            <a:srgbClr val="262626"/>
                          </a:solidFill>
                          <a:latin typeface="Arial"/>
                          <a:ea typeface="Arial"/>
                          <a:cs typeface="Arial"/>
                          <a:sym typeface="Arial"/>
                        </a:rPr>
                        <a:t> Ngày 6 ~   Ngày 9</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262626"/>
                        </a:buClr>
                        <a:buSzPts val="1100"/>
                        <a:buFont typeface="Arial"/>
                        <a:buNone/>
                      </a:pPr>
                      <a:r>
                        <a:rPr b="0" lang="en-US" sz="1100" u="none" cap="none" strike="noStrike">
                          <a:solidFill>
                            <a:srgbClr val="262626"/>
                          </a:solidFill>
                          <a:latin typeface="Arial"/>
                          <a:ea typeface="Arial"/>
                          <a:cs typeface="Arial"/>
                          <a:sym typeface="Arial"/>
                        </a:rPr>
                        <a:t>Xây dựng và thử nghiệm nguyên mẫu ban đầu.</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lnSpc>
                          <a:spcPct val="100000"/>
                        </a:lnSpc>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Hướng dẫn của giáo viên/cố vấn</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645350">
                <a:tc vMerge="1"/>
                <a:tc rowSpan="2">
                  <a:txBody>
                    <a:bodyPr/>
                    <a:lstStyle/>
                    <a:p>
                      <a:pPr indent="0" lvl="0" marL="0" marR="0" rtl="0" algn="ctr">
                        <a:spcBef>
                          <a:spcPts val="0"/>
                        </a:spcBef>
                        <a:spcAft>
                          <a:spcPts val="0"/>
                        </a:spcAft>
                        <a:buNone/>
                      </a:pPr>
                      <a:r>
                        <a:rPr b="0" lang="en-US" sz="1100" u="none" cap="none" strike="noStrike">
                          <a:solidFill>
                            <a:srgbClr val="262626"/>
                          </a:solidFill>
                          <a:latin typeface="Arial"/>
                          <a:ea typeface="Arial"/>
                          <a:cs typeface="Arial"/>
                          <a:sym typeface="Arial"/>
                        </a:rPr>
                        <a:t>Ngày 10</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262626"/>
                        </a:buClr>
                        <a:buSzPts val="1100"/>
                        <a:buFont typeface="Arial"/>
                        <a:buNone/>
                      </a:pPr>
                      <a:r>
                        <a:rPr b="0" lang="en-US" sz="1100" u="none" cap="none" strike="noStrike">
                          <a:solidFill>
                            <a:srgbClr val="262626"/>
                          </a:solidFill>
                          <a:latin typeface="Arial"/>
                          <a:ea typeface="Arial"/>
                          <a:cs typeface="Arial"/>
                          <a:sym typeface="Arial"/>
                        </a:rPr>
                        <a:t>Biểu mẫu WBS của dự án Capstone.</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lnSpc>
                          <a:spcPct val="100000"/>
                        </a:lnSpc>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Kiểm soát yếu bởi người hướng dẫn vào Ngày 9</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645350">
                <a:tc vMerge="1"/>
                <a:tc vMerge="1"/>
                <a:tc>
                  <a:txBody>
                    <a:bodyPr/>
                    <a:lstStyle/>
                    <a:p>
                      <a:pPr indent="0" lvl="0" marL="0" marR="0" rtl="0" algn="l">
                        <a:spcBef>
                          <a:spcPts val="0"/>
                        </a:spcBef>
                        <a:spcAft>
                          <a:spcPts val="0"/>
                        </a:spcAft>
                        <a:buNone/>
                      </a:pPr>
                      <a:r>
                        <a:rPr b="0" lang="en-US" sz="1100" u="none" cap="none" strike="noStrike">
                          <a:solidFill>
                            <a:srgbClr val="262626"/>
                          </a:solidFill>
                          <a:latin typeface="Arial"/>
                          <a:ea typeface="Arial"/>
                          <a:cs typeface="Arial"/>
                          <a:sym typeface="Arial"/>
                        </a:rPr>
                        <a:t>Chuẩn bị hiển thị nguyên mẫu.</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Trang trình bày + dữ liệu + mã.</a:t>
                      </a:r>
                      <a:endParaRPr/>
                    </a:p>
                    <a:p>
                      <a:pPr indent="-171450" lvl="0" marL="171450" marR="0" rtl="0" algn="l">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Trang trình bày ở định dạng Power point, PDF hoặc Word</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645350">
                <a:tc vMerge="1"/>
                <a:tc rowSpan="2">
                  <a:txBody>
                    <a:bodyPr/>
                    <a:lstStyle/>
                    <a:p>
                      <a:pPr indent="0" lvl="0" marL="0" marR="0" rtl="0" algn="ctr">
                        <a:lnSpc>
                          <a:spcPct val="100000"/>
                        </a:lnSpc>
                        <a:spcBef>
                          <a:spcPts val="0"/>
                        </a:spcBef>
                        <a:spcAft>
                          <a:spcPts val="0"/>
                        </a:spcAft>
                        <a:buClr>
                          <a:srgbClr val="262626"/>
                        </a:buClr>
                        <a:buSzPts val="1100"/>
                        <a:buFont typeface="Arial"/>
                        <a:buNone/>
                      </a:pPr>
                      <a:r>
                        <a:rPr b="0" lang="en-US" sz="1100" u="none" cap="none" strike="noStrike">
                          <a:solidFill>
                            <a:srgbClr val="262626"/>
                          </a:solidFill>
                          <a:latin typeface="Arial"/>
                          <a:ea typeface="Arial"/>
                          <a:cs typeface="Arial"/>
                          <a:sym typeface="Arial"/>
                        </a:rPr>
                        <a:t>Ngày 11</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1100" u="none" cap="none" strike="noStrike">
                          <a:solidFill>
                            <a:srgbClr val="262626"/>
                          </a:solidFill>
                          <a:latin typeface="Arial"/>
                          <a:ea typeface="Arial"/>
                          <a:cs typeface="Arial"/>
                          <a:sym typeface="Arial"/>
                        </a:rPr>
                        <a:t>Nguyên mẫu hiển thị.</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Sử dụng máy chiếu hắt.</a:t>
                      </a:r>
                      <a:endParaRPr/>
                    </a:p>
                    <a:p>
                      <a:pPr indent="-171450" lvl="0" marL="171450" marR="0" rtl="0" algn="l">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20 phút thuyết trình + 10 phút hỏi đáp</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645350">
                <a:tc vMerge="1"/>
                <a:tc vMerge="1"/>
                <a:tc>
                  <a:txBody>
                    <a:bodyPr/>
                    <a:lstStyle/>
                    <a:p>
                      <a:pPr indent="0" lvl="0" marL="0" marR="0" rtl="0" algn="l">
                        <a:spcBef>
                          <a:spcPts val="0"/>
                        </a:spcBef>
                        <a:spcAft>
                          <a:spcPts val="0"/>
                        </a:spcAft>
                        <a:buNone/>
                      </a:pPr>
                      <a:r>
                        <a:rPr b="0" lang="en-US" sz="1100" u="none" cap="none" strike="noStrike">
                          <a:solidFill>
                            <a:srgbClr val="262626"/>
                          </a:solidFill>
                          <a:latin typeface="Arial"/>
                          <a:ea typeface="Arial"/>
                          <a:cs typeface="Arial"/>
                          <a:sym typeface="Arial"/>
                        </a:rPr>
                        <a:t>Phản hồi và kết thúc.</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Phản hồi của nhóm và tổng kết của người hướng dẫn / người cố vấn</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4"/>
          <p:cNvSpPr txBox="1"/>
          <p:nvPr>
            <p:ph idx="1" type="body"/>
          </p:nvPr>
        </p:nvSpPr>
        <p:spPr>
          <a:xfrm>
            <a:off x="449612" y="447879"/>
            <a:ext cx="5974048"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Quản lý lịch trình và tiến độ dự án</a:t>
            </a:r>
            <a:endParaRPr/>
          </a:p>
        </p:txBody>
      </p:sp>
      <p:sp>
        <p:nvSpPr>
          <p:cNvPr id="449" name="Google Shape;449;p3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Lịch trình</a:t>
            </a:r>
            <a:endParaRPr>
              <a:latin typeface="Arial"/>
              <a:ea typeface="Arial"/>
              <a:cs typeface="Arial"/>
              <a:sym typeface="Arial"/>
            </a:endParaRPr>
          </a:p>
        </p:txBody>
      </p:sp>
      <p:sp>
        <p:nvSpPr>
          <p:cNvPr id="450" name="Google Shape;450;p3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02</a:t>
            </a:r>
            <a:endParaRPr/>
          </a:p>
          <a:p>
            <a:pPr indent="0" lvl="0" marL="0" rtl="0" algn="r">
              <a:lnSpc>
                <a:spcPct val="100000"/>
              </a:lnSpc>
              <a:spcBef>
                <a:spcPts val="0"/>
              </a:spcBef>
              <a:spcAft>
                <a:spcPts val="0"/>
              </a:spcAft>
              <a:buClr>
                <a:srgbClr val="D8D8D8"/>
              </a:buClr>
              <a:buSzPts val="1600"/>
              <a:buNone/>
            </a:pPr>
            <a:r>
              <a:t/>
            </a:r>
            <a:endParaRPr/>
          </a:p>
        </p:txBody>
      </p:sp>
      <p:graphicFrame>
        <p:nvGraphicFramePr>
          <p:cNvPr id="451" name="Google Shape;451;p34"/>
          <p:cNvGraphicFramePr/>
          <p:nvPr/>
        </p:nvGraphicFramePr>
        <p:xfrm>
          <a:off x="532605" y="2233613"/>
          <a:ext cx="3000000" cy="3000000"/>
        </p:xfrm>
        <a:graphic>
          <a:graphicData uri="http://schemas.openxmlformats.org/drawingml/2006/table">
            <a:tbl>
              <a:tblPr>
                <a:noFill/>
                <a:tableStyleId>{30DBFA8A-2819-490E-9426-5170BCB2A574}</a:tableStyleId>
              </a:tblPr>
              <a:tblGrid>
                <a:gridCol w="1147600"/>
                <a:gridCol w="1634500"/>
                <a:gridCol w="2465100"/>
                <a:gridCol w="3564000"/>
              </a:tblGrid>
              <a:tr h="334450">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GIAI ĐOẠN</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THỜI GIAN</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HOẠT ĐỘNG</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NHẬN XÉT</a:t>
                      </a:r>
                      <a:endParaRPr b="0" sz="1400" u="none" cap="none" strike="noStrike">
                        <a:solidFill>
                          <a:schemeClr val="dk1"/>
                        </a:solidFill>
                        <a:latin typeface="Arial"/>
                        <a:ea typeface="Arial"/>
                        <a:cs typeface="Arial"/>
                        <a:sym typeface="Arial"/>
                      </a:endParaRPr>
                    </a:p>
                  </a:txBody>
                  <a:tcPr marT="44975" marB="44975" marR="89925" marL="899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300375">
                <a:tc rowSpan="8">
                  <a:txBody>
                    <a:bodyPr/>
                    <a:lstStyle/>
                    <a:p>
                      <a:pPr indent="0" lvl="0" marL="0" marR="0" rtl="0" algn="ctr">
                        <a:spcBef>
                          <a:spcPts val="0"/>
                        </a:spcBef>
                        <a:spcAft>
                          <a:spcPts val="0"/>
                        </a:spcAft>
                        <a:buNone/>
                      </a:pPr>
                      <a:r>
                        <a:rPr b="0" lang="en-US" sz="1300" u="none" cap="none" strike="noStrike">
                          <a:solidFill>
                            <a:srgbClr val="1429A0"/>
                          </a:solidFill>
                          <a:latin typeface="Arial"/>
                          <a:ea typeface="Arial"/>
                          <a:cs typeface="Arial"/>
                          <a:sym typeface="Arial"/>
                        </a:rPr>
                        <a:t>GIAI ĐOẠN TRIỂN KHAI #2</a:t>
                      </a:r>
                      <a:endParaRPr/>
                    </a:p>
                  </a:txBody>
                  <a:tcPr marT="37125" marB="37125" marR="74275" marL="7427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chemeClr val="lt1"/>
                        </a:buClr>
                        <a:buSzPts val="1400"/>
                        <a:buFont typeface="Arial"/>
                        <a:buNone/>
                      </a:pPr>
                      <a:r>
                        <a:rPr b="0" lang="en-US" sz="1400" u="none" cap="none" strike="noStrike">
                          <a:solidFill>
                            <a:schemeClr val="lt1"/>
                          </a:solidFill>
                          <a:latin typeface="Arial"/>
                          <a:ea typeface="Arial"/>
                          <a:cs typeface="Arial"/>
                          <a:sym typeface="Arial"/>
                        </a:rPr>
                        <a:t>Ngày 12 ~ Ngày 20</a:t>
                      </a:r>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429A0"/>
                    </a:solidFill>
                  </a:tcPr>
                </a:tc>
                <a:tc gridSpan="2">
                  <a:txBody>
                    <a:bodyPr/>
                    <a:lstStyle/>
                    <a:p>
                      <a:pPr indent="0" lvl="0" marL="0" marR="0" rtl="0" algn="l">
                        <a:spcBef>
                          <a:spcPts val="0"/>
                        </a:spcBef>
                        <a:spcAft>
                          <a:spcPts val="0"/>
                        </a:spcAft>
                        <a:buClr>
                          <a:schemeClr val="lt1"/>
                        </a:buClr>
                        <a:buSzPts val="1400"/>
                        <a:buFont typeface="Arial"/>
                        <a:buNone/>
                      </a:pPr>
                      <a:r>
                        <a:rPr b="0" lang="en-US" sz="1400" u="none" cap="none" strike="noStrike">
                          <a:solidFill>
                            <a:schemeClr val="lt1"/>
                          </a:solidFill>
                          <a:latin typeface="Arial"/>
                          <a:ea typeface="Arial"/>
                          <a:cs typeface="Arial"/>
                          <a:sym typeface="Arial"/>
                        </a:rPr>
                        <a:t>Kết quả cuối cùng</a:t>
                      </a:r>
                      <a:endParaRPr b="0" sz="1400" u="none" cap="none" strike="noStrike">
                        <a:solidFill>
                          <a:schemeClr val="lt1"/>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1429A0"/>
                    </a:solidFill>
                  </a:tcPr>
                </a:tc>
                <a:tc hMerge="1"/>
              </a:tr>
              <a:tr h="364025">
                <a:tc vMerge="1"/>
                <a:tc rowSpan="2">
                  <a:txBody>
                    <a:bodyPr/>
                    <a:lstStyle/>
                    <a:p>
                      <a:pPr indent="0" lvl="0" marL="0" marR="0" rtl="0" algn="ctr">
                        <a:spcBef>
                          <a:spcPts val="0"/>
                        </a:spcBef>
                        <a:spcAft>
                          <a:spcPts val="0"/>
                        </a:spcAft>
                        <a:buNone/>
                      </a:pPr>
                      <a:r>
                        <a:rPr b="0" lang="en-US" sz="1100" u="none" cap="none" strike="noStrike">
                          <a:solidFill>
                            <a:srgbClr val="262626"/>
                          </a:solidFill>
                          <a:latin typeface="Arial"/>
                          <a:ea typeface="Arial"/>
                          <a:cs typeface="Arial"/>
                          <a:sym typeface="Arial"/>
                        </a:rPr>
                        <a:t> Ngày 12 ~   Ngày 17</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262626"/>
                        </a:buClr>
                        <a:buSzPts val="1100"/>
                        <a:buFont typeface="Arial"/>
                        <a:buNone/>
                      </a:pPr>
                      <a:r>
                        <a:rPr b="0" lang="en-US" sz="1100" u="none" cap="none" strike="noStrike">
                          <a:solidFill>
                            <a:srgbClr val="262626"/>
                          </a:solidFill>
                          <a:latin typeface="Arial"/>
                          <a:ea typeface="Arial"/>
                          <a:cs typeface="Arial"/>
                          <a:sym typeface="Arial"/>
                        </a:rPr>
                        <a:t>Cải tiến nguyên mẫu và sử dụng khám phá kịch bản.</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lnSpc>
                          <a:spcPct val="100000"/>
                        </a:lnSpc>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Hướng dẫn của giáo viên hướng dẫn/cố vấn.</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321000">
                <a:tc vMerge="1"/>
                <a:tc vMerge="1"/>
                <a:tc>
                  <a:txBody>
                    <a:bodyPr/>
                    <a:lstStyle/>
                    <a:p>
                      <a:pPr indent="0" lvl="0" marL="0" marR="0" rtl="0" algn="l">
                        <a:lnSpc>
                          <a:spcPct val="100000"/>
                        </a:lnSpc>
                        <a:spcBef>
                          <a:spcPts val="0"/>
                        </a:spcBef>
                        <a:spcAft>
                          <a:spcPts val="0"/>
                        </a:spcAft>
                        <a:buClr>
                          <a:srgbClr val="262626"/>
                        </a:buClr>
                        <a:buSzPts val="1100"/>
                        <a:buFont typeface="Arial"/>
                        <a:buNone/>
                      </a:pPr>
                      <a:r>
                        <a:rPr b="0" lang="en-US" sz="1100" u="none" cap="none" strike="noStrike">
                          <a:solidFill>
                            <a:srgbClr val="262626"/>
                          </a:solidFill>
                          <a:latin typeface="Arial"/>
                          <a:ea typeface="Arial"/>
                          <a:cs typeface="Arial"/>
                          <a:sym typeface="Arial"/>
                        </a:rPr>
                        <a:t>Biểu mẫu WBS của dự án Capstone.</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lnSpc>
                          <a:spcPct val="100000"/>
                        </a:lnSpc>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Kiểm soát yếu bởi người hướng dẫn vào Ngày 14.</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565050">
                <a:tc vMerge="1"/>
                <a:tc>
                  <a:txBody>
                    <a:bodyPr/>
                    <a:lstStyle/>
                    <a:p>
                      <a:pPr indent="0" lvl="0" marL="0" marR="0" rtl="0" algn="ctr">
                        <a:spcBef>
                          <a:spcPts val="0"/>
                        </a:spcBef>
                        <a:spcAft>
                          <a:spcPts val="0"/>
                        </a:spcAft>
                        <a:buNone/>
                      </a:pPr>
                      <a:r>
                        <a:rPr b="0" lang="en-US" sz="1100" u="none" cap="none" strike="noStrike">
                          <a:solidFill>
                            <a:srgbClr val="262626"/>
                          </a:solidFill>
                          <a:latin typeface="Arial"/>
                          <a:ea typeface="Arial"/>
                          <a:cs typeface="Arial"/>
                          <a:sym typeface="Arial"/>
                        </a:rPr>
                        <a:t>Ngày 18 </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262626"/>
                        </a:buClr>
                        <a:buSzPts val="1100"/>
                        <a:buFont typeface="Arial"/>
                        <a:buNone/>
                      </a:pPr>
                      <a:r>
                        <a:rPr b="0" lang="en-US" sz="1100" u="none" cap="none" strike="noStrike">
                          <a:solidFill>
                            <a:srgbClr val="262626"/>
                          </a:solidFill>
                          <a:latin typeface="Arial"/>
                          <a:ea typeface="Arial"/>
                          <a:cs typeface="Arial"/>
                          <a:sym typeface="Arial"/>
                        </a:rPr>
                        <a:t>Báo cáo dự án Capstone.</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lnSpc>
                          <a:spcPct val="100000"/>
                        </a:lnSpc>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Sử dụng mẫu được cung cấp</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435375">
                <a:tc vMerge="1"/>
                <a:tc rowSpan="2">
                  <a:txBody>
                    <a:bodyPr/>
                    <a:lstStyle/>
                    <a:p>
                      <a:pPr indent="0" lvl="0" marL="0" marR="0" rtl="0" algn="ctr">
                        <a:spcBef>
                          <a:spcPts val="0"/>
                        </a:spcBef>
                        <a:spcAft>
                          <a:spcPts val="0"/>
                        </a:spcAft>
                        <a:buNone/>
                      </a:pPr>
                      <a:r>
                        <a:rPr b="0" lang="en-US" sz="1100" u="none" cap="none" strike="noStrike">
                          <a:solidFill>
                            <a:srgbClr val="262626"/>
                          </a:solidFill>
                          <a:latin typeface="Arial"/>
                          <a:ea typeface="Arial"/>
                          <a:cs typeface="Arial"/>
                          <a:sym typeface="Arial"/>
                        </a:rPr>
                        <a:t>Ngày 19</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262626"/>
                        </a:buClr>
                        <a:buSzPts val="1100"/>
                        <a:buFont typeface="Arial"/>
                        <a:buNone/>
                      </a:pPr>
                      <a:r>
                        <a:rPr b="0" lang="en-US" sz="1100" u="none" cap="none" strike="noStrike">
                          <a:solidFill>
                            <a:srgbClr val="262626"/>
                          </a:solidFill>
                          <a:latin typeface="Arial"/>
                          <a:ea typeface="Arial"/>
                          <a:cs typeface="Arial"/>
                          <a:sym typeface="Arial"/>
                        </a:rPr>
                        <a:t>Chuẩn bị bài thuyết trình cuối cùng.</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lnSpc>
                          <a:spcPct val="100000"/>
                        </a:lnSpc>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Trang trình bày + dữ liệu + mã</a:t>
                      </a:r>
                      <a:endParaRPr b="0" sz="1100" u="none" cap="none" strike="noStrike">
                        <a:solidFill>
                          <a:srgbClr val="262626"/>
                        </a:solidFill>
                        <a:latin typeface="Arial"/>
                        <a:ea typeface="Arial"/>
                        <a:cs typeface="Arial"/>
                        <a:sym typeface="Arial"/>
                      </a:endParaRPr>
                    </a:p>
                    <a:p>
                      <a:pPr indent="-171450" lvl="0" marL="171450" marR="0" rtl="0" algn="l">
                        <a:lnSpc>
                          <a:spcPct val="100000"/>
                        </a:lnSpc>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Trang trình bày ở định dạng Power point, PDF hoặc Word</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315925">
                <a:tc vMerge="1"/>
                <a:tc vMerge="1"/>
                <a:tc>
                  <a:txBody>
                    <a:bodyPr/>
                    <a:lstStyle/>
                    <a:p>
                      <a:pPr indent="0" lvl="0" marL="0" marR="0" rtl="0" algn="l">
                        <a:lnSpc>
                          <a:spcPct val="100000"/>
                        </a:lnSpc>
                        <a:spcBef>
                          <a:spcPts val="0"/>
                        </a:spcBef>
                        <a:spcAft>
                          <a:spcPts val="0"/>
                        </a:spcAft>
                        <a:buClr>
                          <a:srgbClr val="262626"/>
                        </a:buClr>
                        <a:buSzPts val="1100"/>
                        <a:buFont typeface="Arial"/>
                        <a:buNone/>
                      </a:pPr>
                      <a:r>
                        <a:rPr b="0" lang="en-US" sz="1100" u="none" cap="none" strike="noStrike">
                          <a:solidFill>
                            <a:srgbClr val="262626"/>
                          </a:solidFill>
                          <a:latin typeface="Arial"/>
                          <a:ea typeface="Arial"/>
                          <a:cs typeface="Arial"/>
                          <a:sym typeface="Arial"/>
                        </a:rPr>
                        <a:t>Biểu mẫu WBS của dự án Capstone.</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lnSpc>
                          <a:spcPct val="100000"/>
                        </a:lnSpc>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Kiểm soát yếu bởi người hướng dẫn vào Ngày 19</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509925">
                <a:tc vMerge="1"/>
                <a:tc rowSpan="2">
                  <a:txBody>
                    <a:bodyPr/>
                    <a:lstStyle/>
                    <a:p>
                      <a:pPr indent="0" lvl="0" marL="0" marR="0" rtl="0" algn="ctr">
                        <a:lnSpc>
                          <a:spcPct val="100000"/>
                        </a:lnSpc>
                        <a:spcBef>
                          <a:spcPts val="0"/>
                        </a:spcBef>
                        <a:spcAft>
                          <a:spcPts val="0"/>
                        </a:spcAft>
                        <a:buClr>
                          <a:srgbClr val="262626"/>
                        </a:buClr>
                        <a:buSzPts val="1100"/>
                        <a:buFont typeface="Arial"/>
                        <a:buNone/>
                      </a:pPr>
                      <a:r>
                        <a:rPr b="0" lang="en-US" sz="1100" u="none" cap="none" strike="noStrike">
                          <a:solidFill>
                            <a:srgbClr val="262626"/>
                          </a:solidFill>
                          <a:latin typeface="Arial"/>
                          <a:ea typeface="Arial"/>
                          <a:cs typeface="Arial"/>
                          <a:sym typeface="Arial"/>
                        </a:rPr>
                        <a:t>Ngày 20</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262626"/>
                        </a:buClr>
                        <a:buSzPts val="1100"/>
                        <a:buFont typeface="Arial"/>
                        <a:buNone/>
                      </a:pPr>
                      <a:r>
                        <a:rPr b="0" lang="en-US" sz="1100" u="none" cap="none" strike="noStrike">
                          <a:solidFill>
                            <a:srgbClr val="262626"/>
                          </a:solidFill>
                          <a:latin typeface="Arial"/>
                          <a:ea typeface="Arial"/>
                          <a:cs typeface="Arial"/>
                          <a:sym typeface="Arial"/>
                        </a:rPr>
                        <a:t>Trình bày cuối cùng.</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lnSpc>
                          <a:spcPct val="100000"/>
                        </a:lnSpc>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Sử dụng máy chiếu hắt</a:t>
                      </a:r>
                      <a:endParaRPr b="0" sz="1100" u="none" cap="none" strike="noStrike">
                        <a:solidFill>
                          <a:srgbClr val="262626"/>
                        </a:solidFill>
                        <a:latin typeface="Arial"/>
                        <a:ea typeface="Arial"/>
                        <a:cs typeface="Arial"/>
                        <a:sym typeface="Arial"/>
                      </a:endParaRPr>
                    </a:p>
                    <a:p>
                      <a:pPr indent="-171450" lvl="0" marL="171450" marR="0" rtl="0" algn="l">
                        <a:lnSpc>
                          <a:spcPct val="100000"/>
                        </a:lnSpc>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20 phút thuyết trình + 10 phút hỏi đáp cho mỗi đội</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r h="655800">
                <a:tc vMerge="1"/>
                <a:tc vMerge="1"/>
                <a:tc>
                  <a:txBody>
                    <a:bodyPr/>
                    <a:lstStyle/>
                    <a:p>
                      <a:pPr indent="0" lvl="0" marL="0" marR="0" rtl="0" algn="l">
                        <a:lnSpc>
                          <a:spcPct val="100000"/>
                        </a:lnSpc>
                        <a:spcBef>
                          <a:spcPts val="0"/>
                        </a:spcBef>
                        <a:spcAft>
                          <a:spcPts val="0"/>
                        </a:spcAft>
                        <a:buClr>
                          <a:srgbClr val="262626"/>
                        </a:buClr>
                        <a:buSzPts val="1100"/>
                        <a:buFont typeface="Arial"/>
                        <a:buNone/>
                      </a:pPr>
                      <a:r>
                        <a:rPr b="0" lang="en-US" sz="1100" u="none" cap="none" strike="noStrike">
                          <a:solidFill>
                            <a:srgbClr val="262626"/>
                          </a:solidFill>
                          <a:latin typeface="Arial"/>
                          <a:ea typeface="Arial"/>
                          <a:cs typeface="Arial"/>
                          <a:sym typeface="Arial"/>
                        </a:rPr>
                        <a:t>Lễ tốt nghiệp.</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c>
                  <a:txBody>
                    <a:bodyPr/>
                    <a:lstStyle/>
                    <a:p>
                      <a:pPr indent="-171450" lvl="0" marL="171450" marR="0" rtl="0" algn="l">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Cá nhân điền vào bảng khảo sát mức độ hài lòng của khóa học</a:t>
                      </a:r>
                      <a:endParaRPr b="0" sz="1100" u="none" cap="none" strike="noStrike">
                        <a:solidFill>
                          <a:srgbClr val="262626"/>
                        </a:solidFill>
                        <a:latin typeface="Arial"/>
                        <a:ea typeface="Arial"/>
                        <a:cs typeface="Arial"/>
                        <a:sym typeface="Arial"/>
                      </a:endParaRPr>
                    </a:p>
                    <a:p>
                      <a:pPr indent="-171450" lvl="0" marL="171450" marR="0" rtl="0" algn="l">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Phiên chụp ảnh nhóm.</a:t>
                      </a:r>
                      <a:endParaRPr/>
                    </a:p>
                    <a:p>
                      <a:pPr indent="-171450" lvl="0" marL="171450" marR="0" rtl="0" algn="l">
                        <a:spcBef>
                          <a:spcPts val="0"/>
                        </a:spcBef>
                        <a:spcAft>
                          <a:spcPts val="0"/>
                        </a:spcAft>
                        <a:buClr>
                          <a:srgbClr val="262626"/>
                        </a:buClr>
                        <a:buSzPts val="1100"/>
                        <a:buFont typeface="Arial"/>
                        <a:buChar char="•"/>
                      </a:pPr>
                      <a:r>
                        <a:rPr b="0" lang="en-US" sz="1100" u="none" cap="none" strike="noStrike">
                          <a:solidFill>
                            <a:srgbClr val="262626"/>
                          </a:solidFill>
                          <a:latin typeface="Arial"/>
                          <a:ea typeface="Arial"/>
                          <a:cs typeface="Arial"/>
                          <a:sym typeface="Arial"/>
                        </a:rPr>
                        <a:t>Lễ tổng kết và trao giải</a:t>
                      </a:r>
                      <a:endParaRPr b="0" sz="1100" u="none" cap="none" strike="noStrike">
                        <a:solidFill>
                          <a:srgbClr val="262626"/>
                        </a:solidFill>
                        <a:latin typeface="Arial"/>
                        <a:ea typeface="Arial"/>
                        <a:cs typeface="Arial"/>
                        <a:sym typeface="Arial"/>
                      </a:endParaRPr>
                    </a:p>
                  </a:txBody>
                  <a:tcPr marT="41525" marB="41525" marR="83050" marL="830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p:nvPr/>
        </p:nvSpPr>
        <p:spPr>
          <a:xfrm>
            <a:off x="990000" y="2524714"/>
            <a:ext cx="6870673" cy="67710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4400" u="none" cap="none" strike="noStrike">
                <a:solidFill>
                  <a:schemeClr val="dk1"/>
                </a:solidFill>
                <a:latin typeface="Arial"/>
                <a:ea typeface="Arial"/>
                <a:cs typeface="Arial"/>
                <a:sym typeface="Arial"/>
              </a:rPr>
              <a:t>Chuẩn bị dự án</a:t>
            </a:r>
            <a:endParaRPr b="0" i="0" sz="4400" u="none" cap="none" strike="noStrike">
              <a:solidFill>
                <a:schemeClr val="dk1"/>
              </a:solidFill>
              <a:latin typeface="Arial"/>
              <a:ea typeface="Arial"/>
              <a:cs typeface="Arial"/>
              <a:sym typeface="Arial"/>
            </a:endParaRPr>
          </a:p>
        </p:txBody>
      </p:sp>
      <p:sp>
        <p:nvSpPr>
          <p:cNvPr id="106" name="Google Shape;106;p4"/>
          <p:cNvSpPr/>
          <p:nvPr/>
        </p:nvSpPr>
        <p:spPr>
          <a:xfrm>
            <a:off x="990000" y="4195315"/>
            <a:ext cx="4768249"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2100" u="none" cap="none" strike="noStrike">
                <a:solidFill>
                  <a:srgbClr val="1428A0"/>
                </a:solidFill>
                <a:latin typeface="Arial"/>
                <a:ea typeface="Arial"/>
                <a:cs typeface="Arial"/>
                <a:sym typeface="Arial"/>
              </a:rPr>
              <a:t>Chuẩn bị dự án</a:t>
            </a:r>
            <a:endParaRPr b="1" i="0" sz="2100" u="none" cap="none" strike="noStrike">
              <a:solidFill>
                <a:srgbClr val="1428A0"/>
              </a:solidFill>
              <a:latin typeface="Arial"/>
              <a:ea typeface="Arial"/>
              <a:cs typeface="Arial"/>
              <a:sym typeface="Arial"/>
            </a:endParaRPr>
          </a:p>
        </p:txBody>
      </p:sp>
      <p:sp>
        <p:nvSpPr>
          <p:cNvPr id="107" name="Google Shape;107;p4"/>
          <p:cNvSpPr/>
          <p:nvPr/>
        </p:nvSpPr>
        <p:spPr>
          <a:xfrm>
            <a:off x="990000" y="2070000"/>
            <a:ext cx="5479711" cy="30777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2000" u="none" cap="none" strike="noStrike">
                <a:solidFill>
                  <a:srgbClr val="7F7F7F"/>
                </a:solidFill>
                <a:latin typeface="Arial"/>
                <a:ea typeface="Arial"/>
                <a:cs typeface="Arial"/>
                <a:sym typeface="Arial"/>
              </a:rPr>
              <a:t>Bài 1. </a:t>
            </a:r>
            <a:endParaRPr b="1" i="0" sz="5400" u="none" cap="none" strike="noStrike">
              <a:solidFill>
                <a:srgbClr val="7F7F7F"/>
              </a:solidFill>
              <a:latin typeface="Arial"/>
              <a:ea typeface="Arial"/>
              <a:cs typeface="Arial"/>
              <a:sym typeface="Arial"/>
            </a:endParaRPr>
          </a:p>
        </p:txBody>
      </p:sp>
      <p:sp>
        <p:nvSpPr>
          <p:cNvPr id="108" name="Google Shape;108;p4"/>
          <p:cNvSpPr/>
          <p:nvPr/>
        </p:nvSpPr>
        <p:spPr>
          <a:xfrm>
            <a:off x="720000" y="2095275"/>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109" name="Google Shape;109;p4"/>
          <p:cNvSpPr/>
          <p:nvPr/>
        </p:nvSpPr>
        <p:spPr>
          <a:xfrm>
            <a:off x="720000" y="4157757"/>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sz="3600">
                <a:solidFill>
                  <a:schemeClr val="dk1"/>
                </a:solidFill>
                <a:latin typeface="Arial"/>
                <a:ea typeface="Arial"/>
                <a:cs typeface="Arial"/>
                <a:sym typeface="Arial"/>
              </a:rPr>
              <a:t>Chuẩn bị dự án</a:t>
            </a:r>
            <a:endParaRPr sz="3600">
              <a:solidFill>
                <a:schemeClr val="dk1"/>
              </a:solidFill>
              <a:latin typeface="Arial"/>
              <a:ea typeface="Arial"/>
              <a:cs typeface="Arial"/>
              <a:sym typeface="Arial"/>
            </a:endParaRPr>
          </a:p>
        </p:txBody>
      </p:sp>
      <p:sp>
        <p:nvSpPr>
          <p:cNvPr id="116" name="Google Shape;116;p5"/>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a:t>
            </a:r>
            <a:endParaRPr/>
          </a:p>
        </p:txBody>
      </p:sp>
      <p:sp>
        <p:nvSpPr>
          <p:cNvPr id="117" name="Google Shape;117;p5"/>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1800" u="none" cap="none" strike="noStrike">
                <a:solidFill>
                  <a:srgbClr val="3F3F3F"/>
                </a:solidFill>
                <a:latin typeface="Arial"/>
                <a:ea typeface="Arial"/>
                <a:cs typeface="Arial"/>
                <a:sym typeface="Arial"/>
              </a:rPr>
              <a:t>1.1. Hiểu về dự án Capstone</a:t>
            </a:r>
            <a:endParaRPr/>
          </a:p>
        </p:txBody>
      </p:sp>
      <p:sp>
        <p:nvSpPr>
          <p:cNvPr id="118" name="Google Shape;118;p5"/>
          <p:cNvSpPr/>
          <p:nvPr/>
        </p:nvSpPr>
        <p:spPr>
          <a:xfrm>
            <a:off x="1051644" y="4065237"/>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rgbClr val="1429A0"/>
              </a:solidFill>
              <a:latin typeface="Arial"/>
              <a:ea typeface="Arial"/>
              <a:cs typeface="Arial"/>
              <a:sym typeface="Arial"/>
            </a:endParaRPr>
          </a:p>
        </p:txBody>
      </p:sp>
      <p:sp>
        <p:nvSpPr>
          <p:cNvPr id="119" name="Google Shape;119;p5"/>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1800" u="none" cap="none" strike="noStrike">
                <a:solidFill>
                  <a:srgbClr val="A5A5A5"/>
                </a:solidFill>
                <a:latin typeface="Arial"/>
                <a:ea typeface="Arial"/>
                <a:cs typeface="Arial"/>
                <a:sym typeface="Arial"/>
              </a:rPr>
              <a:t>1.2. Team Building và Brain Storming</a:t>
            </a:r>
            <a:endParaRPr/>
          </a:p>
        </p:txBody>
      </p:sp>
      <p:sp>
        <p:nvSpPr>
          <p:cNvPr id="120" name="Google Shape;120;p5"/>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nvGrpSpPr>
          <p:cNvPr id="121" name="Google Shape;121;p5"/>
          <p:cNvGrpSpPr/>
          <p:nvPr/>
        </p:nvGrpSpPr>
        <p:grpSpPr>
          <a:xfrm>
            <a:off x="1051644" y="4924905"/>
            <a:ext cx="5702300" cy="278172"/>
            <a:chOff x="571500" y="5165783"/>
            <a:chExt cx="5702300" cy="278172"/>
          </a:xfrm>
        </p:grpSpPr>
        <p:sp>
          <p:nvSpPr>
            <p:cNvPr id="122" name="Google Shape;122;p5"/>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1800" u="none" cap="none" strike="noStrike">
                  <a:solidFill>
                    <a:srgbClr val="A5A5A5"/>
                  </a:solidFill>
                  <a:latin typeface="Arial"/>
                  <a:ea typeface="Arial"/>
                  <a:cs typeface="Arial"/>
                  <a:sym typeface="Arial"/>
                </a:rPr>
                <a:t>1.3. Các hoạt động và hoạt động làm việc theo nhóm</a:t>
              </a:r>
              <a:endParaRPr b="0" i="0" sz="1800" u="none" cap="none" strike="noStrike">
                <a:solidFill>
                  <a:srgbClr val="A5A5A5"/>
                </a:solidFill>
                <a:latin typeface="Arial"/>
                <a:ea typeface="Arial"/>
                <a:cs typeface="Arial"/>
                <a:sym typeface="Arial"/>
              </a:endParaRPr>
            </a:p>
          </p:txBody>
        </p:sp>
        <p:sp>
          <p:nvSpPr>
            <p:cNvPr id="123" name="Google Shape;123;p5"/>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idx="1" type="body"/>
          </p:nvPr>
        </p:nvSpPr>
        <p:spPr>
          <a:xfrm>
            <a:off x="449611" y="447880"/>
            <a:ext cx="767093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Hiểu về dự án Capstone</a:t>
            </a:r>
            <a:endParaRPr/>
          </a:p>
        </p:txBody>
      </p:sp>
      <p:sp>
        <p:nvSpPr>
          <p:cNvPr id="130" name="Google Shape;130;p6"/>
          <p:cNvSpPr txBox="1"/>
          <p:nvPr>
            <p:ph idx="2" type="body"/>
          </p:nvPr>
        </p:nvSpPr>
        <p:spPr>
          <a:xfrm>
            <a:off x="554736" y="148876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Dự án Capstone</a:t>
            </a:r>
            <a:endParaRPr>
              <a:latin typeface="Arial"/>
              <a:ea typeface="Arial"/>
              <a:cs typeface="Arial"/>
              <a:sym typeface="Arial"/>
            </a:endParaRPr>
          </a:p>
        </p:txBody>
      </p:sp>
      <p:sp>
        <p:nvSpPr>
          <p:cNvPr id="131" name="Google Shape;131;p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01</a:t>
            </a:r>
            <a:endParaRPr/>
          </a:p>
          <a:p>
            <a:pPr indent="0" lvl="0" marL="0" rtl="0" algn="r">
              <a:lnSpc>
                <a:spcPct val="100000"/>
              </a:lnSpc>
              <a:spcBef>
                <a:spcPts val="0"/>
              </a:spcBef>
              <a:spcAft>
                <a:spcPts val="0"/>
              </a:spcAft>
              <a:buClr>
                <a:srgbClr val="D8D8D8"/>
              </a:buClr>
              <a:buSzPts val="1600"/>
              <a:buNone/>
            </a:pPr>
            <a:r>
              <a:t/>
            </a:r>
            <a:endParaRPr/>
          </a:p>
        </p:txBody>
      </p:sp>
      <p:sp>
        <p:nvSpPr>
          <p:cNvPr id="132" name="Google Shape;132;p6"/>
          <p:cNvSpPr txBox="1"/>
          <p:nvPr>
            <p:ph idx="4" type="body"/>
          </p:nvPr>
        </p:nvSpPr>
        <p:spPr>
          <a:xfrm>
            <a:off x="546901" y="2226568"/>
            <a:ext cx="5849454"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Dự án capstone là một nhiệm vụ nhiều mặt đóng vai trò là trải nghiệm học tập và trí tuệ đỉnh cao cho học sinh, khi kết thúc chương trình học thuật hoặc trải nghiệm trong lộ trình học tập.</a:t>
            </a:r>
            <a:endParaRPr/>
          </a:p>
          <a:p>
            <a:pPr indent="-177800" lvl="0" marL="177800" rtl="0" algn="l">
              <a:lnSpc>
                <a:spcPct val="128571"/>
              </a:lnSpc>
              <a:spcBef>
                <a:spcPts val="1000"/>
              </a:spcBef>
              <a:spcAft>
                <a:spcPts val="0"/>
              </a:spcAft>
              <a:buClr>
                <a:srgbClr val="262626"/>
              </a:buClr>
              <a:buSzPts val="1400"/>
              <a:buFont typeface="Arial"/>
              <a:buChar char="•"/>
            </a:pPr>
            <a:r>
              <a:rPr lang="en-US"/>
              <a:t>Các dự án Capstone có thể có nhiều hình thức khác nhau, nhưng hầu hết là các dự án điều tra dài hạn mà đỉnh cao là sản phẩm cuối cùng, bản trình bày.</a:t>
            </a:r>
            <a:endParaRPr/>
          </a:p>
          <a:p>
            <a:pPr indent="-177800" lvl="0" marL="177800" rtl="0" algn="l">
              <a:lnSpc>
                <a:spcPct val="128571"/>
              </a:lnSpc>
              <a:spcBef>
                <a:spcPts val="1000"/>
              </a:spcBef>
              <a:spcAft>
                <a:spcPts val="0"/>
              </a:spcAft>
              <a:buClr>
                <a:srgbClr val="262626"/>
              </a:buClr>
              <a:buSzPts val="1400"/>
              <a:buFont typeface="Arial"/>
              <a:buChar char="•"/>
            </a:pPr>
            <a:r>
              <a:rPr lang="en-US"/>
              <a:t>Trong dự án này, một nhóm dự án được thành lập xung quanh các nhiệm vụ được đề xuất bởi các sinh viên</a:t>
            </a:r>
            <a:endParaRPr/>
          </a:p>
          <a:p>
            <a:pPr indent="-177800" lvl="0" marL="177800" rtl="0" algn="l">
              <a:lnSpc>
                <a:spcPct val="128571"/>
              </a:lnSpc>
              <a:spcBef>
                <a:spcPts val="1000"/>
              </a:spcBef>
              <a:spcAft>
                <a:spcPts val="0"/>
              </a:spcAft>
              <a:buClr>
                <a:srgbClr val="262626"/>
              </a:buClr>
              <a:buSzPts val="1400"/>
              <a:buFont typeface="Arial"/>
              <a:buChar char="•"/>
            </a:pPr>
            <a:r>
              <a:rPr lang="en-US"/>
              <a:t>Để triển khai các dịch vụ mới, đồng thời thực hiện các dự án thực tế thông qua các cuộc họp định kỳ với cố vấn</a:t>
            </a:r>
            <a:endParaRPr/>
          </a:p>
          <a:p>
            <a:pPr indent="-177800" lvl="0" marL="177800" rtl="0" algn="l">
              <a:lnSpc>
                <a:spcPct val="128571"/>
              </a:lnSpc>
              <a:spcBef>
                <a:spcPts val="1000"/>
              </a:spcBef>
              <a:spcAft>
                <a:spcPts val="0"/>
              </a:spcAft>
              <a:buClr>
                <a:srgbClr val="262626"/>
              </a:buClr>
              <a:buSzPts val="1400"/>
              <a:buFont typeface="Arial"/>
              <a:buChar char="•"/>
            </a:pPr>
            <a:r>
              <a:rPr lang="en-US"/>
              <a:t>Nó nhằm mục đích học cách thực hiện các dự án nhóm và kiến thức liên quan.</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pic>
        <p:nvPicPr>
          <p:cNvPr id="133" name="Google Shape;133;p6"/>
          <p:cNvPicPr preferRelativeResize="0"/>
          <p:nvPr/>
        </p:nvPicPr>
        <p:blipFill rotWithShape="1">
          <a:blip r:embed="rId3">
            <a:alphaModFix/>
          </a:blip>
          <a:srcRect b="0" l="0" r="0" t="0"/>
          <a:stretch/>
        </p:blipFill>
        <p:spPr>
          <a:xfrm>
            <a:off x="6175873" y="4302373"/>
            <a:ext cx="3156527" cy="1838935"/>
          </a:xfrm>
          <a:prstGeom prst="rect">
            <a:avLst/>
          </a:prstGeom>
          <a:noFill/>
          <a:ln>
            <a:noFill/>
          </a:ln>
        </p:spPr>
      </p:pic>
      <p:sp>
        <p:nvSpPr>
          <p:cNvPr id="134" name="Google Shape;134;p6"/>
          <p:cNvSpPr/>
          <p:nvPr/>
        </p:nvSpPr>
        <p:spPr>
          <a:xfrm>
            <a:off x="7424994" y="5833531"/>
            <a:ext cx="87876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1F45BC"/>
                </a:solidFill>
                <a:latin typeface="Arial"/>
                <a:ea typeface="Arial"/>
                <a:cs typeface="Arial"/>
                <a:sym typeface="Arial"/>
              </a:rPr>
              <a:t>Capstone</a:t>
            </a:r>
            <a:endParaRPr sz="1400">
              <a:solidFill>
                <a:srgbClr val="1F45BC"/>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idx="1" type="body"/>
          </p:nvPr>
        </p:nvSpPr>
        <p:spPr>
          <a:xfrm>
            <a:off x="449611" y="447880"/>
            <a:ext cx="767093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Hiểu về dự án Capstone</a:t>
            </a:r>
            <a:endParaRPr/>
          </a:p>
        </p:txBody>
      </p:sp>
      <p:sp>
        <p:nvSpPr>
          <p:cNvPr id="141" name="Google Shape;141;p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Hiệu quả dự kiến cho Dự án</a:t>
            </a:r>
            <a:endParaRPr>
              <a:latin typeface="Arial"/>
              <a:ea typeface="Arial"/>
              <a:cs typeface="Arial"/>
              <a:sym typeface="Arial"/>
            </a:endParaRPr>
          </a:p>
        </p:txBody>
      </p:sp>
      <p:sp>
        <p:nvSpPr>
          <p:cNvPr id="142" name="Google Shape;142;p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01</a:t>
            </a:r>
            <a:endParaRPr/>
          </a:p>
          <a:p>
            <a:pPr indent="0" lvl="0" marL="0" rtl="0" algn="r">
              <a:lnSpc>
                <a:spcPct val="100000"/>
              </a:lnSpc>
              <a:spcBef>
                <a:spcPts val="0"/>
              </a:spcBef>
              <a:spcAft>
                <a:spcPts val="0"/>
              </a:spcAft>
              <a:buClr>
                <a:srgbClr val="D8D8D8"/>
              </a:buClr>
              <a:buSzPts val="1600"/>
              <a:buNone/>
            </a:pPr>
            <a:r>
              <a:t/>
            </a:r>
            <a:endParaRPr/>
          </a:p>
        </p:txBody>
      </p:sp>
      <p:sp>
        <p:nvSpPr>
          <p:cNvPr id="143" name="Google Shape;143;p7"/>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Trau dồi kỹ năng thu thập và phân tích thông tin</a:t>
            </a:r>
            <a:endParaRPr/>
          </a:p>
          <a:p>
            <a:pPr indent="-182563" lvl="1" marL="360363" rtl="0" algn="l">
              <a:lnSpc>
                <a:spcPct val="138461"/>
              </a:lnSpc>
              <a:spcBef>
                <a:spcPts val="500"/>
              </a:spcBef>
              <a:spcAft>
                <a:spcPts val="0"/>
              </a:spcAft>
              <a:buClr>
                <a:srgbClr val="262626"/>
              </a:buClr>
              <a:buSzPts val="1040"/>
              <a:buChar char="•"/>
            </a:pPr>
            <a:r>
              <a:rPr lang="en-US"/>
              <a:t>Tinh chỉnh các mục tiêu của dự án thông qua nghiên cứu thị trường và phân tích các sản phẩm tương tự/cạnh tranh</a:t>
            </a:r>
            <a:endParaRPr/>
          </a:p>
          <a:p>
            <a:pPr indent="-182563" lvl="1" marL="360363" rtl="0" algn="l">
              <a:lnSpc>
                <a:spcPct val="138461"/>
              </a:lnSpc>
              <a:spcBef>
                <a:spcPts val="500"/>
              </a:spcBef>
              <a:spcAft>
                <a:spcPts val="0"/>
              </a:spcAft>
              <a:buClr>
                <a:srgbClr val="262626"/>
              </a:buClr>
              <a:buSzPts val="1040"/>
              <a:buChar char="•"/>
            </a:pPr>
            <a:r>
              <a:rPr lang="en-US"/>
              <a:t>Phát triển khả năng lập kế hoạch và xác nhận sản phẩm</a:t>
            </a:r>
            <a:endParaRPr/>
          </a:p>
          <a:p>
            <a:pPr indent="-177800" lvl="0" marL="177800" rtl="0" algn="l">
              <a:lnSpc>
                <a:spcPct val="128571"/>
              </a:lnSpc>
              <a:spcBef>
                <a:spcPts val="1000"/>
              </a:spcBef>
              <a:spcAft>
                <a:spcPts val="0"/>
              </a:spcAft>
              <a:buClr>
                <a:srgbClr val="262626"/>
              </a:buClr>
              <a:buSzPts val="1400"/>
              <a:buFont typeface="Arial"/>
              <a:buChar char="•"/>
            </a:pPr>
            <a:r>
              <a:rPr lang="en-US"/>
              <a:t>Trau dồi năng lực triển khai sản phẩm/hệ thống</a:t>
            </a:r>
            <a:endParaRPr/>
          </a:p>
          <a:p>
            <a:pPr indent="-182563" lvl="1" marL="360363" rtl="0" algn="l">
              <a:lnSpc>
                <a:spcPct val="138461"/>
              </a:lnSpc>
              <a:spcBef>
                <a:spcPts val="500"/>
              </a:spcBef>
              <a:spcAft>
                <a:spcPts val="0"/>
              </a:spcAft>
              <a:buClr>
                <a:srgbClr val="262626"/>
              </a:buClr>
              <a:buSzPts val="1040"/>
              <a:buChar char="•"/>
            </a:pPr>
            <a:r>
              <a:rPr lang="en-US"/>
              <a:t>Thiết kế và dự án một hệ thống hoặc sản phẩm đáp ứng yêu cầu của bạn</a:t>
            </a:r>
            <a:endParaRPr/>
          </a:p>
          <a:p>
            <a:pPr indent="-182563" lvl="1" marL="360363" rtl="0" algn="l">
              <a:lnSpc>
                <a:spcPct val="138461"/>
              </a:lnSpc>
              <a:spcBef>
                <a:spcPts val="500"/>
              </a:spcBef>
              <a:spcAft>
                <a:spcPts val="0"/>
              </a:spcAft>
              <a:buClr>
                <a:srgbClr val="262626"/>
              </a:buClr>
              <a:buSzPts val="1040"/>
              <a:buChar char="•"/>
            </a:pPr>
            <a:r>
              <a:rPr lang="en-US"/>
              <a:t>Khả năng tuân thủ lịch trình và thực hiện các nhiệm vụ chi tiết</a:t>
            </a:r>
            <a:endParaRPr/>
          </a:p>
          <a:p>
            <a:pPr indent="-177800" lvl="0" marL="177800" rtl="0" algn="l">
              <a:lnSpc>
                <a:spcPct val="128571"/>
              </a:lnSpc>
              <a:spcBef>
                <a:spcPts val="1000"/>
              </a:spcBef>
              <a:spcAft>
                <a:spcPts val="0"/>
              </a:spcAft>
              <a:buClr>
                <a:srgbClr val="262626"/>
              </a:buClr>
              <a:buSzPts val="1400"/>
              <a:buFont typeface="Arial"/>
              <a:buChar char="•"/>
            </a:pPr>
            <a:r>
              <a:rPr lang="en-US"/>
              <a:t>Khả năng thực hiện các vai trò với tư cách là thành viên, chẳng hạn như thành viên nhóm và trưởng nhóm</a:t>
            </a:r>
            <a:endParaRPr/>
          </a:p>
          <a:p>
            <a:pPr indent="-182563" lvl="1" marL="360363" rtl="0" algn="l">
              <a:lnSpc>
                <a:spcPct val="138461"/>
              </a:lnSpc>
              <a:spcBef>
                <a:spcPts val="500"/>
              </a:spcBef>
              <a:spcAft>
                <a:spcPts val="0"/>
              </a:spcAft>
              <a:buClr>
                <a:srgbClr val="262626"/>
              </a:buClr>
              <a:buSzPts val="1040"/>
              <a:buChar char="•"/>
            </a:pPr>
            <a:r>
              <a:rPr lang="en-US"/>
              <a:t>Hợp tác thông qua phân chia vai trò, giao tiếp lẫn nhau và làm việc theo nhóm giữa các thành viên trong nhóm</a:t>
            </a:r>
            <a:endParaRPr/>
          </a:p>
          <a:p>
            <a:pPr indent="-182563" lvl="1" marL="360363" rtl="0" algn="l">
              <a:lnSpc>
                <a:spcPct val="138461"/>
              </a:lnSpc>
              <a:spcBef>
                <a:spcPts val="500"/>
              </a:spcBef>
              <a:spcAft>
                <a:spcPts val="0"/>
              </a:spcAft>
              <a:buClr>
                <a:srgbClr val="262626"/>
              </a:buClr>
              <a:buSzPts val="1040"/>
              <a:buChar char="•"/>
            </a:pPr>
            <a:r>
              <a:rPr lang="en-US"/>
              <a:t>Khả năng hợp tác (giao tiếp) với các thành viên trong nhóm</a:t>
            </a:r>
            <a:endParaRPr/>
          </a:p>
          <a:p>
            <a:pPr indent="-177800" lvl="0" marL="177800" rtl="0" algn="l">
              <a:lnSpc>
                <a:spcPct val="128571"/>
              </a:lnSpc>
              <a:spcBef>
                <a:spcPts val="1000"/>
              </a:spcBef>
              <a:spcAft>
                <a:spcPts val="0"/>
              </a:spcAft>
              <a:buClr>
                <a:srgbClr val="262626"/>
              </a:buClr>
              <a:buSzPts val="1400"/>
              <a:buFont typeface="Arial"/>
              <a:buChar char="•"/>
            </a:pPr>
            <a:r>
              <a:rPr lang="en-US"/>
              <a:t>Kỹ năng viết và trình bày tài liệu</a:t>
            </a:r>
            <a:endParaRPr/>
          </a:p>
          <a:p>
            <a:pPr indent="-182563" lvl="1" marL="360363" rtl="0" algn="l">
              <a:lnSpc>
                <a:spcPct val="138461"/>
              </a:lnSpc>
              <a:spcBef>
                <a:spcPts val="500"/>
              </a:spcBef>
              <a:spcAft>
                <a:spcPts val="0"/>
              </a:spcAft>
              <a:buClr>
                <a:srgbClr val="262626"/>
              </a:buClr>
              <a:buSzPts val="1040"/>
              <a:buChar char="•"/>
            </a:pPr>
            <a:r>
              <a:rPr lang="en-US"/>
              <a:t>Học cách viết và trình bày các tài liệu như đề xuất, báo cáo và tài liệu thuyết trình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idx="1" type="body"/>
          </p:nvPr>
        </p:nvSpPr>
        <p:spPr>
          <a:xfrm>
            <a:off x="449611" y="447880"/>
            <a:ext cx="767093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Hiểu về dự án Capstone</a:t>
            </a:r>
            <a:endParaRPr/>
          </a:p>
        </p:txBody>
      </p:sp>
      <p:sp>
        <p:nvSpPr>
          <p:cNvPr id="150" name="Google Shape;150;p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Cách thức hoạt động của dự án</a:t>
            </a:r>
            <a:endParaRPr>
              <a:latin typeface="Arial"/>
              <a:ea typeface="Arial"/>
              <a:cs typeface="Arial"/>
              <a:sym typeface="Arial"/>
            </a:endParaRPr>
          </a:p>
        </p:txBody>
      </p:sp>
      <p:sp>
        <p:nvSpPr>
          <p:cNvPr id="151" name="Google Shape;151;p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sz="1600">
                <a:solidFill>
                  <a:srgbClr val="D8D8D8"/>
                </a:solidFill>
                <a:latin typeface="Arial"/>
                <a:ea typeface="Arial"/>
                <a:cs typeface="Arial"/>
                <a:sym typeface="Arial"/>
              </a:rPr>
              <a:t>Bài  01</a:t>
            </a:r>
            <a:endParaRPr/>
          </a:p>
          <a:p>
            <a:pPr indent="0" lvl="0" marL="0" rtl="0" algn="r">
              <a:lnSpc>
                <a:spcPct val="100000"/>
              </a:lnSpc>
              <a:spcBef>
                <a:spcPts val="0"/>
              </a:spcBef>
              <a:spcAft>
                <a:spcPts val="0"/>
              </a:spcAft>
              <a:buClr>
                <a:srgbClr val="D8D8D8"/>
              </a:buClr>
              <a:buSzPts val="1600"/>
              <a:buNone/>
            </a:pPr>
            <a:r>
              <a:t/>
            </a:r>
            <a:endParaRPr/>
          </a:p>
        </p:txBody>
      </p:sp>
      <p:sp>
        <p:nvSpPr>
          <p:cNvPr id="152" name="Google Shape;152;p8"/>
          <p:cNvSpPr txBox="1"/>
          <p:nvPr>
            <p:ph idx="4" type="body"/>
          </p:nvPr>
        </p:nvSpPr>
        <p:spPr>
          <a:xfrm>
            <a:off x="535872" y="2226568"/>
            <a:ext cx="8796528" cy="391474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Trong số các bài tập được nộp riêng, học sinh đánh giá bài tập, chọn bài tập và thành lập nhóm</a:t>
            </a:r>
            <a:endParaRPr/>
          </a:p>
          <a:p>
            <a:pPr indent="-177800" lvl="0" marL="177800" rtl="0" algn="l">
              <a:lnSpc>
                <a:spcPct val="128571"/>
              </a:lnSpc>
              <a:spcBef>
                <a:spcPts val="1000"/>
              </a:spcBef>
              <a:spcAft>
                <a:spcPts val="0"/>
              </a:spcAft>
              <a:buClr>
                <a:srgbClr val="262626"/>
              </a:buClr>
              <a:buSzPts val="1400"/>
              <a:buFont typeface="Arial"/>
              <a:buChar char="•"/>
            </a:pPr>
            <a:r>
              <a:rPr lang="en-US"/>
              <a:t>Tự chủ lựa chọn một nhà lãnh đạo trong số các thành viên trong nhóm</a:t>
            </a:r>
            <a:endParaRPr/>
          </a:p>
          <a:p>
            <a:pPr indent="-182563" lvl="1" marL="360363" rtl="0" algn="l">
              <a:lnSpc>
                <a:spcPct val="138461"/>
              </a:lnSpc>
              <a:spcBef>
                <a:spcPts val="500"/>
              </a:spcBef>
              <a:spcAft>
                <a:spcPts val="0"/>
              </a:spcAft>
              <a:buClr>
                <a:srgbClr val="262626"/>
              </a:buClr>
              <a:buSzPts val="1040"/>
              <a:buChar char="•"/>
            </a:pPr>
            <a:r>
              <a:rPr lang="en-US"/>
              <a:t>Sau khi trưởng nhóm được chọn, trưởng nhóm được chọn sẽ báo cáo với người hướng dẫn hoặc người cố vấn qua e-mail.</a:t>
            </a:r>
            <a:endParaRPr/>
          </a:p>
          <a:p>
            <a:pPr indent="-177800" lvl="0" marL="177800" rtl="0" algn="l">
              <a:lnSpc>
                <a:spcPct val="128571"/>
              </a:lnSpc>
              <a:spcBef>
                <a:spcPts val="1000"/>
              </a:spcBef>
              <a:spcAft>
                <a:spcPts val="0"/>
              </a:spcAft>
              <a:buClr>
                <a:srgbClr val="262626"/>
              </a:buClr>
              <a:buSzPts val="1400"/>
              <a:buFont typeface="Arial"/>
              <a:buChar char="•"/>
            </a:pPr>
            <a:r>
              <a:rPr lang="en-US"/>
              <a:t>Tất cả các thành viên trong nhóm tích cực tham gia</a:t>
            </a:r>
            <a:endParaRPr/>
          </a:p>
          <a:p>
            <a:pPr indent="-177800" lvl="0" marL="177800" rtl="0" algn="l">
              <a:lnSpc>
                <a:spcPct val="128571"/>
              </a:lnSpc>
              <a:spcBef>
                <a:spcPts val="1000"/>
              </a:spcBef>
              <a:spcAft>
                <a:spcPts val="0"/>
              </a:spcAft>
              <a:buClr>
                <a:srgbClr val="262626"/>
              </a:buClr>
              <a:buSzPts val="1400"/>
              <a:buFont typeface="Arial"/>
              <a:buChar char="•"/>
            </a:pPr>
            <a:r>
              <a:rPr lang="en-US"/>
              <a:t>Người thuyết trình của nhóm được nhóm tự nguyện lựa chọn</a:t>
            </a:r>
            <a:endParaRPr/>
          </a:p>
          <a:p>
            <a:pPr indent="-182563" lvl="1" marL="360363" rtl="0" algn="l">
              <a:lnSpc>
                <a:spcPct val="138461"/>
              </a:lnSpc>
              <a:spcBef>
                <a:spcPts val="500"/>
              </a:spcBef>
              <a:spcAft>
                <a:spcPts val="0"/>
              </a:spcAft>
              <a:buClr>
                <a:srgbClr val="262626"/>
              </a:buClr>
              <a:buSzPts val="1040"/>
              <a:buChar char="•"/>
            </a:pPr>
            <a:r>
              <a:rPr lang="en-US"/>
              <a:t>Nếu có thể, tất cả các thành viên thay phiên nhau trình bày</a:t>
            </a:r>
            <a:endParaRPr/>
          </a:p>
          <a:p>
            <a:pPr indent="-177800" lvl="0" marL="177800" rtl="0" algn="l">
              <a:lnSpc>
                <a:spcPct val="128571"/>
              </a:lnSpc>
              <a:spcBef>
                <a:spcPts val="1000"/>
              </a:spcBef>
              <a:spcAft>
                <a:spcPts val="0"/>
              </a:spcAft>
              <a:buClr>
                <a:srgbClr val="262626"/>
              </a:buClr>
              <a:buSzPts val="1400"/>
              <a:buFont typeface="Arial"/>
              <a:buChar char="•"/>
            </a:pPr>
            <a:r>
              <a:rPr lang="en-US"/>
              <a:t>Các cuộc họp định kỳ của nhóm để thảo luận về tiến độ dự án và xác định các vấn đề</a:t>
            </a:r>
            <a:endParaRPr/>
          </a:p>
          <a:p>
            <a:pPr indent="-182563" lvl="1" marL="360363" rtl="0" algn="l">
              <a:lnSpc>
                <a:spcPct val="138461"/>
              </a:lnSpc>
              <a:spcBef>
                <a:spcPts val="500"/>
              </a:spcBef>
              <a:spcAft>
                <a:spcPts val="0"/>
              </a:spcAft>
              <a:buClr>
                <a:srgbClr val="262626"/>
              </a:buClr>
              <a:buSzPts val="1040"/>
              <a:buChar char="•"/>
            </a:pPr>
            <a:r>
              <a:rPr lang="en-US"/>
              <a:t>Cuộc họp Scrum hàng ngày</a:t>
            </a:r>
            <a:endParaRPr/>
          </a:p>
          <a:p>
            <a:pPr indent="-182563" lvl="1" marL="360363" rtl="0" algn="l">
              <a:lnSpc>
                <a:spcPct val="138461"/>
              </a:lnSpc>
              <a:spcBef>
                <a:spcPts val="500"/>
              </a:spcBef>
              <a:spcAft>
                <a:spcPts val="0"/>
              </a:spcAft>
              <a:buClr>
                <a:srgbClr val="262626"/>
              </a:buClr>
              <a:buSzPts val="1040"/>
              <a:buChar char="•"/>
            </a:pPr>
            <a:r>
              <a:rPr lang="en-US"/>
              <a:t>Viết lại nhật ký</a:t>
            </a:r>
            <a:endParaRPr/>
          </a:p>
          <a:p>
            <a:pPr indent="-182563" lvl="1" marL="360363" rtl="0" algn="l">
              <a:lnSpc>
                <a:spcPct val="138461"/>
              </a:lnSpc>
              <a:spcBef>
                <a:spcPts val="500"/>
              </a:spcBef>
              <a:spcAft>
                <a:spcPts val="0"/>
              </a:spcAft>
              <a:buClr>
                <a:srgbClr val="262626"/>
              </a:buClr>
              <a:buSzPts val="1040"/>
              <a:buChar char="•"/>
            </a:pPr>
            <a:r>
              <a:rPr lang="en-US"/>
              <a:t>Chia sẻ các hoạt động và tiến độ nhóm của bạn trên các công cụ chia sẻ</a:t>
            </a:r>
            <a:endParaRPr/>
          </a:p>
          <a:p>
            <a:pPr indent="-177800" lvl="0" marL="177800" rtl="0" algn="l">
              <a:lnSpc>
                <a:spcPct val="128571"/>
              </a:lnSpc>
              <a:spcBef>
                <a:spcPts val="1000"/>
              </a:spcBef>
              <a:spcAft>
                <a:spcPts val="0"/>
              </a:spcAft>
              <a:buClr>
                <a:srgbClr val="262626"/>
              </a:buClr>
              <a:buSzPts val="1400"/>
              <a:buFont typeface="Arial"/>
              <a:buChar char="•"/>
            </a:pPr>
            <a:r>
              <a:rPr lang="en-US"/>
              <a:t>Khả năng chủ động thay đổi mục tiêu và thông số kỹ thuật khi tiến độ tiến triển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sz="3600">
                <a:solidFill>
                  <a:schemeClr val="dk1"/>
                </a:solidFill>
                <a:latin typeface="Arial"/>
                <a:ea typeface="Arial"/>
                <a:cs typeface="Arial"/>
                <a:sym typeface="Arial"/>
              </a:rPr>
              <a:t>Chuẩn bị dự án</a:t>
            </a:r>
            <a:endParaRPr sz="3600">
              <a:solidFill>
                <a:schemeClr val="dk1"/>
              </a:solidFill>
              <a:latin typeface="Arial"/>
              <a:ea typeface="Arial"/>
              <a:cs typeface="Arial"/>
              <a:sym typeface="Arial"/>
            </a:endParaRPr>
          </a:p>
        </p:txBody>
      </p:sp>
      <p:sp>
        <p:nvSpPr>
          <p:cNvPr id="159" name="Google Shape;159;p9"/>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a:t>
            </a:r>
            <a:endParaRPr/>
          </a:p>
        </p:txBody>
      </p:sp>
      <p:sp>
        <p:nvSpPr>
          <p:cNvPr id="160" name="Google Shape;160;p9"/>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1.1. Hiểu về dự án Capstone</a:t>
            </a:r>
            <a:endParaRPr/>
          </a:p>
        </p:txBody>
      </p:sp>
      <p:sp>
        <p:nvSpPr>
          <p:cNvPr id="161" name="Google Shape;161;p9"/>
          <p:cNvSpPr/>
          <p:nvPr/>
        </p:nvSpPr>
        <p:spPr>
          <a:xfrm>
            <a:off x="1051644" y="4065237"/>
            <a:ext cx="36000" cy="2520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162" name="Google Shape;162;p9"/>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1.2. Team building và ý tưởng</a:t>
            </a:r>
            <a:endParaRPr sz="1800">
              <a:solidFill>
                <a:srgbClr val="3F3F3F"/>
              </a:solidFill>
              <a:latin typeface="Arial"/>
              <a:ea typeface="Arial"/>
              <a:cs typeface="Arial"/>
              <a:sym typeface="Arial"/>
            </a:endParaRPr>
          </a:p>
        </p:txBody>
      </p:sp>
      <p:sp>
        <p:nvSpPr>
          <p:cNvPr id="163" name="Google Shape;163;p9"/>
          <p:cNvSpPr/>
          <p:nvPr/>
        </p:nvSpPr>
        <p:spPr>
          <a:xfrm>
            <a:off x="1051644" y="4495071"/>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nvGrpSpPr>
          <p:cNvPr id="164" name="Google Shape;164;p9"/>
          <p:cNvGrpSpPr/>
          <p:nvPr/>
        </p:nvGrpSpPr>
        <p:grpSpPr>
          <a:xfrm>
            <a:off x="1051644" y="4924905"/>
            <a:ext cx="5702300" cy="278172"/>
            <a:chOff x="571500" y="5165783"/>
            <a:chExt cx="5702300" cy="278172"/>
          </a:xfrm>
        </p:grpSpPr>
        <p:sp>
          <p:nvSpPr>
            <p:cNvPr id="165" name="Google Shape;165;p9"/>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1.3. Các hoạt động và hoạt động làm việc theo nhóm</a:t>
              </a:r>
              <a:endParaRPr sz="1800">
                <a:solidFill>
                  <a:srgbClr val="A5A5A5"/>
                </a:solidFill>
                <a:latin typeface="Arial"/>
                <a:ea typeface="Arial"/>
                <a:cs typeface="Arial"/>
                <a:sym typeface="Arial"/>
              </a:endParaRPr>
            </a:p>
          </p:txBody>
        </p:sp>
        <p:sp>
          <p:nvSpPr>
            <p:cNvPr id="166" name="Google Shape;166;p9"/>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ustom 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2009-05-07T01:59:54Z</dcterms:created>
  <dc:creator>SKCC06494\Administrator</dc:creator>
</cp:coreProperties>
</file>