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3.jpg" ContentType="image/p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2" r:id="rId6"/>
    <p:sldId id="304" r:id="rId7"/>
    <p:sldId id="303" r:id="rId8"/>
    <p:sldId id="305" r:id="rId9"/>
    <p:sldId id="307" r:id="rId10"/>
    <p:sldId id="308" r:id="rId11"/>
    <p:sldId id="309" r:id="rId12"/>
    <p:sldId id="310" r:id="rId13"/>
    <p:sldId id="311" r:id="rId14"/>
    <p:sldId id="312" r:id="rId15"/>
    <p:sldId id="31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39340D-F088-4869-8616-DA44AE73517B}">
  <a:tblStyle styleId="{CF39340D-F088-4869-8616-DA44AE7351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>
        <p:guide orient="horz" pos="5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2d20e6a94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2d20e6a94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36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e2e85277c2_0_4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e2e85277c2_0_4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3402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e2e85277c2_0_4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e2e85277c2_0_4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795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e2e85277c2_0_4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e2e85277c2_0_4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07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2d20e6a9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2d20e6a9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2d20e6a94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2d20e6a94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2e85277c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2e85277c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e2e85277c2_0_3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e2e85277c2_0_3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e2e85277c2_0_4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e2e85277c2_0_4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042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2d20e6a94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2d20e6a94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64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134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2d20e6a94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2d20e6a94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14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4350" y="420225"/>
            <a:ext cx="4416900" cy="17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0675" y="2337913"/>
            <a:ext cx="38523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81700" y="-13963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466050" y="3657575"/>
            <a:ext cx="2909400" cy="2909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1712850" y="-36411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8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/>
          <p:nvPr/>
        </p:nvSpPr>
        <p:spPr>
          <a:xfrm>
            <a:off x="5445675" y="16561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/>
          <p:nvPr/>
        </p:nvSpPr>
        <p:spPr>
          <a:xfrm>
            <a:off x="-2345775" y="-23633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28"/>
          <p:cNvGrpSpPr/>
          <p:nvPr/>
        </p:nvGrpSpPr>
        <p:grpSpPr>
          <a:xfrm rot="10800000" flipH="1">
            <a:off x="-28950" y="4604104"/>
            <a:ext cx="6791775" cy="567596"/>
            <a:chOff x="279125" y="-193646"/>
            <a:chExt cx="6791775" cy="567596"/>
          </a:xfrm>
        </p:grpSpPr>
        <p:cxnSp>
          <p:nvCxnSpPr>
            <p:cNvPr id="263" name="Google Shape;263;p28"/>
            <p:cNvCxnSpPr/>
            <p:nvPr/>
          </p:nvCxnSpPr>
          <p:spPr>
            <a:xfrm>
              <a:off x="279125" y="-193646"/>
              <a:ext cx="564000" cy="56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28"/>
            <p:cNvCxnSpPr/>
            <p:nvPr/>
          </p:nvCxnSpPr>
          <p:spPr>
            <a:xfrm>
              <a:off x="839600" y="373950"/>
              <a:ext cx="623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65" name="Google Shape;265;p28"/>
          <p:cNvGrpSpPr/>
          <p:nvPr/>
        </p:nvGrpSpPr>
        <p:grpSpPr>
          <a:xfrm flipH="1">
            <a:off x="2361825" y="-14671"/>
            <a:ext cx="6791775" cy="567596"/>
            <a:chOff x="279125" y="-193646"/>
            <a:chExt cx="6791775" cy="567596"/>
          </a:xfrm>
        </p:grpSpPr>
        <p:cxnSp>
          <p:nvCxnSpPr>
            <p:cNvPr id="266" name="Google Shape;266;p28"/>
            <p:cNvCxnSpPr/>
            <p:nvPr/>
          </p:nvCxnSpPr>
          <p:spPr>
            <a:xfrm>
              <a:off x="279125" y="-193646"/>
              <a:ext cx="564000" cy="56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7" name="Google Shape;267;p28"/>
            <p:cNvCxnSpPr/>
            <p:nvPr/>
          </p:nvCxnSpPr>
          <p:spPr>
            <a:xfrm>
              <a:off x="839600" y="373950"/>
              <a:ext cx="6231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68" name="Google Shape;268;p28"/>
          <p:cNvGrpSpPr/>
          <p:nvPr/>
        </p:nvGrpSpPr>
        <p:grpSpPr>
          <a:xfrm rot="5400000">
            <a:off x="8131265" y="1121612"/>
            <a:ext cx="987245" cy="256500"/>
            <a:chOff x="713275" y="4065425"/>
            <a:chExt cx="987245" cy="256500"/>
          </a:xfrm>
        </p:grpSpPr>
        <p:sp>
          <p:nvSpPr>
            <p:cNvPr id="269" name="Google Shape;269;p2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8"/>
          <p:cNvGrpSpPr/>
          <p:nvPr/>
        </p:nvGrpSpPr>
        <p:grpSpPr>
          <a:xfrm rot="5400000">
            <a:off x="25490" y="3765388"/>
            <a:ext cx="987245" cy="256500"/>
            <a:chOff x="713275" y="4065425"/>
            <a:chExt cx="987245" cy="256500"/>
          </a:xfrm>
        </p:grpSpPr>
        <p:sp>
          <p:nvSpPr>
            <p:cNvPr id="273" name="Google Shape;273;p2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1542450" y="3501600"/>
            <a:ext cx="3161100" cy="31611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hasCustomPrompt="1"/>
          </p:nvPr>
        </p:nvSpPr>
        <p:spPr>
          <a:xfrm>
            <a:off x="1234935" y="160263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401" y="3936588"/>
            <a:ext cx="2420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713400" y="2848038"/>
            <a:ext cx="44922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476375" y="464863"/>
            <a:ext cx="987245" cy="256500"/>
            <a:chOff x="713275" y="4065425"/>
            <a:chExt cx="987245" cy="256500"/>
          </a:xfrm>
        </p:grpSpPr>
        <p:sp>
          <p:nvSpPr>
            <p:cNvPr id="19" name="Google Shape;19;p3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6812650" y="-1965225"/>
            <a:ext cx="4165200" cy="41652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20300" y="1885125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hasCustomPrompt="1"/>
          </p:nvPr>
        </p:nvSpPr>
        <p:spPr>
          <a:xfrm>
            <a:off x="815274" y="1238250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"/>
          </p:nvPr>
        </p:nvSpPr>
        <p:spPr>
          <a:xfrm>
            <a:off x="720300" y="2193500"/>
            <a:ext cx="238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3" hasCustomPrompt="1"/>
          </p:nvPr>
        </p:nvSpPr>
        <p:spPr>
          <a:xfrm>
            <a:off x="3350624" y="1238250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4" hasCustomPrompt="1"/>
          </p:nvPr>
        </p:nvSpPr>
        <p:spPr>
          <a:xfrm>
            <a:off x="5885697" y="1238250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5" hasCustomPrompt="1"/>
          </p:nvPr>
        </p:nvSpPr>
        <p:spPr>
          <a:xfrm>
            <a:off x="814575" y="3027797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6"/>
          </p:nvPr>
        </p:nvSpPr>
        <p:spPr>
          <a:xfrm>
            <a:off x="3255370" y="1885150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7"/>
          </p:nvPr>
        </p:nvSpPr>
        <p:spPr>
          <a:xfrm>
            <a:off x="3257550" y="2193500"/>
            <a:ext cx="2384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8"/>
          </p:nvPr>
        </p:nvSpPr>
        <p:spPr>
          <a:xfrm>
            <a:off x="5790440" y="1875725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9"/>
          </p:nvPr>
        </p:nvSpPr>
        <p:spPr>
          <a:xfrm>
            <a:off x="5792551" y="2199975"/>
            <a:ext cx="2384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3"/>
          </p:nvPr>
        </p:nvSpPr>
        <p:spPr>
          <a:xfrm>
            <a:off x="721421" y="3664251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4"/>
          </p:nvPr>
        </p:nvSpPr>
        <p:spPr>
          <a:xfrm>
            <a:off x="721422" y="3967466"/>
            <a:ext cx="238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5"/>
          </p:nvPr>
        </p:nvSpPr>
        <p:spPr>
          <a:xfrm>
            <a:off x="720300" y="452325"/>
            <a:ext cx="717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6" hasCustomPrompt="1"/>
          </p:nvPr>
        </p:nvSpPr>
        <p:spPr>
          <a:xfrm>
            <a:off x="3350624" y="3027775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7" hasCustomPrompt="1"/>
          </p:nvPr>
        </p:nvSpPr>
        <p:spPr>
          <a:xfrm>
            <a:off x="5885697" y="3027775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8"/>
          </p:nvPr>
        </p:nvSpPr>
        <p:spPr>
          <a:xfrm>
            <a:off x="3255370" y="3673675"/>
            <a:ext cx="23877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9"/>
          </p:nvPr>
        </p:nvSpPr>
        <p:spPr>
          <a:xfrm>
            <a:off x="3256575" y="3960987"/>
            <a:ext cx="238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20"/>
          </p:nvPr>
        </p:nvSpPr>
        <p:spPr>
          <a:xfrm>
            <a:off x="5790440" y="3665250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21"/>
          </p:nvPr>
        </p:nvSpPr>
        <p:spPr>
          <a:xfrm>
            <a:off x="5792551" y="3967463"/>
            <a:ext cx="2384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grpSp>
        <p:nvGrpSpPr>
          <p:cNvPr id="107" name="Google Shape;107;p13"/>
          <p:cNvGrpSpPr/>
          <p:nvPr/>
        </p:nvGrpSpPr>
        <p:grpSpPr>
          <a:xfrm rot="10800000" flipH="1">
            <a:off x="-15825" y="153044"/>
            <a:ext cx="2913450" cy="579363"/>
            <a:chOff x="267350" y="-205412"/>
            <a:chExt cx="2913450" cy="579363"/>
          </a:xfrm>
        </p:grpSpPr>
        <p:cxnSp>
          <p:nvCxnSpPr>
            <p:cNvPr id="108" name="Google Shape;108;p13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3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10" name="Google Shape;110;p13"/>
          <p:cNvGrpSpPr/>
          <p:nvPr/>
        </p:nvGrpSpPr>
        <p:grpSpPr>
          <a:xfrm flipH="1">
            <a:off x="6246375" y="4411094"/>
            <a:ext cx="2913450" cy="579363"/>
            <a:chOff x="267350" y="-205412"/>
            <a:chExt cx="2913450" cy="579363"/>
          </a:xfrm>
        </p:grpSpPr>
        <p:cxnSp>
          <p:nvCxnSpPr>
            <p:cNvPr id="111" name="Google Shape;111;p13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13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3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4033988" y="-364492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1"/>
          </p:nvPr>
        </p:nvSpPr>
        <p:spPr>
          <a:xfrm>
            <a:off x="716061" y="2681125"/>
            <a:ext cx="226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2"/>
          </p:nvPr>
        </p:nvSpPr>
        <p:spPr>
          <a:xfrm>
            <a:off x="716075" y="299332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3"/>
          </p:nvPr>
        </p:nvSpPr>
        <p:spPr>
          <a:xfrm>
            <a:off x="3439499" y="2681125"/>
            <a:ext cx="226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4"/>
          </p:nvPr>
        </p:nvSpPr>
        <p:spPr>
          <a:xfrm>
            <a:off x="3439507" y="299332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5"/>
          </p:nvPr>
        </p:nvSpPr>
        <p:spPr>
          <a:xfrm>
            <a:off x="6162949" y="2681125"/>
            <a:ext cx="226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6"/>
          </p:nvPr>
        </p:nvSpPr>
        <p:spPr>
          <a:xfrm>
            <a:off x="6162951" y="299332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hasCustomPrompt="1"/>
          </p:nvPr>
        </p:nvSpPr>
        <p:spPr>
          <a:xfrm>
            <a:off x="145975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 idx="7" hasCustomPrompt="1"/>
          </p:nvPr>
        </p:nvSpPr>
        <p:spPr>
          <a:xfrm>
            <a:off x="418320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8" hasCustomPrompt="1"/>
          </p:nvPr>
        </p:nvSpPr>
        <p:spPr>
          <a:xfrm>
            <a:off x="690665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 idx="9"/>
          </p:nvPr>
        </p:nvSpPr>
        <p:spPr>
          <a:xfrm>
            <a:off x="720300" y="452325"/>
            <a:ext cx="71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5" name="Google Shape;125;p14"/>
          <p:cNvGrpSpPr/>
          <p:nvPr/>
        </p:nvGrpSpPr>
        <p:grpSpPr>
          <a:xfrm rot="10800000" flipH="1">
            <a:off x="-9525" y="287794"/>
            <a:ext cx="2913450" cy="579363"/>
            <a:chOff x="267350" y="-205412"/>
            <a:chExt cx="2913450" cy="579363"/>
          </a:xfrm>
        </p:grpSpPr>
        <p:cxnSp>
          <p:nvCxnSpPr>
            <p:cNvPr id="126" name="Google Shape;126;p14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14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28" name="Google Shape;128;p14"/>
          <p:cNvGrpSpPr/>
          <p:nvPr/>
        </p:nvGrpSpPr>
        <p:grpSpPr>
          <a:xfrm flipH="1">
            <a:off x="6246375" y="4314419"/>
            <a:ext cx="2913450" cy="579363"/>
            <a:chOff x="267350" y="-205412"/>
            <a:chExt cx="2913450" cy="579363"/>
          </a:xfrm>
        </p:grpSpPr>
        <p:cxnSp>
          <p:nvCxnSpPr>
            <p:cNvPr id="129" name="Google Shape;129;p14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4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3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/>
          <p:nvPr/>
        </p:nvSpPr>
        <p:spPr>
          <a:xfrm>
            <a:off x="1712850" y="-36411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1"/>
          </p:nvPr>
        </p:nvSpPr>
        <p:spPr>
          <a:xfrm>
            <a:off x="716061" y="2058813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subTitle" idx="2"/>
          </p:nvPr>
        </p:nvSpPr>
        <p:spPr>
          <a:xfrm>
            <a:off x="716075" y="2418990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3"/>
          </p:nvPr>
        </p:nvSpPr>
        <p:spPr>
          <a:xfrm>
            <a:off x="3439499" y="2820838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4"/>
          </p:nvPr>
        </p:nvSpPr>
        <p:spPr>
          <a:xfrm>
            <a:off x="3439507" y="318101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subTitle" idx="5"/>
          </p:nvPr>
        </p:nvSpPr>
        <p:spPr>
          <a:xfrm>
            <a:off x="6162949" y="1595438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Share Tech"/>
              <a:buNone/>
              <a:defRPr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subTitle" idx="6"/>
          </p:nvPr>
        </p:nvSpPr>
        <p:spPr>
          <a:xfrm>
            <a:off x="6162951" y="195561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1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8487620" y="186600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5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1712850" y="-33808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1712850" y="3078175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1"/>
          </p:nvPr>
        </p:nvSpPr>
        <p:spPr>
          <a:xfrm>
            <a:off x="720300" y="1885125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2"/>
          </p:nvPr>
        </p:nvSpPr>
        <p:spPr>
          <a:xfrm>
            <a:off x="720300" y="2183975"/>
            <a:ext cx="238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ubTitle" idx="3"/>
          </p:nvPr>
        </p:nvSpPr>
        <p:spPr>
          <a:xfrm>
            <a:off x="3255370" y="1885150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subTitle" idx="4"/>
          </p:nvPr>
        </p:nvSpPr>
        <p:spPr>
          <a:xfrm>
            <a:off x="3257550" y="2183975"/>
            <a:ext cx="2384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subTitle" idx="5"/>
          </p:nvPr>
        </p:nvSpPr>
        <p:spPr>
          <a:xfrm>
            <a:off x="5790440" y="1875725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ubTitle" idx="6"/>
          </p:nvPr>
        </p:nvSpPr>
        <p:spPr>
          <a:xfrm>
            <a:off x="5792551" y="2190450"/>
            <a:ext cx="2384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7"/>
          </p:nvPr>
        </p:nvSpPr>
        <p:spPr>
          <a:xfrm>
            <a:off x="721421" y="3664251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subTitle" idx="8"/>
          </p:nvPr>
        </p:nvSpPr>
        <p:spPr>
          <a:xfrm>
            <a:off x="721422" y="3978978"/>
            <a:ext cx="238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9"/>
          </p:nvPr>
        </p:nvSpPr>
        <p:spPr>
          <a:xfrm>
            <a:off x="3255370" y="3673675"/>
            <a:ext cx="23877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ubTitle" idx="13"/>
          </p:nvPr>
        </p:nvSpPr>
        <p:spPr>
          <a:xfrm>
            <a:off x="3256575" y="3972499"/>
            <a:ext cx="238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14"/>
          </p:nvPr>
        </p:nvSpPr>
        <p:spPr>
          <a:xfrm>
            <a:off x="5790440" y="3665250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15"/>
          </p:nvPr>
        </p:nvSpPr>
        <p:spPr>
          <a:xfrm>
            <a:off x="5792551" y="3978975"/>
            <a:ext cx="2384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4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/>
          <p:nvPr/>
        </p:nvSpPr>
        <p:spPr>
          <a:xfrm>
            <a:off x="-1035875" y="3858700"/>
            <a:ext cx="2207400" cy="22074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3863825" y="356400"/>
            <a:ext cx="4175400" cy="4175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title"/>
          </p:nvPr>
        </p:nvSpPr>
        <p:spPr>
          <a:xfrm>
            <a:off x="715500" y="2354100"/>
            <a:ext cx="403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1"/>
          </p:nvPr>
        </p:nvSpPr>
        <p:spPr>
          <a:xfrm>
            <a:off x="713400" y="3188100"/>
            <a:ext cx="40416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8488569" y="3741700"/>
            <a:ext cx="4458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bel"/>
              <a:buChar char="●"/>
              <a:defRPr sz="1800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●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●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○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bel"/>
              <a:buChar char="■"/>
              <a:defRPr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0" r:id="rId6"/>
    <p:sldLayoutId id="2147483661" r:id="rId7"/>
    <p:sldLayoutId id="2147483663" r:id="rId8"/>
    <p:sldLayoutId id="2147483664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/>
          <p:nvPr/>
        </p:nvSpPr>
        <p:spPr>
          <a:xfrm>
            <a:off x="1912271" y="1137601"/>
            <a:ext cx="5121600" cy="176912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2228572" y="2213674"/>
            <a:ext cx="4416900" cy="461700"/>
          </a:xfrm>
          <a:prstGeom prst="snip2DiagRect">
            <a:avLst>
              <a:gd name="adj1" fmla="val 0"/>
              <a:gd name="adj2" fmla="val 4149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ctrTitle"/>
          </p:nvPr>
        </p:nvSpPr>
        <p:spPr>
          <a:xfrm>
            <a:off x="1912271" y="247599"/>
            <a:ext cx="4959600" cy="20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BÁO CÁO </a:t>
            </a:r>
            <a:br>
              <a:rPr lang="en-US" sz="3200"/>
            </a:br>
            <a:r>
              <a:rPr lang="en-US" sz="3200"/>
              <a:t>ĐỒ ÁN TỐT NGHIỆP</a:t>
            </a:r>
            <a:endParaRPr sz="3200"/>
          </a:p>
        </p:txBody>
      </p:sp>
      <p:sp>
        <p:nvSpPr>
          <p:cNvPr id="288" name="Google Shape;288;p31"/>
          <p:cNvSpPr txBox="1">
            <a:spLocks noGrp="1"/>
          </p:cNvSpPr>
          <p:nvPr>
            <p:ph type="subTitle" idx="1"/>
          </p:nvPr>
        </p:nvSpPr>
        <p:spPr>
          <a:xfrm>
            <a:off x="2510872" y="2213662"/>
            <a:ext cx="3852300" cy="553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XÂY DỰNG WEBSITE BÁN HÀNG THỜI TRANG CHO CỬA HÀNG NTA</a:t>
            </a:r>
            <a:endParaRPr sz="1200" b="1" dirty="0"/>
          </a:p>
        </p:txBody>
      </p:sp>
      <p:grpSp>
        <p:nvGrpSpPr>
          <p:cNvPr id="293" name="Google Shape;293;p31"/>
          <p:cNvGrpSpPr/>
          <p:nvPr/>
        </p:nvGrpSpPr>
        <p:grpSpPr>
          <a:xfrm flipH="1">
            <a:off x="5249200" y="3311600"/>
            <a:ext cx="3971000" cy="1636900"/>
            <a:chOff x="-790200" y="-1262950"/>
            <a:chExt cx="3971000" cy="1636900"/>
          </a:xfrm>
        </p:grpSpPr>
        <p:cxnSp>
          <p:nvCxnSpPr>
            <p:cNvPr id="294" name="Google Shape;294;p31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31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96" name="Google Shape;296;p31"/>
          <p:cNvGrpSpPr/>
          <p:nvPr/>
        </p:nvGrpSpPr>
        <p:grpSpPr>
          <a:xfrm>
            <a:off x="5205411" y="-75307"/>
            <a:ext cx="1728661" cy="837300"/>
            <a:chOff x="5205411" y="-75307"/>
            <a:chExt cx="1728661" cy="837300"/>
          </a:xfrm>
        </p:grpSpPr>
        <p:cxnSp>
          <p:nvCxnSpPr>
            <p:cNvPr id="297" name="Google Shape;297;p31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8" name="Google Shape;298;p31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99" name="Google Shape;299;p31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00" name="Google Shape;300;p31"/>
          <p:cNvGrpSpPr/>
          <p:nvPr/>
        </p:nvGrpSpPr>
        <p:grpSpPr>
          <a:xfrm rot="10800000">
            <a:off x="1821299" y="4404518"/>
            <a:ext cx="1728661" cy="837300"/>
            <a:chOff x="5205411" y="-75307"/>
            <a:chExt cx="1728661" cy="837300"/>
          </a:xfrm>
        </p:grpSpPr>
        <p:cxnSp>
          <p:nvCxnSpPr>
            <p:cNvPr id="301" name="Google Shape;301;p31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2" name="Google Shape;302;p31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03" name="Google Shape;303;p31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pic>
        <p:nvPicPr>
          <p:cNvPr id="28" name="Google Shape;472;p1">
            <a:extLst>
              <a:ext uri="{FF2B5EF4-FFF2-40B4-BE49-F238E27FC236}">
                <a16:creationId xmlns:a16="http://schemas.microsoft.com/office/drawing/2014/main" id="{14387DE2-4C93-4D21-83AD-1926A1D343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501" y="54775"/>
            <a:ext cx="598899" cy="57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288;p31">
            <a:extLst>
              <a:ext uri="{FF2B5EF4-FFF2-40B4-BE49-F238E27FC236}">
                <a16:creationId xmlns:a16="http://schemas.microsoft.com/office/drawing/2014/main" id="{5C1C228F-6B53-4985-8846-E27D4820C5BD}"/>
              </a:ext>
            </a:extLst>
          </p:cNvPr>
          <p:cNvSpPr txBox="1">
            <a:spLocks/>
          </p:cNvSpPr>
          <p:nvPr/>
        </p:nvSpPr>
        <p:spPr>
          <a:xfrm>
            <a:off x="2567500" y="625402"/>
            <a:ext cx="38523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bel"/>
              <a:buNone/>
              <a:defRPr sz="18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bel"/>
              <a:buNone/>
              <a:defRPr sz="2800" b="0" i="0" u="none" strike="noStrike" cap="none">
                <a:solidFill>
                  <a:schemeClr val="lt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vi-VN" sz="1400" b="1">
                <a:solidFill>
                  <a:schemeClr val="bg1"/>
                </a:solidFill>
              </a:rPr>
              <a:t>T</a:t>
            </a:r>
            <a:r>
              <a:rPr lang="en-US" sz="1400" b="1">
                <a:solidFill>
                  <a:schemeClr val="bg1"/>
                </a:solidFill>
              </a:rPr>
              <a:t>R</a:t>
            </a:r>
            <a:r>
              <a:rPr lang="vi-VN" sz="1400" b="1">
                <a:solidFill>
                  <a:schemeClr val="bg1"/>
                </a:solidFill>
              </a:rPr>
              <a:t>Ư</a:t>
            </a:r>
            <a:r>
              <a:rPr lang="en-US" sz="1400" b="1">
                <a:solidFill>
                  <a:schemeClr val="bg1"/>
                </a:solidFill>
              </a:rPr>
              <a:t>ỜNG ĐẠI HỌC CÔNG NGHIỆP HÀ NỘI</a:t>
            </a:r>
          </a:p>
          <a:p>
            <a:pPr marL="0" indent="0"/>
            <a:r>
              <a:rPr lang="en-US" sz="1200" b="1">
                <a:solidFill>
                  <a:schemeClr val="bg1"/>
                </a:solidFill>
              </a:rPr>
              <a:t>KHOA CÔNG NGHỆ THÔNG TIN</a:t>
            </a:r>
          </a:p>
        </p:txBody>
      </p:sp>
      <p:sp>
        <p:nvSpPr>
          <p:cNvPr id="31" name="Google Shape;285;p31">
            <a:extLst>
              <a:ext uri="{FF2B5EF4-FFF2-40B4-BE49-F238E27FC236}">
                <a16:creationId xmlns:a16="http://schemas.microsoft.com/office/drawing/2014/main" id="{4BCBC83D-20DA-4443-B87F-3CF3A2874CBA}"/>
              </a:ext>
            </a:extLst>
          </p:cNvPr>
          <p:cNvSpPr/>
          <p:nvPr/>
        </p:nvSpPr>
        <p:spPr>
          <a:xfrm>
            <a:off x="1912271" y="3043050"/>
            <a:ext cx="5121600" cy="176912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286;p31">
            <a:extLst>
              <a:ext uri="{FF2B5EF4-FFF2-40B4-BE49-F238E27FC236}">
                <a16:creationId xmlns:a16="http://schemas.microsoft.com/office/drawing/2014/main" id="{6BC3109C-9FFF-4281-A350-455E6D8841D6}"/>
              </a:ext>
            </a:extLst>
          </p:cNvPr>
          <p:cNvSpPr/>
          <p:nvPr/>
        </p:nvSpPr>
        <p:spPr>
          <a:xfrm>
            <a:off x="2114729" y="3309402"/>
            <a:ext cx="4667146" cy="1327823"/>
          </a:xfrm>
          <a:prstGeom prst="snip2DiagRect">
            <a:avLst>
              <a:gd name="adj1" fmla="val 0"/>
              <a:gd name="adj2" fmla="val 4149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FA4FE-DDE2-4AFC-83F5-3B0090372DB0}"/>
              </a:ext>
            </a:extLst>
          </p:cNvPr>
          <p:cNvSpPr txBox="1"/>
          <p:nvPr/>
        </p:nvSpPr>
        <p:spPr>
          <a:xfrm>
            <a:off x="2736838" y="3512115"/>
            <a:ext cx="362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GVHD: </a:t>
            </a:r>
            <a:r>
              <a:rPr lang="en-US" sz="1200" b="1" dirty="0" err="1"/>
              <a:t>ThS</a:t>
            </a:r>
            <a:r>
              <a:rPr lang="en-US" sz="1200" b="1" dirty="0"/>
              <a:t>. NGUYỄN THỊ HƯƠNG LAN</a:t>
            </a:r>
          </a:p>
          <a:p>
            <a:r>
              <a:rPr lang="en-US" sz="1200" b="1" dirty="0"/>
              <a:t>SINH VIÊN THỰC HIỆN: NGUYỄN THỊNH ANH</a:t>
            </a:r>
          </a:p>
          <a:p>
            <a:r>
              <a:rPr lang="en-US" sz="1200" b="1" dirty="0"/>
              <a:t>MÃ SINH VIÊN: 2020601658</a:t>
            </a:r>
          </a:p>
          <a:p>
            <a:r>
              <a:rPr lang="en-US" sz="1200" b="1" dirty="0"/>
              <a:t>LỚP: CNTT02 - K15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/>
          <p:nvPr/>
        </p:nvSpPr>
        <p:spPr>
          <a:xfrm>
            <a:off x="1234925" y="539375"/>
            <a:ext cx="2489400" cy="2489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1128118" y="1594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815525" y="1594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4"/>
          <p:cNvSpPr txBox="1">
            <a:spLocks noGrp="1"/>
          </p:cNvSpPr>
          <p:nvPr>
            <p:ph type="title" idx="2"/>
          </p:nvPr>
        </p:nvSpPr>
        <p:spPr>
          <a:xfrm>
            <a:off x="713400" y="2848038"/>
            <a:ext cx="46689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DEMO SẢN PHẨM</a:t>
            </a:r>
            <a:endParaRPr sz="3600"/>
          </a:p>
        </p:txBody>
      </p:sp>
      <p:sp>
        <p:nvSpPr>
          <p:cNvPr id="363" name="Google Shape;363;p34"/>
          <p:cNvSpPr txBox="1">
            <a:spLocks noGrp="1"/>
          </p:cNvSpPr>
          <p:nvPr>
            <p:ph type="title"/>
          </p:nvPr>
        </p:nvSpPr>
        <p:spPr>
          <a:xfrm>
            <a:off x="1234935" y="160263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65" name="Google Shape;365;p34"/>
          <p:cNvPicPr preferRelativeResize="0"/>
          <p:nvPr/>
        </p:nvPicPr>
        <p:blipFill>
          <a:blip r:embed="rId3"/>
          <a:srcRect/>
          <a:stretch/>
        </p:blipFill>
        <p:spPr>
          <a:xfrm>
            <a:off x="5457276" y="0"/>
            <a:ext cx="3686724" cy="5143499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grpSp>
        <p:nvGrpSpPr>
          <p:cNvPr id="366" name="Google Shape;366;p34"/>
          <p:cNvGrpSpPr/>
          <p:nvPr/>
        </p:nvGrpSpPr>
        <p:grpSpPr>
          <a:xfrm rot="10800000" flipH="1">
            <a:off x="-37975" y="3785650"/>
            <a:ext cx="5124400" cy="462625"/>
            <a:chOff x="384100" y="-88675"/>
            <a:chExt cx="5124400" cy="462625"/>
          </a:xfrm>
        </p:grpSpPr>
        <p:cxnSp>
          <p:nvCxnSpPr>
            <p:cNvPr id="367" name="Google Shape;367;p34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369" name="Google Shape;369;p34"/>
          <p:cNvSpPr/>
          <p:nvPr/>
        </p:nvSpPr>
        <p:spPr>
          <a:xfrm>
            <a:off x="5914475" y="-20114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34"/>
          <p:cNvGrpSpPr/>
          <p:nvPr/>
        </p:nvGrpSpPr>
        <p:grpSpPr>
          <a:xfrm flipH="1">
            <a:off x="476375" y="-12775"/>
            <a:ext cx="5873550" cy="1211775"/>
            <a:chOff x="-365050" y="-837825"/>
            <a:chExt cx="5873550" cy="1211775"/>
          </a:xfrm>
        </p:grpSpPr>
        <p:cxnSp>
          <p:nvCxnSpPr>
            <p:cNvPr id="371" name="Google Shape;371;p34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73" name="Google Shape;373;p34"/>
          <p:cNvGrpSpPr/>
          <p:nvPr/>
        </p:nvGrpSpPr>
        <p:grpSpPr>
          <a:xfrm flipH="1">
            <a:off x="3904902" y="-75295"/>
            <a:ext cx="2009569" cy="973361"/>
            <a:chOff x="5205411" y="-75307"/>
            <a:chExt cx="1728661" cy="837300"/>
          </a:xfrm>
        </p:grpSpPr>
        <p:cxnSp>
          <p:nvCxnSpPr>
            <p:cNvPr id="374" name="Google Shape;374;p34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75" name="Google Shape;375;p34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76" name="Google Shape;376;p34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9685031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/>
          <p:nvPr/>
        </p:nvSpPr>
        <p:spPr>
          <a:xfrm>
            <a:off x="1234925" y="539375"/>
            <a:ext cx="2489400" cy="2489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1128118" y="1594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815525" y="1594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4"/>
          <p:cNvSpPr txBox="1">
            <a:spLocks noGrp="1"/>
          </p:cNvSpPr>
          <p:nvPr>
            <p:ph type="title" idx="2"/>
          </p:nvPr>
        </p:nvSpPr>
        <p:spPr>
          <a:xfrm>
            <a:off x="727407" y="2929509"/>
            <a:ext cx="46689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KẾT LUẬN</a:t>
            </a:r>
            <a:endParaRPr sz="3600"/>
          </a:p>
        </p:txBody>
      </p:sp>
      <p:sp>
        <p:nvSpPr>
          <p:cNvPr id="363" name="Google Shape;363;p34"/>
          <p:cNvSpPr txBox="1">
            <a:spLocks noGrp="1"/>
          </p:cNvSpPr>
          <p:nvPr>
            <p:ph type="title"/>
          </p:nvPr>
        </p:nvSpPr>
        <p:spPr>
          <a:xfrm>
            <a:off x="1234935" y="160263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65" name="Google Shape;365;p34"/>
          <p:cNvPicPr preferRelativeResize="0"/>
          <p:nvPr/>
        </p:nvPicPr>
        <p:blipFill>
          <a:blip r:embed="rId3"/>
          <a:srcRect/>
          <a:stretch/>
        </p:blipFill>
        <p:spPr>
          <a:xfrm>
            <a:off x="5457276" y="0"/>
            <a:ext cx="3686724" cy="5047193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grpSp>
        <p:nvGrpSpPr>
          <p:cNvPr id="366" name="Google Shape;366;p34"/>
          <p:cNvGrpSpPr/>
          <p:nvPr/>
        </p:nvGrpSpPr>
        <p:grpSpPr>
          <a:xfrm rot="10800000" flipH="1">
            <a:off x="-37975" y="3785650"/>
            <a:ext cx="5124400" cy="462625"/>
            <a:chOff x="384100" y="-88675"/>
            <a:chExt cx="5124400" cy="462625"/>
          </a:xfrm>
        </p:grpSpPr>
        <p:cxnSp>
          <p:nvCxnSpPr>
            <p:cNvPr id="367" name="Google Shape;367;p34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369" name="Google Shape;369;p34"/>
          <p:cNvSpPr/>
          <p:nvPr/>
        </p:nvSpPr>
        <p:spPr>
          <a:xfrm>
            <a:off x="5914475" y="-20114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34"/>
          <p:cNvGrpSpPr/>
          <p:nvPr/>
        </p:nvGrpSpPr>
        <p:grpSpPr>
          <a:xfrm flipH="1">
            <a:off x="476375" y="-12775"/>
            <a:ext cx="5873550" cy="1211775"/>
            <a:chOff x="-365050" y="-837825"/>
            <a:chExt cx="5873550" cy="1211775"/>
          </a:xfrm>
        </p:grpSpPr>
        <p:cxnSp>
          <p:nvCxnSpPr>
            <p:cNvPr id="371" name="Google Shape;371;p34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73" name="Google Shape;373;p34"/>
          <p:cNvGrpSpPr/>
          <p:nvPr/>
        </p:nvGrpSpPr>
        <p:grpSpPr>
          <a:xfrm flipH="1">
            <a:off x="3904902" y="-75295"/>
            <a:ext cx="2009569" cy="973361"/>
            <a:chOff x="5205411" y="-75307"/>
            <a:chExt cx="1728661" cy="837300"/>
          </a:xfrm>
        </p:grpSpPr>
        <p:cxnSp>
          <p:nvCxnSpPr>
            <p:cNvPr id="374" name="Google Shape;374;p34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75" name="Google Shape;375;p34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76" name="Google Shape;376;p34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590968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3"/>
          <p:cNvSpPr/>
          <p:nvPr/>
        </p:nvSpPr>
        <p:spPr>
          <a:xfrm>
            <a:off x="425400" y="1249149"/>
            <a:ext cx="8370900" cy="3603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53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Kết quả đạt đ</a:t>
            </a:r>
            <a:r>
              <a:rPr lang="vi-VN"/>
              <a:t>ư</a:t>
            </a:r>
            <a:r>
              <a:rPr lang="en-US"/>
              <a:t>ợc</a:t>
            </a:r>
            <a:endParaRPr/>
          </a:p>
        </p:txBody>
      </p:sp>
      <p:grpSp>
        <p:nvGrpSpPr>
          <p:cNvPr id="880" name="Google Shape;880;p53"/>
          <p:cNvGrpSpPr/>
          <p:nvPr/>
        </p:nvGrpSpPr>
        <p:grpSpPr>
          <a:xfrm flipH="1">
            <a:off x="3609950" y="-36375"/>
            <a:ext cx="5583400" cy="797700"/>
            <a:chOff x="49000" y="-423750"/>
            <a:chExt cx="5583400" cy="797700"/>
          </a:xfrm>
        </p:grpSpPr>
        <p:cxnSp>
          <p:nvCxnSpPr>
            <p:cNvPr id="881" name="Google Shape;881;p53"/>
            <p:cNvCxnSpPr/>
            <p:nvPr/>
          </p:nvCxnSpPr>
          <p:spPr>
            <a:xfrm>
              <a:off x="49000" y="-423750"/>
              <a:ext cx="794100" cy="794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53"/>
            <p:cNvCxnSpPr/>
            <p:nvPr/>
          </p:nvCxnSpPr>
          <p:spPr>
            <a:xfrm>
              <a:off x="839600" y="373950"/>
              <a:ext cx="4792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cxnSp>
        <p:nvCxnSpPr>
          <p:cNvPr id="883" name="Google Shape;883;p53"/>
          <p:cNvCxnSpPr/>
          <p:nvPr/>
        </p:nvCxnSpPr>
        <p:spPr>
          <a:xfrm>
            <a:off x="-19050" y="256500"/>
            <a:ext cx="2261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6" name="Google Shape;449;p37">
            <a:extLst>
              <a:ext uri="{FF2B5EF4-FFF2-40B4-BE49-F238E27FC236}">
                <a16:creationId xmlns:a16="http://schemas.microsoft.com/office/drawing/2014/main" id="{0FEF4195-665E-45E3-B7A1-6550C1CC8B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70451" y="1950134"/>
            <a:ext cx="4756957" cy="1944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</a:rPr>
              <a:t>Học tập và sử dụng các công nghệ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600"/>
              <a:t>Thành thạo ngôn ngữ lập trình C# và JavaScript 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600"/>
              <a:t>Có kiến thức c</a:t>
            </a:r>
            <a:r>
              <a:rPr lang="vi-VN" sz="1600"/>
              <a:t>ơ</a:t>
            </a:r>
            <a:r>
              <a:rPr lang="en-US" sz="1600"/>
              <a:t> bản về ASP .NET Core, ReactJs và Sql Server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600"/>
              <a:t>Hiểu biết về các chức năng c</a:t>
            </a:r>
            <a:r>
              <a:rPr lang="vi-VN" sz="1600"/>
              <a:t>ơ</a:t>
            </a:r>
            <a:r>
              <a:rPr lang="en-US" sz="1600"/>
              <a:t> bản của website và cách thức hoạt động</a:t>
            </a:r>
          </a:p>
        </p:txBody>
      </p:sp>
      <p:sp>
        <p:nvSpPr>
          <p:cNvPr id="77" name="Google Shape;408;p36">
            <a:extLst>
              <a:ext uri="{FF2B5EF4-FFF2-40B4-BE49-F238E27FC236}">
                <a16:creationId xmlns:a16="http://schemas.microsoft.com/office/drawing/2014/main" id="{39EF67A6-9A9F-4095-9A6C-0189102DD95C}"/>
              </a:ext>
            </a:extLst>
          </p:cNvPr>
          <p:cNvSpPr/>
          <p:nvPr/>
        </p:nvSpPr>
        <p:spPr>
          <a:xfrm>
            <a:off x="643061" y="2388633"/>
            <a:ext cx="777600" cy="758522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418;p36">
            <a:extLst>
              <a:ext uri="{FF2B5EF4-FFF2-40B4-BE49-F238E27FC236}">
                <a16:creationId xmlns:a16="http://schemas.microsoft.com/office/drawing/2014/main" id="{96C31474-BD44-4C34-90CE-430A1A256E36}"/>
              </a:ext>
            </a:extLst>
          </p:cNvPr>
          <p:cNvSpPr txBox="1">
            <a:spLocks/>
          </p:cNvSpPr>
          <p:nvPr/>
        </p:nvSpPr>
        <p:spPr>
          <a:xfrm>
            <a:off x="652661" y="2507429"/>
            <a:ext cx="777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97484281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3"/>
          <p:cNvSpPr/>
          <p:nvPr/>
        </p:nvSpPr>
        <p:spPr>
          <a:xfrm>
            <a:off x="425400" y="1249149"/>
            <a:ext cx="8370900" cy="3603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53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Kết quả đạt đ</a:t>
            </a:r>
            <a:r>
              <a:rPr lang="vi-VN"/>
              <a:t>ư</a:t>
            </a:r>
            <a:r>
              <a:rPr lang="en-US"/>
              <a:t>ợc</a:t>
            </a:r>
            <a:endParaRPr/>
          </a:p>
        </p:txBody>
      </p:sp>
      <p:grpSp>
        <p:nvGrpSpPr>
          <p:cNvPr id="880" name="Google Shape;880;p53"/>
          <p:cNvGrpSpPr/>
          <p:nvPr/>
        </p:nvGrpSpPr>
        <p:grpSpPr>
          <a:xfrm flipH="1">
            <a:off x="3609950" y="-36375"/>
            <a:ext cx="5583400" cy="797700"/>
            <a:chOff x="49000" y="-423750"/>
            <a:chExt cx="5583400" cy="797700"/>
          </a:xfrm>
        </p:grpSpPr>
        <p:cxnSp>
          <p:nvCxnSpPr>
            <p:cNvPr id="881" name="Google Shape;881;p53"/>
            <p:cNvCxnSpPr/>
            <p:nvPr/>
          </p:nvCxnSpPr>
          <p:spPr>
            <a:xfrm>
              <a:off x="49000" y="-423750"/>
              <a:ext cx="794100" cy="794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53"/>
            <p:cNvCxnSpPr/>
            <p:nvPr/>
          </p:nvCxnSpPr>
          <p:spPr>
            <a:xfrm>
              <a:off x="839600" y="373950"/>
              <a:ext cx="4792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cxnSp>
        <p:nvCxnSpPr>
          <p:cNvPr id="883" name="Google Shape;883;p53"/>
          <p:cNvCxnSpPr/>
          <p:nvPr/>
        </p:nvCxnSpPr>
        <p:spPr>
          <a:xfrm>
            <a:off x="-19050" y="256500"/>
            <a:ext cx="2261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6" name="Google Shape;449;p37">
            <a:extLst>
              <a:ext uri="{FF2B5EF4-FFF2-40B4-BE49-F238E27FC236}">
                <a16:creationId xmlns:a16="http://schemas.microsoft.com/office/drawing/2014/main" id="{0FEF4195-665E-45E3-B7A1-6550C1CC8B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65665" y="1676778"/>
            <a:ext cx="4756957" cy="2748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</a:rPr>
              <a:t>Xây dựng các chức năng cho website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/>
              <a:t>Phía ng</a:t>
            </a:r>
            <a:r>
              <a:rPr lang="vi-VN" sz="1400"/>
              <a:t>ư</a:t>
            </a:r>
            <a:r>
              <a:rPr lang="en-US" sz="1400"/>
              <a:t>ời dùng: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/>
              <a:t>Xem danh sách sản phẩm, Tìm kiếm, Đặt hàng, Thanh toán Online, Đăng nhập, Đăng ký, Quản lý đ</a:t>
            </a:r>
            <a:r>
              <a:rPr lang="vi-VN" sz="1400"/>
              <a:t>ơ</a:t>
            </a:r>
            <a:r>
              <a:rPr lang="en-US" sz="1400"/>
              <a:t>n hàng, Liên hệ,…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r>
              <a:rPr lang="en-US" sz="1600"/>
              <a:t>Phía quản trị 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</a:pPr>
            <a:r>
              <a:rPr lang="en-US" sz="1400"/>
              <a:t>-</a:t>
            </a:r>
            <a:r>
              <a:rPr lang="en-US" sz="2000"/>
              <a:t>     </a:t>
            </a:r>
            <a:r>
              <a:rPr lang="en-US" sz="1400"/>
              <a:t>Quản lý đ</a:t>
            </a:r>
            <a:r>
              <a:rPr lang="vi-VN" sz="1400"/>
              <a:t>ơ</a:t>
            </a:r>
            <a:r>
              <a:rPr lang="en-US" sz="1400"/>
              <a:t>n hàng, quản lý tài khoản, quản lý sản phẩm, quản lý liên hệ,…</a:t>
            </a:r>
          </a:p>
        </p:txBody>
      </p:sp>
      <p:sp>
        <p:nvSpPr>
          <p:cNvPr id="77" name="Google Shape;408;p36">
            <a:extLst>
              <a:ext uri="{FF2B5EF4-FFF2-40B4-BE49-F238E27FC236}">
                <a16:creationId xmlns:a16="http://schemas.microsoft.com/office/drawing/2014/main" id="{39EF67A6-9A9F-4095-9A6C-0189102DD95C}"/>
              </a:ext>
            </a:extLst>
          </p:cNvPr>
          <p:cNvSpPr/>
          <p:nvPr/>
        </p:nvSpPr>
        <p:spPr>
          <a:xfrm>
            <a:off x="643061" y="2388633"/>
            <a:ext cx="777600" cy="758522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418;p36">
            <a:extLst>
              <a:ext uri="{FF2B5EF4-FFF2-40B4-BE49-F238E27FC236}">
                <a16:creationId xmlns:a16="http://schemas.microsoft.com/office/drawing/2014/main" id="{96C31474-BD44-4C34-90CE-430A1A256E36}"/>
              </a:ext>
            </a:extLst>
          </p:cNvPr>
          <p:cNvSpPr txBox="1">
            <a:spLocks/>
          </p:cNvSpPr>
          <p:nvPr/>
        </p:nvSpPr>
        <p:spPr>
          <a:xfrm>
            <a:off x="652661" y="2507429"/>
            <a:ext cx="7776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pPr algn="ctr"/>
            <a:r>
              <a:rPr lang="en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73654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53"/>
          <p:cNvSpPr/>
          <p:nvPr/>
        </p:nvSpPr>
        <p:spPr>
          <a:xfrm>
            <a:off x="425400" y="1249149"/>
            <a:ext cx="8370900" cy="36036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53"/>
          <p:cNvSpPr txBox="1">
            <a:spLocks noGrp="1"/>
          </p:cNvSpPr>
          <p:nvPr>
            <p:ph type="title"/>
          </p:nvPr>
        </p:nvSpPr>
        <p:spPr>
          <a:xfrm>
            <a:off x="713400" y="445025"/>
            <a:ext cx="7717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</a:t>
            </a:r>
            <a:r>
              <a:rPr lang="vi-VN"/>
              <a:t>ư</a:t>
            </a:r>
            <a:r>
              <a:rPr lang="en-US"/>
              <a:t>ớng phát triển </a:t>
            </a:r>
            <a:endParaRPr/>
          </a:p>
        </p:txBody>
      </p:sp>
      <p:grpSp>
        <p:nvGrpSpPr>
          <p:cNvPr id="880" name="Google Shape;880;p53"/>
          <p:cNvGrpSpPr/>
          <p:nvPr/>
        </p:nvGrpSpPr>
        <p:grpSpPr>
          <a:xfrm flipH="1">
            <a:off x="3609950" y="-36375"/>
            <a:ext cx="5583400" cy="797700"/>
            <a:chOff x="49000" y="-423750"/>
            <a:chExt cx="5583400" cy="797700"/>
          </a:xfrm>
        </p:grpSpPr>
        <p:cxnSp>
          <p:nvCxnSpPr>
            <p:cNvPr id="881" name="Google Shape;881;p53"/>
            <p:cNvCxnSpPr/>
            <p:nvPr/>
          </p:nvCxnSpPr>
          <p:spPr>
            <a:xfrm>
              <a:off x="49000" y="-423750"/>
              <a:ext cx="794100" cy="794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53"/>
            <p:cNvCxnSpPr/>
            <p:nvPr/>
          </p:nvCxnSpPr>
          <p:spPr>
            <a:xfrm>
              <a:off x="839600" y="373950"/>
              <a:ext cx="4792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cxnSp>
        <p:nvCxnSpPr>
          <p:cNvPr id="883" name="Google Shape;883;p53"/>
          <p:cNvCxnSpPr/>
          <p:nvPr/>
        </p:nvCxnSpPr>
        <p:spPr>
          <a:xfrm>
            <a:off x="-19050" y="256500"/>
            <a:ext cx="22617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6" name="Google Shape;449;p37">
            <a:extLst>
              <a:ext uri="{FF2B5EF4-FFF2-40B4-BE49-F238E27FC236}">
                <a16:creationId xmlns:a16="http://schemas.microsoft.com/office/drawing/2014/main" id="{0FEF4195-665E-45E3-B7A1-6550C1CC8B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65665" y="1676778"/>
            <a:ext cx="5438520" cy="2748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</a:rPr>
              <a:t>Bổ sung thêm một số chức năng cho trang web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</a:rPr>
              <a:t>Thêm chức năng đánh giá sản phẩm của ng</a:t>
            </a:r>
            <a:r>
              <a:rPr lang="vi-VN" sz="2000">
                <a:solidFill>
                  <a:schemeClr val="accent6">
                    <a:lumMod val="60000"/>
                    <a:lumOff val="40000"/>
                  </a:schemeClr>
                </a:solidFill>
              </a:rPr>
              <a:t>ư</a:t>
            </a: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</a:rPr>
              <a:t>ời dùng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</a:rPr>
              <a:t>Thêm chức năng đăng nhập bằng mạng xã hội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2000">
                <a:solidFill>
                  <a:schemeClr val="accent6">
                    <a:lumMod val="60000"/>
                    <a:lumOff val="40000"/>
                  </a:schemeClr>
                </a:solidFill>
              </a:rPr>
              <a:t>Thêm botchat để hỗ trợ giải đáp thắc mắc của khách hàng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20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6882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948;p56">
            <a:extLst>
              <a:ext uri="{FF2B5EF4-FFF2-40B4-BE49-F238E27FC236}">
                <a16:creationId xmlns:a16="http://schemas.microsoft.com/office/drawing/2014/main" id="{A6B28069-E33E-4CE4-BA2F-00D51659DE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2200" y="918049"/>
            <a:ext cx="4419600" cy="2954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</a:t>
            </a:r>
            <a:r>
              <a:rPr lang="en-US" sz="6000"/>
              <a:t> YOU FOR WATCHING</a:t>
            </a:r>
            <a:r>
              <a:rPr lang="en" sz="6000"/>
              <a:t>!</a:t>
            </a:r>
            <a:endParaRPr sz="6000"/>
          </a:p>
        </p:txBody>
      </p:sp>
      <p:sp>
        <p:nvSpPr>
          <p:cNvPr id="16" name="Google Shape;449;p37">
            <a:extLst>
              <a:ext uri="{FF2B5EF4-FFF2-40B4-BE49-F238E27FC236}">
                <a16:creationId xmlns:a16="http://schemas.microsoft.com/office/drawing/2014/main" id="{012C8E52-B6BD-48C7-A05F-7B3EC74F38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70760" y="3872674"/>
            <a:ext cx="4716729" cy="743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Em xin chân thành cảm </a:t>
            </a:r>
            <a:r>
              <a:rPr lang="vi-VN"/>
              <a:t>ơ</a:t>
            </a:r>
            <a:r>
              <a:rPr lang="en-US"/>
              <a:t>n hội đồng thầy cô đã lắng nghe và theo dõi bài thuyết trình của 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830238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33"/>
          <p:cNvGrpSpPr/>
          <p:nvPr/>
        </p:nvGrpSpPr>
        <p:grpSpPr>
          <a:xfrm>
            <a:off x="683175" y="3074400"/>
            <a:ext cx="1017300" cy="469200"/>
            <a:chOff x="683175" y="3074400"/>
            <a:chExt cx="1017300" cy="469200"/>
          </a:xfrm>
        </p:grpSpPr>
        <p:sp>
          <p:nvSpPr>
            <p:cNvPr id="321" name="Google Shape;321;p33"/>
            <p:cNvSpPr/>
            <p:nvPr/>
          </p:nvSpPr>
          <p:spPr>
            <a:xfrm>
              <a:off x="814575" y="3074400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683175" y="3074400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33"/>
          <p:cNvGrpSpPr/>
          <p:nvPr/>
        </p:nvGrpSpPr>
        <p:grpSpPr>
          <a:xfrm>
            <a:off x="5067295" y="3027797"/>
            <a:ext cx="1017300" cy="469200"/>
            <a:chOff x="5755013" y="1285875"/>
            <a:chExt cx="1017300" cy="469200"/>
          </a:xfrm>
        </p:grpSpPr>
        <p:sp>
          <p:nvSpPr>
            <p:cNvPr id="324" name="Google Shape;324;p33"/>
            <p:cNvSpPr/>
            <p:nvPr/>
          </p:nvSpPr>
          <p:spPr>
            <a:xfrm>
              <a:off x="5886413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5755013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33"/>
          <p:cNvGrpSpPr/>
          <p:nvPr/>
        </p:nvGrpSpPr>
        <p:grpSpPr>
          <a:xfrm>
            <a:off x="5031013" y="1239841"/>
            <a:ext cx="1017300" cy="469200"/>
            <a:chOff x="3219088" y="1285875"/>
            <a:chExt cx="1017300" cy="469200"/>
          </a:xfrm>
        </p:grpSpPr>
        <p:sp>
          <p:nvSpPr>
            <p:cNvPr id="327" name="Google Shape;327;p33"/>
            <p:cNvSpPr/>
            <p:nvPr/>
          </p:nvSpPr>
          <p:spPr>
            <a:xfrm>
              <a:off x="3350488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219088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3"/>
          <p:cNvGrpSpPr/>
          <p:nvPr/>
        </p:nvGrpSpPr>
        <p:grpSpPr>
          <a:xfrm>
            <a:off x="683175" y="1285875"/>
            <a:ext cx="1017300" cy="469200"/>
            <a:chOff x="683175" y="1285875"/>
            <a:chExt cx="1017300" cy="469200"/>
          </a:xfrm>
        </p:grpSpPr>
        <p:sp>
          <p:nvSpPr>
            <p:cNvPr id="330" name="Google Shape;330;p33"/>
            <p:cNvSpPr/>
            <p:nvPr/>
          </p:nvSpPr>
          <p:spPr>
            <a:xfrm>
              <a:off x="814575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683175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3"/>
          <p:cNvSpPr txBox="1">
            <a:spLocks noGrp="1"/>
          </p:cNvSpPr>
          <p:nvPr>
            <p:ph type="subTitle" idx="1"/>
          </p:nvPr>
        </p:nvSpPr>
        <p:spPr>
          <a:xfrm>
            <a:off x="720300" y="1904349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TỔNG QUAN VỀ ĐỀ TÀI</a:t>
            </a:r>
            <a:endParaRPr/>
          </a:p>
        </p:txBody>
      </p:sp>
      <p:sp>
        <p:nvSpPr>
          <p:cNvPr id="333" name="Google Shape;333;p33"/>
          <p:cNvSpPr txBox="1">
            <a:spLocks noGrp="1"/>
          </p:cNvSpPr>
          <p:nvPr>
            <p:ph type="title" idx="15"/>
          </p:nvPr>
        </p:nvSpPr>
        <p:spPr>
          <a:xfrm>
            <a:off x="720300" y="452325"/>
            <a:ext cx="7176000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/>
          </p:nvPr>
        </p:nvSpPr>
        <p:spPr>
          <a:xfrm>
            <a:off x="815274" y="1238250"/>
            <a:ext cx="623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6" name="Google Shape;336;p33"/>
          <p:cNvSpPr txBox="1">
            <a:spLocks noGrp="1"/>
          </p:cNvSpPr>
          <p:nvPr>
            <p:ph type="title" idx="3"/>
          </p:nvPr>
        </p:nvSpPr>
        <p:spPr>
          <a:xfrm>
            <a:off x="5162549" y="1192216"/>
            <a:ext cx="623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7" name="Google Shape;337;p33"/>
          <p:cNvSpPr txBox="1">
            <a:spLocks noGrp="1"/>
          </p:cNvSpPr>
          <p:nvPr>
            <p:ph type="title" idx="4"/>
          </p:nvPr>
        </p:nvSpPr>
        <p:spPr>
          <a:xfrm>
            <a:off x="5158275" y="2989500"/>
            <a:ext cx="623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 idx="5"/>
          </p:nvPr>
        </p:nvSpPr>
        <p:spPr>
          <a:xfrm>
            <a:off x="814575" y="3027797"/>
            <a:ext cx="623100" cy="5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subTitle" idx="6"/>
          </p:nvPr>
        </p:nvSpPr>
        <p:spPr>
          <a:xfrm>
            <a:off x="5034049" y="1709640"/>
            <a:ext cx="2386800" cy="888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PHÂN TÍCH VÀ THIẾT KẾ HỆ THỐNG</a:t>
            </a:r>
            <a:endParaRPr/>
          </a:p>
        </p:txBody>
      </p:sp>
      <p:sp>
        <p:nvSpPr>
          <p:cNvPr id="341" name="Google Shape;341;p33"/>
          <p:cNvSpPr txBox="1">
            <a:spLocks noGrp="1"/>
          </p:cNvSpPr>
          <p:nvPr>
            <p:ph type="subTitle" idx="8"/>
          </p:nvPr>
        </p:nvSpPr>
        <p:spPr>
          <a:xfrm>
            <a:off x="5102722" y="3617647"/>
            <a:ext cx="2386800" cy="5083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KẾT LUẬN</a:t>
            </a:r>
            <a:endParaRPr/>
          </a:p>
        </p:txBody>
      </p:sp>
      <p:sp>
        <p:nvSpPr>
          <p:cNvPr id="343" name="Google Shape;343;p33"/>
          <p:cNvSpPr txBox="1">
            <a:spLocks noGrp="1"/>
          </p:cNvSpPr>
          <p:nvPr>
            <p:ph type="subTitle" idx="13"/>
          </p:nvPr>
        </p:nvSpPr>
        <p:spPr>
          <a:xfrm>
            <a:off x="721421" y="3664251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DEMO SẢN PHẨM</a:t>
            </a:r>
            <a:endParaRPr/>
          </a:p>
        </p:txBody>
      </p:sp>
      <p:grpSp>
        <p:nvGrpSpPr>
          <p:cNvPr id="351" name="Google Shape;351;p33"/>
          <p:cNvGrpSpPr/>
          <p:nvPr/>
        </p:nvGrpSpPr>
        <p:grpSpPr>
          <a:xfrm>
            <a:off x="7443475" y="610425"/>
            <a:ext cx="987245" cy="256500"/>
            <a:chOff x="713275" y="4065425"/>
            <a:chExt cx="987245" cy="256500"/>
          </a:xfrm>
        </p:grpSpPr>
        <p:sp>
          <p:nvSpPr>
            <p:cNvPr id="352" name="Google Shape;352;p33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/>
          <p:nvPr/>
        </p:nvSpPr>
        <p:spPr>
          <a:xfrm>
            <a:off x="1234925" y="539375"/>
            <a:ext cx="2489400" cy="2489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1128118" y="1594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815525" y="1594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4"/>
          <p:cNvSpPr txBox="1">
            <a:spLocks noGrp="1"/>
          </p:cNvSpPr>
          <p:nvPr>
            <p:ph type="title" idx="2"/>
          </p:nvPr>
        </p:nvSpPr>
        <p:spPr>
          <a:xfrm>
            <a:off x="713400" y="2848038"/>
            <a:ext cx="46689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TỔNG QUAN VỀ ĐỀ TÀI</a:t>
            </a:r>
            <a:endParaRPr sz="3600"/>
          </a:p>
        </p:txBody>
      </p:sp>
      <p:sp>
        <p:nvSpPr>
          <p:cNvPr id="363" name="Google Shape;363;p34"/>
          <p:cNvSpPr txBox="1">
            <a:spLocks noGrp="1"/>
          </p:cNvSpPr>
          <p:nvPr>
            <p:ph type="title"/>
          </p:nvPr>
        </p:nvSpPr>
        <p:spPr>
          <a:xfrm>
            <a:off x="1234935" y="160263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65" name="Google Shape;365;p34"/>
          <p:cNvPicPr preferRelativeResize="0"/>
          <p:nvPr/>
        </p:nvPicPr>
        <p:blipFill>
          <a:blip r:embed="rId3"/>
          <a:srcRect/>
          <a:stretch/>
        </p:blipFill>
        <p:spPr>
          <a:xfrm>
            <a:off x="5457276" y="0"/>
            <a:ext cx="3686724" cy="5047193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grpSp>
        <p:nvGrpSpPr>
          <p:cNvPr id="366" name="Google Shape;366;p34"/>
          <p:cNvGrpSpPr/>
          <p:nvPr/>
        </p:nvGrpSpPr>
        <p:grpSpPr>
          <a:xfrm rot="10800000" flipH="1">
            <a:off x="-37975" y="3785650"/>
            <a:ext cx="5124400" cy="462625"/>
            <a:chOff x="384100" y="-88675"/>
            <a:chExt cx="5124400" cy="462625"/>
          </a:xfrm>
        </p:grpSpPr>
        <p:cxnSp>
          <p:nvCxnSpPr>
            <p:cNvPr id="367" name="Google Shape;367;p34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369" name="Google Shape;369;p34"/>
          <p:cNvSpPr/>
          <p:nvPr/>
        </p:nvSpPr>
        <p:spPr>
          <a:xfrm>
            <a:off x="5914475" y="-20114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34"/>
          <p:cNvGrpSpPr/>
          <p:nvPr/>
        </p:nvGrpSpPr>
        <p:grpSpPr>
          <a:xfrm flipH="1">
            <a:off x="476375" y="-12775"/>
            <a:ext cx="5873550" cy="1211775"/>
            <a:chOff x="-365050" y="-837825"/>
            <a:chExt cx="5873550" cy="1211775"/>
          </a:xfrm>
        </p:grpSpPr>
        <p:cxnSp>
          <p:nvCxnSpPr>
            <p:cNvPr id="371" name="Google Shape;371;p34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73" name="Google Shape;373;p34"/>
          <p:cNvGrpSpPr/>
          <p:nvPr/>
        </p:nvGrpSpPr>
        <p:grpSpPr>
          <a:xfrm flipH="1">
            <a:off x="3904902" y="-75295"/>
            <a:ext cx="2009569" cy="973361"/>
            <a:chOff x="5205411" y="-75307"/>
            <a:chExt cx="1728661" cy="837300"/>
          </a:xfrm>
        </p:grpSpPr>
        <p:cxnSp>
          <p:nvCxnSpPr>
            <p:cNvPr id="374" name="Google Shape;374;p34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75" name="Google Shape;375;p34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76" name="Google Shape;376;p34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/>
          <p:nvPr/>
        </p:nvSpPr>
        <p:spPr>
          <a:xfrm>
            <a:off x="3882457" y="1290800"/>
            <a:ext cx="1379100" cy="13791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6"/>
          <p:cNvSpPr/>
          <p:nvPr/>
        </p:nvSpPr>
        <p:spPr>
          <a:xfrm>
            <a:off x="1159025" y="1290800"/>
            <a:ext cx="1379100" cy="13791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6"/>
          <p:cNvSpPr/>
          <p:nvPr/>
        </p:nvSpPr>
        <p:spPr>
          <a:xfrm>
            <a:off x="6605952" y="1290800"/>
            <a:ext cx="1379100" cy="13791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6"/>
          <p:cNvSpPr/>
          <p:nvPr/>
        </p:nvSpPr>
        <p:spPr>
          <a:xfrm>
            <a:off x="4108657" y="1545226"/>
            <a:ext cx="926700" cy="8700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6"/>
          <p:cNvSpPr/>
          <p:nvPr/>
        </p:nvSpPr>
        <p:spPr>
          <a:xfrm>
            <a:off x="6832101" y="1545226"/>
            <a:ext cx="926700" cy="8700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6"/>
          <p:cNvSpPr/>
          <p:nvPr/>
        </p:nvSpPr>
        <p:spPr>
          <a:xfrm>
            <a:off x="1385200" y="1545226"/>
            <a:ext cx="926700" cy="8700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6"/>
          <p:cNvSpPr txBox="1">
            <a:spLocks noGrp="1"/>
          </p:cNvSpPr>
          <p:nvPr>
            <p:ph type="title" idx="7"/>
          </p:nvPr>
        </p:nvSpPr>
        <p:spPr>
          <a:xfrm>
            <a:off x="418320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10" name="Google Shape;410;p36"/>
          <p:cNvSpPr txBox="1">
            <a:spLocks noGrp="1"/>
          </p:cNvSpPr>
          <p:nvPr>
            <p:ph type="title" idx="8"/>
          </p:nvPr>
        </p:nvSpPr>
        <p:spPr>
          <a:xfrm>
            <a:off x="690665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11" name="Google Shape;411;p36"/>
          <p:cNvSpPr txBox="1">
            <a:spLocks noGrp="1"/>
          </p:cNvSpPr>
          <p:nvPr>
            <p:ph type="title" idx="9"/>
          </p:nvPr>
        </p:nvSpPr>
        <p:spPr>
          <a:xfrm>
            <a:off x="720300" y="452325"/>
            <a:ext cx="71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-US"/>
              <a:t>LÝ DO CHỌN ĐỀ TÀI</a:t>
            </a:r>
            <a:endParaRPr/>
          </a:p>
        </p:txBody>
      </p:sp>
      <p:sp>
        <p:nvSpPr>
          <p:cNvPr id="412" name="Google Shape;412;p36"/>
          <p:cNvSpPr txBox="1">
            <a:spLocks noGrp="1"/>
          </p:cNvSpPr>
          <p:nvPr>
            <p:ph type="subTitle" idx="1"/>
          </p:nvPr>
        </p:nvSpPr>
        <p:spPr>
          <a:xfrm>
            <a:off x="716061" y="2681125"/>
            <a:ext cx="226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err="1"/>
              <a:t>Tính</a:t>
            </a:r>
            <a:r>
              <a:rPr lang="en-US" sz="1600"/>
              <a:t> </a:t>
            </a:r>
            <a:r>
              <a:rPr lang="en-US" sz="1600" err="1"/>
              <a:t>cấp</a:t>
            </a:r>
            <a:r>
              <a:rPr lang="en-US" sz="1600"/>
              <a:t> </a:t>
            </a:r>
            <a:r>
              <a:rPr lang="en-US" sz="1600" err="1"/>
              <a:t>thiết</a:t>
            </a:r>
            <a:r>
              <a:rPr lang="en-US" sz="1600"/>
              <a:t> </a:t>
            </a:r>
            <a:r>
              <a:rPr lang="en-US" sz="1600" err="1"/>
              <a:t>của</a:t>
            </a:r>
            <a:r>
              <a:rPr lang="en-US" sz="1600"/>
              <a:t> </a:t>
            </a:r>
            <a:r>
              <a:rPr lang="en-US" sz="1600" err="1"/>
              <a:t>việc</a:t>
            </a:r>
            <a:r>
              <a:rPr lang="en-US" sz="1600"/>
              <a:t> </a:t>
            </a:r>
            <a:r>
              <a:rPr lang="en-US" sz="1600" err="1"/>
              <a:t>có</a:t>
            </a:r>
            <a:r>
              <a:rPr lang="en-US" sz="1600"/>
              <a:t> </a:t>
            </a:r>
            <a:r>
              <a:rPr lang="en-US" sz="1600" err="1"/>
              <a:t>mặt</a:t>
            </a:r>
            <a:r>
              <a:rPr lang="en-US" sz="1600"/>
              <a:t> </a:t>
            </a:r>
            <a:r>
              <a:rPr lang="en-US" sz="1600" err="1"/>
              <a:t>trực</a:t>
            </a:r>
            <a:r>
              <a:rPr lang="en-US" sz="1600"/>
              <a:t> </a:t>
            </a:r>
            <a:r>
              <a:rPr lang="en-US" sz="1600" err="1"/>
              <a:t>tuyến</a:t>
            </a:r>
            <a:endParaRPr sz="1600"/>
          </a:p>
        </p:txBody>
      </p:sp>
      <p:sp>
        <p:nvSpPr>
          <p:cNvPr id="413" name="Google Shape;413;p36"/>
          <p:cNvSpPr txBox="1">
            <a:spLocks noGrp="1"/>
          </p:cNvSpPr>
          <p:nvPr>
            <p:ph type="subTitle" idx="2"/>
          </p:nvPr>
        </p:nvSpPr>
        <p:spPr>
          <a:xfrm>
            <a:off x="716075" y="299332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/>
              <a:t>Việc có mặt trên Internet không chỉ là một lợi thế mà còn là tất yếu.</a:t>
            </a:r>
            <a:endParaRPr sz="1400"/>
          </a:p>
        </p:txBody>
      </p:sp>
      <p:sp>
        <p:nvSpPr>
          <p:cNvPr id="414" name="Google Shape;414;p36"/>
          <p:cNvSpPr txBox="1">
            <a:spLocks noGrp="1"/>
          </p:cNvSpPr>
          <p:nvPr>
            <p:ph type="subTitle" idx="3"/>
          </p:nvPr>
        </p:nvSpPr>
        <p:spPr>
          <a:xfrm>
            <a:off x="3439499" y="2681125"/>
            <a:ext cx="226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Tăng c</a:t>
            </a:r>
            <a:r>
              <a:rPr lang="vi-VN" sz="1600"/>
              <a:t>ư</a:t>
            </a:r>
            <a:r>
              <a:rPr lang="en-US" sz="1600"/>
              <a:t>ờng trải nghiệm mua sắm</a:t>
            </a:r>
            <a:endParaRPr sz="1600"/>
          </a:p>
        </p:txBody>
      </p:sp>
      <p:sp>
        <p:nvSpPr>
          <p:cNvPr id="415" name="Google Shape;415;p36"/>
          <p:cNvSpPr txBox="1">
            <a:spLocks noGrp="1"/>
          </p:cNvSpPr>
          <p:nvPr>
            <p:ph type="subTitle" idx="4"/>
          </p:nvPr>
        </p:nvSpPr>
        <p:spPr>
          <a:xfrm>
            <a:off x="3439507" y="299332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/>
              <a:t>Cung cấp cho khách hàng một trải nghiệm mua sắm thuận tiện và đa dạng</a:t>
            </a:r>
            <a:endParaRPr sz="1400"/>
          </a:p>
        </p:txBody>
      </p:sp>
      <p:sp>
        <p:nvSpPr>
          <p:cNvPr id="416" name="Google Shape;416;p36"/>
          <p:cNvSpPr txBox="1">
            <a:spLocks noGrp="1"/>
          </p:cNvSpPr>
          <p:nvPr>
            <p:ph type="subTitle" idx="5"/>
          </p:nvPr>
        </p:nvSpPr>
        <p:spPr>
          <a:xfrm>
            <a:off x="6146162" y="2567626"/>
            <a:ext cx="2265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/>
              <a:t>Xây dựng th</a:t>
            </a:r>
            <a:r>
              <a:rPr lang="vi-VN" sz="1600"/>
              <a:t>ư</a:t>
            </a:r>
            <a:r>
              <a:rPr lang="en-US" sz="1600"/>
              <a:t>ơng hiệu</a:t>
            </a:r>
            <a:endParaRPr sz="1600"/>
          </a:p>
        </p:txBody>
      </p:sp>
      <p:sp>
        <p:nvSpPr>
          <p:cNvPr id="417" name="Google Shape;417;p36"/>
          <p:cNvSpPr txBox="1">
            <a:spLocks noGrp="1"/>
          </p:cNvSpPr>
          <p:nvPr>
            <p:ph type="subTitle" idx="6"/>
          </p:nvPr>
        </p:nvSpPr>
        <p:spPr>
          <a:xfrm>
            <a:off x="6162951" y="2993325"/>
            <a:ext cx="2265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/>
              <a:t>Xây dựng th</a:t>
            </a:r>
            <a:r>
              <a:rPr lang="vi-VN" sz="1400"/>
              <a:t>ư</a:t>
            </a:r>
            <a:r>
              <a:rPr lang="en-US" sz="1400"/>
              <a:t>ơng hiệu, thông qua đó truyền đạt thông điệp, tạo dựng hình ảnh</a:t>
            </a:r>
            <a:endParaRPr sz="1400"/>
          </a:p>
        </p:txBody>
      </p:sp>
      <p:sp>
        <p:nvSpPr>
          <p:cNvPr id="418" name="Google Shape;418;p36"/>
          <p:cNvSpPr txBox="1">
            <a:spLocks noGrp="1"/>
          </p:cNvSpPr>
          <p:nvPr>
            <p:ph type="title"/>
          </p:nvPr>
        </p:nvSpPr>
        <p:spPr>
          <a:xfrm>
            <a:off x="1459750" y="1738050"/>
            <a:ext cx="777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19" name="Google Shape;419;p36"/>
          <p:cNvGrpSpPr/>
          <p:nvPr/>
        </p:nvGrpSpPr>
        <p:grpSpPr>
          <a:xfrm>
            <a:off x="1400188" y="4088600"/>
            <a:ext cx="896775" cy="149400"/>
            <a:chOff x="1664075" y="4088600"/>
            <a:chExt cx="896775" cy="149400"/>
          </a:xfrm>
        </p:grpSpPr>
        <p:sp>
          <p:nvSpPr>
            <p:cNvPr id="420" name="Google Shape;420;p36"/>
            <p:cNvSpPr/>
            <p:nvPr/>
          </p:nvSpPr>
          <p:spPr>
            <a:xfrm>
              <a:off x="1887050" y="4088600"/>
              <a:ext cx="673800" cy="149400"/>
            </a:xfrm>
            <a:prstGeom prst="snip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181272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1738400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166407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" name="Google Shape;424;p36"/>
          <p:cNvGrpSpPr/>
          <p:nvPr/>
        </p:nvGrpSpPr>
        <p:grpSpPr>
          <a:xfrm>
            <a:off x="4123619" y="4088600"/>
            <a:ext cx="896775" cy="149400"/>
            <a:chOff x="1664075" y="4088600"/>
            <a:chExt cx="896775" cy="149400"/>
          </a:xfrm>
        </p:grpSpPr>
        <p:sp>
          <p:nvSpPr>
            <p:cNvPr id="425" name="Google Shape;425;p36"/>
            <p:cNvSpPr/>
            <p:nvPr/>
          </p:nvSpPr>
          <p:spPr>
            <a:xfrm>
              <a:off x="1887050" y="4088600"/>
              <a:ext cx="673800" cy="149400"/>
            </a:xfrm>
            <a:prstGeom prst="snip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181272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1738400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166407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36"/>
          <p:cNvGrpSpPr/>
          <p:nvPr/>
        </p:nvGrpSpPr>
        <p:grpSpPr>
          <a:xfrm>
            <a:off x="6847064" y="4088600"/>
            <a:ext cx="896775" cy="149400"/>
            <a:chOff x="1664075" y="4088600"/>
            <a:chExt cx="896775" cy="149400"/>
          </a:xfrm>
        </p:grpSpPr>
        <p:sp>
          <p:nvSpPr>
            <p:cNvPr id="430" name="Google Shape;430;p36"/>
            <p:cNvSpPr/>
            <p:nvPr/>
          </p:nvSpPr>
          <p:spPr>
            <a:xfrm>
              <a:off x="1887050" y="4088600"/>
              <a:ext cx="673800" cy="149400"/>
            </a:xfrm>
            <a:prstGeom prst="snip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81272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738400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664075" y="4088600"/>
              <a:ext cx="32700" cy="14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" name="Google Shape;434;p36"/>
          <p:cNvSpPr/>
          <p:nvPr/>
        </p:nvSpPr>
        <p:spPr>
          <a:xfrm>
            <a:off x="2914962" y="1381501"/>
            <a:ext cx="516000" cy="484500"/>
          </a:xfrm>
          <a:prstGeom prst="snip2DiagRect">
            <a:avLst>
              <a:gd name="adj1" fmla="val 0"/>
              <a:gd name="adj2" fmla="val 2304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6"/>
          <p:cNvSpPr/>
          <p:nvPr/>
        </p:nvSpPr>
        <p:spPr>
          <a:xfrm>
            <a:off x="5675737" y="2135001"/>
            <a:ext cx="516000" cy="484500"/>
          </a:xfrm>
          <a:prstGeom prst="snip2DiagRect">
            <a:avLst>
              <a:gd name="adj1" fmla="val 0"/>
              <a:gd name="adj2" fmla="val 2304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" name="Google Shape;436;p36"/>
          <p:cNvGrpSpPr/>
          <p:nvPr/>
        </p:nvGrpSpPr>
        <p:grpSpPr>
          <a:xfrm rot="5400000">
            <a:off x="7937100" y="1399875"/>
            <a:ext cx="987245" cy="256500"/>
            <a:chOff x="713275" y="4065425"/>
            <a:chExt cx="987245" cy="256500"/>
          </a:xfrm>
        </p:grpSpPr>
        <p:sp>
          <p:nvSpPr>
            <p:cNvPr id="437" name="Google Shape;437;p36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440;p36"/>
          <p:cNvGrpSpPr/>
          <p:nvPr/>
        </p:nvGrpSpPr>
        <p:grpSpPr>
          <a:xfrm rot="5400000">
            <a:off x="219650" y="1997625"/>
            <a:ext cx="987245" cy="256500"/>
            <a:chOff x="713275" y="4065425"/>
            <a:chExt cx="987245" cy="256500"/>
          </a:xfrm>
        </p:grpSpPr>
        <p:sp>
          <p:nvSpPr>
            <p:cNvPr id="441" name="Google Shape;441;p36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"/>
          <p:cNvSpPr txBox="1">
            <a:spLocks noGrp="1"/>
          </p:cNvSpPr>
          <p:nvPr>
            <p:ph type="title"/>
          </p:nvPr>
        </p:nvSpPr>
        <p:spPr>
          <a:xfrm>
            <a:off x="715500" y="2354100"/>
            <a:ext cx="4039500" cy="6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Kết luận</a:t>
            </a:r>
            <a:endParaRPr/>
          </a:p>
        </p:txBody>
      </p:sp>
      <p:sp>
        <p:nvSpPr>
          <p:cNvPr id="449" name="Google Shape;449;p37"/>
          <p:cNvSpPr txBox="1">
            <a:spLocks noGrp="1"/>
          </p:cNvSpPr>
          <p:nvPr>
            <p:ph type="subTitle" idx="1"/>
          </p:nvPr>
        </p:nvSpPr>
        <p:spPr>
          <a:xfrm>
            <a:off x="713400" y="3188100"/>
            <a:ext cx="4041600" cy="15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Mục đính chính của việc xây dựng trang web bán hàng là nhằm đáp ứng nhu cầu mua sắm của khách hàng một cách thuận tiện và tối </a:t>
            </a:r>
            <a:r>
              <a:rPr lang="vi-VN"/>
              <a:t>ư</a:t>
            </a:r>
            <a:r>
              <a:rPr lang="en-US"/>
              <a:t>u nhất. Cũng như giúp cho quản lý cửa hàng có thể vận hành và quản lý các đ</a:t>
            </a:r>
            <a:r>
              <a:rPr lang="vi-VN"/>
              <a:t>ơ</a:t>
            </a:r>
            <a:r>
              <a:rPr lang="en-US"/>
              <a:t>n hàng một cách dễ dàng.</a:t>
            </a:r>
            <a:endParaRPr/>
          </a:p>
        </p:txBody>
      </p:sp>
      <p:pic>
        <p:nvPicPr>
          <p:cNvPr id="450" name="Google Shape;450;p37"/>
          <p:cNvPicPr preferRelativeResize="0"/>
          <p:nvPr/>
        </p:nvPicPr>
        <p:blipFill>
          <a:blip r:embed="rId3"/>
          <a:srcRect/>
          <a:stretch/>
        </p:blipFill>
        <p:spPr>
          <a:xfrm>
            <a:off x="5059800" y="591762"/>
            <a:ext cx="4084200" cy="2271876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grpSp>
        <p:nvGrpSpPr>
          <p:cNvPr id="451" name="Google Shape;451;p37"/>
          <p:cNvGrpSpPr/>
          <p:nvPr/>
        </p:nvGrpSpPr>
        <p:grpSpPr>
          <a:xfrm>
            <a:off x="833125" y="1810575"/>
            <a:ext cx="987245" cy="256500"/>
            <a:chOff x="713275" y="4065425"/>
            <a:chExt cx="987245" cy="256500"/>
          </a:xfrm>
        </p:grpSpPr>
        <p:sp>
          <p:nvSpPr>
            <p:cNvPr id="452" name="Google Shape;452;p37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7"/>
          <p:cNvGrpSpPr/>
          <p:nvPr/>
        </p:nvGrpSpPr>
        <p:grpSpPr>
          <a:xfrm rot="10800000">
            <a:off x="5648375" y="3998200"/>
            <a:ext cx="3559050" cy="1211775"/>
            <a:chOff x="-365050" y="-837825"/>
            <a:chExt cx="3559050" cy="1211775"/>
          </a:xfrm>
        </p:grpSpPr>
        <p:cxnSp>
          <p:nvCxnSpPr>
            <p:cNvPr id="456" name="Google Shape;456;p37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37"/>
            <p:cNvCxnSpPr/>
            <p:nvPr/>
          </p:nvCxnSpPr>
          <p:spPr>
            <a:xfrm>
              <a:off x="839600" y="373950"/>
              <a:ext cx="2354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58" name="Google Shape;458;p37"/>
          <p:cNvGrpSpPr/>
          <p:nvPr/>
        </p:nvGrpSpPr>
        <p:grpSpPr>
          <a:xfrm>
            <a:off x="-76198" y="-75295"/>
            <a:ext cx="2009569" cy="973361"/>
            <a:chOff x="5205411" y="-75307"/>
            <a:chExt cx="1728661" cy="837300"/>
          </a:xfrm>
        </p:grpSpPr>
        <p:cxnSp>
          <p:nvCxnSpPr>
            <p:cNvPr id="459" name="Google Shape;459;p37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60" name="Google Shape;460;p37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61" name="Google Shape;461;p37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62" name="Google Shape;462;p37"/>
          <p:cNvSpPr/>
          <p:nvPr/>
        </p:nvSpPr>
        <p:spPr>
          <a:xfrm>
            <a:off x="6749900" y="-1821300"/>
            <a:ext cx="4175400" cy="4175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3831439" y="858075"/>
            <a:ext cx="987300" cy="256500"/>
          </a:xfrm>
          <a:prstGeom prst="snip2DiagRect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7"/>
          <p:cNvSpPr/>
          <p:nvPr/>
        </p:nvSpPr>
        <p:spPr>
          <a:xfrm>
            <a:off x="4818745" y="641575"/>
            <a:ext cx="493800" cy="2565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5"/>
          <p:cNvSpPr/>
          <p:nvPr/>
        </p:nvSpPr>
        <p:spPr>
          <a:xfrm>
            <a:off x="628025" y="1756800"/>
            <a:ext cx="2441100" cy="1887600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45"/>
          <p:cNvSpPr/>
          <p:nvPr/>
        </p:nvSpPr>
        <p:spPr>
          <a:xfrm>
            <a:off x="3351438" y="2518825"/>
            <a:ext cx="2441100" cy="1887600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45"/>
          <p:cNvSpPr/>
          <p:nvPr/>
        </p:nvSpPr>
        <p:spPr>
          <a:xfrm>
            <a:off x="6074875" y="1293425"/>
            <a:ext cx="2441100" cy="1887600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5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176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CÔNG NGH</a:t>
            </a:r>
            <a:r>
              <a:rPr lang="en-US"/>
              <a:t>Ệ VÀ NGÔN NGỮ SỬ DỤNG</a:t>
            </a:r>
            <a:endParaRPr/>
          </a:p>
        </p:txBody>
      </p:sp>
      <p:sp>
        <p:nvSpPr>
          <p:cNvPr id="630" name="Google Shape;630;p45"/>
          <p:cNvSpPr txBox="1">
            <a:spLocks noGrp="1"/>
          </p:cNvSpPr>
          <p:nvPr>
            <p:ph type="subTitle" idx="1"/>
          </p:nvPr>
        </p:nvSpPr>
        <p:spPr>
          <a:xfrm>
            <a:off x="716061" y="2058813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React JS</a:t>
            </a:r>
            <a:endParaRPr/>
          </a:p>
        </p:txBody>
      </p:sp>
      <p:sp>
        <p:nvSpPr>
          <p:cNvPr id="632" name="Google Shape;632;p45"/>
          <p:cNvSpPr txBox="1">
            <a:spLocks noGrp="1"/>
          </p:cNvSpPr>
          <p:nvPr>
            <p:ph type="subTitle" idx="3"/>
          </p:nvPr>
        </p:nvSpPr>
        <p:spPr>
          <a:xfrm>
            <a:off x="3439499" y="2820838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Asp .Net Core</a:t>
            </a:r>
            <a:endParaRPr/>
          </a:p>
        </p:txBody>
      </p:sp>
      <p:sp>
        <p:nvSpPr>
          <p:cNvPr id="634" name="Google Shape;634;p45"/>
          <p:cNvSpPr txBox="1">
            <a:spLocks noGrp="1"/>
          </p:cNvSpPr>
          <p:nvPr>
            <p:ph type="subTitle" idx="5"/>
          </p:nvPr>
        </p:nvSpPr>
        <p:spPr>
          <a:xfrm>
            <a:off x="6162949" y="1595438"/>
            <a:ext cx="22650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SQL Server</a:t>
            </a:r>
            <a:endParaRPr/>
          </a:p>
        </p:txBody>
      </p:sp>
      <p:sp>
        <p:nvSpPr>
          <p:cNvPr id="636" name="Google Shape;636;p45"/>
          <p:cNvSpPr/>
          <p:nvPr/>
        </p:nvSpPr>
        <p:spPr>
          <a:xfrm>
            <a:off x="2449761" y="1487401"/>
            <a:ext cx="545400" cy="5121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7" name="Google Shape;637;p45"/>
          <p:cNvGrpSpPr/>
          <p:nvPr/>
        </p:nvGrpSpPr>
        <p:grpSpPr>
          <a:xfrm>
            <a:off x="2606543" y="1670358"/>
            <a:ext cx="231837" cy="146184"/>
            <a:chOff x="3679750" y="1562750"/>
            <a:chExt cx="352550" cy="222300"/>
          </a:xfrm>
        </p:grpSpPr>
        <p:cxnSp>
          <p:nvCxnSpPr>
            <p:cNvPr id="638" name="Google Shape;638;p45"/>
            <p:cNvCxnSpPr/>
            <p:nvPr/>
          </p:nvCxnSpPr>
          <p:spPr>
            <a:xfrm>
              <a:off x="3679750" y="1650950"/>
              <a:ext cx="134100" cy="134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5"/>
            <p:cNvCxnSpPr/>
            <p:nvPr/>
          </p:nvCxnSpPr>
          <p:spPr>
            <a:xfrm rot="10800000" flipH="1">
              <a:off x="3810000" y="1562750"/>
              <a:ext cx="222300" cy="222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0" name="Google Shape;640;p45"/>
          <p:cNvSpPr/>
          <p:nvPr/>
        </p:nvSpPr>
        <p:spPr>
          <a:xfrm>
            <a:off x="3501036" y="2192951"/>
            <a:ext cx="545400" cy="5121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1" name="Google Shape;641;p45"/>
          <p:cNvGrpSpPr/>
          <p:nvPr/>
        </p:nvGrpSpPr>
        <p:grpSpPr>
          <a:xfrm>
            <a:off x="3657818" y="2375908"/>
            <a:ext cx="231837" cy="146184"/>
            <a:chOff x="3679750" y="1562750"/>
            <a:chExt cx="352550" cy="222300"/>
          </a:xfrm>
        </p:grpSpPr>
        <p:cxnSp>
          <p:nvCxnSpPr>
            <p:cNvPr id="642" name="Google Shape;642;p45"/>
            <p:cNvCxnSpPr/>
            <p:nvPr/>
          </p:nvCxnSpPr>
          <p:spPr>
            <a:xfrm>
              <a:off x="3679750" y="1650950"/>
              <a:ext cx="134100" cy="134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5"/>
            <p:cNvCxnSpPr/>
            <p:nvPr/>
          </p:nvCxnSpPr>
          <p:spPr>
            <a:xfrm rot="10800000" flipH="1">
              <a:off x="3810000" y="1562750"/>
              <a:ext cx="222300" cy="222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4" name="Google Shape;644;p45"/>
          <p:cNvSpPr/>
          <p:nvPr/>
        </p:nvSpPr>
        <p:spPr>
          <a:xfrm>
            <a:off x="6194861" y="1006494"/>
            <a:ext cx="545400" cy="51210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5" name="Google Shape;645;p45"/>
          <p:cNvGrpSpPr/>
          <p:nvPr/>
        </p:nvGrpSpPr>
        <p:grpSpPr>
          <a:xfrm>
            <a:off x="6351643" y="1189451"/>
            <a:ext cx="231837" cy="146184"/>
            <a:chOff x="3679750" y="1562750"/>
            <a:chExt cx="352550" cy="222300"/>
          </a:xfrm>
        </p:grpSpPr>
        <p:cxnSp>
          <p:nvCxnSpPr>
            <p:cNvPr id="646" name="Google Shape;646;p45"/>
            <p:cNvCxnSpPr/>
            <p:nvPr/>
          </p:nvCxnSpPr>
          <p:spPr>
            <a:xfrm>
              <a:off x="3679750" y="1650950"/>
              <a:ext cx="134100" cy="134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5"/>
            <p:cNvCxnSpPr/>
            <p:nvPr/>
          </p:nvCxnSpPr>
          <p:spPr>
            <a:xfrm rot="10800000" flipH="1">
              <a:off x="3810000" y="1562750"/>
              <a:ext cx="222300" cy="2223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8" name="Google Shape;648;p45"/>
          <p:cNvGrpSpPr/>
          <p:nvPr/>
        </p:nvGrpSpPr>
        <p:grpSpPr>
          <a:xfrm>
            <a:off x="4501900" y="1816138"/>
            <a:ext cx="987245" cy="256500"/>
            <a:chOff x="713275" y="4065425"/>
            <a:chExt cx="987245" cy="256500"/>
          </a:xfrm>
        </p:grpSpPr>
        <p:sp>
          <p:nvSpPr>
            <p:cNvPr id="649" name="Google Shape;649;p45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5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45"/>
          <p:cNvGrpSpPr/>
          <p:nvPr/>
        </p:nvGrpSpPr>
        <p:grpSpPr>
          <a:xfrm rot="10800000">
            <a:off x="7111950" y="3998200"/>
            <a:ext cx="2070925" cy="640750"/>
            <a:chOff x="205975" y="-266800"/>
            <a:chExt cx="2070925" cy="640750"/>
          </a:xfrm>
        </p:grpSpPr>
        <p:cxnSp>
          <p:nvCxnSpPr>
            <p:cNvPr id="653" name="Google Shape;653;p45"/>
            <p:cNvCxnSpPr/>
            <p:nvPr/>
          </p:nvCxnSpPr>
          <p:spPr>
            <a:xfrm>
              <a:off x="205975" y="-266800"/>
              <a:ext cx="637200" cy="637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5"/>
            <p:cNvCxnSpPr/>
            <p:nvPr/>
          </p:nvCxnSpPr>
          <p:spPr>
            <a:xfrm>
              <a:off x="839600" y="373950"/>
              <a:ext cx="1437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55" name="Google Shape;655;p45"/>
          <p:cNvGrpSpPr/>
          <p:nvPr/>
        </p:nvGrpSpPr>
        <p:grpSpPr>
          <a:xfrm rot="10800000" flipH="1">
            <a:off x="-38875" y="4406425"/>
            <a:ext cx="2642425" cy="640750"/>
            <a:chOff x="205975" y="-266800"/>
            <a:chExt cx="2642425" cy="640750"/>
          </a:xfrm>
        </p:grpSpPr>
        <p:cxnSp>
          <p:nvCxnSpPr>
            <p:cNvPr id="656" name="Google Shape;656;p45"/>
            <p:cNvCxnSpPr/>
            <p:nvPr/>
          </p:nvCxnSpPr>
          <p:spPr>
            <a:xfrm>
              <a:off x="205975" y="-266800"/>
              <a:ext cx="637200" cy="637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5"/>
            <p:cNvCxnSpPr/>
            <p:nvPr/>
          </p:nvCxnSpPr>
          <p:spPr>
            <a:xfrm>
              <a:off x="839600" y="373950"/>
              <a:ext cx="2008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58" name="Google Shape;658;p45"/>
          <p:cNvGrpSpPr/>
          <p:nvPr/>
        </p:nvGrpSpPr>
        <p:grpSpPr>
          <a:xfrm>
            <a:off x="1354953" y="3897150"/>
            <a:ext cx="987245" cy="256500"/>
            <a:chOff x="713275" y="4065425"/>
            <a:chExt cx="987245" cy="256500"/>
          </a:xfrm>
        </p:grpSpPr>
        <p:sp>
          <p:nvSpPr>
            <p:cNvPr id="659" name="Google Shape;659;p45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45"/>
          <p:cNvGrpSpPr/>
          <p:nvPr/>
        </p:nvGrpSpPr>
        <p:grpSpPr>
          <a:xfrm>
            <a:off x="6801828" y="3461363"/>
            <a:ext cx="987245" cy="256500"/>
            <a:chOff x="713275" y="4065425"/>
            <a:chExt cx="987245" cy="256500"/>
          </a:xfrm>
        </p:grpSpPr>
        <p:sp>
          <p:nvSpPr>
            <p:cNvPr id="663" name="Google Shape;663;p45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5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70" name="Picture 22" descr="Kvinivel | DNX, .Net Core, ASP.Net vNext, who is who?">
            <a:extLst>
              <a:ext uri="{FF2B5EF4-FFF2-40B4-BE49-F238E27FC236}">
                <a16:creationId xmlns:a16="http://schemas.microsoft.com/office/drawing/2014/main" id="{D6D19DD7-3983-47C9-BF88-01CECD40D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50" y="3328406"/>
            <a:ext cx="2084937" cy="93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Viết Ứng Dụng Đầu Tiên Với ReactJS | CodeLearn">
            <a:extLst>
              <a:ext uri="{FF2B5EF4-FFF2-40B4-BE49-F238E27FC236}">
                <a16:creationId xmlns:a16="http://schemas.microsoft.com/office/drawing/2014/main" id="{CE3CE422-35A3-4F24-ABA6-B8DB14771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67" y="2502855"/>
            <a:ext cx="2008800" cy="114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11 Best SQL Server Management Tools (2024)">
            <a:extLst>
              <a:ext uri="{FF2B5EF4-FFF2-40B4-BE49-F238E27FC236}">
                <a16:creationId xmlns:a16="http://schemas.microsoft.com/office/drawing/2014/main" id="{87201E13-C096-4C5E-988C-DCBB5D138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561" y="2203013"/>
            <a:ext cx="1960378" cy="9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0648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/>
          <p:nvPr/>
        </p:nvSpPr>
        <p:spPr>
          <a:xfrm>
            <a:off x="1234925" y="539375"/>
            <a:ext cx="2489400" cy="24894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1128118" y="1594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815525" y="1594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4"/>
          <p:cNvSpPr txBox="1">
            <a:spLocks noGrp="1"/>
          </p:cNvSpPr>
          <p:nvPr>
            <p:ph type="title" idx="2"/>
          </p:nvPr>
        </p:nvSpPr>
        <p:spPr>
          <a:xfrm>
            <a:off x="727407" y="2896741"/>
            <a:ext cx="46689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PHÂN TÍCH VÀ THIẾT KẾ HỆ THỐNG</a:t>
            </a:r>
            <a:endParaRPr sz="3600"/>
          </a:p>
        </p:txBody>
      </p:sp>
      <p:sp>
        <p:nvSpPr>
          <p:cNvPr id="363" name="Google Shape;363;p34"/>
          <p:cNvSpPr txBox="1">
            <a:spLocks noGrp="1"/>
          </p:cNvSpPr>
          <p:nvPr>
            <p:ph type="title"/>
          </p:nvPr>
        </p:nvSpPr>
        <p:spPr>
          <a:xfrm>
            <a:off x="1234935" y="160263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65" name="Google Shape;365;p34"/>
          <p:cNvPicPr preferRelativeResize="0"/>
          <p:nvPr/>
        </p:nvPicPr>
        <p:blipFill>
          <a:blip r:embed="rId3"/>
          <a:srcRect/>
          <a:stretch/>
        </p:blipFill>
        <p:spPr>
          <a:xfrm>
            <a:off x="5457276" y="0"/>
            <a:ext cx="3686724" cy="5047193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grpSp>
        <p:nvGrpSpPr>
          <p:cNvPr id="366" name="Google Shape;366;p34"/>
          <p:cNvGrpSpPr/>
          <p:nvPr/>
        </p:nvGrpSpPr>
        <p:grpSpPr>
          <a:xfrm rot="10800000" flipH="1">
            <a:off x="-37975" y="3785650"/>
            <a:ext cx="5124400" cy="462625"/>
            <a:chOff x="384100" y="-88675"/>
            <a:chExt cx="5124400" cy="462625"/>
          </a:xfrm>
        </p:grpSpPr>
        <p:cxnSp>
          <p:nvCxnSpPr>
            <p:cNvPr id="367" name="Google Shape;367;p34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369" name="Google Shape;369;p34"/>
          <p:cNvSpPr/>
          <p:nvPr/>
        </p:nvSpPr>
        <p:spPr>
          <a:xfrm>
            <a:off x="5914475" y="-2011450"/>
            <a:ext cx="5718300" cy="57183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0" name="Google Shape;370;p34"/>
          <p:cNvGrpSpPr/>
          <p:nvPr/>
        </p:nvGrpSpPr>
        <p:grpSpPr>
          <a:xfrm flipH="1">
            <a:off x="476375" y="-12775"/>
            <a:ext cx="5873550" cy="1211775"/>
            <a:chOff x="-365050" y="-837825"/>
            <a:chExt cx="5873550" cy="1211775"/>
          </a:xfrm>
        </p:grpSpPr>
        <p:cxnSp>
          <p:nvCxnSpPr>
            <p:cNvPr id="371" name="Google Shape;371;p34"/>
            <p:cNvCxnSpPr/>
            <p:nvPr/>
          </p:nvCxnSpPr>
          <p:spPr>
            <a:xfrm>
              <a:off x="-365050" y="-837825"/>
              <a:ext cx="1208100" cy="1208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73" name="Google Shape;373;p34"/>
          <p:cNvGrpSpPr/>
          <p:nvPr/>
        </p:nvGrpSpPr>
        <p:grpSpPr>
          <a:xfrm flipH="1">
            <a:off x="3904902" y="-75295"/>
            <a:ext cx="2009569" cy="973361"/>
            <a:chOff x="5205411" y="-75307"/>
            <a:chExt cx="1728661" cy="837300"/>
          </a:xfrm>
        </p:grpSpPr>
        <p:cxnSp>
          <p:nvCxnSpPr>
            <p:cNvPr id="374" name="Google Shape;374;p34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75" name="Google Shape;375;p34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76" name="Google Shape;376;p34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799935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8CDA04-7D46-43A7-A014-3EB31E004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98" y="0"/>
            <a:ext cx="4445502" cy="5143500"/>
          </a:xfrm>
          <a:prstGeom prst="rect">
            <a:avLst/>
          </a:prstGeom>
        </p:spPr>
      </p:pic>
      <p:sp>
        <p:nvSpPr>
          <p:cNvPr id="7" name="Google Shape;775;p51">
            <a:extLst>
              <a:ext uri="{FF2B5EF4-FFF2-40B4-BE49-F238E27FC236}">
                <a16:creationId xmlns:a16="http://schemas.microsoft.com/office/drawing/2014/main" id="{B14A6CA9-8BE3-47B5-8E85-9DFE54EF536D}"/>
              </a:ext>
            </a:extLst>
          </p:cNvPr>
          <p:cNvSpPr/>
          <p:nvPr/>
        </p:nvSpPr>
        <p:spPr>
          <a:xfrm>
            <a:off x="593977" y="2287197"/>
            <a:ext cx="2311002" cy="615600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Sh'"/>
              </a:rPr>
              <a:t>    NG</a:t>
            </a:r>
            <a:r>
              <a:rPr lang="vi-VN" b="1">
                <a:solidFill>
                  <a:schemeClr val="bg1"/>
                </a:solidFill>
                <a:latin typeface="Sh'"/>
              </a:rPr>
              <a:t>Ư</a:t>
            </a:r>
            <a:r>
              <a:rPr lang="en-US" b="1">
                <a:solidFill>
                  <a:schemeClr val="bg1"/>
                </a:solidFill>
                <a:latin typeface="Sh'"/>
              </a:rPr>
              <a:t>ỜI QUẢN TRỊ</a:t>
            </a:r>
            <a:endParaRPr b="1">
              <a:solidFill>
                <a:schemeClr val="bg1"/>
              </a:solidFill>
              <a:latin typeface="Sh'"/>
            </a:endParaRPr>
          </a:p>
        </p:txBody>
      </p:sp>
      <p:sp>
        <p:nvSpPr>
          <p:cNvPr id="9" name="Google Shape;775;p51">
            <a:extLst>
              <a:ext uri="{FF2B5EF4-FFF2-40B4-BE49-F238E27FC236}">
                <a16:creationId xmlns:a16="http://schemas.microsoft.com/office/drawing/2014/main" id="{5929B078-6326-46F9-B78A-3989883BDF94}"/>
              </a:ext>
            </a:extLst>
          </p:cNvPr>
          <p:cNvSpPr/>
          <p:nvPr/>
        </p:nvSpPr>
        <p:spPr>
          <a:xfrm>
            <a:off x="593977" y="3593148"/>
            <a:ext cx="2311002" cy="615600"/>
          </a:xfrm>
          <a:prstGeom prst="snip2DiagRect">
            <a:avLst>
              <a:gd name="adj1" fmla="val 0"/>
              <a:gd name="adj2" fmla="val 16376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bg1"/>
                </a:solidFill>
                <a:latin typeface="Sh'"/>
              </a:rPr>
              <a:t>    KHÁCH HÀNG</a:t>
            </a:r>
            <a:endParaRPr b="1">
              <a:solidFill>
                <a:schemeClr val="bg1"/>
              </a:solidFill>
              <a:latin typeface="Sh'"/>
            </a:endParaRPr>
          </a:p>
        </p:txBody>
      </p:sp>
      <p:sp>
        <p:nvSpPr>
          <p:cNvPr id="11" name="Google Shape;408;p36">
            <a:extLst>
              <a:ext uri="{FF2B5EF4-FFF2-40B4-BE49-F238E27FC236}">
                <a16:creationId xmlns:a16="http://schemas.microsoft.com/office/drawing/2014/main" id="{2C18300E-C2AD-4289-9BAB-BED90C88DC79}"/>
              </a:ext>
            </a:extLst>
          </p:cNvPr>
          <p:cNvSpPr/>
          <p:nvPr/>
        </p:nvSpPr>
        <p:spPr>
          <a:xfrm>
            <a:off x="340523" y="1979397"/>
            <a:ext cx="506905" cy="554024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tx1"/>
                </a:solidFill>
                <a:latin typeface="Sh'"/>
              </a:rPr>
              <a:t>01</a:t>
            </a:r>
            <a:endParaRPr b="1">
              <a:solidFill>
                <a:schemeClr val="tx1"/>
              </a:solidFill>
              <a:latin typeface="Sh'"/>
            </a:endParaRPr>
          </a:p>
        </p:txBody>
      </p:sp>
      <p:sp>
        <p:nvSpPr>
          <p:cNvPr id="12" name="Google Shape;408;p36">
            <a:extLst>
              <a:ext uri="{FF2B5EF4-FFF2-40B4-BE49-F238E27FC236}">
                <a16:creationId xmlns:a16="http://schemas.microsoft.com/office/drawing/2014/main" id="{12A1D375-A222-4A21-BA6F-3E52644D9EE5}"/>
              </a:ext>
            </a:extLst>
          </p:cNvPr>
          <p:cNvSpPr/>
          <p:nvPr/>
        </p:nvSpPr>
        <p:spPr>
          <a:xfrm>
            <a:off x="340522" y="3316136"/>
            <a:ext cx="506905" cy="554024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Sh'"/>
              </a:rPr>
              <a:t>02</a:t>
            </a:r>
            <a:endParaRPr b="1">
              <a:latin typeface="Sh'"/>
            </a:endParaRPr>
          </a:p>
        </p:txBody>
      </p:sp>
      <p:sp>
        <p:nvSpPr>
          <p:cNvPr id="13" name="Google Shape;362;p34">
            <a:extLst>
              <a:ext uri="{FF2B5EF4-FFF2-40B4-BE49-F238E27FC236}">
                <a16:creationId xmlns:a16="http://schemas.microsoft.com/office/drawing/2014/main" id="{372A174F-D51B-4F22-8156-101F87E7DA9E}"/>
              </a:ext>
            </a:extLst>
          </p:cNvPr>
          <p:cNvSpPr txBox="1">
            <a:spLocks/>
          </p:cNvSpPr>
          <p:nvPr/>
        </p:nvSpPr>
        <p:spPr>
          <a:xfrm>
            <a:off x="192897" y="873140"/>
            <a:ext cx="3985208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hare Tech"/>
              <a:buNone/>
              <a:defRPr sz="40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hare Tech"/>
              <a:buNone/>
              <a:defRPr sz="36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hare Tech"/>
              <a:buNone/>
              <a:defRPr sz="36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hare Tech"/>
              <a:buNone/>
              <a:defRPr sz="36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hare Tech"/>
              <a:buNone/>
              <a:defRPr sz="36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hare Tech"/>
              <a:buNone/>
              <a:defRPr sz="36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hare Tech"/>
              <a:buNone/>
              <a:defRPr sz="36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hare Tech"/>
              <a:buNone/>
              <a:defRPr sz="36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hare Tech"/>
              <a:buNone/>
              <a:defRPr sz="36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600">
                <a:latin typeface="Sh'"/>
              </a:rPr>
              <a:t>S</a:t>
            </a:r>
            <a:r>
              <a:rPr lang="vi-VN" sz="3600">
                <a:latin typeface="Sh'"/>
              </a:rPr>
              <a:t>Ơ</a:t>
            </a:r>
            <a:r>
              <a:rPr lang="en-US" sz="3600">
                <a:latin typeface="Sh'"/>
              </a:rPr>
              <a:t> ĐỒ TỔNG QUÁT USE CASE</a:t>
            </a:r>
          </a:p>
        </p:txBody>
      </p:sp>
    </p:spTree>
    <p:extLst>
      <p:ext uri="{BB962C8B-B14F-4D97-AF65-F5344CB8AC3E}">
        <p14:creationId xmlns:p14="http://schemas.microsoft.com/office/powerpoint/2010/main" val="390687527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362;p34">
            <a:extLst>
              <a:ext uri="{FF2B5EF4-FFF2-40B4-BE49-F238E27FC236}">
                <a16:creationId xmlns:a16="http://schemas.microsoft.com/office/drawing/2014/main" id="{2FEF4AC2-4831-46FA-9C6C-5230B1765365}"/>
              </a:ext>
            </a:extLst>
          </p:cNvPr>
          <p:cNvSpPr txBox="1">
            <a:spLocks/>
          </p:cNvSpPr>
          <p:nvPr/>
        </p:nvSpPr>
        <p:spPr>
          <a:xfrm>
            <a:off x="2994448" y="-115200"/>
            <a:ext cx="3155104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hare Tech"/>
              <a:buNone/>
              <a:defRPr sz="40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hare Tech"/>
              <a:buNone/>
              <a:defRPr sz="36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hare Tech"/>
              <a:buNone/>
              <a:defRPr sz="36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hare Tech"/>
              <a:buNone/>
              <a:defRPr sz="36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hare Tech"/>
              <a:buNone/>
              <a:defRPr sz="36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hare Tech"/>
              <a:buNone/>
              <a:defRPr sz="36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hare Tech"/>
              <a:buNone/>
              <a:defRPr sz="36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hare Tech"/>
              <a:buNone/>
              <a:defRPr sz="36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hare Tech"/>
              <a:buNone/>
              <a:defRPr sz="3600" b="1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3600">
                <a:latin typeface="Sh'"/>
              </a:rPr>
              <a:t>CƠ SỞ DỮ LIỆU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A1398-02C5-4615-905F-647B4C45E9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" y="707877"/>
            <a:ext cx="9144410" cy="4291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502653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Electric Car Project Proposal by Slidesgo">
  <a:themeElements>
    <a:clrScheme name="Simple Light">
      <a:dk1>
        <a:srgbClr val="030325"/>
      </a:dk1>
      <a:lt1>
        <a:srgbClr val="FFFFFF"/>
      </a:lt1>
      <a:dk2>
        <a:srgbClr val="1B0B52"/>
      </a:dk2>
      <a:lt2>
        <a:srgbClr val="FFFFFF"/>
      </a:lt2>
      <a:accent1>
        <a:srgbClr val="FF296D"/>
      </a:accent1>
      <a:accent2>
        <a:srgbClr val="05D8E7"/>
      </a:accent2>
      <a:accent3>
        <a:srgbClr val="FF296D"/>
      </a:accent3>
      <a:accent4>
        <a:srgbClr val="05D8E7"/>
      </a:accent4>
      <a:accent5>
        <a:srgbClr val="FF296D"/>
      </a:accent5>
      <a:accent6>
        <a:srgbClr val="05D8E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497</Words>
  <Application>Microsoft Office PowerPoint</Application>
  <PresentationFormat>On-screen Show (16:9)</PresentationFormat>
  <Paragraphs>67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Abel</vt:lpstr>
      <vt:lpstr>Arial</vt:lpstr>
      <vt:lpstr>Sh'</vt:lpstr>
      <vt:lpstr>Share Tech</vt:lpstr>
      <vt:lpstr>Electric Car Project Proposal by Slidesgo</vt:lpstr>
      <vt:lpstr>BÁO CÁO  ĐỒ ÁN TỐT NGHIỆP</vt:lpstr>
      <vt:lpstr>NỘI DUNG</vt:lpstr>
      <vt:lpstr>TỔNG QUAN VỀ ĐỀ TÀI</vt:lpstr>
      <vt:lpstr>02</vt:lpstr>
      <vt:lpstr>Kết luận</vt:lpstr>
      <vt:lpstr>2. CÔNG NGHỆ VÀ NGÔN NGỮ SỬ DỤNG</vt:lpstr>
      <vt:lpstr>PHÂN TÍCH VÀ THIẾT KẾ HỆ THỐNG</vt:lpstr>
      <vt:lpstr>PowerPoint Presentation</vt:lpstr>
      <vt:lpstr>PowerPoint Presentation</vt:lpstr>
      <vt:lpstr>DEMO SẢN PHẨM</vt:lpstr>
      <vt:lpstr>KẾT LUẬN</vt:lpstr>
      <vt:lpstr>Kết quả đạt được</vt:lpstr>
      <vt:lpstr>Kết quả đạt được</vt:lpstr>
      <vt:lpstr>Hướng phát triển 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 ĐỒ ÁN TỐT NGHIỆP</dc:title>
  <cp:lastModifiedBy>Nguyễn Anh</cp:lastModifiedBy>
  <cp:revision>18</cp:revision>
  <dcterms:modified xsi:type="dcterms:W3CDTF">2024-09-13T15:21:57Z</dcterms:modified>
</cp:coreProperties>
</file>