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72" r:id="rId7"/>
    <p:sldId id="268" r:id="rId8"/>
    <p:sldId id="269" r:id="rId9"/>
    <p:sldId id="266" r:id="rId10"/>
    <p:sldId id="267" r:id="rId11"/>
    <p:sldId id="259" r:id="rId12"/>
    <p:sldId id="261" r:id="rId13"/>
    <p:sldId id="26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7764C4-286A-466B-85D9-F05DD4C1DF73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Aspect Oriented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: Dao Duc Thinh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http://www.toomanymornings.com/wp-content/uploads/2010/07/superman.jpg"/>
          <p:cNvPicPr>
            <a:picLocks noChangeAspect="1" noChangeArrowheads="1"/>
          </p:cNvPicPr>
          <p:nvPr/>
        </p:nvPicPr>
        <p:blipFill>
          <a:blip r:embed="rId2" cstate="print"/>
          <a:srcRect r="38519"/>
          <a:stretch>
            <a:fillRect/>
          </a:stretch>
        </p:blipFill>
        <p:spPr bwMode="auto">
          <a:xfrm>
            <a:off x="3522133" y="0"/>
            <a:ext cx="5621867" cy="68580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5178" r="11012"/>
          <a:stretch>
            <a:fillRect/>
          </a:stretch>
        </p:blipFill>
        <p:spPr bwMode="auto">
          <a:xfrm flipH="1">
            <a:off x="0" y="0"/>
            <a:ext cx="39769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9029" y="435429"/>
            <a:ext cx="400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Coding is </a:t>
            </a:r>
            <a:r>
              <a:rPr lang="en-GB" sz="4400" b="1" dirty="0" smtClean="0">
                <a:solidFill>
                  <a:srgbClr val="FF0000"/>
                </a:solidFill>
              </a:rPr>
              <a:t>HARD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31656" y="2461822"/>
            <a:ext cx="3421744" cy="1553027"/>
          </a:xfrm>
          <a:prstGeom prst="wedgeRoundRectCallout">
            <a:avLst>
              <a:gd name="adj1" fmla="val -993"/>
              <a:gd name="adj2" fmla="val -768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AOP makes it </a:t>
            </a:r>
            <a:r>
              <a:rPr lang="en-GB" sz="4400" b="1" dirty="0" smtClean="0">
                <a:solidFill>
                  <a:srgbClr val="0070C0"/>
                </a:solidFill>
              </a:rPr>
              <a:t>EASY</a:t>
            </a:r>
            <a:endParaRPr lang="en-GB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Usages Of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Usages of AOP AOP can be used for a multitude of purposes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Loging</a:t>
            </a:r>
          </a:p>
          <a:p>
            <a:pPr lvl="1"/>
            <a:r>
              <a:rPr lang="en-US" dirty="0" smtClean="0"/>
              <a:t>Auditing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ransactions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Sercurity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AOP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AOP works by intercepting methods that comply to certain parameters (pointcuts), and executing a callback wrapper (advice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7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Approaches to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Weaving</a:t>
            </a:r>
          </a:p>
          <a:p>
            <a:pPr lvl="1"/>
            <a:r>
              <a:rPr lang="en-US" dirty="0"/>
              <a:t>Compile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Post-compile time</a:t>
            </a:r>
          </a:p>
          <a:p>
            <a:r>
              <a:rPr lang="en-US" dirty="0" smtClean="0"/>
              <a:t>Dynamic Weaving</a:t>
            </a:r>
          </a:p>
          <a:p>
            <a:pPr lvl="1"/>
            <a:r>
              <a:rPr lang="en-US" dirty="0" smtClean="0"/>
              <a:t>Loading time </a:t>
            </a:r>
          </a:p>
          <a:p>
            <a:pPr lvl="1"/>
            <a:r>
              <a:rPr lang="en-US" dirty="0" smtClean="0"/>
              <a:t>Runtime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Static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Compile time </a:t>
            </a:r>
            <a:r>
              <a:rPr lang="en-US" dirty="0" smtClean="0"/>
              <a:t>: </a:t>
            </a:r>
            <a:r>
              <a:rPr lang="en-US" dirty="0"/>
              <a:t>compile either target source or aspect classes via the AspectJ compiler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 compile time 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aspect instructions to already compiled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b="1" dirty="0" smtClean="0"/>
              <a:t>oad </a:t>
            </a:r>
            <a:r>
              <a:rPr lang="en-US" b="1" dirty="0"/>
              <a:t>time weaving 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aspect instructions to the byte code during class </a:t>
            </a:r>
            <a:r>
              <a:rPr lang="en-US" dirty="0" smtClean="0"/>
              <a:t>loading.</a:t>
            </a:r>
          </a:p>
          <a:p>
            <a:r>
              <a:rPr lang="en-US" b="1" dirty="0" smtClean="0"/>
              <a:t>Runtime weaving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proxy using concept of dynamic proxy if interface exists or cglib library if direct implementation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AOP and AspectJ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Spring AOP </a:t>
            </a:r>
            <a:r>
              <a:rPr lang="en-US" dirty="0" smtClean="0"/>
              <a:t>: Dynamic weaving.</a:t>
            </a:r>
          </a:p>
          <a:p>
            <a:pPr lvl="1"/>
            <a:r>
              <a:rPr lang="en-US" dirty="0" smtClean="0"/>
              <a:t>Runtime.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Spring with AOP support: </a:t>
            </a:r>
            <a:r>
              <a:rPr lang="en-US" dirty="0"/>
              <a:t> </a:t>
            </a:r>
            <a:r>
              <a:rPr lang="en-US" dirty="0" smtClean="0"/>
              <a:t>AspectJ</a:t>
            </a:r>
            <a:r>
              <a:rPr lang="en-US" dirty="0"/>
              <a:t> </a:t>
            </a:r>
            <a:r>
              <a:rPr lang="en-US" dirty="0" smtClean="0"/>
              <a:t>weaving.</a:t>
            </a:r>
          </a:p>
          <a:p>
            <a:pPr lvl="1"/>
            <a:r>
              <a:rPr lang="en-US" dirty="0" smtClean="0"/>
              <a:t>Loading time + </a:t>
            </a:r>
            <a:r>
              <a:rPr lang="en-US" dirty="0" smtClean="0"/>
              <a:t>Static </a:t>
            </a:r>
            <a:r>
              <a:rPr lang="en-US" dirty="0" smtClean="0"/>
              <a:t>weaving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Spring AOP framework comes with certain limitations in comparison </a:t>
            </a:r>
            <a:r>
              <a:rPr lang="en-US" dirty="0" smtClean="0"/>
              <a:t>.</a:t>
            </a:r>
          </a:p>
          <a:p>
            <a:r>
              <a:rPr lang="en-US" dirty="0"/>
              <a:t>Aspects do not apply to intra–operation calls</a:t>
            </a:r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– </a:t>
            </a:r>
            <a:r>
              <a:rPr lang="en-US" dirty="0" smtClean="0"/>
              <a:t>based : </a:t>
            </a:r>
            <a:r>
              <a:rPr lang="en-US" dirty="0"/>
              <a:t>If the target object to be proxied implements at least one interface then a JDK dynamic proxy will be used. All of the interfaces implemented by the target type will be proxied. If the target object does not implement any interfaces then a CGLIB proxy will be created</a:t>
            </a:r>
            <a:endParaRPr lang="en-US" dirty="0" smtClean="0"/>
          </a:p>
          <a:p>
            <a:r>
              <a:rPr lang="en-US" dirty="0" smtClean="0"/>
              <a:t>Only support method.</a:t>
            </a:r>
          </a:p>
          <a:p>
            <a:r>
              <a:rPr lang="en-US" dirty="0" smtClean="0"/>
              <a:t>Add aspect required object created by Spring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AspectJ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supports all pointcuts. This means you can do anything.</a:t>
            </a:r>
          </a:p>
          <a:p>
            <a:r>
              <a:rPr lang="en-US" dirty="0"/>
              <a:t>There is less runtime overhead than that of Spring AOP.</a:t>
            </a:r>
          </a:p>
          <a:p>
            <a:r>
              <a:rPr lang="en-US" dirty="0" smtClean="0"/>
              <a:t>Compile time weaving or post compiler or loading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Spring + AspectJ weaving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69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AOP ?</a:t>
            </a:r>
          </a:p>
          <a:p>
            <a:r>
              <a:rPr lang="en-US" dirty="0" smtClean="0"/>
              <a:t>Why use AOP ?</a:t>
            </a:r>
          </a:p>
          <a:p>
            <a:r>
              <a:rPr lang="en-US" dirty="0" smtClean="0"/>
              <a:t>How use AOP ?</a:t>
            </a:r>
          </a:p>
          <a:p>
            <a:r>
              <a:rPr lang="en-US" dirty="0" smtClean="0"/>
              <a:t>Spring AOP and AspectJ</a:t>
            </a:r>
          </a:p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AOP Syntax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@Aspect </a:t>
            </a:r>
          </a:p>
          <a:p>
            <a:pPr lvl="1"/>
            <a:r>
              <a:rPr lang="en-US" dirty="0" smtClean="0"/>
              <a:t> Declare Aspect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3074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059214" cy="24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@Pointcut : </a:t>
            </a:r>
            <a:r>
              <a:rPr lang="en-US" dirty="0"/>
              <a:t>pointcuts determine join points of </a:t>
            </a:r>
            <a:r>
              <a:rPr lang="en-US" dirty="0" smtClean="0"/>
              <a:t>interest. A </a:t>
            </a:r>
            <a:r>
              <a:rPr lang="en-US" dirty="0"/>
              <a:t>pointcut declaration has two parts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signature comprising a name and any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 A </a:t>
            </a:r>
            <a:r>
              <a:rPr lang="en-US" dirty="0"/>
              <a:t>pointcut expression that determines </a:t>
            </a:r>
            <a:r>
              <a:rPr lang="en-US" i="1" dirty="0"/>
              <a:t>exactly</a:t>
            </a:r>
            <a:r>
              <a:rPr lang="en-US" dirty="0"/>
              <a:t> which method executions we are </a:t>
            </a:r>
            <a:r>
              <a:rPr lang="en-US" dirty="0" smtClean="0"/>
              <a:t>interested.</a:t>
            </a:r>
          </a:p>
          <a:p>
            <a:pPr lvl="2"/>
            <a:r>
              <a:rPr lang="en-US" dirty="0"/>
              <a:t>execution(modifiers-pattern? ret-type-pattern declaring-type-pattern?name-pattern(param-pattern) </a:t>
            </a:r>
            <a:r>
              <a:rPr lang="en-US" b="1" dirty="0"/>
              <a:t>throws</a:t>
            </a:r>
            <a:r>
              <a:rPr lang="en-US" dirty="0"/>
              <a:t>-pattern?)</a:t>
            </a:r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b="1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23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AOP Syntax - @Pointcut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main designators</a:t>
            </a:r>
          </a:p>
          <a:p>
            <a:pPr lvl="1"/>
            <a:r>
              <a:rPr lang="en-US" b="1" i="1" dirty="0"/>
              <a:t>execution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for matching method execution join points, </a:t>
            </a:r>
            <a:endParaRPr lang="en-US" dirty="0" smtClean="0"/>
          </a:p>
          <a:p>
            <a:pPr lvl="1"/>
            <a:r>
              <a:rPr lang="en-US" b="1" i="1" dirty="0" smtClean="0"/>
              <a:t>within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within certain types </a:t>
            </a:r>
            <a:endParaRPr lang="en-US" dirty="0" smtClean="0"/>
          </a:p>
          <a:p>
            <a:pPr lvl="1"/>
            <a:r>
              <a:rPr lang="en-US" b="1" i="1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(the execution of methods when using Spring AOP) where the bean reference (Spring AOP proxy) is an instance of the given type</a:t>
            </a:r>
          </a:p>
          <a:p>
            <a:pPr lvl="1"/>
            <a:r>
              <a:rPr lang="en-US" b="1" i="1" dirty="0"/>
              <a:t>target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(the execution of methods when using Spring AOP) where the target object (application object being proxied) is an instance of the given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main </a:t>
            </a:r>
            <a:r>
              <a:rPr lang="en-US" dirty="0" smtClean="0"/>
              <a:t>designators (continue)</a:t>
            </a:r>
          </a:p>
          <a:p>
            <a:pPr lvl="1"/>
            <a:r>
              <a:rPr lang="en-US" b="1" i="1" dirty="0"/>
              <a:t>args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arguments are instances of the given types</a:t>
            </a:r>
          </a:p>
          <a:p>
            <a:pPr lvl="1"/>
            <a:r>
              <a:rPr lang="en-US" i="1" dirty="0"/>
              <a:t>@</a:t>
            </a:r>
            <a:r>
              <a:rPr lang="en-US" b="1" i="1" dirty="0"/>
              <a:t>target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class of the executing object has an annotation of the given type</a:t>
            </a:r>
          </a:p>
          <a:p>
            <a:pPr lvl="1"/>
            <a:r>
              <a:rPr lang="en-US" i="1" dirty="0" smtClean="0"/>
              <a:t>@</a:t>
            </a:r>
            <a:r>
              <a:rPr lang="en-US" b="1" i="1" dirty="0" smtClean="0"/>
              <a:t>args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runtime type of the actual arguments passed have annotations of the given type(s)</a:t>
            </a:r>
          </a:p>
          <a:p>
            <a:pPr lvl="1"/>
            <a:r>
              <a:rPr lang="en-US" i="1" dirty="0"/>
              <a:t>@</a:t>
            </a:r>
            <a:r>
              <a:rPr lang="en-US" b="1" i="1" dirty="0"/>
              <a:t>within</a:t>
            </a:r>
            <a:r>
              <a:rPr lang="en-US" dirty="0"/>
              <a:t> - limits matching to join points within types that have the given annotation </a:t>
            </a:r>
            <a:endParaRPr lang="en-US" dirty="0" smtClean="0"/>
          </a:p>
          <a:p>
            <a:pPr lvl="1"/>
            <a:r>
              <a:rPr lang="en-US" i="1" dirty="0" smtClean="0"/>
              <a:t>@</a:t>
            </a:r>
            <a:r>
              <a:rPr lang="en-US" b="1" i="1" dirty="0"/>
              <a:t>annotation</a:t>
            </a:r>
            <a:r>
              <a:rPr lang="en-US" dirty="0"/>
              <a:t> - limits matching to join points where the subject of the join point </a:t>
            </a:r>
            <a:r>
              <a:rPr lang="en-US" dirty="0" smtClean="0"/>
              <a:t>has </a:t>
            </a:r>
            <a:r>
              <a:rPr lang="en-US" dirty="0"/>
              <a:t>the given annotation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Combining pointcut </a:t>
            </a:r>
            <a:r>
              <a:rPr lang="en-US" dirty="0" smtClean="0"/>
              <a:t>expressions.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437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76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/>
              <a:t>pointcut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/>
              <a:t>execution(</a:t>
            </a:r>
            <a:r>
              <a:rPr lang="en-US" b="1" dirty="0"/>
              <a:t>public</a:t>
            </a:r>
            <a:r>
              <a:rPr lang="en-US" dirty="0"/>
              <a:t> * </a:t>
            </a:r>
            <a:r>
              <a:rPr lang="en-US" dirty="0" smtClean="0"/>
              <a:t>*(..))</a:t>
            </a:r>
          </a:p>
          <a:p>
            <a:pPr lvl="1"/>
            <a:r>
              <a:rPr lang="en-US" dirty="0"/>
              <a:t>execution(* set</a:t>
            </a:r>
            <a:r>
              <a:rPr lang="en-US" dirty="0" smtClean="0"/>
              <a:t>*(..))</a:t>
            </a:r>
          </a:p>
          <a:p>
            <a:pPr lvl="1"/>
            <a:r>
              <a:rPr lang="en-US" dirty="0"/>
              <a:t>execution(* com.xyz.service.AccountService</a:t>
            </a:r>
            <a:r>
              <a:rPr lang="en-US" dirty="0" smtClean="0"/>
              <a:t>.*(..))</a:t>
            </a:r>
          </a:p>
          <a:p>
            <a:pPr lvl="1"/>
            <a:r>
              <a:rPr lang="en-US" dirty="0"/>
              <a:t>execution(* com.xyz.service</a:t>
            </a:r>
            <a:r>
              <a:rPr lang="en-US" dirty="0" smtClean="0"/>
              <a:t>.*.*(..))</a:t>
            </a:r>
          </a:p>
          <a:p>
            <a:pPr lvl="1"/>
            <a:r>
              <a:rPr lang="en-US" dirty="0"/>
              <a:t>execution(* com.xyz.service</a:t>
            </a:r>
            <a:r>
              <a:rPr lang="en-US" dirty="0" smtClean="0"/>
              <a:t>..*.*(..))</a:t>
            </a:r>
          </a:p>
          <a:p>
            <a:pPr lvl="1"/>
            <a:r>
              <a:rPr lang="en-US" dirty="0"/>
              <a:t>within(com.xyz.service</a:t>
            </a:r>
            <a:r>
              <a:rPr lang="en-US" dirty="0" smtClean="0"/>
              <a:t>.*)</a:t>
            </a:r>
          </a:p>
          <a:p>
            <a:pPr lvl="1"/>
            <a:r>
              <a:rPr lang="en-US" dirty="0"/>
              <a:t>within(com.xyz.service</a:t>
            </a:r>
            <a:r>
              <a:rPr lang="en-US" dirty="0" smtClean="0"/>
              <a:t>..*)</a:t>
            </a:r>
          </a:p>
          <a:p>
            <a:pPr lvl="1"/>
            <a:r>
              <a:rPr lang="en-US" b="1" dirty="0"/>
              <a:t>this</a:t>
            </a:r>
            <a:r>
              <a:rPr lang="en-US" dirty="0"/>
              <a:t>(com.xyz.service.AccountService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target(com.xyz.service.AccountService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args(java.io.Serializable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@target(org.springframework.transaction.annotation.Transactional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@within(org.springframework.transaction.annotation.Transactional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@annotation(org.springframework.transaction.annotation.Transactional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@args(com.xyz.security.Classified)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</a:t>
            </a:r>
            <a:r>
              <a:rPr lang="en-US" sz="4000" dirty="0" smtClean="0"/>
              <a:t>Syntax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Before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i="1" dirty="0"/>
              <a:t>@</a:t>
            </a:r>
            <a:r>
              <a:rPr lang="en-US" i="1" dirty="0" smtClean="0"/>
              <a:t>AfterReturning</a:t>
            </a:r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i="1" dirty="0" smtClean="0"/>
          </a:p>
        </p:txBody>
      </p:sp>
      <p:pic>
        <p:nvPicPr>
          <p:cNvPr id="5122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30" y="2133600"/>
            <a:ext cx="73533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ndroi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84493"/>
            <a:ext cx="63341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2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</a:t>
            </a:r>
            <a:r>
              <a:rPr lang="en-US" sz="4000" dirty="0" smtClean="0"/>
              <a:t>Syntax - Advice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i="1" dirty="0"/>
              <a:t>@</a:t>
            </a:r>
            <a:r>
              <a:rPr lang="en-US" i="1" dirty="0" smtClean="0"/>
              <a:t>AfterThrowing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@After</a:t>
            </a:r>
          </a:p>
          <a:p>
            <a:pPr lvl="1"/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pPr lvl="1"/>
            <a:r>
              <a:rPr lang="en-US" i="1" dirty="0"/>
              <a:t>@Around</a:t>
            </a:r>
            <a:endParaRPr lang="en-US" dirty="0"/>
          </a:p>
          <a:p>
            <a:pPr lvl="1"/>
            <a:endParaRPr lang="en-US" i="1" dirty="0" smtClean="0"/>
          </a:p>
          <a:p>
            <a:endParaRPr lang="en-US" dirty="0"/>
          </a:p>
        </p:txBody>
      </p:sp>
      <p:pic>
        <p:nvPicPr>
          <p:cNvPr id="6146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600200"/>
            <a:ext cx="59531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droi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5524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droid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648200"/>
            <a:ext cx="6010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8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What is Aspect Oriented Programming (AOP)</a:t>
            </a:r>
            <a:r>
              <a:rPr lang="en-US" dirty="0"/>
              <a:t>	A programming paradigm that aims to increase modularity by allowing the separation of cross-cutting concerns. It does so by adding additional behavior to existing code (an advice) without modifying the code itself”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14800"/>
            <a:ext cx="66384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Crowcutting concern</a:t>
            </a:r>
            <a:endParaRPr lang="en-US" dirty="0"/>
          </a:p>
        </p:txBody>
      </p:sp>
      <p:pic>
        <p:nvPicPr>
          <p:cNvPr id="1027" name="Picture 3" descr="C:\Users\android\Desktop\0xO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238375"/>
            <a:ext cx="5353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Implement Languges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5619750" cy="4300330"/>
          </a:xfrm>
        </p:spPr>
      </p:pic>
    </p:spTree>
    <p:extLst>
      <p:ext uri="{BB962C8B-B14F-4D97-AF65-F5344CB8AC3E}">
        <p14:creationId xmlns:p14="http://schemas.microsoft.com/office/powerpoint/2010/main" val="34825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Point 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 smtClean="0"/>
              <a:t>	Place </a:t>
            </a:r>
            <a:r>
              <a:rPr lang="en-US" dirty="0"/>
              <a:t>where behaviour can be </a:t>
            </a:r>
            <a:r>
              <a:rPr lang="en-US" dirty="0" smtClean="0"/>
              <a:t>added</a:t>
            </a:r>
          </a:p>
          <a:p>
            <a:r>
              <a:rPr lang="en-US" dirty="0" smtClean="0"/>
              <a:t>Advice : </a:t>
            </a:r>
          </a:p>
          <a:p>
            <a:pPr marL="274320" lvl="1" indent="0">
              <a:buNone/>
            </a:pPr>
            <a:r>
              <a:rPr lang="en-US" dirty="0" smtClean="0"/>
              <a:t>	Code </a:t>
            </a:r>
            <a:r>
              <a:rPr lang="en-US" dirty="0"/>
              <a:t>that can be injected at join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Point </a:t>
            </a:r>
            <a:r>
              <a:rPr lang="en-US" dirty="0"/>
              <a:t>cut 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points where advice should be </a:t>
            </a:r>
            <a:r>
              <a:rPr lang="en-US" dirty="0" smtClean="0"/>
              <a:t>applied</a:t>
            </a:r>
          </a:p>
          <a:p>
            <a:r>
              <a:rPr lang="en-US" dirty="0" smtClean="0"/>
              <a:t> Aspect : </a:t>
            </a:r>
          </a:p>
          <a:p>
            <a:pPr marL="274320" lvl="1" indent="0">
              <a:buNone/>
            </a:pPr>
            <a:r>
              <a:rPr lang="en-US" dirty="0" smtClean="0"/>
              <a:t>	Container </a:t>
            </a:r>
            <a:r>
              <a:rPr lang="en-US" dirty="0"/>
              <a:t>holding point cuts and </a:t>
            </a:r>
            <a:r>
              <a:rPr lang="en-US" dirty="0" smtClean="0"/>
              <a:t>advice</a:t>
            </a:r>
          </a:p>
          <a:p>
            <a:r>
              <a:rPr lang="en-US" dirty="0" smtClean="0"/>
              <a:t>Weaving 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Combines </a:t>
            </a:r>
            <a:r>
              <a:rPr lang="en-US" dirty="0"/>
              <a:t>advices with point cuts</a:t>
            </a:r>
          </a:p>
        </p:txBody>
      </p:sp>
    </p:spTree>
    <p:extLst>
      <p:ext uri="{BB962C8B-B14F-4D97-AF65-F5344CB8AC3E}">
        <p14:creationId xmlns:p14="http://schemas.microsoft.com/office/powerpoint/2010/main" val="18290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lh4.googleusercontent.com/LOyrKtWehKKz7CbLCOhprhFj3Do8jk1ooYls-k9WfvsQPmBw-gs_e8Mn4M514gPhAa0NuE9T_6KKRfX5ue1CwB36jZnK3ugTHj_-6u7gzvnSkGWOu8mz9xBUMWjWyny0HbIkRPHilTE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LOyrKtWehKKz7CbLCOhprhFj3Do8jk1ooYls-k9WfvsQPmBw-gs_e8Mn4M514gPhAa0NuE9T_6KKRfX5ue1CwB36jZnK3ugTHj_-6u7gzvnSkGWOu8mz9xBUMWjWyny0HbIkRPHil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40704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lh4.googleusercontent.com/pCAKCd9BrMNw-gm7b2C6pwQDTm47CTRm4ELbXnOhvBf_RRkqKLo-dqPqQlhEx76PAkb-LrMunA2P8JDuIptoR8IESZIng1rRooWayZ9VH5IEzzuu35XMjfZE6iqxX0xbSN-iFAQ0aBo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lh4.googleusercontent.com/pCAKCd9BrMNw-gm7b2C6pwQDTm47CTRm4ELbXnOhvBf_RRkqKLo-dqPqQlhEx76PAkb-LrMunA2P8JDuIptoR8IESZIng1rRooWayZ9VH5IEzzuu35XMjfZE6iqxX0xbSN-iFAQ0a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173014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Code tangling and scattering</a:t>
            </a:r>
          </a:p>
          <a:p>
            <a:pPr lvl="1"/>
            <a:r>
              <a:rPr lang="en-GB" dirty="0">
                <a:latin typeface="+mj-lt"/>
              </a:rPr>
              <a:t>Poor traceability</a:t>
            </a:r>
          </a:p>
          <a:p>
            <a:pPr lvl="1"/>
            <a:r>
              <a:rPr lang="en-GB" dirty="0">
                <a:latin typeface="+mj-lt"/>
              </a:rPr>
              <a:t>Lower productivity</a:t>
            </a:r>
          </a:p>
          <a:p>
            <a:pPr lvl="1"/>
            <a:r>
              <a:rPr lang="en-GB" dirty="0">
                <a:latin typeface="+mj-lt"/>
              </a:rPr>
              <a:t>Less code </a:t>
            </a:r>
            <a:r>
              <a:rPr lang="en-GB" dirty="0" smtClean="0">
                <a:latin typeface="+mj-lt"/>
              </a:rPr>
              <a:t>reuse(</a:t>
            </a:r>
            <a:r>
              <a:rPr lang="en-GB" dirty="0">
                <a:latin typeface="+mj-lt"/>
              </a:rPr>
              <a:t>Boilerplate </a:t>
            </a:r>
            <a:r>
              <a:rPr lang="en-GB" dirty="0" smtClean="0">
                <a:latin typeface="+mj-lt"/>
              </a:rPr>
              <a:t>code)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Harder </a:t>
            </a:r>
            <a:r>
              <a:rPr lang="en-GB" dirty="0" smtClean="0">
                <a:latin typeface="+mj-lt"/>
              </a:rPr>
              <a:t>refactoring</a:t>
            </a:r>
          </a:p>
          <a:p>
            <a:pPr lvl="1"/>
            <a:r>
              <a:rPr lang="en-GB" dirty="0">
                <a:latin typeface="+mj-lt"/>
              </a:rPr>
              <a:t>High-coupling</a:t>
            </a:r>
          </a:p>
          <a:p>
            <a:pPr lvl="1"/>
            <a:endParaRPr lang="en-GB" dirty="0" smtClean="0">
              <a:latin typeface="+mj-lt"/>
            </a:endParaRPr>
          </a:p>
          <a:p>
            <a:pPr marL="274320" lvl="1" indent="0">
              <a:buNone/>
            </a:pPr>
            <a:r>
              <a:rPr lang="en-GB" dirty="0" smtClean="0">
                <a:latin typeface="+mj-lt"/>
              </a:rPr>
              <a:t>=&gt; AOP solution.</a:t>
            </a:r>
            <a:endParaRPr lang="en-GB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534</TotalTime>
  <Words>362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Aspect Oriented Programing</vt:lpstr>
      <vt:lpstr>Content</vt:lpstr>
      <vt:lpstr>What Is AOP</vt:lpstr>
      <vt:lpstr>What Is AOP</vt:lpstr>
      <vt:lpstr>AOP Implement Languges</vt:lpstr>
      <vt:lpstr>AOP concept</vt:lpstr>
      <vt:lpstr>Why Use AOP</vt:lpstr>
      <vt:lpstr>PowerPoint Presentation</vt:lpstr>
      <vt:lpstr>Why Use AOP</vt:lpstr>
      <vt:lpstr>PowerPoint Presentation</vt:lpstr>
      <vt:lpstr>Usages Of AOP</vt:lpstr>
      <vt:lpstr>How does AOP work</vt:lpstr>
      <vt:lpstr>Approaches to Weaving</vt:lpstr>
      <vt:lpstr>Static Weaving</vt:lpstr>
      <vt:lpstr>Dynamic Weaving</vt:lpstr>
      <vt:lpstr>Spring AOP and AspectJ</vt:lpstr>
      <vt:lpstr>Spring AOP</vt:lpstr>
      <vt:lpstr>AspectJ</vt:lpstr>
      <vt:lpstr>PowerPoint Presentation</vt:lpstr>
      <vt:lpstr>AOP Syntax</vt:lpstr>
      <vt:lpstr>AOP Syntax</vt:lpstr>
      <vt:lpstr>AOP Syntax - @Pointcut</vt:lpstr>
      <vt:lpstr>AOP Syntax - @Pointcut</vt:lpstr>
      <vt:lpstr>AOP Syntax - @Pointcut</vt:lpstr>
      <vt:lpstr>AOP Syntax - @Pointcut</vt:lpstr>
      <vt:lpstr>AOP Syntax</vt:lpstr>
      <vt:lpstr>AOP Syntax - Advice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Programing</dc:title>
  <dc:creator>android</dc:creator>
  <cp:lastModifiedBy>android</cp:lastModifiedBy>
  <cp:revision>29</cp:revision>
  <dcterms:created xsi:type="dcterms:W3CDTF">2017-03-02T17:54:50Z</dcterms:created>
  <dcterms:modified xsi:type="dcterms:W3CDTF">2017-03-11T01:39:49Z</dcterms:modified>
</cp:coreProperties>
</file>