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6" r:id="rId2"/>
    <p:sldId id="256" r:id="rId3"/>
    <p:sldId id="257" r:id="rId4"/>
    <p:sldId id="258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0" r:id="rId14"/>
    <p:sldId id="275" r:id="rId15"/>
    <p:sldId id="279" r:id="rId16"/>
    <p:sldId id="266" r:id="rId17"/>
    <p:sldId id="267" r:id="rId18"/>
    <p:sldId id="268" r:id="rId19"/>
    <p:sldId id="269" r:id="rId20"/>
    <p:sldId id="270" r:id="rId21"/>
    <p:sldId id="271" r:id="rId22"/>
    <p:sldId id="277" r:id="rId23"/>
    <p:sldId id="272" r:id="rId24"/>
    <p:sldId id="273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7" autoAdjust="0"/>
  </p:normalViewPr>
  <p:slideViewPr>
    <p:cSldViewPr>
      <p:cViewPr>
        <p:scale>
          <a:sx n="124" d="100"/>
          <a:sy n="124" d="100"/>
        </p:scale>
        <p:origin x="-125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920-DF5A-468A-A367-877EFC83C5D6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427-B548-4321-8781-2AA8C561F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920-DF5A-468A-A367-877EFC83C5D6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427-B548-4321-8781-2AA8C561F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920-DF5A-468A-A367-877EFC83C5D6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427-B548-4321-8781-2AA8C561F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920-DF5A-468A-A367-877EFC83C5D6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427-B548-4321-8781-2AA8C561F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920-DF5A-468A-A367-877EFC83C5D6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427-B548-4321-8781-2AA8C561F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920-DF5A-468A-A367-877EFC83C5D6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427-B548-4321-8781-2AA8C561F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920-DF5A-468A-A367-877EFC83C5D6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427-B548-4321-8781-2AA8C561F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920-DF5A-468A-A367-877EFC83C5D6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C81427-B548-4321-8781-2AA8C561F4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920-DF5A-468A-A367-877EFC83C5D6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427-B548-4321-8781-2AA8C561F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E920-DF5A-468A-A367-877EFC83C5D6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5C81427-B548-4321-8781-2AA8C561F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14BE920-DF5A-468A-A367-877EFC83C5D6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1427-B548-4321-8781-2AA8C561F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4BE920-DF5A-468A-A367-877EFC83C5D6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C81427-B548-4321-8781-2AA8C561F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collections/interfaces/index.html" TargetMode="External"/><Relationship Id="rId2" Type="http://schemas.openxmlformats.org/officeDocument/2006/relationships/hyperlink" Target="http://www.tutorialspoint.com/java/util/java_util_collection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429064" y="2895600"/>
            <a:ext cx="6480048" cy="100584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Java collections</a:t>
            </a:r>
            <a:endParaRPr lang="en-US" sz="60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454152" y="3962400"/>
            <a:ext cx="6480048" cy="1752600"/>
          </a:xfrm>
        </p:spPr>
        <p:txBody>
          <a:bodyPr anchor="t"/>
          <a:lstStyle/>
          <a:p>
            <a:r>
              <a:rPr lang="en-US" dirty="0"/>
              <a:t>b</a:t>
            </a:r>
            <a:r>
              <a:rPr lang="en-US" dirty="0" smtClean="0"/>
              <a:t>y Lien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List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Positional access and search operations</a:t>
            </a:r>
          </a:p>
          <a:p>
            <a:pPr lvl="2">
              <a:buFontTx/>
              <a:buNone/>
            </a:pPr>
            <a:r>
              <a:rPr lang="en-US" sz="2900" i="1" dirty="0" smtClean="0">
                <a:solidFill>
                  <a:schemeClr val="accent2"/>
                </a:solidFill>
              </a:rPr>
              <a:t>public static&lt;String&gt; void swap(List&lt;String&gt;</a:t>
            </a:r>
            <a:r>
              <a:rPr lang="en-US" sz="2900" i="1" dirty="0" err="1" smtClean="0">
                <a:solidFill>
                  <a:schemeClr val="accent2"/>
                </a:solidFill>
              </a:rPr>
              <a:t>strList</a:t>
            </a:r>
            <a:r>
              <a:rPr lang="en-US" sz="2900" i="1" dirty="0" smtClean="0">
                <a:solidFill>
                  <a:schemeClr val="accent2"/>
                </a:solidFill>
              </a:rPr>
              <a:t>, </a:t>
            </a:r>
            <a:r>
              <a:rPr lang="en-US" sz="2900" i="1" dirty="0" err="1" smtClean="0">
                <a:solidFill>
                  <a:schemeClr val="accent2"/>
                </a:solidFill>
              </a:rPr>
              <a:t>int</a:t>
            </a:r>
            <a:r>
              <a:rPr lang="en-US" sz="2900" i="1" dirty="0" smtClean="0">
                <a:solidFill>
                  <a:schemeClr val="accent2"/>
                </a:solidFill>
              </a:rPr>
              <a:t> k, </a:t>
            </a:r>
            <a:r>
              <a:rPr lang="en-US" sz="2900" i="1" dirty="0" err="1" smtClean="0">
                <a:solidFill>
                  <a:schemeClr val="accent2"/>
                </a:solidFill>
              </a:rPr>
              <a:t>int</a:t>
            </a:r>
            <a:r>
              <a:rPr lang="en-US" sz="2900" i="1" dirty="0" smtClean="0">
                <a:solidFill>
                  <a:schemeClr val="accent2"/>
                </a:solidFill>
              </a:rPr>
              <a:t> l)</a:t>
            </a:r>
          </a:p>
          <a:p>
            <a:pPr lvl="2">
              <a:buFontTx/>
              <a:buNone/>
            </a:pPr>
            <a:r>
              <a:rPr lang="en-US" sz="2900" i="1" dirty="0" smtClean="0">
                <a:solidFill>
                  <a:schemeClr val="accent2"/>
                </a:solidFill>
              </a:rPr>
              <a:t>{</a:t>
            </a:r>
          </a:p>
          <a:p>
            <a:pPr lvl="2">
              <a:buFontTx/>
              <a:buNone/>
            </a:pPr>
            <a:r>
              <a:rPr lang="en-US" sz="2900" i="1" dirty="0" smtClean="0">
                <a:solidFill>
                  <a:schemeClr val="accent2"/>
                </a:solidFill>
              </a:rPr>
              <a:t>   String </a:t>
            </a:r>
            <a:r>
              <a:rPr lang="en-US" sz="2900" i="1" dirty="0" err="1" smtClean="0">
                <a:solidFill>
                  <a:schemeClr val="accent2"/>
                </a:solidFill>
              </a:rPr>
              <a:t>strTmp</a:t>
            </a:r>
            <a:r>
              <a:rPr lang="en-US" sz="2900" i="1" dirty="0" smtClean="0">
                <a:solidFill>
                  <a:schemeClr val="accent2"/>
                </a:solidFill>
              </a:rPr>
              <a:t> = </a:t>
            </a:r>
            <a:r>
              <a:rPr lang="en-US" sz="2900" i="1" dirty="0" err="1" smtClean="0">
                <a:solidFill>
                  <a:schemeClr val="accent2"/>
                </a:solidFill>
              </a:rPr>
              <a:t>strList.get</a:t>
            </a:r>
            <a:r>
              <a:rPr lang="en-US" sz="2900" i="1" dirty="0" smtClean="0">
                <a:solidFill>
                  <a:schemeClr val="accent2"/>
                </a:solidFill>
              </a:rPr>
              <a:t>(l);</a:t>
            </a:r>
          </a:p>
          <a:p>
            <a:pPr lvl="2">
              <a:buFontTx/>
              <a:buNone/>
            </a:pPr>
            <a:r>
              <a:rPr lang="en-US" sz="2900" i="1" dirty="0" smtClean="0">
                <a:solidFill>
                  <a:schemeClr val="accent2"/>
                </a:solidFill>
              </a:rPr>
              <a:t>   </a:t>
            </a:r>
            <a:r>
              <a:rPr lang="en-US" sz="2900" i="1" dirty="0" err="1" smtClean="0">
                <a:solidFill>
                  <a:schemeClr val="accent2"/>
                </a:solidFill>
              </a:rPr>
              <a:t>strList.set</a:t>
            </a:r>
            <a:r>
              <a:rPr lang="en-US" sz="2900" i="1" dirty="0" smtClean="0">
                <a:solidFill>
                  <a:schemeClr val="accent2"/>
                </a:solidFill>
              </a:rPr>
              <a:t>(</a:t>
            </a:r>
            <a:r>
              <a:rPr lang="en-US" sz="2900" i="1" dirty="0" err="1" smtClean="0">
                <a:solidFill>
                  <a:schemeClr val="accent2"/>
                </a:solidFill>
              </a:rPr>
              <a:t>k,strList.get</a:t>
            </a:r>
            <a:r>
              <a:rPr lang="en-US" sz="2900" i="1" dirty="0" smtClean="0">
                <a:solidFill>
                  <a:schemeClr val="accent2"/>
                </a:solidFill>
              </a:rPr>
              <a:t>(l));</a:t>
            </a:r>
          </a:p>
          <a:p>
            <a:pPr lvl="2">
              <a:buFontTx/>
              <a:buNone/>
            </a:pPr>
            <a:r>
              <a:rPr lang="en-US" sz="2900" i="1" dirty="0" smtClean="0">
                <a:solidFill>
                  <a:schemeClr val="accent2"/>
                </a:solidFill>
              </a:rPr>
              <a:t>   </a:t>
            </a:r>
            <a:r>
              <a:rPr lang="en-US" sz="2900" i="1" dirty="0" err="1" smtClean="0">
                <a:solidFill>
                  <a:schemeClr val="accent2"/>
                </a:solidFill>
              </a:rPr>
              <a:t>strList.set</a:t>
            </a:r>
            <a:r>
              <a:rPr lang="en-US" sz="2900" i="1" dirty="0" smtClean="0">
                <a:solidFill>
                  <a:schemeClr val="accent2"/>
                </a:solidFill>
              </a:rPr>
              <a:t>(</a:t>
            </a:r>
            <a:r>
              <a:rPr lang="en-US" sz="2900" i="1" dirty="0" err="1" smtClean="0">
                <a:solidFill>
                  <a:schemeClr val="accent2"/>
                </a:solidFill>
              </a:rPr>
              <a:t>l,strTmp</a:t>
            </a:r>
            <a:r>
              <a:rPr lang="en-US" sz="2900" i="1" dirty="0" smtClean="0">
                <a:solidFill>
                  <a:schemeClr val="accent2"/>
                </a:solidFill>
              </a:rPr>
              <a:t>);</a:t>
            </a:r>
          </a:p>
          <a:p>
            <a:pPr lvl="2">
              <a:buFontTx/>
              <a:buNone/>
            </a:pPr>
            <a:r>
              <a:rPr lang="en-US" sz="2900" i="1" dirty="0" smtClean="0">
                <a:solidFill>
                  <a:schemeClr val="accent2"/>
                </a:solidFill>
              </a:rPr>
              <a:t>}	</a:t>
            </a:r>
          </a:p>
          <a:p>
            <a:pPr lvl="1"/>
            <a:r>
              <a:rPr lang="en-US" dirty="0" smtClean="0"/>
              <a:t>Customized Iteration</a:t>
            </a:r>
          </a:p>
          <a:p>
            <a:pPr lvl="2">
              <a:buFontTx/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for(</a:t>
            </a:r>
            <a:r>
              <a:rPr lang="en-US" sz="2800" i="1" dirty="0" err="1" smtClean="0">
                <a:solidFill>
                  <a:schemeClr val="accent2"/>
                </a:solidFill>
              </a:rPr>
              <a:t>ListIterator</a:t>
            </a:r>
            <a:r>
              <a:rPr lang="en-US" sz="2800" i="1" dirty="0" smtClean="0">
                <a:solidFill>
                  <a:schemeClr val="accent2"/>
                </a:solidFill>
              </a:rPr>
              <a:t>&lt;String&gt; </a:t>
            </a:r>
            <a:r>
              <a:rPr lang="en-US" sz="2800" i="1" dirty="0" err="1" smtClean="0">
                <a:solidFill>
                  <a:schemeClr val="accent2"/>
                </a:solidFill>
              </a:rPr>
              <a:t>lIter</a:t>
            </a:r>
            <a:r>
              <a:rPr lang="en-US" sz="2800" i="1" dirty="0" smtClean="0">
                <a:solidFill>
                  <a:schemeClr val="accent2"/>
                </a:solidFill>
              </a:rPr>
              <a:t>=</a:t>
            </a:r>
            <a:r>
              <a:rPr lang="en-US" sz="2800" i="1" dirty="0" err="1" smtClean="0">
                <a:solidFill>
                  <a:schemeClr val="accent2"/>
                </a:solidFill>
              </a:rPr>
              <a:t>strList.listIterator</a:t>
            </a:r>
            <a:r>
              <a:rPr lang="en-US" sz="2800" i="1" dirty="0" smtClean="0">
                <a:solidFill>
                  <a:schemeClr val="accent2"/>
                </a:solidFill>
              </a:rPr>
              <a:t>(</a:t>
            </a:r>
            <a:r>
              <a:rPr lang="en-US" sz="2800" i="1" dirty="0" err="1" smtClean="0">
                <a:solidFill>
                  <a:schemeClr val="accent2"/>
                </a:solidFill>
              </a:rPr>
              <a:t>strList.size</a:t>
            </a:r>
            <a:r>
              <a:rPr lang="en-US" sz="2800" i="1" dirty="0" smtClean="0">
                <a:solidFill>
                  <a:schemeClr val="accent2"/>
                </a:solidFill>
              </a:rPr>
              <a:t>());</a:t>
            </a:r>
            <a:r>
              <a:rPr lang="en-US" sz="2800" i="1" dirty="0" err="1" smtClean="0">
                <a:solidFill>
                  <a:schemeClr val="accent2"/>
                </a:solidFill>
              </a:rPr>
              <a:t>lIter.hasPrevious</a:t>
            </a:r>
            <a:r>
              <a:rPr lang="en-US" sz="2800" i="1" dirty="0" smtClean="0">
                <a:solidFill>
                  <a:schemeClr val="accent2"/>
                </a:solidFill>
              </a:rPr>
              <a:t>())</a:t>
            </a:r>
          </a:p>
          <a:p>
            <a:pPr lvl="2">
              <a:buFontTx/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{</a:t>
            </a:r>
          </a:p>
          <a:p>
            <a:pPr lvl="2">
              <a:buFontTx/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   String </a:t>
            </a:r>
            <a:r>
              <a:rPr lang="en-US" sz="2800" i="1" dirty="0" err="1" smtClean="0">
                <a:solidFill>
                  <a:schemeClr val="accent2"/>
                </a:solidFill>
              </a:rPr>
              <a:t>str</a:t>
            </a:r>
            <a:r>
              <a:rPr lang="en-US" sz="2800" i="1" dirty="0" smtClean="0">
                <a:solidFill>
                  <a:schemeClr val="accent2"/>
                </a:solidFill>
              </a:rPr>
              <a:t> = </a:t>
            </a:r>
            <a:r>
              <a:rPr lang="en-US" sz="2800" i="1" dirty="0" err="1" smtClean="0">
                <a:solidFill>
                  <a:schemeClr val="accent2"/>
                </a:solidFill>
              </a:rPr>
              <a:t>lIter.previous</a:t>
            </a:r>
            <a:r>
              <a:rPr lang="en-US" sz="2800" i="1" dirty="0" smtClean="0">
                <a:solidFill>
                  <a:schemeClr val="accent2"/>
                </a:solidFill>
              </a:rPr>
              <a:t>();</a:t>
            </a:r>
          </a:p>
          <a:p>
            <a:pPr lvl="2">
              <a:buFontTx/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}</a:t>
            </a:r>
          </a:p>
          <a:p>
            <a:pPr lvl="2">
              <a:buFontTx/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for(</a:t>
            </a:r>
            <a:r>
              <a:rPr lang="en-US" sz="2800" i="1" dirty="0" err="1" smtClean="0">
                <a:solidFill>
                  <a:schemeClr val="accent2"/>
                </a:solidFill>
              </a:rPr>
              <a:t>ListIterator</a:t>
            </a:r>
            <a:r>
              <a:rPr lang="en-US" sz="2800" i="1" dirty="0" smtClean="0">
                <a:solidFill>
                  <a:schemeClr val="accent2"/>
                </a:solidFill>
              </a:rPr>
              <a:t>&lt;String&gt; </a:t>
            </a:r>
            <a:r>
              <a:rPr lang="en-US" sz="2800" i="1" dirty="0" err="1" smtClean="0">
                <a:solidFill>
                  <a:schemeClr val="accent2"/>
                </a:solidFill>
              </a:rPr>
              <a:t>lIter</a:t>
            </a:r>
            <a:r>
              <a:rPr lang="en-US" sz="2800" i="1" dirty="0" smtClean="0">
                <a:solidFill>
                  <a:schemeClr val="accent2"/>
                </a:solidFill>
              </a:rPr>
              <a:t>=</a:t>
            </a:r>
            <a:r>
              <a:rPr lang="en-US" sz="2800" i="1" dirty="0" err="1" smtClean="0">
                <a:solidFill>
                  <a:schemeClr val="accent2"/>
                </a:solidFill>
              </a:rPr>
              <a:t>strList.listIterator</a:t>
            </a:r>
            <a:r>
              <a:rPr lang="en-US" sz="2800" i="1" dirty="0" smtClean="0">
                <a:solidFill>
                  <a:schemeClr val="accent2"/>
                </a:solidFill>
              </a:rPr>
              <a:t>(</a:t>
            </a:r>
            <a:r>
              <a:rPr lang="en-US" sz="2800" i="1" dirty="0" err="1" smtClean="0">
                <a:solidFill>
                  <a:schemeClr val="accent2"/>
                </a:solidFill>
              </a:rPr>
              <a:t>strList.size</a:t>
            </a:r>
            <a:r>
              <a:rPr lang="en-US" sz="2800" i="1" dirty="0" smtClean="0">
                <a:solidFill>
                  <a:schemeClr val="accent2"/>
                </a:solidFill>
              </a:rPr>
              <a:t>());</a:t>
            </a:r>
            <a:r>
              <a:rPr lang="en-US" sz="2800" i="1" dirty="0" err="1" smtClean="0">
                <a:solidFill>
                  <a:schemeClr val="accent2"/>
                </a:solidFill>
              </a:rPr>
              <a:t>lIter.hasNext</a:t>
            </a:r>
            <a:r>
              <a:rPr lang="en-US" sz="2800" i="1" dirty="0" smtClean="0">
                <a:solidFill>
                  <a:schemeClr val="accent2"/>
                </a:solidFill>
              </a:rPr>
              <a:t>())</a:t>
            </a:r>
          </a:p>
          <a:p>
            <a:pPr lvl="2">
              <a:buFontTx/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{</a:t>
            </a:r>
          </a:p>
          <a:p>
            <a:pPr lvl="2">
              <a:buFontTx/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   String </a:t>
            </a:r>
            <a:r>
              <a:rPr lang="en-US" sz="2800" i="1" dirty="0" err="1" smtClean="0">
                <a:solidFill>
                  <a:schemeClr val="accent2"/>
                </a:solidFill>
              </a:rPr>
              <a:t>str</a:t>
            </a:r>
            <a:r>
              <a:rPr lang="en-US" sz="2800" i="1" dirty="0" smtClean="0">
                <a:solidFill>
                  <a:schemeClr val="accent2"/>
                </a:solidFill>
              </a:rPr>
              <a:t> = </a:t>
            </a:r>
            <a:r>
              <a:rPr lang="en-US" sz="2800" i="1" dirty="0" err="1" smtClean="0">
                <a:solidFill>
                  <a:schemeClr val="accent2"/>
                </a:solidFill>
              </a:rPr>
              <a:t>lIter.next</a:t>
            </a:r>
            <a:r>
              <a:rPr lang="en-US" sz="2800" i="1" dirty="0" smtClean="0">
                <a:solidFill>
                  <a:schemeClr val="accent2"/>
                </a:solidFill>
              </a:rPr>
              <a:t>();</a:t>
            </a:r>
          </a:p>
          <a:p>
            <a:pPr lvl="2">
              <a:buFontTx/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}</a:t>
            </a:r>
          </a:p>
          <a:p>
            <a:pPr lvl="1">
              <a:buFontTx/>
              <a:buNone/>
            </a:pPr>
            <a:endParaRPr lang="en-US" sz="1700" dirty="0" smtClean="0"/>
          </a:p>
          <a:p>
            <a:pPr lvl="1"/>
            <a:r>
              <a:rPr lang="en-US" dirty="0" smtClean="0"/>
              <a:t>Range-View operation</a:t>
            </a:r>
          </a:p>
          <a:p>
            <a:pPr lvl="1">
              <a:buFontTx/>
              <a:buNone/>
            </a:pPr>
            <a:r>
              <a:rPr lang="en-US" sz="2900" i="1" dirty="0" smtClean="0">
                <a:solidFill>
                  <a:schemeClr val="accent2"/>
                </a:solidFill>
              </a:rPr>
              <a:t>	List </a:t>
            </a:r>
            <a:r>
              <a:rPr lang="en-US" sz="2900" i="1" dirty="0" smtClean="0">
                <a:solidFill>
                  <a:schemeClr val="accent2"/>
                </a:solidFill>
              </a:rPr>
              <a:t>l= </a:t>
            </a:r>
            <a:r>
              <a:rPr lang="en-US" sz="2900" i="1" dirty="0" err="1" smtClean="0">
                <a:solidFill>
                  <a:schemeClr val="accent2"/>
                </a:solidFill>
              </a:rPr>
              <a:t>list.subList</a:t>
            </a:r>
            <a:r>
              <a:rPr lang="en-US" sz="2900" i="1" dirty="0" smtClean="0">
                <a:solidFill>
                  <a:schemeClr val="accent2"/>
                </a:solidFill>
              </a:rPr>
              <a:t>(</a:t>
            </a:r>
            <a:r>
              <a:rPr lang="en-US" sz="2900" i="1" dirty="0" err="1" smtClean="0">
                <a:solidFill>
                  <a:schemeClr val="accent2"/>
                </a:solidFill>
              </a:rPr>
              <a:t>fromIndex</a:t>
            </a:r>
            <a:r>
              <a:rPr lang="en-US" sz="2900" i="1" dirty="0" smtClean="0">
                <a:solidFill>
                  <a:schemeClr val="accent2"/>
                </a:solidFill>
              </a:rPr>
              <a:t>, </a:t>
            </a:r>
            <a:r>
              <a:rPr lang="en-US" sz="2900" i="1" dirty="0" err="1" smtClean="0">
                <a:solidFill>
                  <a:schemeClr val="accent2"/>
                </a:solidFill>
              </a:rPr>
              <a:t>toIndex</a:t>
            </a:r>
            <a:r>
              <a:rPr lang="en-US" sz="2900" i="1" dirty="0" smtClean="0">
                <a:solidFill>
                  <a:schemeClr val="accent2"/>
                </a:solidFill>
              </a:rPr>
              <a:t>);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List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1752600" y="914401"/>
            <a:ext cx="6781800" cy="1828799"/>
            <a:chOff x="2438400" y="3886200"/>
            <a:chExt cx="4267200" cy="1371600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3962400" y="38862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i="1" dirty="0"/>
                <a:t>List</a:t>
              </a: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2438400" y="48006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Arraylist</a:t>
              </a: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3962400" y="48006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Vector</a:t>
              </a: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err="1"/>
                <a:t>Linkedlist</a:t>
              </a:r>
              <a:endParaRPr lang="en-US" sz="2000" dirty="0"/>
            </a:p>
          </p:txBody>
        </p:sp>
        <p:cxnSp>
          <p:nvCxnSpPr>
            <p:cNvPr id="9" name="AutoShape 15"/>
            <p:cNvCxnSpPr>
              <a:cxnSpLocks noChangeShapeType="1"/>
              <a:stCxn id="6" idx="0"/>
              <a:endCxn id="5" idx="2"/>
            </p:cNvCxnSpPr>
            <p:nvPr/>
          </p:nvCxnSpPr>
          <p:spPr bwMode="auto">
            <a:xfrm flipV="1">
              <a:off x="3048000" y="4343400"/>
              <a:ext cx="15240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" name="AutoShape 16"/>
            <p:cNvCxnSpPr>
              <a:cxnSpLocks noChangeShapeType="1"/>
              <a:stCxn id="7" idx="0"/>
              <a:endCxn id="5" idx="2"/>
            </p:cNvCxnSpPr>
            <p:nvPr/>
          </p:nvCxnSpPr>
          <p:spPr bwMode="auto">
            <a:xfrm flipV="1">
              <a:off x="4572000" y="43434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" name="AutoShape 17"/>
            <p:cNvCxnSpPr>
              <a:cxnSpLocks noChangeShapeType="1"/>
              <a:stCxn id="8" idx="0"/>
              <a:endCxn id="5" idx="2"/>
            </p:cNvCxnSpPr>
            <p:nvPr/>
          </p:nvCxnSpPr>
          <p:spPr bwMode="auto">
            <a:xfrm flipH="1" flipV="1">
              <a:off x="4572000" y="4343400"/>
              <a:ext cx="15240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3400" y="3200400"/>
          <a:ext cx="8229600" cy="2286000"/>
        </p:xfrm>
        <a:graphic>
          <a:graphicData uri="http://schemas.openxmlformats.org/drawingml/2006/table">
            <a:tbl>
              <a:tblPr/>
              <a:tblGrid>
                <a:gridCol w="2059081"/>
                <a:gridCol w="2055719"/>
                <a:gridCol w="2059081"/>
                <a:gridCol w="2055719"/>
              </a:tblGrid>
              <a:tr h="35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ArrayList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Vector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LinkedList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Storage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Array with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Deque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Performance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Best 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Slower than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ArrayList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, fail-fast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Little costly than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ArrayList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5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Order of 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Orders elements based on 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Orders elements based on 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Orders elements based on 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List Algorithms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1219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dirty="0" smtClean="0"/>
              <a:t>These methods  are static and belong to Collections class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chemeClr val="accent2"/>
                </a:solidFill>
              </a:rPr>
              <a:t>sort</a:t>
            </a:r>
            <a:r>
              <a:rPr lang="en-US" sz="3200" dirty="0" smtClean="0"/>
              <a:t>: sort a list using a merge sort algorithm</a:t>
            </a:r>
          </a:p>
          <a:p>
            <a:pPr lvl="1">
              <a:lnSpc>
                <a:spcPct val="90000"/>
              </a:lnSpc>
            </a:pPr>
            <a:r>
              <a:rPr lang="en-US" sz="2800" i="1" dirty="0" smtClean="0">
                <a:solidFill>
                  <a:srgbClr val="FFFF00"/>
                </a:solidFill>
              </a:rPr>
              <a:t>public static &lt;T extends comparable&lt;? super T&gt;&gt; void sort(List&lt;T&gt; list)</a:t>
            </a:r>
          </a:p>
          <a:p>
            <a:pPr lvl="1">
              <a:lnSpc>
                <a:spcPct val="90000"/>
              </a:lnSpc>
            </a:pPr>
            <a:r>
              <a:rPr lang="en-US" sz="2800" i="1" dirty="0" smtClean="0">
                <a:solidFill>
                  <a:srgbClr val="FFFF00"/>
                </a:solidFill>
              </a:rPr>
              <a:t>public static&lt;T&gt; void sort(List&lt;T&gt; list, comparator&lt;? super T&gt; c)</a:t>
            </a:r>
          </a:p>
          <a:p>
            <a:pPr lvl="1">
              <a:lnSpc>
                <a:spcPct val="90000"/>
              </a:lnSpc>
              <a:buNone/>
            </a:pPr>
            <a:endParaRPr lang="en-US" sz="2800" dirty="0" smtClean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900" i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2819400" cy="165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62400" y="3200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3038475"/>
            <a:ext cx="2171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495800"/>
            <a:ext cx="8458200" cy="16002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</a:rPr>
              <a:t>shuffle</a:t>
            </a:r>
            <a:r>
              <a:rPr lang="en-US" sz="3200" dirty="0"/>
              <a:t>: Randomly permute elements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FFFF00"/>
                </a:solidFill>
              </a:rPr>
              <a:t>public static void shuffle(List&lt;?&gt; list)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FFFF00"/>
                </a:solidFill>
              </a:rPr>
              <a:t>public static void shuffle(List&lt;?&gt; list,  Random </a:t>
            </a:r>
            <a:r>
              <a:rPr lang="en-US" sz="2800" i="1" dirty="0" err="1">
                <a:solidFill>
                  <a:srgbClr val="FFFF00"/>
                </a:solidFill>
              </a:rPr>
              <a:t>rnd</a:t>
            </a:r>
            <a:r>
              <a:rPr lang="en-US" sz="2800" i="1" dirty="0">
                <a:solidFill>
                  <a:srgbClr val="FFFF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2800" i="1" dirty="0"/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</a:rPr>
              <a:t>reverse</a:t>
            </a:r>
            <a:r>
              <a:rPr lang="en-US" sz="3200" dirty="0"/>
              <a:t>: Reverses order of elements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FFFF00"/>
                </a:solidFill>
              </a:rPr>
              <a:t>public static void reverse(List&lt;?&gt; list)</a:t>
            </a:r>
          </a:p>
          <a:p>
            <a:pPr lvl="1">
              <a:lnSpc>
                <a:spcPct val="90000"/>
              </a:lnSpc>
              <a:buFont typeface="Wingdings 2"/>
              <a:buNone/>
            </a:pPr>
            <a:endParaRPr lang="en-US" sz="2800" dirty="0" smtClean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  <a:buFont typeface="Wingdings 2"/>
              <a:buNone/>
            </a:pPr>
            <a:endParaRPr lang="en-US" sz="29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List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6095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chemeClr val="accent2"/>
                </a:solidFill>
              </a:rPr>
              <a:t>rotate</a:t>
            </a:r>
            <a:r>
              <a:rPr lang="en-US" sz="3200" dirty="0"/>
              <a:t>: Rotates list by specified number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FFFF00"/>
                </a:solidFill>
              </a:rPr>
              <a:t>public static void rotate(List&lt;?&gt; list, </a:t>
            </a:r>
            <a:r>
              <a:rPr lang="en-US" sz="2800" i="1" dirty="0" err="1">
                <a:solidFill>
                  <a:srgbClr val="FFFF00"/>
                </a:solidFill>
              </a:rPr>
              <a:t>int</a:t>
            </a:r>
            <a:r>
              <a:rPr lang="en-US" sz="2800" i="1" dirty="0">
                <a:solidFill>
                  <a:srgbClr val="FFFF00"/>
                </a:solidFill>
              </a:rPr>
              <a:t> distance</a:t>
            </a:r>
            <a:r>
              <a:rPr lang="en-US" sz="2800" i="1" dirty="0" smtClean="0">
                <a:solidFill>
                  <a:srgbClr val="FFFF00"/>
                </a:solidFill>
              </a:rPr>
              <a:t>)</a:t>
            </a:r>
            <a:endParaRPr lang="en-US" sz="2800" i="1" dirty="0">
              <a:solidFill>
                <a:srgbClr val="FFFF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0" y="4831292"/>
            <a:ext cx="2628900" cy="187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577946"/>
            <a:ext cx="2038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581400" y="5577946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1500" y="3810000"/>
            <a:ext cx="8572500" cy="914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chemeClr val="accent2"/>
                </a:solidFill>
              </a:rPr>
              <a:t>swap</a:t>
            </a:r>
            <a:r>
              <a:rPr lang="en-US" sz="3200" dirty="0" smtClean="0"/>
              <a:t>: swaps the elements at specified positions</a:t>
            </a:r>
          </a:p>
          <a:p>
            <a:pPr lvl="1">
              <a:lnSpc>
                <a:spcPct val="90000"/>
              </a:lnSpc>
            </a:pPr>
            <a:r>
              <a:rPr lang="en-US" sz="2800" i="1" dirty="0" smtClean="0">
                <a:solidFill>
                  <a:srgbClr val="FFFF00"/>
                </a:solidFill>
              </a:rPr>
              <a:t>public static void swap(List&lt;?&gt; list, </a:t>
            </a:r>
            <a:r>
              <a:rPr lang="en-US" sz="2800" i="1" dirty="0" err="1" smtClean="0">
                <a:solidFill>
                  <a:srgbClr val="FFFF00"/>
                </a:solidFill>
              </a:rPr>
              <a:t>int</a:t>
            </a:r>
            <a:r>
              <a:rPr lang="en-US" sz="2800" i="1" dirty="0" smtClean="0">
                <a:solidFill>
                  <a:srgbClr val="FFFF00"/>
                </a:solidFill>
              </a:rPr>
              <a:t> </a:t>
            </a:r>
            <a:r>
              <a:rPr lang="en-US" sz="2800" i="1" dirty="0" err="1" smtClean="0">
                <a:solidFill>
                  <a:srgbClr val="FFFF00"/>
                </a:solidFill>
              </a:rPr>
              <a:t>i</a:t>
            </a:r>
            <a:r>
              <a:rPr lang="en-US" sz="2800" i="1" dirty="0" smtClean="0">
                <a:solidFill>
                  <a:srgbClr val="FFFF00"/>
                </a:solidFill>
              </a:rPr>
              <a:t>, </a:t>
            </a:r>
            <a:r>
              <a:rPr lang="en-US" sz="2800" i="1" dirty="0" err="1" smtClean="0">
                <a:solidFill>
                  <a:srgbClr val="FFFF00"/>
                </a:solidFill>
              </a:rPr>
              <a:t>int</a:t>
            </a:r>
            <a:r>
              <a:rPr lang="en-US" sz="2800" i="1" dirty="0" smtClean="0">
                <a:solidFill>
                  <a:srgbClr val="FFFF00"/>
                </a:solidFill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sz="2800" i="1" dirty="0" smtClean="0">
                <a:solidFill>
                  <a:srgbClr val="FFFF00"/>
                </a:solidFill>
              </a:rPr>
              <a:t>public static void swap(Object[] </a:t>
            </a:r>
            <a:r>
              <a:rPr lang="en-US" sz="2800" i="1" dirty="0" err="1" smtClean="0">
                <a:solidFill>
                  <a:srgbClr val="FFFF00"/>
                </a:solidFill>
              </a:rPr>
              <a:t>arr</a:t>
            </a:r>
            <a:r>
              <a:rPr lang="en-US" sz="2800" i="1" dirty="0" smtClean="0">
                <a:solidFill>
                  <a:srgbClr val="FFFF00"/>
                </a:solidFill>
              </a:rPr>
              <a:t>, </a:t>
            </a:r>
            <a:r>
              <a:rPr lang="en-US" sz="2800" i="1" dirty="0" err="1" smtClean="0">
                <a:solidFill>
                  <a:srgbClr val="FFFF00"/>
                </a:solidFill>
              </a:rPr>
              <a:t>int</a:t>
            </a:r>
            <a:r>
              <a:rPr lang="en-US" sz="2800" i="1" dirty="0" smtClean="0">
                <a:solidFill>
                  <a:srgbClr val="FFFF00"/>
                </a:solidFill>
              </a:rPr>
              <a:t> </a:t>
            </a:r>
            <a:r>
              <a:rPr lang="en-US" sz="2800" i="1" dirty="0" err="1" smtClean="0">
                <a:solidFill>
                  <a:srgbClr val="FFFF00"/>
                </a:solidFill>
              </a:rPr>
              <a:t>i</a:t>
            </a:r>
            <a:r>
              <a:rPr lang="en-US" sz="2800" i="1" dirty="0" smtClean="0">
                <a:solidFill>
                  <a:srgbClr val="FFFF00"/>
                </a:solidFill>
              </a:rPr>
              <a:t>, </a:t>
            </a:r>
            <a:r>
              <a:rPr lang="en-US" sz="2800" i="1" dirty="0" err="1" smtClean="0">
                <a:solidFill>
                  <a:srgbClr val="FFFF00"/>
                </a:solidFill>
              </a:rPr>
              <a:t>int</a:t>
            </a:r>
            <a:r>
              <a:rPr lang="en-US" sz="2800" i="1" dirty="0" smtClean="0">
                <a:solidFill>
                  <a:srgbClr val="FFFF00"/>
                </a:solidFill>
              </a:rPr>
              <a:t> j)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0" y="2251702"/>
            <a:ext cx="3381375" cy="141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191000" y="2895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43212"/>
            <a:ext cx="4057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0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List Algorithms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295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6400" dirty="0" err="1" smtClean="0">
                <a:solidFill>
                  <a:schemeClr val="accent2"/>
                </a:solidFill>
              </a:rPr>
              <a:t>replaceAll</a:t>
            </a:r>
            <a:r>
              <a:rPr lang="en-US" sz="6400" dirty="0" smtClean="0"/>
              <a:t>: replaces all occurrences of one specified value with another</a:t>
            </a:r>
          </a:p>
          <a:p>
            <a:pPr lvl="1">
              <a:lnSpc>
                <a:spcPct val="90000"/>
              </a:lnSpc>
            </a:pPr>
            <a:r>
              <a:rPr lang="en-US" sz="6400" i="1" dirty="0" smtClean="0">
                <a:solidFill>
                  <a:srgbClr val="FFFF00"/>
                </a:solidFill>
              </a:rPr>
              <a:t>public static &lt;T&gt; </a:t>
            </a:r>
            <a:r>
              <a:rPr lang="en-US" sz="6400" i="1" dirty="0" err="1" smtClean="0">
                <a:solidFill>
                  <a:srgbClr val="FFFF00"/>
                </a:solidFill>
              </a:rPr>
              <a:t>boolean</a:t>
            </a:r>
            <a:r>
              <a:rPr lang="en-US" sz="6400" i="1" dirty="0" smtClean="0">
                <a:solidFill>
                  <a:srgbClr val="FFFF00"/>
                </a:solidFill>
              </a:rPr>
              <a:t> </a:t>
            </a:r>
            <a:r>
              <a:rPr lang="en-US" sz="6400" i="1" dirty="0" err="1" smtClean="0">
                <a:solidFill>
                  <a:srgbClr val="FFFF00"/>
                </a:solidFill>
              </a:rPr>
              <a:t>replaceAll</a:t>
            </a:r>
            <a:r>
              <a:rPr lang="en-US" sz="6400" i="1" dirty="0" smtClean="0">
                <a:solidFill>
                  <a:srgbClr val="FFFF00"/>
                </a:solidFill>
              </a:rPr>
              <a:t>(List&lt;T&gt; list, T </a:t>
            </a:r>
            <a:r>
              <a:rPr lang="en-US" sz="6400" i="1" dirty="0" err="1" smtClean="0">
                <a:solidFill>
                  <a:srgbClr val="FFFF00"/>
                </a:solidFill>
              </a:rPr>
              <a:t>oldVal</a:t>
            </a:r>
            <a:r>
              <a:rPr lang="en-US" sz="6400" i="1" dirty="0" smtClean="0">
                <a:solidFill>
                  <a:srgbClr val="FFFF00"/>
                </a:solidFill>
              </a:rPr>
              <a:t>, T </a:t>
            </a:r>
            <a:r>
              <a:rPr lang="en-US" sz="6400" i="1" dirty="0" err="1" smtClean="0">
                <a:solidFill>
                  <a:srgbClr val="FFFF00"/>
                </a:solidFill>
              </a:rPr>
              <a:t>newVal</a:t>
            </a:r>
            <a:r>
              <a:rPr lang="en-US" sz="6400" i="1" dirty="0" smtClean="0">
                <a:solidFill>
                  <a:srgbClr val="FFFF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6400" dirty="0" smtClean="0"/>
          </a:p>
          <a:p>
            <a:pPr>
              <a:lnSpc>
                <a:spcPct val="90000"/>
              </a:lnSpc>
            </a:pPr>
            <a:r>
              <a:rPr lang="en-US" sz="6400" dirty="0" smtClean="0">
                <a:solidFill>
                  <a:schemeClr val="accent2"/>
                </a:solidFill>
              </a:rPr>
              <a:t>fill</a:t>
            </a:r>
            <a:r>
              <a:rPr lang="en-US" sz="6400" dirty="0" smtClean="0"/>
              <a:t>: Overwrites every element with specified element.</a:t>
            </a:r>
          </a:p>
          <a:p>
            <a:pPr lvl="1">
              <a:lnSpc>
                <a:spcPct val="90000"/>
              </a:lnSpc>
            </a:pPr>
            <a:r>
              <a:rPr lang="en-US" sz="6400" i="1" dirty="0" smtClean="0">
                <a:solidFill>
                  <a:srgbClr val="FFFF00"/>
                </a:solidFill>
              </a:rPr>
              <a:t>public static &lt;T&gt; void fill(List&lt;? super T&gt; list, T </a:t>
            </a:r>
            <a:r>
              <a:rPr lang="en-US" sz="6400" i="1" dirty="0" err="1" smtClean="0">
                <a:solidFill>
                  <a:srgbClr val="FFFF00"/>
                </a:solidFill>
              </a:rPr>
              <a:t>obj</a:t>
            </a:r>
            <a:r>
              <a:rPr lang="en-US" sz="6400" i="1" dirty="0" smtClean="0">
                <a:solidFill>
                  <a:srgbClr val="FFFF00"/>
                </a:solidFill>
              </a:rPr>
              <a:t>)</a:t>
            </a:r>
          </a:p>
          <a:p>
            <a:pPr marL="448056" lvl="1" indent="0">
              <a:lnSpc>
                <a:spcPct val="90000"/>
              </a:lnSpc>
              <a:buNone/>
            </a:pPr>
            <a:endParaRPr lang="en-US" sz="4800" i="1" dirty="0" smtClean="0">
              <a:solidFill>
                <a:srgbClr val="FFC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114800" y="3352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3333750"/>
            <a:ext cx="2809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3028950" cy="139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1500" y="4572000"/>
            <a:ext cx="8458200" cy="5334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copy</a:t>
            </a:r>
            <a:r>
              <a:rPr lang="en-US" sz="2800" dirty="0"/>
              <a:t>: Copies source list into destination.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FFFF00"/>
                </a:solidFill>
              </a:rPr>
              <a:t>public static &lt;T&gt; void copy(List&lt;? Super T&gt; </a:t>
            </a:r>
            <a:r>
              <a:rPr lang="en-US" sz="2400" i="1" dirty="0" err="1">
                <a:solidFill>
                  <a:srgbClr val="FFFF00"/>
                </a:solidFill>
              </a:rPr>
              <a:t>dest</a:t>
            </a:r>
            <a:r>
              <a:rPr lang="en-US" sz="2400" i="1" dirty="0">
                <a:solidFill>
                  <a:srgbClr val="FFFF00"/>
                </a:solidFill>
              </a:rPr>
              <a:t>, List&lt;? Super T&gt; </a:t>
            </a:r>
            <a:r>
              <a:rPr lang="en-US" sz="2400" i="1" dirty="0" err="1">
                <a:solidFill>
                  <a:srgbClr val="FFFF00"/>
                </a:solidFill>
              </a:rPr>
              <a:t>src</a:t>
            </a:r>
            <a:r>
              <a:rPr lang="en-US" sz="2400" i="1" dirty="0">
                <a:solidFill>
                  <a:srgbClr val="FFFF00"/>
                </a:solidFill>
              </a:rPr>
              <a:t>)</a:t>
            </a:r>
          </a:p>
          <a:p>
            <a:pPr marL="448056" lvl="1" indent="0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8221"/>
            <a:ext cx="2667000" cy="167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733800" y="5867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25" y="5819775"/>
            <a:ext cx="296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List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2209801"/>
          </a:xfrm>
        </p:spPr>
        <p:txBody>
          <a:bodyPr>
            <a:normAutofit fontScale="77500" lnSpcReduction="20000"/>
          </a:bodyPr>
          <a:lstStyle/>
          <a:p>
            <a:pPr marL="448056" lvl="1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chemeClr val="accent2"/>
                </a:solidFill>
              </a:rPr>
              <a:t>binarySearch</a:t>
            </a:r>
            <a:r>
              <a:rPr lang="en-US" sz="2800" dirty="0"/>
              <a:t>: Performs search </a:t>
            </a:r>
            <a:r>
              <a:rPr lang="en-US" sz="2800" dirty="0" err="1"/>
              <a:t>usng</a:t>
            </a:r>
            <a:r>
              <a:rPr lang="en-US" sz="2800" dirty="0"/>
              <a:t> binary search.</a:t>
            </a:r>
          </a:p>
          <a:p>
            <a:pPr lvl="1">
              <a:lnSpc>
                <a:spcPct val="90000"/>
              </a:lnSpc>
            </a:pPr>
            <a:r>
              <a:rPr lang="en-US" sz="1500" i="1" dirty="0">
                <a:solidFill>
                  <a:srgbClr val="FFFF00"/>
                </a:solidFill>
              </a:rPr>
              <a:t>public static &lt;T&gt; </a:t>
            </a:r>
            <a:r>
              <a:rPr lang="en-US" sz="1500" i="1" dirty="0" err="1">
                <a:solidFill>
                  <a:srgbClr val="FFFF00"/>
                </a:solidFill>
              </a:rPr>
              <a:t>int</a:t>
            </a:r>
            <a:r>
              <a:rPr lang="en-US" sz="1500" i="1" dirty="0">
                <a:solidFill>
                  <a:srgbClr val="FFFF00"/>
                </a:solidFill>
              </a:rPr>
              <a:t> </a:t>
            </a:r>
            <a:r>
              <a:rPr lang="en-US" sz="1500" i="1" dirty="0" err="1">
                <a:solidFill>
                  <a:srgbClr val="FFFF00"/>
                </a:solidFill>
              </a:rPr>
              <a:t>binarySearch</a:t>
            </a:r>
            <a:r>
              <a:rPr lang="en-US" sz="1500" i="1" dirty="0">
                <a:solidFill>
                  <a:srgbClr val="FFFF00"/>
                </a:solidFill>
              </a:rPr>
              <a:t>(List&lt;? extends comparable&lt;? super T&gt;&gt; list, T key</a:t>
            </a:r>
            <a:r>
              <a:rPr lang="en-US" sz="1500" i="1" dirty="0" smtClean="0">
                <a:solidFill>
                  <a:srgbClr val="FFFF00"/>
                </a:solidFill>
              </a:rPr>
              <a:t>)</a:t>
            </a:r>
          </a:p>
          <a:p>
            <a:pPr marL="448056" lvl="1" indent="0">
              <a:lnSpc>
                <a:spcPct val="90000"/>
              </a:lnSpc>
              <a:buNone/>
            </a:pPr>
            <a:endParaRPr lang="en-US" sz="15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chemeClr val="accent2"/>
                </a:solidFill>
              </a:rPr>
              <a:t>indexOfSubList</a:t>
            </a:r>
            <a:r>
              <a:rPr lang="en-US" sz="2800" dirty="0"/>
              <a:t>: Returns index of first </a:t>
            </a:r>
            <a:r>
              <a:rPr lang="en-US" sz="2800" dirty="0" err="1"/>
              <a:t>subList</a:t>
            </a:r>
            <a:r>
              <a:rPr lang="en-US" sz="2800" dirty="0"/>
              <a:t> found.</a:t>
            </a:r>
          </a:p>
          <a:p>
            <a:pPr lvl="1">
              <a:lnSpc>
                <a:spcPct val="90000"/>
              </a:lnSpc>
            </a:pPr>
            <a:r>
              <a:rPr lang="en-US" sz="1800" i="1" dirty="0">
                <a:solidFill>
                  <a:srgbClr val="FFFF00"/>
                </a:solidFill>
              </a:rPr>
              <a:t>public static </a:t>
            </a:r>
            <a:r>
              <a:rPr lang="en-US" sz="1800" i="1" dirty="0" err="1">
                <a:solidFill>
                  <a:srgbClr val="FFFF00"/>
                </a:solidFill>
              </a:rPr>
              <a:t>int</a:t>
            </a:r>
            <a:r>
              <a:rPr lang="en-US" sz="1800" i="1" dirty="0">
                <a:solidFill>
                  <a:srgbClr val="FFFF00"/>
                </a:solidFill>
              </a:rPr>
              <a:t> </a:t>
            </a:r>
            <a:r>
              <a:rPr lang="en-US" sz="1800" i="1" dirty="0" err="1">
                <a:solidFill>
                  <a:srgbClr val="FFFF00"/>
                </a:solidFill>
              </a:rPr>
              <a:t>indexOfSubList</a:t>
            </a:r>
            <a:r>
              <a:rPr lang="en-US" sz="1800" i="1" dirty="0">
                <a:solidFill>
                  <a:srgbClr val="FFFF00"/>
                </a:solidFill>
              </a:rPr>
              <a:t>(List&lt;?&gt; source, List&lt;?&gt; target)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420624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en-US" sz="2800" dirty="0" err="1">
                <a:solidFill>
                  <a:schemeClr val="accent2"/>
                </a:solidFill>
              </a:rPr>
              <a:t>lastIndexOfSubList</a:t>
            </a:r>
            <a:r>
              <a:rPr lang="en-US" sz="2800" dirty="0"/>
              <a:t>: Returns index of the last </a:t>
            </a:r>
            <a:r>
              <a:rPr lang="en-US" sz="2800" dirty="0" err="1"/>
              <a:t>subList</a:t>
            </a:r>
            <a:r>
              <a:rPr lang="en-US" sz="2800" dirty="0"/>
              <a:t> found</a:t>
            </a:r>
          </a:p>
          <a:p>
            <a:pPr marL="704088" lvl="2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en-US" sz="1800" i="1" dirty="0">
                <a:solidFill>
                  <a:srgbClr val="FFFF00"/>
                </a:solidFill>
              </a:rPr>
              <a:t>public static </a:t>
            </a:r>
            <a:r>
              <a:rPr lang="en-US" sz="1800" i="1" dirty="0" err="1">
                <a:solidFill>
                  <a:srgbClr val="FFFF00"/>
                </a:solidFill>
              </a:rPr>
              <a:t>int</a:t>
            </a:r>
            <a:r>
              <a:rPr lang="en-US" sz="1800" i="1" dirty="0">
                <a:solidFill>
                  <a:srgbClr val="FFFF00"/>
                </a:solidFill>
              </a:rPr>
              <a:t> </a:t>
            </a:r>
            <a:r>
              <a:rPr lang="en-US" sz="1800" i="1" dirty="0" err="1">
                <a:solidFill>
                  <a:srgbClr val="FFFF00"/>
                </a:solidFill>
              </a:rPr>
              <a:t>lastIndexOfSubList</a:t>
            </a:r>
            <a:r>
              <a:rPr lang="en-US" sz="1800" i="1" dirty="0">
                <a:solidFill>
                  <a:srgbClr val="FFFF00"/>
                </a:solidFill>
              </a:rPr>
              <a:t>(List&lt;?&gt; source, List&lt;?&gt; target)</a:t>
            </a:r>
            <a:endParaRPr lang="en-US" sz="18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276600"/>
            <a:ext cx="3962400" cy="3429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8056" lvl="1" indent="0">
              <a:lnSpc>
                <a:spcPct val="90000"/>
              </a:lnSpc>
              <a:buFont typeface="Wingdings 2"/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i="1" u="sng" dirty="0" smtClean="0"/>
              <a:t>Note</a:t>
            </a:r>
            <a:r>
              <a:rPr lang="en-US" sz="2800" dirty="0" smtClean="0"/>
              <a:t>: </a:t>
            </a:r>
            <a:r>
              <a:rPr lang="en-US" sz="2800" i="1" dirty="0" smtClean="0"/>
              <a:t>Binary Search Algorithm 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get the middle element;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if the middle element equals to the searched value, the algorithm stops;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/>
              <a:t>otherwise, two cases are possible: </a:t>
            </a:r>
          </a:p>
          <a:p>
            <a:pPr lvl="3"/>
            <a:r>
              <a:rPr lang="en-US" dirty="0"/>
              <a:t>searched value is less, than the middle element. In this case, go to the step 1 for the part of the array, before middle element.</a:t>
            </a:r>
          </a:p>
          <a:p>
            <a:pPr lvl="3"/>
            <a:r>
              <a:rPr lang="en-US" dirty="0"/>
              <a:t>searched value is greater, than the middle element. In this case, go to the step 1 for the part of the array, after middle element.</a:t>
            </a:r>
          </a:p>
          <a:p>
            <a:pPr lvl="1">
              <a:lnSpc>
                <a:spcPct val="90000"/>
              </a:lnSpc>
            </a:pPr>
            <a:endParaRPr lang="en-US" sz="1400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19600"/>
            <a:ext cx="4542234" cy="91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4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Queue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2362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public interface Queue&lt;E&gt; extends Collection&lt;E&gt;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{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E element();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</a:t>
            </a:r>
            <a:r>
              <a:rPr lang="en-US" i="1" dirty="0" err="1" smtClean="0">
                <a:solidFill>
                  <a:srgbClr val="FFC000"/>
                </a:solidFill>
              </a:rPr>
              <a:t>boolean</a:t>
            </a:r>
            <a:r>
              <a:rPr lang="en-US" i="1" dirty="0" smtClean="0">
                <a:solidFill>
                  <a:srgbClr val="FFC000"/>
                </a:solidFill>
              </a:rPr>
              <a:t> offer (E </a:t>
            </a:r>
            <a:r>
              <a:rPr lang="en-US" i="1" dirty="0" err="1" smtClean="0">
                <a:solidFill>
                  <a:srgbClr val="FFC000"/>
                </a:solidFill>
              </a:rPr>
              <a:t>e</a:t>
            </a:r>
            <a:r>
              <a:rPr lang="en-US" i="1" dirty="0" smtClean="0">
                <a:solidFill>
                  <a:srgbClr val="FFC000"/>
                </a:solidFill>
              </a:rPr>
              <a:t>);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E peek();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E poll();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E remove();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} 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4" name="Group 46"/>
          <p:cNvGraphicFramePr>
            <a:graphicFrameLocks/>
          </p:cNvGraphicFramePr>
          <p:nvPr/>
        </p:nvGraphicFramePr>
        <p:xfrm>
          <a:off x="554037" y="3897632"/>
          <a:ext cx="8056563" cy="2560320"/>
        </p:xfrm>
        <a:graphic>
          <a:graphicData uri="http://schemas.openxmlformats.org/drawingml/2006/table">
            <a:tbl>
              <a:tblPr/>
              <a:tblGrid>
                <a:gridCol w="1447800"/>
                <a:gridCol w="2581275"/>
                <a:gridCol w="1762125"/>
                <a:gridCol w="2265363"/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Throw 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Return Special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Insert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Inserts an elements to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add(obj)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offer(obj)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Remove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Remove head of the queue and return it.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remove()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poll()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Examine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Return the head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element()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peek()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Deque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4" name="Group 46"/>
          <p:cNvGraphicFramePr>
            <a:graphicFrameLocks/>
          </p:cNvGraphicFramePr>
          <p:nvPr/>
        </p:nvGraphicFramePr>
        <p:xfrm>
          <a:off x="457200" y="2971800"/>
          <a:ext cx="8229601" cy="3438144"/>
        </p:xfrm>
        <a:graphic>
          <a:graphicData uri="http://schemas.openxmlformats.org/drawingml/2006/table">
            <a:tbl>
              <a:tblPr/>
              <a:tblGrid>
                <a:gridCol w="1143000"/>
                <a:gridCol w="2057400"/>
                <a:gridCol w="2715183"/>
                <a:gridCol w="2314018"/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First Element (Beginning of the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Deque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 instance)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Last Element (End of the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Deque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 instance)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Insert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Inserts an elements to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addFirst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(e)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offerFirst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(e)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addLast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(e)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offerLast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(e)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Remove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Remove head of the queue and return it.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removeFirst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pollFirst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removeLast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pollLast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Examine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Return the head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getFirst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peekFirst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getLast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peekLast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2819400" y="1066800"/>
            <a:ext cx="3810000" cy="1524000"/>
            <a:chOff x="2667000" y="685800"/>
            <a:chExt cx="3352800" cy="1981200"/>
          </a:xfrm>
        </p:grpSpPr>
        <p:sp>
          <p:nvSpPr>
            <p:cNvPr id="5" name="Rectangle 4"/>
            <p:cNvSpPr/>
            <p:nvPr/>
          </p:nvSpPr>
          <p:spPr>
            <a:xfrm>
              <a:off x="3733800" y="685800"/>
              <a:ext cx="11430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Deque</a:t>
              </a:r>
              <a:endParaRPr lang="en-US" i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2133600"/>
              <a:ext cx="14478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ArrayDeque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48200" y="2133600"/>
              <a:ext cx="13716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LinkedList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3352800" y="1181100"/>
              <a:ext cx="9906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7" idx="0"/>
            <a:endCxn id="5" idx="2"/>
          </p:cNvCxnSpPr>
          <p:nvPr/>
        </p:nvCxnSpPr>
        <p:spPr>
          <a:xfrm rot="16200000" flipV="1">
            <a:off x="4884594" y="1215003"/>
            <a:ext cx="762000" cy="1168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Map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2578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Basic operations:</a:t>
            </a:r>
          </a:p>
          <a:p>
            <a:pPr lvl="1">
              <a:lnSpc>
                <a:spcPct val="90000"/>
              </a:lnSpc>
            </a:pPr>
            <a:r>
              <a:rPr lang="en-US" sz="1800" i="1" dirty="0" smtClean="0">
                <a:solidFill>
                  <a:schemeClr val="accent2"/>
                </a:solidFill>
              </a:rPr>
              <a:t>V put (Object key);</a:t>
            </a:r>
          </a:p>
          <a:p>
            <a:pPr lvl="1">
              <a:lnSpc>
                <a:spcPct val="90000"/>
              </a:lnSpc>
            </a:pPr>
            <a:r>
              <a:rPr lang="en-US" sz="1800" i="1" dirty="0" smtClean="0">
                <a:solidFill>
                  <a:schemeClr val="accent2"/>
                </a:solidFill>
              </a:rPr>
              <a:t>V get (Object key);</a:t>
            </a:r>
          </a:p>
          <a:p>
            <a:pPr lvl="1">
              <a:lnSpc>
                <a:spcPct val="90000"/>
              </a:lnSpc>
            </a:pPr>
            <a:r>
              <a:rPr lang="en-US" sz="1800" i="1" dirty="0" smtClean="0">
                <a:solidFill>
                  <a:schemeClr val="accent2"/>
                </a:solidFill>
              </a:rPr>
              <a:t>V remove (Object key);</a:t>
            </a:r>
          </a:p>
          <a:p>
            <a:pPr lvl="1">
              <a:lnSpc>
                <a:spcPct val="90000"/>
              </a:lnSpc>
            </a:pPr>
            <a:r>
              <a:rPr lang="en-US" sz="1800" i="1" dirty="0" err="1" smtClean="0">
                <a:solidFill>
                  <a:schemeClr val="accent2"/>
                </a:solidFill>
              </a:rPr>
              <a:t>boolean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i="1" dirty="0" err="1" smtClean="0">
                <a:solidFill>
                  <a:schemeClr val="accent2"/>
                </a:solidFill>
              </a:rPr>
              <a:t>containsKey</a:t>
            </a:r>
            <a:r>
              <a:rPr lang="en-US" sz="1800" i="1" dirty="0" smtClean="0">
                <a:solidFill>
                  <a:schemeClr val="accent2"/>
                </a:solidFill>
              </a:rPr>
              <a:t> (Object key);</a:t>
            </a:r>
          </a:p>
          <a:p>
            <a:pPr lvl="1">
              <a:lnSpc>
                <a:spcPct val="90000"/>
              </a:lnSpc>
            </a:pPr>
            <a:r>
              <a:rPr lang="en-US" sz="1800" i="1" dirty="0" err="1" smtClean="0">
                <a:solidFill>
                  <a:schemeClr val="accent2"/>
                </a:solidFill>
              </a:rPr>
              <a:t>boolean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i="1" dirty="0" err="1" smtClean="0">
                <a:solidFill>
                  <a:schemeClr val="accent2"/>
                </a:solidFill>
              </a:rPr>
              <a:t>containsValue</a:t>
            </a:r>
            <a:r>
              <a:rPr lang="en-US" sz="1800" i="1" dirty="0" smtClean="0">
                <a:solidFill>
                  <a:schemeClr val="accent2"/>
                </a:solidFill>
              </a:rPr>
              <a:t> (Object value);</a:t>
            </a:r>
          </a:p>
          <a:p>
            <a:pPr lvl="1">
              <a:lnSpc>
                <a:spcPct val="90000"/>
              </a:lnSpc>
            </a:pPr>
            <a:r>
              <a:rPr lang="en-US" sz="1800" i="1" dirty="0" err="1" smtClean="0">
                <a:solidFill>
                  <a:schemeClr val="accent2"/>
                </a:solidFill>
              </a:rPr>
              <a:t>int</a:t>
            </a:r>
            <a:r>
              <a:rPr lang="en-US" sz="1800" i="1" dirty="0" smtClean="0">
                <a:solidFill>
                  <a:schemeClr val="accent2"/>
                </a:solidFill>
              </a:rPr>
              <a:t> size();</a:t>
            </a:r>
          </a:p>
          <a:p>
            <a:pPr lvl="1">
              <a:lnSpc>
                <a:spcPct val="90000"/>
              </a:lnSpc>
            </a:pPr>
            <a:r>
              <a:rPr lang="en-US" sz="1800" i="1" dirty="0" err="1" smtClean="0">
                <a:solidFill>
                  <a:schemeClr val="accent2"/>
                </a:solidFill>
              </a:rPr>
              <a:t>boolean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i="1" dirty="0" err="1" smtClean="0">
                <a:solidFill>
                  <a:schemeClr val="accent2"/>
                </a:solidFill>
              </a:rPr>
              <a:t>isEmpty</a:t>
            </a:r>
            <a:r>
              <a:rPr lang="en-US" sz="1800" i="1" dirty="0" smtClean="0">
                <a:solidFill>
                  <a:schemeClr val="accent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Bulk services</a:t>
            </a:r>
          </a:p>
          <a:p>
            <a:pPr lvl="1">
              <a:lnSpc>
                <a:spcPct val="90000"/>
              </a:lnSpc>
            </a:pPr>
            <a:r>
              <a:rPr lang="en-US" sz="1800" i="1" dirty="0" smtClean="0">
                <a:solidFill>
                  <a:schemeClr val="accent2"/>
                </a:solidFill>
              </a:rPr>
              <a:t>void </a:t>
            </a:r>
            <a:r>
              <a:rPr lang="en-US" sz="1800" i="1" dirty="0" err="1" smtClean="0">
                <a:solidFill>
                  <a:schemeClr val="accent2"/>
                </a:solidFill>
              </a:rPr>
              <a:t>putAll</a:t>
            </a:r>
            <a:r>
              <a:rPr lang="en-US" sz="1800" i="1" dirty="0" smtClean="0">
                <a:solidFill>
                  <a:schemeClr val="accent2"/>
                </a:solidFill>
              </a:rPr>
              <a:t>(Map&lt;? extends Key, ? extends Val&gt; map);</a:t>
            </a:r>
          </a:p>
          <a:p>
            <a:pPr lvl="1">
              <a:lnSpc>
                <a:spcPct val="90000"/>
              </a:lnSpc>
            </a:pPr>
            <a:r>
              <a:rPr lang="en-US" sz="1800" i="1" dirty="0" smtClean="0">
                <a:solidFill>
                  <a:schemeClr val="accent2"/>
                </a:solidFill>
              </a:rPr>
              <a:t>void clear();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000" dirty="0" smtClean="0"/>
              <a:t>Collection Views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1800" i="1" dirty="0" smtClean="0">
                <a:solidFill>
                  <a:schemeClr val="accent2"/>
                </a:solidFill>
              </a:rPr>
              <a:t>Set&lt;K&gt; keySet();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1800" i="1" dirty="0" smtClean="0">
                <a:solidFill>
                  <a:schemeClr val="accent2"/>
                </a:solidFill>
              </a:rPr>
              <a:t>Collection&lt;V&gt; values();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1800" i="1" dirty="0" smtClean="0">
                <a:solidFill>
                  <a:schemeClr val="accent2"/>
                </a:solidFill>
              </a:rPr>
              <a:t>Set&lt;</a:t>
            </a:r>
            <a:r>
              <a:rPr lang="en-US" sz="1800" i="1" dirty="0" err="1" smtClean="0">
                <a:solidFill>
                  <a:schemeClr val="accent2"/>
                </a:solidFill>
              </a:rPr>
              <a:t>Maps.Entry</a:t>
            </a:r>
            <a:r>
              <a:rPr lang="en-US" sz="1800" i="1" dirty="0" smtClean="0">
                <a:solidFill>
                  <a:schemeClr val="accent2"/>
                </a:solidFill>
              </a:rPr>
              <a:t>&lt;K,V&gt;&gt; entrySet();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000" dirty="0" err="1" smtClean="0"/>
              <a:t>MultiMaps</a:t>
            </a:r>
            <a:r>
              <a:rPr lang="en-US" sz="2000" dirty="0" smtClean="0"/>
              <a:t>: a map can contain another Collection to make a </a:t>
            </a:r>
            <a:r>
              <a:rPr lang="en-US" sz="2000" dirty="0" err="1" smtClean="0"/>
              <a:t>multimap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each key in map can have multiple values.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1600" dirty="0" smtClean="0">
                <a:sym typeface="Wingdings" pitchFamily="2" charset="2"/>
              </a:rPr>
              <a:t>	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1600" dirty="0" smtClean="0">
                <a:sym typeface="Wingdings" pitchFamily="2" charset="2"/>
              </a:rPr>
              <a:t>	</a:t>
            </a:r>
            <a:r>
              <a:rPr lang="en-US" sz="1600" i="1" dirty="0" smtClean="0">
                <a:solidFill>
                  <a:srgbClr val="FFC000"/>
                </a:solidFill>
                <a:sym typeface="Wingdings" pitchFamily="2" charset="2"/>
              </a:rPr>
              <a:t>Map&lt;String, List&lt;String&gt;&gt; m = new </a:t>
            </a:r>
            <a:r>
              <a:rPr lang="en-US" sz="1600" i="1" dirty="0" err="1" smtClean="0">
                <a:solidFill>
                  <a:srgbClr val="FFC000"/>
                </a:solidFill>
                <a:sym typeface="Wingdings" pitchFamily="2" charset="2"/>
              </a:rPr>
              <a:t>HashMap</a:t>
            </a:r>
            <a:r>
              <a:rPr lang="en-US" sz="1600" i="1" dirty="0" smtClean="0">
                <a:solidFill>
                  <a:srgbClr val="FFC000"/>
                </a:solidFill>
                <a:sym typeface="Wingdings" pitchFamily="2" charset="2"/>
              </a:rPr>
              <a:t>&lt;String, List&lt;String&gt;&gt;();</a:t>
            </a:r>
            <a:endParaRPr lang="en-US" sz="1600" i="1" dirty="0" smtClean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Map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86000" y="914400"/>
            <a:ext cx="5029200" cy="1447800"/>
            <a:chOff x="2286000" y="914400"/>
            <a:chExt cx="5029200" cy="14478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733800" y="9144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 dirty="0"/>
                <a:t>Map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286000" y="19050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err="1"/>
                <a:t>HashMap</a:t>
              </a:r>
              <a:endParaRPr lang="en-US" sz="2000" dirty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810000" y="19050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err="1"/>
                <a:t>TreeMap</a:t>
              </a:r>
              <a:endParaRPr lang="en-US" sz="2000" dirty="0"/>
            </a:p>
          </p:txBody>
        </p:sp>
        <p:cxnSp>
          <p:nvCxnSpPr>
            <p:cNvPr id="7" name="AutoShape 8"/>
            <p:cNvCxnSpPr>
              <a:cxnSpLocks noChangeShapeType="1"/>
              <a:stCxn id="5" idx="0"/>
              <a:endCxn id="4" idx="2"/>
            </p:cNvCxnSpPr>
            <p:nvPr/>
          </p:nvCxnSpPr>
          <p:spPr bwMode="auto">
            <a:xfrm rot="5400000" flipH="1" flipV="1">
              <a:off x="3352800" y="914400"/>
              <a:ext cx="5334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" name="AutoShape 9"/>
            <p:cNvCxnSpPr>
              <a:cxnSpLocks noChangeShapeType="1"/>
              <a:stCxn id="6" idx="0"/>
              <a:endCxn id="4" idx="2"/>
            </p:cNvCxnSpPr>
            <p:nvPr/>
          </p:nvCxnSpPr>
          <p:spPr bwMode="auto">
            <a:xfrm rot="16200000" flipV="1">
              <a:off x="4114800" y="1600200"/>
              <a:ext cx="53340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5181600" y="1905000"/>
              <a:ext cx="21336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 err="1">
                  <a:latin typeface="ITC Stone Sans Std Semibold" pitchFamily="-112" charset="0"/>
                  <a:ea typeface="ＭＳ Ｐゴシック" charset="-128"/>
                </a:rPr>
                <a:t>LinkedHashMap</a:t>
              </a:r>
              <a:endParaRPr lang="en-US" sz="2000" dirty="0"/>
            </a:p>
          </p:txBody>
        </p:sp>
        <p:cxnSp>
          <p:nvCxnSpPr>
            <p:cNvPr id="10" name="AutoShape 12"/>
            <p:cNvCxnSpPr>
              <a:cxnSpLocks noChangeShapeType="1"/>
              <a:stCxn id="9" idx="0"/>
              <a:endCxn id="4" idx="2"/>
            </p:cNvCxnSpPr>
            <p:nvPr/>
          </p:nvCxnSpPr>
          <p:spPr bwMode="auto">
            <a:xfrm flipH="1" flipV="1">
              <a:off x="4343400" y="1371600"/>
              <a:ext cx="19050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09600" y="3352800"/>
          <a:ext cx="7772400" cy="2378076"/>
        </p:xfrm>
        <a:graphic>
          <a:graphicData uri="http://schemas.openxmlformats.org/drawingml/2006/table">
            <a:tbl>
              <a:tblPr/>
              <a:tblGrid>
                <a:gridCol w="1944688"/>
                <a:gridCol w="1941512"/>
                <a:gridCol w="1944688"/>
                <a:gridCol w="194151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HashMap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TreeMap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LinkedHashMap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Storage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Hash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Red-Black 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Hash Table with a 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Performance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Best 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Slower than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HashMap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Little costly than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HashMap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Order of 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No guarantee of order of iteration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Order based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Orders elements based on 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Java Collections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Collection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err="1" smtClean="0"/>
              <a:t>Deque</a:t>
            </a:r>
            <a:endParaRPr lang="en-US" dirty="0" smtClean="0"/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Object Ordering</a:t>
            </a:r>
          </a:p>
          <a:p>
            <a:r>
              <a:rPr lang="en-US" dirty="0" err="1" smtClean="0"/>
              <a:t>SortedSet</a:t>
            </a:r>
            <a:endParaRPr lang="en-US" dirty="0" smtClean="0"/>
          </a:p>
          <a:p>
            <a:r>
              <a:rPr lang="en-US" dirty="0" err="1" smtClean="0"/>
              <a:t>SortedMap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Object Ordering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85800"/>
          </a:xfrm>
        </p:spPr>
        <p:txBody>
          <a:bodyPr/>
          <a:lstStyle/>
          <a:p>
            <a:r>
              <a:rPr lang="en-US" dirty="0" smtClean="0"/>
              <a:t>Classes Implementing comparable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362200"/>
          <a:ext cx="3962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3622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Natural Ordering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Signed numerical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Unsigned numerical</a:t>
                      </a:r>
                    </a:p>
                  </a:txBody>
                  <a:tcP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Signed numerical</a:t>
                      </a:r>
                    </a:p>
                  </a:txBody>
                  <a:tcP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Signed numerical</a:t>
                      </a:r>
                    </a:p>
                  </a:txBody>
                  <a:tcP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Signed numerical</a:t>
                      </a:r>
                    </a:p>
                  </a:txBody>
                  <a:tcP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Signed numerical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Signed numerical</a:t>
                      </a:r>
                    </a:p>
                  </a:txBody>
                  <a:tcP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BigInteger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Signed numerical</a:t>
                      </a:r>
                    </a:p>
                  </a:txBody>
                  <a:tcP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BigDecimal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Signed numerical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2362198"/>
          <a:ext cx="4191000" cy="365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667000"/>
              </a:tblGrid>
              <a:tr h="404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Natural Ordering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6787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Boolean.FALSE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&lt;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Boolean.TRUE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98480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System dependent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lexicographic on path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03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Lexicographic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503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Chronological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8936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CollationKey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Locale-specific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lexicographic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Object Ordering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Other objects have to implement </a:t>
            </a:r>
            <a:r>
              <a:rPr lang="en-US" dirty="0" smtClean="0">
                <a:solidFill>
                  <a:srgbClr val="FF0000"/>
                </a:solidFill>
              </a:rPr>
              <a:t>Comparable</a:t>
            </a:r>
            <a:r>
              <a:rPr lang="en-US" dirty="0" smtClean="0"/>
              <a:t> interface , </a:t>
            </a:r>
            <a:r>
              <a:rPr lang="en-US" dirty="0" err="1" smtClean="0">
                <a:solidFill>
                  <a:srgbClr val="FF0000"/>
                </a:solidFill>
              </a:rPr>
              <a:t>hashcode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equals()  </a:t>
            </a:r>
            <a:r>
              <a:rPr lang="en-US" dirty="0" smtClean="0"/>
              <a:t>method.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import </a:t>
            </a:r>
            <a:r>
              <a:rPr lang="en-US" i="1" dirty="0" err="1" smtClean="0">
                <a:solidFill>
                  <a:srgbClr val="FFC000"/>
                </a:solidFill>
              </a:rPr>
              <a:t>java.util</a:t>
            </a:r>
            <a:r>
              <a:rPr lang="en-US" i="1" dirty="0" smtClean="0">
                <a:solidFill>
                  <a:srgbClr val="FFC000"/>
                </a:solidFill>
              </a:rPr>
              <a:t>.*;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public class Name implements Comparable&lt;Name&gt;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{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private final String </a:t>
            </a:r>
            <a:r>
              <a:rPr lang="en-US" i="1" dirty="0" err="1" smtClean="0">
                <a:solidFill>
                  <a:srgbClr val="FFC000"/>
                </a:solidFill>
              </a:rPr>
              <a:t>firstName</a:t>
            </a:r>
            <a:r>
              <a:rPr lang="en-US" i="1" dirty="0" smtClean="0">
                <a:solidFill>
                  <a:srgbClr val="FFC000"/>
                </a:solidFill>
              </a:rPr>
              <a:t>, </a:t>
            </a:r>
            <a:r>
              <a:rPr lang="en-US" i="1" dirty="0" err="1" smtClean="0">
                <a:solidFill>
                  <a:srgbClr val="FFC000"/>
                </a:solidFill>
              </a:rPr>
              <a:t>lastName</a:t>
            </a:r>
            <a:r>
              <a:rPr lang="en-US" i="1" dirty="0" smtClean="0">
                <a:solidFill>
                  <a:srgbClr val="FFC000"/>
                </a:solidFill>
              </a:rPr>
              <a:t>;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public Name(String </a:t>
            </a:r>
            <a:r>
              <a:rPr lang="en-US" i="1" dirty="0" err="1" smtClean="0">
                <a:solidFill>
                  <a:srgbClr val="FFC000"/>
                </a:solidFill>
              </a:rPr>
              <a:t>firstName</a:t>
            </a:r>
            <a:r>
              <a:rPr lang="en-US" i="1" dirty="0" smtClean="0">
                <a:solidFill>
                  <a:srgbClr val="FFC000"/>
                </a:solidFill>
              </a:rPr>
              <a:t>, String </a:t>
            </a:r>
            <a:r>
              <a:rPr lang="en-US" i="1" dirty="0" err="1" smtClean="0">
                <a:solidFill>
                  <a:srgbClr val="FFC000"/>
                </a:solidFill>
              </a:rPr>
              <a:t>lastName</a:t>
            </a:r>
            <a:r>
              <a:rPr lang="en-US" i="1" dirty="0" smtClean="0">
                <a:solidFill>
                  <a:srgbClr val="FFC000"/>
                </a:solidFill>
              </a:rPr>
              <a:t>)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{   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	if (</a:t>
            </a:r>
            <a:r>
              <a:rPr lang="en-US" i="1" dirty="0" err="1" smtClean="0">
                <a:solidFill>
                  <a:srgbClr val="FFC000"/>
                </a:solidFill>
              </a:rPr>
              <a:t>firstName</a:t>
            </a:r>
            <a:r>
              <a:rPr lang="en-US" i="1" dirty="0" smtClean="0">
                <a:solidFill>
                  <a:srgbClr val="FFC000"/>
                </a:solidFill>
              </a:rPr>
              <a:t> == null || </a:t>
            </a:r>
            <a:r>
              <a:rPr lang="en-US" i="1" dirty="0" err="1" smtClean="0">
                <a:solidFill>
                  <a:srgbClr val="FFC000"/>
                </a:solidFill>
              </a:rPr>
              <a:t>lastName</a:t>
            </a:r>
            <a:r>
              <a:rPr lang="en-US" i="1" dirty="0" smtClean="0">
                <a:solidFill>
                  <a:srgbClr val="FFC000"/>
                </a:solidFill>
              </a:rPr>
              <a:t> == null)       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		throw new </a:t>
            </a:r>
            <a:r>
              <a:rPr lang="en-US" i="1" dirty="0" err="1" smtClean="0">
                <a:solidFill>
                  <a:srgbClr val="FFC000"/>
                </a:solidFill>
              </a:rPr>
              <a:t>NullPointerException</a:t>
            </a:r>
            <a:r>
              <a:rPr lang="en-US" i="1" dirty="0" smtClean="0">
                <a:solidFill>
                  <a:srgbClr val="FFC000"/>
                </a:solidFill>
              </a:rPr>
              <a:t>();   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	</a:t>
            </a:r>
            <a:r>
              <a:rPr lang="en-US" i="1" dirty="0" err="1" smtClean="0">
                <a:solidFill>
                  <a:srgbClr val="FFC000"/>
                </a:solidFill>
              </a:rPr>
              <a:t>this.firstName</a:t>
            </a:r>
            <a:r>
              <a:rPr lang="en-US" i="1" dirty="0" smtClean="0">
                <a:solidFill>
                  <a:srgbClr val="FFC000"/>
                </a:solidFill>
              </a:rPr>
              <a:t> = </a:t>
            </a:r>
            <a:r>
              <a:rPr lang="en-US" i="1" dirty="0" err="1" smtClean="0">
                <a:solidFill>
                  <a:srgbClr val="FFC000"/>
                </a:solidFill>
              </a:rPr>
              <a:t>firstName</a:t>
            </a:r>
            <a:r>
              <a:rPr lang="en-US" i="1" dirty="0" smtClean="0">
                <a:solidFill>
                  <a:srgbClr val="FFC000"/>
                </a:solidFill>
              </a:rPr>
              <a:t>;   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	</a:t>
            </a:r>
            <a:r>
              <a:rPr lang="en-US" i="1" dirty="0" err="1" smtClean="0">
                <a:solidFill>
                  <a:srgbClr val="FFC000"/>
                </a:solidFill>
              </a:rPr>
              <a:t>this.lastName</a:t>
            </a:r>
            <a:r>
              <a:rPr lang="en-US" i="1" dirty="0" smtClean="0">
                <a:solidFill>
                  <a:srgbClr val="FFC000"/>
                </a:solidFill>
              </a:rPr>
              <a:t> = </a:t>
            </a:r>
            <a:r>
              <a:rPr lang="en-US" i="1" dirty="0" err="1" smtClean="0">
                <a:solidFill>
                  <a:srgbClr val="FFC000"/>
                </a:solidFill>
              </a:rPr>
              <a:t>lastName</a:t>
            </a:r>
            <a:r>
              <a:rPr lang="en-US" i="1" dirty="0" smtClean="0">
                <a:solidFill>
                  <a:srgbClr val="FFC000"/>
                </a:solidFill>
              </a:rPr>
              <a:t>;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}</a:t>
            </a:r>
          </a:p>
          <a:p>
            <a:pPr>
              <a:buNone/>
            </a:pPr>
            <a:endParaRPr lang="en-US" i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public </a:t>
            </a:r>
            <a:r>
              <a:rPr lang="en-US" i="1" dirty="0" err="1" smtClean="0">
                <a:solidFill>
                  <a:srgbClr val="FFC000"/>
                </a:solidFill>
              </a:rPr>
              <a:t>boolean</a:t>
            </a:r>
            <a:r>
              <a:rPr lang="en-US" i="1" dirty="0" smtClean="0">
                <a:solidFill>
                  <a:srgbClr val="FFC000"/>
                </a:solidFill>
              </a:rPr>
              <a:t> equals(Object o)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{   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	if (!(o </a:t>
            </a:r>
            <a:r>
              <a:rPr lang="en-US" i="1" dirty="0" err="1" smtClean="0">
                <a:solidFill>
                  <a:srgbClr val="FFC000"/>
                </a:solidFill>
              </a:rPr>
              <a:t>instanceof</a:t>
            </a:r>
            <a:r>
              <a:rPr lang="en-US" i="1" dirty="0" smtClean="0">
                <a:solidFill>
                  <a:srgbClr val="FFC000"/>
                </a:solidFill>
              </a:rPr>
              <a:t> Name))       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		return false;   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	Name n = (Name) o;   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	return </a:t>
            </a:r>
            <a:r>
              <a:rPr lang="en-US" i="1" dirty="0" err="1" smtClean="0">
                <a:solidFill>
                  <a:srgbClr val="FFC000"/>
                </a:solidFill>
              </a:rPr>
              <a:t>n.firstName.equals</a:t>
            </a:r>
            <a:r>
              <a:rPr lang="en-US" i="1" dirty="0" smtClean="0">
                <a:solidFill>
                  <a:srgbClr val="FFC000"/>
                </a:solidFill>
              </a:rPr>
              <a:t>(</a:t>
            </a:r>
            <a:r>
              <a:rPr lang="en-US" i="1" dirty="0" err="1" smtClean="0">
                <a:solidFill>
                  <a:srgbClr val="FFC000"/>
                </a:solidFill>
              </a:rPr>
              <a:t>firstName</a:t>
            </a:r>
            <a:r>
              <a:rPr lang="en-US" i="1" dirty="0" smtClean="0">
                <a:solidFill>
                  <a:srgbClr val="FFC000"/>
                </a:solidFill>
              </a:rPr>
              <a:t>) &amp;&amp; </a:t>
            </a:r>
            <a:r>
              <a:rPr lang="en-US" i="1" dirty="0" err="1" smtClean="0">
                <a:solidFill>
                  <a:srgbClr val="FFC000"/>
                </a:solidFill>
              </a:rPr>
              <a:t>n.lastName.equals</a:t>
            </a:r>
            <a:r>
              <a:rPr lang="en-US" i="1" dirty="0" smtClean="0">
                <a:solidFill>
                  <a:srgbClr val="FFC000"/>
                </a:solidFill>
              </a:rPr>
              <a:t>(</a:t>
            </a:r>
            <a:r>
              <a:rPr lang="en-US" i="1" dirty="0" err="1" smtClean="0">
                <a:solidFill>
                  <a:srgbClr val="FFC000"/>
                </a:solidFill>
              </a:rPr>
              <a:t>lastName</a:t>
            </a:r>
            <a:r>
              <a:rPr lang="en-US" i="1" dirty="0" smtClean="0">
                <a:solidFill>
                  <a:srgbClr val="FFC000"/>
                </a:solidFill>
              </a:rPr>
              <a:t>);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}    </a:t>
            </a:r>
          </a:p>
          <a:p>
            <a:pPr>
              <a:buNone/>
            </a:pPr>
            <a:endParaRPr lang="en-US" i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public </a:t>
            </a:r>
            <a:r>
              <a:rPr lang="en-US" i="1" dirty="0" err="1" smtClean="0">
                <a:solidFill>
                  <a:srgbClr val="FFC000"/>
                </a:solidFill>
              </a:rPr>
              <a:t>int</a:t>
            </a:r>
            <a:r>
              <a:rPr lang="en-US" i="1" dirty="0" smtClean="0">
                <a:solidFill>
                  <a:srgbClr val="FFC000"/>
                </a:solidFill>
              </a:rPr>
              <a:t>  </a:t>
            </a:r>
            <a:r>
              <a:rPr lang="en-US" i="1" dirty="0" err="1" smtClean="0">
                <a:solidFill>
                  <a:srgbClr val="FFC000"/>
                </a:solidFill>
              </a:rPr>
              <a:t>hashCode</a:t>
            </a:r>
            <a:r>
              <a:rPr lang="en-US" i="1" dirty="0" smtClean="0">
                <a:solidFill>
                  <a:srgbClr val="FFC000"/>
                </a:solidFill>
              </a:rPr>
              <a:t>()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{   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	return 31*</a:t>
            </a:r>
            <a:r>
              <a:rPr lang="en-US" i="1" dirty="0" err="1" smtClean="0">
                <a:solidFill>
                  <a:srgbClr val="FFC000"/>
                </a:solidFill>
              </a:rPr>
              <a:t>firstName.hashCode</a:t>
            </a:r>
            <a:r>
              <a:rPr lang="en-US" i="1" dirty="0" smtClean="0">
                <a:solidFill>
                  <a:srgbClr val="FFC000"/>
                </a:solidFill>
              </a:rPr>
              <a:t>() + </a:t>
            </a:r>
            <a:r>
              <a:rPr lang="en-US" i="1" dirty="0" err="1" smtClean="0">
                <a:solidFill>
                  <a:srgbClr val="FFC000"/>
                </a:solidFill>
              </a:rPr>
              <a:t>lastName.hashCode</a:t>
            </a:r>
            <a:r>
              <a:rPr lang="en-US" i="1" dirty="0" smtClean="0">
                <a:solidFill>
                  <a:srgbClr val="FFC000"/>
                </a:solidFill>
              </a:rPr>
              <a:t>();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}</a:t>
            </a:r>
          </a:p>
          <a:p>
            <a:pPr>
              <a:buNone/>
            </a:pPr>
            <a:endParaRPr lang="en-US" i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public </a:t>
            </a:r>
            <a:r>
              <a:rPr lang="en-US" i="1" dirty="0" err="1" smtClean="0">
                <a:solidFill>
                  <a:srgbClr val="FFC000"/>
                </a:solidFill>
              </a:rPr>
              <a:t>int</a:t>
            </a:r>
            <a:r>
              <a:rPr lang="en-US" i="1" dirty="0" smtClean="0">
                <a:solidFill>
                  <a:srgbClr val="FFC000"/>
                </a:solidFill>
              </a:rPr>
              <a:t>  </a:t>
            </a:r>
            <a:r>
              <a:rPr lang="en-US" i="1" dirty="0" err="1" smtClean="0">
                <a:solidFill>
                  <a:srgbClr val="FFC000"/>
                </a:solidFill>
              </a:rPr>
              <a:t>compareTo</a:t>
            </a:r>
            <a:r>
              <a:rPr lang="en-US" i="1" dirty="0" smtClean="0">
                <a:solidFill>
                  <a:srgbClr val="FFC000"/>
                </a:solidFill>
              </a:rPr>
              <a:t>(Name n) 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{   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	</a:t>
            </a:r>
            <a:r>
              <a:rPr lang="en-US" i="1" dirty="0" err="1" smtClean="0">
                <a:solidFill>
                  <a:srgbClr val="FFC000"/>
                </a:solidFill>
              </a:rPr>
              <a:t>int</a:t>
            </a:r>
            <a:r>
              <a:rPr lang="en-US" i="1" dirty="0" smtClean="0">
                <a:solidFill>
                  <a:srgbClr val="FFC000"/>
                </a:solidFill>
              </a:rPr>
              <a:t> </a:t>
            </a:r>
            <a:r>
              <a:rPr lang="en-US" i="1" dirty="0" err="1" smtClean="0">
                <a:solidFill>
                  <a:srgbClr val="FFC000"/>
                </a:solidFill>
              </a:rPr>
              <a:t>lastCmp</a:t>
            </a:r>
            <a:r>
              <a:rPr lang="en-US" i="1" dirty="0" smtClean="0">
                <a:solidFill>
                  <a:srgbClr val="FFC000"/>
                </a:solidFill>
              </a:rPr>
              <a:t> = </a:t>
            </a:r>
            <a:r>
              <a:rPr lang="en-US" i="1" dirty="0" err="1" smtClean="0">
                <a:solidFill>
                  <a:srgbClr val="FFC000"/>
                </a:solidFill>
              </a:rPr>
              <a:t>lastName.compareTo</a:t>
            </a:r>
            <a:r>
              <a:rPr lang="en-US" i="1" dirty="0" smtClean="0">
                <a:solidFill>
                  <a:srgbClr val="FFC000"/>
                </a:solidFill>
              </a:rPr>
              <a:t>(</a:t>
            </a:r>
            <a:r>
              <a:rPr lang="en-US" i="1" dirty="0" err="1" smtClean="0">
                <a:solidFill>
                  <a:srgbClr val="FFC000"/>
                </a:solidFill>
              </a:rPr>
              <a:t>n.lastName</a:t>
            </a:r>
            <a:r>
              <a:rPr lang="en-US" i="1" dirty="0" smtClean="0">
                <a:solidFill>
                  <a:srgbClr val="FFC000"/>
                </a:solidFill>
              </a:rPr>
              <a:t>);    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	return (</a:t>
            </a:r>
            <a:r>
              <a:rPr lang="en-US" i="1" dirty="0" err="1" smtClean="0">
                <a:solidFill>
                  <a:srgbClr val="FFC000"/>
                </a:solidFill>
              </a:rPr>
              <a:t>lastCmp</a:t>
            </a:r>
            <a:r>
              <a:rPr lang="en-US" i="1" dirty="0" smtClean="0">
                <a:solidFill>
                  <a:srgbClr val="FFC000"/>
                </a:solidFill>
              </a:rPr>
              <a:t> != 0 ? </a:t>
            </a:r>
            <a:r>
              <a:rPr lang="en-US" i="1" dirty="0" err="1" smtClean="0">
                <a:solidFill>
                  <a:srgbClr val="FFC000"/>
                </a:solidFill>
              </a:rPr>
              <a:t>lastCmp</a:t>
            </a:r>
            <a:r>
              <a:rPr lang="en-US" i="1" dirty="0" smtClean="0">
                <a:solidFill>
                  <a:srgbClr val="FFC000"/>
                </a:solidFill>
              </a:rPr>
              <a:t> : </a:t>
            </a:r>
            <a:r>
              <a:rPr lang="en-US" i="1" dirty="0" err="1" smtClean="0">
                <a:solidFill>
                  <a:srgbClr val="FFC000"/>
                </a:solidFill>
              </a:rPr>
              <a:t>firstName.compareTo</a:t>
            </a:r>
            <a:r>
              <a:rPr lang="en-US" i="1" dirty="0" smtClean="0">
                <a:solidFill>
                  <a:srgbClr val="FFC000"/>
                </a:solidFill>
              </a:rPr>
              <a:t>(</a:t>
            </a:r>
            <a:r>
              <a:rPr lang="en-US" i="1" dirty="0" err="1" smtClean="0">
                <a:solidFill>
                  <a:srgbClr val="FFC000"/>
                </a:solidFill>
              </a:rPr>
              <a:t>n.firstName</a:t>
            </a:r>
            <a:r>
              <a:rPr lang="en-US" i="1" dirty="0" smtClean="0">
                <a:solidFill>
                  <a:srgbClr val="FFC000"/>
                </a:solidFill>
              </a:rPr>
              <a:t>));    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	}</a:t>
            </a:r>
          </a:p>
          <a:p>
            <a:pPr>
              <a:buNone/>
            </a:pPr>
            <a:r>
              <a:rPr lang="en-US" i="1" dirty="0" smtClean="0">
                <a:solidFill>
                  <a:srgbClr val="FFC000"/>
                </a:solidFill>
              </a:rPr>
              <a:t>}</a:t>
            </a:r>
            <a:endParaRPr lang="en-US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Object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Or implement Comparator interface</a:t>
            </a:r>
          </a:p>
          <a:p>
            <a:pPr marL="448056" lvl="1" indent="0">
              <a:buNone/>
            </a:pPr>
            <a:r>
              <a:rPr lang="en-US" dirty="0" smtClean="0"/>
              <a:t>	</a:t>
            </a:r>
            <a:r>
              <a:rPr lang="en-US" sz="2000" i="1" dirty="0" smtClean="0">
                <a:solidFill>
                  <a:srgbClr val="FFC000"/>
                </a:solidFill>
              </a:rPr>
              <a:t>import </a:t>
            </a:r>
            <a:r>
              <a:rPr lang="en-US" sz="2000" i="1" dirty="0" err="1">
                <a:solidFill>
                  <a:srgbClr val="FFC000"/>
                </a:solidFill>
              </a:rPr>
              <a:t>java.util.Comparator</a:t>
            </a:r>
            <a:r>
              <a:rPr lang="en-US" sz="2000" i="1" dirty="0">
                <a:solidFill>
                  <a:srgbClr val="FFC000"/>
                </a:solidFill>
              </a:rPr>
              <a:t>; </a:t>
            </a:r>
            <a:endParaRPr lang="en-US" sz="2000" i="1" dirty="0" smtClean="0">
              <a:solidFill>
                <a:srgbClr val="FFC000"/>
              </a:solidFill>
            </a:endParaRPr>
          </a:p>
          <a:p>
            <a:pPr marL="448056" lvl="1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	</a:t>
            </a:r>
            <a:r>
              <a:rPr lang="en-US" sz="2000" i="1" dirty="0" smtClean="0">
                <a:solidFill>
                  <a:srgbClr val="FFC000"/>
                </a:solidFill>
              </a:rPr>
              <a:t>public </a:t>
            </a:r>
            <a:r>
              <a:rPr lang="en-US" sz="2000" i="1" dirty="0">
                <a:solidFill>
                  <a:srgbClr val="FFC000"/>
                </a:solidFill>
              </a:rPr>
              <a:t>class </a:t>
            </a:r>
            <a:r>
              <a:rPr lang="en-US" sz="2000" i="1" dirty="0" err="1" smtClean="0">
                <a:solidFill>
                  <a:srgbClr val="FFC000"/>
                </a:solidFill>
              </a:rPr>
              <a:t>MyIntComparable</a:t>
            </a:r>
            <a:r>
              <a:rPr lang="en-US" sz="2000" i="1" dirty="0" smtClean="0">
                <a:solidFill>
                  <a:srgbClr val="FFC000"/>
                </a:solidFill>
              </a:rPr>
              <a:t> implements Comparator&lt;Integer&gt;</a:t>
            </a:r>
          </a:p>
          <a:p>
            <a:pPr marL="448056" lvl="1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	</a:t>
            </a:r>
            <a:r>
              <a:rPr lang="en-US" sz="2000" i="1" dirty="0" smtClean="0">
                <a:solidFill>
                  <a:srgbClr val="FFC000"/>
                </a:solidFill>
              </a:rPr>
              <a:t>{ </a:t>
            </a:r>
          </a:p>
          <a:p>
            <a:pPr marL="448056" lvl="1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	</a:t>
            </a:r>
            <a:r>
              <a:rPr lang="en-US" sz="2000" i="1" dirty="0" smtClean="0">
                <a:solidFill>
                  <a:srgbClr val="FFC000"/>
                </a:solidFill>
              </a:rPr>
              <a:t>	@</a:t>
            </a:r>
            <a:r>
              <a:rPr lang="en-US" sz="2000" i="1" dirty="0">
                <a:solidFill>
                  <a:srgbClr val="FFC000"/>
                </a:solidFill>
              </a:rPr>
              <a:t>Override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endParaRPr lang="en-US" sz="2000" i="1" dirty="0" smtClean="0">
              <a:solidFill>
                <a:srgbClr val="FFC000"/>
              </a:solidFill>
            </a:endParaRPr>
          </a:p>
          <a:p>
            <a:pPr marL="448056" lvl="1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	</a:t>
            </a:r>
            <a:r>
              <a:rPr lang="en-US" sz="2000" i="1" dirty="0" smtClean="0">
                <a:solidFill>
                  <a:srgbClr val="FFC000"/>
                </a:solidFill>
              </a:rPr>
              <a:t>	public </a:t>
            </a:r>
            <a:r>
              <a:rPr lang="en-US" sz="2000" i="1" dirty="0" err="1">
                <a:solidFill>
                  <a:srgbClr val="FFC000"/>
                </a:solidFill>
              </a:rPr>
              <a:t>int</a:t>
            </a:r>
            <a:r>
              <a:rPr lang="en-US" sz="2000" i="1" dirty="0">
                <a:solidFill>
                  <a:srgbClr val="FFC000"/>
                </a:solidFill>
              </a:rPr>
              <a:t> compare(Integer o1, Integer o2) </a:t>
            </a:r>
            <a:endParaRPr lang="en-US" sz="2000" i="1" dirty="0" smtClean="0">
              <a:solidFill>
                <a:srgbClr val="FFC000"/>
              </a:solidFill>
            </a:endParaRPr>
          </a:p>
          <a:p>
            <a:pPr marL="448056" lvl="1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	</a:t>
            </a:r>
            <a:r>
              <a:rPr lang="en-US" sz="2000" i="1" dirty="0" smtClean="0">
                <a:solidFill>
                  <a:srgbClr val="FFC000"/>
                </a:solidFill>
              </a:rPr>
              <a:t>	{ </a:t>
            </a:r>
          </a:p>
          <a:p>
            <a:pPr marL="448056" lvl="1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	</a:t>
            </a:r>
            <a:r>
              <a:rPr lang="en-US" sz="2000" i="1" dirty="0" smtClean="0">
                <a:solidFill>
                  <a:srgbClr val="FFC000"/>
                </a:solidFill>
              </a:rPr>
              <a:t>		return </a:t>
            </a:r>
            <a:r>
              <a:rPr lang="en-US" sz="2000" i="1" dirty="0">
                <a:solidFill>
                  <a:srgbClr val="FFC000"/>
                </a:solidFill>
              </a:rPr>
              <a:t>(o1&gt;o2 ? -1 : (o1==o2 ? 0 : 1)); </a:t>
            </a:r>
            <a:endParaRPr lang="en-US" sz="2000" i="1" dirty="0" smtClean="0">
              <a:solidFill>
                <a:srgbClr val="FFC000"/>
              </a:solidFill>
            </a:endParaRPr>
          </a:p>
          <a:p>
            <a:pPr marL="448056" lvl="1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	</a:t>
            </a:r>
            <a:r>
              <a:rPr lang="en-US" sz="2000" i="1" dirty="0" smtClean="0">
                <a:solidFill>
                  <a:srgbClr val="FFC000"/>
                </a:solidFill>
              </a:rPr>
              <a:t>	} </a:t>
            </a:r>
          </a:p>
          <a:p>
            <a:pPr marL="448056" lvl="1" indent="0">
              <a:buNone/>
            </a:pPr>
            <a:r>
              <a:rPr lang="en-US" sz="2000" i="1" dirty="0">
                <a:solidFill>
                  <a:srgbClr val="FFC000"/>
                </a:solidFill>
              </a:rPr>
              <a:t>	</a:t>
            </a:r>
            <a:r>
              <a:rPr lang="en-US" sz="2000" i="1" dirty="0" smtClean="0">
                <a:solidFill>
                  <a:srgbClr val="FFC000"/>
                </a:solidFill>
              </a:rPr>
              <a:t>}  </a:t>
            </a:r>
          </a:p>
          <a:p>
            <a:pPr marL="448056" lvl="1" indent="0">
              <a:buNone/>
            </a:pPr>
            <a:endParaRPr lang="en-US" sz="2000" i="1" dirty="0">
              <a:solidFill>
                <a:srgbClr val="FFC000"/>
              </a:solidFill>
            </a:endParaRPr>
          </a:p>
          <a:p>
            <a:pPr marL="448056" lvl="1" indent="0">
              <a:buNone/>
            </a:pPr>
            <a:endParaRPr lang="en-US" sz="2000" i="1" dirty="0" smtClean="0">
              <a:solidFill>
                <a:srgbClr val="FFC00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sz="2300" i="1" dirty="0" smtClean="0">
                <a:solidFill>
                  <a:srgbClr val="FFC000"/>
                </a:solidFill>
              </a:rPr>
              <a:t>// </a:t>
            </a:r>
            <a:r>
              <a:rPr lang="en-US" sz="2300" i="1" dirty="0">
                <a:solidFill>
                  <a:srgbClr val="FFC000"/>
                </a:solidFill>
              </a:rPr>
              <a:t>Sort anagram groups according to size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300" i="1" dirty="0" err="1">
                <a:solidFill>
                  <a:srgbClr val="FFC000"/>
                </a:solidFill>
              </a:rPr>
              <a:t>Collections.sort</a:t>
            </a:r>
            <a:r>
              <a:rPr lang="en-US" sz="2300" i="1" dirty="0">
                <a:solidFill>
                  <a:srgbClr val="FFC000"/>
                </a:solidFill>
              </a:rPr>
              <a:t>(winners, new Comparator&lt;List&lt;String&gt;&gt;() {    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300" i="1" dirty="0">
                <a:solidFill>
                  <a:srgbClr val="FFC000"/>
                </a:solidFill>
              </a:rPr>
              <a:t>	public </a:t>
            </a:r>
            <a:r>
              <a:rPr lang="en-US" sz="2300" i="1" dirty="0" err="1">
                <a:solidFill>
                  <a:srgbClr val="FFC000"/>
                </a:solidFill>
              </a:rPr>
              <a:t>int</a:t>
            </a:r>
            <a:r>
              <a:rPr lang="en-US" sz="2300" i="1" dirty="0">
                <a:solidFill>
                  <a:srgbClr val="FFC000"/>
                </a:solidFill>
              </a:rPr>
              <a:t> compare(List&lt;String&gt; o1, List&lt;String&gt; o2) 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300" i="1" dirty="0">
                <a:solidFill>
                  <a:srgbClr val="FFC000"/>
                </a:solidFill>
              </a:rPr>
              <a:t>	{        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300" i="1" dirty="0">
                <a:solidFill>
                  <a:srgbClr val="FFC000"/>
                </a:solidFill>
              </a:rPr>
              <a:t>		return o2.size() - o1.size();    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300" i="1" dirty="0">
                <a:solidFill>
                  <a:srgbClr val="FFC000"/>
                </a:solidFill>
              </a:rPr>
              <a:t>	}});</a:t>
            </a:r>
          </a:p>
          <a:p>
            <a:pPr marL="448056" lvl="1" indent="0">
              <a:buNone/>
            </a:pPr>
            <a:endParaRPr lang="en-US" sz="20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0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SortedSet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876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 smtClean="0">
                <a:solidFill>
                  <a:schemeClr val="accent2"/>
                </a:solidFill>
              </a:rPr>
              <a:t>SortedSet</a:t>
            </a:r>
            <a:r>
              <a:rPr lang="en-US" sz="2000" dirty="0" smtClean="0"/>
              <a:t> stores elements in ascending order as per the natural ordering or as defined by a comparator provided at instantiation time.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 Additional Services provided:</a:t>
            </a:r>
          </a:p>
          <a:p>
            <a:pPr lvl="1">
              <a:lnSpc>
                <a:spcPct val="90000"/>
              </a:lnSpc>
            </a:pPr>
            <a:r>
              <a:rPr lang="en-US" sz="1800" i="1" dirty="0" err="1" smtClean="0">
                <a:solidFill>
                  <a:schemeClr val="accent2"/>
                </a:solidFill>
              </a:rPr>
              <a:t>SortedSet</a:t>
            </a:r>
            <a:r>
              <a:rPr lang="en-US" sz="1800" i="1" dirty="0" smtClean="0">
                <a:solidFill>
                  <a:schemeClr val="accent2"/>
                </a:solidFill>
              </a:rPr>
              <a:t> &lt;E&gt; </a:t>
            </a:r>
            <a:r>
              <a:rPr lang="en-US" sz="1800" i="1" dirty="0" err="1" smtClean="0">
                <a:solidFill>
                  <a:schemeClr val="accent2"/>
                </a:solidFill>
              </a:rPr>
              <a:t>subSet</a:t>
            </a:r>
            <a:r>
              <a:rPr lang="en-US" sz="1800" i="1" dirty="0" smtClean="0">
                <a:solidFill>
                  <a:schemeClr val="accent2"/>
                </a:solidFill>
              </a:rPr>
              <a:t> (E </a:t>
            </a:r>
            <a:r>
              <a:rPr lang="en-US" sz="1800" i="1" dirty="0" err="1" smtClean="0">
                <a:solidFill>
                  <a:schemeClr val="accent2"/>
                </a:solidFill>
              </a:rPr>
              <a:t>fromElement</a:t>
            </a:r>
            <a:r>
              <a:rPr lang="en-US" sz="1800" i="1" dirty="0" smtClean="0">
                <a:solidFill>
                  <a:schemeClr val="accent2"/>
                </a:solidFill>
              </a:rPr>
              <a:t>, E </a:t>
            </a:r>
            <a:r>
              <a:rPr lang="en-US" sz="1800" i="1" dirty="0" err="1" smtClean="0">
                <a:solidFill>
                  <a:schemeClr val="accent2"/>
                </a:solidFill>
              </a:rPr>
              <a:t>toElement</a:t>
            </a:r>
            <a:r>
              <a:rPr lang="en-US" sz="1800" i="1" dirty="0" smtClean="0">
                <a:solidFill>
                  <a:schemeClr val="accent2"/>
                </a:solidFill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sz="1800" i="1" dirty="0" err="1" smtClean="0">
                <a:solidFill>
                  <a:schemeClr val="accent2"/>
                </a:solidFill>
              </a:rPr>
              <a:t>SortedSet</a:t>
            </a:r>
            <a:r>
              <a:rPr lang="en-US" sz="1800" i="1" dirty="0" smtClean="0">
                <a:solidFill>
                  <a:schemeClr val="accent2"/>
                </a:solidFill>
              </a:rPr>
              <a:t> &lt;E&gt; </a:t>
            </a:r>
            <a:r>
              <a:rPr lang="en-US" sz="1800" i="1" dirty="0" err="1" smtClean="0">
                <a:solidFill>
                  <a:schemeClr val="accent2"/>
                </a:solidFill>
              </a:rPr>
              <a:t>headSet</a:t>
            </a:r>
            <a:r>
              <a:rPr lang="en-US" sz="1800" i="1" dirty="0" smtClean="0">
                <a:solidFill>
                  <a:schemeClr val="accent2"/>
                </a:solidFill>
              </a:rPr>
              <a:t> (E </a:t>
            </a:r>
            <a:r>
              <a:rPr lang="en-US" sz="1800" i="1" dirty="0" err="1" smtClean="0">
                <a:solidFill>
                  <a:schemeClr val="accent2"/>
                </a:solidFill>
              </a:rPr>
              <a:t>toElement</a:t>
            </a:r>
            <a:r>
              <a:rPr lang="en-US" sz="1800" i="1" dirty="0" smtClean="0">
                <a:solidFill>
                  <a:schemeClr val="accent2"/>
                </a:solidFill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sz="1800" i="1" dirty="0" err="1" smtClean="0">
                <a:solidFill>
                  <a:schemeClr val="accent2"/>
                </a:solidFill>
              </a:rPr>
              <a:t>SortedSet</a:t>
            </a:r>
            <a:r>
              <a:rPr lang="en-US" sz="1800" i="1" dirty="0" smtClean="0">
                <a:solidFill>
                  <a:schemeClr val="accent2"/>
                </a:solidFill>
              </a:rPr>
              <a:t> &lt;E&gt; </a:t>
            </a:r>
            <a:r>
              <a:rPr lang="en-US" sz="1800" i="1" dirty="0" err="1" smtClean="0">
                <a:solidFill>
                  <a:schemeClr val="accent2"/>
                </a:solidFill>
              </a:rPr>
              <a:t>tailSet</a:t>
            </a:r>
            <a:r>
              <a:rPr lang="en-US" sz="1800" i="1" dirty="0" smtClean="0">
                <a:solidFill>
                  <a:schemeClr val="accent2"/>
                </a:solidFill>
              </a:rPr>
              <a:t> (E </a:t>
            </a:r>
            <a:r>
              <a:rPr lang="en-US" sz="1800" i="1" dirty="0" err="1" smtClean="0">
                <a:solidFill>
                  <a:schemeClr val="accent2"/>
                </a:solidFill>
              </a:rPr>
              <a:t>fromElement</a:t>
            </a:r>
            <a:r>
              <a:rPr lang="en-US" sz="1800" i="1" dirty="0" smtClean="0">
                <a:solidFill>
                  <a:schemeClr val="accent2"/>
                </a:solidFill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sz="1800" i="1" dirty="0" smtClean="0">
                <a:solidFill>
                  <a:schemeClr val="accent2"/>
                </a:solidFill>
              </a:rPr>
              <a:t>E element first();</a:t>
            </a:r>
          </a:p>
          <a:p>
            <a:pPr lvl="1">
              <a:lnSpc>
                <a:spcPct val="90000"/>
              </a:lnSpc>
            </a:pPr>
            <a:r>
              <a:rPr lang="en-US" sz="1800" i="1" dirty="0" smtClean="0">
                <a:solidFill>
                  <a:schemeClr val="accent2"/>
                </a:solidFill>
              </a:rPr>
              <a:t>E element last();</a:t>
            </a:r>
          </a:p>
          <a:p>
            <a:pPr lvl="1">
              <a:lnSpc>
                <a:spcPct val="90000"/>
              </a:lnSpc>
            </a:pPr>
            <a:r>
              <a:rPr lang="en-US" sz="1800" i="1" dirty="0" smtClean="0">
                <a:solidFill>
                  <a:schemeClr val="accent2"/>
                </a:solidFill>
              </a:rPr>
              <a:t>Comparator &lt;? Super E&gt; comparator();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SortedMap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Organizes data in ascending order based on natural ordering of the keys or a comparator supplied at instantiation time.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Services provided in addition to Map interface:</a:t>
            </a:r>
          </a:p>
          <a:p>
            <a:pPr lvl="1">
              <a:lnSpc>
                <a:spcPct val="90000"/>
              </a:lnSpc>
            </a:pPr>
            <a:r>
              <a:rPr lang="en-US" sz="2000" i="1" dirty="0" smtClean="0">
                <a:solidFill>
                  <a:schemeClr val="accent2"/>
                </a:solidFill>
              </a:rPr>
              <a:t>Comparator &lt;? super K&gt; comparator();</a:t>
            </a:r>
          </a:p>
          <a:p>
            <a:pPr lvl="1">
              <a:lnSpc>
                <a:spcPct val="90000"/>
              </a:lnSpc>
            </a:pPr>
            <a:r>
              <a:rPr lang="en-US" sz="2000" i="1" dirty="0" err="1" smtClean="0">
                <a:solidFill>
                  <a:schemeClr val="accent2"/>
                </a:solidFill>
              </a:rPr>
              <a:t>SortedMap</a:t>
            </a:r>
            <a:r>
              <a:rPr lang="en-US" sz="2000" i="1" dirty="0" smtClean="0">
                <a:solidFill>
                  <a:schemeClr val="accent2"/>
                </a:solidFill>
              </a:rPr>
              <a:t>&lt;K, V&gt; </a:t>
            </a:r>
            <a:r>
              <a:rPr lang="en-US" sz="2000" i="1" dirty="0" err="1" smtClean="0">
                <a:solidFill>
                  <a:schemeClr val="accent2"/>
                </a:solidFill>
              </a:rPr>
              <a:t>subMap</a:t>
            </a:r>
            <a:r>
              <a:rPr lang="en-US" sz="2000" i="1" dirty="0" smtClean="0">
                <a:solidFill>
                  <a:schemeClr val="accent2"/>
                </a:solidFill>
              </a:rPr>
              <a:t>(K from, K to);</a:t>
            </a:r>
          </a:p>
          <a:p>
            <a:pPr lvl="1">
              <a:lnSpc>
                <a:spcPct val="90000"/>
              </a:lnSpc>
            </a:pPr>
            <a:r>
              <a:rPr lang="en-US" sz="2000" i="1" dirty="0" err="1" smtClean="0">
                <a:solidFill>
                  <a:schemeClr val="accent2"/>
                </a:solidFill>
              </a:rPr>
              <a:t>SortedMap</a:t>
            </a:r>
            <a:r>
              <a:rPr lang="en-US" sz="2000" i="1" dirty="0" smtClean="0">
                <a:solidFill>
                  <a:schemeClr val="accent2"/>
                </a:solidFill>
              </a:rPr>
              <a:t>&lt;K, V&gt; </a:t>
            </a:r>
            <a:r>
              <a:rPr lang="en-US" sz="2000" i="1" dirty="0" err="1" smtClean="0">
                <a:solidFill>
                  <a:schemeClr val="accent2"/>
                </a:solidFill>
              </a:rPr>
              <a:t>headMap</a:t>
            </a:r>
            <a:r>
              <a:rPr lang="en-US" sz="2000" i="1" dirty="0" smtClean="0">
                <a:solidFill>
                  <a:schemeClr val="accent2"/>
                </a:solidFill>
              </a:rPr>
              <a:t> (K to);</a:t>
            </a:r>
          </a:p>
          <a:p>
            <a:pPr lvl="1">
              <a:lnSpc>
                <a:spcPct val="90000"/>
              </a:lnSpc>
            </a:pPr>
            <a:r>
              <a:rPr lang="en-US" sz="2000" i="1" dirty="0" err="1" smtClean="0">
                <a:solidFill>
                  <a:schemeClr val="accent2"/>
                </a:solidFill>
              </a:rPr>
              <a:t>SortedMap</a:t>
            </a:r>
            <a:r>
              <a:rPr lang="en-US" sz="2000" i="1" dirty="0" smtClean="0">
                <a:solidFill>
                  <a:schemeClr val="accent2"/>
                </a:solidFill>
              </a:rPr>
              <a:t>&lt;K, V&gt; </a:t>
            </a:r>
            <a:r>
              <a:rPr lang="en-US" sz="2000" i="1" dirty="0" err="1" smtClean="0">
                <a:solidFill>
                  <a:schemeClr val="accent2"/>
                </a:solidFill>
              </a:rPr>
              <a:t>tailMap</a:t>
            </a:r>
            <a:r>
              <a:rPr lang="en-US" sz="2000" i="1" dirty="0" smtClean="0">
                <a:solidFill>
                  <a:schemeClr val="accent2"/>
                </a:solidFill>
              </a:rPr>
              <a:t> (K from);</a:t>
            </a:r>
          </a:p>
          <a:p>
            <a:pPr lvl="1">
              <a:lnSpc>
                <a:spcPct val="90000"/>
              </a:lnSpc>
            </a:pPr>
            <a:r>
              <a:rPr lang="en-US" sz="2000" i="1" dirty="0" smtClean="0">
                <a:solidFill>
                  <a:schemeClr val="accent2"/>
                </a:solidFill>
              </a:rPr>
              <a:t>K </a:t>
            </a:r>
            <a:r>
              <a:rPr lang="en-US" sz="2000" i="1" dirty="0" err="1" smtClean="0">
                <a:solidFill>
                  <a:schemeClr val="accent2"/>
                </a:solidFill>
              </a:rPr>
              <a:t>firstKey</a:t>
            </a:r>
            <a:r>
              <a:rPr lang="en-US" sz="2000" i="1" dirty="0" smtClean="0">
                <a:solidFill>
                  <a:schemeClr val="accent2"/>
                </a:solidFill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sz="2000" i="1" dirty="0" smtClean="0">
                <a:solidFill>
                  <a:schemeClr val="accent2"/>
                </a:solidFill>
              </a:rPr>
              <a:t>K </a:t>
            </a:r>
            <a:r>
              <a:rPr lang="en-US" sz="2000" i="1" dirty="0" err="1" smtClean="0">
                <a:solidFill>
                  <a:schemeClr val="accent2"/>
                </a:solidFill>
              </a:rPr>
              <a:t>lastKey</a:t>
            </a:r>
            <a:r>
              <a:rPr lang="en-US" sz="2000" i="1" dirty="0" smtClean="0">
                <a:solidFill>
                  <a:schemeClr val="accent2"/>
                </a:solidFill>
              </a:rPr>
              <a:t>();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References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000" i="1" dirty="0">
                <a:hlinkClick r:id="rId2"/>
              </a:rPr>
              <a:t>http://</a:t>
            </a:r>
            <a:r>
              <a:rPr lang="en-US" sz="2000" i="1" dirty="0" smtClean="0">
                <a:hlinkClick r:id="rId2"/>
              </a:rPr>
              <a:t>www.tutorialspoint.com/java/util/java_util_collections.htm</a:t>
            </a:r>
            <a:endParaRPr lang="en-US" sz="2000" i="1" dirty="0" smtClean="0"/>
          </a:p>
          <a:p>
            <a:r>
              <a:rPr lang="en-US" sz="2000" i="1" dirty="0">
                <a:hlinkClick r:id="rId3"/>
              </a:rPr>
              <a:t>http://</a:t>
            </a:r>
            <a:r>
              <a:rPr lang="en-US" sz="2000" i="1" dirty="0" smtClean="0">
                <a:hlinkClick r:id="rId3"/>
              </a:rPr>
              <a:t>docs.oracle.com/javase/tutorial/collections/interfaces/index.html</a:t>
            </a:r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968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Overview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7467600" cy="1676401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A Collection is a container that groups similar elements into an entity.</a:t>
            </a:r>
          </a:p>
          <a:p>
            <a:r>
              <a:rPr lang="en-US" sz="3200" dirty="0" smtClean="0"/>
              <a:t>The Collections framework in Java offers a unified approach to store, retrieve and manipulate a group of </a:t>
            </a:r>
            <a:r>
              <a:rPr lang="en-US" sz="3200" dirty="0" smtClean="0"/>
              <a:t>data</a:t>
            </a:r>
          </a:p>
          <a:p>
            <a:r>
              <a:rPr lang="en-US" sz="3200" dirty="0" smtClean="0"/>
              <a:t>Collection Framework Interfaces:</a:t>
            </a:r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10400" y="3429000"/>
            <a:ext cx="1447800" cy="1447800"/>
            <a:chOff x="7010400" y="3352800"/>
            <a:chExt cx="1447800" cy="1447800"/>
          </a:xfrm>
        </p:grpSpPr>
        <p:grpSp>
          <p:nvGrpSpPr>
            <p:cNvPr id="31" name="Group 30"/>
            <p:cNvGrpSpPr/>
            <p:nvPr/>
          </p:nvGrpSpPr>
          <p:grpSpPr>
            <a:xfrm>
              <a:off x="7010400" y="3352800"/>
              <a:ext cx="1447800" cy="1447800"/>
              <a:chOff x="6324600" y="3352800"/>
              <a:chExt cx="1447800" cy="1447800"/>
            </a:xfrm>
          </p:grpSpPr>
          <p:sp>
            <p:nvSpPr>
              <p:cNvPr id="22" name="Rectangle 34"/>
              <p:cNvSpPr>
                <a:spLocks noChangeArrowheads="1"/>
              </p:cNvSpPr>
              <p:nvPr/>
            </p:nvSpPr>
            <p:spPr bwMode="auto">
              <a:xfrm>
                <a:off x="6438900" y="3352800"/>
                <a:ext cx="12192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i="1" dirty="0"/>
                  <a:t>Map</a:t>
                </a:r>
              </a:p>
            </p:txBody>
          </p:sp>
          <p:sp>
            <p:nvSpPr>
              <p:cNvPr id="23" name="Rectangle 35"/>
              <p:cNvSpPr>
                <a:spLocks noChangeArrowheads="1"/>
              </p:cNvSpPr>
              <p:nvPr/>
            </p:nvSpPr>
            <p:spPr bwMode="auto">
              <a:xfrm>
                <a:off x="6324600" y="4343400"/>
                <a:ext cx="1447800" cy="4572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i="1" dirty="0" err="1"/>
                  <a:t>SortedMap</a:t>
                </a:r>
                <a:endParaRPr lang="en-US" sz="2000" i="1" dirty="0"/>
              </a:p>
            </p:txBody>
          </p:sp>
        </p:grpSp>
        <p:cxnSp>
          <p:nvCxnSpPr>
            <p:cNvPr id="13" name="Straight Arrow Connector 12"/>
            <p:cNvCxnSpPr>
              <a:stCxn id="23" idx="0"/>
              <a:endCxn id="22" idx="2"/>
            </p:cNvCxnSpPr>
            <p:nvPr/>
          </p:nvCxnSpPr>
          <p:spPr>
            <a:xfrm flipV="1">
              <a:off x="7734300" y="38100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33400" y="3352800"/>
            <a:ext cx="5562600" cy="2362200"/>
            <a:chOff x="533400" y="3352800"/>
            <a:chExt cx="5562600" cy="2362200"/>
          </a:xfrm>
        </p:grpSpPr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2057400" y="33528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i="1" dirty="0"/>
                <a:t>Collection</a:t>
              </a: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533400" y="44196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i="1" dirty="0"/>
                <a:t>Set</a:t>
              </a: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2057400" y="44196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i="1" dirty="0"/>
                <a:t>List</a:t>
              </a: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3581400" y="44196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i="1" dirty="0"/>
                <a:t>Queue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533400" y="5257800"/>
              <a:ext cx="1219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i="1" dirty="0" err="1"/>
                <a:t>SortedSet</a:t>
              </a:r>
              <a:endParaRPr lang="en-US" sz="2000" i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29200" y="4419600"/>
              <a:ext cx="10668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>
                  <a:solidFill>
                    <a:schemeClr val="tx1"/>
                  </a:solidFill>
                </a:rPr>
                <a:t>Deque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18" idx="0"/>
              <a:endCxn id="17" idx="2"/>
            </p:cNvCxnSpPr>
            <p:nvPr/>
          </p:nvCxnSpPr>
          <p:spPr>
            <a:xfrm flipV="1">
              <a:off x="1143000" y="3810000"/>
              <a:ext cx="15240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9" idx="0"/>
              <a:endCxn id="17" idx="2"/>
            </p:cNvCxnSpPr>
            <p:nvPr/>
          </p:nvCxnSpPr>
          <p:spPr>
            <a:xfrm flipV="1">
              <a:off x="2667000" y="38100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17" idx="2"/>
            </p:cNvCxnSpPr>
            <p:nvPr/>
          </p:nvCxnSpPr>
          <p:spPr>
            <a:xfrm flipH="1" flipV="1">
              <a:off x="2667000" y="3810000"/>
              <a:ext cx="15240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0" idx="0"/>
              <a:endCxn id="17" idx="2"/>
            </p:cNvCxnSpPr>
            <p:nvPr/>
          </p:nvCxnSpPr>
          <p:spPr>
            <a:xfrm flipH="1" flipV="1">
              <a:off x="2667000" y="3810000"/>
              <a:ext cx="289560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1" idx="0"/>
              <a:endCxn id="18" idx="2"/>
            </p:cNvCxnSpPr>
            <p:nvPr/>
          </p:nvCxnSpPr>
          <p:spPr>
            <a:xfrm flipV="1">
              <a:off x="1143000" y="4876800"/>
              <a:ext cx="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Collection Framework </a:t>
            </a:r>
            <a:r>
              <a:rPr lang="en-US" dirty="0" err="1" smtClean="0">
                <a:solidFill>
                  <a:srgbClr val="00B0F0"/>
                </a:solidFill>
              </a:rPr>
              <a:t>Intefaces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i="1" dirty="0">
                <a:solidFill>
                  <a:srgbClr val="FFC000"/>
                </a:solidFill>
              </a:rPr>
              <a:t>Collection</a:t>
            </a:r>
            <a:r>
              <a:rPr lang="en-US" sz="2800" dirty="0"/>
              <a:t>: This interface is pretty much used in declarations and method signatures so any type of Collections can be passed around</a:t>
            </a:r>
            <a:r>
              <a:rPr lang="en-US" sz="2800" dirty="0" smtClean="0"/>
              <a:t>.</a:t>
            </a:r>
          </a:p>
          <a:p>
            <a:pPr marL="36576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i="1" dirty="0">
                <a:solidFill>
                  <a:srgbClr val="FFC000"/>
                </a:solidFill>
              </a:rPr>
              <a:t>Set</a:t>
            </a:r>
            <a:r>
              <a:rPr lang="en-US" sz="2800" dirty="0"/>
              <a:t>: A Collection interface that </a:t>
            </a:r>
            <a:r>
              <a:rPr lang="en-US" sz="2800" dirty="0">
                <a:solidFill>
                  <a:srgbClr val="FF0000"/>
                </a:solidFill>
              </a:rPr>
              <a:t>cannot take any duplicate elements</a:t>
            </a:r>
            <a:r>
              <a:rPr lang="en-US" sz="2800" dirty="0" smtClean="0"/>
              <a:t>.</a:t>
            </a:r>
          </a:p>
          <a:p>
            <a:pPr marL="36576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i="1" dirty="0">
                <a:solidFill>
                  <a:srgbClr val="FFC000"/>
                </a:solidFill>
              </a:rPr>
              <a:t>List</a:t>
            </a:r>
            <a:r>
              <a:rPr lang="en-US" sz="2800" dirty="0"/>
              <a:t>: An ordered Collection interface that </a:t>
            </a:r>
            <a:r>
              <a:rPr lang="en-US" sz="2800" dirty="0">
                <a:solidFill>
                  <a:srgbClr val="FF0000"/>
                </a:solidFill>
              </a:rPr>
              <a:t>allows duplicate elements</a:t>
            </a:r>
            <a:r>
              <a:rPr lang="en-US" sz="2800" dirty="0"/>
              <a:t> and provides </a:t>
            </a:r>
            <a:r>
              <a:rPr lang="en-US" sz="2800" dirty="0">
                <a:solidFill>
                  <a:srgbClr val="FF0000"/>
                </a:solidFill>
              </a:rPr>
              <a:t>object retrieval based on an integer index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Collection Framework </a:t>
            </a:r>
            <a:r>
              <a:rPr lang="en-US" dirty="0" err="1">
                <a:solidFill>
                  <a:srgbClr val="00B0F0"/>
                </a:solidFill>
              </a:rPr>
              <a:t>Intefaces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i="1" dirty="0" smtClean="0">
                <a:solidFill>
                  <a:srgbClr val="FFC000"/>
                </a:solidFill>
              </a:rPr>
              <a:t>Queue</a:t>
            </a:r>
            <a:r>
              <a:rPr lang="en-US" dirty="0"/>
              <a:t>: an ordered Collection following the </a:t>
            </a:r>
            <a:r>
              <a:rPr lang="en-US" dirty="0">
                <a:solidFill>
                  <a:srgbClr val="FF0000"/>
                </a:solidFill>
              </a:rPr>
              <a:t>FIFO</a:t>
            </a:r>
            <a:r>
              <a:rPr lang="en-US" dirty="0"/>
              <a:t> (First In First Out) principles. 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i="1" dirty="0" err="1">
                <a:solidFill>
                  <a:srgbClr val="FFC000"/>
                </a:solidFill>
              </a:rPr>
              <a:t>Deque</a:t>
            </a:r>
            <a:r>
              <a:rPr lang="en-US" dirty="0"/>
              <a:t>: can be used both as </a:t>
            </a:r>
            <a:r>
              <a:rPr lang="en-US" dirty="0">
                <a:solidFill>
                  <a:srgbClr val="FF0000"/>
                </a:solidFill>
              </a:rPr>
              <a:t>FIFO and </a:t>
            </a:r>
            <a:r>
              <a:rPr lang="en-US" dirty="0" smtClean="0">
                <a:solidFill>
                  <a:srgbClr val="FF0000"/>
                </a:solidFill>
              </a:rPr>
              <a:t>LIFO.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i="1" dirty="0">
                <a:solidFill>
                  <a:srgbClr val="FFC000"/>
                </a:solidFill>
              </a:rPr>
              <a:t>Map</a:t>
            </a:r>
            <a:r>
              <a:rPr lang="en-US" dirty="0"/>
              <a:t>: Supports Collection of key and value pairs. Design does </a:t>
            </a:r>
            <a:r>
              <a:rPr lang="en-US" dirty="0">
                <a:solidFill>
                  <a:srgbClr val="FF0000"/>
                </a:solidFill>
              </a:rPr>
              <a:t>not allow duplicate keys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i="1" dirty="0">
                <a:solidFill>
                  <a:srgbClr val="FFC000"/>
                </a:solidFill>
              </a:rPr>
              <a:t>Sorted Set</a:t>
            </a:r>
            <a:r>
              <a:rPr lang="en-US" dirty="0"/>
              <a:t>: Ordered version of the set interface</a:t>
            </a:r>
            <a:r>
              <a:rPr lang="en-US" dirty="0" smtClean="0"/>
              <a:t>.</a:t>
            </a:r>
          </a:p>
          <a:p>
            <a:pPr marL="36576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i="1" dirty="0">
                <a:solidFill>
                  <a:srgbClr val="FFC000"/>
                </a:solidFill>
              </a:rPr>
              <a:t>Sorted Map</a:t>
            </a:r>
            <a:r>
              <a:rPr lang="en-US" dirty="0"/>
              <a:t>: Maintains ascending order of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Operations Supported by Collection &lt;E&gt; interface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191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boolean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isEmpty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boolean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 contains (Object element);</a:t>
            </a:r>
          </a:p>
          <a:p>
            <a:pPr>
              <a:lnSpc>
                <a:spcPct val="80000"/>
              </a:lnSpc>
            </a:pP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boolean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 remove (Object element);</a:t>
            </a:r>
          </a:p>
          <a:p>
            <a:pPr>
              <a:lnSpc>
                <a:spcPct val="80000"/>
              </a:lnSpc>
            </a:pP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Interface &lt;E&gt; iterator();</a:t>
            </a:r>
          </a:p>
          <a:p>
            <a:pPr>
              <a:lnSpc>
                <a:spcPct val="80000"/>
              </a:lnSpc>
            </a:pP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boolean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containsAll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 (Collection &lt;?&gt; C);</a:t>
            </a:r>
          </a:p>
          <a:p>
            <a:pPr>
              <a:lnSpc>
                <a:spcPct val="80000"/>
              </a:lnSpc>
            </a:pP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boolean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addAll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 (Collection &lt;? extends E&gt; C);</a:t>
            </a:r>
          </a:p>
          <a:p>
            <a:pPr>
              <a:lnSpc>
                <a:spcPct val="80000"/>
              </a:lnSpc>
            </a:pP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boolean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removeAll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 (Collection&lt;?&gt; C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); </a:t>
            </a:r>
          </a:p>
          <a:p>
            <a:pPr>
              <a:lnSpc>
                <a:spcPct val="80000"/>
              </a:lnSpc>
            </a:pP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boolean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retainAll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 (Collection &lt;?&gt; C);</a:t>
            </a:r>
          </a:p>
          <a:p>
            <a:pPr>
              <a:lnSpc>
                <a:spcPct val="80000"/>
              </a:lnSpc>
            </a:pP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void clear();</a:t>
            </a:r>
          </a:p>
          <a:p>
            <a:pPr>
              <a:lnSpc>
                <a:spcPct val="80000"/>
              </a:lnSpc>
            </a:pP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Object[ ] </a:t>
            </a: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toArray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(); </a:t>
            </a:r>
          </a:p>
          <a:p>
            <a:pPr>
              <a:lnSpc>
                <a:spcPct val="80000"/>
              </a:lnSpc>
            </a:pP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T[ ] </a:t>
            </a:r>
            <a:r>
              <a:rPr lang="en-US" sz="2400" i="1" dirty="0" err="1" smtClean="0">
                <a:solidFill>
                  <a:srgbClr val="FFFF00"/>
                </a:solidFill>
                <a:latin typeface="Courier New" pitchFamily="1" charset="0"/>
              </a:rPr>
              <a:t>toArray</a:t>
            </a:r>
            <a:r>
              <a:rPr lang="en-US" sz="2400" i="1" dirty="0" smtClean="0">
                <a:solidFill>
                  <a:srgbClr val="FFFF00"/>
                </a:solidFill>
                <a:latin typeface="Courier New" pitchFamily="1" charset="0"/>
              </a:rPr>
              <a:t>(T[ ]a);</a:t>
            </a:r>
            <a:r>
              <a:rPr lang="en-US" sz="2400" i="1" dirty="0" smtClean="0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for-each Construct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Traverse a collection or array using a for loop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i="1" dirty="0" smtClean="0">
                <a:solidFill>
                  <a:srgbClr val="FFC000"/>
                </a:solidFill>
              </a:rPr>
              <a:t>for(Object o : collection)</a:t>
            </a:r>
          </a:p>
          <a:p>
            <a:pPr lvl="1">
              <a:buNone/>
            </a:pPr>
            <a:r>
              <a:rPr lang="en-US" sz="2800" i="1" dirty="0" smtClean="0">
                <a:solidFill>
                  <a:srgbClr val="FFC000"/>
                </a:solidFill>
              </a:rPr>
              <a:t>	</a:t>
            </a:r>
            <a:r>
              <a:rPr lang="en-US" sz="2800" i="1" dirty="0" err="1" smtClean="0">
                <a:solidFill>
                  <a:srgbClr val="FFC000"/>
                </a:solidFill>
              </a:rPr>
              <a:t>System.out.println</a:t>
            </a:r>
            <a:r>
              <a:rPr lang="en-US" sz="2800" i="1" dirty="0" smtClean="0">
                <a:solidFill>
                  <a:srgbClr val="FFC000"/>
                </a:solidFill>
              </a:rPr>
              <a:t>(o)</a:t>
            </a:r>
            <a:endParaRPr lang="en-US" sz="2800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Iterator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4676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>
                <a:solidFill>
                  <a:srgbClr val="FFFF00"/>
                </a:solidFill>
              </a:rPr>
              <a:t>Public interface </a:t>
            </a:r>
            <a:r>
              <a:rPr lang="en-US" i="1" dirty="0" err="1" smtClean="0">
                <a:solidFill>
                  <a:srgbClr val="FFFF00"/>
                </a:solidFill>
              </a:rPr>
              <a:t>Iterator</a:t>
            </a:r>
            <a:r>
              <a:rPr lang="en-US" i="1" dirty="0" smtClean="0">
                <a:solidFill>
                  <a:srgbClr val="FFFF00"/>
                </a:solidFill>
              </a:rPr>
              <a:t>&lt;E&gt;</a:t>
            </a:r>
          </a:p>
          <a:p>
            <a:pPr>
              <a:buNone/>
            </a:pPr>
            <a:r>
              <a:rPr lang="en-US" i="1" dirty="0" smtClean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r>
              <a:rPr lang="en-US" i="1" dirty="0" smtClean="0">
                <a:solidFill>
                  <a:srgbClr val="FFFF00"/>
                </a:solidFill>
              </a:rPr>
              <a:t>	</a:t>
            </a:r>
            <a:r>
              <a:rPr lang="en-US" i="1" dirty="0" err="1" smtClean="0">
                <a:solidFill>
                  <a:srgbClr val="FFFF00"/>
                </a:solidFill>
              </a:rPr>
              <a:t>boolean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i="1" dirty="0" err="1" smtClean="0">
                <a:solidFill>
                  <a:srgbClr val="FFFF00"/>
                </a:solidFill>
              </a:rPr>
              <a:t>hasNext</a:t>
            </a:r>
            <a:r>
              <a:rPr lang="en-US" i="1" dirty="0" smtClean="0">
                <a:solidFill>
                  <a:srgbClr val="FFFF00"/>
                </a:solidFill>
              </a:rPr>
              <a:t>();</a:t>
            </a:r>
          </a:p>
          <a:p>
            <a:pPr>
              <a:buNone/>
            </a:pPr>
            <a:r>
              <a:rPr lang="en-US" i="1" dirty="0" smtClean="0">
                <a:solidFill>
                  <a:srgbClr val="FFFF00"/>
                </a:solidFill>
              </a:rPr>
              <a:t>	E next();</a:t>
            </a:r>
          </a:p>
          <a:p>
            <a:pPr>
              <a:buNone/>
            </a:pPr>
            <a:r>
              <a:rPr lang="en-US" i="1" dirty="0" smtClean="0">
                <a:solidFill>
                  <a:srgbClr val="FFFF00"/>
                </a:solidFill>
              </a:rPr>
              <a:t>	void remove();</a:t>
            </a:r>
          </a:p>
          <a:p>
            <a:pPr>
              <a:buNone/>
            </a:pPr>
            <a:r>
              <a:rPr lang="en-US" i="1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US" i="1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Allow to traverse through a collection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static void </a:t>
            </a:r>
            <a:r>
              <a:rPr lang="en-US" sz="1600" i="1" dirty="0" err="1" smtClean="0">
                <a:solidFill>
                  <a:schemeClr val="accent2"/>
                </a:solidFill>
              </a:rPr>
              <a:t>loopThrough</a:t>
            </a:r>
            <a:r>
              <a:rPr lang="en-US" sz="1600" i="1" dirty="0" smtClean="0">
                <a:solidFill>
                  <a:schemeClr val="accent2"/>
                </a:solidFill>
              </a:rPr>
              <a:t>(Collection </a:t>
            </a:r>
            <a:r>
              <a:rPr lang="en-US" sz="1600" i="1" dirty="0" err="1" smtClean="0">
                <a:solidFill>
                  <a:schemeClr val="accent2"/>
                </a:solidFill>
              </a:rPr>
              <a:t>col</a:t>
            </a:r>
            <a:r>
              <a:rPr lang="en-US" sz="1600" i="1" dirty="0" smtClean="0">
                <a:solidFill>
                  <a:schemeClr val="accent2"/>
                </a:solidFill>
              </a:rPr>
              <a:t>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	for (Iterator &lt;E&gt; </a:t>
            </a:r>
            <a:r>
              <a:rPr lang="en-US" sz="1600" i="1" dirty="0" err="1" smtClean="0">
                <a:solidFill>
                  <a:schemeClr val="accent2"/>
                </a:solidFill>
              </a:rPr>
              <a:t>iter</a:t>
            </a:r>
            <a:r>
              <a:rPr lang="en-US" sz="1600" i="1" dirty="0" smtClean="0">
                <a:solidFill>
                  <a:schemeClr val="accent2"/>
                </a:solidFill>
              </a:rPr>
              <a:t> = </a:t>
            </a:r>
            <a:r>
              <a:rPr lang="en-US" sz="1600" i="1" dirty="0" err="1" smtClean="0">
                <a:solidFill>
                  <a:schemeClr val="accent2"/>
                </a:solidFill>
              </a:rPr>
              <a:t>col.iterator</a:t>
            </a:r>
            <a:r>
              <a:rPr lang="en-US" sz="1600" i="1" dirty="0" smtClean="0">
                <a:solidFill>
                  <a:schemeClr val="accent2"/>
                </a:solidFill>
              </a:rPr>
              <a:t>();</a:t>
            </a:r>
            <a:r>
              <a:rPr lang="en-US" sz="1600" i="1" dirty="0" err="1" smtClean="0">
                <a:solidFill>
                  <a:schemeClr val="accent2"/>
                </a:solidFill>
              </a:rPr>
              <a:t>iter.hasnext</a:t>
            </a:r>
            <a:r>
              <a:rPr lang="en-US" sz="1600" i="1" dirty="0" smtClean="0">
                <a:solidFill>
                  <a:schemeClr val="accent2"/>
                </a:solidFill>
              </a:rPr>
              <a:t>();)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	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          Object </a:t>
            </a:r>
            <a:r>
              <a:rPr lang="en-US" sz="1600" i="1" dirty="0" err="1" smtClean="0">
                <a:solidFill>
                  <a:schemeClr val="accent2"/>
                </a:solidFill>
              </a:rPr>
              <a:t>obj</a:t>
            </a:r>
            <a:r>
              <a:rPr lang="en-US" sz="1600" i="1" dirty="0" smtClean="0">
                <a:solidFill>
                  <a:schemeClr val="accent2"/>
                </a:solidFill>
              </a:rPr>
              <a:t>=</a:t>
            </a:r>
            <a:r>
              <a:rPr lang="en-US" sz="1600" i="1" dirty="0" err="1" smtClean="0">
                <a:solidFill>
                  <a:schemeClr val="accent2"/>
                </a:solidFill>
              </a:rPr>
              <a:t>iter.next</a:t>
            </a:r>
            <a:r>
              <a:rPr lang="en-US" sz="1600" i="1" dirty="0" smtClean="0">
                <a:solidFill>
                  <a:schemeClr val="accent2"/>
                </a:solidFill>
              </a:rPr>
              <a:t>();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1600" i="1" dirty="0" smtClean="0">
              <a:solidFill>
                <a:schemeClr val="accent2"/>
              </a:solidFill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sz="1600" i="1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 smtClean="0"/>
              <a:t>Allow to remove the current element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static void </a:t>
            </a:r>
            <a:r>
              <a:rPr lang="en-US" sz="1600" i="1" dirty="0" err="1" smtClean="0">
                <a:solidFill>
                  <a:schemeClr val="accent2"/>
                </a:solidFill>
              </a:rPr>
              <a:t>loopThrough</a:t>
            </a:r>
            <a:r>
              <a:rPr lang="en-US" sz="1600" i="1" dirty="0" smtClean="0">
                <a:solidFill>
                  <a:schemeClr val="accent2"/>
                </a:solidFill>
              </a:rPr>
              <a:t>(Collection </a:t>
            </a:r>
            <a:r>
              <a:rPr lang="en-US" sz="1600" i="1" dirty="0" err="1" smtClean="0">
                <a:solidFill>
                  <a:schemeClr val="accent2"/>
                </a:solidFill>
              </a:rPr>
              <a:t>col</a:t>
            </a:r>
            <a:r>
              <a:rPr lang="en-US" sz="1600" i="1" dirty="0" smtClean="0">
                <a:solidFill>
                  <a:schemeClr val="accent2"/>
                </a:solidFill>
              </a:rPr>
              <a:t>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	for (Iterator &lt;E&gt; </a:t>
            </a:r>
            <a:r>
              <a:rPr lang="en-US" sz="1600" i="1" dirty="0" err="1" smtClean="0">
                <a:solidFill>
                  <a:schemeClr val="accent2"/>
                </a:solidFill>
              </a:rPr>
              <a:t>iter</a:t>
            </a:r>
            <a:r>
              <a:rPr lang="en-US" sz="1600" i="1" dirty="0" smtClean="0">
                <a:solidFill>
                  <a:schemeClr val="accent2"/>
                </a:solidFill>
              </a:rPr>
              <a:t> = </a:t>
            </a:r>
            <a:r>
              <a:rPr lang="en-US" sz="1600" i="1" dirty="0" err="1" smtClean="0">
                <a:solidFill>
                  <a:schemeClr val="accent2"/>
                </a:solidFill>
              </a:rPr>
              <a:t>col.iterator</a:t>
            </a:r>
            <a:r>
              <a:rPr lang="en-US" sz="1600" i="1" dirty="0" smtClean="0">
                <a:solidFill>
                  <a:schemeClr val="accent2"/>
                </a:solidFill>
              </a:rPr>
              <a:t>();</a:t>
            </a:r>
            <a:r>
              <a:rPr lang="en-US" sz="1600" i="1" dirty="0" err="1" smtClean="0">
                <a:solidFill>
                  <a:schemeClr val="accent2"/>
                </a:solidFill>
              </a:rPr>
              <a:t>iter.hasnext</a:t>
            </a:r>
            <a:r>
              <a:rPr lang="en-US" sz="1600" i="1" dirty="0" smtClean="0">
                <a:solidFill>
                  <a:schemeClr val="accent2"/>
                </a:solidFill>
              </a:rPr>
              <a:t>();)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	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              if(check(</a:t>
            </a:r>
            <a:r>
              <a:rPr lang="en-US" sz="1600" i="1" dirty="0" err="1" smtClean="0">
                <a:solidFill>
                  <a:schemeClr val="accent2"/>
                </a:solidFill>
              </a:rPr>
              <a:t>iter.next</a:t>
            </a:r>
            <a:r>
              <a:rPr lang="en-US" sz="1600" i="1" dirty="0" smtClean="0">
                <a:solidFill>
                  <a:schemeClr val="accent2"/>
                </a:solidFill>
              </a:rPr>
              <a:t>()))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	      {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	             </a:t>
            </a:r>
            <a:r>
              <a:rPr lang="en-US" sz="1600" i="1" dirty="0" err="1" smtClean="0">
                <a:solidFill>
                  <a:schemeClr val="accent2"/>
                </a:solidFill>
              </a:rPr>
              <a:t>it.remove</a:t>
            </a:r>
            <a:r>
              <a:rPr lang="en-US" sz="1600" i="1" dirty="0" smtClean="0">
                <a:solidFill>
                  <a:schemeClr val="accent2"/>
                </a:solidFill>
              </a:rPr>
              <a:t>();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	      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Set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0" y="685800"/>
            <a:ext cx="6553200" cy="1524000"/>
            <a:chOff x="1905000" y="4152900"/>
            <a:chExt cx="4724400" cy="1143000"/>
          </a:xfrm>
        </p:grpSpPr>
        <p:cxnSp>
          <p:nvCxnSpPr>
            <p:cNvPr id="11" name="AutoShape 17"/>
            <p:cNvCxnSpPr>
              <a:cxnSpLocks noChangeShapeType="1"/>
              <a:stCxn id="14" idx="0"/>
              <a:endCxn id="13" idx="2"/>
            </p:cNvCxnSpPr>
            <p:nvPr/>
          </p:nvCxnSpPr>
          <p:spPr bwMode="auto">
            <a:xfrm flipV="1">
              <a:off x="2514600" y="4495800"/>
              <a:ext cx="1505393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12" name="Group 10"/>
            <p:cNvGrpSpPr/>
            <p:nvPr/>
          </p:nvGrpSpPr>
          <p:grpSpPr>
            <a:xfrm>
              <a:off x="1905000" y="4152900"/>
              <a:ext cx="4724400" cy="1143000"/>
              <a:chOff x="1905000" y="4152900"/>
              <a:chExt cx="4724400" cy="1143000"/>
            </a:xfrm>
          </p:grpSpPr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3553046" y="4152900"/>
                <a:ext cx="933894" cy="342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i="1" dirty="0"/>
                  <a:t>Set</a:t>
                </a:r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905000" y="4953000"/>
                <a:ext cx="1219200" cy="342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/>
                  <a:t>HashSet</a:t>
                </a: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3429000" y="4953000"/>
                <a:ext cx="1219200" cy="342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 err="1"/>
                  <a:t>TreeSet</a:t>
                </a:r>
                <a:endParaRPr lang="en-US" sz="2000" dirty="0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4953000" y="4953000"/>
                <a:ext cx="1676400" cy="342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 err="1"/>
                  <a:t>LinkedHashSet</a:t>
                </a:r>
                <a:endParaRPr lang="en-US" sz="2000" dirty="0"/>
              </a:p>
            </p:txBody>
          </p:sp>
          <p:cxnSp>
            <p:nvCxnSpPr>
              <p:cNvPr id="17" name="AutoShape 19"/>
              <p:cNvCxnSpPr>
                <a:cxnSpLocks noChangeShapeType="1"/>
                <a:stCxn id="16" idx="0"/>
                <a:endCxn id="13" idx="2"/>
              </p:cNvCxnSpPr>
              <p:nvPr/>
            </p:nvCxnSpPr>
            <p:spPr bwMode="auto">
              <a:xfrm flipH="1" flipV="1">
                <a:off x="4019993" y="4495800"/>
                <a:ext cx="1771207" cy="4572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cxnSp>
        <p:nvCxnSpPr>
          <p:cNvPr id="19" name="Straight Arrow Connector 18"/>
          <p:cNvCxnSpPr>
            <a:stCxn id="15" idx="0"/>
            <a:endCxn id="13" idx="2"/>
          </p:cNvCxnSpPr>
          <p:nvPr/>
        </p:nvCxnSpPr>
        <p:spPr>
          <a:xfrm flipH="1" flipV="1">
            <a:off x="3695700" y="1143000"/>
            <a:ext cx="25809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6224"/>
              </p:ext>
            </p:extLst>
          </p:nvPr>
        </p:nvGraphicFramePr>
        <p:xfrm>
          <a:off x="609600" y="2438400"/>
          <a:ext cx="7772400" cy="2072640"/>
        </p:xfrm>
        <a:graphic>
          <a:graphicData uri="http://schemas.openxmlformats.org/drawingml/2006/table">
            <a:tbl>
              <a:tblPr/>
              <a:tblGrid>
                <a:gridCol w="1944688"/>
                <a:gridCol w="1941512"/>
                <a:gridCol w="1944688"/>
                <a:gridCol w="1941512"/>
              </a:tblGrid>
              <a:tr h="197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HashSet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TreeSet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LinkedHashSet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Storage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HashTable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Red-Black 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HashTable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with a 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Performance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Best 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Slower than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HashSet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TC Stone Sans Std Semibold" pitchFamily="-112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Little costly than HashSet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Order of 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No guarantee of order of iteration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Order based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TC Stone Sans Std Semibold" pitchFamily="-112" charset="0"/>
                          <a:ea typeface="ＭＳ Ｐゴシック" charset="-128"/>
                        </a:rPr>
                        <a:t>Orders elements based on insertion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4495800"/>
            <a:ext cx="7772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i="1" u="sng" dirty="0" smtClean="0"/>
              <a:t>Note</a:t>
            </a:r>
            <a:r>
              <a:rPr lang="en-US" sz="1600" dirty="0" smtClean="0"/>
              <a:t>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err="1" smtClean="0">
                <a:solidFill>
                  <a:srgbClr val="FFC000"/>
                </a:solidFill>
              </a:rPr>
              <a:t>HashTable</a:t>
            </a:r>
            <a:r>
              <a:rPr lang="en-US" sz="1600" dirty="0" smtClean="0"/>
              <a:t>: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contains key and value pairs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/>
              <a:t>is </a:t>
            </a:r>
            <a:r>
              <a:rPr lang="en-US" sz="1200" dirty="0" smtClean="0"/>
              <a:t>synchronized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Red-Black </a:t>
            </a:r>
            <a:r>
              <a:rPr lang="en-US" sz="1600" dirty="0" smtClean="0">
                <a:solidFill>
                  <a:srgbClr val="FFC000"/>
                </a:solidFill>
              </a:rPr>
              <a:t>Tree</a:t>
            </a:r>
            <a:r>
              <a:rPr lang="en-US" sz="1600" dirty="0" smtClean="0"/>
              <a:t> is </a:t>
            </a:r>
            <a:r>
              <a:rPr lang="en-US" sz="1600" dirty="0"/>
              <a:t>a binary search tree </a:t>
            </a:r>
            <a:endParaRPr lang="en-US" sz="1600" dirty="0" smtClean="0"/>
          </a:p>
          <a:p>
            <a:pPr lvl="1"/>
            <a:r>
              <a:rPr lang="en-US" sz="1600" dirty="0" smtClean="0"/>
              <a:t>in </a:t>
            </a:r>
            <a:r>
              <a:rPr lang="en-US" sz="1600" dirty="0"/>
              <a:t>which each node is colored red or black such </a:t>
            </a:r>
            <a:r>
              <a:rPr lang="en-US" sz="1600" dirty="0" smtClean="0"/>
              <a:t>that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/>
              <a:t>root is </a:t>
            </a:r>
            <a:r>
              <a:rPr lang="en-US" sz="1200" dirty="0" smtClean="0"/>
              <a:t>black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/>
              <a:t>children of a red node are </a:t>
            </a:r>
            <a:r>
              <a:rPr lang="en-US" sz="1200" dirty="0" smtClean="0"/>
              <a:t>black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200" dirty="0" smtClean="0"/>
              <a:t>Every </a:t>
            </a:r>
            <a:r>
              <a:rPr lang="en-US" sz="1200" dirty="0"/>
              <a:t>path from the root to a 0-node or a 1-node </a:t>
            </a:r>
            <a:endParaRPr lang="en-US" sz="1200" dirty="0" smtClean="0"/>
          </a:p>
          <a:p>
            <a:pPr lvl="2"/>
            <a:r>
              <a:rPr lang="en-US" sz="1200" dirty="0" smtClean="0"/>
              <a:t>has </a:t>
            </a:r>
            <a:r>
              <a:rPr lang="en-US" sz="1200" dirty="0"/>
              <a:t>the same number of black nodes.</a:t>
            </a:r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  <a:p>
            <a:pPr marL="1200150" lvl="2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511" y="5562600"/>
            <a:ext cx="1719481" cy="11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2169</TotalTime>
  <Words>1343</Words>
  <Application>Microsoft Office PowerPoint</Application>
  <PresentationFormat>On-screen Show (4:3)</PresentationFormat>
  <Paragraphs>395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Technic</vt:lpstr>
      <vt:lpstr>Java collections</vt:lpstr>
      <vt:lpstr>Java Collections</vt:lpstr>
      <vt:lpstr>Overview</vt:lpstr>
      <vt:lpstr>Collection Framework Intefaces</vt:lpstr>
      <vt:lpstr>Collection Framework Intefaces</vt:lpstr>
      <vt:lpstr>Operations Supported by Collection &lt;E&gt; interface</vt:lpstr>
      <vt:lpstr>for-each Construct</vt:lpstr>
      <vt:lpstr>Iterator</vt:lpstr>
      <vt:lpstr>Set</vt:lpstr>
      <vt:lpstr>List</vt:lpstr>
      <vt:lpstr>List</vt:lpstr>
      <vt:lpstr>List Algorithms</vt:lpstr>
      <vt:lpstr>List Algorithms</vt:lpstr>
      <vt:lpstr>List Algorithms</vt:lpstr>
      <vt:lpstr>List Algorithms</vt:lpstr>
      <vt:lpstr>Queue</vt:lpstr>
      <vt:lpstr>Deque</vt:lpstr>
      <vt:lpstr>Map</vt:lpstr>
      <vt:lpstr>Map</vt:lpstr>
      <vt:lpstr>Object Ordering</vt:lpstr>
      <vt:lpstr>Object Ordering</vt:lpstr>
      <vt:lpstr>Object Ordering</vt:lpstr>
      <vt:lpstr>SortedSet</vt:lpstr>
      <vt:lpstr>SortedMap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Hoang Anh</dc:creator>
  <cp:lastModifiedBy>Nguyen Thi Ai Lien</cp:lastModifiedBy>
  <cp:revision>117</cp:revision>
  <dcterms:created xsi:type="dcterms:W3CDTF">2014-01-06T01:59:46Z</dcterms:created>
  <dcterms:modified xsi:type="dcterms:W3CDTF">2014-01-14T07:04:07Z</dcterms:modified>
</cp:coreProperties>
</file>