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260" r:id="rId4"/>
    <p:sldId id="261" r:id="rId5"/>
    <p:sldId id="309" r:id="rId6"/>
    <p:sldId id="310" r:id="rId7"/>
    <p:sldId id="300" r:id="rId8"/>
    <p:sldId id="303" r:id="rId9"/>
    <p:sldId id="262" r:id="rId10"/>
    <p:sldId id="264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306" r:id="rId21"/>
    <p:sldId id="276" r:id="rId22"/>
    <p:sldId id="277" r:id="rId23"/>
    <p:sldId id="278" r:id="rId24"/>
    <p:sldId id="307" r:id="rId25"/>
    <p:sldId id="279" r:id="rId26"/>
    <p:sldId id="280" r:id="rId27"/>
    <p:sldId id="281" r:id="rId28"/>
    <p:sldId id="282" r:id="rId29"/>
    <p:sldId id="283" r:id="rId30"/>
    <p:sldId id="304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5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308" r:id="rId47"/>
    <p:sldId id="298" r:id="rId48"/>
    <p:sldId id="299" r:id="rId49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121"/>
    <a:srgbClr val="F4EE00"/>
    <a:srgbClr val="198545"/>
    <a:srgbClr val="307E2A"/>
    <a:srgbClr val="377D2B"/>
    <a:srgbClr val="66822E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3" autoAdjust="0"/>
    <p:restoredTop sz="99110" autoAdjust="0"/>
  </p:normalViewPr>
  <p:slideViewPr>
    <p:cSldViewPr>
      <p:cViewPr varScale="1">
        <p:scale>
          <a:sx n="149" d="100"/>
          <a:sy n="149" d="100"/>
        </p:scale>
        <p:origin x="7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89ACDBE-C7D3-4807-BC10-892717935A2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CEBCC84F-1AE7-4A9F-8FEB-C6AF5594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265CE317-F0E1-4B12-98E2-40102860242D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7D39A339-C8A0-4CD0-BF69-CD845553FE1E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7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53B3550A-E2A1-42CA-B915-E67322F5877F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92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4D46C4F0-298E-42A5-951E-28009D32707F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38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791E9C17-2354-4F0D-9CF5-75A0D35DF2B7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4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A44957A8-2175-4980-9EF9-015C2D289FA9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54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A44957A8-2175-4980-9EF9-015C2D289FA9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0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BD4B92A0-33AE-4F9E-AC00-490032541C6B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82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550BE902-961D-4BDA-BCFE-06303B8F9486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14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CD3D62E9-51ED-465B-BFDF-B3E877D0FA96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71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CD3D62E9-51ED-465B-BFDF-B3E877D0FA96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6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3A666B59-DC79-46FA-9298-5003DBCAD593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79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2165C9A0-C59B-4A92-B4ED-EC2E3FB8E13B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8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930E395C-D852-4041-850F-47CC6EB96AAB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25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50A7BBAF-19C9-4B10-9A5B-CEF17E3FA847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09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CDC69846-C269-4236-8E5C-5B092BEA1822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03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9C9BB1D8-4492-4505-B311-8526FAA39232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29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7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9C9BB1D8-4492-4505-B311-8526FAA39232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18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D14FB08F-4429-45D7-AD9D-1AADF4A0783C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96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5BC3AAF0-0101-4954-B5E0-B63D071CD288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19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49E115FD-5242-4A21-AA27-3EAE214D6E52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93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E6B8A417-8067-4C04-A96C-62F3FA654DB5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8361B22B-9153-4E04-91E5-A6FF0F4B0DEF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13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E143E26F-C3B8-4E1A-A023-E36E41124D4E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8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347CC6C3-9590-4CC9-B1C4-2050EDF91325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40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196D220E-683B-4D0F-B867-C2133BD3D7D8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11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26854961-A7AD-4CAD-B02F-9D15B211320C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75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26854961-A7AD-4CAD-B02F-9D15B211320C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73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5D734381-3452-4890-A48C-DE2B4392CFC7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40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12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323E5536-1B78-45FD-BFC6-8881CB4BFD49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41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94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223FB0C8-4C62-44F8-A152-D0CD3AC694B8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42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41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2A0C9E80-B46F-40B8-B9AB-550157B1A943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43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106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42ED0A8A-F747-4843-9ABE-025D3F36DDB5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44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9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24F66659-3158-42CA-AF42-72D69ADF761A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95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57EB55D2-FDBF-439B-A6A8-FA99A770A77A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45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63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57EB55D2-FDBF-439B-A6A8-FA99A770A77A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46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0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B95E7C31-A57C-4679-86B2-95F2D23EAB8E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47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309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4D47829B-C7DD-4B7A-AD39-1E675BA55BD7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48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3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884B61B8-C14F-489C-8A20-21B9F161F796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3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48D6E5A5-F3D9-458F-BFF0-AA69DD20C6AB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B895E0E2-A11F-4B97-817A-ECA0DD3B6E70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0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78EC142F-FEEF-483D-90AA-B609984FA6E8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7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</a:pPr>
            <a:fld id="{F853805A-5887-4AEB-8EFC-F73C7FE55533}" type="slidenum">
              <a:rPr lang="en-US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8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2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43000"/>
            <a:ext cx="8686798" cy="5105400"/>
          </a:xfrm>
        </p:spPr>
        <p:txBody>
          <a:bodyPr/>
          <a:lstStyle>
            <a:lvl1pPr marL="342900" indent="-342900">
              <a:buFont typeface="Wingdings" pitchFamily="2" charset="2"/>
              <a:buChar char="v"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42950" indent="-285750">
              <a:buFont typeface="Wingdings" pitchFamily="2" charset="2"/>
              <a:buChar char="Ø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228600" y="228600"/>
            <a:ext cx="8686799" cy="685800"/>
          </a:xfrm>
          <a:prstGeom prst="round2DiagRect">
            <a:avLst>
              <a:gd name="adj1" fmla="val 0"/>
              <a:gd name="adj2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indent="-342900" algn="ctr" fontAlgn="auto">
              <a:spcBef>
                <a:spcPts val="0"/>
              </a:spcBef>
              <a:spcAft>
                <a:spcPts val="0"/>
              </a:spcAft>
            </a:pPr>
            <a:endParaRPr lang="en-US" sz="1400" b="1" kern="0">
              <a:solidFill>
                <a:schemeClr val="tx2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639762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6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7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3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76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871D-07C3-4E8E-98F9-CB630337BE9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B397-0551-4B21-9660-CAFE1BD8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5410200"/>
            <a:ext cx="223553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Tin Bui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Dec. 2014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14400" y="208340"/>
            <a:ext cx="6553200" cy="5735260"/>
            <a:chOff x="914400" y="25400"/>
            <a:chExt cx="6553200" cy="5735260"/>
          </a:xfrm>
        </p:grpSpPr>
        <p:sp>
          <p:nvSpPr>
            <p:cNvPr id="18" name="Rectangle 17"/>
            <p:cNvSpPr/>
            <p:nvPr/>
          </p:nvSpPr>
          <p:spPr>
            <a:xfrm>
              <a:off x="4114800" y="4191000"/>
              <a:ext cx="33528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 smtClean="0">
                  <a:solidFill>
                    <a:srgbClr val="F7112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Impact" pitchFamily="34" charset="0"/>
                  <a:cs typeface="Arial" pitchFamily="34" charset="0"/>
                </a:rPr>
                <a:t>Core</a:t>
              </a:r>
              <a:endParaRPr lang="en-US" sz="9600" dirty="0">
                <a:solidFill>
                  <a:srgbClr val="F7112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25400"/>
              <a:ext cx="3067050" cy="5705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01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Anonymous Class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 class defined inline without name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914400" y="3657600"/>
            <a:ext cx="7577280" cy="24667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92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createForm2(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formType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20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.addActionListener</a:t>
            </a:r>
            <a:r>
              <a:rPr lang="en-US" sz="20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2000" b="1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ActionListener</a:t>
            </a:r>
            <a:r>
              <a:rPr lang="en-US" sz="2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"Clicked me!"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413" name="Oval Callout 1"/>
          <p:cNvSpPr>
            <a:spLocks noChangeArrowheads="1"/>
          </p:cNvSpPr>
          <p:nvPr/>
        </p:nvSpPr>
        <p:spPr bwMode="auto">
          <a:xfrm>
            <a:off x="6553200" y="1447800"/>
            <a:ext cx="2280960" cy="1589760"/>
          </a:xfrm>
          <a:prstGeom prst="wedgeEllipseCallout">
            <a:avLst>
              <a:gd name="adj1" fmla="val -64317"/>
              <a:gd name="adj2" fmla="val 126641"/>
            </a:avLst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/>
              <a:t>Name of the interface or super class of this class</a:t>
            </a:r>
          </a:p>
        </p:txBody>
      </p:sp>
    </p:spTree>
    <p:extLst>
      <p:ext uri="{BB962C8B-B14F-4D97-AF65-F5344CB8AC3E}">
        <p14:creationId xmlns:p14="http://schemas.microsoft.com/office/powerpoint/2010/main" val="1799612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Access Specifiers and Modifiers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final 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Used for class, fields, methods, parameters or variables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static 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Used for inner class, members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Static initialization block: used to deal with static stuffs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synchronized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native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8561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Initialization Blocks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29120" y="1659241"/>
            <a:ext cx="7343280" cy="199835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92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SmallInit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7 ; }       </a:t>
            </a:r>
            <a:r>
              <a:rPr lang="en-US" sz="2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static </a:t>
            </a:r>
            <a:r>
              <a:rPr lang="en-US" sz="20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en-US" sz="2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 block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fr-FR" sz="20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8; }               </a:t>
            </a:r>
            <a:r>
              <a:rPr lang="fr-FR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instance </a:t>
            </a:r>
            <a:r>
              <a:rPr lang="fr-FR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fr-FR" sz="2000" dirty="0">
                <a:solidFill>
                  <a:srgbClr val="3F7F5F"/>
                </a:solidFill>
                <a:latin typeface="Consolas" panose="020B0609020204030204" pitchFamily="49" charset="0"/>
              </a:rPr>
              <a:t> block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99679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Method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Java always </a:t>
            </a:r>
            <a:r>
              <a:rPr lang="en-US" altLang="en-US" b="1" dirty="0" smtClean="0"/>
              <a:t>pass by value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For reference types it is the address of the passed object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Side effect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Change value of a reference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...: variable argument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Nearly the same as array argument</a:t>
            </a:r>
          </a:p>
        </p:txBody>
      </p:sp>
    </p:spTree>
    <p:extLst>
      <p:ext uri="{BB962C8B-B14F-4D97-AF65-F5344CB8AC3E}">
        <p14:creationId xmlns:p14="http://schemas.microsoft.com/office/powerpoint/2010/main" val="539047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Method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52400" y="1079640"/>
            <a:ext cx="9110280" cy="55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x"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y"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z"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t"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change(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a.setText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(1)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b.setText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"new b"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// (3)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c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(4)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"new t"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 </a:t>
            </a:r>
            <a:r>
              <a:rPr lang="en-US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(5)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testChange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change(</a:t>
            </a:r>
            <a:r>
              <a:rPr 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177" dirty="0">
              <a:solidFill>
                <a:srgbClr val="FFD320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6324600" y="804359"/>
            <a:ext cx="2362200" cy="609600"/>
          </a:xfrm>
          <a:prstGeom prst="wedgeEllipseCallout">
            <a:avLst>
              <a:gd name="adj1" fmla="val -74122"/>
              <a:gd name="adj2" fmla="val 3424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x.getText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781800" y="1947359"/>
            <a:ext cx="2362200" cy="609600"/>
          </a:xfrm>
          <a:prstGeom prst="wedgeEllipseCallout">
            <a:avLst>
              <a:gd name="adj1" fmla="val -94231"/>
              <a:gd name="adj2" fmla="val 20608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y.getText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324600" y="3124200"/>
            <a:ext cx="2819400" cy="1246715"/>
          </a:xfrm>
          <a:prstGeom prst="wedgeEllipseCallout">
            <a:avLst>
              <a:gd name="adj1" fmla="val -70591"/>
              <a:gd name="adj2" fmla="val 248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Causes compile error because final reference can not be reassigned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324600" y="4538159"/>
            <a:ext cx="2819400" cy="457200"/>
          </a:xfrm>
          <a:prstGeom prst="wedgeEllipseCallout">
            <a:avLst>
              <a:gd name="adj1" fmla="val -69299"/>
              <a:gd name="adj2" fmla="val -145865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affect to z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5791200" y="5257800"/>
            <a:ext cx="2819400" cy="457200"/>
          </a:xfrm>
          <a:prstGeom prst="wedgeEllipseCallout">
            <a:avLst>
              <a:gd name="adj1" fmla="val -60032"/>
              <a:gd name="adj2" fmla="val -21339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Affect to 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029200" y="5791200"/>
            <a:ext cx="2743200" cy="874486"/>
          </a:xfrm>
          <a:prstGeom prst="wedgeEllipseCallout">
            <a:avLst>
              <a:gd name="adj1" fmla="val -83796"/>
              <a:gd name="adj2" fmla="val -103926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What happen after this method is called?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0769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Enum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Basic </a:t>
            </a:r>
            <a:r>
              <a:rPr lang="en-US" altLang="en-US" dirty="0" err="1" smtClean="0"/>
              <a:t>enum</a:t>
            </a:r>
            <a:endParaRPr lang="en-US" altLang="en-US" dirty="0" smtClean="0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097040" y="2042520"/>
            <a:ext cx="6370560" cy="123408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92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Week</a:t>
            </a:r>
            <a:r>
              <a:rPr lang="en-US" sz="20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Day</a:t>
            </a:r>
            <a:r>
              <a:rPr lang="en-US" sz="2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SUNDAY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MONDAY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TUESDAY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WEDNESDAY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THURSDAY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FRIDAY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SATURDAY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177" dirty="0">
              <a:solidFill>
                <a:srgbClr val="FFD3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Enum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Advanced Enum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829440" y="1746360"/>
            <a:ext cx="8087040" cy="488304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44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Planet {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i="1" dirty="0">
                <a:solidFill>
                  <a:srgbClr val="0000C0"/>
                </a:solidFill>
                <a:latin typeface="Consolas" panose="020B0609020204030204" pitchFamily="49" charset="0"/>
              </a:rPr>
              <a:t>MERCURY</a:t>
            </a:r>
            <a:r>
              <a:rPr lang="en-US" sz="1700" i="1" dirty="0">
                <a:solidFill>
                  <a:srgbClr val="000000"/>
                </a:solidFill>
                <a:latin typeface="Consolas" panose="020B0609020204030204" pitchFamily="49" charset="0"/>
              </a:rPr>
              <a:t> (3.303e+23, 2.4397e6),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i="1" dirty="0">
                <a:solidFill>
                  <a:srgbClr val="0000C0"/>
                </a:solidFill>
                <a:latin typeface="Consolas" panose="020B0609020204030204" pitchFamily="49" charset="0"/>
              </a:rPr>
              <a:t>VENUS</a:t>
            </a:r>
            <a:r>
              <a:rPr lang="en-US" sz="1700" i="1" dirty="0">
                <a:solidFill>
                  <a:srgbClr val="000000"/>
                </a:solidFill>
                <a:latin typeface="Consolas" panose="020B0609020204030204" pitchFamily="49" charset="0"/>
              </a:rPr>
              <a:t>   (4.869e+24, 6.0518e6),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i="1" dirty="0">
                <a:solidFill>
                  <a:srgbClr val="0000C0"/>
                </a:solidFill>
                <a:latin typeface="Consolas" panose="020B0609020204030204" pitchFamily="49" charset="0"/>
              </a:rPr>
              <a:t>EARTH</a:t>
            </a:r>
            <a:r>
              <a:rPr lang="en-US" sz="1700" i="1" dirty="0">
                <a:solidFill>
                  <a:srgbClr val="000000"/>
                </a:solidFill>
                <a:latin typeface="Consolas" panose="020B0609020204030204" pitchFamily="49" charset="0"/>
              </a:rPr>
              <a:t>   (5.976e+24, 6.37814e6);</a:t>
            </a:r>
          </a:p>
          <a:p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</a:t>
            </a:r>
            <a:r>
              <a:rPr lang="en-US" sz="1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6.67300E-11;</a:t>
            </a:r>
          </a:p>
          <a:p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mass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7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7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enum's</a:t>
            </a:r>
            <a:r>
              <a:rPr lang="en-US" sz="1700" b="1" dirty="0">
                <a:solidFill>
                  <a:srgbClr val="3F7F5F"/>
                </a:solidFill>
                <a:latin typeface="Consolas" panose="020B0609020204030204" pitchFamily="49" charset="0"/>
              </a:rPr>
              <a:t> member is usually final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Planet(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mass,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radius) {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mass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mass;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radius;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surfaceGravity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</a:t>
            </a:r>
            <a:r>
              <a:rPr lang="en-US" sz="1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7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mass</a:t>
            </a:r>
            <a:r>
              <a:rPr lang="en-US" sz="1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/ (</a:t>
            </a:r>
            <a:r>
              <a:rPr lang="en-US" sz="17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7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surfaceWeight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otherMass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otherMass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surfaceGravity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700" dirty="0">
              <a:solidFill>
                <a:srgbClr val="FFD3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37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Enum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Use </a:t>
            </a:r>
            <a:r>
              <a:rPr lang="en-US" altLang="en-US" dirty="0" err="1" smtClean="0"/>
              <a:t>enum</a:t>
            </a:r>
            <a:endParaRPr lang="en-US" altLang="en-US" dirty="0" smtClean="0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6934200" cy="16764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92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1800" dirty="0" smtClean="0">
                <a:solidFill>
                  <a:srgbClr val="FFD320"/>
                </a:solidFill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Planet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myPlanet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Planet.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VENUS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"Mass: 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myPlanet.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mass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"Gravity: 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8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myPlanet.surfaceGravity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800" dirty="0">
              <a:solidFill>
                <a:srgbClr val="FFD3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97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Enum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0"/>
            <a:ext cx="8228160" cy="4936320"/>
          </a:xfrm>
        </p:spPr>
        <p:txBody>
          <a:bodyPr>
            <a:normAutofit/>
          </a:bodyPr>
          <a:lstStyle/>
          <a:p>
            <a:pPr marL="555122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3100" dirty="0"/>
              <a:t>The </a:t>
            </a:r>
            <a:r>
              <a:rPr lang="en-US" altLang="en-US" sz="3100" dirty="0" err="1"/>
              <a:t>enum</a:t>
            </a:r>
            <a:r>
              <a:rPr lang="en-US" altLang="en-US" sz="3100" dirty="0"/>
              <a:t> declaration defines a class</a:t>
            </a:r>
          </a:p>
          <a:p>
            <a:pPr marL="955172" lvl="1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2700" dirty="0"/>
              <a:t>Consist of a fixed set of constants.</a:t>
            </a:r>
          </a:p>
          <a:p>
            <a:pPr marL="555122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3100" dirty="0"/>
              <a:t>Can implement interfaces</a:t>
            </a:r>
          </a:p>
          <a:p>
            <a:pPr marL="555122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3100" dirty="0"/>
              <a:t>Can include methods and other fields</a:t>
            </a:r>
          </a:p>
          <a:p>
            <a:pPr marL="555122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3100" dirty="0" smtClean="0"/>
              <a:t>Compiler adds </a:t>
            </a:r>
            <a:r>
              <a:rPr lang="en-US" altLang="en-US" sz="3100" dirty="0"/>
              <a:t>some special methods</a:t>
            </a:r>
          </a:p>
          <a:p>
            <a:pPr marL="955172" lvl="1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2700" dirty="0" smtClean="0"/>
              <a:t>E.g</a:t>
            </a:r>
            <a:r>
              <a:rPr lang="en-US" altLang="en-US" sz="2700" dirty="0"/>
              <a:t>. values()</a:t>
            </a:r>
          </a:p>
          <a:p>
            <a:pPr marL="555122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3100" dirty="0" smtClean="0"/>
              <a:t>Cannot extend any class</a:t>
            </a:r>
          </a:p>
          <a:p>
            <a:pPr marL="955172" lvl="1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2800" i="1" dirty="0" smtClean="0"/>
              <a:t>Because implicitly </a:t>
            </a:r>
            <a:r>
              <a:rPr lang="en-US" altLang="en-US" sz="2800" i="1" dirty="0"/>
              <a:t>extend </a:t>
            </a:r>
            <a:r>
              <a:rPr lang="en-US" altLang="en-US" sz="2800" i="1" dirty="0" err="1" smtClean="0"/>
              <a:t>java.lang.Enum</a:t>
            </a:r>
            <a:endParaRPr lang="en-US" alt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1214390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Annotation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Annotation is metadata</a:t>
            </a:r>
          </a:p>
          <a:p>
            <a:pPr marL="391686" indent="-293764" algn="just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Annotation is an </a:t>
            </a:r>
            <a:r>
              <a:rPr lang="en-US" altLang="en-US" b="1" dirty="0" smtClean="0"/>
              <a:t>@Interface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Each method declaration defines an element of the annotation type </a:t>
            </a:r>
          </a:p>
        </p:txBody>
      </p:sp>
    </p:spTree>
    <p:extLst>
      <p:ext uri="{BB962C8B-B14F-4D97-AF65-F5344CB8AC3E}">
        <p14:creationId xmlns:p14="http://schemas.microsoft.com/office/powerpoint/2010/main" val="4083876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Agenda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>
            <a:normAutofit/>
          </a:bodyPr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Inner Classes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Access </a:t>
            </a:r>
            <a:r>
              <a:rPr lang="en-US" altLang="en-US" dirty="0" err="1" smtClean="0"/>
              <a:t>Specifiers</a:t>
            </a:r>
            <a:r>
              <a:rPr lang="en-US" altLang="en-US" dirty="0" smtClean="0"/>
              <a:t> and Modifiers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Method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 smtClean="0"/>
              <a:t>Enum</a:t>
            </a:r>
            <a:endParaRPr lang="en-US" altLang="en-US" dirty="0" smtClean="0"/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Generic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3343907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Annotation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Method declarations must not have any parameters or a throws clause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Return types are restricted to </a:t>
            </a:r>
          </a:p>
          <a:p>
            <a:pPr marL="754571" lvl="1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primitives, String, Class, </a:t>
            </a:r>
            <a:r>
              <a:rPr lang="en-US" altLang="en-US" dirty="0" err="1" smtClean="0"/>
              <a:t>enums</a:t>
            </a:r>
            <a:r>
              <a:rPr lang="en-US" altLang="en-US" dirty="0" smtClean="0"/>
              <a:t>, annotations, </a:t>
            </a:r>
          </a:p>
          <a:p>
            <a:pPr marL="754571" lvl="1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And arrays of the preceding types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Methods can have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854146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Annotation Type Declaration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667000"/>
            <a:ext cx="685800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RequestForEnhancement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String synopsis();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String engineer()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default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"unassigned"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String date();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"unimplemented"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410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 Annotation Usage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0"/>
            <a:ext cx="8228160" cy="62208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Example 1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990600" y="1803840"/>
            <a:ext cx="7254720" cy="215856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92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RequestForEnhancement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id            = 2868724,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synopsis =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"Enable time-travel"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engineer =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"Mr. Peabody"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date        =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"4/1/3007"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travelThroughTime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destination) { ... }</a:t>
            </a:r>
          </a:p>
          <a:p>
            <a:pPr eaLnBrk="1"/>
            <a:endParaRPr lang="en-US" altLang="en-US" sz="2177" dirty="0">
              <a:solidFill>
                <a:srgbClr val="FFD320"/>
              </a:solidFill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025161" y="5017680"/>
            <a:ext cx="7280639" cy="9259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92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 u="sng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Copyright(</a:t>
            </a:r>
            <a:r>
              <a:rPr lang="en-US" sz="2000" u="sng" dirty="0">
                <a:solidFill>
                  <a:srgbClr val="2A00FF"/>
                </a:solidFill>
                <a:latin typeface="Consolas" panose="020B0609020204030204" pitchFamily="49" charset="0"/>
              </a:rPr>
              <a:t>"2002 </a:t>
            </a:r>
            <a:r>
              <a:rPr lang="en-US" sz="20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Yoyodyne</a:t>
            </a:r>
            <a:r>
              <a:rPr lang="en-US" sz="2000" u="sng" dirty="0">
                <a:solidFill>
                  <a:srgbClr val="2A00FF"/>
                </a:solidFill>
                <a:latin typeface="Consolas" panose="020B0609020204030204" pitchFamily="49" charset="0"/>
              </a:rPr>
              <a:t> Propulsion Systems"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OscillationOverthruster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 ... }</a:t>
            </a:r>
            <a:endParaRPr lang="en-US" altLang="en-US" sz="2177" dirty="0">
              <a:solidFill>
                <a:srgbClr val="FFD320"/>
              </a:solidFill>
            </a:endParaRP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545761" y="4474441"/>
            <a:ext cx="8228160" cy="62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2401" rIns="0" bIns="0"/>
          <a:lstStyle>
            <a:lvl1pPr marL="431800" indent="-3238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spcAft>
                <a:spcPts val="1293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Example</a:t>
            </a:r>
            <a:r>
              <a:rPr lang="en-US" altLang="en-US" sz="254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54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altLang="en-US" sz="254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45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Annotation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Annotations do not directly affect program semantics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But they do affect the way programs are treated by tools and libraries, which can in turn affect the semantics of the running program</a:t>
            </a:r>
          </a:p>
        </p:txBody>
      </p:sp>
    </p:spTree>
    <p:extLst>
      <p:ext uri="{BB962C8B-B14F-4D97-AF65-F5344CB8AC3E}">
        <p14:creationId xmlns:p14="http://schemas.microsoft.com/office/powerpoint/2010/main" val="1583014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Annotation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Annotations can be read from source files, class files, or reflectively at run time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Annotations complement </a:t>
            </a:r>
            <a:r>
              <a:rPr lang="en-US" altLang="en-US" dirty="0" err="1" smtClean="0"/>
              <a:t>javadoc</a:t>
            </a:r>
            <a:r>
              <a:rPr lang="en-US" altLang="en-US" dirty="0" smtClean="0"/>
              <a:t> tags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Annotation is widely used in many framework </a:t>
            </a:r>
          </a:p>
          <a:p>
            <a:pPr marL="754571" lvl="1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e.g. Spring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0" y="3962400"/>
            <a:ext cx="6400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Service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UserServiceImpl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UserService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…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5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Java Convention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Refers JavaCodingConventions.ppt</a:t>
            </a:r>
          </a:p>
        </p:txBody>
      </p:sp>
    </p:spTree>
    <p:extLst>
      <p:ext uri="{BB962C8B-B14F-4D97-AF65-F5344CB8AC3E}">
        <p14:creationId xmlns:p14="http://schemas.microsoft.com/office/powerpoint/2010/main" val="548918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Generic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Refer Java Generic Programming slides</a:t>
            </a:r>
          </a:p>
        </p:txBody>
      </p:sp>
    </p:spTree>
    <p:extLst>
      <p:ext uri="{BB962C8B-B14F-4D97-AF65-F5344CB8AC3E}">
        <p14:creationId xmlns:p14="http://schemas.microsoft.com/office/powerpoint/2010/main" val="2189182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Event Handling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Listen events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Fire events</a:t>
            </a:r>
          </a:p>
        </p:txBody>
      </p:sp>
    </p:spTree>
    <p:extLst>
      <p:ext uri="{BB962C8B-B14F-4D97-AF65-F5344CB8AC3E}">
        <p14:creationId xmlns:p14="http://schemas.microsoft.com/office/powerpoint/2010/main" val="387503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Listen Events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42080" y="1350000"/>
            <a:ext cx="8397119" cy="18504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92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addActionListener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"Button Clicked!"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2177" dirty="0">
              <a:solidFill>
                <a:srgbClr val="FFD3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77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Fire An Event Steps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0"/>
            <a:ext cx="8228160" cy="4936320"/>
          </a:xfrm>
        </p:spPr>
        <p:txBody>
          <a:bodyPr>
            <a:normAutofit/>
          </a:bodyPr>
          <a:lstStyle/>
          <a:p>
            <a:pPr marL="555122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2700" dirty="0"/>
              <a:t>Step 1 [Option]: Define an event class extends </a:t>
            </a:r>
            <a:r>
              <a:rPr lang="en-US" altLang="en-US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EventObject</a:t>
            </a:r>
            <a:endParaRPr lang="en-US" altLang="en-US" sz="2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5172" lvl="1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2300" dirty="0"/>
              <a:t>This class contains the event source</a:t>
            </a:r>
          </a:p>
          <a:p>
            <a:pPr marL="555122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2700" dirty="0"/>
              <a:t>Step 2 [Option]: Define an event listener interface extends </a:t>
            </a:r>
            <a:r>
              <a:rPr lang="en-US" altLang="en-US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EventListener</a:t>
            </a:r>
            <a:endParaRPr lang="en-US" altLang="en-US" sz="2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5172" lvl="1" indent="-457200" algn="just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en-US" sz="2300" dirty="0"/>
              <a:t>This class declares which event(s) will be </a:t>
            </a:r>
            <a:r>
              <a:rPr lang="en-US" altLang="en-US" sz="2300" dirty="0" smtClean="0"/>
              <a:t>fired</a:t>
            </a:r>
          </a:p>
        </p:txBody>
      </p:sp>
    </p:spTree>
    <p:extLst>
      <p:ext uri="{BB962C8B-B14F-4D97-AF65-F5344CB8AC3E}">
        <p14:creationId xmlns:p14="http://schemas.microsoft.com/office/powerpoint/2010/main" val="1926250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Agenda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Event Handling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Exceptions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I/O Streams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Multi-threading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Java Conventions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 smtClean="0"/>
              <a:t>Javadoc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234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Fire An Event Steps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5364000"/>
          </a:xfrm>
        </p:spPr>
        <p:txBody>
          <a:bodyPr>
            <a:normAutofit/>
          </a:bodyPr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Step 3: Define your class that cause the event(s).</a:t>
            </a:r>
          </a:p>
          <a:p>
            <a:pPr marL="791736" lvl="1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This class must have these methods: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23622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YourEvent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&gt;Listener(&lt;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YourEvent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&gt;Listener l)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remove&lt;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YourEvent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&gt;Listener(&lt;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YourEvent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&gt;Listener l)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fire&lt;YourEvent1&gt;()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fire&lt;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YourEventn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846164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Raise Event - Example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45792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Event object class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1066800" y="1866601"/>
            <a:ext cx="7437600" cy="18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MyEventObject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EventObject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MyEventObject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source)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(source);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177" dirty="0">
              <a:solidFill>
                <a:srgbClr val="FFD3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49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Raise Event - Example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45792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Event listener interface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856800" y="1866601"/>
            <a:ext cx="8134799" cy="18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0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MyEventListener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EventListener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myEvent1Happened();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myEvent2Happened();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814" dirty="0">
              <a:solidFill>
                <a:srgbClr val="FFD3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2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Raise Event - Example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45792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Class which causes the event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001999" y="1828801"/>
            <a:ext cx="760860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0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Raiser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myEventListeners</a:t>
            </a: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  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addMyEventListener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myEventListeners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removeMyEventListener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myEventListeners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fireMyEvent1Happened()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 :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myEventListeners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l.myEvent1Happened();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en-US" sz="1800" dirty="0" smtClean="0">
                <a:solidFill>
                  <a:srgbClr val="FFD320"/>
                </a:solidFill>
              </a:rPr>
              <a:t>  </a:t>
            </a:r>
            <a:endParaRPr lang="en-US" altLang="en-US" sz="1800" dirty="0">
              <a:solidFill>
                <a:srgbClr val="FFD3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1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Raise Event - Example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45792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Class which causes the event (cont.)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856801" y="1866600"/>
            <a:ext cx="7437600" cy="461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0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fireMyEvent2Happened()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 :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myEventListeners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l.myEvent2Happened();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aMethod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time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(time % 100 == 0)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fireMyEvent1Happened();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(time % 1000 == 0)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fireMyEvent2Happened();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800" dirty="0">
              <a:solidFill>
                <a:srgbClr val="FFD3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0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Raise Event - Example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45792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Class listens to the event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009201" y="1752600"/>
            <a:ext cx="7906199" cy="468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0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Handler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Handler()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Raiser r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Raiser();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r.addMyEventListener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myEvent1Happened()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"Event1 happened"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myEvent2Happened()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"Event2 happened"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800" dirty="0">
              <a:solidFill>
                <a:srgbClr val="FFD3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91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0" y="1211401"/>
            <a:ext cx="767232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Java Exceptions Hierarchy</a:t>
            </a:r>
          </a:p>
        </p:txBody>
      </p:sp>
    </p:spTree>
    <p:extLst>
      <p:ext uri="{BB962C8B-B14F-4D97-AF65-F5344CB8AC3E}">
        <p14:creationId xmlns:p14="http://schemas.microsoft.com/office/powerpoint/2010/main" val="3674005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Rationale behind the hierarchy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460000" cy="5300640"/>
          </a:xfrm>
        </p:spPr>
        <p:txBody>
          <a:bodyPr>
            <a:normAutofit lnSpcReduction="10000"/>
          </a:bodyPr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Error subclasses 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Represent "serious" errors that a program generally shouldn't expect to catch and recover from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E.g. expected class file being missing, </a:t>
            </a:r>
            <a:r>
              <a:rPr lang="en-US" altLang="en-US" dirty="0" err="1" smtClean="0"/>
              <a:t>OutOfMemoryError</a:t>
            </a:r>
            <a:endParaRPr lang="en-US" altLang="en-US" dirty="0" smtClean="0"/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Exception subclasses (except </a:t>
            </a:r>
            <a:r>
              <a:rPr lang="en-US" altLang="en-US" dirty="0" err="1" smtClean="0"/>
              <a:t>RuntimeException</a:t>
            </a:r>
            <a:r>
              <a:rPr lang="en-US" altLang="en-US" dirty="0" smtClean="0"/>
              <a:t>)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Represent errors that a program can reasonably recover from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 smtClean="0"/>
              <a:t>RuntimeException</a:t>
            </a:r>
            <a:endParaRPr lang="en-US" altLang="en-US" dirty="0" smtClean="0"/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Shouldn't generally expect to occur, but could potentially recover from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Likely to be programming errors rather than invalid user input or a badly configured environment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E.g. </a:t>
            </a:r>
            <a:r>
              <a:rPr lang="en-US" altLang="en-US" dirty="0" err="1" smtClean="0"/>
              <a:t>ClassCastException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NullPointerException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14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658612"/>
            <a:ext cx="8305800" cy="3293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Must have </a:t>
            </a:r>
            <a:r>
              <a:rPr lang="en-US" sz="1600" b="1">
                <a:solidFill>
                  <a:srgbClr val="3F7F5F"/>
                </a:solidFill>
                <a:latin typeface="Consolas" panose="020B0609020204030204" pitchFamily="49" charset="0"/>
              </a:rPr>
              <a:t>try-catch </a:t>
            </a:r>
            <a:r>
              <a:rPr lang="en-US" sz="1600" b="1" smtClean="0">
                <a:solidFill>
                  <a:srgbClr val="3F7F5F"/>
                </a:solidFill>
                <a:latin typeface="Consolas" panose="020B0609020204030204" pitchFamily="49" charset="0"/>
              </a:rPr>
              <a:t>or</a:t>
            </a:r>
            <a:r>
              <a:rPr lang="en-US" sz="1600" b="1">
                <a:solidFill>
                  <a:srgbClr val="3F7F5F"/>
                </a:solidFill>
                <a:latin typeface="Consolas" panose="020B0609020204030204" pitchFamily="49" charset="0"/>
              </a:rPr>
              <a:t> throws </a:t>
            </a:r>
            <a:endParaRPr lang="en-US" sz="16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caller()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throws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"abc.txt"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Must have try-catch or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rethrow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it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do something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must have throws declaration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(!(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)).exists())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"Not exist!"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Checked vs unchecked exceptions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812800"/>
            <a:ext cx="3505200" cy="3073400"/>
            <a:chOff x="5663521" y="914400"/>
            <a:chExt cx="3404738" cy="3225800"/>
          </a:xfrm>
        </p:grpSpPr>
        <p:pic>
          <p:nvPicPr>
            <p:cNvPr id="7270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521" y="1066800"/>
              <a:ext cx="3317760" cy="2903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" name="Freeform 1"/>
            <p:cNvSpPr/>
            <p:nvPr/>
          </p:nvSpPr>
          <p:spPr>
            <a:xfrm>
              <a:off x="6477000" y="914400"/>
              <a:ext cx="2591259" cy="3225800"/>
            </a:xfrm>
            <a:custGeom>
              <a:avLst/>
              <a:gdLst>
                <a:gd name="connsiteX0" fmla="*/ 114759 w 2591259"/>
                <a:gd name="connsiteY0" fmla="*/ 152400 h 3225800"/>
                <a:gd name="connsiteX1" fmla="*/ 51259 w 2591259"/>
                <a:gd name="connsiteY1" fmla="*/ 177800 h 3225800"/>
                <a:gd name="connsiteX2" fmla="*/ 13159 w 2591259"/>
                <a:gd name="connsiteY2" fmla="*/ 190500 h 3225800"/>
                <a:gd name="connsiteX3" fmla="*/ 459 w 2591259"/>
                <a:gd name="connsiteY3" fmla="*/ 228600 h 3225800"/>
                <a:gd name="connsiteX4" fmla="*/ 13159 w 2591259"/>
                <a:gd name="connsiteY4" fmla="*/ 647700 h 3225800"/>
                <a:gd name="connsiteX5" fmla="*/ 76659 w 2591259"/>
                <a:gd name="connsiteY5" fmla="*/ 698500 h 3225800"/>
                <a:gd name="connsiteX6" fmla="*/ 114759 w 2591259"/>
                <a:gd name="connsiteY6" fmla="*/ 711200 h 3225800"/>
                <a:gd name="connsiteX7" fmla="*/ 229059 w 2591259"/>
                <a:gd name="connsiteY7" fmla="*/ 774700 h 3225800"/>
                <a:gd name="connsiteX8" fmla="*/ 254459 w 2591259"/>
                <a:gd name="connsiteY8" fmla="*/ 812800 h 3225800"/>
                <a:gd name="connsiteX9" fmla="*/ 292559 w 2591259"/>
                <a:gd name="connsiteY9" fmla="*/ 825500 h 3225800"/>
                <a:gd name="connsiteX10" fmla="*/ 356059 w 2591259"/>
                <a:gd name="connsiteY10" fmla="*/ 889000 h 3225800"/>
                <a:gd name="connsiteX11" fmla="*/ 394159 w 2591259"/>
                <a:gd name="connsiteY11" fmla="*/ 1016000 h 3225800"/>
                <a:gd name="connsiteX12" fmla="*/ 432259 w 2591259"/>
                <a:gd name="connsiteY12" fmla="*/ 1181100 h 3225800"/>
                <a:gd name="connsiteX13" fmla="*/ 483059 w 2591259"/>
                <a:gd name="connsiteY13" fmla="*/ 1206500 h 3225800"/>
                <a:gd name="connsiteX14" fmla="*/ 508459 w 2591259"/>
                <a:gd name="connsiteY14" fmla="*/ 1244600 h 3225800"/>
                <a:gd name="connsiteX15" fmla="*/ 559259 w 2591259"/>
                <a:gd name="connsiteY15" fmla="*/ 1257300 h 3225800"/>
                <a:gd name="connsiteX16" fmla="*/ 711659 w 2591259"/>
                <a:gd name="connsiteY16" fmla="*/ 1282700 h 3225800"/>
                <a:gd name="connsiteX17" fmla="*/ 825959 w 2591259"/>
                <a:gd name="connsiteY17" fmla="*/ 1308100 h 3225800"/>
                <a:gd name="connsiteX18" fmla="*/ 1054559 w 2591259"/>
                <a:gd name="connsiteY18" fmla="*/ 1346200 h 3225800"/>
                <a:gd name="connsiteX19" fmla="*/ 1130759 w 2591259"/>
                <a:gd name="connsiteY19" fmla="*/ 1371600 h 3225800"/>
                <a:gd name="connsiteX20" fmla="*/ 1206959 w 2591259"/>
                <a:gd name="connsiteY20" fmla="*/ 1409700 h 3225800"/>
                <a:gd name="connsiteX21" fmla="*/ 1245059 w 2591259"/>
                <a:gd name="connsiteY21" fmla="*/ 1447800 h 3225800"/>
                <a:gd name="connsiteX22" fmla="*/ 1283159 w 2591259"/>
                <a:gd name="connsiteY22" fmla="*/ 1473200 h 3225800"/>
                <a:gd name="connsiteX23" fmla="*/ 1308559 w 2591259"/>
                <a:gd name="connsiteY23" fmla="*/ 1511300 h 3225800"/>
                <a:gd name="connsiteX24" fmla="*/ 1346659 w 2591259"/>
                <a:gd name="connsiteY24" fmla="*/ 1549400 h 3225800"/>
                <a:gd name="connsiteX25" fmla="*/ 1359359 w 2591259"/>
                <a:gd name="connsiteY25" fmla="*/ 1600200 h 3225800"/>
                <a:gd name="connsiteX26" fmla="*/ 1308559 w 2591259"/>
                <a:gd name="connsiteY26" fmla="*/ 1816100 h 3225800"/>
                <a:gd name="connsiteX27" fmla="*/ 1270459 w 2591259"/>
                <a:gd name="connsiteY27" fmla="*/ 1854200 h 3225800"/>
                <a:gd name="connsiteX28" fmla="*/ 1156159 w 2591259"/>
                <a:gd name="connsiteY28" fmla="*/ 1917700 h 3225800"/>
                <a:gd name="connsiteX29" fmla="*/ 1054559 w 2591259"/>
                <a:gd name="connsiteY29" fmla="*/ 1981200 h 3225800"/>
                <a:gd name="connsiteX30" fmla="*/ 1029159 w 2591259"/>
                <a:gd name="connsiteY30" fmla="*/ 2019300 h 3225800"/>
                <a:gd name="connsiteX31" fmla="*/ 1003759 w 2591259"/>
                <a:gd name="connsiteY31" fmla="*/ 2095500 h 3225800"/>
                <a:gd name="connsiteX32" fmla="*/ 991059 w 2591259"/>
                <a:gd name="connsiteY32" fmla="*/ 2184400 h 3225800"/>
                <a:gd name="connsiteX33" fmla="*/ 978359 w 2591259"/>
                <a:gd name="connsiteY33" fmla="*/ 2222500 h 3225800"/>
                <a:gd name="connsiteX34" fmla="*/ 965659 w 2591259"/>
                <a:gd name="connsiteY34" fmla="*/ 2273300 h 3225800"/>
                <a:gd name="connsiteX35" fmla="*/ 952959 w 2591259"/>
                <a:gd name="connsiteY35" fmla="*/ 2362200 h 3225800"/>
                <a:gd name="connsiteX36" fmla="*/ 965659 w 2591259"/>
                <a:gd name="connsiteY36" fmla="*/ 2768600 h 3225800"/>
                <a:gd name="connsiteX37" fmla="*/ 978359 w 2591259"/>
                <a:gd name="connsiteY37" fmla="*/ 2806700 h 3225800"/>
                <a:gd name="connsiteX38" fmla="*/ 991059 w 2591259"/>
                <a:gd name="connsiteY38" fmla="*/ 2882900 h 3225800"/>
                <a:gd name="connsiteX39" fmla="*/ 1003759 w 2591259"/>
                <a:gd name="connsiteY39" fmla="*/ 2921000 h 3225800"/>
                <a:gd name="connsiteX40" fmla="*/ 1016459 w 2591259"/>
                <a:gd name="connsiteY40" fmla="*/ 2984500 h 3225800"/>
                <a:gd name="connsiteX41" fmla="*/ 1092659 w 2591259"/>
                <a:gd name="connsiteY41" fmla="*/ 3136900 h 3225800"/>
                <a:gd name="connsiteX42" fmla="*/ 1130759 w 2591259"/>
                <a:gd name="connsiteY42" fmla="*/ 3175000 h 3225800"/>
                <a:gd name="connsiteX43" fmla="*/ 1168859 w 2591259"/>
                <a:gd name="connsiteY43" fmla="*/ 3187700 h 3225800"/>
                <a:gd name="connsiteX44" fmla="*/ 1308559 w 2591259"/>
                <a:gd name="connsiteY44" fmla="*/ 3200400 h 3225800"/>
                <a:gd name="connsiteX45" fmla="*/ 1384759 w 2591259"/>
                <a:gd name="connsiteY45" fmla="*/ 3213100 h 3225800"/>
                <a:gd name="connsiteX46" fmla="*/ 1562559 w 2591259"/>
                <a:gd name="connsiteY46" fmla="*/ 3225800 h 3225800"/>
                <a:gd name="connsiteX47" fmla="*/ 2286459 w 2591259"/>
                <a:gd name="connsiteY47" fmla="*/ 3213100 h 3225800"/>
                <a:gd name="connsiteX48" fmla="*/ 2375359 w 2591259"/>
                <a:gd name="connsiteY48" fmla="*/ 3200400 h 3225800"/>
                <a:gd name="connsiteX49" fmla="*/ 2426159 w 2591259"/>
                <a:gd name="connsiteY49" fmla="*/ 3175000 h 3225800"/>
                <a:gd name="connsiteX50" fmla="*/ 2464259 w 2591259"/>
                <a:gd name="connsiteY50" fmla="*/ 3162300 h 3225800"/>
                <a:gd name="connsiteX51" fmla="*/ 2489659 w 2591259"/>
                <a:gd name="connsiteY51" fmla="*/ 3086100 h 3225800"/>
                <a:gd name="connsiteX52" fmla="*/ 2540459 w 2591259"/>
                <a:gd name="connsiteY52" fmla="*/ 3009900 h 3225800"/>
                <a:gd name="connsiteX53" fmla="*/ 2553159 w 2591259"/>
                <a:gd name="connsiteY53" fmla="*/ 2501900 h 3225800"/>
                <a:gd name="connsiteX54" fmla="*/ 2578559 w 2591259"/>
                <a:gd name="connsiteY54" fmla="*/ 2108200 h 3225800"/>
                <a:gd name="connsiteX55" fmla="*/ 2591259 w 2591259"/>
                <a:gd name="connsiteY55" fmla="*/ 1828800 h 3225800"/>
                <a:gd name="connsiteX56" fmla="*/ 2578559 w 2591259"/>
                <a:gd name="connsiteY56" fmla="*/ 952500 h 3225800"/>
                <a:gd name="connsiteX57" fmla="*/ 2565859 w 2591259"/>
                <a:gd name="connsiteY57" fmla="*/ 838200 h 3225800"/>
                <a:gd name="connsiteX58" fmla="*/ 2515059 w 2591259"/>
                <a:gd name="connsiteY58" fmla="*/ 736600 h 3225800"/>
                <a:gd name="connsiteX59" fmla="*/ 2502359 w 2591259"/>
                <a:gd name="connsiteY59" fmla="*/ 698500 h 3225800"/>
                <a:gd name="connsiteX60" fmla="*/ 2464259 w 2591259"/>
                <a:gd name="connsiteY60" fmla="*/ 635000 h 3225800"/>
                <a:gd name="connsiteX61" fmla="*/ 2438859 w 2591259"/>
                <a:gd name="connsiteY61" fmla="*/ 596900 h 3225800"/>
                <a:gd name="connsiteX62" fmla="*/ 2426159 w 2591259"/>
                <a:gd name="connsiteY62" fmla="*/ 558800 h 3225800"/>
                <a:gd name="connsiteX63" fmla="*/ 2388059 w 2591259"/>
                <a:gd name="connsiteY63" fmla="*/ 520700 h 3225800"/>
                <a:gd name="connsiteX64" fmla="*/ 2311859 w 2591259"/>
                <a:gd name="connsiteY64" fmla="*/ 431800 h 3225800"/>
                <a:gd name="connsiteX65" fmla="*/ 2261059 w 2591259"/>
                <a:gd name="connsiteY65" fmla="*/ 406400 h 3225800"/>
                <a:gd name="connsiteX66" fmla="*/ 2222959 w 2591259"/>
                <a:gd name="connsiteY66" fmla="*/ 381000 h 3225800"/>
                <a:gd name="connsiteX67" fmla="*/ 2045159 w 2591259"/>
                <a:gd name="connsiteY67" fmla="*/ 368300 h 3225800"/>
                <a:gd name="connsiteX68" fmla="*/ 1994359 w 2591259"/>
                <a:gd name="connsiteY68" fmla="*/ 355600 h 3225800"/>
                <a:gd name="connsiteX69" fmla="*/ 1892759 w 2591259"/>
                <a:gd name="connsiteY69" fmla="*/ 292100 h 3225800"/>
                <a:gd name="connsiteX70" fmla="*/ 1841959 w 2591259"/>
                <a:gd name="connsiteY70" fmla="*/ 254000 h 3225800"/>
                <a:gd name="connsiteX71" fmla="*/ 1753059 w 2591259"/>
                <a:gd name="connsiteY71" fmla="*/ 215900 h 3225800"/>
                <a:gd name="connsiteX72" fmla="*/ 1714959 w 2591259"/>
                <a:gd name="connsiteY72" fmla="*/ 165100 h 3225800"/>
                <a:gd name="connsiteX73" fmla="*/ 1600659 w 2591259"/>
                <a:gd name="connsiteY73" fmla="*/ 127000 h 3225800"/>
                <a:gd name="connsiteX74" fmla="*/ 1537159 w 2591259"/>
                <a:gd name="connsiteY74" fmla="*/ 88900 h 3225800"/>
                <a:gd name="connsiteX75" fmla="*/ 1448259 w 2591259"/>
                <a:gd name="connsiteY75" fmla="*/ 50800 h 3225800"/>
                <a:gd name="connsiteX76" fmla="*/ 1410159 w 2591259"/>
                <a:gd name="connsiteY76" fmla="*/ 38100 h 3225800"/>
                <a:gd name="connsiteX77" fmla="*/ 1333959 w 2591259"/>
                <a:gd name="connsiteY77" fmla="*/ 0 h 3225800"/>
                <a:gd name="connsiteX78" fmla="*/ 889459 w 2591259"/>
                <a:gd name="connsiteY78" fmla="*/ 25400 h 3225800"/>
                <a:gd name="connsiteX79" fmla="*/ 851359 w 2591259"/>
                <a:gd name="connsiteY79" fmla="*/ 38100 h 3225800"/>
                <a:gd name="connsiteX80" fmla="*/ 825959 w 2591259"/>
                <a:gd name="connsiteY80" fmla="*/ 76200 h 3225800"/>
                <a:gd name="connsiteX81" fmla="*/ 749759 w 2591259"/>
                <a:gd name="connsiteY81" fmla="*/ 88900 h 3225800"/>
                <a:gd name="connsiteX82" fmla="*/ 635459 w 2591259"/>
                <a:gd name="connsiteY82" fmla="*/ 101600 h 3225800"/>
                <a:gd name="connsiteX83" fmla="*/ 394159 w 2591259"/>
                <a:gd name="connsiteY83" fmla="*/ 114300 h 3225800"/>
                <a:gd name="connsiteX84" fmla="*/ 229059 w 2591259"/>
                <a:gd name="connsiteY84" fmla="*/ 127000 h 3225800"/>
                <a:gd name="connsiteX85" fmla="*/ 114759 w 2591259"/>
                <a:gd name="connsiteY85" fmla="*/ 152400 h 322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591259" h="3225800">
                  <a:moveTo>
                    <a:pt x="114759" y="152400"/>
                  </a:moveTo>
                  <a:cubicBezTo>
                    <a:pt x="93592" y="160867"/>
                    <a:pt x="72605" y="169795"/>
                    <a:pt x="51259" y="177800"/>
                  </a:cubicBezTo>
                  <a:cubicBezTo>
                    <a:pt x="38724" y="182500"/>
                    <a:pt x="22625" y="181034"/>
                    <a:pt x="13159" y="190500"/>
                  </a:cubicBezTo>
                  <a:cubicBezTo>
                    <a:pt x="3693" y="199966"/>
                    <a:pt x="4692" y="215900"/>
                    <a:pt x="459" y="228600"/>
                  </a:cubicBezTo>
                  <a:cubicBezTo>
                    <a:pt x="4692" y="368300"/>
                    <a:pt x="-9213" y="509738"/>
                    <a:pt x="13159" y="647700"/>
                  </a:cubicBezTo>
                  <a:cubicBezTo>
                    <a:pt x="17498" y="674457"/>
                    <a:pt x="53673" y="684134"/>
                    <a:pt x="76659" y="698500"/>
                  </a:cubicBezTo>
                  <a:cubicBezTo>
                    <a:pt x="88011" y="705595"/>
                    <a:pt x="103057" y="704699"/>
                    <a:pt x="114759" y="711200"/>
                  </a:cubicBezTo>
                  <a:cubicBezTo>
                    <a:pt x="245767" y="783982"/>
                    <a:pt x="142848" y="745963"/>
                    <a:pt x="229059" y="774700"/>
                  </a:cubicBezTo>
                  <a:cubicBezTo>
                    <a:pt x="237526" y="787400"/>
                    <a:pt x="242540" y="803265"/>
                    <a:pt x="254459" y="812800"/>
                  </a:cubicBezTo>
                  <a:cubicBezTo>
                    <a:pt x="264912" y="821163"/>
                    <a:pt x="283093" y="816034"/>
                    <a:pt x="292559" y="825500"/>
                  </a:cubicBezTo>
                  <a:cubicBezTo>
                    <a:pt x="371026" y="903967"/>
                    <a:pt x="266708" y="859216"/>
                    <a:pt x="356059" y="889000"/>
                  </a:cubicBezTo>
                  <a:cubicBezTo>
                    <a:pt x="369314" y="928764"/>
                    <a:pt x="386482" y="973774"/>
                    <a:pt x="394159" y="1016000"/>
                  </a:cubicBezTo>
                  <a:cubicBezTo>
                    <a:pt x="396101" y="1026679"/>
                    <a:pt x="410402" y="1170172"/>
                    <a:pt x="432259" y="1181100"/>
                  </a:cubicBezTo>
                  <a:lnTo>
                    <a:pt x="483059" y="1206500"/>
                  </a:lnTo>
                  <a:cubicBezTo>
                    <a:pt x="491526" y="1219200"/>
                    <a:pt x="495759" y="1236133"/>
                    <a:pt x="508459" y="1244600"/>
                  </a:cubicBezTo>
                  <a:cubicBezTo>
                    <a:pt x="522982" y="1254282"/>
                    <a:pt x="542476" y="1252505"/>
                    <a:pt x="559259" y="1257300"/>
                  </a:cubicBezTo>
                  <a:cubicBezTo>
                    <a:pt x="684309" y="1293028"/>
                    <a:pt x="439208" y="1237292"/>
                    <a:pt x="711659" y="1282700"/>
                  </a:cubicBezTo>
                  <a:cubicBezTo>
                    <a:pt x="750157" y="1289116"/>
                    <a:pt x="787507" y="1301413"/>
                    <a:pt x="825959" y="1308100"/>
                  </a:cubicBezTo>
                  <a:cubicBezTo>
                    <a:pt x="920992" y="1324627"/>
                    <a:pt x="974846" y="1322286"/>
                    <a:pt x="1054559" y="1346200"/>
                  </a:cubicBezTo>
                  <a:cubicBezTo>
                    <a:pt x="1080204" y="1353893"/>
                    <a:pt x="1108482" y="1356748"/>
                    <a:pt x="1130759" y="1371600"/>
                  </a:cubicBezTo>
                  <a:cubicBezTo>
                    <a:pt x="1179998" y="1404426"/>
                    <a:pt x="1154379" y="1392173"/>
                    <a:pt x="1206959" y="1409700"/>
                  </a:cubicBezTo>
                  <a:cubicBezTo>
                    <a:pt x="1219659" y="1422400"/>
                    <a:pt x="1231261" y="1436302"/>
                    <a:pt x="1245059" y="1447800"/>
                  </a:cubicBezTo>
                  <a:cubicBezTo>
                    <a:pt x="1256785" y="1457571"/>
                    <a:pt x="1272366" y="1462407"/>
                    <a:pt x="1283159" y="1473200"/>
                  </a:cubicBezTo>
                  <a:cubicBezTo>
                    <a:pt x="1293952" y="1483993"/>
                    <a:pt x="1298788" y="1499574"/>
                    <a:pt x="1308559" y="1511300"/>
                  </a:cubicBezTo>
                  <a:cubicBezTo>
                    <a:pt x="1320057" y="1525098"/>
                    <a:pt x="1333959" y="1536700"/>
                    <a:pt x="1346659" y="1549400"/>
                  </a:cubicBezTo>
                  <a:cubicBezTo>
                    <a:pt x="1350892" y="1566333"/>
                    <a:pt x="1360327" y="1582772"/>
                    <a:pt x="1359359" y="1600200"/>
                  </a:cubicBezTo>
                  <a:cubicBezTo>
                    <a:pt x="1353950" y="1697566"/>
                    <a:pt x="1361521" y="1752546"/>
                    <a:pt x="1308559" y="1816100"/>
                  </a:cubicBezTo>
                  <a:cubicBezTo>
                    <a:pt x="1297061" y="1829898"/>
                    <a:pt x="1284636" y="1843173"/>
                    <a:pt x="1270459" y="1854200"/>
                  </a:cubicBezTo>
                  <a:cubicBezTo>
                    <a:pt x="1085267" y="1998238"/>
                    <a:pt x="1266131" y="1857715"/>
                    <a:pt x="1156159" y="1917700"/>
                  </a:cubicBezTo>
                  <a:cubicBezTo>
                    <a:pt x="1121098" y="1936824"/>
                    <a:pt x="1054559" y="1981200"/>
                    <a:pt x="1054559" y="1981200"/>
                  </a:cubicBezTo>
                  <a:cubicBezTo>
                    <a:pt x="1046092" y="1993900"/>
                    <a:pt x="1035358" y="2005352"/>
                    <a:pt x="1029159" y="2019300"/>
                  </a:cubicBezTo>
                  <a:cubicBezTo>
                    <a:pt x="1018285" y="2043766"/>
                    <a:pt x="1003759" y="2095500"/>
                    <a:pt x="1003759" y="2095500"/>
                  </a:cubicBezTo>
                  <a:cubicBezTo>
                    <a:pt x="999526" y="2125133"/>
                    <a:pt x="996930" y="2155047"/>
                    <a:pt x="991059" y="2184400"/>
                  </a:cubicBezTo>
                  <a:cubicBezTo>
                    <a:pt x="988434" y="2197527"/>
                    <a:pt x="982037" y="2209628"/>
                    <a:pt x="978359" y="2222500"/>
                  </a:cubicBezTo>
                  <a:cubicBezTo>
                    <a:pt x="973564" y="2239283"/>
                    <a:pt x="968781" y="2256127"/>
                    <a:pt x="965659" y="2273300"/>
                  </a:cubicBezTo>
                  <a:cubicBezTo>
                    <a:pt x="960304" y="2302751"/>
                    <a:pt x="957192" y="2332567"/>
                    <a:pt x="952959" y="2362200"/>
                  </a:cubicBezTo>
                  <a:cubicBezTo>
                    <a:pt x="957192" y="2497667"/>
                    <a:pt x="957927" y="2633288"/>
                    <a:pt x="965659" y="2768600"/>
                  </a:cubicBezTo>
                  <a:cubicBezTo>
                    <a:pt x="966423" y="2781965"/>
                    <a:pt x="975455" y="2793632"/>
                    <a:pt x="978359" y="2806700"/>
                  </a:cubicBezTo>
                  <a:cubicBezTo>
                    <a:pt x="983945" y="2831837"/>
                    <a:pt x="985473" y="2857763"/>
                    <a:pt x="991059" y="2882900"/>
                  </a:cubicBezTo>
                  <a:cubicBezTo>
                    <a:pt x="993963" y="2895968"/>
                    <a:pt x="1000512" y="2908013"/>
                    <a:pt x="1003759" y="2921000"/>
                  </a:cubicBezTo>
                  <a:cubicBezTo>
                    <a:pt x="1008994" y="2941941"/>
                    <a:pt x="1010779" y="2963675"/>
                    <a:pt x="1016459" y="2984500"/>
                  </a:cubicBezTo>
                  <a:cubicBezTo>
                    <a:pt x="1031953" y="3041311"/>
                    <a:pt x="1049309" y="3093550"/>
                    <a:pt x="1092659" y="3136900"/>
                  </a:cubicBezTo>
                  <a:cubicBezTo>
                    <a:pt x="1105359" y="3149600"/>
                    <a:pt x="1115815" y="3165037"/>
                    <a:pt x="1130759" y="3175000"/>
                  </a:cubicBezTo>
                  <a:cubicBezTo>
                    <a:pt x="1141898" y="3182426"/>
                    <a:pt x="1155607" y="3185807"/>
                    <a:pt x="1168859" y="3187700"/>
                  </a:cubicBezTo>
                  <a:cubicBezTo>
                    <a:pt x="1215148" y="3194313"/>
                    <a:pt x="1262121" y="3194937"/>
                    <a:pt x="1308559" y="3200400"/>
                  </a:cubicBezTo>
                  <a:cubicBezTo>
                    <a:pt x="1334133" y="3203409"/>
                    <a:pt x="1359136" y="3210538"/>
                    <a:pt x="1384759" y="3213100"/>
                  </a:cubicBezTo>
                  <a:cubicBezTo>
                    <a:pt x="1443882" y="3219012"/>
                    <a:pt x="1503292" y="3221567"/>
                    <a:pt x="1562559" y="3225800"/>
                  </a:cubicBezTo>
                  <a:lnTo>
                    <a:pt x="2286459" y="3213100"/>
                  </a:lnTo>
                  <a:cubicBezTo>
                    <a:pt x="2316379" y="3212165"/>
                    <a:pt x="2346480" y="3208276"/>
                    <a:pt x="2375359" y="3200400"/>
                  </a:cubicBezTo>
                  <a:cubicBezTo>
                    <a:pt x="2393624" y="3195419"/>
                    <a:pt x="2408758" y="3182458"/>
                    <a:pt x="2426159" y="3175000"/>
                  </a:cubicBezTo>
                  <a:cubicBezTo>
                    <a:pt x="2438464" y="3169727"/>
                    <a:pt x="2451559" y="3166533"/>
                    <a:pt x="2464259" y="3162300"/>
                  </a:cubicBezTo>
                  <a:cubicBezTo>
                    <a:pt x="2472726" y="3136900"/>
                    <a:pt x="2474807" y="3108377"/>
                    <a:pt x="2489659" y="3086100"/>
                  </a:cubicBezTo>
                  <a:lnTo>
                    <a:pt x="2540459" y="3009900"/>
                  </a:lnTo>
                  <a:cubicBezTo>
                    <a:pt x="2544692" y="2840567"/>
                    <a:pt x="2546008" y="2671135"/>
                    <a:pt x="2553159" y="2501900"/>
                  </a:cubicBezTo>
                  <a:cubicBezTo>
                    <a:pt x="2558711" y="2370511"/>
                    <a:pt x="2572588" y="2239571"/>
                    <a:pt x="2578559" y="2108200"/>
                  </a:cubicBezTo>
                  <a:lnTo>
                    <a:pt x="2591259" y="1828800"/>
                  </a:lnTo>
                  <a:cubicBezTo>
                    <a:pt x="2587026" y="1536700"/>
                    <a:pt x="2586047" y="1244535"/>
                    <a:pt x="2578559" y="952500"/>
                  </a:cubicBezTo>
                  <a:cubicBezTo>
                    <a:pt x="2577576" y="914178"/>
                    <a:pt x="2576676" y="874977"/>
                    <a:pt x="2565859" y="838200"/>
                  </a:cubicBezTo>
                  <a:cubicBezTo>
                    <a:pt x="2555175" y="801875"/>
                    <a:pt x="2527033" y="772521"/>
                    <a:pt x="2515059" y="736600"/>
                  </a:cubicBezTo>
                  <a:cubicBezTo>
                    <a:pt x="2510826" y="723900"/>
                    <a:pt x="2508346" y="710474"/>
                    <a:pt x="2502359" y="698500"/>
                  </a:cubicBezTo>
                  <a:cubicBezTo>
                    <a:pt x="2491320" y="676422"/>
                    <a:pt x="2477342" y="655932"/>
                    <a:pt x="2464259" y="635000"/>
                  </a:cubicBezTo>
                  <a:cubicBezTo>
                    <a:pt x="2456169" y="622057"/>
                    <a:pt x="2445685" y="610552"/>
                    <a:pt x="2438859" y="596900"/>
                  </a:cubicBezTo>
                  <a:cubicBezTo>
                    <a:pt x="2432872" y="584926"/>
                    <a:pt x="2433585" y="569939"/>
                    <a:pt x="2426159" y="558800"/>
                  </a:cubicBezTo>
                  <a:cubicBezTo>
                    <a:pt x="2416196" y="543856"/>
                    <a:pt x="2399748" y="534337"/>
                    <a:pt x="2388059" y="520700"/>
                  </a:cubicBezTo>
                  <a:cubicBezTo>
                    <a:pt x="2360675" y="488752"/>
                    <a:pt x="2346690" y="456679"/>
                    <a:pt x="2311859" y="431800"/>
                  </a:cubicBezTo>
                  <a:cubicBezTo>
                    <a:pt x="2296453" y="420796"/>
                    <a:pt x="2277497" y="415793"/>
                    <a:pt x="2261059" y="406400"/>
                  </a:cubicBezTo>
                  <a:cubicBezTo>
                    <a:pt x="2247807" y="398827"/>
                    <a:pt x="2237990" y="383653"/>
                    <a:pt x="2222959" y="381000"/>
                  </a:cubicBezTo>
                  <a:cubicBezTo>
                    <a:pt x="2164445" y="370674"/>
                    <a:pt x="2104426" y="372533"/>
                    <a:pt x="2045159" y="368300"/>
                  </a:cubicBezTo>
                  <a:cubicBezTo>
                    <a:pt x="2028226" y="364067"/>
                    <a:pt x="2010309" y="362689"/>
                    <a:pt x="1994359" y="355600"/>
                  </a:cubicBezTo>
                  <a:cubicBezTo>
                    <a:pt x="1978657" y="348621"/>
                    <a:pt x="1913749" y="307093"/>
                    <a:pt x="1892759" y="292100"/>
                  </a:cubicBezTo>
                  <a:cubicBezTo>
                    <a:pt x="1875535" y="279797"/>
                    <a:pt x="1860541" y="264136"/>
                    <a:pt x="1841959" y="254000"/>
                  </a:cubicBezTo>
                  <a:cubicBezTo>
                    <a:pt x="1813656" y="238562"/>
                    <a:pt x="1782692" y="228600"/>
                    <a:pt x="1753059" y="215900"/>
                  </a:cubicBezTo>
                  <a:cubicBezTo>
                    <a:pt x="1740359" y="198967"/>
                    <a:pt x="1732571" y="176841"/>
                    <a:pt x="1714959" y="165100"/>
                  </a:cubicBezTo>
                  <a:cubicBezTo>
                    <a:pt x="1562559" y="63500"/>
                    <a:pt x="1695909" y="184150"/>
                    <a:pt x="1600659" y="127000"/>
                  </a:cubicBezTo>
                  <a:cubicBezTo>
                    <a:pt x="1579492" y="114300"/>
                    <a:pt x="1559237" y="99939"/>
                    <a:pt x="1537159" y="88900"/>
                  </a:cubicBezTo>
                  <a:cubicBezTo>
                    <a:pt x="1508323" y="74482"/>
                    <a:pt x="1478193" y="62774"/>
                    <a:pt x="1448259" y="50800"/>
                  </a:cubicBezTo>
                  <a:cubicBezTo>
                    <a:pt x="1435830" y="45828"/>
                    <a:pt x="1422133" y="44087"/>
                    <a:pt x="1410159" y="38100"/>
                  </a:cubicBezTo>
                  <a:cubicBezTo>
                    <a:pt x="1311682" y="-11139"/>
                    <a:pt x="1429724" y="31922"/>
                    <a:pt x="1333959" y="0"/>
                  </a:cubicBezTo>
                  <a:cubicBezTo>
                    <a:pt x="1218539" y="3980"/>
                    <a:pt x="1028422" y="-5481"/>
                    <a:pt x="889459" y="25400"/>
                  </a:cubicBezTo>
                  <a:cubicBezTo>
                    <a:pt x="876391" y="28304"/>
                    <a:pt x="864059" y="33867"/>
                    <a:pt x="851359" y="38100"/>
                  </a:cubicBezTo>
                  <a:cubicBezTo>
                    <a:pt x="842892" y="50800"/>
                    <a:pt x="839611" y="69374"/>
                    <a:pt x="825959" y="76200"/>
                  </a:cubicBezTo>
                  <a:cubicBezTo>
                    <a:pt x="802927" y="87716"/>
                    <a:pt x="775283" y="85497"/>
                    <a:pt x="749759" y="88900"/>
                  </a:cubicBezTo>
                  <a:cubicBezTo>
                    <a:pt x="711761" y="93966"/>
                    <a:pt x="673696" y="98869"/>
                    <a:pt x="635459" y="101600"/>
                  </a:cubicBezTo>
                  <a:cubicBezTo>
                    <a:pt x="555119" y="107339"/>
                    <a:pt x="474547" y="109276"/>
                    <a:pt x="394159" y="114300"/>
                  </a:cubicBezTo>
                  <a:cubicBezTo>
                    <a:pt x="339071" y="117743"/>
                    <a:pt x="284092" y="122767"/>
                    <a:pt x="229059" y="127000"/>
                  </a:cubicBezTo>
                  <a:lnTo>
                    <a:pt x="114759" y="15240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456480" y="1244520"/>
            <a:ext cx="5944320" cy="1727280"/>
          </a:xfrm>
        </p:spPr>
        <p:txBody>
          <a:bodyPr>
            <a:normAutofit/>
          </a:bodyPr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altLang="en-US" dirty="0" smtClean="0"/>
              <a:t>Checked Exceptions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altLang="en-US" dirty="0" smtClean="0"/>
              <a:t>Methods must explicitly declare them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altLang="en-US" dirty="0" smtClean="0"/>
              <a:t>Callers have to handle them explicitly</a:t>
            </a:r>
          </a:p>
        </p:txBody>
      </p:sp>
    </p:spTree>
    <p:extLst>
      <p:ext uri="{BB962C8B-B14F-4D97-AF65-F5344CB8AC3E}">
        <p14:creationId xmlns:p14="http://schemas.microsoft.com/office/powerpoint/2010/main" val="1347282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Checked vs unchecked exceptions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456480" y="1244520"/>
            <a:ext cx="5563319" cy="5218560"/>
          </a:xfrm>
        </p:spPr>
        <p:txBody>
          <a:bodyPr>
            <a:normAutofit/>
          </a:bodyPr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altLang="en-US" dirty="0" smtClean="0"/>
              <a:t>Unchecked Exceptions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altLang="en-US" dirty="0" smtClean="0"/>
              <a:t>Can be thrown "at any time“</a:t>
            </a:r>
          </a:p>
          <a:p>
            <a:pPr marL="1390785" lvl="2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altLang="en-US" dirty="0" smtClean="0"/>
              <a:t>No need to declare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altLang="en-US" dirty="0" smtClean="0"/>
              <a:t>Methods don't explicitly have to declare them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altLang="en-US" dirty="0" smtClean="0"/>
              <a:t>Callers don't have to handle them explicitly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alt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3321" y="990600"/>
            <a:ext cx="3344479" cy="3139044"/>
            <a:chOff x="5688281" y="1219200"/>
            <a:chExt cx="3344479" cy="3139044"/>
          </a:xfrm>
        </p:grpSpPr>
        <p:pic>
          <p:nvPicPr>
            <p:cNvPr id="7270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1219200"/>
              <a:ext cx="3317760" cy="2903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36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" name="Freeform 2"/>
            <p:cNvSpPr/>
            <p:nvPr/>
          </p:nvSpPr>
          <p:spPr>
            <a:xfrm>
              <a:off x="5688281" y="1637944"/>
              <a:ext cx="2401311" cy="2720300"/>
            </a:xfrm>
            <a:custGeom>
              <a:avLst/>
              <a:gdLst>
                <a:gd name="connsiteX0" fmla="*/ 106877 w 2401311"/>
                <a:gd name="connsiteY0" fmla="*/ 48352 h 2720300"/>
                <a:gd name="connsiteX1" fmla="*/ 106877 w 2401311"/>
                <a:gd name="connsiteY1" fmla="*/ 499614 h 2720300"/>
                <a:gd name="connsiteX2" fmla="*/ 95002 w 2401311"/>
                <a:gd name="connsiteY2" fmla="*/ 547116 h 2720300"/>
                <a:gd name="connsiteX3" fmla="*/ 83127 w 2401311"/>
                <a:gd name="connsiteY3" fmla="*/ 642118 h 2720300"/>
                <a:gd name="connsiteX4" fmla="*/ 71251 w 2401311"/>
                <a:gd name="connsiteY4" fmla="*/ 677744 h 2720300"/>
                <a:gd name="connsiteX5" fmla="*/ 59376 w 2401311"/>
                <a:gd name="connsiteY5" fmla="*/ 725246 h 2720300"/>
                <a:gd name="connsiteX6" fmla="*/ 35625 w 2401311"/>
                <a:gd name="connsiteY6" fmla="*/ 796498 h 2720300"/>
                <a:gd name="connsiteX7" fmla="*/ 23750 w 2401311"/>
                <a:gd name="connsiteY7" fmla="*/ 832124 h 2720300"/>
                <a:gd name="connsiteX8" fmla="*/ 0 w 2401311"/>
                <a:gd name="connsiteY8" fmla="*/ 939001 h 2720300"/>
                <a:gd name="connsiteX9" fmla="*/ 11875 w 2401311"/>
                <a:gd name="connsiteY9" fmla="*/ 2411542 h 2720300"/>
                <a:gd name="connsiteX10" fmla="*/ 59376 w 2401311"/>
                <a:gd name="connsiteY10" fmla="*/ 2518420 h 2720300"/>
                <a:gd name="connsiteX11" fmla="*/ 83127 w 2401311"/>
                <a:gd name="connsiteY11" fmla="*/ 2565921 h 2720300"/>
                <a:gd name="connsiteX12" fmla="*/ 201880 w 2401311"/>
                <a:gd name="connsiteY12" fmla="*/ 2649048 h 2720300"/>
                <a:gd name="connsiteX13" fmla="*/ 237506 w 2401311"/>
                <a:gd name="connsiteY13" fmla="*/ 2660924 h 2720300"/>
                <a:gd name="connsiteX14" fmla="*/ 273132 w 2401311"/>
                <a:gd name="connsiteY14" fmla="*/ 2696550 h 2720300"/>
                <a:gd name="connsiteX15" fmla="*/ 356259 w 2401311"/>
                <a:gd name="connsiteY15" fmla="*/ 2708425 h 2720300"/>
                <a:gd name="connsiteX16" fmla="*/ 403761 w 2401311"/>
                <a:gd name="connsiteY16" fmla="*/ 2720300 h 2720300"/>
                <a:gd name="connsiteX17" fmla="*/ 950025 w 2401311"/>
                <a:gd name="connsiteY17" fmla="*/ 2696550 h 2720300"/>
                <a:gd name="connsiteX18" fmla="*/ 1056903 w 2401311"/>
                <a:gd name="connsiteY18" fmla="*/ 2684674 h 2720300"/>
                <a:gd name="connsiteX19" fmla="*/ 1151906 w 2401311"/>
                <a:gd name="connsiteY19" fmla="*/ 2672799 h 2720300"/>
                <a:gd name="connsiteX20" fmla="*/ 1353787 w 2401311"/>
                <a:gd name="connsiteY20" fmla="*/ 2637173 h 2720300"/>
                <a:gd name="connsiteX21" fmla="*/ 1425038 w 2401311"/>
                <a:gd name="connsiteY21" fmla="*/ 2613422 h 2720300"/>
                <a:gd name="connsiteX22" fmla="*/ 1591293 w 2401311"/>
                <a:gd name="connsiteY22" fmla="*/ 2601547 h 2720300"/>
                <a:gd name="connsiteX23" fmla="*/ 1662545 w 2401311"/>
                <a:gd name="connsiteY23" fmla="*/ 2589672 h 2720300"/>
                <a:gd name="connsiteX24" fmla="*/ 1757548 w 2401311"/>
                <a:gd name="connsiteY24" fmla="*/ 2565921 h 2720300"/>
                <a:gd name="connsiteX25" fmla="*/ 1805049 w 2401311"/>
                <a:gd name="connsiteY25" fmla="*/ 2530295 h 2720300"/>
                <a:gd name="connsiteX26" fmla="*/ 1840675 w 2401311"/>
                <a:gd name="connsiteY26" fmla="*/ 2518420 h 2720300"/>
                <a:gd name="connsiteX27" fmla="*/ 1876301 w 2401311"/>
                <a:gd name="connsiteY27" fmla="*/ 2494669 h 2720300"/>
                <a:gd name="connsiteX28" fmla="*/ 1900051 w 2401311"/>
                <a:gd name="connsiteY28" fmla="*/ 2459043 h 2720300"/>
                <a:gd name="connsiteX29" fmla="*/ 1888176 w 2401311"/>
                <a:gd name="connsiteY29" fmla="*/ 2245287 h 2720300"/>
                <a:gd name="connsiteX30" fmla="*/ 1876301 w 2401311"/>
                <a:gd name="connsiteY30" fmla="*/ 2197786 h 2720300"/>
                <a:gd name="connsiteX31" fmla="*/ 1852550 w 2401311"/>
                <a:gd name="connsiteY31" fmla="*/ 2162160 h 2720300"/>
                <a:gd name="connsiteX32" fmla="*/ 1840675 w 2401311"/>
                <a:gd name="connsiteY32" fmla="*/ 2114659 h 2720300"/>
                <a:gd name="connsiteX33" fmla="*/ 1828800 w 2401311"/>
                <a:gd name="connsiteY33" fmla="*/ 2079033 h 2720300"/>
                <a:gd name="connsiteX34" fmla="*/ 1852550 w 2401311"/>
                <a:gd name="connsiteY34" fmla="*/ 1532768 h 2720300"/>
                <a:gd name="connsiteX35" fmla="*/ 1900051 w 2401311"/>
                <a:gd name="connsiteY35" fmla="*/ 1461516 h 2720300"/>
                <a:gd name="connsiteX36" fmla="*/ 1935677 w 2401311"/>
                <a:gd name="connsiteY36" fmla="*/ 1437765 h 2720300"/>
                <a:gd name="connsiteX37" fmla="*/ 1983179 w 2401311"/>
                <a:gd name="connsiteY37" fmla="*/ 1425890 h 2720300"/>
                <a:gd name="connsiteX38" fmla="*/ 2018805 w 2401311"/>
                <a:gd name="connsiteY38" fmla="*/ 1414014 h 2720300"/>
                <a:gd name="connsiteX39" fmla="*/ 2101932 w 2401311"/>
                <a:gd name="connsiteY39" fmla="*/ 1390264 h 2720300"/>
                <a:gd name="connsiteX40" fmla="*/ 2196935 w 2401311"/>
                <a:gd name="connsiteY40" fmla="*/ 1342762 h 2720300"/>
                <a:gd name="connsiteX41" fmla="*/ 2256311 w 2401311"/>
                <a:gd name="connsiteY41" fmla="*/ 1319012 h 2720300"/>
                <a:gd name="connsiteX42" fmla="*/ 2291937 w 2401311"/>
                <a:gd name="connsiteY42" fmla="*/ 1283386 h 2720300"/>
                <a:gd name="connsiteX43" fmla="*/ 2327563 w 2401311"/>
                <a:gd name="connsiteY43" fmla="*/ 1271511 h 2720300"/>
                <a:gd name="connsiteX44" fmla="*/ 2363189 w 2401311"/>
                <a:gd name="connsiteY44" fmla="*/ 1247760 h 2720300"/>
                <a:gd name="connsiteX45" fmla="*/ 2386940 w 2401311"/>
                <a:gd name="connsiteY45" fmla="*/ 1212134 h 2720300"/>
                <a:gd name="connsiteX46" fmla="*/ 2386940 w 2401311"/>
                <a:gd name="connsiteY46" fmla="*/ 974627 h 2720300"/>
                <a:gd name="connsiteX47" fmla="*/ 2339438 w 2401311"/>
                <a:gd name="connsiteY47" fmla="*/ 855874 h 2720300"/>
                <a:gd name="connsiteX48" fmla="*/ 2303813 w 2401311"/>
                <a:gd name="connsiteY48" fmla="*/ 820248 h 2720300"/>
                <a:gd name="connsiteX49" fmla="*/ 2291937 w 2401311"/>
                <a:gd name="connsiteY49" fmla="*/ 784622 h 2720300"/>
                <a:gd name="connsiteX50" fmla="*/ 2208810 w 2401311"/>
                <a:gd name="connsiteY50" fmla="*/ 748996 h 2720300"/>
                <a:gd name="connsiteX51" fmla="*/ 2066306 w 2401311"/>
                <a:gd name="connsiteY51" fmla="*/ 713370 h 2720300"/>
                <a:gd name="connsiteX52" fmla="*/ 1983179 w 2401311"/>
                <a:gd name="connsiteY52" fmla="*/ 689620 h 2720300"/>
                <a:gd name="connsiteX53" fmla="*/ 1911927 w 2401311"/>
                <a:gd name="connsiteY53" fmla="*/ 677744 h 2720300"/>
                <a:gd name="connsiteX54" fmla="*/ 1876301 w 2401311"/>
                <a:gd name="connsiteY54" fmla="*/ 642118 h 2720300"/>
                <a:gd name="connsiteX55" fmla="*/ 1805049 w 2401311"/>
                <a:gd name="connsiteY55" fmla="*/ 630243 h 2720300"/>
                <a:gd name="connsiteX56" fmla="*/ 1710046 w 2401311"/>
                <a:gd name="connsiteY56" fmla="*/ 606492 h 2720300"/>
                <a:gd name="connsiteX57" fmla="*/ 1579418 w 2401311"/>
                <a:gd name="connsiteY57" fmla="*/ 594617 h 2720300"/>
                <a:gd name="connsiteX58" fmla="*/ 1484415 w 2401311"/>
                <a:gd name="connsiteY58" fmla="*/ 570866 h 2720300"/>
                <a:gd name="connsiteX59" fmla="*/ 1401288 w 2401311"/>
                <a:gd name="connsiteY59" fmla="*/ 547116 h 2720300"/>
                <a:gd name="connsiteX60" fmla="*/ 1353787 w 2401311"/>
                <a:gd name="connsiteY60" fmla="*/ 523365 h 2720300"/>
                <a:gd name="connsiteX61" fmla="*/ 1282535 w 2401311"/>
                <a:gd name="connsiteY61" fmla="*/ 475864 h 2720300"/>
                <a:gd name="connsiteX62" fmla="*/ 1211283 w 2401311"/>
                <a:gd name="connsiteY62" fmla="*/ 416487 h 2720300"/>
                <a:gd name="connsiteX63" fmla="*/ 1175657 w 2401311"/>
                <a:gd name="connsiteY63" fmla="*/ 392737 h 2720300"/>
                <a:gd name="connsiteX64" fmla="*/ 1128155 w 2401311"/>
                <a:gd name="connsiteY64" fmla="*/ 321485 h 2720300"/>
                <a:gd name="connsiteX65" fmla="*/ 1104405 w 2401311"/>
                <a:gd name="connsiteY65" fmla="*/ 273983 h 2720300"/>
                <a:gd name="connsiteX66" fmla="*/ 1056903 w 2401311"/>
                <a:gd name="connsiteY66" fmla="*/ 238357 h 2720300"/>
                <a:gd name="connsiteX67" fmla="*/ 1033153 w 2401311"/>
                <a:gd name="connsiteY67" fmla="*/ 202731 h 2720300"/>
                <a:gd name="connsiteX68" fmla="*/ 950025 w 2401311"/>
                <a:gd name="connsiteY68" fmla="*/ 119604 h 2720300"/>
                <a:gd name="connsiteX69" fmla="*/ 890649 w 2401311"/>
                <a:gd name="connsiteY69" fmla="*/ 107729 h 2720300"/>
                <a:gd name="connsiteX70" fmla="*/ 843148 w 2401311"/>
                <a:gd name="connsiteY70" fmla="*/ 95853 h 2720300"/>
                <a:gd name="connsiteX71" fmla="*/ 724394 w 2401311"/>
                <a:gd name="connsiteY71" fmla="*/ 60227 h 2720300"/>
                <a:gd name="connsiteX72" fmla="*/ 498763 w 2401311"/>
                <a:gd name="connsiteY72" fmla="*/ 24601 h 2720300"/>
                <a:gd name="connsiteX73" fmla="*/ 463137 w 2401311"/>
                <a:gd name="connsiteY73" fmla="*/ 12726 h 2720300"/>
                <a:gd name="connsiteX74" fmla="*/ 106877 w 2401311"/>
                <a:gd name="connsiteY74" fmla="*/ 48352 h 27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401311" h="2720300">
                  <a:moveTo>
                    <a:pt x="106877" y="48352"/>
                  </a:moveTo>
                  <a:cubicBezTo>
                    <a:pt x="47500" y="129500"/>
                    <a:pt x="126871" y="139729"/>
                    <a:pt x="106877" y="499614"/>
                  </a:cubicBezTo>
                  <a:cubicBezTo>
                    <a:pt x="105972" y="515910"/>
                    <a:pt x="97685" y="531017"/>
                    <a:pt x="95002" y="547116"/>
                  </a:cubicBezTo>
                  <a:cubicBezTo>
                    <a:pt x="89756" y="578596"/>
                    <a:pt x="88836" y="610719"/>
                    <a:pt x="83127" y="642118"/>
                  </a:cubicBezTo>
                  <a:cubicBezTo>
                    <a:pt x="80888" y="654434"/>
                    <a:pt x="74690" y="665708"/>
                    <a:pt x="71251" y="677744"/>
                  </a:cubicBezTo>
                  <a:cubicBezTo>
                    <a:pt x="66767" y="693437"/>
                    <a:pt x="64066" y="709613"/>
                    <a:pt x="59376" y="725246"/>
                  </a:cubicBezTo>
                  <a:cubicBezTo>
                    <a:pt x="52182" y="749226"/>
                    <a:pt x="43542" y="772747"/>
                    <a:pt x="35625" y="796498"/>
                  </a:cubicBezTo>
                  <a:cubicBezTo>
                    <a:pt x="31667" y="808373"/>
                    <a:pt x="26786" y="819980"/>
                    <a:pt x="23750" y="832124"/>
                  </a:cubicBezTo>
                  <a:cubicBezTo>
                    <a:pt x="6980" y="899206"/>
                    <a:pt x="15076" y="863621"/>
                    <a:pt x="0" y="939001"/>
                  </a:cubicBezTo>
                  <a:cubicBezTo>
                    <a:pt x="3958" y="1429848"/>
                    <a:pt x="4324" y="1920737"/>
                    <a:pt x="11875" y="2411542"/>
                  </a:cubicBezTo>
                  <a:cubicBezTo>
                    <a:pt x="13408" y="2511211"/>
                    <a:pt x="15863" y="2457502"/>
                    <a:pt x="59376" y="2518420"/>
                  </a:cubicBezTo>
                  <a:cubicBezTo>
                    <a:pt x="69666" y="2532825"/>
                    <a:pt x="71366" y="2552690"/>
                    <a:pt x="83127" y="2565921"/>
                  </a:cubicBezTo>
                  <a:cubicBezTo>
                    <a:pt x="118984" y="2606259"/>
                    <a:pt x="154780" y="2628862"/>
                    <a:pt x="201880" y="2649048"/>
                  </a:cubicBezTo>
                  <a:cubicBezTo>
                    <a:pt x="213386" y="2653979"/>
                    <a:pt x="225631" y="2656965"/>
                    <a:pt x="237506" y="2660924"/>
                  </a:cubicBezTo>
                  <a:cubicBezTo>
                    <a:pt x="249381" y="2672799"/>
                    <a:pt x="257539" y="2690313"/>
                    <a:pt x="273132" y="2696550"/>
                  </a:cubicBezTo>
                  <a:cubicBezTo>
                    <a:pt x="299120" y="2706945"/>
                    <a:pt x="328720" y="2703418"/>
                    <a:pt x="356259" y="2708425"/>
                  </a:cubicBezTo>
                  <a:cubicBezTo>
                    <a:pt x="372317" y="2711345"/>
                    <a:pt x="387927" y="2716342"/>
                    <a:pt x="403761" y="2720300"/>
                  </a:cubicBezTo>
                  <a:lnTo>
                    <a:pt x="950025" y="2696550"/>
                  </a:lnTo>
                  <a:cubicBezTo>
                    <a:pt x="985817" y="2694598"/>
                    <a:pt x="1021303" y="2688862"/>
                    <a:pt x="1056903" y="2684674"/>
                  </a:cubicBezTo>
                  <a:cubicBezTo>
                    <a:pt x="1088598" y="2680945"/>
                    <a:pt x="1120426" y="2678046"/>
                    <a:pt x="1151906" y="2672799"/>
                  </a:cubicBezTo>
                  <a:cubicBezTo>
                    <a:pt x="1502763" y="2614323"/>
                    <a:pt x="1088791" y="2675028"/>
                    <a:pt x="1353787" y="2637173"/>
                  </a:cubicBezTo>
                  <a:cubicBezTo>
                    <a:pt x="1377537" y="2629256"/>
                    <a:pt x="1400280" y="2617136"/>
                    <a:pt x="1425038" y="2613422"/>
                  </a:cubicBezTo>
                  <a:cubicBezTo>
                    <a:pt x="1479983" y="2605180"/>
                    <a:pt x="1536009" y="2607075"/>
                    <a:pt x="1591293" y="2601547"/>
                  </a:cubicBezTo>
                  <a:cubicBezTo>
                    <a:pt x="1615252" y="2599151"/>
                    <a:pt x="1638855" y="2593979"/>
                    <a:pt x="1662545" y="2589672"/>
                  </a:cubicBezTo>
                  <a:cubicBezTo>
                    <a:pt x="1725594" y="2578208"/>
                    <a:pt x="1708108" y="2582400"/>
                    <a:pt x="1757548" y="2565921"/>
                  </a:cubicBezTo>
                  <a:cubicBezTo>
                    <a:pt x="1773382" y="2554046"/>
                    <a:pt x="1787865" y="2540115"/>
                    <a:pt x="1805049" y="2530295"/>
                  </a:cubicBezTo>
                  <a:cubicBezTo>
                    <a:pt x="1815917" y="2524085"/>
                    <a:pt x="1829479" y="2524018"/>
                    <a:pt x="1840675" y="2518420"/>
                  </a:cubicBezTo>
                  <a:cubicBezTo>
                    <a:pt x="1853441" y="2512037"/>
                    <a:pt x="1864426" y="2502586"/>
                    <a:pt x="1876301" y="2494669"/>
                  </a:cubicBezTo>
                  <a:cubicBezTo>
                    <a:pt x="1884218" y="2482794"/>
                    <a:pt x="1899372" y="2473299"/>
                    <a:pt x="1900051" y="2459043"/>
                  </a:cubicBezTo>
                  <a:cubicBezTo>
                    <a:pt x="1903445" y="2387762"/>
                    <a:pt x="1894637" y="2316356"/>
                    <a:pt x="1888176" y="2245287"/>
                  </a:cubicBezTo>
                  <a:cubicBezTo>
                    <a:pt x="1886698" y="2229033"/>
                    <a:pt x="1882730" y="2212787"/>
                    <a:pt x="1876301" y="2197786"/>
                  </a:cubicBezTo>
                  <a:cubicBezTo>
                    <a:pt x="1870679" y="2184668"/>
                    <a:pt x="1860467" y="2174035"/>
                    <a:pt x="1852550" y="2162160"/>
                  </a:cubicBezTo>
                  <a:cubicBezTo>
                    <a:pt x="1848592" y="2146326"/>
                    <a:pt x="1845159" y="2130352"/>
                    <a:pt x="1840675" y="2114659"/>
                  </a:cubicBezTo>
                  <a:cubicBezTo>
                    <a:pt x="1837236" y="2102623"/>
                    <a:pt x="1828545" y="2091548"/>
                    <a:pt x="1828800" y="2079033"/>
                  </a:cubicBezTo>
                  <a:cubicBezTo>
                    <a:pt x="1832519" y="1896811"/>
                    <a:pt x="1841412" y="1714688"/>
                    <a:pt x="1852550" y="1532768"/>
                  </a:cubicBezTo>
                  <a:cubicBezTo>
                    <a:pt x="1854596" y="1499351"/>
                    <a:pt x="1875886" y="1481654"/>
                    <a:pt x="1900051" y="1461516"/>
                  </a:cubicBezTo>
                  <a:cubicBezTo>
                    <a:pt x="1911015" y="1452379"/>
                    <a:pt x="1922559" y="1443387"/>
                    <a:pt x="1935677" y="1437765"/>
                  </a:cubicBezTo>
                  <a:cubicBezTo>
                    <a:pt x="1950679" y="1431336"/>
                    <a:pt x="1967486" y="1430374"/>
                    <a:pt x="1983179" y="1425890"/>
                  </a:cubicBezTo>
                  <a:cubicBezTo>
                    <a:pt x="1995215" y="1422451"/>
                    <a:pt x="2006769" y="1417453"/>
                    <a:pt x="2018805" y="1414014"/>
                  </a:cubicBezTo>
                  <a:cubicBezTo>
                    <a:pt x="2071211" y="1399041"/>
                    <a:pt x="2056375" y="1407348"/>
                    <a:pt x="2101932" y="1390264"/>
                  </a:cubicBezTo>
                  <a:cubicBezTo>
                    <a:pt x="2266306" y="1328624"/>
                    <a:pt x="2082146" y="1400157"/>
                    <a:pt x="2196935" y="1342762"/>
                  </a:cubicBezTo>
                  <a:cubicBezTo>
                    <a:pt x="2216001" y="1333229"/>
                    <a:pt x="2236519" y="1326929"/>
                    <a:pt x="2256311" y="1319012"/>
                  </a:cubicBezTo>
                  <a:cubicBezTo>
                    <a:pt x="2268186" y="1307137"/>
                    <a:pt x="2277963" y="1292702"/>
                    <a:pt x="2291937" y="1283386"/>
                  </a:cubicBezTo>
                  <a:cubicBezTo>
                    <a:pt x="2302352" y="1276442"/>
                    <a:pt x="2316367" y="1277109"/>
                    <a:pt x="2327563" y="1271511"/>
                  </a:cubicBezTo>
                  <a:cubicBezTo>
                    <a:pt x="2340329" y="1265128"/>
                    <a:pt x="2351314" y="1255677"/>
                    <a:pt x="2363189" y="1247760"/>
                  </a:cubicBezTo>
                  <a:cubicBezTo>
                    <a:pt x="2371106" y="1235885"/>
                    <a:pt x="2381318" y="1225252"/>
                    <a:pt x="2386940" y="1212134"/>
                  </a:cubicBezTo>
                  <a:cubicBezTo>
                    <a:pt x="2415934" y="1144482"/>
                    <a:pt x="2393114" y="1019900"/>
                    <a:pt x="2386940" y="974627"/>
                  </a:cubicBezTo>
                  <a:cubicBezTo>
                    <a:pt x="2384023" y="953238"/>
                    <a:pt x="2355695" y="878634"/>
                    <a:pt x="2339438" y="855874"/>
                  </a:cubicBezTo>
                  <a:cubicBezTo>
                    <a:pt x="2329677" y="842208"/>
                    <a:pt x="2315688" y="832123"/>
                    <a:pt x="2303813" y="820248"/>
                  </a:cubicBezTo>
                  <a:cubicBezTo>
                    <a:pt x="2299854" y="808373"/>
                    <a:pt x="2300788" y="793473"/>
                    <a:pt x="2291937" y="784622"/>
                  </a:cubicBezTo>
                  <a:cubicBezTo>
                    <a:pt x="2275258" y="767944"/>
                    <a:pt x="2231518" y="757511"/>
                    <a:pt x="2208810" y="748996"/>
                  </a:cubicBezTo>
                  <a:cubicBezTo>
                    <a:pt x="2114255" y="713538"/>
                    <a:pt x="2182601" y="729985"/>
                    <a:pt x="2066306" y="713370"/>
                  </a:cubicBezTo>
                  <a:cubicBezTo>
                    <a:pt x="2032350" y="702052"/>
                    <a:pt x="2020459" y="697076"/>
                    <a:pt x="1983179" y="689620"/>
                  </a:cubicBezTo>
                  <a:cubicBezTo>
                    <a:pt x="1959568" y="684898"/>
                    <a:pt x="1935678" y="681703"/>
                    <a:pt x="1911927" y="677744"/>
                  </a:cubicBezTo>
                  <a:cubicBezTo>
                    <a:pt x="1900052" y="665869"/>
                    <a:pt x="1891648" y="648939"/>
                    <a:pt x="1876301" y="642118"/>
                  </a:cubicBezTo>
                  <a:cubicBezTo>
                    <a:pt x="1854298" y="632339"/>
                    <a:pt x="1828554" y="635466"/>
                    <a:pt x="1805049" y="630243"/>
                  </a:cubicBezTo>
                  <a:cubicBezTo>
                    <a:pt x="1721957" y="611779"/>
                    <a:pt x="1827358" y="621156"/>
                    <a:pt x="1710046" y="606492"/>
                  </a:cubicBezTo>
                  <a:cubicBezTo>
                    <a:pt x="1666661" y="601069"/>
                    <a:pt x="1622961" y="598575"/>
                    <a:pt x="1579418" y="594617"/>
                  </a:cubicBezTo>
                  <a:cubicBezTo>
                    <a:pt x="1458692" y="570473"/>
                    <a:pt x="1569624" y="595212"/>
                    <a:pt x="1484415" y="570866"/>
                  </a:cubicBezTo>
                  <a:cubicBezTo>
                    <a:pt x="1454286" y="562258"/>
                    <a:pt x="1429760" y="559318"/>
                    <a:pt x="1401288" y="547116"/>
                  </a:cubicBezTo>
                  <a:cubicBezTo>
                    <a:pt x="1385017" y="540143"/>
                    <a:pt x="1369621" y="531282"/>
                    <a:pt x="1353787" y="523365"/>
                  </a:cubicBezTo>
                  <a:cubicBezTo>
                    <a:pt x="1312041" y="460747"/>
                    <a:pt x="1354107" y="506538"/>
                    <a:pt x="1282535" y="475864"/>
                  </a:cubicBezTo>
                  <a:cubicBezTo>
                    <a:pt x="1246114" y="460255"/>
                    <a:pt x="1241494" y="441663"/>
                    <a:pt x="1211283" y="416487"/>
                  </a:cubicBezTo>
                  <a:cubicBezTo>
                    <a:pt x="1200319" y="407350"/>
                    <a:pt x="1187532" y="400654"/>
                    <a:pt x="1175657" y="392737"/>
                  </a:cubicBezTo>
                  <a:cubicBezTo>
                    <a:pt x="1159823" y="368986"/>
                    <a:pt x="1140920" y="347017"/>
                    <a:pt x="1128155" y="321485"/>
                  </a:cubicBezTo>
                  <a:cubicBezTo>
                    <a:pt x="1120238" y="305651"/>
                    <a:pt x="1115926" y="287424"/>
                    <a:pt x="1104405" y="273983"/>
                  </a:cubicBezTo>
                  <a:cubicBezTo>
                    <a:pt x="1091524" y="258955"/>
                    <a:pt x="1072737" y="250232"/>
                    <a:pt x="1056903" y="238357"/>
                  </a:cubicBezTo>
                  <a:cubicBezTo>
                    <a:pt x="1048986" y="226482"/>
                    <a:pt x="1041449" y="214345"/>
                    <a:pt x="1033153" y="202731"/>
                  </a:cubicBezTo>
                  <a:cubicBezTo>
                    <a:pt x="1009218" y="169222"/>
                    <a:pt x="989794" y="137279"/>
                    <a:pt x="950025" y="119604"/>
                  </a:cubicBezTo>
                  <a:cubicBezTo>
                    <a:pt x="931581" y="111407"/>
                    <a:pt x="910352" y="112108"/>
                    <a:pt x="890649" y="107729"/>
                  </a:cubicBezTo>
                  <a:cubicBezTo>
                    <a:pt x="874717" y="104188"/>
                    <a:pt x="858982" y="99812"/>
                    <a:pt x="843148" y="95853"/>
                  </a:cubicBezTo>
                  <a:cubicBezTo>
                    <a:pt x="780832" y="54310"/>
                    <a:pt x="828319" y="78567"/>
                    <a:pt x="724394" y="60227"/>
                  </a:cubicBezTo>
                  <a:cubicBezTo>
                    <a:pt x="515093" y="23292"/>
                    <a:pt x="694954" y="46401"/>
                    <a:pt x="498763" y="24601"/>
                  </a:cubicBezTo>
                  <a:cubicBezTo>
                    <a:pt x="486888" y="20643"/>
                    <a:pt x="475655" y="12726"/>
                    <a:pt x="463137" y="12726"/>
                  </a:cubicBezTo>
                  <a:cubicBezTo>
                    <a:pt x="352230" y="12726"/>
                    <a:pt x="166254" y="-32796"/>
                    <a:pt x="106877" y="48352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762000" y="4191000"/>
            <a:ext cx="80010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caller()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validate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"1024"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No try-catch is required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validate(String s) {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no throws declaration required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(s))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"Not a number"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2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Primitive data type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Every data type in java is class except: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1" y="1866600"/>
            <a:ext cx="8087040" cy="41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970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Multithreaded Exception Handling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idx="1"/>
          </p:nvPr>
        </p:nvSpPr>
        <p:spPr>
          <a:xfrm>
            <a:off x="480960" y="1244520"/>
            <a:ext cx="8358239" cy="546107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How is exception from another thread handled?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 smtClean="0"/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990600" y="2274840"/>
            <a:ext cx="7606679" cy="43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Thread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throw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"Test exception"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try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anotherThread.start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"Your exception has been caught"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6400800" y="3581400"/>
            <a:ext cx="2454600" cy="863160"/>
          </a:xfrm>
          <a:prstGeom prst="wedgeEllipseCallout">
            <a:avLst>
              <a:gd name="adj1" fmla="val -132284"/>
              <a:gd name="adj2" fmla="val 50001"/>
            </a:avLst>
          </a:prstGeom>
          <a:solidFill>
            <a:srgbClr val="99CCFF">
              <a:alpha val="20000"/>
            </a:srgbClr>
          </a:solidFill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9201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71913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 Exception </a:t>
            </a:r>
            <a:b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caught?</a:t>
            </a:r>
          </a:p>
        </p:txBody>
      </p:sp>
    </p:spTree>
    <p:extLst>
      <p:ext uri="{BB962C8B-B14F-4D97-AF65-F5344CB8AC3E}">
        <p14:creationId xmlns:p14="http://schemas.microsoft.com/office/powerpoint/2010/main" val="141907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Multithreaded Exception Handling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797308"/>
            <a:ext cx="5715000" cy="4616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TaskTracker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ErrorListener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error(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t, Runnable r);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ErrorListener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ErrorListener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wrap(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r)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ErrorListener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el 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el.error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77640" y="1066800"/>
            <a:ext cx="8228160" cy="488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v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Use </a:t>
            </a:r>
            <a:r>
              <a:rPr lang="en-US" altLang="en-US" b="1" dirty="0" smtClean="0"/>
              <a:t>observer design pattern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638800" y="1804987"/>
            <a:ext cx="3276600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ErrorListener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el)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removeListener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ErrorListener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el)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9503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Basic I/O Streams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Refers JavaSocketProgramming.ppt</a:t>
            </a:r>
          </a:p>
        </p:txBody>
      </p:sp>
    </p:spTree>
    <p:extLst>
      <p:ext uri="{BB962C8B-B14F-4D97-AF65-F5344CB8AC3E}">
        <p14:creationId xmlns:p14="http://schemas.microsoft.com/office/powerpoint/2010/main" val="1322916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Multi-threading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Refers JavaSocketProgramming.ppt</a:t>
            </a:r>
          </a:p>
        </p:txBody>
      </p:sp>
    </p:spTree>
    <p:extLst>
      <p:ext uri="{BB962C8B-B14F-4D97-AF65-F5344CB8AC3E}">
        <p14:creationId xmlns:p14="http://schemas.microsoft.com/office/powerpoint/2010/main" val="4044238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More Topics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Javadoc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Collection Framework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236211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Best Practices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Each method should do one thing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Smaller methods are easier to understand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Partition methods to have short parameter lists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Declare variables when you're first ready to use them</a:t>
            </a:r>
          </a:p>
        </p:txBody>
      </p:sp>
    </p:spTree>
    <p:extLst>
      <p:ext uri="{BB962C8B-B14F-4D97-AF65-F5344CB8AC3E}">
        <p14:creationId xmlns:p14="http://schemas.microsoft.com/office/powerpoint/2010/main" val="4042461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Best Practices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Create new variables rather than reassigning old ones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Don't modify parameter variables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Treat side-effects cautiously</a:t>
            </a:r>
          </a:p>
        </p:txBody>
      </p:sp>
    </p:spTree>
    <p:extLst>
      <p:ext uri="{BB962C8B-B14F-4D97-AF65-F5344CB8AC3E}">
        <p14:creationId xmlns:p14="http://schemas.microsoft.com/office/powerpoint/2010/main" val="4122318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References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885920"/>
          </a:xfrm>
        </p:spPr>
        <p:txBody>
          <a:bodyPr/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SCJP Sun Certified Programmer for Java 6 Exam 310-065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mtClean="0"/>
              <a:t>http://www.javamex.com/tutorials/exceptions/exceptions_hierarchy.shtml</a:t>
            </a:r>
          </a:p>
        </p:txBody>
      </p:sp>
    </p:spTree>
    <p:extLst>
      <p:ext uri="{BB962C8B-B14F-4D97-AF65-F5344CB8AC3E}">
        <p14:creationId xmlns:p14="http://schemas.microsoft.com/office/powerpoint/2010/main" val="789857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311076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Thank you!</a:t>
            </a: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480961" y="207721"/>
            <a:ext cx="8228160" cy="763200"/>
          </a:xfrm>
          <a:prstGeom prst="rect">
            <a:avLst/>
          </a:prstGeom>
        </p:spPr>
        <p:txBody>
          <a:bodyPr vert="horz" lIns="91440" tIns="28802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2698168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 </a:t>
            </a:r>
            <a:r>
              <a:rPr lang="en-US" smtClean="0"/>
              <a:t>method - return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Covariant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7772400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Alpha {}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Beta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Alpha {}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Alpha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doStuff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Alpha();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doStuff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c) {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legal override in Java 1.5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Beta();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 method - </a:t>
            </a:r>
            <a:r>
              <a:rPr lang="en-US" b="1" dirty="0" smtClean="0"/>
              <a:t>throws</a:t>
            </a:r>
            <a:r>
              <a:rPr lang="en-US" dirty="0" smtClean="0"/>
              <a:t> declaration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Covariant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75686"/>
            <a:ext cx="7772400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AlphaException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Exception {}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BetaException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AlphaException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doStuff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throws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AlphaException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AlphaException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doStuff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throws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BetaException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BetaException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Classes </a:t>
            </a:r>
            <a:r>
              <a:rPr lang="en-US" altLang="en-US" dirty="0"/>
              <a:t>defined inside another class or its </a:t>
            </a:r>
            <a:r>
              <a:rPr lang="en-US" altLang="en-US" dirty="0" smtClean="0"/>
              <a:t>method</a:t>
            </a:r>
          </a:p>
          <a:p>
            <a:r>
              <a:rPr lang="en-US" dirty="0"/>
              <a:t>Also called Nested Classes</a:t>
            </a:r>
          </a:p>
          <a:p>
            <a:pPr marL="742950" lvl="2" indent="-342900">
              <a:buFont typeface="Wingdings" pitchFamily="2" charset="2"/>
              <a:buChar char="v"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438400"/>
            <a:ext cx="7772400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MyOuter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MyInner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seeOuter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"Outer x is 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3124200"/>
            <a:ext cx="6629400" cy="152400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v"/>
            </a:pP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Non-static Inner classes </a:t>
            </a:r>
          </a:p>
          <a:p>
            <a:pPr marL="742950" lvl="2" indent="-342900">
              <a:buFont typeface="Wingdings" pitchFamily="2" charset="2"/>
              <a:buChar char="v"/>
            </a:pP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access members of the outer class's instance</a:t>
            </a:r>
          </a:p>
          <a:p>
            <a:pPr marL="742950" lvl="2" indent="-342900">
              <a:buFont typeface="Wingdings" pitchFamily="2" charset="2"/>
              <a:buChar char="v"/>
            </a:pPr>
            <a:r>
              <a:rPr lang="en-US" altLang="en-US" dirty="0" smtClean="0"/>
              <a:t>Can be instantiated outside by </a:t>
            </a:r>
          </a:p>
          <a:p>
            <a:pPr marL="400050" lvl="2" indent="0">
              <a:buNone/>
            </a:pPr>
            <a:r>
              <a:rPr lang="en-US" altLang="en-US" dirty="0" smtClean="0"/>
              <a:t> </a:t>
            </a:r>
          </a:p>
          <a:p>
            <a:pPr marL="400050" lvl="2" indent="0">
              <a:buNone/>
            </a:pPr>
            <a:endParaRPr lang="en-US" altLang="en-US" dirty="0" smtClean="0"/>
          </a:p>
          <a:p>
            <a:pPr marL="400050" lvl="2" indent="0">
              <a:buNone/>
            </a:pPr>
            <a:endParaRPr lang="en-US" altLang="en-US" dirty="0" smtClean="0"/>
          </a:p>
          <a:p>
            <a:pPr marL="400050" lvl="2" indent="0">
              <a:buNone/>
            </a:pPr>
            <a:r>
              <a:rPr lang="en-US" altLang="en-US" dirty="0" smtClean="0"/>
              <a:t>Or </a:t>
            </a:r>
          </a:p>
          <a:p>
            <a:pPr marL="400050" lvl="2" indent="0">
              <a:buNone/>
            </a:pPr>
            <a:endParaRPr lang="en-US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1" indent="-342900">
              <a:buFont typeface="Wingdings" pitchFamily="2" charset="2"/>
              <a:buChar char="v"/>
            </a:pP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Static Inner classes </a:t>
            </a:r>
          </a:p>
          <a:p>
            <a:pPr marL="742950" lvl="2" indent="-342900">
              <a:buFont typeface="Wingdings" pitchFamily="2" charset="2"/>
              <a:buChar char="v"/>
            </a:pP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be access from outside as an individual class</a:t>
            </a:r>
          </a:p>
          <a:p>
            <a:pPr marL="742950" lvl="2" indent="-342900">
              <a:buFont typeface="Wingdings" pitchFamily="2" charset="2"/>
              <a:buChar char="v"/>
            </a:pPr>
            <a:r>
              <a:rPr lang="en-US" altLang="en-US" dirty="0" smtClean="0"/>
              <a:t>Can be instantiated outside by</a:t>
            </a:r>
          </a:p>
          <a:p>
            <a:pPr marL="742950" lvl="2" indent="-342900">
              <a:buFont typeface="Wingdings" pitchFamily="2" charset="2"/>
              <a:buChar char="v"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54069"/>
            <a:ext cx="5638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Outer o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Outer();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Outer.Inner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Inner();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3516868"/>
            <a:ext cx="5638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Outer.Inner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Outer().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Inner();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5574268"/>
            <a:ext cx="7620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com.abc.xyz.Outer.Inner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com.abc.xyz.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7239000" y="2819400"/>
            <a:ext cx="1905000" cy="1527048"/>
          </a:xfrm>
          <a:prstGeom prst="wedgeEllipseCallout">
            <a:avLst>
              <a:gd name="adj1" fmla="val -53146"/>
              <a:gd name="adj2" fmla="val 132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 class play a role as a name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1" y="207721"/>
            <a:ext cx="8228160" cy="763200"/>
          </a:xfrm>
        </p:spPr>
        <p:txBody>
          <a:bodyPr vert="horz" lIns="91440" tIns="288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Inner Classes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44521"/>
            <a:ext cx="8228160" cy="4944960"/>
          </a:xfrm>
        </p:spPr>
        <p:txBody>
          <a:bodyPr>
            <a:normAutofit/>
          </a:bodyPr>
          <a:lstStyle/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 smtClean="0"/>
              <a:t>OuterClassName.this</a:t>
            </a:r>
            <a:endParaRPr lang="en-US" altLang="en-US" dirty="0" smtClean="0"/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Access this pointer of the outer class when you are in the inner class</a:t>
            </a:r>
          </a:p>
          <a:p>
            <a:pPr marL="391686" indent="-293764">
              <a:buClr>
                <a:srgbClr val="FFCC99"/>
              </a:buClr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static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Use this modifier to make the inner class accessible outside the outer class as an individual class</a:t>
            </a:r>
          </a:p>
          <a:p>
            <a:pPr marL="990735" lvl="1" indent="-260644">
              <a:buClr>
                <a:srgbClr val="993366"/>
              </a:buClr>
              <a:buSzPct val="45000"/>
              <a:buFont typeface="Wingdings" panose="05000000000000000000" pitchFamily="2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33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6183</TotalTime>
  <Words>2018</Words>
  <Application>Microsoft Office PowerPoint</Application>
  <PresentationFormat>On-screen Show (4:3)</PresentationFormat>
  <Paragraphs>490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Unicode MS</vt:lpstr>
      <vt:lpstr>ＭＳ Ｐゴシック</vt:lpstr>
      <vt:lpstr>Arial</vt:lpstr>
      <vt:lpstr>Calibri</vt:lpstr>
      <vt:lpstr>Consolas</vt:lpstr>
      <vt:lpstr>Courier New</vt:lpstr>
      <vt:lpstr>Impact</vt:lpstr>
      <vt:lpstr>Times New Roman</vt:lpstr>
      <vt:lpstr>Wingdings</vt:lpstr>
      <vt:lpstr>Office Theme</vt:lpstr>
      <vt:lpstr>PowerPoint Presentation</vt:lpstr>
      <vt:lpstr>Agenda</vt:lpstr>
      <vt:lpstr>Agenda</vt:lpstr>
      <vt:lpstr>Primitive data type</vt:lpstr>
      <vt:lpstr>Covariant</vt:lpstr>
      <vt:lpstr>Covariant</vt:lpstr>
      <vt:lpstr>Inner Classes</vt:lpstr>
      <vt:lpstr>Inner Classes</vt:lpstr>
      <vt:lpstr>Inner Classes</vt:lpstr>
      <vt:lpstr>Anonymous Class</vt:lpstr>
      <vt:lpstr>Access Specifiers and Modifiers</vt:lpstr>
      <vt:lpstr>Initialization Blocks</vt:lpstr>
      <vt:lpstr>Method</vt:lpstr>
      <vt:lpstr>Method</vt:lpstr>
      <vt:lpstr>Enum</vt:lpstr>
      <vt:lpstr>Enum</vt:lpstr>
      <vt:lpstr>Enum</vt:lpstr>
      <vt:lpstr>Enum</vt:lpstr>
      <vt:lpstr>Annotation</vt:lpstr>
      <vt:lpstr>Annotation</vt:lpstr>
      <vt:lpstr>Annotation Type Declaration</vt:lpstr>
      <vt:lpstr> Annotation Usage</vt:lpstr>
      <vt:lpstr>Annotation</vt:lpstr>
      <vt:lpstr>Annotation</vt:lpstr>
      <vt:lpstr>Java Convention</vt:lpstr>
      <vt:lpstr>Generic</vt:lpstr>
      <vt:lpstr>Event Handling</vt:lpstr>
      <vt:lpstr>Listen Events</vt:lpstr>
      <vt:lpstr>Fire An Event Steps</vt:lpstr>
      <vt:lpstr>Fire An Event Steps</vt:lpstr>
      <vt:lpstr>Raise Event - Example</vt:lpstr>
      <vt:lpstr>Raise Event - Example</vt:lpstr>
      <vt:lpstr>Raise Event - Example</vt:lpstr>
      <vt:lpstr>Raise Event - Example</vt:lpstr>
      <vt:lpstr>Raise Event - Example</vt:lpstr>
      <vt:lpstr>Java Exceptions Hierarchy</vt:lpstr>
      <vt:lpstr>Rationale behind the hierarchy</vt:lpstr>
      <vt:lpstr>Checked vs unchecked exceptions</vt:lpstr>
      <vt:lpstr>Checked vs unchecked exceptions</vt:lpstr>
      <vt:lpstr>Multithreaded Exception Handling</vt:lpstr>
      <vt:lpstr>Multithreaded Exception Handling</vt:lpstr>
      <vt:lpstr>Basic I/O Streams</vt:lpstr>
      <vt:lpstr>Multi-threading</vt:lpstr>
      <vt:lpstr>More Topics</vt:lpstr>
      <vt:lpstr>Best Practices</vt:lpstr>
      <vt:lpstr>Best Practices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Huy Tin</dc:creator>
  <cp:lastModifiedBy>bhtin</cp:lastModifiedBy>
  <cp:revision>742</cp:revision>
  <cp:lastPrinted>2012-06-28T03:01:49Z</cp:lastPrinted>
  <dcterms:created xsi:type="dcterms:W3CDTF">2012-06-11T05:35:46Z</dcterms:created>
  <dcterms:modified xsi:type="dcterms:W3CDTF">2015-02-09T10:47:36Z</dcterms:modified>
</cp:coreProperties>
</file>