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8"/>
  </p:notesMasterIdLst>
  <p:sldIdLst>
    <p:sldId id="256" r:id="rId2"/>
    <p:sldId id="257" r:id="rId3"/>
    <p:sldId id="261" r:id="rId4"/>
    <p:sldId id="262" r:id="rId5"/>
    <p:sldId id="263" r:id="rId6"/>
    <p:sldId id="264" r:id="rId7"/>
    <p:sldId id="265" r:id="rId8"/>
    <p:sldId id="266" r:id="rId9"/>
    <p:sldId id="260" r:id="rId10"/>
    <p:sldId id="258" r:id="rId11"/>
    <p:sldId id="259" r:id="rId12"/>
    <p:sldId id="267" r:id="rId13"/>
    <p:sldId id="268" r:id="rId14"/>
    <p:sldId id="269" r:id="rId15"/>
    <p:sldId id="270" r:id="rId16"/>
    <p:sldId id="271" r:id="rId17"/>
  </p:sldIdLst>
  <p:sldSz cx="19010313" cy="10693400"/>
  <p:notesSz cx="7556500" cy="10693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A477207-CF85-4C57-B045-77ADAEF5C47E}">
          <p14:sldIdLst>
            <p14:sldId id="256"/>
          </p14:sldIdLst>
        </p14:section>
        <p14:section name="Khái niệm" id="{CAE83D19-604F-4FB7-BD21-DFF297BAB023}">
          <p14:sldIdLst>
            <p14:sldId id="257"/>
            <p14:sldId id="261"/>
            <p14:sldId id="262"/>
          </p14:sldIdLst>
        </p14:section>
        <p14:section name="Đối tượng NC" id="{93205280-064F-402C-97D7-BA58F593FF70}">
          <p14:sldIdLst>
            <p14:sldId id="263"/>
          </p14:sldIdLst>
        </p14:section>
        <p14:section name="Mục tiêu NC" id="{99B47789-444E-4C79-A48A-CE499E8A758C}">
          <p14:sldIdLst>
            <p14:sldId id="264"/>
          </p14:sldIdLst>
        </p14:section>
        <p14:section name="Đặc điểm" id="{AED3F608-A735-4BCD-90AB-11AD4E36C3DF}">
          <p14:sldIdLst>
            <p14:sldId id="265"/>
            <p14:sldId id="266"/>
          </p14:sldIdLst>
        </p14:section>
        <p14:section name="Lịch sử" id="{09626B77-0346-44FF-BBB3-406DD74969EE}">
          <p14:sldIdLst>
            <p14:sldId id="260"/>
            <p14:sldId id="258"/>
            <p14:sldId id="259"/>
          </p14:sldIdLst>
        </p14:section>
        <p14:section name="Lĩnh vực NC" id="{79A21BFE-147F-4009-87C8-D18B9BBCBAA1}">
          <p14:sldIdLst>
            <p14:sldId id="267"/>
            <p14:sldId id="268"/>
            <p14:sldId id="269"/>
            <p14:sldId id="270"/>
            <p14:sldId id="271"/>
          </p14:sldIdLst>
        </p14:section>
      </p14:sectionLst>
    </p:ext>
    <p:ext uri="{EFAFB233-063F-42B5-8137-9DF3F51BA10A}">
      <p15:sldGuideLst xmlns:p15="http://schemas.microsoft.com/office/powerpoint/2012/main">
        <p15:guide id="1" orient="horz" pos="344" userDrawn="1">
          <p15:clr>
            <a:srgbClr val="A4A3A4"/>
          </p15:clr>
        </p15:guide>
        <p15:guide id="2" pos="11124" userDrawn="1">
          <p15:clr>
            <a:srgbClr val="A4A3A4"/>
          </p15:clr>
        </p15:guide>
        <p15:guide id="3" orient="horz" pos="6344" userDrawn="1">
          <p15:clr>
            <a:srgbClr val="A4A3A4"/>
          </p15:clr>
        </p15:guide>
        <p15:guide id="4" pos="6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F00"/>
    <a:srgbClr val="E3B525"/>
    <a:srgbClr val="009EF3"/>
    <a:srgbClr val="FFA1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p:cViewPr varScale="1">
        <p:scale>
          <a:sx n="42" d="100"/>
          <a:sy n="42" d="100"/>
        </p:scale>
        <p:origin x="840" y="60"/>
      </p:cViewPr>
      <p:guideLst>
        <p:guide orient="horz" pos="344"/>
        <p:guide pos="11124"/>
        <p:guide orient="horz" pos="6344"/>
        <p:guide pos="61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5013" cy="536575"/>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4279900" y="0"/>
            <a:ext cx="3275013" cy="536575"/>
          </a:xfrm>
          <a:prstGeom prst="rect">
            <a:avLst/>
          </a:prstGeom>
        </p:spPr>
        <p:txBody>
          <a:bodyPr vert="horz" lIns="91440" tIns="45720" rIns="91440" bIns="45720" rtlCol="0"/>
          <a:lstStyle>
            <a:lvl1pPr algn="r">
              <a:defRPr sz="1200"/>
            </a:lvl1pPr>
          </a:lstStyle>
          <a:p>
            <a:fld id="{A2BF3456-A29E-41FE-BFB7-B24F24BEE47B}" type="datetimeFigureOut">
              <a:rPr lang="cs-CZ" smtClean="0"/>
              <a:t>05.06.2023</a:t>
            </a:fld>
            <a:endParaRPr lang="cs-CZ"/>
          </a:p>
        </p:txBody>
      </p:sp>
      <p:sp>
        <p:nvSpPr>
          <p:cNvPr id="4" name="Slide Image Placeholder 3"/>
          <p:cNvSpPr>
            <a:spLocks noGrp="1" noRot="1" noChangeAspect="1"/>
          </p:cNvSpPr>
          <p:nvPr>
            <p:ph type="sldImg" idx="2"/>
          </p:nvPr>
        </p:nvSpPr>
        <p:spPr>
          <a:xfrm>
            <a:off x="571500" y="1336675"/>
            <a:ext cx="6413500" cy="3608388"/>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755650" y="5146675"/>
            <a:ext cx="6045200" cy="42100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10156825"/>
            <a:ext cx="3275013" cy="536575"/>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4279900" y="10156825"/>
            <a:ext cx="3275013" cy="536575"/>
          </a:xfrm>
          <a:prstGeom prst="rect">
            <a:avLst/>
          </a:prstGeom>
        </p:spPr>
        <p:txBody>
          <a:bodyPr vert="horz" lIns="91440" tIns="45720" rIns="91440" bIns="45720" rtlCol="0" anchor="b"/>
          <a:lstStyle>
            <a:lvl1pPr algn="r">
              <a:defRPr sz="1200"/>
            </a:lvl1pPr>
          </a:lstStyle>
          <a:p>
            <a:fld id="{DD95B543-0236-4AEE-9F15-C7CF1150485F}" type="slidenum">
              <a:rPr lang="cs-CZ" smtClean="0"/>
              <a:t>‹#›</a:t>
            </a:fld>
            <a:endParaRPr lang="cs-CZ"/>
          </a:p>
        </p:txBody>
      </p:sp>
    </p:spTree>
    <p:extLst>
      <p:ext uri="{BB962C8B-B14F-4D97-AF65-F5344CB8AC3E}">
        <p14:creationId xmlns:p14="http://schemas.microsoft.com/office/powerpoint/2010/main" val="5225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1</a:t>
            </a:fld>
            <a:endParaRPr lang="cs-CZ"/>
          </a:p>
        </p:txBody>
      </p:sp>
    </p:spTree>
    <p:extLst>
      <p:ext uri="{BB962C8B-B14F-4D97-AF65-F5344CB8AC3E}">
        <p14:creationId xmlns:p14="http://schemas.microsoft.com/office/powerpoint/2010/main" val="4407332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10</a:t>
            </a:fld>
            <a:endParaRPr lang="cs-CZ"/>
          </a:p>
        </p:txBody>
      </p:sp>
    </p:spTree>
    <p:extLst>
      <p:ext uri="{BB962C8B-B14F-4D97-AF65-F5344CB8AC3E}">
        <p14:creationId xmlns:p14="http://schemas.microsoft.com/office/powerpoint/2010/main" val="32586150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11</a:t>
            </a:fld>
            <a:endParaRPr lang="cs-CZ"/>
          </a:p>
        </p:txBody>
      </p:sp>
    </p:spTree>
    <p:extLst>
      <p:ext uri="{BB962C8B-B14F-4D97-AF65-F5344CB8AC3E}">
        <p14:creationId xmlns:p14="http://schemas.microsoft.com/office/powerpoint/2010/main" val="21710353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12</a:t>
            </a:fld>
            <a:endParaRPr lang="cs-CZ"/>
          </a:p>
        </p:txBody>
      </p:sp>
    </p:spTree>
    <p:extLst>
      <p:ext uri="{BB962C8B-B14F-4D97-AF65-F5344CB8AC3E}">
        <p14:creationId xmlns:p14="http://schemas.microsoft.com/office/powerpoint/2010/main" val="32514460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13</a:t>
            </a:fld>
            <a:endParaRPr lang="cs-CZ"/>
          </a:p>
        </p:txBody>
      </p:sp>
    </p:spTree>
    <p:extLst>
      <p:ext uri="{BB962C8B-B14F-4D97-AF65-F5344CB8AC3E}">
        <p14:creationId xmlns:p14="http://schemas.microsoft.com/office/powerpoint/2010/main" val="7044601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14</a:t>
            </a:fld>
            <a:endParaRPr lang="cs-CZ"/>
          </a:p>
        </p:txBody>
      </p:sp>
    </p:spTree>
    <p:extLst>
      <p:ext uri="{BB962C8B-B14F-4D97-AF65-F5344CB8AC3E}">
        <p14:creationId xmlns:p14="http://schemas.microsoft.com/office/powerpoint/2010/main" val="30663676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15</a:t>
            </a:fld>
            <a:endParaRPr lang="cs-CZ"/>
          </a:p>
        </p:txBody>
      </p:sp>
    </p:spTree>
    <p:extLst>
      <p:ext uri="{BB962C8B-B14F-4D97-AF65-F5344CB8AC3E}">
        <p14:creationId xmlns:p14="http://schemas.microsoft.com/office/powerpoint/2010/main" val="3096917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2</a:t>
            </a:fld>
            <a:endParaRPr lang="cs-CZ"/>
          </a:p>
        </p:txBody>
      </p:sp>
    </p:spTree>
    <p:extLst>
      <p:ext uri="{BB962C8B-B14F-4D97-AF65-F5344CB8AC3E}">
        <p14:creationId xmlns:p14="http://schemas.microsoft.com/office/powerpoint/2010/main" val="1069633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3</a:t>
            </a:fld>
            <a:endParaRPr lang="cs-CZ"/>
          </a:p>
        </p:txBody>
      </p:sp>
    </p:spTree>
    <p:extLst>
      <p:ext uri="{BB962C8B-B14F-4D97-AF65-F5344CB8AC3E}">
        <p14:creationId xmlns:p14="http://schemas.microsoft.com/office/powerpoint/2010/main" val="3239001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4</a:t>
            </a:fld>
            <a:endParaRPr lang="cs-CZ"/>
          </a:p>
        </p:txBody>
      </p:sp>
    </p:spTree>
    <p:extLst>
      <p:ext uri="{BB962C8B-B14F-4D97-AF65-F5344CB8AC3E}">
        <p14:creationId xmlns:p14="http://schemas.microsoft.com/office/powerpoint/2010/main" val="931499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5</a:t>
            </a:fld>
            <a:endParaRPr lang="cs-CZ"/>
          </a:p>
        </p:txBody>
      </p:sp>
    </p:spTree>
    <p:extLst>
      <p:ext uri="{BB962C8B-B14F-4D97-AF65-F5344CB8AC3E}">
        <p14:creationId xmlns:p14="http://schemas.microsoft.com/office/powerpoint/2010/main" val="7980817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6</a:t>
            </a:fld>
            <a:endParaRPr lang="cs-CZ"/>
          </a:p>
        </p:txBody>
      </p:sp>
    </p:spTree>
    <p:extLst>
      <p:ext uri="{BB962C8B-B14F-4D97-AF65-F5344CB8AC3E}">
        <p14:creationId xmlns:p14="http://schemas.microsoft.com/office/powerpoint/2010/main" val="721571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7</a:t>
            </a:fld>
            <a:endParaRPr lang="cs-CZ"/>
          </a:p>
        </p:txBody>
      </p:sp>
    </p:spTree>
    <p:extLst>
      <p:ext uri="{BB962C8B-B14F-4D97-AF65-F5344CB8AC3E}">
        <p14:creationId xmlns:p14="http://schemas.microsoft.com/office/powerpoint/2010/main" val="2203170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8</a:t>
            </a:fld>
            <a:endParaRPr lang="cs-CZ"/>
          </a:p>
        </p:txBody>
      </p:sp>
    </p:spTree>
    <p:extLst>
      <p:ext uri="{BB962C8B-B14F-4D97-AF65-F5344CB8AC3E}">
        <p14:creationId xmlns:p14="http://schemas.microsoft.com/office/powerpoint/2010/main" val="29995037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9</a:t>
            </a:fld>
            <a:endParaRPr lang="cs-CZ"/>
          </a:p>
        </p:txBody>
      </p:sp>
    </p:spTree>
    <p:extLst>
      <p:ext uri="{BB962C8B-B14F-4D97-AF65-F5344CB8AC3E}">
        <p14:creationId xmlns:p14="http://schemas.microsoft.com/office/powerpoint/2010/main" val="1558058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76289" y="1750055"/>
            <a:ext cx="14257735" cy="3722887"/>
          </a:xfrm>
        </p:spPr>
        <p:txBody>
          <a:bodyPr anchor="b"/>
          <a:lstStyle>
            <a:lvl1pPr algn="ctr">
              <a:defRPr sz="9355"/>
            </a:lvl1pPr>
          </a:lstStyle>
          <a:p>
            <a:r>
              <a:rPr lang="en-US"/>
              <a:t>Click to edit Master title style</a:t>
            </a:r>
            <a:endParaRPr lang="en-US" dirty="0"/>
          </a:p>
        </p:txBody>
      </p:sp>
      <p:sp>
        <p:nvSpPr>
          <p:cNvPr id="3" name="Subtitle 2"/>
          <p:cNvSpPr>
            <a:spLocks noGrp="1"/>
          </p:cNvSpPr>
          <p:nvPr>
            <p:ph type="subTitle" idx="1"/>
          </p:nvPr>
        </p:nvSpPr>
        <p:spPr>
          <a:xfrm>
            <a:off x="2376289" y="5616511"/>
            <a:ext cx="14257735" cy="2581762"/>
          </a:xfrm>
        </p:spPr>
        <p:txBody>
          <a:bodyPr/>
          <a:lstStyle>
            <a:lvl1pPr marL="0" indent="0" algn="ctr">
              <a:buNone/>
              <a:defRPr sz="3742"/>
            </a:lvl1pPr>
            <a:lvl2pPr marL="712866" indent="0" algn="ctr">
              <a:buNone/>
              <a:defRPr sz="3118"/>
            </a:lvl2pPr>
            <a:lvl3pPr marL="1425732" indent="0" algn="ctr">
              <a:buNone/>
              <a:defRPr sz="2807"/>
            </a:lvl3pPr>
            <a:lvl4pPr marL="2138599" indent="0" algn="ctr">
              <a:buNone/>
              <a:defRPr sz="2495"/>
            </a:lvl4pPr>
            <a:lvl5pPr marL="2851465" indent="0" algn="ctr">
              <a:buNone/>
              <a:defRPr sz="2495"/>
            </a:lvl5pPr>
            <a:lvl6pPr marL="3564331" indent="0" algn="ctr">
              <a:buNone/>
              <a:defRPr sz="2495"/>
            </a:lvl6pPr>
            <a:lvl7pPr marL="4277197" indent="0" algn="ctr">
              <a:buNone/>
              <a:defRPr sz="2495"/>
            </a:lvl7pPr>
            <a:lvl8pPr marL="4990064" indent="0" algn="ctr">
              <a:buNone/>
              <a:defRPr sz="2495"/>
            </a:lvl8pPr>
            <a:lvl9pPr marL="5702930" indent="0" algn="ctr">
              <a:buNone/>
              <a:defRPr sz="2495"/>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05/06/2023</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329698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05/06/2023</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308309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604255" y="569325"/>
            <a:ext cx="4099099" cy="90621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06959" y="569325"/>
            <a:ext cx="12059667" cy="9062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05/06/2023</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528634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05/06/2023</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239549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7058" y="2665925"/>
            <a:ext cx="16396395" cy="4448157"/>
          </a:xfrm>
        </p:spPr>
        <p:txBody>
          <a:bodyPr anchor="b"/>
          <a:lstStyle>
            <a:lvl1pPr>
              <a:defRPr sz="9355"/>
            </a:lvl1pPr>
          </a:lstStyle>
          <a:p>
            <a:r>
              <a:rPr lang="en-US"/>
              <a:t>Click to edit Master title style</a:t>
            </a:r>
            <a:endParaRPr lang="en-US" dirty="0"/>
          </a:p>
        </p:txBody>
      </p:sp>
      <p:sp>
        <p:nvSpPr>
          <p:cNvPr id="3" name="Text Placeholder 2"/>
          <p:cNvSpPr>
            <a:spLocks noGrp="1"/>
          </p:cNvSpPr>
          <p:nvPr>
            <p:ph type="body" idx="1"/>
          </p:nvPr>
        </p:nvSpPr>
        <p:spPr>
          <a:xfrm>
            <a:off x="1297058" y="7156164"/>
            <a:ext cx="16396395" cy="2339180"/>
          </a:xfrm>
        </p:spPr>
        <p:txBody>
          <a:bodyPr/>
          <a:lstStyle>
            <a:lvl1pPr marL="0" indent="0">
              <a:buNone/>
              <a:defRPr sz="3742">
                <a:solidFill>
                  <a:schemeClr val="tx1">
                    <a:tint val="75000"/>
                  </a:schemeClr>
                </a:solidFill>
              </a:defRPr>
            </a:lvl1pPr>
            <a:lvl2pPr marL="712866" indent="0">
              <a:buNone/>
              <a:defRPr sz="3118">
                <a:solidFill>
                  <a:schemeClr val="tx1">
                    <a:tint val="75000"/>
                  </a:schemeClr>
                </a:solidFill>
              </a:defRPr>
            </a:lvl2pPr>
            <a:lvl3pPr marL="1425732" indent="0">
              <a:buNone/>
              <a:defRPr sz="2807">
                <a:solidFill>
                  <a:schemeClr val="tx1">
                    <a:tint val="75000"/>
                  </a:schemeClr>
                </a:solidFill>
              </a:defRPr>
            </a:lvl3pPr>
            <a:lvl4pPr marL="2138599" indent="0">
              <a:buNone/>
              <a:defRPr sz="2495">
                <a:solidFill>
                  <a:schemeClr val="tx1">
                    <a:tint val="75000"/>
                  </a:schemeClr>
                </a:solidFill>
              </a:defRPr>
            </a:lvl4pPr>
            <a:lvl5pPr marL="2851465" indent="0">
              <a:buNone/>
              <a:defRPr sz="2495">
                <a:solidFill>
                  <a:schemeClr val="tx1">
                    <a:tint val="75000"/>
                  </a:schemeClr>
                </a:solidFill>
              </a:defRPr>
            </a:lvl5pPr>
            <a:lvl6pPr marL="3564331" indent="0">
              <a:buNone/>
              <a:defRPr sz="2495">
                <a:solidFill>
                  <a:schemeClr val="tx1">
                    <a:tint val="75000"/>
                  </a:schemeClr>
                </a:solidFill>
              </a:defRPr>
            </a:lvl6pPr>
            <a:lvl7pPr marL="4277197" indent="0">
              <a:buNone/>
              <a:defRPr sz="2495">
                <a:solidFill>
                  <a:schemeClr val="tx1">
                    <a:tint val="75000"/>
                  </a:schemeClr>
                </a:solidFill>
              </a:defRPr>
            </a:lvl7pPr>
            <a:lvl8pPr marL="4990064" indent="0">
              <a:buNone/>
              <a:defRPr sz="2495">
                <a:solidFill>
                  <a:schemeClr val="tx1">
                    <a:tint val="75000"/>
                  </a:schemeClr>
                </a:solidFill>
              </a:defRPr>
            </a:lvl8pPr>
            <a:lvl9pPr marL="5702930" indent="0">
              <a:buNone/>
              <a:defRPr sz="249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05/06/2023</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172319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306959" y="2846623"/>
            <a:ext cx="8079383" cy="67848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623971" y="2846623"/>
            <a:ext cx="8079383" cy="67848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05/06/2023</a:t>
            </a:fld>
            <a:endParaRPr lang="en-US" dirty="0"/>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279570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09435" y="569326"/>
            <a:ext cx="16396395" cy="206689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09436" y="2621369"/>
            <a:ext cx="8042253" cy="1284692"/>
          </a:xfrm>
        </p:spPr>
        <p:txBody>
          <a:bodyPr anchor="b"/>
          <a:lstStyle>
            <a:lvl1pPr marL="0" indent="0">
              <a:buNone/>
              <a:defRPr sz="3742" b="1"/>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a:t>Click to edit Master text styles</a:t>
            </a:r>
          </a:p>
        </p:txBody>
      </p:sp>
      <p:sp>
        <p:nvSpPr>
          <p:cNvPr id="4" name="Content Placeholder 3"/>
          <p:cNvSpPr>
            <a:spLocks noGrp="1"/>
          </p:cNvSpPr>
          <p:nvPr>
            <p:ph sz="half" idx="2"/>
          </p:nvPr>
        </p:nvSpPr>
        <p:spPr>
          <a:xfrm>
            <a:off x="1309436" y="3906061"/>
            <a:ext cx="8042253" cy="5745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623971" y="2621369"/>
            <a:ext cx="8081859" cy="1284692"/>
          </a:xfrm>
        </p:spPr>
        <p:txBody>
          <a:bodyPr anchor="b"/>
          <a:lstStyle>
            <a:lvl1pPr marL="0" indent="0">
              <a:buNone/>
              <a:defRPr sz="3742" b="1"/>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a:t>Click to edit Master text styles</a:t>
            </a:r>
          </a:p>
        </p:txBody>
      </p:sp>
      <p:sp>
        <p:nvSpPr>
          <p:cNvPr id="6" name="Content Placeholder 5"/>
          <p:cNvSpPr>
            <a:spLocks noGrp="1"/>
          </p:cNvSpPr>
          <p:nvPr>
            <p:ph sz="quarter" idx="4"/>
          </p:nvPr>
        </p:nvSpPr>
        <p:spPr>
          <a:xfrm>
            <a:off x="9623971" y="3906061"/>
            <a:ext cx="8081859" cy="5745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05/06/2023</a:t>
            </a:fld>
            <a:endParaRPr lang="en-US" dirty="0"/>
          </a:p>
        </p:txBody>
      </p:sp>
      <p:sp>
        <p:nvSpPr>
          <p:cNvPr id="8" name="Footer Placeholder 7"/>
          <p:cNvSpPr>
            <a:spLocks noGrp="1"/>
          </p:cNvSpPr>
          <p:nvPr>
            <p:ph type="ftr" sz="quarter" idx="11"/>
          </p:nvPr>
        </p:nvSpPr>
        <p:spPr/>
        <p:txBody>
          <a:bodyPr/>
          <a:lstStyle/>
          <a:p>
            <a:endParaRPr lang="cs-CZ"/>
          </a:p>
        </p:txBody>
      </p:sp>
      <p:sp>
        <p:nvSpPr>
          <p:cNvPr id="9" name="Slide Number Placeholder 8"/>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290775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05/06/2023</a:t>
            </a:fld>
            <a:endParaRPr lang="en-US" dirty="0"/>
          </a:p>
        </p:txBody>
      </p:sp>
      <p:sp>
        <p:nvSpPr>
          <p:cNvPr id="4" name="Footer Placeholder 3"/>
          <p:cNvSpPr>
            <a:spLocks noGrp="1"/>
          </p:cNvSpPr>
          <p:nvPr>
            <p:ph type="ftr" sz="quarter" idx="11"/>
          </p:nvPr>
        </p:nvSpPr>
        <p:spPr/>
        <p:txBody>
          <a:bodyPr/>
          <a:lstStyle/>
          <a:p>
            <a:endParaRPr lang="cs-CZ"/>
          </a:p>
        </p:txBody>
      </p:sp>
      <p:sp>
        <p:nvSpPr>
          <p:cNvPr id="5" name="Slide Number Placeholder 4"/>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906622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05/06/2023</a:t>
            </a:fld>
            <a:endParaRPr lang="en-US" dirty="0"/>
          </a:p>
        </p:txBody>
      </p:sp>
      <p:sp>
        <p:nvSpPr>
          <p:cNvPr id="3" name="Footer Placeholder 2"/>
          <p:cNvSpPr>
            <a:spLocks noGrp="1"/>
          </p:cNvSpPr>
          <p:nvPr>
            <p:ph type="ftr" sz="quarter" idx="11"/>
          </p:nvPr>
        </p:nvSpPr>
        <p:spPr/>
        <p:txBody>
          <a:bodyPr/>
          <a:lstStyle/>
          <a:p>
            <a:endParaRPr lang="cs-CZ"/>
          </a:p>
        </p:txBody>
      </p:sp>
      <p:sp>
        <p:nvSpPr>
          <p:cNvPr id="4" name="Slide Number Placeholder 3"/>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632000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09436" y="712893"/>
            <a:ext cx="6131320" cy="2495127"/>
          </a:xfrm>
        </p:spPr>
        <p:txBody>
          <a:bodyPr anchor="b"/>
          <a:lstStyle>
            <a:lvl1pPr>
              <a:defRPr sz="4989"/>
            </a:lvl1pPr>
          </a:lstStyle>
          <a:p>
            <a:r>
              <a:rPr lang="en-US"/>
              <a:t>Click to edit Master title style</a:t>
            </a:r>
            <a:endParaRPr lang="en-US" dirty="0"/>
          </a:p>
        </p:txBody>
      </p:sp>
      <p:sp>
        <p:nvSpPr>
          <p:cNvPr id="3" name="Content Placeholder 2"/>
          <p:cNvSpPr>
            <a:spLocks noGrp="1"/>
          </p:cNvSpPr>
          <p:nvPr>
            <p:ph idx="1"/>
          </p:nvPr>
        </p:nvSpPr>
        <p:spPr>
          <a:xfrm>
            <a:off x="8081859" y="1539652"/>
            <a:ext cx="9623971" cy="7599245"/>
          </a:xfrm>
        </p:spPr>
        <p:txBody>
          <a:bodyPr/>
          <a:lstStyle>
            <a:lvl1pPr>
              <a:defRPr sz="4989"/>
            </a:lvl1pPr>
            <a:lvl2pPr>
              <a:defRPr sz="4366"/>
            </a:lvl2pPr>
            <a:lvl3pPr>
              <a:defRPr sz="3742"/>
            </a:lvl3pPr>
            <a:lvl4pPr>
              <a:defRPr sz="3118"/>
            </a:lvl4pPr>
            <a:lvl5pPr>
              <a:defRPr sz="3118"/>
            </a:lvl5pPr>
            <a:lvl6pPr>
              <a:defRPr sz="3118"/>
            </a:lvl6pPr>
            <a:lvl7pPr>
              <a:defRPr sz="3118"/>
            </a:lvl7pPr>
            <a:lvl8pPr>
              <a:defRPr sz="3118"/>
            </a:lvl8pPr>
            <a:lvl9pPr>
              <a:defRPr sz="311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09436" y="3208020"/>
            <a:ext cx="6131320" cy="5943254"/>
          </a:xfrm>
        </p:spPr>
        <p:txBody>
          <a:bodyPr/>
          <a:lstStyle>
            <a:lvl1pPr marL="0" indent="0">
              <a:buNone/>
              <a:defRPr sz="2495"/>
            </a:lvl1pPr>
            <a:lvl2pPr marL="712866" indent="0">
              <a:buNone/>
              <a:defRPr sz="2183"/>
            </a:lvl2pPr>
            <a:lvl3pPr marL="1425732" indent="0">
              <a:buNone/>
              <a:defRPr sz="1871"/>
            </a:lvl3pPr>
            <a:lvl4pPr marL="2138599" indent="0">
              <a:buNone/>
              <a:defRPr sz="1559"/>
            </a:lvl4pPr>
            <a:lvl5pPr marL="2851465" indent="0">
              <a:buNone/>
              <a:defRPr sz="1559"/>
            </a:lvl5pPr>
            <a:lvl6pPr marL="3564331" indent="0">
              <a:buNone/>
              <a:defRPr sz="1559"/>
            </a:lvl6pPr>
            <a:lvl7pPr marL="4277197" indent="0">
              <a:buNone/>
              <a:defRPr sz="1559"/>
            </a:lvl7pPr>
            <a:lvl8pPr marL="4990064" indent="0">
              <a:buNone/>
              <a:defRPr sz="1559"/>
            </a:lvl8pPr>
            <a:lvl9pPr marL="5702930" indent="0">
              <a:buNone/>
              <a:defRPr sz="1559"/>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05/06/2023</a:t>
            </a:fld>
            <a:endParaRPr lang="en-US" dirty="0"/>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440046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09436" y="712893"/>
            <a:ext cx="6131320" cy="2495127"/>
          </a:xfrm>
        </p:spPr>
        <p:txBody>
          <a:bodyPr anchor="b"/>
          <a:lstStyle>
            <a:lvl1pPr>
              <a:defRPr sz="4989"/>
            </a:lvl1pPr>
          </a:lstStyle>
          <a:p>
            <a:r>
              <a:rPr lang="en-US"/>
              <a:t>Click to edit Master title style</a:t>
            </a:r>
            <a:endParaRPr lang="en-US" dirty="0"/>
          </a:p>
        </p:txBody>
      </p:sp>
      <p:sp>
        <p:nvSpPr>
          <p:cNvPr id="3" name="Picture Placeholder 2"/>
          <p:cNvSpPr>
            <a:spLocks noGrp="1" noChangeAspect="1"/>
          </p:cNvSpPr>
          <p:nvPr>
            <p:ph type="pic" idx="1"/>
          </p:nvPr>
        </p:nvSpPr>
        <p:spPr>
          <a:xfrm>
            <a:off x="8081859" y="1539652"/>
            <a:ext cx="9623971" cy="7599245"/>
          </a:xfrm>
        </p:spPr>
        <p:txBody>
          <a:bodyPr anchor="t"/>
          <a:lstStyle>
            <a:lvl1pPr marL="0" indent="0">
              <a:buNone/>
              <a:defRPr sz="4989"/>
            </a:lvl1pPr>
            <a:lvl2pPr marL="712866" indent="0">
              <a:buNone/>
              <a:defRPr sz="4366"/>
            </a:lvl2pPr>
            <a:lvl3pPr marL="1425732" indent="0">
              <a:buNone/>
              <a:defRPr sz="3742"/>
            </a:lvl3pPr>
            <a:lvl4pPr marL="2138599" indent="0">
              <a:buNone/>
              <a:defRPr sz="3118"/>
            </a:lvl4pPr>
            <a:lvl5pPr marL="2851465" indent="0">
              <a:buNone/>
              <a:defRPr sz="3118"/>
            </a:lvl5pPr>
            <a:lvl6pPr marL="3564331" indent="0">
              <a:buNone/>
              <a:defRPr sz="3118"/>
            </a:lvl6pPr>
            <a:lvl7pPr marL="4277197" indent="0">
              <a:buNone/>
              <a:defRPr sz="3118"/>
            </a:lvl7pPr>
            <a:lvl8pPr marL="4990064" indent="0">
              <a:buNone/>
              <a:defRPr sz="3118"/>
            </a:lvl8pPr>
            <a:lvl9pPr marL="5702930" indent="0">
              <a:buNone/>
              <a:defRPr sz="3118"/>
            </a:lvl9pPr>
          </a:lstStyle>
          <a:p>
            <a:r>
              <a:rPr lang="en-US"/>
              <a:t>Click icon to add picture</a:t>
            </a:r>
            <a:endParaRPr lang="en-US" dirty="0"/>
          </a:p>
        </p:txBody>
      </p:sp>
      <p:sp>
        <p:nvSpPr>
          <p:cNvPr id="4" name="Text Placeholder 3"/>
          <p:cNvSpPr>
            <a:spLocks noGrp="1"/>
          </p:cNvSpPr>
          <p:nvPr>
            <p:ph type="body" sz="half" idx="2"/>
          </p:nvPr>
        </p:nvSpPr>
        <p:spPr>
          <a:xfrm>
            <a:off x="1309436" y="3208020"/>
            <a:ext cx="6131320" cy="5943254"/>
          </a:xfrm>
        </p:spPr>
        <p:txBody>
          <a:bodyPr/>
          <a:lstStyle>
            <a:lvl1pPr marL="0" indent="0">
              <a:buNone/>
              <a:defRPr sz="2495"/>
            </a:lvl1pPr>
            <a:lvl2pPr marL="712866" indent="0">
              <a:buNone/>
              <a:defRPr sz="2183"/>
            </a:lvl2pPr>
            <a:lvl3pPr marL="1425732" indent="0">
              <a:buNone/>
              <a:defRPr sz="1871"/>
            </a:lvl3pPr>
            <a:lvl4pPr marL="2138599" indent="0">
              <a:buNone/>
              <a:defRPr sz="1559"/>
            </a:lvl4pPr>
            <a:lvl5pPr marL="2851465" indent="0">
              <a:buNone/>
              <a:defRPr sz="1559"/>
            </a:lvl5pPr>
            <a:lvl6pPr marL="3564331" indent="0">
              <a:buNone/>
              <a:defRPr sz="1559"/>
            </a:lvl6pPr>
            <a:lvl7pPr marL="4277197" indent="0">
              <a:buNone/>
              <a:defRPr sz="1559"/>
            </a:lvl7pPr>
            <a:lvl8pPr marL="4990064" indent="0">
              <a:buNone/>
              <a:defRPr sz="1559"/>
            </a:lvl8pPr>
            <a:lvl9pPr marL="5702930" indent="0">
              <a:buNone/>
              <a:defRPr sz="1559"/>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05/06/2023</a:t>
            </a:fld>
            <a:endParaRPr lang="en-US" dirty="0"/>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789242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06959" y="569326"/>
            <a:ext cx="16396395" cy="206689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306959" y="2846623"/>
            <a:ext cx="16396395" cy="67848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2"/>
          </p:nvPr>
        </p:nvSpPr>
        <p:spPr>
          <a:xfrm>
            <a:off x="1306959" y="9911198"/>
            <a:ext cx="4277320" cy="569325"/>
          </a:xfrm>
          <a:prstGeom prst="rect">
            <a:avLst/>
          </a:prstGeom>
        </p:spPr>
        <p:txBody>
          <a:bodyPr vert="horz" lIns="91440" tIns="45720" rIns="91440" bIns="45720" rtlCol="0" anchor="ctr"/>
          <a:lstStyle>
            <a:lvl1pPr algn="l">
              <a:defRPr sz="1871">
                <a:solidFill>
                  <a:schemeClr val="tx1">
                    <a:tint val="75000"/>
                  </a:schemeClr>
                </a:solidFill>
              </a:defRPr>
            </a:lvl1pPr>
          </a:lstStyle>
          <a:p>
            <a:fld id="{1D8BD707-D9CF-40AE-B4C6-C98DA3205C09}" type="datetimeFigureOut">
              <a:rPr lang="en-US" smtClean="0"/>
              <a:t>05/06/2023</a:t>
            </a:fld>
            <a:endParaRPr lang="en-US" dirty="0"/>
          </a:p>
        </p:txBody>
      </p:sp>
      <p:sp>
        <p:nvSpPr>
          <p:cNvPr id="5" name="Footer Placeholder 4"/>
          <p:cNvSpPr>
            <a:spLocks noGrp="1"/>
          </p:cNvSpPr>
          <p:nvPr>
            <p:ph type="ftr" sz="quarter" idx="3"/>
          </p:nvPr>
        </p:nvSpPr>
        <p:spPr>
          <a:xfrm>
            <a:off x="6297166" y="9911198"/>
            <a:ext cx="6415981" cy="569325"/>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lang="cs-CZ"/>
          </a:p>
        </p:txBody>
      </p:sp>
      <p:sp>
        <p:nvSpPr>
          <p:cNvPr id="6" name="Slide Number Placeholder 5"/>
          <p:cNvSpPr>
            <a:spLocks noGrp="1"/>
          </p:cNvSpPr>
          <p:nvPr>
            <p:ph type="sldNum" sz="quarter" idx="4"/>
          </p:nvPr>
        </p:nvSpPr>
        <p:spPr>
          <a:xfrm>
            <a:off x="13426034" y="9911198"/>
            <a:ext cx="4277320" cy="569325"/>
          </a:xfrm>
          <a:prstGeom prst="rect">
            <a:avLst/>
          </a:prstGeom>
        </p:spPr>
        <p:txBody>
          <a:bodyPr vert="horz" lIns="91440" tIns="45720" rIns="91440" bIns="45720" rtlCol="0" anchor="ctr"/>
          <a:lstStyle>
            <a:lvl1pPr algn="r">
              <a:defRPr sz="1871">
                <a:solidFill>
                  <a:schemeClr val="tx1">
                    <a:tint val="75000"/>
                  </a:schemeClr>
                </a:solidFill>
              </a:defRPr>
            </a:lvl1pPr>
          </a:lstStyle>
          <a:p>
            <a:fld id="{B6F15528-21DE-4FAA-801E-634DDDAF4B2B}" type="slidenum">
              <a:rPr lang="cs-CZ" smtClean="0"/>
              <a:t>‹#›</a:t>
            </a:fld>
            <a:endParaRPr lang="cs-CZ"/>
          </a:p>
        </p:txBody>
      </p:sp>
    </p:spTree>
    <p:extLst>
      <p:ext uri="{BB962C8B-B14F-4D97-AF65-F5344CB8AC3E}">
        <p14:creationId xmlns:p14="http://schemas.microsoft.com/office/powerpoint/2010/main" val="271160262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1425732"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356433" indent="-356433" algn="l" defTabSz="1425732" rtl="0" eaLnBrk="1" latinLnBrk="0" hangingPunct="1">
        <a:lnSpc>
          <a:spcPct val="130000"/>
        </a:lnSpc>
        <a:spcBef>
          <a:spcPts val="0"/>
        </a:spcBef>
        <a:buFont typeface="Arial" panose="020B0604020202020204" pitchFamily="34" charset="0"/>
        <a:buChar char="•"/>
        <a:defRPr sz="3200" kern="1200">
          <a:solidFill>
            <a:schemeClr val="tx1"/>
          </a:solidFill>
          <a:latin typeface="+mn-lt"/>
          <a:ea typeface="+mn-ea"/>
          <a:cs typeface="+mn-cs"/>
        </a:defRPr>
      </a:lvl1pPr>
      <a:lvl2pPr marL="1069299" indent="-356433" algn="l" defTabSz="1425732" rtl="0" eaLnBrk="1" latinLnBrk="0" hangingPunct="1">
        <a:lnSpc>
          <a:spcPct val="130000"/>
        </a:lnSpc>
        <a:spcBef>
          <a:spcPts val="0"/>
        </a:spcBef>
        <a:buFont typeface="Arial" panose="020B0604020202020204" pitchFamily="34" charset="0"/>
        <a:buChar char="•"/>
        <a:defRPr sz="3000" kern="1200">
          <a:solidFill>
            <a:schemeClr val="tx1"/>
          </a:solidFill>
          <a:latin typeface="+mn-lt"/>
          <a:ea typeface="+mn-ea"/>
          <a:cs typeface="+mn-cs"/>
        </a:defRPr>
      </a:lvl2pPr>
      <a:lvl3pPr marL="1782166" indent="-356433" algn="l" defTabSz="1425732" rtl="0" eaLnBrk="1" latinLnBrk="0" hangingPunct="1">
        <a:lnSpc>
          <a:spcPct val="130000"/>
        </a:lnSpc>
        <a:spcBef>
          <a:spcPts val="0"/>
        </a:spcBef>
        <a:buFont typeface="Arial" panose="020B0604020202020204" pitchFamily="34" charset="0"/>
        <a:buChar char="•"/>
        <a:defRPr sz="2800" kern="1200">
          <a:solidFill>
            <a:schemeClr val="tx1"/>
          </a:solidFill>
          <a:latin typeface="+mn-lt"/>
          <a:ea typeface="+mn-ea"/>
          <a:cs typeface="+mn-cs"/>
        </a:defRPr>
      </a:lvl3pPr>
      <a:lvl4pPr marL="2495032" indent="-356433" algn="l" defTabSz="1425732" rtl="0" eaLnBrk="1" latinLnBrk="0" hangingPunct="1">
        <a:lnSpc>
          <a:spcPct val="90000"/>
        </a:lnSpc>
        <a:spcBef>
          <a:spcPts val="780"/>
        </a:spcBef>
        <a:buFont typeface="Arial" panose="020B0604020202020204" pitchFamily="34" charset="0"/>
        <a:buChar char="•"/>
        <a:defRPr sz="3200" kern="1200">
          <a:solidFill>
            <a:schemeClr val="tx1"/>
          </a:solidFill>
          <a:latin typeface="+mn-lt"/>
          <a:ea typeface="+mn-ea"/>
          <a:cs typeface="+mn-cs"/>
        </a:defRPr>
      </a:lvl4pPr>
      <a:lvl5pPr marL="3207898" indent="-356433" algn="l" defTabSz="1425732" rtl="0" eaLnBrk="1" latinLnBrk="0" hangingPunct="1">
        <a:lnSpc>
          <a:spcPct val="90000"/>
        </a:lnSpc>
        <a:spcBef>
          <a:spcPts val="780"/>
        </a:spcBef>
        <a:buFont typeface="Arial" panose="020B0604020202020204" pitchFamily="34" charset="0"/>
        <a:buChar char="•"/>
        <a:defRPr sz="3200" kern="1200">
          <a:solidFill>
            <a:schemeClr val="tx1"/>
          </a:solidFill>
          <a:latin typeface="+mn-lt"/>
          <a:ea typeface="+mn-ea"/>
          <a:cs typeface="+mn-cs"/>
        </a:defRPr>
      </a:lvl5pPr>
      <a:lvl6pPr marL="3920764"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6pPr>
      <a:lvl7pPr marL="4633631"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7pPr>
      <a:lvl8pPr marL="5346497"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8pPr>
      <a:lvl9pPr marL="6059363"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9pPr>
    </p:bodyStyle>
    <p:otherStyle>
      <a:defPPr>
        <a:defRPr lang="en-US"/>
      </a:defPPr>
      <a:lvl1pPr marL="0" algn="l" defTabSz="1425732" rtl="0" eaLnBrk="1" latinLnBrk="0" hangingPunct="1">
        <a:defRPr sz="2807" kern="1200">
          <a:solidFill>
            <a:schemeClr val="tx1"/>
          </a:solidFill>
          <a:latin typeface="+mn-lt"/>
          <a:ea typeface="+mn-ea"/>
          <a:cs typeface="+mn-cs"/>
        </a:defRPr>
      </a:lvl1pPr>
      <a:lvl2pPr marL="712866" algn="l" defTabSz="1425732" rtl="0" eaLnBrk="1" latinLnBrk="0" hangingPunct="1">
        <a:defRPr sz="2807" kern="1200">
          <a:solidFill>
            <a:schemeClr val="tx1"/>
          </a:solidFill>
          <a:latin typeface="+mn-lt"/>
          <a:ea typeface="+mn-ea"/>
          <a:cs typeface="+mn-cs"/>
        </a:defRPr>
      </a:lvl2pPr>
      <a:lvl3pPr marL="1425732" algn="l" defTabSz="1425732" rtl="0" eaLnBrk="1" latinLnBrk="0" hangingPunct="1">
        <a:defRPr sz="2807" kern="1200">
          <a:solidFill>
            <a:schemeClr val="tx1"/>
          </a:solidFill>
          <a:latin typeface="+mn-lt"/>
          <a:ea typeface="+mn-ea"/>
          <a:cs typeface="+mn-cs"/>
        </a:defRPr>
      </a:lvl3pPr>
      <a:lvl4pPr marL="2138599" algn="l" defTabSz="1425732" rtl="0" eaLnBrk="1" latinLnBrk="0" hangingPunct="1">
        <a:defRPr sz="2807" kern="1200">
          <a:solidFill>
            <a:schemeClr val="tx1"/>
          </a:solidFill>
          <a:latin typeface="+mn-lt"/>
          <a:ea typeface="+mn-ea"/>
          <a:cs typeface="+mn-cs"/>
        </a:defRPr>
      </a:lvl4pPr>
      <a:lvl5pPr marL="2851465" algn="l" defTabSz="1425732" rtl="0" eaLnBrk="1" latinLnBrk="0" hangingPunct="1">
        <a:defRPr sz="2807" kern="1200">
          <a:solidFill>
            <a:schemeClr val="tx1"/>
          </a:solidFill>
          <a:latin typeface="+mn-lt"/>
          <a:ea typeface="+mn-ea"/>
          <a:cs typeface="+mn-cs"/>
        </a:defRPr>
      </a:lvl5pPr>
      <a:lvl6pPr marL="3564331" algn="l" defTabSz="1425732" rtl="0" eaLnBrk="1" latinLnBrk="0" hangingPunct="1">
        <a:defRPr sz="2807" kern="1200">
          <a:solidFill>
            <a:schemeClr val="tx1"/>
          </a:solidFill>
          <a:latin typeface="+mn-lt"/>
          <a:ea typeface="+mn-ea"/>
          <a:cs typeface="+mn-cs"/>
        </a:defRPr>
      </a:lvl6pPr>
      <a:lvl7pPr marL="4277197" algn="l" defTabSz="1425732" rtl="0" eaLnBrk="1" latinLnBrk="0" hangingPunct="1">
        <a:defRPr sz="2807" kern="1200">
          <a:solidFill>
            <a:schemeClr val="tx1"/>
          </a:solidFill>
          <a:latin typeface="+mn-lt"/>
          <a:ea typeface="+mn-ea"/>
          <a:cs typeface="+mn-cs"/>
        </a:defRPr>
      </a:lvl7pPr>
      <a:lvl8pPr marL="4990064" algn="l" defTabSz="1425732" rtl="0" eaLnBrk="1" latinLnBrk="0" hangingPunct="1">
        <a:defRPr sz="2807" kern="1200">
          <a:solidFill>
            <a:schemeClr val="tx1"/>
          </a:solidFill>
          <a:latin typeface="+mn-lt"/>
          <a:ea typeface="+mn-ea"/>
          <a:cs typeface="+mn-cs"/>
        </a:defRPr>
      </a:lvl8pPr>
      <a:lvl9pPr marL="5702930" algn="l" defTabSz="1425732" rtl="0" eaLnBrk="1" latinLnBrk="0" hangingPunct="1">
        <a:defRPr sz="280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a:extLst>
              <a:ext uri="{FF2B5EF4-FFF2-40B4-BE49-F238E27FC236}">
                <a16:creationId xmlns:a16="http://schemas.microsoft.com/office/drawing/2014/main" id="{D20BD322-64EA-01FD-C93C-757380DB57B2}"/>
              </a:ext>
            </a:extLst>
          </p:cNvPr>
          <p:cNvPicPr>
            <a:picLocks noChangeAspect="1" noChangeArrowheads="1"/>
          </p:cNvPicPr>
          <p:nvPr/>
        </p:nvPicPr>
        <p:blipFill rotWithShape="1">
          <a:blip r:embed="rId3" cstate="print">
            <a:duotone>
              <a:schemeClr val="bg2">
                <a:shade val="45000"/>
                <a:satMod val="135000"/>
              </a:schemeClr>
              <a:prstClr val="white"/>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p:blipFill>
        <p:spPr bwMode="auto">
          <a:xfrm>
            <a:off x="9505156" y="1140265"/>
            <a:ext cx="9505156" cy="994239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74EEBCCD-49E9-79A5-5731-692DD7F16568}"/>
              </a:ext>
            </a:extLst>
          </p:cNvPr>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saturation sat="66000"/>
                    </a14:imgEffect>
                  </a14:imgLayer>
                </a14:imgProps>
              </a:ext>
              <a:ext uri="{28A0092B-C50C-407E-A947-70E740481C1C}">
                <a14:useLocalDpi xmlns:a14="http://schemas.microsoft.com/office/drawing/2010/main" val="0"/>
              </a:ext>
            </a:extLst>
          </a:blip>
          <a:srcRect/>
          <a:stretch/>
        </p:blipFill>
        <p:spPr bwMode="auto">
          <a:xfrm>
            <a:off x="18255" y="1140265"/>
            <a:ext cx="9486901" cy="9942394"/>
          </a:xfrm>
          <a:prstGeom prst="rect">
            <a:avLst/>
          </a:prstGeom>
          <a:noFill/>
          <a:extLst>
            <a:ext uri="{909E8E84-426E-40DD-AFC4-6F175D3DCCD1}">
              <a14:hiddenFill xmlns:a14="http://schemas.microsoft.com/office/drawing/2010/main">
                <a:solidFill>
                  <a:srgbClr val="FFFFFF"/>
                </a:solidFill>
              </a14:hiddenFill>
            </a:ext>
          </a:extLst>
        </p:spPr>
      </p:pic>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4" name="object 4"/>
          <p:cNvSpPr txBox="1"/>
          <p:nvPr/>
        </p:nvSpPr>
        <p:spPr>
          <a:xfrm>
            <a:off x="818356" y="317499"/>
            <a:ext cx="17145000" cy="505267"/>
          </a:xfrm>
          <a:prstGeom prst="rect">
            <a:avLst/>
          </a:prstGeom>
        </p:spPr>
        <p:txBody>
          <a:bodyPr vert="horz" wrap="square" lIns="0" tIns="12700" rIns="0" bIns="0" rtlCol="0">
            <a:spAutoFit/>
          </a:bodyPr>
          <a:lstStyle/>
          <a:p>
            <a:pPr marL="12700">
              <a:spcBef>
                <a:spcPts val="100"/>
              </a:spcBef>
            </a:pPr>
            <a:r>
              <a:rPr lang="en-US" sz="3200" spc="-10">
                <a:solidFill>
                  <a:srgbClr val="FFFFFF"/>
                </a:solidFill>
                <a:cs typeface="Source Sans Pro Light"/>
              </a:rPr>
              <a:t>Chương 1. GIỚI THIỆU</a:t>
            </a:r>
            <a:endParaRPr sz="3200" dirty="0">
              <a:cs typeface="Source Sans Pro Light"/>
            </a:endParaRPr>
          </a:p>
        </p:txBody>
      </p:sp>
      <p:sp>
        <p:nvSpPr>
          <p:cNvPr id="18" name="object 18"/>
          <p:cNvSpPr txBox="1"/>
          <p:nvPr/>
        </p:nvSpPr>
        <p:spPr>
          <a:xfrm>
            <a:off x="8971756" y="2146300"/>
            <a:ext cx="9677400" cy="2149306"/>
          </a:xfrm>
          <a:prstGeom prst="rect">
            <a:avLst/>
          </a:prstGeom>
        </p:spPr>
        <p:txBody>
          <a:bodyPr vert="horz" wrap="square" lIns="0" tIns="12700" rIns="0" bIns="0" rtlCol="0">
            <a:spAutoFit/>
          </a:bodyPr>
          <a:lstStyle/>
          <a:p>
            <a:pPr marL="1223010" marR="5080" indent="-1210945" algn="ctr">
              <a:lnSpc>
                <a:spcPct val="100000"/>
              </a:lnSpc>
              <a:spcBef>
                <a:spcPts val="100"/>
              </a:spcBef>
            </a:pPr>
            <a:r>
              <a:rPr lang="en-US" sz="7200" spc="-5">
                <a:solidFill>
                  <a:srgbClr val="00318B"/>
                </a:solidFill>
                <a:cs typeface="Source Sans Pro"/>
              </a:rPr>
              <a:t>TRÍ TUỆ NHÂN TẠO</a:t>
            </a:r>
          </a:p>
          <a:p>
            <a:pPr marL="1223010" marR="5080" indent="-1210945" algn="ctr">
              <a:lnSpc>
                <a:spcPct val="100000"/>
              </a:lnSpc>
              <a:spcBef>
                <a:spcPts val="100"/>
              </a:spcBef>
            </a:pPr>
            <a:r>
              <a:rPr lang="en-US" sz="6600" i="1" spc="-5">
                <a:solidFill>
                  <a:srgbClr val="00318B"/>
                </a:solidFill>
                <a:cs typeface="Source Sans Pro"/>
              </a:rPr>
              <a:t>Artificial Intelligence</a:t>
            </a:r>
            <a:endParaRPr lang="cs-CZ" sz="7200" i="1" dirty="0">
              <a:cs typeface="Source Sans Pro"/>
            </a:endParaRPr>
          </a:p>
        </p:txBody>
      </p:sp>
      <p:sp>
        <p:nvSpPr>
          <p:cNvPr id="19" name="object 19"/>
          <p:cNvSpPr/>
          <p:nvPr/>
        </p:nvSpPr>
        <p:spPr>
          <a:xfrm flipV="1">
            <a:off x="10000456" y="4127500"/>
            <a:ext cx="7696200" cy="274319"/>
          </a:xfrm>
          <a:custGeom>
            <a:avLst/>
            <a:gdLst/>
            <a:ahLst/>
            <a:cxnLst/>
            <a:rect l="l" t="t" r="r" b="b"/>
            <a:pathLst>
              <a:path w="4686300">
                <a:moveTo>
                  <a:pt x="0" y="0"/>
                </a:moveTo>
                <a:lnTo>
                  <a:pt x="4686300" y="0"/>
                </a:lnTo>
              </a:path>
            </a:pathLst>
          </a:custGeom>
          <a:ln w="8466">
            <a:solidFill>
              <a:srgbClr val="002E8E"/>
            </a:solidFill>
          </a:ln>
        </p:spPr>
        <p:txBody>
          <a:bodyPr wrap="square" lIns="0" tIns="0" rIns="0" bIns="0" rtlCol="0"/>
          <a:lstStyle/>
          <a:p>
            <a:pPr algn="ctr"/>
            <a:endParaRPr dirty="0"/>
          </a:p>
        </p:txBody>
      </p:sp>
      <p:sp>
        <p:nvSpPr>
          <p:cNvPr id="20" name="object 20"/>
          <p:cNvSpPr txBox="1"/>
          <p:nvPr/>
        </p:nvSpPr>
        <p:spPr>
          <a:xfrm>
            <a:off x="9657556" y="5329787"/>
            <a:ext cx="7888372" cy="2513509"/>
          </a:xfrm>
          <a:prstGeom prst="rect">
            <a:avLst/>
          </a:prstGeom>
        </p:spPr>
        <p:txBody>
          <a:bodyPr vert="horz" wrap="square" lIns="0" tIns="12700" rIns="0" bIns="0" rtlCol="0">
            <a:spAutoFit/>
          </a:bodyPr>
          <a:lstStyle/>
          <a:p>
            <a:pPr marL="146050" marR="5080" indent="-133985">
              <a:lnSpc>
                <a:spcPct val="100000"/>
              </a:lnSpc>
              <a:spcBef>
                <a:spcPts val="100"/>
              </a:spcBef>
            </a:pPr>
            <a:r>
              <a:rPr lang="en-US" sz="4000" spc="-5">
                <a:cs typeface="Source Sans Pro Light"/>
              </a:rPr>
              <a:t>Đoàn Vũ Thịnh</a:t>
            </a:r>
          </a:p>
          <a:p>
            <a:pPr marL="146050" marR="5080" indent="-133985">
              <a:lnSpc>
                <a:spcPct val="100000"/>
              </a:lnSpc>
              <a:spcBef>
                <a:spcPts val="100"/>
              </a:spcBef>
            </a:pPr>
            <a:r>
              <a:rPr lang="en-US" sz="4000" spc="-5">
                <a:cs typeface="Source Sans Pro Light"/>
              </a:rPr>
              <a:t>Khoa Công nghệ Thông tin</a:t>
            </a:r>
          </a:p>
          <a:p>
            <a:pPr marL="146050" marR="5080" indent="-133985">
              <a:lnSpc>
                <a:spcPct val="100000"/>
              </a:lnSpc>
              <a:spcBef>
                <a:spcPts val="100"/>
              </a:spcBef>
            </a:pPr>
            <a:r>
              <a:rPr lang="en-US" sz="4000" spc="-5">
                <a:cs typeface="Source Sans Pro Light"/>
              </a:rPr>
              <a:t>Đại học Nha Trang</a:t>
            </a:r>
          </a:p>
          <a:p>
            <a:pPr marL="146050" marR="5080" indent="-133985">
              <a:lnSpc>
                <a:spcPct val="100000"/>
              </a:lnSpc>
              <a:spcBef>
                <a:spcPts val="100"/>
              </a:spcBef>
            </a:pPr>
            <a:r>
              <a:rPr lang="en-US" sz="4000" spc="-5">
                <a:cs typeface="Source Sans Pro Light"/>
              </a:rPr>
              <a:t>Email: thinhdv@ntu.edu.vn</a:t>
            </a:r>
            <a:endParaRPr lang="en-US" sz="4000" dirty="0">
              <a:cs typeface="Source Sans Pro Light"/>
            </a:endParaRPr>
          </a:p>
        </p:txBody>
      </p:sp>
      <p:sp>
        <p:nvSpPr>
          <p:cNvPr id="10" name="object 20">
            <a:extLst>
              <a:ext uri="{FF2B5EF4-FFF2-40B4-BE49-F238E27FC236}">
                <a16:creationId xmlns:a16="http://schemas.microsoft.com/office/drawing/2014/main" id="{EAB98D30-1FCB-1DF6-1A38-FE534D0BAC62}"/>
              </a:ext>
            </a:extLst>
          </p:cNvPr>
          <p:cNvSpPr txBox="1"/>
          <p:nvPr/>
        </p:nvSpPr>
        <p:spPr>
          <a:xfrm>
            <a:off x="14704970" y="9870634"/>
            <a:ext cx="4287087" cy="505267"/>
          </a:xfrm>
          <a:prstGeom prst="rect">
            <a:avLst/>
          </a:prstGeom>
        </p:spPr>
        <p:txBody>
          <a:bodyPr vert="horz" wrap="square" lIns="0" tIns="12700" rIns="0" bIns="0" rtlCol="0">
            <a:spAutoFit/>
          </a:bodyPr>
          <a:lstStyle/>
          <a:p>
            <a:pPr marL="146050" marR="5080" indent="-133985">
              <a:lnSpc>
                <a:spcPct val="100000"/>
              </a:lnSpc>
              <a:spcBef>
                <a:spcPts val="100"/>
              </a:spcBef>
            </a:pPr>
            <a:r>
              <a:rPr lang="en-US" sz="3200" spc="-5">
                <a:cs typeface="Source Sans Pro Light"/>
              </a:rPr>
              <a:t>Nha Trang, 06-2023</a:t>
            </a:r>
            <a:endParaRPr lang="en-US" sz="3200" dirty="0">
              <a:cs typeface="Source Sans Pro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4" name="object 4"/>
          <p:cNvSpPr txBox="1"/>
          <p:nvPr/>
        </p:nvSpPr>
        <p:spPr>
          <a:xfrm>
            <a:off x="818356" y="317499"/>
            <a:ext cx="17145000" cy="705321"/>
          </a:xfrm>
          <a:prstGeom prst="rect">
            <a:avLst/>
          </a:prstGeom>
        </p:spPr>
        <p:txBody>
          <a:bodyPr vert="horz" wrap="square" lIns="0" tIns="12700" rIns="0" bIns="0" rtlCol="0">
            <a:spAutoFit/>
          </a:bodyPr>
          <a:lstStyle/>
          <a:p>
            <a:pPr marL="12700">
              <a:spcBef>
                <a:spcPts val="100"/>
              </a:spcBef>
            </a:pPr>
            <a:r>
              <a:rPr lang="en-US" sz="4500" spc="-10">
                <a:solidFill>
                  <a:srgbClr val="FFFFFF"/>
                </a:solidFill>
                <a:cs typeface="Source Sans Pro Light"/>
              </a:rPr>
              <a:t>Chương 1. GIỚI THIỆU – Lược sử (tt)</a:t>
            </a:r>
            <a:endParaRPr sz="4500" dirty="0">
              <a:cs typeface="Source Sans Pro Light"/>
            </a:endParaRPr>
          </a:p>
        </p:txBody>
      </p:sp>
      <p:sp>
        <p:nvSpPr>
          <p:cNvPr id="20" name="object 20"/>
          <p:cNvSpPr txBox="1"/>
          <p:nvPr/>
        </p:nvSpPr>
        <p:spPr>
          <a:xfrm>
            <a:off x="1046956" y="1689100"/>
            <a:ext cx="16916400" cy="6943632"/>
          </a:xfrm>
          <a:prstGeom prst="rect">
            <a:avLst/>
          </a:prstGeom>
        </p:spPr>
        <p:txBody>
          <a:bodyPr vert="horz" wrap="square" lIns="0" tIns="12700" rIns="0" bIns="0" rtlCol="0">
            <a:spAutoFit/>
          </a:bodyPr>
          <a:lstStyle/>
          <a:p>
            <a:pPr marL="1040765" marR="5080" lvl="1" indent="-571500" algn="just">
              <a:lnSpc>
                <a:spcPct val="130000"/>
              </a:lnSpc>
              <a:buFont typeface="Wingdings" panose="05000000000000000000" pitchFamily="2" charset="2"/>
              <a:buChar char="§"/>
            </a:pPr>
            <a:r>
              <a:rPr lang="en-US" sz="4000">
                <a:cs typeface="Source Sans Pro Light"/>
              </a:rPr>
              <a:t>1956, John McCarthy đưa ra thuật ngữ Trí tuệ nhân tạo tại Hội thảo đầu tiên về chủ đề này.</a:t>
            </a:r>
          </a:p>
          <a:p>
            <a:pPr marL="1383665" marR="5080" lvl="2" indent="-457200" algn="just">
              <a:lnSpc>
                <a:spcPct val="130000"/>
              </a:lnSpc>
              <a:buFont typeface="Wingdings" panose="05000000000000000000" pitchFamily="2" charset="2"/>
              <a:buChar char="ð"/>
            </a:pPr>
            <a:r>
              <a:rPr lang="en-US" sz="3500" i="1">
                <a:solidFill>
                  <a:srgbClr val="0070C0"/>
                </a:solidFill>
                <a:cs typeface="Source Sans Pro Light"/>
                <a:sym typeface="Wingdings" panose="05000000000000000000" pitchFamily="2" charset="2"/>
              </a:rPr>
              <a:t>Đ</a:t>
            </a:r>
            <a:r>
              <a:rPr lang="vi-VN" sz="3500" i="1">
                <a:solidFill>
                  <a:srgbClr val="0070C0"/>
                </a:solidFill>
                <a:cs typeface="Source Sans Pro Light"/>
                <a:sym typeface="Wingdings" panose="05000000000000000000" pitchFamily="2" charset="2"/>
              </a:rPr>
              <a:t>ề xuất ngôn ngữ lập trình Lisp – một trong những ngôn ngữ lập trình hàm tiêu</a:t>
            </a:r>
            <a:r>
              <a:rPr lang="en-US" sz="3500" i="1">
                <a:solidFill>
                  <a:srgbClr val="0070C0"/>
                </a:solidFill>
                <a:cs typeface="Source Sans Pro Light"/>
                <a:sym typeface="Wingdings" panose="05000000000000000000" pitchFamily="2" charset="2"/>
              </a:rPr>
              <a:t> </a:t>
            </a:r>
            <a:r>
              <a:rPr lang="vi-VN" sz="3500" i="1">
                <a:solidFill>
                  <a:srgbClr val="0070C0"/>
                </a:solidFill>
                <a:cs typeface="Source Sans Pro Light"/>
                <a:sym typeface="Wingdings" panose="05000000000000000000" pitchFamily="2" charset="2"/>
              </a:rPr>
              <a:t>biểu, được sử dụng trong lĩnh vực AI.</a:t>
            </a:r>
            <a:endParaRPr lang="en-US" sz="3500" i="1">
              <a:solidFill>
                <a:srgbClr val="0070C0"/>
              </a:solidFill>
              <a:cs typeface="Source Sans Pro Light"/>
              <a:sym typeface="Wingdings" panose="05000000000000000000" pitchFamily="2" charset="2"/>
            </a:endParaRPr>
          </a:p>
          <a:p>
            <a:pPr marL="926465" marR="5080" lvl="1" indent="-457200" algn="just">
              <a:lnSpc>
                <a:spcPct val="130000"/>
              </a:lnSpc>
              <a:buFont typeface="Wingdings" panose="05000000000000000000" pitchFamily="2" charset="2"/>
              <a:buChar char="§"/>
            </a:pPr>
            <a:r>
              <a:rPr lang="vi-VN" sz="4000">
                <a:cs typeface="Source Sans Pro Light"/>
              </a:rPr>
              <a:t>60, 70 Joel Moses viết chương trình Macsyma - chương trình toán học sử dụng</a:t>
            </a:r>
            <a:r>
              <a:rPr lang="en-US" sz="4000">
                <a:cs typeface="Source Sans Pro Light"/>
              </a:rPr>
              <a:t> </a:t>
            </a:r>
            <a:r>
              <a:rPr lang="vi-VN" sz="4000">
                <a:cs typeface="Source Sans Pro Light"/>
              </a:rPr>
              <a:t>cơ sở tri thức đầu tiên thành công.</a:t>
            </a:r>
            <a:endParaRPr lang="en-US" sz="4000">
              <a:cs typeface="Source Sans Pro Light"/>
            </a:endParaRPr>
          </a:p>
          <a:p>
            <a:pPr marL="1383665" marR="5080" lvl="2" indent="-457200" algn="just">
              <a:lnSpc>
                <a:spcPct val="130000"/>
              </a:lnSpc>
              <a:buFont typeface="Wingdings" panose="05000000000000000000" pitchFamily="2" charset="2"/>
              <a:buChar char="§"/>
            </a:pPr>
            <a:r>
              <a:rPr lang="vi-VN" sz="4000">
                <a:cs typeface="Source Sans Pro Light"/>
              </a:rPr>
              <a:t>Marvin Minsky và Seymour Papert đưa ra các chứng</a:t>
            </a:r>
            <a:r>
              <a:rPr lang="en-US" sz="4000">
                <a:cs typeface="Source Sans Pro Light"/>
              </a:rPr>
              <a:t> </a:t>
            </a:r>
            <a:r>
              <a:rPr lang="vi-VN" sz="4000">
                <a:cs typeface="Source Sans Pro Light"/>
              </a:rPr>
              <a:t>minh đầu tiên về giới hạn của các mạng nơ-ron đơn giản</a:t>
            </a:r>
            <a:r>
              <a:rPr lang="en-US" sz="4000">
                <a:cs typeface="Source Sans Pro Light"/>
              </a:rPr>
              <a:t>.</a:t>
            </a:r>
          </a:p>
          <a:p>
            <a:pPr marL="1383665" marR="5080" lvl="2" indent="-457200" algn="just">
              <a:lnSpc>
                <a:spcPct val="130000"/>
              </a:lnSpc>
              <a:buFont typeface="Wingdings" panose="05000000000000000000" pitchFamily="2" charset="2"/>
              <a:buChar char="§"/>
            </a:pPr>
            <a:r>
              <a:rPr lang="vi-VN" sz="4000">
                <a:cs typeface="Source Sans Pro Light"/>
              </a:rPr>
              <a:t>Alain Colmerauer </a:t>
            </a:r>
            <a:r>
              <a:rPr lang="en-US" sz="4000">
                <a:cs typeface="Source Sans Pro Light"/>
              </a:rPr>
              <a:t>phát triển </a:t>
            </a:r>
            <a:r>
              <a:rPr lang="vi-VN" sz="4000">
                <a:cs typeface="Source Sans Pro Light"/>
              </a:rPr>
              <a:t>Ngôn ngữ lập trình logic Prolo</a:t>
            </a:r>
            <a:r>
              <a:rPr lang="en-US" sz="4000">
                <a:cs typeface="Source Sans Pro Light"/>
              </a:rPr>
              <a:t>g.</a:t>
            </a:r>
            <a:endParaRPr lang="vi-VN" sz="4000">
              <a:cs typeface="Source Sans Pro Light"/>
            </a:endParaRPr>
          </a:p>
        </p:txBody>
      </p:sp>
    </p:spTree>
    <p:extLst>
      <p:ext uri="{BB962C8B-B14F-4D97-AF65-F5344CB8AC3E}">
        <p14:creationId xmlns:p14="http://schemas.microsoft.com/office/powerpoint/2010/main" val="887122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4" name="object 4"/>
          <p:cNvSpPr txBox="1"/>
          <p:nvPr/>
        </p:nvSpPr>
        <p:spPr>
          <a:xfrm>
            <a:off x="818356" y="317499"/>
            <a:ext cx="17145000" cy="705321"/>
          </a:xfrm>
          <a:prstGeom prst="rect">
            <a:avLst/>
          </a:prstGeom>
        </p:spPr>
        <p:txBody>
          <a:bodyPr vert="horz" wrap="square" lIns="0" tIns="12700" rIns="0" bIns="0" rtlCol="0">
            <a:spAutoFit/>
          </a:bodyPr>
          <a:lstStyle/>
          <a:p>
            <a:pPr marL="12700">
              <a:spcBef>
                <a:spcPts val="100"/>
              </a:spcBef>
            </a:pPr>
            <a:r>
              <a:rPr lang="en-US" sz="4500" spc="-10">
                <a:solidFill>
                  <a:srgbClr val="FFFFFF"/>
                </a:solidFill>
                <a:cs typeface="Source Sans Pro Light"/>
              </a:rPr>
              <a:t>Chương 1. GIỚI THIỆU – Lược sử (tt)</a:t>
            </a:r>
            <a:endParaRPr sz="4500" dirty="0">
              <a:cs typeface="Source Sans Pro Light"/>
            </a:endParaRPr>
          </a:p>
        </p:txBody>
      </p:sp>
      <p:sp>
        <p:nvSpPr>
          <p:cNvPr id="20" name="object 20"/>
          <p:cNvSpPr txBox="1"/>
          <p:nvPr/>
        </p:nvSpPr>
        <p:spPr>
          <a:xfrm>
            <a:off x="1046956" y="1689100"/>
            <a:ext cx="16916400" cy="7143687"/>
          </a:xfrm>
          <a:prstGeom prst="rect">
            <a:avLst/>
          </a:prstGeom>
        </p:spPr>
        <p:txBody>
          <a:bodyPr vert="horz" wrap="square" lIns="0" tIns="12700" rIns="0" bIns="0" rtlCol="0">
            <a:spAutoFit/>
          </a:bodyPr>
          <a:lstStyle/>
          <a:p>
            <a:pPr marL="1497965" marR="5080" lvl="2" indent="-571500" algn="just">
              <a:lnSpc>
                <a:spcPct val="130000"/>
              </a:lnSpc>
              <a:buFont typeface="Wingdings" panose="05000000000000000000" pitchFamily="2" charset="2"/>
              <a:buChar char="§"/>
            </a:pPr>
            <a:r>
              <a:rPr lang="en-US" sz="4000">
                <a:cs typeface="Source Sans Pro Light"/>
              </a:rPr>
              <a:t>Ted Shortliffe xây dựng thành công một số hệ chuyên gia đầu tiên trợ giúp chẩn đoán trong y học, các hệ thống này sử dụng ngôn ngữ luật để biểu diễn tri thức và suy diễn.</a:t>
            </a:r>
          </a:p>
          <a:p>
            <a:pPr marL="1040765" marR="5080" lvl="1" indent="-571500" algn="just">
              <a:lnSpc>
                <a:spcPct val="130000"/>
              </a:lnSpc>
              <a:buFont typeface="Wingdings" panose="05000000000000000000" pitchFamily="2" charset="2"/>
              <a:buChar char="§"/>
            </a:pPr>
            <a:r>
              <a:rPr lang="vi-VN" sz="4000">
                <a:cs typeface="Source Sans Pro Light"/>
              </a:rPr>
              <a:t>1980,</a:t>
            </a:r>
            <a:r>
              <a:rPr lang="en-US" sz="4000">
                <a:cs typeface="Source Sans Pro Light"/>
              </a:rPr>
              <a:t> </a:t>
            </a:r>
            <a:r>
              <a:rPr lang="vi-VN" sz="4000">
                <a:cs typeface="Source Sans Pro Light"/>
              </a:rPr>
              <a:t>các hệ</a:t>
            </a:r>
            <a:r>
              <a:rPr lang="en-US" sz="4000">
                <a:cs typeface="Source Sans Pro Light"/>
              </a:rPr>
              <a:t> </a:t>
            </a:r>
            <a:r>
              <a:rPr lang="vi-VN" sz="4000">
                <a:cs typeface="Source Sans Pro Light"/>
              </a:rPr>
              <a:t>chuyên gia (expert systems) mô phỏng tri thức và các kỹ</a:t>
            </a:r>
            <a:r>
              <a:rPr lang="en-US" sz="4000">
                <a:cs typeface="Source Sans Pro Light"/>
              </a:rPr>
              <a:t> </a:t>
            </a:r>
            <a:r>
              <a:rPr lang="vi-VN" sz="4000">
                <a:cs typeface="Source Sans Pro Light"/>
              </a:rPr>
              <a:t>năng phân tích của chuyên gia con người</a:t>
            </a:r>
            <a:r>
              <a:rPr lang="en-US" sz="4000">
                <a:cs typeface="Source Sans Pro Light"/>
              </a:rPr>
              <a:t>.</a:t>
            </a:r>
          </a:p>
          <a:p>
            <a:pPr marL="1040765" marR="5080" lvl="1" indent="-571500" algn="just">
              <a:lnSpc>
                <a:spcPct val="130000"/>
              </a:lnSpc>
              <a:buFont typeface="Wingdings" panose="05000000000000000000" pitchFamily="2" charset="2"/>
              <a:buChar char="§"/>
            </a:pPr>
            <a:r>
              <a:rPr lang="vi-VN" sz="4000">
                <a:cs typeface="Source Sans Pro Light"/>
              </a:rPr>
              <a:t>90</a:t>
            </a:r>
            <a:r>
              <a:rPr lang="en-US" sz="4000">
                <a:cs typeface="Source Sans Pro Light"/>
              </a:rPr>
              <a:t>-2000</a:t>
            </a:r>
            <a:r>
              <a:rPr lang="vi-VN" sz="4000">
                <a:cs typeface="Source Sans Pro Light"/>
              </a:rPr>
              <a:t>, AI đã đạt được những thành tựu to lớn nhất, AI</a:t>
            </a:r>
            <a:r>
              <a:rPr lang="en-US" sz="4000">
                <a:cs typeface="Source Sans Pro Light"/>
              </a:rPr>
              <a:t> </a:t>
            </a:r>
            <a:r>
              <a:rPr lang="vi-VN" sz="4000">
                <a:cs typeface="Source Sans Pro Light"/>
              </a:rPr>
              <a:t>được áp dụng trong logic, khai phá dữ liệu, y học và công nghiệp</a:t>
            </a:r>
            <a:r>
              <a:rPr lang="en-US" sz="4000">
                <a:cs typeface="Source Sans Pro Light"/>
              </a:rPr>
              <a:t>.</a:t>
            </a:r>
          </a:p>
          <a:p>
            <a:pPr marL="1040765" marR="5080" lvl="1" indent="-571500" algn="just">
              <a:lnSpc>
                <a:spcPct val="130000"/>
              </a:lnSpc>
              <a:buFont typeface="Wingdings" panose="05000000000000000000" pitchFamily="2" charset="2"/>
              <a:buChar char="§"/>
            </a:pPr>
            <a:r>
              <a:rPr lang="en-US" sz="4000">
                <a:cs typeface="Source Sans Pro Light"/>
              </a:rPr>
              <a:t>Những năm gần đây AI có bước đột phá mạnh mẽ: Robot, Hội họa, chat box…</a:t>
            </a:r>
            <a:endParaRPr lang="vi-VN" sz="4000">
              <a:cs typeface="Source Sans Pro Light"/>
            </a:endParaRPr>
          </a:p>
        </p:txBody>
      </p:sp>
    </p:spTree>
    <p:extLst>
      <p:ext uri="{BB962C8B-B14F-4D97-AF65-F5344CB8AC3E}">
        <p14:creationId xmlns:p14="http://schemas.microsoft.com/office/powerpoint/2010/main" val="3905735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4" name="object 4"/>
          <p:cNvSpPr txBox="1"/>
          <p:nvPr/>
        </p:nvSpPr>
        <p:spPr>
          <a:xfrm>
            <a:off x="818356" y="317499"/>
            <a:ext cx="17145000" cy="705321"/>
          </a:xfrm>
          <a:prstGeom prst="rect">
            <a:avLst/>
          </a:prstGeom>
        </p:spPr>
        <p:txBody>
          <a:bodyPr vert="horz" wrap="square" lIns="0" tIns="12700" rIns="0" bIns="0" rtlCol="0">
            <a:spAutoFit/>
          </a:bodyPr>
          <a:lstStyle/>
          <a:p>
            <a:pPr marL="12700">
              <a:spcBef>
                <a:spcPts val="100"/>
              </a:spcBef>
            </a:pPr>
            <a:r>
              <a:rPr lang="en-US" sz="4500" spc="-10">
                <a:solidFill>
                  <a:srgbClr val="FFFFFF"/>
                </a:solidFill>
                <a:cs typeface="Source Sans Pro Light"/>
              </a:rPr>
              <a:t>Chương 1. GIỚI THIỆU – Các lĩnh vực nghiên cứu</a:t>
            </a:r>
            <a:endParaRPr sz="4500" dirty="0">
              <a:cs typeface="Source Sans Pro Light"/>
            </a:endParaRPr>
          </a:p>
        </p:txBody>
      </p:sp>
      <p:sp>
        <p:nvSpPr>
          <p:cNvPr id="20" name="object 20"/>
          <p:cNvSpPr txBox="1"/>
          <p:nvPr/>
        </p:nvSpPr>
        <p:spPr>
          <a:xfrm>
            <a:off x="1046956" y="1689100"/>
            <a:ext cx="16916400" cy="6110519"/>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a:cs typeface="Source Sans Pro Light"/>
              </a:rPr>
              <a:t>Lập luận (reasoning), suy diễn (reference) tự động:</a:t>
            </a:r>
          </a:p>
          <a:p>
            <a:pPr marL="1040765" marR="5080" lvl="1" indent="-571500" algn="just">
              <a:lnSpc>
                <a:spcPct val="130000"/>
              </a:lnSpc>
              <a:buFont typeface="Wingdings" panose="05000000000000000000" pitchFamily="2" charset="2"/>
              <a:buChar char="§"/>
            </a:pPr>
            <a:r>
              <a:rPr lang="vi-VN" sz="4000">
                <a:cs typeface="Source Sans Pro Light"/>
              </a:rPr>
              <a:t>Lập luận là suy diễn logic, dùng để chỉ</a:t>
            </a:r>
            <a:r>
              <a:rPr lang="en-US" sz="4000">
                <a:cs typeface="Source Sans Pro Light"/>
              </a:rPr>
              <a:t> </a:t>
            </a:r>
            <a:r>
              <a:rPr lang="vi-VN" sz="4000">
                <a:cs typeface="Source Sans Pro Light"/>
              </a:rPr>
              <a:t>một tiến trình rút ra kết luận (tri thức mới) từ những giả thiết đã cho (được biểu diễn</a:t>
            </a:r>
            <a:r>
              <a:rPr lang="en-US" sz="4000">
                <a:cs typeface="Source Sans Pro Light"/>
              </a:rPr>
              <a:t> </a:t>
            </a:r>
            <a:r>
              <a:rPr lang="vi-VN" sz="4000">
                <a:cs typeface="Source Sans Pro Light"/>
              </a:rPr>
              <a:t>dưới dạng cơ sở tri thức)</a:t>
            </a:r>
            <a:r>
              <a:rPr lang="en-US" sz="4000">
                <a:cs typeface="Source Sans Pro Light"/>
              </a:rPr>
              <a:t>.</a:t>
            </a:r>
          </a:p>
          <a:p>
            <a:pPr marL="1497965" marR="5080" lvl="2" indent="-571500" algn="just">
              <a:lnSpc>
                <a:spcPct val="130000"/>
              </a:lnSpc>
              <a:buFont typeface="Wingdings" panose="05000000000000000000" pitchFamily="2" charset="2"/>
              <a:buChar char="ð"/>
            </a:pPr>
            <a:r>
              <a:rPr lang="en-US" sz="3600" i="1">
                <a:solidFill>
                  <a:srgbClr val="0070C0"/>
                </a:solidFill>
                <a:cs typeface="Source Sans Pro Light"/>
                <a:sym typeface="Wingdings" panose="05000000000000000000" pitchFamily="2" charset="2"/>
              </a:rPr>
              <a:t>Đ</a:t>
            </a:r>
            <a:r>
              <a:rPr lang="vi-VN" sz="3600" i="1">
                <a:solidFill>
                  <a:srgbClr val="0070C0"/>
                </a:solidFill>
                <a:cs typeface="Source Sans Pro Light"/>
                <a:sym typeface="Wingdings" panose="05000000000000000000" pitchFamily="2" charset="2"/>
              </a:rPr>
              <a:t>ể thực hiện lập luận người ta cần có các phương</a:t>
            </a:r>
            <a:r>
              <a:rPr lang="en-US" sz="3600" i="1">
                <a:solidFill>
                  <a:srgbClr val="0070C0"/>
                </a:solidFill>
                <a:cs typeface="Source Sans Pro Light"/>
                <a:sym typeface="Wingdings" panose="05000000000000000000" pitchFamily="2" charset="2"/>
              </a:rPr>
              <a:t> </a:t>
            </a:r>
            <a:r>
              <a:rPr lang="vi-VN" sz="3600" i="1">
                <a:solidFill>
                  <a:srgbClr val="0070C0"/>
                </a:solidFill>
                <a:cs typeface="Source Sans Pro Light"/>
                <a:sym typeface="Wingdings" panose="05000000000000000000" pitchFamily="2" charset="2"/>
              </a:rPr>
              <a:t>pháp lưu trữ cơ sở tri thức và các thủ tục lập luận trên cơ sở tri thức đó.</a:t>
            </a:r>
            <a:endParaRPr lang="en-US" sz="3600" i="1">
              <a:solidFill>
                <a:srgbClr val="0070C0"/>
              </a:solidFill>
              <a:cs typeface="Source Sans Pro Light"/>
              <a:sym typeface="Wingdings" panose="05000000000000000000" pitchFamily="2" charset="2"/>
            </a:endParaRPr>
          </a:p>
          <a:p>
            <a:pPr marL="1497965" marR="5080" lvl="2" indent="-571500" algn="just">
              <a:lnSpc>
                <a:spcPct val="130000"/>
              </a:lnSpc>
              <a:buFont typeface="Wingdings" panose="05000000000000000000" pitchFamily="2" charset="2"/>
              <a:buChar char="ð"/>
            </a:pPr>
            <a:r>
              <a:rPr lang="vi-VN" sz="3600" i="1">
                <a:solidFill>
                  <a:srgbClr val="0070C0"/>
                </a:solidFill>
                <a:cs typeface="Source Sans Pro Light"/>
                <a:sym typeface="Wingdings" panose="05000000000000000000" pitchFamily="2" charset="2"/>
              </a:rPr>
              <a:t>Muốn máy tính có thể lưu trữ và xử lý tri thức thì cần có các</a:t>
            </a:r>
            <a:r>
              <a:rPr lang="en-US" sz="3600" i="1">
                <a:solidFill>
                  <a:srgbClr val="0070C0"/>
                </a:solidFill>
                <a:cs typeface="Source Sans Pro Light"/>
                <a:sym typeface="Wingdings" panose="05000000000000000000" pitchFamily="2" charset="2"/>
              </a:rPr>
              <a:t> </a:t>
            </a:r>
            <a:r>
              <a:rPr lang="vi-VN" sz="3600" i="1">
                <a:solidFill>
                  <a:srgbClr val="0070C0"/>
                </a:solidFill>
                <a:cs typeface="Source Sans Pro Light"/>
                <a:sym typeface="Wingdings" panose="05000000000000000000" pitchFamily="2" charset="2"/>
              </a:rPr>
              <a:t>phương pháp biểu diễn tri thức</a:t>
            </a:r>
            <a:r>
              <a:rPr lang="en-US" sz="3600" i="1">
                <a:solidFill>
                  <a:srgbClr val="0070C0"/>
                </a:solidFill>
                <a:cs typeface="Source Sans Pro Light"/>
                <a:sym typeface="Wingdings" panose="05000000000000000000" pitchFamily="2" charset="2"/>
              </a:rPr>
              <a:t>.</a:t>
            </a:r>
          </a:p>
        </p:txBody>
      </p:sp>
    </p:spTree>
    <p:extLst>
      <p:ext uri="{BB962C8B-B14F-4D97-AF65-F5344CB8AC3E}">
        <p14:creationId xmlns:p14="http://schemas.microsoft.com/office/powerpoint/2010/main" val="576155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4" name="object 4"/>
          <p:cNvSpPr txBox="1"/>
          <p:nvPr/>
        </p:nvSpPr>
        <p:spPr>
          <a:xfrm>
            <a:off x="818356" y="317499"/>
            <a:ext cx="17145000" cy="705321"/>
          </a:xfrm>
          <a:prstGeom prst="rect">
            <a:avLst/>
          </a:prstGeom>
        </p:spPr>
        <p:txBody>
          <a:bodyPr vert="horz" wrap="square" lIns="0" tIns="12700" rIns="0" bIns="0" rtlCol="0">
            <a:spAutoFit/>
          </a:bodyPr>
          <a:lstStyle/>
          <a:p>
            <a:pPr marL="12700">
              <a:spcBef>
                <a:spcPts val="100"/>
              </a:spcBef>
            </a:pPr>
            <a:r>
              <a:rPr lang="en-US" sz="4500" spc="-10">
                <a:solidFill>
                  <a:srgbClr val="FFFFFF"/>
                </a:solidFill>
                <a:cs typeface="Source Sans Pro Light"/>
              </a:rPr>
              <a:t>Chương 1. GIỚI THIỆU – Các lĩnh vực nghiên cứu (tt)</a:t>
            </a:r>
            <a:endParaRPr sz="4500" dirty="0">
              <a:cs typeface="Source Sans Pro Light"/>
            </a:endParaRPr>
          </a:p>
        </p:txBody>
      </p:sp>
      <p:sp>
        <p:nvSpPr>
          <p:cNvPr id="20" name="object 20"/>
          <p:cNvSpPr txBox="1"/>
          <p:nvPr/>
        </p:nvSpPr>
        <p:spPr>
          <a:xfrm>
            <a:off x="1046956" y="1689100"/>
            <a:ext cx="16916400" cy="7790979"/>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a:cs typeface="Source Sans Pro Light"/>
              </a:rPr>
              <a:t>Biểu diễn tri thức: ngôn ngữ biểu diễn và kỹ thuật xử lý TT</a:t>
            </a:r>
          </a:p>
          <a:p>
            <a:pPr marL="1040765" marR="5080" lvl="1" indent="-571500" algn="just">
              <a:lnSpc>
                <a:spcPct val="130000"/>
              </a:lnSpc>
              <a:buFont typeface="Wingdings" panose="05000000000000000000" pitchFamily="2" charset="2"/>
              <a:buChar char="§"/>
            </a:pPr>
            <a:r>
              <a:rPr lang="vi-VN" sz="4000">
                <a:cs typeface="Source Sans Pro Light"/>
              </a:rPr>
              <a:t>Một ngôn ngữ biểu diễn tri thức</a:t>
            </a:r>
            <a:r>
              <a:rPr lang="en-US" sz="4000">
                <a:cs typeface="Source Sans Pro Light"/>
              </a:rPr>
              <a:t> </a:t>
            </a:r>
            <a:r>
              <a:rPr lang="vi-VN" sz="4000">
                <a:cs typeface="Source Sans Pro Light"/>
              </a:rPr>
              <a:t>được đánh giá là “tốt” nếu nó có tính biểu đạt cao </a:t>
            </a:r>
            <a:r>
              <a:rPr lang="en-US" sz="4000">
                <a:cs typeface="Source Sans Pro Light"/>
              </a:rPr>
              <a:t>(khả năng biểu diễn một phạm vi rộng lớn các thông tin trong một miền ứng dụng) </a:t>
            </a:r>
            <a:r>
              <a:rPr lang="vi-VN" sz="4000">
                <a:cs typeface="Source Sans Pro Light"/>
              </a:rPr>
              <a:t>và các tính hiệu quả của thuật toán</a:t>
            </a:r>
            <a:r>
              <a:rPr lang="en-US" sz="4000">
                <a:cs typeface="Source Sans Pro Light"/>
              </a:rPr>
              <a:t> </a:t>
            </a:r>
            <a:r>
              <a:rPr lang="vi-VN" sz="4000">
                <a:cs typeface="Source Sans Pro Light"/>
              </a:rPr>
              <a:t>lập luận </a:t>
            </a:r>
            <a:r>
              <a:rPr lang="en-US" sz="4000">
                <a:cs typeface="Source Sans Pro Light"/>
              </a:rPr>
              <a:t>(chi phí về thời gian và không gian dành cho việc lập luận) </a:t>
            </a:r>
            <a:r>
              <a:rPr lang="vi-VN" sz="4000">
                <a:cs typeface="Source Sans Pro Light"/>
              </a:rPr>
              <a:t>trên ngôn ngữ đó</a:t>
            </a:r>
            <a:r>
              <a:rPr lang="en-US" sz="4000">
                <a:cs typeface="Source Sans Pro Light"/>
              </a:rPr>
              <a:t>.</a:t>
            </a:r>
          </a:p>
          <a:p>
            <a:pPr marL="1040765" marR="5080" lvl="1" indent="-571500" algn="just">
              <a:lnSpc>
                <a:spcPct val="130000"/>
              </a:lnSpc>
              <a:buFont typeface="Wingdings" panose="05000000000000000000" pitchFamily="2" charset="2"/>
              <a:buChar char="§"/>
            </a:pPr>
            <a:r>
              <a:rPr lang="vi-VN" sz="4000">
                <a:cs typeface="Source Sans Pro Light"/>
              </a:rPr>
              <a:t>Tuy nhiên, hai yếu tố này dường như đối nghịch nhau</a:t>
            </a:r>
            <a:r>
              <a:rPr lang="en-US" sz="4000">
                <a:cs typeface="Source Sans Pro Light"/>
              </a:rPr>
              <a:t>.</a:t>
            </a:r>
          </a:p>
          <a:p>
            <a:pPr marL="1497965" marR="5080" lvl="2" indent="-571500" algn="just">
              <a:lnSpc>
                <a:spcPct val="130000"/>
              </a:lnSpc>
              <a:buFont typeface="Wingdings" panose="05000000000000000000" pitchFamily="2" charset="2"/>
              <a:buChar char="ð"/>
            </a:pPr>
            <a:r>
              <a:rPr lang="en-US" sz="3600" i="1">
                <a:solidFill>
                  <a:srgbClr val="0070C0"/>
                </a:solidFill>
                <a:cs typeface="Source Sans Pro Light"/>
                <a:sym typeface="Wingdings" panose="05000000000000000000" pitchFamily="2" charset="2"/>
              </a:rPr>
              <a:t>Thách thức lớn trong lĩnh vực AI là xây dựng các ngôn ngữ biểu diễn tri thức mà có thể cân bằng hai yếu tố này, tức là ngôn ngữ có tính biểu đạt đủ tốt (tùy theo từng ứng dụng) và có thể lập luận hiệu quả</a:t>
            </a:r>
            <a:r>
              <a:rPr lang="vi-VN" sz="3600" i="1">
                <a:solidFill>
                  <a:srgbClr val="0070C0"/>
                </a:solidFill>
                <a:cs typeface="Source Sans Pro Light"/>
                <a:sym typeface="Wingdings" panose="05000000000000000000" pitchFamily="2" charset="2"/>
              </a:rPr>
              <a:t>.</a:t>
            </a:r>
            <a:endParaRPr lang="en-US" sz="3600" i="1">
              <a:solidFill>
                <a:srgbClr val="0070C0"/>
              </a:solidFill>
              <a:cs typeface="Source Sans Pro Light"/>
              <a:sym typeface="Wingdings" panose="05000000000000000000" pitchFamily="2" charset="2"/>
            </a:endParaRPr>
          </a:p>
        </p:txBody>
      </p:sp>
    </p:spTree>
    <p:extLst>
      <p:ext uri="{BB962C8B-B14F-4D97-AF65-F5344CB8AC3E}">
        <p14:creationId xmlns:p14="http://schemas.microsoft.com/office/powerpoint/2010/main" val="3613875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4" name="object 4"/>
          <p:cNvSpPr txBox="1"/>
          <p:nvPr/>
        </p:nvSpPr>
        <p:spPr>
          <a:xfrm>
            <a:off x="818356" y="317499"/>
            <a:ext cx="17145000" cy="705321"/>
          </a:xfrm>
          <a:prstGeom prst="rect">
            <a:avLst/>
          </a:prstGeom>
        </p:spPr>
        <p:txBody>
          <a:bodyPr vert="horz" wrap="square" lIns="0" tIns="12700" rIns="0" bIns="0" rtlCol="0">
            <a:spAutoFit/>
          </a:bodyPr>
          <a:lstStyle/>
          <a:p>
            <a:pPr marL="12700">
              <a:spcBef>
                <a:spcPts val="100"/>
              </a:spcBef>
            </a:pPr>
            <a:r>
              <a:rPr lang="en-US" sz="4500" spc="-10">
                <a:solidFill>
                  <a:srgbClr val="FFFFFF"/>
                </a:solidFill>
                <a:cs typeface="Source Sans Pro Light"/>
              </a:rPr>
              <a:t>Chương 1. GIỚI THIỆU – Các lĩnh vực nghiên cứu (tt)</a:t>
            </a:r>
            <a:endParaRPr sz="4500" dirty="0">
              <a:cs typeface="Source Sans Pro Light"/>
            </a:endParaRPr>
          </a:p>
        </p:txBody>
      </p:sp>
      <p:sp>
        <p:nvSpPr>
          <p:cNvPr id="20" name="object 20"/>
          <p:cNvSpPr txBox="1"/>
          <p:nvPr/>
        </p:nvSpPr>
        <p:spPr>
          <a:xfrm>
            <a:off x="1046956" y="1689100"/>
            <a:ext cx="16916400" cy="6503512"/>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a:cs typeface="Source Sans Pro Light"/>
              </a:rPr>
              <a:t>Lập kế hoạch:</a:t>
            </a:r>
          </a:p>
          <a:p>
            <a:pPr marL="1040765" marR="5080" lvl="1" indent="-571500" algn="just">
              <a:lnSpc>
                <a:spcPct val="130000"/>
              </a:lnSpc>
              <a:buFont typeface="Wingdings" panose="05000000000000000000" pitchFamily="2" charset="2"/>
              <a:buChar char="§"/>
            </a:pPr>
            <a:r>
              <a:rPr lang="en-US" sz="4000">
                <a:cs typeface="Source Sans Pro Light"/>
              </a:rPr>
              <a:t>K</a:t>
            </a:r>
            <a:r>
              <a:rPr lang="vi-VN" sz="4000">
                <a:cs typeface="Source Sans Pro Light"/>
              </a:rPr>
              <a:t>hả năng suy ra các mục đích cần đạt được đối với các nhiệm vụ </a:t>
            </a:r>
            <a:r>
              <a:rPr lang="en-US" sz="4000">
                <a:cs typeface="Source Sans Pro Light"/>
              </a:rPr>
              <a:t>đặt </a:t>
            </a:r>
            <a:r>
              <a:rPr lang="vi-VN" sz="4000">
                <a:cs typeface="Source Sans Pro Light"/>
              </a:rPr>
              <a:t>ra, và xác định dãy các hành động cần thực hiện để đạt được mục đích đó</a:t>
            </a:r>
            <a:r>
              <a:rPr lang="en-US" sz="4000">
                <a:cs typeface="Source Sans Pro Light"/>
              </a:rPr>
              <a:t>.</a:t>
            </a:r>
          </a:p>
          <a:p>
            <a:pPr marL="583565" marR="5080" indent="-571500" algn="just">
              <a:lnSpc>
                <a:spcPct val="130000"/>
              </a:lnSpc>
              <a:buFont typeface="Wingdings" panose="05000000000000000000" pitchFamily="2" charset="2"/>
              <a:buChar char="§"/>
            </a:pPr>
            <a:r>
              <a:rPr lang="en-US" sz="4400"/>
              <a:t>Học máy:</a:t>
            </a:r>
          </a:p>
          <a:p>
            <a:pPr marL="1040765" marR="5080" lvl="1" indent="-571500" algn="just">
              <a:lnSpc>
                <a:spcPct val="130000"/>
              </a:lnSpc>
              <a:buFont typeface="Wingdings" panose="05000000000000000000" pitchFamily="2" charset="2"/>
              <a:buChar char="§"/>
            </a:pPr>
            <a:r>
              <a:rPr lang="en-US" sz="4000">
                <a:cs typeface="Source Sans Pro Light"/>
              </a:rPr>
              <a:t>M</a:t>
            </a:r>
            <a:r>
              <a:rPr lang="vi-VN" sz="4000">
                <a:cs typeface="Source Sans Pro Light"/>
              </a:rPr>
              <a:t>ột lĩnh vực nghiên cứu của AI đang được phát triển mạnh mẽ và có</a:t>
            </a:r>
            <a:r>
              <a:rPr lang="en-US" sz="4000">
                <a:cs typeface="Source Sans Pro Light"/>
              </a:rPr>
              <a:t> </a:t>
            </a:r>
            <a:r>
              <a:rPr lang="vi-VN" sz="4000">
                <a:cs typeface="Source Sans Pro Light"/>
              </a:rPr>
              <a:t>nhiều ứng dụng trong các lĩnh vực khác nhau như khai phá dữ liệu, khám phá tri</a:t>
            </a:r>
            <a:r>
              <a:rPr lang="en-US" sz="4000">
                <a:cs typeface="Source Sans Pro Light"/>
              </a:rPr>
              <a:t> </a:t>
            </a:r>
            <a:r>
              <a:rPr lang="vi-VN" sz="4000">
                <a:cs typeface="Source Sans Pro Light"/>
              </a:rPr>
              <a:t>thức,…</a:t>
            </a:r>
            <a:endParaRPr lang="en-US" sz="4000">
              <a:cs typeface="Source Sans Pro Light"/>
            </a:endParaRPr>
          </a:p>
        </p:txBody>
      </p:sp>
    </p:spTree>
    <p:extLst>
      <p:ext uri="{BB962C8B-B14F-4D97-AF65-F5344CB8AC3E}">
        <p14:creationId xmlns:p14="http://schemas.microsoft.com/office/powerpoint/2010/main" val="4186766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4" name="object 4"/>
          <p:cNvSpPr txBox="1"/>
          <p:nvPr/>
        </p:nvSpPr>
        <p:spPr>
          <a:xfrm>
            <a:off x="818356" y="317499"/>
            <a:ext cx="17145000" cy="705321"/>
          </a:xfrm>
          <a:prstGeom prst="rect">
            <a:avLst/>
          </a:prstGeom>
        </p:spPr>
        <p:txBody>
          <a:bodyPr vert="horz" wrap="square" lIns="0" tIns="12700" rIns="0" bIns="0" rtlCol="0">
            <a:spAutoFit/>
          </a:bodyPr>
          <a:lstStyle/>
          <a:p>
            <a:pPr marL="12700">
              <a:spcBef>
                <a:spcPts val="100"/>
              </a:spcBef>
            </a:pPr>
            <a:r>
              <a:rPr lang="en-US" sz="4500" spc="-10">
                <a:solidFill>
                  <a:srgbClr val="FFFFFF"/>
                </a:solidFill>
                <a:cs typeface="Source Sans Pro Light"/>
              </a:rPr>
              <a:t>Chương 1. GIỚI THIỆU – Các lĩnh vực nghiên cứu (tt)</a:t>
            </a:r>
            <a:endParaRPr sz="4500" dirty="0">
              <a:cs typeface="Source Sans Pro Light"/>
            </a:endParaRPr>
          </a:p>
        </p:txBody>
      </p:sp>
      <p:sp>
        <p:nvSpPr>
          <p:cNvPr id="20" name="object 20"/>
          <p:cNvSpPr txBox="1"/>
          <p:nvPr/>
        </p:nvSpPr>
        <p:spPr>
          <a:xfrm>
            <a:off x="1046956" y="1689100"/>
            <a:ext cx="16916400" cy="6576416"/>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a:cs typeface="Source Sans Pro Light"/>
              </a:rPr>
              <a:t>Xử lý ngôn ngữ tự nhiên:</a:t>
            </a:r>
          </a:p>
          <a:p>
            <a:pPr marL="1040765" marR="5080" lvl="1" indent="-571500" algn="just">
              <a:lnSpc>
                <a:spcPct val="130000"/>
              </a:lnSpc>
              <a:buFont typeface="Wingdings" panose="05000000000000000000" pitchFamily="2" charset="2"/>
              <a:buChar char="§"/>
            </a:pPr>
            <a:r>
              <a:rPr lang="vi-VN" sz="4000">
                <a:cs typeface="Source Sans Pro Light"/>
              </a:rPr>
              <a:t>một nhánh của AI, tập trung vào các ứng dụng trên ngôn</a:t>
            </a:r>
            <a:r>
              <a:rPr lang="en-US" sz="4000">
                <a:cs typeface="Source Sans Pro Light"/>
              </a:rPr>
              <a:t> </a:t>
            </a:r>
            <a:r>
              <a:rPr lang="vi-VN" sz="4000">
                <a:cs typeface="Source Sans Pro Light"/>
              </a:rPr>
              <a:t>ngữ của con người. Các ứng dụng trong nhận dạng tiếng nói, nhận dạng chữ viết, dịch</a:t>
            </a:r>
            <a:r>
              <a:rPr lang="en-US" sz="4000">
                <a:cs typeface="Source Sans Pro Light"/>
              </a:rPr>
              <a:t> </a:t>
            </a:r>
            <a:r>
              <a:rPr lang="vi-VN" sz="4000">
                <a:cs typeface="Source Sans Pro Light"/>
              </a:rPr>
              <a:t>tự động, tìm kiếm thông tin,…</a:t>
            </a:r>
            <a:endParaRPr lang="en-US" sz="4000">
              <a:cs typeface="Source Sans Pro Light"/>
            </a:endParaRPr>
          </a:p>
          <a:p>
            <a:pPr marL="1040765" marR="5080" lvl="1" indent="-571500" algn="just">
              <a:lnSpc>
                <a:spcPct val="130000"/>
              </a:lnSpc>
              <a:buFont typeface="Wingdings" panose="05000000000000000000" pitchFamily="2" charset="2"/>
              <a:buChar char="§"/>
            </a:pPr>
            <a:r>
              <a:rPr lang="en-US" sz="4400"/>
              <a:t>Hệ chuyên gia:</a:t>
            </a:r>
          </a:p>
          <a:p>
            <a:pPr marL="1497965" marR="5080" lvl="2" indent="-571500" algn="just">
              <a:lnSpc>
                <a:spcPct val="130000"/>
              </a:lnSpc>
              <a:buFont typeface="Wingdings" panose="05000000000000000000" pitchFamily="2" charset="2"/>
              <a:buChar char="§"/>
            </a:pPr>
            <a:r>
              <a:rPr lang="en-US" sz="4000">
                <a:cs typeface="Source Sans Pro Light"/>
              </a:rPr>
              <a:t>C</a:t>
            </a:r>
            <a:r>
              <a:rPr lang="vi-VN" sz="4000">
                <a:cs typeface="Source Sans Pro Light"/>
              </a:rPr>
              <a:t>ó khả năng xử lý lượng thông tin lớn và cung cấp các kết</a:t>
            </a:r>
            <a:r>
              <a:rPr lang="en-US" sz="4000">
                <a:cs typeface="Source Sans Pro Light"/>
              </a:rPr>
              <a:t> </a:t>
            </a:r>
            <a:r>
              <a:rPr lang="vi-VN" sz="4000">
                <a:cs typeface="Source Sans Pro Light"/>
              </a:rPr>
              <a:t>luận dựa trên những thông tin đó.</a:t>
            </a:r>
            <a:endParaRPr lang="en-US" sz="4000">
              <a:cs typeface="Source Sans Pro Light"/>
            </a:endParaRPr>
          </a:p>
          <a:p>
            <a:pPr marL="1040765" marR="5080" lvl="1" indent="-571500" algn="just">
              <a:lnSpc>
                <a:spcPct val="130000"/>
              </a:lnSpc>
              <a:buFont typeface="Wingdings" panose="05000000000000000000" pitchFamily="2" charset="2"/>
              <a:buChar char="§"/>
            </a:pPr>
            <a:r>
              <a:rPr lang="en-US" sz="4400"/>
              <a:t>Robotics</a:t>
            </a:r>
          </a:p>
        </p:txBody>
      </p:sp>
    </p:spTree>
    <p:extLst>
      <p:ext uri="{BB962C8B-B14F-4D97-AF65-F5344CB8AC3E}">
        <p14:creationId xmlns:p14="http://schemas.microsoft.com/office/powerpoint/2010/main" val="1174676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BBA82-DE6E-83EA-0441-32B847EDCAAA}"/>
              </a:ext>
            </a:extLst>
          </p:cNvPr>
          <p:cNvSpPr>
            <a:spLocks noGrp="1"/>
          </p:cNvSpPr>
          <p:nvPr>
            <p:ph type="title"/>
          </p:nvPr>
        </p:nvSpPr>
        <p:spPr>
          <a:xfrm>
            <a:off x="1306958" y="4660900"/>
            <a:ext cx="16396395" cy="1767382"/>
          </a:xfrm>
        </p:spPr>
        <p:txBody>
          <a:bodyPr>
            <a:normAutofit/>
          </a:bodyPr>
          <a:lstStyle/>
          <a:p>
            <a:pPr algn="ctr"/>
            <a:r>
              <a:rPr lang="en-US" sz="5000"/>
              <a:t>HẾT CHƯƠNG 1</a:t>
            </a:r>
          </a:p>
        </p:txBody>
      </p:sp>
    </p:spTree>
    <p:extLst>
      <p:ext uri="{BB962C8B-B14F-4D97-AF65-F5344CB8AC3E}">
        <p14:creationId xmlns:p14="http://schemas.microsoft.com/office/powerpoint/2010/main" val="459092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4" name="object 4"/>
          <p:cNvSpPr txBox="1"/>
          <p:nvPr/>
        </p:nvSpPr>
        <p:spPr>
          <a:xfrm>
            <a:off x="818356" y="317499"/>
            <a:ext cx="17145000" cy="705321"/>
          </a:xfrm>
          <a:prstGeom prst="rect">
            <a:avLst/>
          </a:prstGeom>
        </p:spPr>
        <p:txBody>
          <a:bodyPr vert="horz" wrap="square" lIns="0" tIns="12700" rIns="0" bIns="0" rtlCol="0">
            <a:spAutoFit/>
          </a:bodyPr>
          <a:lstStyle/>
          <a:p>
            <a:pPr marL="12700">
              <a:spcBef>
                <a:spcPts val="100"/>
              </a:spcBef>
            </a:pPr>
            <a:r>
              <a:rPr lang="en-US" sz="4500" spc="-10">
                <a:solidFill>
                  <a:srgbClr val="FFFFFF"/>
                </a:solidFill>
                <a:cs typeface="Source Sans Pro Light"/>
              </a:rPr>
              <a:t>Chương 1. GIỚI THIỆU – Khái niệm</a:t>
            </a:r>
            <a:endParaRPr sz="4500" dirty="0">
              <a:cs typeface="Source Sans Pro Light"/>
            </a:endParaRPr>
          </a:p>
        </p:txBody>
      </p:sp>
      <p:sp>
        <p:nvSpPr>
          <p:cNvPr id="20" name="object 20"/>
          <p:cNvSpPr txBox="1"/>
          <p:nvPr/>
        </p:nvSpPr>
        <p:spPr>
          <a:xfrm>
            <a:off x="1046956" y="1460500"/>
            <a:ext cx="16916400" cy="9020675"/>
          </a:xfrm>
          <a:prstGeom prst="rect">
            <a:avLst/>
          </a:prstGeom>
        </p:spPr>
        <p:txBody>
          <a:bodyPr vert="horz" wrap="square" lIns="0" tIns="12700" rIns="0" bIns="0" rtlCol="0">
            <a:spAutoFit/>
          </a:bodyPr>
          <a:lstStyle/>
          <a:p>
            <a:pPr marL="146050" marR="5080" indent="-133985" algn="just">
              <a:lnSpc>
                <a:spcPct val="130000"/>
              </a:lnSpc>
            </a:pPr>
            <a:r>
              <a:rPr lang="en-US" sz="4400" spc="-5">
                <a:cs typeface="Source Sans Pro Light"/>
              </a:rPr>
              <a:t>Trí tuệ:</a:t>
            </a:r>
          </a:p>
          <a:p>
            <a:pPr marL="1040765" marR="5080" lvl="1" indent="-571500" algn="just">
              <a:lnSpc>
                <a:spcPct val="130000"/>
              </a:lnSpc>
              <a:buFont typeface="Wingdings" panose="05000000000000000000" pitchFamily="2" charset="2"/>
              <a:buChar char="§"/>
            </a:pPr>
            <a:r>
              <a:rPr lang="vi-VN" sz="4000">
                <a:cs typeface="Source Sans Pro Light"/>
              </a:rPr>
              <a:t>Phản ứng một cách thích hợp những tình huống thông qua điều</a:t>
            </a:r>
            <a:r>
              <a:rPr lang="en-US" sz="4000">
                <a:cs typeface="Source Sans Pro Light"/>
              </a:rPr>
              <a:t> </a:t>
            </a:r>
            <a:r>
              <a:rPr lang="vi-VN" sz="4000">
                <a:cs typeface="Source Sans Pro Light"/>
              </a:rPr>
              <a:t>chỉnh hành vi hợp lý.</a:t>
            </a:r>
          </a:p>
          <a:p>
            <a:pPr marL="1040765" marR="5080" lvl="1" indent="-571500" algn="just">
              <a:lnSpc>
                <a:spcPct val="130000"/>
              </a:lnSpc>
              <a:buFont typeface="Wingdings" panose="05000000000000000000" pitchFamily="2" charset="2"/>
              <a:buChar char="§"/>
            </a:pPr>
            <a:r>
              <a:rPr lang="vi-VN" sz="4000">
                <a:cs typeface="Source Sans Pro Light"/>
              </a:rPr>
              <a:t>Hiểu rõ mối quan hệ giữa các sự kiện của thế giới quan để đưa ra</a:t>
            </a:r>
            <a:r>
              <a:rPr lang="en-US" sz="4000">
                <a:cs typeface="Source Sans Pro Light"/>
              </a:rPr>
              <a:t> </a:t>
            </a:r>
            <a:r>
              <a:rPr lang="vi-VN" sz="4000">
                <a:cs typeface="Source Sans Pro Light"/>
              </a:rPr>
              <a:t>những hành vi phù hợp nhằm đạt được mục đích.</a:t>
            </a:r>
            <a:endParaRPr lang="en-US" sz="4000">
              <a:cs typeface="Source Sans Pro Light"/>
            </a:endParaRPr>
          </a:p>
          <a:p>
            <a:pPr marL="12065" marR="5080" algn="just">
              <a:lnSpc>
                <a:spcPct val="130000"/>
              </a:lnSpc>
            </a:pPr>
            <a:r>
              <a:rPr lang="en-US" sz="4400" spc="-5"/>
              <a:t>Tri thức:</a:t>
            </a:r>
          </a:p>
          <a:p>
            <a:pPr marL="1040765" marR="5080" lvl="1" indent="-571500" algn="just">
              <a:lnSpc>
                <a:spcPct val="130000"/>
              </a:lnSpc>
              <a:buFont typeface="Wingdings" panose="05000000000000000000" pitchFamily="2" charset="2"/>
              <a:buChar char="§"/>
            </a:pPr>
            <a:r>
              <a:rPr lang="vi-VN" sz="4000" spc="-5"/>
              <a:t>Là sự hiểu biết (thường là sâu) về một vấn đề (lĩnh vực). Ví dụ:</a:t>
            </a:r>
            <a:r>
              <a:rPr lang="en-US" sz="4000" spc="-5"/>
              <a:t> </a:t>
            </a:r>
            <a:r>
              <a:rPr lang="vi-VN" sz="4000" spc="-5"/>
              <a:t>Hiểu biết về y khoa, về máy tính, về thời tiết...</a:t>
            </a:r>
          </a:p>
          <a:p>
            <a:pPr marL="1040765" marR="5080" lvl="1" indent="-571500" algn="just">
              <a:lnSpc>
                <a:spcPct val="130000"/>
              </a:lnSpc>
              <a:buFont typeface="Wingdings" panose="05000000000000000000" pitchFamily="2" charset="2"/>
              <a:buChar char="§"/>
            </a:pPr>
            <a:r>
              <a:rPr lang="vi-VN" sz="4000" spc="-5"/>
              <a:t>Là thông tin chứa đựng 2 phần: Các khái niệm (cơ bản &amp; phát</a:t>
            </a:r>
            <a:r>
              <a:rPr lang="en-US" sz="4000" spc="-5"/>
              <a:t> </a:t>
            </a:r>
            <a:r>
              <a:rPr lang="vi-VN" sz="4000" spc="-5"/>
              <a:t>triển) và các phương pháp nhận thức (quy luật, suy diễn...)</a:t>
            </a:r>
            <a:r>
              <a:rPr lang="en-US" sz="4000" spc="-5"/>
              <a:t>.</a:t>
            </a:r>
            <a:endParaRPr lang="vi-VN" sz="4000" spc="-5"/>
          </a:p>
          <a:p>
            <a:pPr marL="1040765" marR="5080" lvl="1" indent="-571500" algn="just">
              <a:lnSpc>
                <a:spcPct val="130000"/>
              </a:lnSpc>
              <a:buFont typeface="Wingdings" panose="05000000000000000000" pitchFamily="2" charset="2"/>
              <a:buChar char="§"/>
            </a:pPr>
            <a:r>
              <a:rPr lang="vi-VN" sz="4000" spc="-5"/>
              <a:t>Là </a:t>
            </a:r>
            <a:r>
              <a:rPr lang="en-US" sz="4000" spc="-5"/>
              <a:t>đi</a:t>
            </a:r>
            <a:r>
              <a:rPr lang="vi-VN" sz="4000" spc="-5"/>
              <a:t>ều kiện tiên quyết của các hành xử “thông minh”.</a:t>
            </a:r>
          </a:p>
        </p:txBody>
      </p:sp>
    </p:spTree>
    <p:extLst>
      <p:ext uri="{BB962C8B-B14F-4D97-AF65-F5344CB8AC3E}">
        <p14:creationId xmlns:p14="http://schemas.microsoft.com/office/powerpoint/2010/main" val="541446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4" name="object 4"/>
          <p:cNvSpPr txBox="1"/>
          <p:nvPr/>
        </p:nvSpPr>
        <p:spPr>
          <a:xfrm>
            <a:off x="818356" y="317499"/>
            <a:ext cx="17145000" cy="705321"/>
          </a:xfrm>
          <a:prstGeom prst="rect">
            <a:avLst/>
          </a:prstGeom>
        </p:spPr>
        <p:txBody>
          <a:bodyPr vert="horz" wrap="square" lIns="0" tIns="12700" rIns="0" bIns="0" rtlCol="0">
            <a:spAutoFit/>
          </a:bodyPr>
          <a:lstStyle/>
          <a:p>
            <a:pPr marL="12700">
              <a:spcBef>
                <a:spcPts val="100"/>
              </a:spcBef>
            </a:pPr>
            <a:r>
              <a:rPr lang="en-US" sz="4500" spc="-10">
                <a:solidFill>
                  <a:srgbClr val="FFFFFF"/>
                </a:solidFill>
                <a:cs typeface="Source Sans Pro Light"/>
              </a:rPr>
              <a:t>Chương 1. GIỚI THIỆU – Khái niệm (tt)</a:t>
            </a:r>
            <a:endParaRPr sz="4500" dirty="0">
              <a:cs typeface="Source Sans Pro Light"/>
            </a:endParaRPr>
          </a:p>
        </p:txBody>
      </p:sp>
      <p:sp>
        <p:nvSpPr>
          <p:cNvPr id="20" name="object 20"/>
          <p:cNvSpPr txBox="1"/>
          <p:nvPr/>
        </p:nvSpPr>
        <p:spPr>
          <a:xfrm>
            <a:off x="1046956" y="1689100"/>
            <a:ext cx="16916400" cy="7263720"/>
          </a:xfrm>
          <a:prstGeom prst="rect">
            <a:avLst/>
          </a:prstGeom>
        </p:spPr>
        <p:txBody>
          <a:bodyPr vert="horz" wrap="square" lIns="0" tIns="12700" rIns="0" bIns="0" rtlCol="0">
            <a:spAutoFit/>
          </a:bodyPr>
          <a:lstStyle/>
          <a:p>
            <a:pPr marL="146050" marR="5080" indent="-133985" algn="just">
              <a:lnSpc>
                <a:spcPct val="130000"/>
              </a:lnSpc>
            </a:pPr>
            <a:r>
              <a:rPr lang="vi-VN" sz="4400" spc="-5">
                <a:cs typeface="Source Sans Pro Light"/>
              </a:rPr>
              <a:t>Hành xử thông minh</a:t>
            </a:r>
            <a:r>
              <a:rPr lang="en-US" sz="4400" spc="-5">
                <a:cs typeface="Source Sans Pro Light"/>
              </a:rPr>
              <a:t>:</a:t>
            </a:r>
          </a:p>
          <a:p>
            <a:pPr marL="1040765" marR="5080" lvl="1" indent="-571500" algn="just">
              <a:lnSpc>
                <a:spcPct val="130000"/>
              </a:lnSpc>
              <a:buFont typeface="Wingdings" panose="05000000000000000000" pitchFamily="2" charset="2"/>
              <a:buChar char="§"/>
            </a:pPr>
            <a:r>
              <a:rPr lang="en-US" sz="4000" spc="-5">
                <a:cs typeface="Source Sans Pro Light"/>
              </a:rPr>
              <a:t>K</a:t>
            </a:r>
            <a:r>
              <a:rPr lang="vi-VN" sz="4000" spc="-5">
                <a:cs typeface="Source Sans Pro Light"/>
              </a:rPr>
              <a:t>ết quả của một</a:t>
            </a:r>
            <a:r>
              <a:rPr lang="en-US" sz="4000" spc="-5">
                <a:cs typeface="Source Sans Pro Light"/>
              </a:rPr>
              <a:t> </a:t>
            </a:r>
            <a:r>
              <a:rPr lang="vi-VN" sz="4000" spc="-5">
                <a:cs typeface="Source Sans Pro Light"/>
              </a:rPr>
              <a:t>quá trình thu thập, xử lý và </a:t>
            </a:r>
            <a:r>
              <a:rPr lang="en-US" sz="4000" spc="-5">
                <a:cs typeface="Source Sans Pro Light"/>
              </a:rPr>
              <a:t>đi</a:t>
            </a:r>
            <a:r>
              <a:rPr lang="vi-VN" sz="4000" spc="-5">
                <a:cs typeface="Source Sans Pro Light"/>
              </a:rPr>
              <a:t>ều khiển theo những tri thức</a:t>
            </a:r>
            <a:r>
              <a:rPr lang="en-US" sz="4000" spc="-5">
                <a:cs typeface="Source Sans Pro Light"/>
              </a:rPr>
              <a:t> </a:t>
            </a:r>
            <a:r>
              <a:rPr lang="vi-VN" sz="4000" spc="-5">
                <a:cs typeface="Source Sans Pro Light"/>
              </a:rPr>
              <a:t>đã có hay mới phát sinh.</a:t>
            </a:r>
            <a:endParaRPr lang="en-US" sz="4000" spc="-5">
              <a:cs typeface="Source Sans Pro Light"/>
            </a:endParaRPr>
          </a:p>
          <a:p>
            <a:pPr marL="1040765" marR="5080" lvl="1" indent="-571500" algn="just">
              <a:lnSpc>
                <a:spcPct val="130000"/>
              </a:lnSpc>
              <a:buFont typeface="Wingdings" panose="05000000000000000000" pitchFamily="2" charset="2"/>
              <a:buChar char="§"/>
            </a:pPr>
            <a:r>
              <a:rPr lang="vi-VN" sz="4000" spc="-5">
                <a:cs typeface="Source Sans Pro Light"/>
              </a:rPr>
              <a:t>Kết quả thường tốt </a:t>
            </a:r>
            <a:r>
              <a:rPr lang="en-US" sz="4000" spc="-5">
                <a:cs typeface="Source Sans Pro Light"/>
              </a:rPr>
              <a:t>hơn khi </a:t>
            </a:r>
            <a:r>
              <a:rPr lang="vi-VN" sz="4000" spc="-5">
                <a:cs typeface="Source Sans Pro Light"/>
              </a:rPr>
              <a:t>so với các hành xử thông</a:t>
            </a:r>
            <a:r>
              <a:rPr lang="en-US" sz="4000" spc="-5">
                <a:cs typeface="Source Sans Pro Light"/>
              </a:rPr>
              <a:t> </a:t>
            </a:r>
            <a:r>
              <a:rPr lang="vi-VN" sz="4000" spc="-5">
                <a:cs typeface="Source Sans Pro Light"/>
              </a:rPr>
              <a:t>thường</a:t>
            </a:r>
            <a:r>
              <a:rPr lang="en-US" sz="4000" spc="-5">
                <a:cs typeface="Source Sans Pro Light"/>
              </a:rPr>
              <a:t>.</a:t>
            </a:r>
          </a:p>
          <a:p>
            <a:pPr marL="12065" marR="5080" algn="just">
              <a:lnSpc>
                <a:spcPct val="130000"/>
              </a:lnSpc>
            </a:pPr>
            <a:r>
              <a:rPr lang="en-US" sz="4400" spc="-5"/>
              <a:t>Thông minh: </a:t>
            </a:r>
          </a:p>
          <a:p>
            <a:pPr marL="1040765" marR="5080" lvl="1" indent="-571500" algn="just">
              <a:lnSpc>
                <a:spcPct val="130000"/>
              </a:lnSpc>
              <a:buFont typeface="Wingdings" panose="05000000000000000000" pitchFamily="2" charset="2"/>
              <a:buChar char="§"/>
            </a:pPr>
            <a:r>
              <a:rPr lang="en-US" sz="4000" spc="-5"/>
              <a:t>S</a:t>
            </a:r>
            <a:r>
              <a:rPr lang="vi-VN" sz="4000" spc="-5"/>
              <a:t>ự tổng hợp của cả 3 yếu tố: thu</a:t>
            </a:r>
            <a:r>
              <a:rPr lang="en-US" sz="4000" spc="-5"/>
              <a:t> </a:t>
            </a:r>
            <a:r>
              <a:rPr lang="vi-VN" sz="4000" spc="-5"/>
              <a:t>thập tri thức, suy luận và hành xử của đối tượng trên tri</a:t>
            </a:r>
            <a:r>
              <a:rPr lang="en-US" sz="4000" spc="-5"/>
              <a:t> </a:t>
            </a:r>
            <a:r>
              <a:rPr lang="vi-VN" sz="4000" spc="-5"/>
              <a:t>thức thu thập được.</a:t>
            </a:r>
          </a:p>
          <a:p>
            <a:pPr marL="1040765" marR="5080" lvl="1" indent="-571500" algn="just">
              <a:lnSpc>
                <a:spcPct val="130000"/>
              </a:lnSpc>
              <a:buFont typeface="Wingdings" panose="05000000000000000000" pitchFamily="2" charset="2"/>
              <a:buChar char="§"/>
            </a:pPr>
            <a:r>
              <a:rPr lang="vi-VN" sz="4000" spc="-5"/>
              <a:t>Không thể hánh giá riêng lẽ bất kỳ một khía cạnh nào để</a:t>
            </a:r>
            <a:r>
              <a:rPr lang="en-US" sz="4000" spc="-5"/>
              <a:t> </a:t>
            </a:r>
            <a:r>
              <a:rPr lang="vi-VN" sz="4000" spc="-5"/>
              <a:t>nói về tính thông minh.</a:t>
            </a:r>
          </a:p>
        </p:txBody>
      </p:sp>
    </p:spTree>
    <p:extLst>
      <p:ext uri="{BB962C8B-B14F-4D97-AF65-F5344CB8AC3E}">
        <p14:creationId xmlns:p14="http://schemas.microsoft.com/office/powerpoint/2010/main" val="2602700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4" name="object 4"/>
          <p:cNvSpPr txBox="1"/>
          <p:nvPr/>
        </p:nvSpPr>
        <p:spPr>
          <a:xfrm>
            <a:off x="818356" y="317499"/>
            <a:ext cx="17145000" cy="705321"/>
          </a:xfrm>
          <a:prstGeom prst="rect">
            <a:avLst/>
          </a:prstGeom>
        </p:spPr>
        <p:txBody>
          <a:bodyPr vert="horz" wrap="square" lIns="0" tIns="12700" rIns="0" bIns="0" rtlCol="0">
            <a:spAutoFit/>
          </a:bodyPr>
          <a:lstStyle/>
          <a:p>
            <a:pPr marL="12700">
              <a:spcBef>
                <a:spcPts val="100"/>
              </a:spcBef>
            </a:pPr>
            <a:r>
              <a:rPr lang="en-US" sz="4500" spc="-10">
                <a:solidFill>
                  <a:srgbClr val="FFFFFF"/>
                </a:solidFill>
                <a:cs typeface="Source Sans Pro Light"/>
              </a:rPr>
              <a:t>Chương 1. GIỚI THIỆU – Khái niệm (tt)</a:t>
            </a:r>
            <a:endParaRPr sz="4500" dirty="0">
              <a:cs typeface="Source Sans Pro Light"/>
            </a:endParaRPr>
          </a:p>
        </p:txBody>
      </p:sp>
      <p:sp>
        <p:nvSpPr>
          <p:cNvPr id="20" name="object 20"/>
          <p:cNvSpPr txBox="1"/>
          <p:nvPr/>
        </p:nvSpPr>
        <p:spPr>
          <a:xfrm>
            <a:off x="1046956" y="1689100"/>
            <a:ext cx="16916400" cy="7470891"/>
          </a:xfrm>
          <a:prstGeom prst="rect">
            <a:avLst/>
          </a:prstGeom>
        </p:spPr>
        <p:txBody>
          <a:bodyPr vert="horz" wrap="square" lIns="0" tIns="12700" rIns="0" bIns="0" rtlCol="0">
            <a:spAutoFit/>
          </a:bodyPr>
          <a:lstStyle/>
          <a:p>
            <a:pPr marL="146050" marR="5080" indent="-133985" algn="just">
              <a:lnSpc>
                <a:spcPct val="130000"/>
              </a:lnSpc>
            </a:pPr>
            <a:r>
              <a:rPr lang="en-US" sz="4400" spc="-5">
                <a:cs typeface="Source Sans Pro Light"/>
              </a:rPr>
              <a:t>AI là gì:</a:t>
            </a:r>
          </a:p>
          <a:p>
            <a:pPr marL="1040765" marR="5080" lvl="1" indent="-571500" algn="just">
              <a:lnSpc>
                <a:spcPct val="130000"/>
              </a:lnSpc>
              <a:buFont typeface="Wingdings" panose="05000000000000000000" pitchFamily="2" charset="2"/>
              <a:buChar char="§"/>
            </a:pPr>
            <a:r>
              <a:rPr lang="en-US" sz="4000" spc="-5">
                <a:cs typeface="Source Sans Pro Light"/>
              </a:rPr>
              <a:t>“An AI approach problem-solving is one which (George Luger):</a:t>
            </a:r>
          </a:p>
          <a:p>
            <a:pPr marL="1497965" marR="5080" lvl="2" indent="-571500" algn="just">
              <a:lnSpc>
                <a:spcPct val="130000"/>
              </a:lnSpc>
              <a:buFont typeface="Wingdings" panose="05000000000000000000" pitchFamily="2" charset="2"/>
              <a:buChar char="§"/>
            </a:pPr>
            <a:r>
              <a:rPr lang="en-US" sz="3600" i="1" spc="-5">
                <a:cs typeface="Source Sans Pro Light"/>
              </a:rPr>
              <a:t>uses domain-specific knowledge</a:t>
            </a:r>
          </a:p>
          <a:p>
            <a:pPr marL="1497965" marR="5080" lvl="2" indent="-571500" algn="just">
              <a:lnSpc>
                <a:spcPct val="130000"/>
              </a:lnSpc>
              <a:buFont typeface="Wingdings" panose="05000000000000000000" pitchFamily="2" charset="2"/>
              <a:buChar char="§"/>
            </a:pPr>
            <a:r>
              <a:rPr lang="en-US" sz="3600" i="1" spc="-5">
                <a:cs typeface="Source Sans Pro Light"/>
              </a:rPr>
              <a:t>to find a good-enough solution</a:t>
            </a:r>
          </a:p>
          <a:p>
            <a:pPr marL="1497965" marR="5080" lvl="2" indent="-571500" algn="just">
              <a:lnSpc>
                <a:spcPct val="130000"/>
              </a:lnSpc>
              <a:buFont typeface="Wingdings" panose="05000000000000000000" pitchFamily="2" charset="2"/>
              <a:buChar char="§"/>
            </a:pPr>
            <a:r>
              <a:rPr lang="en-US" sz="3600" i="1" spc="-5">
                <a:cs typeface="Source Sans Pro Light"/>
              </a:rPr>
              <a:t>to a hard problem</a:t>
            </a:r>
          </a:p>
          <a:p>
            <a:pPr marL="1497965" marR="5080" lvl="2" indent="-571500" algn="just">
              <a:lnSpc>
                <a:spcPct val="130000"/>
              </a:lnSpc>
              <a:buFont typeface="Wingdings" panose="05000000000000000000" pitchFamily="2" charset="2"/>
              <a:buChar char="§"/>
            </a:pPr>
            <a:r>
              <a:rPr lang="en-US" sz="3600" i="1" spc="-5">
                <a:cs typeface="Source Sans Pro Light"/>
              </a:rPr>
              <a:t>in a reasonable amount of time.”</a:t>
            </a:r>
          </a:p>
          <a:p>
            <a:pPr marL="1040765" marR="5080" lvl="1" indent="-571500" algn="just">
              <a:lnSpc>
                <a:spcPct val="130000"/>
              </a:lnSpc>
              <a:buFont typeface="Wingdings" panose="05000000000000000000" pitchFamily="2" charset="2"/>
              <a:buChar char="§"/>
            </a:pPr>
            <a:r>
              <a:rPr lang="vi-VN" sz="4000" spc="-5"/>
              <a:t>Minsky, trí tuệ nhân tạo là một ngành khoa học</a:t>
            </a:r>
            <a:r>
              <a:rPr lang="en-US" sz="4000" spc="-5"/>
              <a:t>:</a:t>
            </a:r>
            <a:endParaRPr lang="vi-VN" sz="4000" spc="-5"/>
          </a:p>
          <a:p>
            <a:pPr marL="1497965" marR="5080" lvl="2" indent="-571500" algn="just">
              <a:lnSpc>
                <a:spcPct val="130000"/>
              </a:lnSpc>
              <a:buFont typeface="Wingdings" panose="05000000000000000000" pitchFamily="2" charset="2"/>
              <a:buChar char="§"/>
            </a:pPr>
            <a:r>
              <a:rPr lang="en-US" sz="3600" i="1" spc="-5"/>
              <a:t>N</a:t>
            </a:r>
            <a:r>
              <a:rPr lang="vi-VN" sz="3600" i="1" spc="-5"/>
              <a:t>ghiên cứu, mô phỏng trên máy tính các hành vi và tư duy thông</a:t>
            </a:r>
            <a:r>
              <a:rPr lang="en-US" sz="3600" i="1" spc="-5"/>
              <a:t> </a:t>
            </a:r>
            <a:r>
              <a:rPr lang="vi-VN" sz="3600" i="1" spc="-5"/>
              <a:t>minh tương tự như con người. </a:t>
            </a:r>
            <a:endParaRPr lang="en-US" sz="3600" i="1" spc="-5"/>
          </a:p>
          <a:p>
            <a:pPr marL="1497965" marR="5080" lvl="2" indent="-571500" algn="just">
              <a:lnSpc>
                <a:spcPct val="130000"/>
              </a:lnSpc>
              <a:buFont typeface="Wingdings" panose="05000000000000000000" pitchFamily="2" charset="2"/>
              <a:buChar char="§"/>
            </a:pPr>
            <a:r>
              <a:rPr lang="en-US" sz="3600" i="1" spc="-5"/>
              <a:t>G</a:t>
            </a:r>
            <a:r>
              <a:rPr lang="vi-VN" sz="3600" i="1" spc="-5"/>
              <a:t>iúp máy tính có khả năng nhận thức,</a:t>
            </a:r>
            <a:r>
              <a:rPr lang="en-US" sz="3600" i="1" spc="-5"/>
              <a:t> </a:t>
            </a:r>
            <a:r>
              <a:rPr lang="vi-VN" sz="3600" i="1" spc="-5"/>
              <a:t>suy luận và phản ứng</a:t>
            </a:r>
          </a:p>
        </p:txBody>
      </p:sp>
    </p:spTree>
    <p:extLst>
      <p:ext uri="{BB962C8B-B14F-4D97-AF65-F5344CB8AC3E}">
        <p14:creationId xmlns:p14="http://schemas.microsoft.com/office/powerpoint/2010/main" val="2066917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4" name="object 4"/>
          <p:cNvSpPr txBox="1"/>
          <p:nvPr/>
        </p:nvSpPr>
        <p:spPr>
          <a:xfrm>
            <a:off x="818356" y="317499"/>
            <a:ext cx="17145000" cy="705321"/>
          </a:xfrm>
          <a:prstGeom prst="rect">
            <a:avLst/>
          </a:prstGeom>
        </p:spPr>
        <p:txBody>
          <a:bodyPr vert="horz" wrap="square" lIns="0" tIns="12700" rIns="0" bIns="0" rtlCol="0">
            <a:spAutoFit/>
          </a:bodyPr>
          <a:lstStyle/>
          <a:p>
            <a:pPr marL="12700">
              <a:spcBef>
                <a:spcPts val="100"/>
              </a:spcBef>
            </a:pPr>
            <a:r>
              <a:rPr lang="en-US" sz="4500" spc="-10">
                <a:solidFill>
                  <a:srgbClr val="FFFFFF"/>
                </a:solidFill>
                <a:cs typeface="Source Sans Pro Light"/>
              </a:rPr>
              <a:t>Chương 1. GIỚI THIỆU – Đối tượng nghiên cứu</a:t>
            </a:r>
            <a:endParaRPr sz="4500" dirty="0">
              <a:cs typeface="Source Sans Pro Light"/>
            </a:endParaRPr>
          </a:p>
        </p:txBody>
      </p:sp>
      <p:sp>
        <p:nvSpPr>
          <p:cNvPr id="20" name="object 20"/>
          <p:cNvSpPr txBox="1"/>
          <p:nvPr/>
        </p:nvSpPr>
        <p:spPr>
          <a:xfrm>
            <a:off x="1046956" y="1689100"/>
            <a:ext cx="16916400" cy="5216043"/>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vi-VN" sz="4400" spc="-5">
                <a:cs typeface="Source Sans Pro Light"/>
              </a:rPr>
              <a:t>AI là ngành nghiên cứu về các hành xử thông minh</a:t>
            </a:r>
            <a:r>
              <a:rPr lang="en-US" sz="4400" spc="-5">
                <a:cs typeface="Source Sans Pro Light"/>
              </a:rPr>
              <a:t> </a:t>
            </a:r>
            <a:r>
              <a:rPr lang="vi-VN" sz="4400" spc="-5">
                <a:cs typeface="Source Sans Pro Light"/>
              </a:rPr>
              <a:t>bao gồm: thu thập, lưu trữ tri thức, suy luận, hoạt động</a:t>
            </a:r>
            <a:r>
              <a:rPr lang="en-US" sz="4400" spc="-5">
                <a:cs typeface="Source Sans Pro Light"/>
              </a:rPr>
              <a:t> </a:t>
            </a:r>
            <a:r>
              <a:rPr lang="vi-VN" sz="4400" spc="-5">
                <a:cs typeface="Source Sans Pro Light"/>
              </a:rPr>
              <a:t>và kỹ năng.</a:t>
            </a:r>
          </a:p>
          <a:p>
            <a:pPr marL="583565" marR="5080" indent="-571500" algn="just">
              <a:lnSpc>
                <a:spcPct val="130000"/>
              </a:lnSpc>
              <a:buFont typeface="Wingdings" panose="05000000000000000000" pitchFamily="2" charset="2"/>
              <a:buChar char="§"/>
            </a:pPr>
            <a:r>
              <a:rPr lang="vi-VN" sz="4400" spc="-5">
                <a:cs typeface="Source Sans Pro Light"/>
              </a:rPr>
              <a:t>Đối tượng nghiên cứu là các “hành xử thông minh”</a:t>
            </a:r>
            <a:r>
              <a:rPr lang="en-US" sz="4400" spc="-5">
                <a:cs typeface="Source Sans Pro Light"/>
              </a:rPr>
              <a:t> </a:t>
            </a:r>
            <a:r>
              <a:rPr lang="vi-VN" sz="4400" spc="-5">
                <a:cs typeface="Source Sans Pro Light"/>
              </a:rPr>
              <a:t>chứ không phải là “sự thông minh”.</a:t>
            </a:r>
          </a:p>
          <a:p>
            <a:pPr marL="583565" marR="5080" indent="-571500" algn="just">
              <a:lnSpc>
                <a:spcPct val="130000"/>
              </a:lnSpc>
              <a:buFont typeface="Wingdings" panose="05000000000000000000" pitchFamily="2" charset="2"/>
              <a:buChar char="§"/>
            </a:pPr>
            <a:r>
              <a:rPr lang="vi-VN" sz="4400" spc="-5">
                <a:cs typeface="Source Sans Pro Light"/>
              </a:rPr>
              <a:t>‘Không có’ </a:t>
            </a:r>
            <a:r>
              <a:rPr lang="en-US" sz="4400" spc="-5">
                <a:cs typeface="Source Sans Pro Light"/>
              </a:rPr>
              <a:t>s</a:t>
            </a:r>
            <a:r>
              <a:rPr lang="vi-VN" sz="4400" spc="-5">
                <a:cs typeface="Source Sans Pro Light"/>
              </a:rPr>
              <a:t>ự </a:t>
            </a:r>
            <a:r>
              <a:rPr lang="en-US" sz="4400" spc="-5">
                <a:cs typeface="Source Sans Pro Light"/>
              </a:rPr>
              <a:t>t</a:t>
            </a:r>
            <a:r>
              <a:rPr lang="vi-VN" sz="4400" spc="-5">
                <a:cs typeface="Source Sans Pro Light"/>
              </a:rPr>
              <a:t>hông </a:t>
            </a:r>
            <a:r>
              <a:rPr lang="en-US" sz="4400" spc="-5">
                <a:cs typeface="Source Sans Pro Light"/>
              </a:rPr>
              <a:t>m</a:t>
            </a:r>
            <a:r>
              <a:rPr lang="vi-VN" sz="4400" spc="-5">
                <a:cs typeface="Source Sans Pro Light"/>
              </a:rPr>
              <a:t>inh mà </a:t>
            </a:r>
            <a:r>
              <a:rPr lang="en-US" sz="4400" spc="-5">
                <a:cs typeface="Source Sans Pro Light"/>
              </a:rPr>
              <a:t>c</a:t>
            </a:r>
            <a:r>
              <a:rPr lang="vi-VN" sz="4400" spc="-5">
                <a:cs typeface="Source Sans Pro Light"/>
              </a:rPr>
              <a:t>hỉ có </a:t>
            </a:r>
            <a:r>
              <a:rPr lang="en-US" sz="4400" spc="-5">
                <a:cs typeface="Source Sans Pro Light"/>
              </a:rPr>
              <a:t>b</a:t>
            </a:r>
            <a:r>
              <a:rPr lang="vi-VN" sz="4400" spc="-5">
                <a:cs typeface="Source Sans Pro Light"/>
              </a:rPr>
              <a:t>iểu hiện thông</a:t>
            </a:r>
            <a:r>
              <a:rPr lang="en-US" sz="4400" spc="-5">
                <a:cs typeface="Source Sans Pro Light"/>
              </a:rPr>
              <a:t> </a:t>
            </a:r>
            <a:r>
              <a:rPr lang="vi-VN" sz="4400" spc="-5">
                <a:cs typeface="Source Sans Pro Light"/>
              </a:rPr>
              <a:t>minh qua hành xử</a:t>
            </a:r>
            <a:r>
              <a:rPr lang="en-US" sz="4400" spc="-5">
                <a:cs typeface="Source Sans Pro Light"/>
              </a:rPr>
              <a:t>.</a:t>
            </a:r>
            <a:endParaRPr lang="vi-VN" sz="3600" i="1" spc="-5"/>
          </a:p>
        </p:txBody>
      </p:sp>
    </p:spTree>
    <p:extLst>
      <p:ext uri="{BB962C8B-B14F-4D97-AF65-F5344CB8AC3E}">
        <p14:creationId xmlns:p14="http://schemas.microsoft.com/office/powerpoint/2010/main" val="2588832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4" name="object 4"/>
          <p:cNvSpPr txBox="1"/>
          <p:nvPr/>
        </p:nvSpPr>
        <p:spPr>
          <a:xfrm>
            <a:off x="818356" y="317499"/>
            <a:ext cx="17145000" cy="705321"/>
          </a:xfrm>
          <a:prstGeom prst="rect">
            <a:avLst/>
          </a:prstGeom>
        </p:spPr>
        <p:txBody>
          <a:bodyPr vert="horz" wrap="square" lIns="0" tIns="12700" rIns="0" bIns="0" rtlCol="0">
            <a:spAutoFit/>
          </a:bodyPr>
          <a:lstStyle/>
          <a:p>
            <a:pPr marL="12700">
              <a:spcBef>
                <a:spcPts val="100"/>
              </a:spcBef>
            </a:pPr>
            <a:r>
              <a:rPr lang="en-US" sz="4500" spc="-10">
                <a:solidFill>
                  <a:srgbClr val="FFFFFF"/>
                </a:solidFill>
                <a:cs typeface="Source Sans Pro Light"/>
              </a:rPr>
              <a:t>Chương 1. GIỚI THIỆU – Mục tiêu</a:t>
            </a:r>
            <a:endParaRPr sz="4500" dirty="0">
              <a:cs typeface="Source Sans Pro Light"/>
            </a:endParaRPr>
          </a:p>
        </p:txBody>
      </p:sp>
      <p:sp>
        <p:nvSpPr>
          <p:cNvPr id="20" name="object 20"/>
          <p:cNvSpPr txBox="1"/>
          <p:nvPr/>
        </p:nvSpPr>
        <p:spPr>
          <a:xfrm>
            <a:off x="1046956" y="1689100"/>
            <a:ext cx="16916400" cy="6423490"/>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vi-VN" sz="4400" spc="-5">
                <a:cs typeface="Source Sans Pro Light"/>
              </a:rPr>
              <a:t>Trí tuệ nhân tạo nhằm tạo ra “Máy người”?</a:t>
            </a:r>
            <a:endParaRPr lang="en-US" sz="4400" spc="-5">
              <a:cs typeface="Source Sans Pro Light"/>
            </a:endParaRPr>
          </a:p>
          <a:p>
            <a:pPr marL="1040765" marR="5080" lvl="1" indent="-571500" algn="just">
              <a:lnSpc>
                <a:spcPct val="130000"/>
              </a:lnSpc>
              <a:buFont typeface="Wingdings" panose="05000000000000000000" pitchFamily="2" charset="2"/>
              <a:buChar char="§"/>
            </a:pPr>
            <a:r>
              <a:rPr lang="vi-VN" sz="4000" spc="-5"/>
              <a:t>Xây dựng lý thuyết về thông minh hể giải thích các hoạt động</a:t>
            </a:r>
            <a:r>
              <a:rPr lang="en-US" sz="4000" spc="-5"/>
              <a:t> </a:t>
            </a:r>
            <a:r>
              <a:rPr lang="vi-VN" sz="4000" spc="-5"/>
              <a:t>thông minh</a:t>
            </a:r>
          </a:p>
          <a:p>
            <a:pPr marL="1040765" marR="5080" lvl="1" indent="-571500" algn="just">
              <a:lnSpc>
                <a:spcPct val="130000"/>
              </a:lnSpc>
              <a:buFont typeface="Wingdings" panose="05000000000000000000" pitchFamily="2" charset="2"/>
              <a:buChar char="§"/>
            </a:pPr>
            <a:r>
              <a:rPr lang="vi-VN" sz="4000" spc="-5"/>
              <a:t>Tìm hiểu cơ chế sự thông minh của con người</a:t>
            </a:r>
          </a:p>
          <a:p>
            <a:pPr marL="1040765" marR="5080" lvl="1" indent="-571500" algn="just">
              <a:lnSpc>
                <a:spcPct val="130000"/>
              </a:lnSpc>
              <a:buFont typeface="Wingdings" panose="05000000000000000000" pitchFamily="2" charset="2"/>
              <a:buChar char="§"/>
            </a:pPr>
            <a:r>
              <a:rPr lang="vi-VN" sz="4000" spc="-5"/>
              <a:t>Cơ chế lưu trữ tri thức</a:t>
            </a:r>
          </a:p>
          <a:p>
            <a:pPr marL="1040765" marR="5080" lvl="1" indent="-571500" algn="just">
              <a:lnSpc>
                <a:spcPct val="130000"/>
              </a:lnSpc>
              <a:buFont typeface="Wingdings" panose="05000000000000000000" pitchFamily="2" charset="2"/>
              <a:buChar char="§"/>
            </a:pPr>
            <a:r>
              <a:rPr lang="vi-VN" sz="4000" spc="-5"/>
              <a:t>Cơ chế khai thác tri thức</a:t>
            </a:r>
          </a:p>
          <a:p>
            <a:pPr marL="1040765" marR="5080" lvl="1" indent="-571500" algn="just">
              <a:lnSpc>
                <a:spcPct val="130000"/>
              </a:lnSpc>
              <a:buFont typeface="Wingdings" panose="05000000000000000000" pitchFamily="2" charset="2"/>
              <a:buChar char="§"/>
            </a:pPr>
            <a:r>
              <a:rPr lang="vi-VN" sz="4000" spc="-5"/>
              <a:t>Xây dựng cơ chế hiện thực sự thông minh</a:t>
            </a:r>
          </a:p>
          <a:p>
            <a:pPr marL="1040765" marR="5080" lvl="1" indent="-571500" algn="just">
              <a:lnSpc>
                <a:spcPct val="130000"/>
              </a:lnSpc>
              <a:buFont typeface="Wingdings" panose="05000000000000000000" pitchFamily="2" charset="2"/>
              <a:buChar char="§"/>
            </a:pPr>
            <a:r>
              <a:rPr lang="vi-VN" sz="4000" spc="-5"/>
              <a:t>Áp dụng các hiểu biết này vào các máy móc phục vụ con người</a:t>
            </a:r>
          </a:p>
        </p:txBody>
      </p:sp>
    </p:spTree>
    <p:extLst>
      <p:ext uri="{BB962C8B-B14F-4D97-AF65-F5344CB8AC3E}">
        <p14:creationId xmlns:p14="http://schemas.microsoft.com/office/powerpoint/2010/main" val="2862006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4" name="object 4"/>
          <p:cNvSpPr txBox="1"/>
          <p:nvPr/>
        </p:nvSpPr>
        <p:spPr>
          <a:xfrm>
            <a:off x="818356" y="317499"/>
            <a:ext cx="17145000" cy="705321"/>
          </a:xfrm>
          <a:prstGeom prst="rect">
            <a:avLst/>
          </a:prstGeom>
        </p:spPr>
        <p:txBody>
          <a:bodyPr vert="horz" wrap="square" lIns="0" tIns="12700" rIns="0" bIns="0" rtlCol="0">
            <a:spAutoFit/>
          </a:bodyPr>
          <a:lstStyle/>
          <a:p>
            <a:pPr marL="12700">
              <a:spcBef>
                <a:spcPts val="100"/>
              </a:spcBef>
            </a:pPr>
            <a:r>
              <a:rPr lang="en-US" sz="4500" spc="-10">
                <a:solidFill>
                  <a:srgbClr val="FFFFFF"/>
                </a:solidFill>
                <a:cs typeface="Source Sans Pro Light"/>
              </a:rPr>
              <a:t>Chương 1. GIỚI THIỆU – Đặc điểm</a:t>
            </a:r>
            <a:endParaRPr sz="4500" dirty="0">
              <a:cs typeface="Source Sans Pro Light"/>
            </a:endParaRPr>
          </a:p>
        </p:txBody>
      </p:sp>
      <p:sp>
        <p:nvSpPr>
          <p:cNvPr id="20" name="object 20"/>
          <p:cNvSpPr txBox="1"/>
          <p:nvPr/>
        </p:nvSpPr>
        <p:spPr>
          <a:xfrm>
            <a:off x="1046956" y="1689100"/>
            <a:ext cx="16916400" cy="7856766"/>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vi-VN" sz="4400" spc="-5">
                <a:cs typeface="Source Sans Pro Light"/>
              </a:rPr>
              <a:t>Sử dụng máy tính vào suy luận trên các ký hiệu, nhận</a:t>
            </a:r>
            <a:r>
              <a:rPr lang="en-US" sz="4400" spc="-5">
                <a:cs typeface="Source Sans Pro Light"/>
              </a:rPr>
              <a:t> </a:t>
            </a:r>
            <a:r>
              <a:rPr lang="vi-VN" sz="4400" spc="-5">
                <a:cs typeface="Source Sans Pro Light"/>
              </a:rPr>
              <a:t>dạng qua mẫu, học, và các suy luận khác…</a:t>
            </a:r>
          </a:p>
          <a:p>
            <a:pPr marL="583565" marR="5080" indent="-571500" algn="just">
              <a:lnSpc>
                <a:spcPct val="130000"/>
              </a:lnSpc>
              <a:buFont typeface="Wingdings" panose="05000000000000000000" pitchFamily="2" charset="2"/>
              <a:buChar char="§"/>
            </a:pPr>
            <a:r>
              <a:rPr lang="vi-VN" sz="4400" spc="-5">
                <a:cs typeface="Source Sans Pro Light"/>
              </a:rPr>
              <a:t>Tập trung vào các vấn đề “khó” không thích hợp với</a:t>
            </a:r>
            <a:r>
              <a:rPr lang="en-US" sz="4400" spc="-5">
                <a:cs typeface="Source Sans Pro Light"/>
              </a:rPr>
              <a:t> </a:t>
            </a:r>
            <a:r>
              <a:rPr lang="vi-VN" sz="4400" spc="-5">
                <a:cs typeface="Source Sans Pro Light"/>
              </a:rPr>
              <a:t>các lời giải mang tính thuật toán.</a:t>
            </a:r>
          </a:p>
          <a:p>
            <a:pPr marL="583565" marR="5080" indent="-571500" algn="just">
              <a:lnSpc>
                <a:spcPct val="130000"/>
              </a:lnSpc>
              <a:buFont typeface="Wingdings" panose="05000000000000000000" pitchFamily="2" charset="2"/>
              <a:buChar char="§"/>
            </a:pPr>
            <a:r>
              <a:rPr lang="vi-VN" sz="4400" spc="-5">
                <a:cs typeface="Source Sans Pro Light"/>
              </a:rPr>
              <a:t>Quan tâm đến các kỹ thuật giải quyết vấn đề sử dụng</a:t>
            </a:r>
            <a:r>
              <a:rPr lang="en-US" sz="4400" spc="-5">
                <a:cs typeface="Source Sans Pro Light"/>
              </a:rPr>
              <a:t> </a:t>
            </a:r>
            <a:r>
              <a:rPr lang="vi-VN" sz="4400" spc="-5">
                <a:cs typeface="Source Sans Pro Light"/>
              </a:rPr>
              <a:t>các thông tin không chính xác, không đầy đủ, mơ hồ…</a:t>
            </a:r>
          </a:p>
          <a:p>
            <a:pPr marL="583565" marR="5080" indent="-571500" algn="just">
              <a:lnSpc>
                <a:spcPct val="130000"/>
              </a:lnSpc>
              <a:buFont typeface="Wingdings" panose="05000000000000000000" pitchFamily="2" charset="2"/>
              <a:buChar char="§"/>
            </a:pPr>
            <a:r>
              <a:rPr lang="vi-VN" sz="4400" spc="-5">
                <a:cs typeface="Source Sans Pro Light"/>
              </a:rPr>
              <a:t>Cho lời giải ‘đủ tốt’ </a:t>
            </a:r>
            <a:r>
              <a:rPr lang="en-US" sz="4400" spc="-5">
                <a:cs typeface="Source Sans Pro Light"/>
              </a:rPr>
              <a:t>(</a:t>
            </a:r>
            <a:r>
              <a:rPr lang="vi-VN" sz="4400" spc="-5">
                <a:cs typeface="Source Sans Pro Light"/>
              </a:rPr>
              <a:t>không phải lời giải chính xác</a:t>
            </a:r>
            <a:r>
              <a:rPr lang="en-US" sz="4400" spc="-5">
                <a:cs typeface="Source Sans Pro Light"/>
              </a:rPr>
              <a:t> </a:t>
            </a:r>
            <a:r>
              <a:rPr lang="vi-VN" sz="4400" spc="-5">
                <a:cs typeface="Source Sans Pro Light"/>
              </a:rPr>
              <a:t>hay tối ưu</a:t>
            </a:r>
            <a:r>
              <a:rPr lang="en-US" sz="4400" spc="-5">
                <a:cs typeface="Source Sans Pro Light"/>
              </a:rPr>
              <a:t>)</a:t>
            </a:r>
            <a:endParaRPr lang="vi-VN" sz="4400" spc="-5">
              <a:cs typeface="Source Sans Pro Light"/>
            </a:endParaRPr>
          </a:p>
          <a:p>
            <a:pPr marL="583565" marR="5080" indent="-571500" algn="just">
              <a:lnSpc>
                <a:spcPct val="130000"/>
              </a:lnSpc>
              <a:buFont typeface="Wingdings" panose="05000000000000000000" pitchFamily="2" charset="2"/>
              <a:buChar char="§"/>
            </a:pPr>
            <a:r>
              <a:rPr lang="vi-VN" sz="4400" spc="-5">
                <a:cs typeface="Source Sans Pro Light"/>
              </a:rPr>
              <a:t>Sử dụng heuristics – “bí quyết”, “mẹo”</a:t>
            </a:r>
          </a:p>
          <a:p>
            <a:pPr marL="583565" marR="5080" indent="-571500" algn="just">
              <a:lnSpc>
                <a:spcPct val="130000"/>
              </a:lnSpc>
              <a:buFont typeface="Wingdings" panose="05000000000000000000" pitchFamily="2" charset="2"/>
              <a:buChar char="§"/>
            </a:pPr>
            <a:r>
              <a:rPr lang="vi-VN" sz="4400" spc="-5">
                <a:cs typeface="Source Sans Pro Light"/>
              </a:rPr>
              <a:t>Sử dụng tri thức chuyên môn</a:t>
            </a:r>
            <a:endParaRPr lang="vi-VN" sz="4000" spc="-5"/>
          </a:p>
        </p:txBody>
      </p:sp>
    </p:spTree>
    <p:extLst>
      <p:ext uri="{BB962C8B-B14F-4D97-AF65-F5344CB8AC3E}">
        <p14:creationId xmlns:p14="http://schemas.microsoft.com/office/powerpoint/2010/main" val="920643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4" name="object 4"/>
          <p:cNvSpPr txBox="1"/>
          <p:nvPr/>
        </p:nvSpPr>
        <p:spPr>
          <a:xfrm>
            <a:off x="818356" y="317499"/>
            <a:ext cx="17145000" cy="705321"/>
          </a:xfrm>
          <a:prstGeom prst="rect">
            <a:avLst/>
          </a:prstGeom>
        </p:spPr>
        <p:txBody>
          <a:bodyPr vert="horz" wrap="square" lIns="0" tIns="12700" rIns="0" bIns="0" rtlCol="0">
            <a:spAutoFit/>
          </a:bodyPr>
          <a:lstStyle/>
          <a:p>
            <a:pPr marL="12700">
              <a:spcBef>
                <a:spcPts val="100"/>
              </a:spcBef>
            </a:pPr>
            <a:r>
              <a:rPr lang="en-US" sz="4500" spc="-10">
                <a:solidFill>
                  <a:srgbClr val="FFFFFF"/>
                </a:solidFill>
                <a:cs typeface="Source Sans Pro Light"/>
              </a:rPr>
              <a:t>Chương 1. GIỚI THIỆU – Đặc điểm (tt)</a:t>
            </a:r>
            <a:endParaRPr sz="4500" dirty="0">
              <a:cs typeface="Source Sans Pro Light"/>
            </a:endParaRPr>
          </a:p>
        </p:txBody>
      </p:sp>
      <p:sp>
        <p:nvSpPr>
          <p:cNvPr id="20" name="object 20"/>
          <p:cNvSpPr txBox="1"/>
          <p:nvPr/>
        </p:nvSpPr>
        <p:spPr>
          <a:xfrm>
            <a:off x="1046956" y="1689100"/>
            <a:ext cx="16916400" cy="6976525"/>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vi-VN" sz="4400" spc="-5">
                <a:cs typeface="Source Sans Pro Light"/>
              </a:rPr>
              <a:t>Chương trình chưa tự sinh ra được heuristic</a:t>
            </a:r>
          </a:p>
          <a:p>
            <a:pPr marL="583565" marR="5080" indent="-571500" algn="just">
              <a:lnSpc>
                <a:spcPct val="130000"/>
              </a:lnSpc>
              <a:buFont typeface="Wingdings" panose="05000000000000000000" pitchFamily="2" charset="2"/>
              <a:buChar char="§"/>
            </a:pPr>
            <a:r>
              <a:rPr lang="vi-VN" sz="4400" spc="-5">
                <a:cs typeface="Source Sans Pro Light"/>
              </a:rPr>
              <a:t>Chưa có khả năng xử lý song song của con người</a:t>
            </a:r>
          </a:p>
          <a:p>
            <a:pPr marL="583565" marR="5080" indent="-571500" algn="just">
              <a:lnSpc>
                <a:spcPct val="130000"/>
              </a:lnSpc>
              <a:buFont typeface="Wingdings" panose="05000000000000000000" pitchFamily="2" charset="2"/>
              <a:buChar char="§"/>
            </a:pPr>
            <a:r>
              <a:rPr lang="vi-VN" sz="4400" spc="-5">
                <a:cs typeface="Source Sans Pro Light"/>
              </a:rPr>
              <a:t>Chưa có khả năng diễn giải một vấn đề theo nhiều</a:t>
            </a:r>
            <a:r>
              <a:rPr lang="en-US" sz="4400" spc="-5">
                <a:cs typeface="Source Sans Pro Light"/>
              </a:rPr>
              <a:t> </a:t>
            </a:r>
            <a:r>
              <a:rPr lang="vi-VN" sz="4400" spc="-5">
                <a:cs typeface="Source Sans Pro Light"/>
              </a:rPr>
              <a:t>phương pháp khác nhau như con người.</a:t>
            </a:r>
          </a:p>
          <a:p>
            <a:pPr marL="583565" marR="5080" indent="-571500" algn="just">
              <a:lnSpc>
                <a:spcPct val="130000"/>
              </a:lnSpc>
              <a:buFont typeface="Wingdings" panose="05000000000000000000" pitchFamily="2" charset="2"/>
              <a:buChar char="§"/>
            </a:pPr>
            <a:r>
              <a:rPr lang="vi-VN" sz="4400" spc="-5">
                <a:cs typeface="Source Sans Pro Light"/>
              </a:rPr>
              <a:t>Chưa có khả năng xử lý thông tin trong môi trường liên</a:t>
            </a:r>
            <a:r>
              <a:rPr lang="en-US" sz="4400" spc="-5">
                <a:cs typeface="Source Sans Pro Light"/>
              </a:rPr>
              <a:t> </a:t>
            </a:r>
            <a:r>
              <a:rPr lang="vi-VN" sz="4400" spc="-5">
                <a:cs typeface="Source Sans Pro Light"/>
              </a:rPr>
              <a:t>tục như con người.</a:t>
            </a:r>
          </a:p>
          <a:p>
            <a:pPr marL="583565" marR="5080" indent="-571500" algn="just">
              <a:lnSpc>
                <a:spcPct val="130000"/>
              </a:lnSpc>
              <a:buFont typeface="Wingdings" panose="05000000000000000000" pitchFamily="2" charset="2"/>
              <a:buChar char="§"/>
            </a:pPr>
            <a:r>
              <a:rPr lang="vi-VN" sz="4400" spc="-5">
                <a:cs typeface="Source Sans Pro Light"/>
              </a:rPr>
              <a:t>Chưa có khả năng học như con người.</a:t>
            </a:r>
          </a:p>
          <a:p>
            <a:pPr marL="583565" marR="5080" indent="-571500" algn="just">
              <a:lnSpc>
                <a:spcPct val="130000"/>
              </a:lnSpc>
              <a:buFont typeface="Wingdings" panose="05000000000000000000" pitchFamily="2" charset="2"/>
              <a:buChar char="§"/>
            </a:pPr>
            <a:r>
              <a:rPr lang="vi-VN" sz="4400" spc="-5">
                <a:cs typeface="Source Sans Pro Light"/>
              </a:rPr>
              <a:t>Chưa có khả năng tự thích nghi với môi trường.</a:t>
            </a:r>
            <a:endParaRPr lang="vi-VN" sz="4000" spc="-5"/>
          </a:p>
        </p:txBody>
      </p:sp>
    </p:spTree>
    <p:extLst>
      <p:ext uri="{BB962C8B-B14F-4D97-AF65-F5344CB8AC3E}">
        <p14:creationId xmlns:p14="http://schemas.microsoft.com/office/powerpoint/2010/main" val="3537401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4" name="object 4"/>
          <p:cNvSpPr txBox="1"/>
          <p:nvPr/>
        </p:nvSpPr>
        <p:spPr>
          <a:xfrm>
            <a:off x="818356" y="317499"/>
            <a:ext cx="17145000" cy="705321"/>
          </a:xfrm>
          <a:prstGeom prst="rect">
            <a:avLst/>
          </a:prstGeom>
        </p:spPr>
        <p:txBody>
          <a:bodyPr vert="horz" wrap="square" lIns="0" tIns="12700" rIns="0" bIns="0" rtlCol="0">
            <a:spAutoFit/>
          </a:bodyPr>
          <a:lstStyle/>
          <a:p>
            <a:pPr marL="12700">
              <a:spcBef>
                <a:spcPts val="100"/>
              </a:spcBef>
            </a:pPr>
            <a:r>
              <a:rPr lang="en-US" sz="4500" spc="-10">
                <a:solidFill>
                  <a:srgbClr val="FFFFFF"/>
                </a:solidFill>
                <a:cs typeface="Source Sans Pro Light"/>
              </a:rPr>
              <a:t>Chương 1. GIỚI THIỆU – Lược sử</a:t>
            </a:r>
            <a:endParaRPr sz="4500" dirty="0">
              <a:cs typeface="Source Sans Pro Light"/>
            </a:endParaRPr>
          </a:p>
        </p:txBody>
      </p:sp>
      <p:sp>
        <p:nvSpPr>
          <p:cNvPr id="20" name="object 20"/>
          <p:cNvSpPr txBox="1"/>
          <p:nvPr/>
        </p:nvSpPr>
        <p:spPr>
          <a:xfrm>
            <a:off x="1046956" y="1689100"/>
            <a:ext cx="16916400" cy="6852517"/>
          </a:xfrm>
          <a:prstGeom prst="rect">
            <a:avLst/>
          </a:prstGeom>
        </p:spPr>
        <p:txBody>
          <a:bodyPr vert="horz" wrap="square" lIns="0" tIns="12700" rIns="0" bIns="0" rtlCol="0">
            <a:spAutoFit/>
          </a:bodyPr>
          <a:lstStyle/>
          <a:p>
            <a:pPr marL="1040765" marR="5080" lvl="1" indent="-571500" algn="just">
              <a:lnSpc>
                <a:spcPct val="130000"/>
              </a:lnSpc>
              <a:buFont typeface="Wingdings" panose="05000000000000000000" pitchFamily="2" charset="2"/>
              <a:buChar char="§"/>
            </a:pPr>
            <a:r>
              <a:rPr lang="en-US" sz="4000">
                <a:cs typeface="Source Sans Pro Light"/>
              </a:rPr>
              <a:t>1943, Warren McCulioch và Walter Pitts nghiên cứu 3 </a:t>
            </a:r>
            <a:r>
              <a:rPr lang="vi-VN" sz="4000">
                <a:cs typeface="Source Sans Pro Light"/>
              </a:rPr>
              <a:t>cơ sở</a:t>
            </a:r>
            <a:r>
              <a:rPr lang="en-US" sz="4000">
                <a:cs typeface="Source Sans Pro Light"/>
              </a:rPr>
              <a:t> </a:t>
            </a:r>
            <a:r>
              <a:rPr lang="vi-VN" sz="4000">
                <a:cs typeface="Source Sans Pro Light"/>
              </a:rPr>
              <a:t>lý thuyết cơ bản: triết học cơ bản và chức năng các noron thần kinh; phân tích các</a:t>
            </a:r>
            <a:r>
              <a:rPr lang="en-US" sz="4000">
                <a:cs typeface="Source Sans Pro Light"/>
              </a:rPr>
              <a:t> </a:t>
            </a:r>
            <a:r>
              <a:rPr lang="vi-VN" sz="4000">
                <a:cs typeface="Source Sans Pro Light"/>
              </a:rPr>
              <a:t>mệnh đề logic; lý thuyết dự đoán của Turing</a:t>
            </a:r>
            <a:r>
              <a:rPr lang="en-US" sz="4000">
                <a:cs typeface="Source Sans Pro Light"/>
              </a:rPr>
              <a:t>.</a:t>
            </a:r>
          </a:p>
          <a:p>
            <a:pPr marL="1383665" marR="5080" lvl="2" indent="-457200" algn="just">
              <a:lnSpc>
                <a:spcPct val="130000"/>
              </a:lnSpc>
              <a:buFont typeface="Wingdings" panose="05000000000000000000" pitchFamily="2" charset="2"/>
              <a:buChar char="ð"/>
            </a:pPr>
            <a:r>
              <a:rPr lang="vi-VN" sz="3500" i="1">
                <a:solidFill>
                  <a:srgbClr val="0070C0"/>
                </a:solidFill>
                <a:cs typeface="Source Sans Pro Light"/>
                <a:sym typeface="Wingdings" panose="05000000000000000000" pitchFamily="2" charset="2"/>
              </a:rPr>
              <a:t>Các tác giả đã đề xuât mô</a:t>
            </a:r>
            <a:r>
              <a:rPr lang="en-US" sz="3500" i="1">
                <a:solidFill>
                  <a:srgbClr val="0070C0"/>
                </a:solidFill>
                <a:cs typeface="Source Sans Pro Light"/>
                <a:sym typeface="Wingdings" panose="05000000000000000000" pitchFamily="2" charset="2"/>
              </a:rPr>
              <a:t> </a:t>
            </a:r>
            <a:r>
              <a:rPr lang="vi-VN" sz="3500" i="1">
                <a:solidFill>
                  <a:srgbClr val="0070C0"/>
                </a:solidFill>
                <a:cs typeface="Source Sans Pro Light"/>
                <a:sym typeface="Wingdings" panose="05000000000000000000" pitchFamily="2" charset="2"/>
              </a:rPr>
              <a:t>hình noron nhân tạo, mỗi noron đặc trưng bởi hai trạng thái “bật”, “tắt” và phát hiện</a:t>
            </a:r>
            <a:r>
              <a:rPr lang="en-US" sz="3500" i="1">
                <a:solidFill>
                  <a:srgbClr val="0070C0"/>
                </a:solidFill>
                <a:cs typeface="Source Sans Pro Light"/>
                <a:sym typeface="Wingdings" panose="05000000000000000000" pitchFamily="2" charset="2"/>
              </a:rPr>
              <a:t> </a:t>
            </a:r>
            <a:r>
              <a:rPr lang="vi-VN" sz="3500" i="1">
                <a:solidFill>
                  <a:srgbClr val="0070C0"/>
                </a:solidFill>
                <a:cs typeface="Source Sans Pro Light"/>
                <a:sym typeface="Wingdings" panose="05000000000000000000" pitchFamily="2" charset="2"/>
              </a:rPr>
              <a:t>mạng noron có khả năng học.</a:t>
            </a:r>
            <a:endParaRPr lang="en-US" sz="3500" i="1">
              <a:solidFill>
                <a:srgbClr val="0070C0"/>
              </a:solidFill>
              <a:cs typeface="Source Sans Pro Light"/>
              <a:sym typeface="Wingdings" panose="05000000000000000000" pitchFamily="2" charset="2"/>
            </a:endParaRPr>
          </a:p>
          <a:p>
            <a:pPr marL="926465" marR="5080" lvl="1" indent="-457200" algn="just">
              <a:lnSpc>
                <a:spcPct val="130000"/>
              </a:lnSpc>
              <a:buFont typeface="Wingdings" panose="05000000000000000000" pitchFamily="2" charset="2"/>
              <a:buChar char="§"/>
            </a:pPr>
            <a:r>
              <a:rPr lang="vi-VN" sz="4000" i="1">
                <a:cs typeface="Source Sans Pro Light"/>
              </a:rPr>
              <a:t>1950, Alan Turing đã đưa ra các “trắc nghiệm thông minh” để</a:t>
            </a:r>
            <a:r>
              <a:rPr lang="en-US" sz="4000" i="1">
                <a:cs typeface="Source Sans Pro Light"/>
              </a:rPr>
              <a:t> </a:t>
            </a:r>
            <a:r>
              <a:rPr lang="vi-VN" sz="4000" i="1">
                <a:cs typeface="Source Sans Pro Light"/>
              </a:rPr>
              <a:t>nhận biết máy tính có thông minh hay không. </a:t>
            </a:r>
            <a:endParaRPr lang="en-US" sz="4000" i="1">
              <a:cs typeface="Source Sans Pro Light"/>
            </a:endParaRPr>
          </a:p>
          <a:p>
            <a:pPr marL="926465" marR="5080" lvl="2" algn="just">
              <a:lnSpc>
                <a:spcPct val="130000"/>
              </a:lnSpc>
            </a:pPr>
            <a:r>
              <a:rPr lang="en-US" sz="4000" i="1">
                <a:solidFill>
                  <a:srgbClr val="0070C0"/>
                </a:solidFill>
                <a:cs typeface="Source Sans Pro Light"/>
                <a:sym typeface="Wingdings" panose="05000000000000000000" pitchFamily="2" charset="2"/>
              </a:rPr>
              <a:t></a:t>
            </a:r>
            <a:r>
              <a:rPr lang="en-US" sz="4000" i="1">
                <a:cs typeface="Source Sans Pro Light"/>
                <a:sym typeface="Wingdings" panose="05000000000000000000" pitchFamily="2" charset="2"/>
              </a:rPr>
              <a:t> </a:t>
            </a:r>
            <a:r>
              <a:rPr lang="en-US" sz="3500" i="1">
                <a:solidFill>
                  <a:srgbClr val="0070C0"/>
                </a:solidFill>
                <a:sym typeface="Wingdings" panose="05000000000000000000" pitchFamily="2" charset="2"/>
              </a:rPr>
              <a:t>M</a:t>
            </a:r>
            <a:r>
              <a:rPr lang="vi-VN" sz="3500" i="1">
                <a:solidFill>
                  <a:srgbClr val="0070C0"/>
                </a:solidFill>
              </a:rPr>
              <a:t>áy tính có thể thất bại trong các trắc nghiệm thông minh nhưng</a:t>
            </a:r>
            <a:r>
              <a:rPr lang="en-US" sz="3500" i="1">
                <a:solidFill>
                  <a:srgbClr val="0070C0"/>
                </a:solidFill>
              </a:rPr>
              <a:t> </a:t>
            </a:r>
            <a:r>
              <a:rPr lang="vi-VN" sz="3500" i="1">
                <a:solidFill>
                  <a:srgbClr val="0070C0"/>
                </a:solidFill>
              </a:rPr>
              <a:t>nó vẫn có thể thông minh.</a:t>
            </a:r>
            <a:endParaRPr lang="en-US" sz="3500" i="1" dirty="0">
              <a:solidFill>
                <a:srgbClr val="0070C0"/>
              </a:solidFill>
            </a:endParaRPr>
          </a:p>
        </p:txBody>
      </p:sp>
    </p:spTree>
    <p:extLst>
      <p:ext uri="{BB962C8B-B14F-4D97-AF65-F5344CB8AC3E}">
        <p14:creationId xmlns:p14="http://schemas.microsoft.com/office/powerpoint/2010/main" val="402088576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I_main">
      <a:majorFont>
        <a:latin typeface="Be Vietnam Pro Black"/>
        <a:ea typeface=""/>
        <a:cs typeface=""/>
      </a:majorFont>
      <a:minorFont>
        <a:latin typeface="Be Vietnam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gnetic Fields - by Lifeliqe autor Michael Carter.pptx" id="{1CD8B0ED-503E-4F9D-BE1F-EA91A594AAD6}" vid="{DDA4976A-1FAE-4427-8059-0A415774D0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Magnetism Magnetic Fields</Template>
  <TotalTime>805</TotalTime>
  <Words>1611</Words>
  <Application>Microsoft Office PowerPoint</Application>
  <PresentationFormat>Custom</PresentationFormat>
  <Paragraphs>112</Paragraphs>
  <Slides>16</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Be Vietnam Pro</vt:lpstr>
      <vt:lpstr>Be Vietnam Pro Black</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HẾT CHƯƠNG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SCB</dc:creator>
  <cp:lastModifiedBy>SCB</cp:lastModifiedBy>
  <cp:revision>7</cp:revision>
  <dcterms:created xsi:type="dcterms:W3CDTF">2023-06-02T10:09:28Z</dcterms:created>
  <dcterms:modified xsi:type="dcterms:W3CDTF">2023-06-05T09:11:27Z</dcterms:modified>
</cp:coreProperties>
</file>