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8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8A477207-CF85-4C57-B045-77ADAEF5C47E}">
          <p14:sldIdLst>
            <p14:sldId id="256"/>
          </p14:sldIdLst>
        </p14:section>
        <p14:section name="Mô tả bài toán" id="{CAE83D19-604F-4FB7-BD21-DFF297BAB023}">
          <p14:sldIdLst>
            <p14:sldId id="257"/>
          </p14:sldIdLst>
        </p14:section>
        <p14:section name="Đong nước" id="{93205280-064F-402C-97D7-BA58F593FF70}">
          <p14:sldIdLst>
            <p14:sldId id="263"/>
            <p14:sldId id="264"/>
          </p14:sldIdLst>
        </p14:section>
        <p14:section name="Puzzle" id="{993D5E09-7C28-4EAB-A9F5-53D9DE1A9C32}">
          <p14:sldIdLst>
            <p14:sldId id="265"/>
            <p14:sldId id="266"/>
            <p14:sldId id="267"/>
          </p14:sldIdLst>
        </p14:section>
        <p14:section name="Tìm đường" id="{D853E04E-A492-4983-8D6E-547DBC454B0E}">
          <p14:sldIdLst>
            <p14:sldId id="268"/>
            <p14:sldId id="269"/>
          </p14:sldIdLst>
        </p14:section>
        <p14:section name="Giải thuật tổng quát" id="{DCE67E8D-C72C-41A1-89EC-6D4DE4DD2B60}">
          <p14:sldIdLst>
            <p14:sldId id="270"/>
            <p14:sldId id="271"/>
            <p14:sldId id="273"/>
          </p14:sldIdLst>
        </p14:section>
        <p14:section name="Breath First Search" id="{6862E914-4DC4-434F-90F4-DA657DCBFF84}">
          <p14:sldIdLst>
            <p14:sldId id="274"/>
            <p14:sldId id="275"/>
            <p14:sldId id="276"/>
          </p14:sldIdLst>
        </p14:section>
        <p14:section name="BFS_VD2" id="{BB5DDE82-838D-476C-9E56-39093B8BA890}">
          <p14:sldIdLst>
            <p14:sldId id="277"/>
            <p14:sldId id="278"/>
            <p14:sldId id="279"/>
          </p14:sldIdLst>
        </p14:section>
        <p14:section name="BFS_VD3" id="{189FFAD6-DD61-4492-A758-1FFFF9EBBBCE}">
          <p14:sldIdLst>
            <p14:sldId id="280"/>
            <p14:sldId id="282"/>
          </p14:sldIdLst>
        </p14:section>
        <p14:section name="BFS_VD4" id="{5C78564F-2700-4D0A-B030-CC43C8ED3087}">
          <p14:sldIdLst>
            <p14:sldId id="281"/>
            <p14:sldId id="283"/>
          </p14:sldIdLst>
        </p14:section>
        <p14:section name="BFS_VD5" id="{76EE5CEC-C7F4-4EB4-B993-F8CBB9270BB6}">
          <p14:sldIdLst>
            <p14:sldId id="284"/>
            <p14:sldId id="285"/>
          </p14:sldIdLst>
        </p14:section>
        <p14:section name="BFS_VD6" id="{69C7F742-040B-4790-A635-AFC7293BB0B3}">
          <p14:sldIdLst>
            <p14:sldId id="286"/>
            <p14:sldId id="287"/>
            <p14:sldId id="288"/>
          </p14:sldIdLst>
        </p14:section>
        <p14:section name="DFS" id="{FF953A00-2829-48EC-8239-9EE0B84C7DAF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o sánh BFS-DFS" id="{EB2C4097-88C2-4C0B-98C2-7F7927EA30D7}">
          <p14:sldIdLst>
            <p14:sldId id="303"/>
            <p14:sldId id="304"/>
          </p14:sldIdLst>
        </p14:section>
        <p14:section name="Depth Limited Search" id="{D82021CC-4056-418B-A63A-A38966AB8FDE}">
          <p14:sldIdLst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F3"/>
    <a:srgbClr val="FFBF00"/>
    <a:srgbClr val="E3B525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44" d="100"/>
          <a:sy n="44" d="100"/>
        </p:scale>
        <p:origin x="720" y="78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08.06.2023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3745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508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8594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661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6380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9859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3877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2790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168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904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963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663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1934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930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898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8938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4474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6256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835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2116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516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8081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9840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0515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59531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266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4050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99234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0171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81935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4188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874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2041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762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246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49311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2730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32147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57364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083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235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1208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2862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723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28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08/06/2023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08/06/2023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08/06/2023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08/06/2023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08/06/2023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20BD322-64EA-01FD-C93C-757380DB5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05156" y="1140265"/>
            <a:ext cx="9505156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EEBCCD-49E9-79A5-5731-692DD7F16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55" y="1140265"/>
            <a:ext cx="9486901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sz="32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1756" y="2146300"/>
            <a:ext cx="9677400" cy="214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>
                <a:solidFill>
                  <a:srgbClr val="00318B"/>
                </a:solidFill>
                <a:cs typeface="Source Sans Pro"/>
              </a:rPr>
              <a:t>TRÍ TUỆ NHÂN TẠO</a:t>
            </a:r>
          </a:p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6600" i="1" spc="-5">
                <a:solidFill>
                  <a:srgbClr val="00318B"/>
                </a:solidFill>
                <a:cs typeface="Source Sans Pro"/>
              </a:rPr>
              <a:t>Artificial Intelligence</a:t>
            </a:r>
            <a:endParaRPr lang="cs-CZ" sz="7200" i="1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10000456" y="4127500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9657556" y="5329787"/>
            <a:ext cx="7888372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Đoàn Vũ Thịnh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Khoa Công nghệ Thông tin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Đại học Nha Trang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Email: thinhdv@ntu.edu.vn</a:t>
            </a:r>
            <a:endParaRPr lang="en-US" sz="4000" dirty="0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EAB98D30-1FCB-1DF6-1A38-FE534D0BAC62}"/>
              </a:ext>
            </a:extLst>
          </p:cNvPr>
          <p:cNvSpPr txBox="1"/>
          <p:nvPr/>
        </p:nvSpPr>
        <p:spPr>
          <a:xfrm>
            <a:off x="14704970" y="9870634"/>
            <a:ext cx="428708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3200" spc="-5">
                <a:cs typeface="Source Sans Pro Light"/>
              </a:rPr>
              <a:t>Nha Trang, 06-2023</a:t>
            </a:r>
            <a:endParaRPr lang="en-US" sz="3200" dirty="0">
              <a:cs typeface="Source Sans Pr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5771E8-AA1F-3E0D-3C20-717B9AFA960E}"/>
              </a:ext>
            </a:extLst>
          </p:cNvPr>
          <p:cNvSpPr/>
          <p:nvPr/>
        </p:nvSpPr>
        <p:spPr>
          <a:xfrm>
            <a:off x="-1" y="2146301"/>
            <a:ext cx="16591757" cy="838200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2933155-9A1C-13AF-46B7-606C90AB82AD}"/>
              </a:ext>
            </a:extLst>
          </p:cNvPr>
          <p:cNvSpPr txBox="1"/>
          <p:nvPr/>
        </p:nvSpPr>
        <p:spPr>
          <a:xfrm>
            <a:off x="1336434" y="2179925"/>
            <a:ext cx="17205792" cy="79510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Không gian trạng thái của bài toán</a:t>
            </a:r>
            <a:endParaRPr lang="en-US" sz="40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Mỗi bài toán với 5 thành phần như mô tả ở trên, chúng ta có thể xây dựng được một cấu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trúc đồ thị </a:t>
            </a:r>
            <a:r>
              <a:rPr lang="en-US" sz="3600" spc="-5">
                <a:cs typeface="Source Sans Pro Light"/>
              </a:rPr>
              <a:t>(</a:t>
            </a:r>
            <a:r>
              <a:rPr lang="vi-VN" sz="3600" spc="-5">
                <a:cs typeface="Source Sans Pro Light"/>
              </a:rPr>
              <a:t>không gian trạng thái</a:t>
            </a:r>
            <a:r>
              <a:rPr lang="en-US" sz="3600" spc="-5">
                <a:cs typeface="Source Sans Pro Light"/>
              </a:rPr>
              <a:t>) </a:t>
            </a:r>
            <a:r>
              <a:rPr lang="vi-VN" sz="3600" spc="-5">
                <a:cs typeface="Source Sans Pro Light"/>
              </a:rPr>
              <a:t>với </a:t>
            </a:r>
            <a:r>
              <a:rPr lang="vi-VN" sz="3600" b="1" spc="-5">
                <a:cs typeface="Source Sans Pro Light"/>
              </a:rPr>
              <a:t>các nút là các trạng thái của bài toán</a:t>
            </a:r>
            <a:r>
              <a:rPr lang="vi-VN" sz="3600" spc="-5">
                <a:cs typeface="Source Sans Pro Light"/>
              </a:rPr>
              <a:t>, các </a:t>
            </a:r>
            <a:r>
              <a:rPr lang="vi-VN" sz="3600" b="1" spc="-5">
                <a:cs typeface="Source Sans Pro Light"/>
              </a:rPr>
              <a:t>cung là phép chuyển trạng thái</a:t>
            </a:r>
            <a:r>
              <a:rPr lang="vi-VN" sz="3600" spc="-5">
                <a:cs typeface="Source Sans Pro Light"/>
              </a:rPr>
              <a:t>. Không gian trạng thái có thể là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vô hạn hoặc hữu hạn. Ví dụ, với bài toán di chuyển 8 số trên bàn cờ, không gian trạng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thái có số lượng là 8!</a:t>
            </a:r>
            <a:endParaRPr lang="en-US" sz="36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Lời giải của bài toán là một đường đi trong không gian trạng thái có </a:t>
            </a:r>
            <a:r>
              <a:rPr lang="vi-VN" sz="3600" b="1" spc="-5">
                <a:cs typeface="Source Sans Pro Light"/>
              </a:rPr>
              <a:t>điểm đầu là trạng</a:t>
            </a:r>
            <a:r>
              <a:rPr lang="en-US" sz="3600" b="1" spc="-5">
                <a:cs typeface="Source Sans Pro Light"/>
              </a:rPr>
              <a:t> </a:t>
            </a:r>
            <a:r>
              <a:rPr lang="vi-VN" sz="3600" b="1" spc="-5">
                <a:cs typeface="Source Sans Pro Light"/>
              </a:rPr>
              <a:t>thái đầu và điểm cuối là trạng thái đích</a:t>
            </a:r>
            <a:r>
              <a:rPr lang="vi-VN" sz="3600" spc="-5">
                <a:cs typeface="Source Sans Pro Light"/>
              </a:rPr>
              <a:t>. Nếu không gian trạng thái của bài toán là nhỏ, có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thể liệt kê và lưu vừa trong bộ nhớ của máy tính thì việc tìm đường đi trong không gian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trạng thái có thể áp dụng các thuật toán tìm đường đi trong lý thuyết đồ thị. </a:t>
            </a: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Giải thuật tổng quát tìm kiếm lời giải</a:t>
            </a:r>
          </a:p>
        </p:txBody>
      </p:sp>
    </p:spTree>
    <p:extLst>
      <p:ext uri="{BB962C8B-B14F-4D97-AF65-F5344CB8AC3E}">
        <p14:creationId xmlns:p14="http://schemas.microsoft.com/office/powerpoint/2010/main" val="398014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Giải thuật tổng quát tìm kiếm lời giải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5B4F7-32DF-EEEE-BEF3-874A0516D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56" y="2265718"/>
            <a:ext cx="11315701" cy="5268627"/>
          </a:xfrm>
          <a:prstGeom prst="rect">
            <a:avLst/>
          </a:prstGeom>
        </p:spPr>
      </p:pic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1808374" y="7806162"/>
            <a:ext cx="16748592" cy="2109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Tìm kiếm theo chiều rộng (</a:t>
            </a:r>
            <a:r>
              <a:rPr lang="vi-VN" sz="3600" spc="-5">
                <a:cs typeface="Source Sans Pro Light"/>
              </a:rPr>
              <a:t>nút lá nào xuất hiện trong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cây sớm hơn thì được chọn trước để phát triển cây</a:t>
            </a:r>
            <a:r>
              <a:rPr lang="en-US" sz="3600" spc="-5">
                <a:cs typeface="Source Sans Pro Light"/>
              </a:rPr>
              <a:t>). 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Tìm kiếm theo chiều sâu (ngược lại)</a:t>
            </a:r>
          </a:p>
        </p:txBody>
      </p:sp>
    </p:spTree>
    <p:extLst>
      <p:ext uri="{BB962C8B-B14F-4D97-AF65-F5344CB8AC3E}">
        <p14:creationId xmlns:p14="http://schemas.microsoft.com/office/powerpoint/2010/main" val="140628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5771E8-AA1F-3E0D-3C20-717B9AFA960E}"/>
              </a:ext>
            </a:extLst>
          </p:cNvPr>
          <p:cNvSpPr/>
          <p:nvPr/>
        </p:nvSpPr>
        <p:spPr>
          <a:xfrm>
            <a:off x="-1" y="2146301"/>
            <a:ext cx="16591757" cy="838200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2933155-9A1C-13AF-46B7-606C90AB82AD}"/>
              </a:ext>
            </a:extLst>
          </p:cNvPr>
          <p:cNvSpPr txBox="1"/>
          <p:nvPr/>
        </p:nvSpPr>
        <p:spPr>
          <a:xfrm>
            <a:off x="1336434" y="2179925"/>
            <a:ext cx="17205792" cy="5070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Đánh giá giải thuật: b</a:t>
            </a:r>
            <a:r>
              <a:rPr lang="en-US" sz="4000" spc="-5" baseline="30000">
                <a:cs typeface="Source Sans Pro Light"/>
              </a:rPr>
              <a:t>d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Tính đầy đủ: có tìm được lời giải của bài toán không?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Độ phức tạp thời gian: thời gian của giải thuật </a:t>
            </a:r>
            <a:r>
              <a:rPr lang="en-US" sz="3600" spc="-5">
                <a:cs typeface="Source Sans Pro Light"/>
              </a:rPr>
              <a:t>thực hiện</a:t>
            </a:r>
            <a:r>
              <a:rPr lang="vi-VN" sz="3600" spc="-5">
                <a:cs typeface="Source Sans Pro Light"/>
              </a:rPr>
              <a:t>?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Độ phức tạp không gian: Kích cỡ của bộ nhớ cần cho giải thuật? cấu trúc dữ liệu lưu các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trạng thái lá của cây tìm kiếm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Tính tối ưu: Giải thuật có tìm ra lời giải có chi phí tối ưu (nhỏ nhất hoặc lớn nhất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tùy theo ngữ cảnh của bài toán)?</a:t>
            </a: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Giải thuật tổng quát tìm kiếm lời giải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2F8A8-415F-8E76-07E6-BC922EA80D34}"/>
              </a:ext>
            </a:extLst>
          </p:cNvPr>
          <p:cNvSpPr txBox="1"/>
          <p:nvPr/>
        </p:nvSpPr>
        <p:spPr>
          <a:xfrm>
            <a:off x="2266156" y="7250159"/>
            <a:ext cx="15697200" cy="21889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3600" b="0" i="0" u="none" strike="noStrike" baseline="0"/>
              <a:t>b: số nhánh tối đa của một nút, hay là số phép chuyển trạng thái tối đa của một trạng thái tổng quát</a:t>
            </a:r>
          </a:p>
          <a:p>
            <a:pPr algn="l">
              <a:lnSpc>
                <a:spcPct val="130000"/>
              </a:lnSpc>
            </a:pPr>
            <a:r>
              <a:rPr lang="en-US" sz="3600" b="0" i="0" u="none" strike="noStrike" baseline="0"/>
              <a:t>d: độ sâu của lời giải có chi phí nhỏ nhất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47564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1778466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r>
              <a:rPr lang="en-US" sz="3600" spc="-5">
                <a:solidFill>
                  <a:srgbClr val="0070C0"/>
                </a:solidFill>
                <a:cs typeface="Source Sans Pro Light"/>
              </a:rPr>
              <a:t>//s: đỉnh xuất phát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Symbol" panose="05050102010706020507" pitchFamily="18" charset="2"/>
              </a:rPr>
              <a:t>//Close: tập các đỉnh đã xét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Symbol" panose="05050102010706020507" pitchFamily="18" charset="2"/>
              </a:rPr>
              <a:t>//Open: tập các đỉnh có thể xét ở bước kế tiếp</a:t>
            </a: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Symbol" panose="05050102010706020507" pitchFamily="18" charset="2"/>
              </a:rPr>
              <a:t>//n: đỉnh đang xét</a:t>
            </a: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Symbol" panose="05050102010706020507" pitchFamily="18" charset="2"/>
              </a:rPr>
              <a:t>//g: đỉnh kết thúc</a:t>
            </a: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Symbol" panose="05050102010706020507" pitchFamily="18" charset="2"/>
              </a:rPr>
              <a:t>//(n): các đỉnh có thể đi trực tiếp từ n</a:t>
            </a: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364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90CFE-4D8A-82DF-F77A-665CB19EA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69" y="2419035"/>
            <a:ext cx="9617110" cy="5711310"/>
          </a:xfrm>
          <a:prstGeom prst="rect">
            <a:avLst/>
          </a:prstGeom>
        </p:spPr>
      </p:pic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6497514" y="9287450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328D5BB9-51A9-DF02-EB8C-3E8963ACB7D2}"/>
              </a:ext>
            </a:extLst>
          </p:cNvPr>
          <p:cNvSpPr txBox="1"/>
          <p:nvPr/>
        </p:nvSpPr>
        <p:spPr>
          <a:xfrm>
            <a:off x="12705556" y="8016280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1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496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90CFE-4D8A-82DF-F77A-665CB19EA1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655" y="2125681"/>
            <a:ext cx="7162800" cy="4253770"/>
          </a:xfrm>
          <a:prstGeom prst="rect">
            <a:avLst/>
          </a:prstGeom>
        </p:spPr>
      </p:pic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EE0E072A-E5A0-78A4-B7F0-5D259C02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978550"/>
              </p:ext>
            </p:extLst>
          </p:nvPr>
        </p:nvGraphicFramePr>
        <p:xfrm>
          <a:off x="437356" y="2317974"/>
          <a:ext cx="11277600" cy="7350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41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795137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937574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93757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2937574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{F,G,H,I}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{G,H,I,J}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91105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7613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1655" y="5771809"/>
            <a:ext cx="5105400" cy="4837747"/>
          </a:xfrm>
          <a:prstGeom prst="rect">
            <a:avLst/>
          </a:prstGeom>
        </p:spPr>
      </p:pic>
      <p:sp>
        <p:nvSpPr>
          <p:cNvPr id="11" name="object 20">
            <a:extLst>
              <a:ext uri="{FF2B5EF4-FFF2-40B4-BE49-F238E27FC236}">
                <a16:creationId xmlns:a16="http://schemas.microsoft.com/office/drawing/2014/main" id="{CD5AB264-7244-4CF6-7A36-7B863C1DF120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C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718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6497514" y="9287450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B220B-9AB0-1D1A-B2CA-96241D325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56" y="2214396"/>
            <a:ext cx="8971757" cy="5206672"/>
          </a:xfrm>
          <a:prstGeom prst="rect">
            <a:avLst/>
          </a:prstGeom>
        </p:spPr>
      </p:pic>
      <p:sp>
        <p:nvSpPr>
          <p:cNvPr id="11" name="object 20">
            <a:extLst>
              <a:ext uri="{FF2B5EF4-FFF2-40B4-BE49-F238E27FC236}">
                <a16:creationId xmlns:a16="http://schemas.microsoft.com/office/drawing/2014/main" id="{0551B704-FAEF-6868-D4E5-62B10A68FF66}"/>
              </a:ext>
            </a:extLst>
          </p:cNvPr>
          <p:cNvSpPr txBox="1"/>
          <p:nvPr/>
        </p:nvSpPr>
        <p:spPr>
          <a:xfrm>
            <a:off x="12705556" y="8016280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2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91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EE0E072A-E5A0-78A4-B7F0-5D259C02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53230"/>
              </p:ext>
            </p:extLst>
          </p:nvPr>
        </p:nvGraphicFramePr>
        <p:xfrm>
          <a:off x="809398" y="2381749"/>
          <a:ext cx="11049000" cy="571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{F,G,H,I}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55653"/>
            <a:ext cx="5105400" cy="483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B6E4-59DE-FF3C-3473-C29D5778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637" y="2179925"/>
            <a:ext cx="6331377" cy="3675728"/>
          </a:xfrm>
          <a:prstGeom prst="rect">
            <a:avLst/>
          </a:prstGeom>
        </p:spPr>
      </p:pic>
      <p:sp>
        <p:nvSpPr>
          <p:cNvPr id="10" name="object 20">
            <a:extLst>
              <a:ext uri="{FF2B5EF4-FFF2-40B4-BE49-F238E27FC236}">
                <a16:creationId xmlns:a16="http://schemas.microsoft.com/office/drawing/2014/main" id="{54FB5907-66CB-CCE6-AF75-E4128B208469}"/>
              </a:ext>
            </a:extLst>
          </p:cNvPr>
          <p:cNvSpPr txBox="1"/>
          <p:nvPr/>
        </p:nvSpPr>
        <p:spPr>
          <a:xfrm>
            <a:off x="841754" y="9106919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720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EE0E072A-E5A0-78A4-B7F0-5D259C02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93143"/>
              </p:ext>
            </p:extLst>
          </p:nvPr>
        </p:nvGraphicFramePr>
        <p:xfrm>
          <a:off x="798512" y="2372112"/>
          <a:ext cx="11049000" cy="5736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44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4323556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36015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{G,H,I,J}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91105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{H,I,J}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{A,B,C,D,E,F,G}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7613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{I,J}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{A,B,C,D,E,F,G,H}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59894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{A,B,C,D,E,F,G,H,I}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4866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{A,B,C,D,E,F,G,H,I,J}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58306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2245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B6E4-59DE-FF3C-3473-C29D5778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781" y="2179924"/>
            <a:ext cx="6242233" cy="3623975"/>
          </a:xfrm>
          <a:prstGeom prst="rect">
            <a:avLst/>
          </a:prstGeom>
        </p:spPr>
      </p:pic>
      <p:sp>
        <p:nvSpPr>
          <p:cNvPr id="5" name="object 20">
            <a:extLst>
              <a:ext uri="{FF2B5EF4-FFF2-40B4-BE49-F238E27FC236}">
                <a16:creationId xmlns:a16="http://schemas.microsoft.com/office/drawing/2014/main" id="{4D133ADF-09AE-38FB-A3AA-8E8A45D0A83C}"/>
              </a:ext>
            </a:extLst>
          </p:cNvPr>
          <p:cNvSpPr txBox="1"/>
          <p:nvPr/>
        </p:nvSpPr>
        <p:spPr>
          <a:xfrm>
            <a:off x="836311" y="9161163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003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3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DBE478-402A-7B4C-31DF-12D638793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855" y="2477298"/>
            <a:ext cx="9364593" cy="56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3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500" spc="-10">
                <a:solidFill>
                  <a:srgbClr val="FFFFFF"/>
                </a:solidFill>
                <a:cs typeface="Source Sans Pro Light"/>
              </a:rPr>
              <a:t>Chương 2. </a:t>
            </a: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BÀI TOÁN VÀ PHƯƠNG PHÁP TÌM KIẾM LỜI GIẢI</a:t>
            </a:r>
            <a:endParaRPr sz="45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6956" y="1460500"/>
            <a:ext cx="16916400" cy="6096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 algn="just">
              <a:lnSpc>
                <a:spcPct val="130000"/>
              </a:lnSpc>
            </a:pPr>
            <a:r>
              <a:rPr lang="vi-VN" sz="4400" spc="-5">
                <a:cs typeface="Source Sans Pro Light"/>
              </a:rPr>
              <a:t>Để thiết kế giải thuật chung giải các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bài toán này, chúng ta nên phát biểu bài toán theo dạng 5 thành phần: </a:t>
            </a:r>
            <a:endParaRPr lang="en-US" sz="44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bài toán,</a:t>
            </a:r>
            <a:r>
              <a:rPr lang="en-US" sz="4400" spc="-5">
                <a:cs typeface="Source Sans Pro Light"/>
              </a:rPr>
              <a:t> 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</a:t>
            </a:r>
            <a:r>
              <a:rPr lang="vi-VN" sz="4400" spc="-5">
                <a:cs typeface="Source Sans Pro Light"/>
              </a:rPr>
              <a:t>rạng thái đầu, </a:t>
            </a:r>
            <a:endParaRPr lang="en-US" sz="44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</a:t>
            </a:r>
            <a:r>
              <a:rPr lang="vi-VN" sz="4400" spc="-5">
                <a:cs typeface="Source Sans Pro Light"/>
              </a:rPr>
              <a:t>rạng thái đích, </a:t>
            </a:r>
            <a:endParaRPr lang="en-US" sz="44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C</a:t>
            </a:r>
            <a:r>
              <a:rPr lang="vi-VN" sz="4400" spc="-5">
                <a:cs typeface="Source Sans Pro Light"/>
              </a:rPr>
              <a:t>ác phép chuyển trạng thái, </a:t>
            </a:r>
            <a:endParaRPr lang="en-US" sz="44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L</a:t>
            </a:r>
            <a:r>
              <a:rPr lang="vi-VN" sz="4400" spc="-5">
                <a:cs typeface="Source Sans Pro Light"/>
              </a:rPr>
              <a:t>ược đồ chi phí các phép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chuyển trạng thái (chi phí)</a:t>
            </a:r>
            <a:endParaRPr lang="vi-VN" sz="4000" spc="-5"/>
          </a:p>
        </p:txBody>
      </p:sp>
    </p:spTree>
    <p:extLst>
      <p:ext uri="{BB962C8B-B14F-4D97-AF65-F5344CB8AC3E}">
        <p14:creationId xmlns:p14="http://schemas.microsoft.com/office/powerpoint/2010/main" val="54144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DBE478-402A-7B4C-31DF-12D638793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823" y="2477298"/>
            <a:ext cx="6048625" cy="3631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36321"/>
              </p:ext>
            </p:extLst>
          </p:nvPr>
        </p:nvGraphicFramePr>
        <p:xfrm>
          <a:off x="809398" y="2381749"/>
          <a:ext cx="11049000" cy="7350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{B,C,D,E}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{C,D,E,G}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{F}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{D,E,G,F}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{E,G,F,H}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{G,F,H}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{S,A,B,C,D,E}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00788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E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59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4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949F4-2FBB-CC72-FCF4-C8EAF430B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498" y="2179925"/>
            <a:ext cx="6277226" cy="55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91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314304"/>
              </p:ext>
            </p:extLst>
          </p:nvPr>
        </p:nvGraphicFramePr>
        <p:xfrm>
          <a:off x="809398" y="2381749"/>
          <a:ext cx="11049000" cy="65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{G}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B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D2036-3C88-7D9F-EEF8-B9B4F521D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756" y="2152803"/>
            <a:ext cx="4140001" cy="36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5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341BB-7CBA-D2EB-58C0-6437F5E82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73" y="2426597"/>
            <a:ext cx="7593520" cy="32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8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84373"/>
              </p:ext>
            </p:extLst>
          </p:nvPr>
        </p:nvGraphicFramePr>
        <p:xfrm>
          <a:off x="809398" y="2381749"/>
          <a:ext cx="11049000" cy="65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{G}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B46181-3C23-B912-830E-0B93EA697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783" y="2426597"/>
            <a:ext cx="5723409" cy="24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4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A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6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E6D9E-E89D-487E-1076-8450C70F2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576" y="2262017"/>
            <a:ext cx="9735380" cy="499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0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50820"/>
              </p:ext>
            </p:extLst>
          </p:nvPr>
        </p:nvGraphicFramePr>
        <p:xfrm>
          <a:off x="809398" y="2146301"/>
          <a:ext cx="11049000" cy="8547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777009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{D,H,I,E,F}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{G}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{H,I,E,F,G}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{I,E,F,G}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{A,B,C,D,H,I}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{A,B,C,D,H,I,E}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53950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{J,K}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{G,J,K}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{A,B,C,D,H,I,E,F}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76011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00830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11858398" y="9824650"/>
            <a:ext cx="7151914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EB71F-3812-1C02-9173-91F9EDFEE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560" y="2193849"/>
            <a:ext cx="6453396" cy="33132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7556" y="4730835"/>
            <a:ext cx="5105400" cy="48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19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9505156" y="2236025"/>
            <a:ext cx="8747593" cy="5790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4000" i="1" spc="-5">
                <a:solidFill>
                  <a:srgbClr val="0070C0"/>
                </a:solidFill>
                <a:cs typeface="Source Sans Pro Light"/>
              </a:rPr>
              <a:t>Nguyên tắc của BFS: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Tìm 1 nút biên và các nút kề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Lấy 1 nút đầu của OPEN ra khỏi Queue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Đưa 1 nút vào cuối OPEN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Không đưa nút đã duyệt/hoặc đã có vào Queue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Khi thêm dựa theo thứ tự alphaB</a:t>
            </a:r>
            <a:endParaRPr lang="vi-VN" sz="36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92290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9505156" y="2236025"/>
            <a:ext cx="8747593" cy="5790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4000" i="1" spc="-5">
                <a:solidFill>
                  <a:srgbClr val="0070C0"/>
                </a:solidFill>
                <a:cs typeface="Source Sans Pro Light"/>
              </a:rPr>
              <a:t>Nguyên tắc của DFS: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Tìm 1 nút biên và các nút kề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Lấy 1 nút đầu của OPEN ra khỏi Queue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Chèn 1 nút vào đầu OPEN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Không đưa nút đã duyệt/hoặc đã có vào Queue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Khi thêm dựa theo thứ tự alphaB</a:t>
            </a:r>
            <a:endParaRPr lang="vi-VN" sz="36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0497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90CFE-4D8A-82DF-F77A-665CB19EA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69" y="2419035"/>
            <a:ext cx="9617110" cy="5711310"/>
          </a:xfrm>
          <a:prstGeom prst="rect">
            <a:avLst/>
          </a:prstGeom>
        </p:spPr>
      </p:pic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6497514" y="9287450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328D5BB9-51A9-DF02-EB8C-3E8963ACB7D2}"/>
              </a:ext>
            </a:extLst>
          </p:cNvPr>
          <p:cNvSpPr txBox="1"/>
          <p:nvPr/>
        </p:nvSpPr>
        <p:spPr>
          <a:xfrm>
            <a:off x="12705556" y="8016280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1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011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164" y="1429618"/>
            <a:ext cx="13471992" cy="257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bài toán:  Gọi số nước có trong 3 can lần lượt là a, b, c (a ≤ 3, b ≤ 5, c ≤ 9 là trạng thái của bài toán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2457C5-0E2F-2321-077C-B97EED7D77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729" y="1964031"/>
            <a:ext cx="6477702" cy="3410609"/>
          </a:xfrm>
          <a:prstGeom prst="rect">
            <a:avLst/>
          </a:prstGeom>
        </p:spPr>
      </p:pic>
      <p:sp>
        <p:nvSpPr>
          <p:cNvPr id="18" name="object 20">
            <a:extLst>
              <a:ext uri="{FF2B5EF4-FFF2-40B4-BE49-F238E27FC236}">
                <a16:creationId xmlns:a16="http://schemas.microsoft.com/office/drawing/2014/main" id="{D0F6282E-A724-9989-0E86-47EFB2C0B320}"/>
              </a:ext>
            </a:extLst>
          </p:cNvPr>
          <p:cNvSpPr txBox="1"/>
          <p:nvPr/>
        </p:nvSpPr>
        <p:spPr>
          <a:xfrm>
            <a:off x="1024242" y="4032878"/>
            <a:ext cx="17028773" cy="6096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đầu</a:t>
            </a:r>
            <a:r>
              <a:rPr lang="en-US" sz="4400" spc="-5">
                <a:cs typeface="Source Sans Pro Light"/>
              </a:rPr>
              <a:t>: </a:t>
            </a:r>
            <a:r>
              <a:rPr lang="vi-VN" sz="4400" spc="-5">
                <a:cs typeface="Source Sans Pro Light"/>
              </a:rPr>
              <a:t> (0, 0, 0)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đích</a:t>
            </a:r>
            <a:r>
              <a:rPr lang="en-US" sz="4400" spc="-5">
                <a:cs typeface="Source Sans Pro Light"/>
              </a:rPr>
              <a:t>: (0, 0, 7)</a:t>
            </a:r>
            <a:endParaRPr lang="vi-VN" sz="44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Các phép chuyển trạng thái</a:t>
            </a:r>
            <a:r>
              <a:rPr lang="en-US" sz="4400" spc="-5">
                <a:cs typeface="Source Sans Pro Light"/>
              </a:rPr>
              <a:t>: </a:t>
            </a:r>
            <a:r>
              <a:rPr lang="vi-VN" sz="4400" spc="-5">
                <a:cs typeface="Source Sans Pro Light"/>
              </a:rPr>
              <a:t>từ trạng thái (a,b,c) có thể chuyển sang trạng thái (x,y,z) thông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qua các thao tác như làm rỗng 1 can, chuyển từ can này sang can kia đến khi hết nước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ở can nguồn hoặc can đích bị đầy.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Lược đồ chi phí các phép chuyển trạng thái (chi phí)</a:t>
            </a:r>
            <a:r>
              <a:rPr lang="en-US" sz="4400" spc="-5">
                <a:cs typeface="Source Sans Pro Light"/>
              </a:rPr>
              <a:t>: 1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8832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90CFE-4D8A-82DF-F77A-665CB19EA1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956" y="2083530"/>
            <a:ext cx="7162800" cy="4253770"/>
          </a:xfrm>
          <a:prstGeom prst="rect">
            <a:avLst/>
          </a:prstGeom>
        </p:spPr>
      </p:pic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EE0E072A-E5A0-78A4-B7F0-5D259C02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206279"/>
              </p:ext>
            </p:extLst>
          </p:nvPr>
        </p:nvGraphicFramePr>
        <p:xfrm>
          <a:off x="437356" y="2317975"/>
          <a:ext cx="11277600" cy="837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41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795137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30922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761402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{I,F,C,D}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91105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76133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7434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2998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9356" y="5855653"/>
            <a:ext cx="5105400" cy="4837747"/>
          </a:xfrm>
          <a:prstGeom prst="rect">
            <a:avLst/>
          </a:prstGeom>
        </p:spPr>
      </p:pic>
      <p:sp>
        <p:nvSpPr>
          <p:cNvPr id="11" name="object 20">
            <a:extLst>
              <a:ext uri="{FF2B5EF4-FFF2-40B4-BE49-F238E27FC236}">
                <a16:creationId xmlns:a16="http://schemas.microsoft.com/office/drawing/2014/main" id="{CD5AB264-7244-4CF6-7A36-7B863C1DF120}"/>
              </a:ext>
            </a:extLst>
          </p:cNvPr>
          <p:cNvSpPr txBox="1"/>
          <p:nvPr/>
        </p:nvSpPr>
        <p:spPr>
          <a:xfrm>
            <a:off x="4933156" y="9842500"/>
            <a:ext cx="6723856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C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4834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6497514" y="9287450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B220B-9AB0-1D1A-B2CA-96241D325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56" y="2214396"/>
            <a:ext cx="8971757" cy="5206672"/>
          </a:xfrm>
          <a:prstGeom prst="rect">
            <a:avLst/>
          </a:prstGeom>
        </p:spPr>
      </p:pic>
      <p:sp>
        <p:nvSpPr>
          <p:cNvPr id="11" name="object 20">
            <a:extLst>
              <a:ext uri="{FF2B5EF4-FFF2-40B4-BE49-F238E27FC236}">
                <a16:creationId xmlns:a16="http://schemas.microsoft.com/office/drawing/2014/main" id="{0551B704-FAEF-6868-D4E5-62B10A68FF66}"/>
              </a:ext>
            </a:extLst>
          </p:cNvPr>
          <p:cNvSpPr txBox="1"/>
          <p:nvPr/>
        </p:nvSpPr>
        <p:spPr>
          <a:xfrm>
            <a:off x="12705556" y="8016280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2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9568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55653"/>
            <a:ext cx="5105400" cy="483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B6E4-59DE-FF3C-3473-C29D5778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637" y="2179925"/>
            <a:ext cx="6331377" cy="3675728"/>
          </a:xfrm>
          <a:prstGeom prst="rect">
            <a:avLst/>
          </a:prstGeom>
        </p:spPr>
      </p:pic>
      <p:sp>
        <p:nvSpPr>
          <p:cNvPr id="10" name="object 20">
            <a:extLst>
              <a:ext uri="{FF2B5EF4-FFF2-40B4-BE49-F238E27FC236}">
                <a16:creationId xmlns:a16="http://schemas.microsoft.com/office/drawing/2014/main" id="{54FB5907-66CB-CCE6-AF75-E4128B208469}"/>
              </a:ext>
            </a:extLst>
          </p:cNvPr>
          <p:cNvSpPr txBox="1"/>
          <p:nvPr/>
        </p:nvSpPr>
        <p:spPr>
          <a:xfrm>
            <a:off x="471941" y="8755558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31271814-AAE8-1424-468B-3E05111FE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7127"/>
              </p:ext>
            </p:extLst>
          </p:nvPr>
        </p:nvGraphicFramePr>
        <p:xfrm>
          <a:off x="437356" y="2317975"/>
          <a:ext cx="11277600" cy="532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41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795137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30922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761402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{I,F,C,D}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065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B6E4-59DE-FF3C-3473-C29D5778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781" y="2179924"/>
            <a:ext cx="6242233" cy="3623975"/>
          </a:xfrm>
          <a:prstGeom prst="rect">
            <a:avLst/>
          </a:prstGeom>
        </p:spPr>
      </p:pic>
      <p:sp>
        <p:nvSpPr>
          <p:cNvPr id="5" name="object 20">
            <a:extLst>
              <a:ext uri="{FF2B5EF4-FFF2-40B4-BE49-F238E27FC236}">
                <a16:creationId xmlns:a16="http://schemas.microsoft.com/office/drawing/2014/main" id="{4D133ADF-09AE-38FB-A3AA-8E8A45D0A83C}"/>
              </a:ext>
            </a:extLst>
          </p:cNvPr>
          <p:cNvSpPr txBox="1"/>
          <p:nvPr/>
        </p:nvSpPr>
        <p:spPr>
          <a:xfrm>
            <a:off x="323569" y="8753744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4D2B06A1-96CA-6703-ECAA-D12D628C6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15723"/>
              </p:ext>
            </p:extLst>
          </p:nvPr>
        </p:nvGraphicFramePr>
        <p:xfrm>
          <a:off x="437356" y="2317975"/>
          <a:ext cx="11277600" cy="532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41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795137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30922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761402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21288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76133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7434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{A,B,E,H,I,F,J,C,G}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2998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{A,B,E,H,I,F,J,C,G,D}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4401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97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41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3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DBE478-402A-7B4C-31DF-12D638793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855" y="2477298"/>
            <a:ext cx="9364593" cy="56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71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DBE478-402A-7B4C-31DF-12D638793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823" y="2477298"/>
            <a:ext cx="6048625" cy="3631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08883"/>
              </p:ext>
            </p:extLst>
          </p:nvPr>
        </p:nvGraphicFramePr>
        <p:xfrm>
          <a:off x="809398" y="2381749"/>
          <a:ext cx="11049000" cy="65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{H,E,B,C}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{S,A,D,H}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{S,A,D,H,E}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sym typeface="Symbol" panose="05050102010706020507" pitchFamily="18" charset="2"/>
                        </a:rPr>
                        <a:t>TRUE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00788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757564" y="9561063"/>
            <a:ext cx="11091876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E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158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4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949F4-2FBB-CC72-FCF4-C8EAF430B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498" y="2179925"/>
            <a:ext cx="6277226" cy="55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80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20746"/>
              </p:ext>
            </p:extLst>
          </p:nvPr>
        </p:nvGraphicFramePr>
        <p:xfrm>
          <a:off x="809398" y="2381749"/>
          <a:ext cx="11049000" cy="490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D2036-3C88-7D9F-EEF8-B9B4F521D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756" y="2152803"/>
            <a:ext cx="4140001" cy="36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4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5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341BB-7CBA-D2EB-58C0-6437F5E82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73" y="2426597"/>
            <a:ext cx="7593520" cy="32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40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25121"/>
              </p:ext>
            </p:extLst>
          </p:nvPr>
        </p:nvGraphicFramePr>
        <p:xfrm>
          <a:off x="809398" y="2381749"/>
          <a:ext cx="11049000" cy="571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{C,D,G,B}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{D,G,B}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B46181-3C23-B912-830E-0B93EA697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783" y="2426597"/>
            <a:ext cx="5723409" cy="24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5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164" y="1429618"/>
            <a:ext cx="15072192" cy="1695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Một lời giải của bài toán là một dãy các phép chuyển trạng thái từ trạng thái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đầu đến trạng thái đích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2457C5-0E2F-2321-077C-B97EED7D77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156" y="1936091"/>
            <a:ext cx="6477702" cy="3410609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B061053-1464-DFC2-23EE-A1A5F4F18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18355"/>
              </p:ext>
            </p:extLst>
          </p:nvPr>
        </p:nvGraphicFramePr>
        <p:xfrm>
          <a:off x="1415786" y="3439656"/>
          <a:ext cx="5803372" cy="687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843">
                  <a:extLst>
                    <a:ext uri="{9D8B030D-6E8A-4147-A177-3AD203B41FA5}">
                      <a16:colId xmlns:a16="http://schemas.microsoft.com/office/drawing/2014/main" val="2155602041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2428671903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2457711132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481430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1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3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2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0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7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53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2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32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961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5E7445-1532-86BD-1E44-9A4528E0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21746"/>
              </p:ext>
            </p:extLst>
          </p:nvPr>
        </p:nvGraphicFramePr>
        <p:xfrm>
          <a:off x="11791156" y="5651500"/>
          <a:ext cx="5803372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843">
                  <a:extLst>
                    <a:ext uri="{9D8B030D-6E8A-4147-A177-3AD203B41FA5}">
                      <a16:colId xmlns:a16="http://schemas.microsoft.com/office/drawing/2014/main" val="838624059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2428671903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2457711132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481430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1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3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2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0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74885"/>
                  </a:ext>
                </a:extLst>
              </a:tr>
            </a:tbl>
          </a:graphicData>
        </a:graphic>
      </p:graphicFrame>
      <p:sp>
        <p:nvSpPr>
          <p:cNvPr id="6" name="object 20">
            <a:extLst>
              <a:ext uri="{FF2B5EF4-FFF2-40B4-BE49-F238E27FC236}">
                <a16:creationId xmlns:a16="http://schemas.microsoft.com/office/drawing/2014/main" id="{4CA79970-0684-5BF4-5C1B-989437948DAE}"/>
              </a:ext>
            </a:extLst>
          </p:cNvPr>
          <p:cNvSpPr txBox="1"/>
          <p:nvPr/>
        </p:nvSpPr>
        <p:spPr>
          <a:xfrm>
            <a:off x="7371556" y="9661151"/>
            <a:ext cx="2514600" cy="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Chi phí = 9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63793DB7-7EF0-0269-4531-BFA3E09BB68D}"/>
              </a:ext>
            </a:extLst>
          </p:cNvPr>
          <p:cNvSpPr txBox="1"/>
          <p:nvPr/>
        </p:nvSpPr>
        <p:spPr>
          <a:xfrm>
            <a:off x="9124158" y="5641340"/>
            <a:ext cx="2514600" cy="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Chi phí = 5</a:t>
            </a:r>
            <a:endParaRPr lang="vi-VN" sz="36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1618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A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6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E6D9E-E89D-487E-1076-8450C70F2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576" y="2262017"/>
            <a:ext cx="9735380" cy="499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80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72198"/>
              </p:ext>
            </p:extLst>
          </p:nvPr>
        </p:nvGraphicFramePr>
        <p:xfrm>
          <a:off x="809398" y="2146301"/>
          <a:ext cx="11049000" cy="8547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657469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{I,C,D}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{E,F}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{A,B,H,I,C,E}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sym typeface="Symbol" panose="05050102010706020507" pitchFamily="18" charset="2"/>
                        </a:rPr>
                        <a:t>{J,K}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{J,K,D}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 I,C,E,F}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53950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{K,D}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{A,B,H,I,C,E,F,J}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76011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{A,B,H,I,C,E,F,J,K}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00830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{A,B,H,I,C,E,F,J,K,G}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4648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45431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11858398" y="9824650"/>
            <a:ext cx="7151914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EB71F-3812-1C02-9173-91F9EDFEE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560" y="2193849"/>
            <a:ext cx="6453396" cy="33132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7556" y="4730835"/>
            <a:ext cx="5105400" cy="48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17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8442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BFS</a:t>
            </a:r>
            <a:endParaRPr lang="vi-VN" sz="4400" spc="-5">
              <a:cs typeface="Source Sans Pro Light"/>
            </a:endParaRP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26A4428-B74E-F0DC-6D3E-DFECA9C8E528}"/>
              </a:ext>
            </a:extLst>
          </p:cNvPr>
          <p:cNvSpPr txBox="1"/>
          <p:nvPr/>
        </p:nvSpPr>
        <p:spPr>
          <a:xfrm>
            <a:off x="9688959" y="1171512"/>
            <a:ext cx="8442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DFS</a:t>
            </a:r>
            <a:endParaRPr lang="vi-VN" sz="4400" spc="-5">
              <a:cs typeface="Source Sans Pro Ligh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F7A13C-5882-10E9-96DE-1DFF4F573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89" y="2603500"/>
            <a:ext cx="5487166" cy="50870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E1507D-0DC8-D6BC-1245-EACBE0288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9" y="2328543"/>
            <a:ext cx="5649113" cy="4315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6ED89-C566-E86C-795E-76264BFF50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99" y="5609438"/>
            <a:ext cx="5435121" cy="49748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A8D6D6-233C-E3F5-9B4B-A6F72D5EE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892" y="2360141"/>
            <a:ext cx="4086795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50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8442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BFS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8747592" cy="2829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OPEN được tổ chức dạng LIFO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Nghiệm với số cung bé nhất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Độ phức tạp thời gian: O(b</a:t>
            </a:r>
            <a:r>
              <a:rPr lang="en-US" sz="3600" spc="-5" baseline="30000">
                <a:cs typeface="Source Sans Pro Light"/>
              </a:rPr>
              <a:t>d</a:t>
            </a:r>
            <a:r>
              <a:rPr lang="en-US" sz="3600" spc="-5">
                <a:cs typeface="Source Sans Pro Light"/>
              </a:rPr>
              <a:t>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Độ phức tạp không gian: O(b</a:t>
            </a:r>
            <a:r>
              <a:rPr lang="en-US" sz="3600" spc="-5" baseline="30000">
                <a:cs typeface="Source Sans Pro Light"/>
              </a:rPr>
              <a:t>d</a:t>
            </a:r>
            <a:r>
              <a:rPr lang="en-US" sz="3600" spc="-5">
                <a:cs typeface="Source Sans Pro Light"/>
              </a:rPr>
              <a:t>)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10262719" y="2179925"/>
            <a:ext cx="8310237" cy="2829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</a:rPr>
              <a:t>OPEN được tổ chức dạng FIFO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</a:rPr>
              <a:t>Thường cho kết quả nhah hơn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</a:rPr>
              <a:t>Độ phức tạp thời gian: O(b</a:t>
            </a:r>
            <a:r>
              <a:rPr lang="en-US" sz="3600" spc="-5" baseline="30000">
                <a:solidFill>
                  <a:srgbClr val="0070C0"/>
                </a:solidFill>
                <a:cs typeface="Source Sans Pro Light"/>
              </a:rPr>
              <a:t>m</a:t>
            </a:r>
            <a:r>
              <a:rPr lang="en-US" sz="3600" spc="-5">
                <a:solidFill>
                  <a:srgbClr val="0070C0"/>
                </a:solidFill>
                <a:cs typeface="Source Sans Pro Light"/>
              </a:rPr>
              <a:t>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</a:rPr>
              <a:t>Độ phức tạp không gian: O(b.m)</a:t>
            </a: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26A4428-B74E-F0DC-6D3E-DFECA9C8E528}"/>
              </a:ext>
            </a:extLst>
          </p:cNvPr>
          <p:cNvSpPr txBox="1"/>
          <p:nvPr/>
        </p:nvSpPr>
        <p:spPr>
          <a:xfrm>
            <a:off x="9688959" y="1171512"/>
            <a:ext cx="8442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DFS</a:t>
            </a:r>
            <a:endParaRPr lang="vi-VN" sz="4400" spc="-5"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B14B9-A39E-1331-DCDB-25A5F6BB8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6" y="5372766"/>
            <a:ext cx="8318745" cy="4141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3F2EEE-6D88-815F-0F24-7033308190D6}"/>
              </a:ext>
            </a:extLst>
          </p:cNvPr>
          <p:cNvSpPr txBox="1"/>
          <p:nvPr/>
        </p:nvSpPr>
        <p:spPr>
          <a:xfrm>
            <a:off x="976955" y="9789865"/>
            <a:ext cx="17154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spc="-5"/>
              <a:t>Hàng đợi trong giải thuật BFS chỉ chứa các nút lá</a:t>
            </a:r>
            <a:r>
              <a:rPr lang="vi-VN" sz="3600" spc="-5"/>
              <a:t>, vì vậy có kích thước là b</a:t>
            </a:r>
            <a:r>
              <a:rPr lang="vi-VN" sz="3600" spc="-5" baseline="30000"/>
              <a:t>d</a:t>
            </a:r>
            <a:endParaRPr lang="en-US" sz="3600" spc="-5"/>
          </a:p>
        </p:txBody>
      </p:sp>
    </p:spTree>
    <p:extLst>
      <p:ext uri="{BB962C8B-B14F-4D97-AF65-F5344CB8AC3E}">
        <p14:creationId xmlns:p14="http://schemas.microsoft.com/office/powerpoint/2010/main" val="3987707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2933155-9A1C-13AF-46B7-606C90AB82AD}"/>
              </a:ext>
            </a:extLst>
          </p:cNvPr>
          <p:cNvSpPr txBox="1"/>
          <p:nvPr/>
        </p:nvSpPr>
        <p:spPr>
          <a:xfrm>
            <a:off x="1336434" y="2179925"/>
            <a:ext cx="16779322" cy="6830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Giải thuật tìm kiếm theo chiều sâu ở trên có ưu điểm là nó có thể sinh ra lời giải nhanh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chóng mà không tốn kém bộ nhớ. 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Tuy nhiên nếu không gian trạng thái của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bài toán là vô hạn thì rất có thể nó không tìm được lời giải của bài toán khi hướng tìm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kiếm không chứa trạng thái đích.</a:t>
            </a:r>
            <a:endParaRPr lang="en-US" sz="4000" spc="-5">
              <a:cs typeface="Source Sans Pro Light"/>
            </a:endParaRPr>
          </a:p>
          <a:p>
            <a:pPr marL="469265" marR="5080" lvl="1" algn="just">
              <a:lnSpc>
                <a:spcPct val="130000"/>
              </a:lnSpc>
            </a:pPr>
            <a:r>
              <a:rPr lang="vi-VN" sz="3600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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 </a:t>
            </a:r>
            <a:r>
              <a:rPr lang="vi-VN" sz="3600" spc="-5">
                <a:solidFill>
                  <a:srgbClr val="0070C0"/>
                </a:solidFill>
                <a:cs typeface="Source Sans Pro Light"/>
              </a:rPr>
              <a:t>Để khắc phục nhược điểm này, chúng ta có thể đặt giới</a:t>
            </a:r>
            <a:r>
              <a:rPr lang="en-US" sz="3600" spc="-5">
                <a:solidFill>
                  <a:srgbClr val="0070C0"/>
                </a:solidFill>
                <a:cs typeface="Source Sans Pro Light"/>
              </a:rPr>
              <a:t> </a:t>
            </a:r>
            <a:r>
              <a:rPr lang="vi-VN" sz="3600" spc="-5">
                <a:solidFill>
                  <a:srgbClr val="0070C0"/>
                </a:solidFill>
                <a:cs typeface="Source Sans Pro Light"/>
              </a:rPr>
              <a:t>hạn độ sâu trong giải thuật: nếu độ sâu của trạng thái đang xét vượt quá ngưỡng nào đó</a:t>
            </a:r>
            <a:r>
              <a:rPr lang="en-US" sz="3600" spc="-5">
                <a:solidFill>
                  <a:srgbClr val="0070C0"/>
                </a:solidFill>
                <a:cs typeface="Source Sans Pro Light"/>
              </a:rPr>
              <a:t> </a:t>
            </a:r>
            <a:r>
              <a:rPr lang="vi-VN" sz="3600" spc="-5">
                <a:solidFill>
                  <a:srgbClr val="0070C0"/>
                </a:solidFill>
                <a:cs typeface="Source Sans Pro Light"/>
              </a:rPr>
              <a:t>thì chúng ta không bổ sung các nút kề với trạng thái này nữa mà chuyển sang hướng tìm</a:t>
            </a:r>
            <a:r>
              <a:rPr lang="en-US" sz="3600" spc="-5">
                <a:solidFill>
                  <a:srgbClr val="0070C0"/>
                </a:solidFill>
                <a:cs typeface="Source Sans Pro Light"/>
              </a:rPr>
              <a:t> </a:t>
            </a:r>
            <a:r>
              <a:rPr lang="vi-VN" sz="3600" spc="-5">
                <a:solidFill>
                  <a:srgbClr val="0070C0"/>
                </a:solidFill>
                <a:cs typeface="Source Sans Pro Light"/>
              </a:rPr>
              <a:t>kiếm khác.</a:t>
            </a: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có giới hạn (Depth Limited Search)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1728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2933155-9A1C-13AF-46B7-606C90AB82AD}"/>
              </a:ext>
            </a:extLst>
          </p:cNvPr>
          <p:cNvSpPr txBox="1"/>
          <p:nvPr/>
        </p:nvSpPr>
        <p:spPr>
          <a:xfrm>
            <a:off x="1336434" y="2179925"/>
            <a:ext cx="16779322" cy="52231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Chiến lược giới hạn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Cố định một độ sâu MAX, như các kỳ thủ chơi cờ tính trước một số nước nhất định.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Tùy theo cấu hình phần cứng của máy tính.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Sử dụng Meta Knowledge trong giới hạn độ sâu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  <a:sym typeface="Wingdings" panose="05000000000000000000" pitchFamily="2" charset="2"/>
              </a:rPr>
              <a:t>Giới hạn độ sâu cũng đồng nghĩa với việc co hẹp không gian trạng thái và nguy cơ dẫn đến mất nghiệm.</a:t>
            </a:r>
            <a:endParaRPr lang="vi-VN" sz="3600" spc="-5">
              <a:cs typeface="Source Sans Pro Light"/>
            </a:endParaRP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có giới hạn (Depth Limited Search)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597879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D09968-0999-43D9-5895-9BB31B64F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22" y="2204403"/>
            <a:ext cx="12417971" cy="8171498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2933155-9A1C-13AF-46B7-606C90AB82AD}"/>
              </a:ext>
            </a:extLst>
          </p:cNvPr>
          <p:cNvSpPr txBox="1"/>
          <p:nvPr/>
        </p:nvSpPr>
        <p:spPr>
          <a:xfrm>
            <a:off x="1336434" y="2179925"/>
            <a:ext cx="7101922" cy="1542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DFS có giới hạn </a:t>
            </a:r>
            <a:r>
              <a:rPr lang="en-US" sz="4000" spc="-5">
                <a:cs typeface="Source Sans Pro Light"/>
              </a:rPr>
              <a:t>= </a:t>
            </a:r>
            <a:r>
              <a:rPr lang="vi-VN" sz="4000" spc="-5">
                <a:cs typeface="Source Sans Pro Light"/>
              </a:rPr>
              <a:t>5 trong trò chơi 8 - puzzle)</a:t>
            </a:r>
            <a:endParaRPr lang="en-US" sz="4000" spc="-5">
              <a:cs typeface="Source Sans Pro Light"/>
            </a:endParaRP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có giới hạn (Depth Limited Search)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957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164" y="1429618"/>
            <a:ext cx="16672392" cy="34555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B</a:t>
            </a:r>
            <a:r>
              <a:rPr lang="vi-VN" sz="4400" spc="-5">
                <a:cs typeface="Source Sans Pro Light"/>
              </a:rPr>
              <a:t>àn cờ kích thước 3 x 3, trên bàn cờ có 8 quân cờ đánh số từ 1 đến 8</a:t>
            </a:r>
            <a:r>
              <a:rPr lang="en-US" sz="4400" spc="-5">
                <a:cs typeface="Source Sans Pro Light"/>
              </a:rPr>
              <a:t> và </a:t>
            </a:r>
            <a:r>
              <a:rPr lang="vi-VN" sz="4400" spc="-5">
                <a:cs typeface="Source Sans Pro Light"/>
              </a:rPr>
              <a:t>có một ô trống. </a:t>
            </a:r>
            <a:r>
              <a:rPr lang="en-US" sz="4400" spc="-5">
                <a:cs typeface="Source Sans Pro Light"/>
              </a:rPr>
              <a:t>C</a:t>
            </a:r>
            <a:r>
              <a:rPr lang="vi-VN" sz="4400" spc="-5">
                <a:cs typeface="Source Sans Pro Light"/>
              </a:rPr>
              <a:t>ó thể chuyển một quân cờ có chung cạnh với ô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trống sang ô trống.</a:t>
            </a:r>
            <a:r>
              <a:rPr lang="en-US" sz="4400" spc="-5">
                <a:cs typeface="Source Sans Pro Light"/>
              </a:rPr>
              <a:t> T</a:t>
            </a:r>
            <a:r>
              <a:rPr lang="vi-VN" sz="4400" spc="-5">
                <a:cs typeface="Source Sans Pro Light"/>
              </a:rPr>
              <a:t>ìm dãy các phép chuyển để từ trạng thái ban đầu về trạng thái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đíc</a:t>
            </a:r>
            <a:r>
              <a:rPr lang="en-US" sz="4400" spc="-5">
                <a:cs typeface="Source Sans Pro Light"/>
              </a:rPr>
              <a:t>h.</a:t>
            </a:r>
            <a:endParaRPr lang="vi-VN" sz="4400" spc="-5"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7DD75B-377B-B1CB-09F0-EF3E1F53F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56" y="5134378"/>
            <a:ext cx="5257800" cy="52415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E04F8B-36F9-4660-CB5E-AC3889519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56" y="5109808"/>
            <a:ext cx="5257800" cy="5290662"/>
          </a:xfrm>
          <a:prstGeom prst="rect">
            <a:avLst/>
          </a:prstGeom>
        </p:spPr>
      </p:pic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77B95C38-8F58-DAA4-AACA-EAE433E3EE16}"/>
              </a:ext>
            </a:extLst>
          </p:cNvPr>
          <p:cNvSpPr/>
          <p:nvPr/>
        </p:nvSpPr>
        <p:spPr>
          <a:xfrm>
            <a:off x="6761956" y="6870700"/>
            <a:ext cx="15240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164" y="1429618"/>
            <a:ext cx="16672392" cy="7856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Bài toán di chuyển 8 số trên bàn cờ có thể phát biểu dưới dạng 5 thành phần</a:t>
            </a:r>
            <a:r>
              <a:rPr lang="en-US" sz="4400" spc="-5">
                <a:cs typeface="Source Sans Pro Light"/>
              </a:rPr>
              <a:t>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Biểu diễn trạng thái: mảng 2 chiều kích thước 3x3, phần tử của mảng lưu số hiệu quân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cờ (từ 0 đến 9, 0 là vị trí trống). </a:t>
            </a:r>
            <a:endParaRPr lang="en-US" sz="44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đầu (hình)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đích (hình)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Phép chuyển trạng thái: đổi chỗ ô có số hiệu 0 với một trong các ô có cùng cạnh.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Chi phí: mỗi phép chuyển có chi phí 1.</a:t>
            </a:r>
          </a:p>
        </p:txBody>
      </p:sp>
    </p:spTree>
    <p:extLst>
      <p:ext uri="{BB962C8B-B14F-4D97-AF65-F5344CB8AC3E}">
        <p14:creationId xmlns:p14="http://schemas.microsoft.com/office/powerpoint/2010/main" val="169389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9BCC1-E9C9-9DF0-2325-E57536D6EE95}"/>
              </a:ext>
            </a:extLst>
          </p:cNvPr>
          <p:cNvGrpSpPr/>
          <p:nvPr/>
        </p:nvGrpSpPr>
        <p:grpSpPr>
          <a:xfrm>
            <a:off x="818356" y="1612900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292315-A87B-EFE9-9111-EDCA3433845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46D9C8-0D83-7CE0-4537-95BB6E46C81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CAD33F-FEE8-C750-E2BE-56F7EDC5DB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C16EB3-BC3C-DF64-29D6-4338F62C50C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A20D33-6A08-58C2-303B-E7E760B7841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9A9469-CB0E-D1CC-3DC8-E94E37AEEFF3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E412D8-6F51-753F-7115-6DF18ED909E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CFE3DD-D463-EAE7-1EA3-5578ECB5BEF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A3C69A-1AC1-7C01-790B-E62C7AF4EBEC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7EAD73-0E09-B662-34BB-4CC415137118}"/>
              </a:ext>
            </a:extLst>
          </p:cNvPr>
          <p:cNvGrpSpPr/>
          <p:nvPr/>
        </p:nvGrpSpPr>
        <p:grpSpPr>
          <a:xfrm>
            <a:off x="3839226" y="1612900"/>
            <a:ext cx="2709703" cy="2743197"/>
            <a:chOff x="851853" y="1612901"/>
            <a:chExt cx="2709703" cy="27431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37805A-D020-03FB-4C45-A367B54E5412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623DD1-A158-7E27-9131-CA31B2FDE06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11F39C-4005-39D6-36D3-6172CCB4899A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AC0BDF-C29C-7225-64C4-D6D5B6FD1050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114EB8-1269-8700-E7DD-896DCF59DDC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569AF2-D119-6703-787D-DB319953419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58691F-A2F6-41A4-BD1B-FB711A38EE20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D3D76F-EB97-7FBF-73B0-00A4300222A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DB4743-284C-4C3C-24F7-4C569B97163F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A1FC90-9F60-B939-D892-8D8A49BB9C99}"/>
              </a:ext>
            </a:extLst>
          </p:cNvPr>
          <p:cNvGrpSpPr/>
          <p:nvPr/>
        </p:nvGrpSpPr>
        <p:grpSpPr>
          <a:xfrm>
            <a:off x="6860096" y="1612900"/>
            <a:ext cx="2709703" cy="2743197"/>
            <a:chOff x="851853" y="1612901"/>
            <a:chExt cx="2709703" cy="27431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53A88D-1AA4-E79A-8B3D-4B4224A603D2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5F6367F-DE83-97AC-97A1-A3F1CF1DEB8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D33826-9C2E-935C-2D4A-06091E2E4D8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EAF363-B1CB-D50C-5354-E713E90CC6C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E607743-0A09-73D8-D29B-E235044A0457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F0520C-7924-3BFA-CD87-135D9DA9B7C4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98B3B9-67E8-A52F-63D1-88BADA0C559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E2D6CAE-53C5-50D4-BC90-0D3990DE19E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BBF81B-9A72-988A-2F9B-8437B6D1F29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8D4D8A-0FB0-9ECC-11BB-65FFF835633E}"/>
              </a:ext>
            </a:extLst>
          </p:cNvPr>
          <p:cNvGrpSpPr/>
          <p:nvPr/>
        </p:nvGrpSpPr>
        <p:grpSpPr>
          <a:xfrm>
            <a:off x="9880966" y="1612900"/>
            <a:ext cx="2709703" cy="2743197"/>
            <a:chOff x="851853" y="1612901"/>
            <a:chExt cx="2709703" cy="274319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9AE7A5-E578-38BA-1FF4-DC77641B456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7D5D23-6CFF-E188-4BA1-7DE518AC149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5D14E1A-1588-1CDE-2313-088FCFE69C6D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C8D22A3-9CCD-AD10-5ABE-92C24909B16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C6D6AF-BA6E-5221-E71B-086B53F72DF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685015-E294-56AF-4353-6A22074A6CB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42DB41-F64F-2FB6-5631-8BBBCFCEB23A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BC209A-DCCD-8D91-F9FB-59F9B8E5CE86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53687-590A-BCCA-C91A-6D6F43C0EFCD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C01555-51BC-2C0A-604C-2BBCD8CD3709}"/>
              </a:ext>
            </a:extLst>
          </p:cNvPr>
          <p:cNvGrpSpPr/>
          <p:nvPr/>
        </p:nvGrpSpPr>
        <p:grpSpPr>
          <a:xfrm>
            <a:off x="12901836" y="1612900"/>
            <a:ext cx="2709703" cy="2743197"/>
            <a:chOff x="851853" y="1612901"/>
            <a:chExt cx="2709703" cy="274319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762050-C972-6ED1-1473-2C9DA4A94D38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BA8264E-ECF4-3C63-E7C6-EF91DCD7DAE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B706EE1-0108-D864-ABC6-6B0452FA8DD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28F3B63-EB50-6EEA-A829-E1DFB0E9F5B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DDDE7B-BA4A-6E55-78E1-CD8B355DE24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7FCCD4-DBD3-8AF2-CDAB-318E21D3BCA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89E753-91FD-51F5-DAFB-797AA82B831C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86FE71-420C-CE21-3EB9-5636CC315C3B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01C4A5-F85F-1499-12D5-0C04C49048F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CB1046-46F4-D7E4-F42E-2629B7FAB4EA}"/>
              </a:ext>
            </a:extLst>
          </p:cNvPr>
          <p:cNvGrpSpPr/>
          <p:nvPr/>
        </p:nvGrpSpPr>
        <p:grpSpPr>
          <a:xfrm>
            <a:off x="15922705" y="1612900"/>
            <a:ext cx="2709703" cy="2743197"/>
            <a:chOff x="851853" y="1612901"/>
            <a:chExt cx="2709703" cy="27431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8804F05-F600-AA14-82A8-3DF53322D90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9BC114-1408-BC3B-38FE-93C1118470D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6CF8A5C-5F5E-896A-8B6A-92A26695B67E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4D640CD-5394-B3C1-FF67-0F438E12A0C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AB9DD7-B62B-19EC-6447-604F6E2CD3D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FF4AADC-5CD9-6922-6F37-FA34721E0E6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19C8FBF-2A38-8718-6ED1-63B8AC633302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3246E03-2C30-6E81-138A-4D28603D5F71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C293DC-A51B-5E0B-4104-DFCAF32C133A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5D36D4-EB9E-B6DC-4B77-285E958B7705}"/>
              </a:ext>
            </a:extLst>
          </p:cNvPr>
          <p:cNvGrpSpPr/>
          <p:nvPr/>
        </p:nvGrpSpPr>
        <p:grpSpPr>
          <a:xfrm>
            <a:off x="15982156" y="4737100"/>
            <a:ext cx="2709703" cy="2743197"/>
            <a:chOff x="851853" y="1612901"/>
            <a:chExt cx="2709703" cy="274319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BAA2078-FDC6-CDE2-E8E1-8FE88E5311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A9E9513-D0E5-38F4-44E0-7B73800FE5C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BB162C2-6F12-C788-EE21-BF45A536C7EA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F35BEF0-BC83-98EE-FA86-C80C06E2E880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7C6964C-6C4F-DBE5-9C51-62C759A46261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7D55103-A638-B9BA-5AEF-EA40CDF6050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2B7CD5-3FD4-19DA-980A-82C4C488A14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242A7D4-1296-A39A-1B1F-418AEC82847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924C428-981E-337B-10AA-58062147F588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6F63C90-BF24-07A0-3016-4F58CAD0850D}"/>
              </a:ext>
            </a:extLst>
          </p:cNvPr>
          <p:cNvGrpSpPr/>
          <p:nvPr/>
        </p:nvGrpSpPr>
        <p:grpSpPr>
          <a:xfrm>
            <a:off x="12956161" y="4737100"/>
            <a:ext cx="2709703" cy="2743197"/>
            <a:chOff x="851853" y="1612901"/>
            <a:chExt cx="2709703" cy="274319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CCFEBF0-4C14-3EDA-4856-1236E05C7C4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F5538A3-A44F-9E74-54CD-8B901E68EBC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588AAE-3E22-5DEE-7675-3C6C0FCEA8D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92859F7-9ECA-C706-2DFE-79806074514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F7005AD-3F98-8FD3-7E3C-A3F6D0AB42F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4C7F971-D6A6-7693-AA44-AE2B5106CB4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F1248B1-C1F8-3BF8-B916-51AED7E18B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830F3C3-E819-D2CB-E79D-546F4A310E4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53D3E6A-F934-C37E-C193-5D5164FA1EBD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776D01B-F9C6-EB80-B648-C85A5661C48C}"/>
              </a:ext>
            </a:extLst>
          </p:cNvPr>
          <p:cNvGrpSpPr/>
          <p:nvPr/>
        </p:nvGrpSpPr>
        <p:grpSpPr>
          <a:xfrm>
            <a:off x="9930167" y="4737100"/>
            <a:ext cx="2709703" cy="2743197"/>
            <a:chOff x="851853" y="1612901"/>
            <a:chExt cx="2709703" cy="274319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1E58C10-1C5D-BE94-22CD-D0569C9DBDA2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B6759AA-9840-8A8A-86A2-CB49A94CB045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F8F2A7B-53D0-E891-0616-01219825FE9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E820D94-8BBF-D694-0FCA-D803064260C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8CCBCA9-BD5B-9642-7A94-7311AB7B09D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EB0E012-8F3C-D550-8C85-6609A107B15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6E0CA88-242A-A7D3-1BAA-B25AE91F7E9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04C8BE0-D039-8735-BE88-FD044147230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9A57C66-507E-FA44-6798-853563FECD68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B75C52B-57D9-1B7A-F48A-616986E0C3DC}"/>
              </a:ext>
            </a:extLst>
          </p:cNvPr>
          <p:cNvGrpSpPr/>
          <p:nvPr/>
        </p:nvGrpSpPr>
        <p:grpSpPr>
          <a:xfrm>
            <a:off x="6904173" y="4737100"/>
            <a:ext cx="2709703" cy="2743197"/>
            <a:chOff x="851853" y="1612901"/>
            <a:chExt cx="2709703" cy="274319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E353C38-3708-4517-45E6-D2743E30A39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2AE9D54-0EEA-5C8E-046F-1A99132C64DF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67A2A4A-950D-1DDD-FF72-CA7D2784B48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2176872-3D10-7836-F7A4-3BEA9F63AAFE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52F9145-80DE-1CC4-5978-1ECD7CBC51E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5032988-7605-5911-438E-6277D63387A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DC5B747-A073-0FC4-BFD3-8B2E4D59A0B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C59422F-4F03-DD7F-BF5A-F1ACC894804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D5CEF7A-BB9D-E847-49D4-EC63D07932A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AEAF850-2518-4E4C-30EA-BF69B4023031}"/>
              </a:ext>
            </a:extLst>
          </p:cNvPr>
          <p:cNvGrpSpPr/>
          <p:nvPr/>
        </p:nvGrpSpPr>
        <p:grpSpPr>
          <a:xfrm>
            <a:off x="3878179" y="4737100"/>
            <a:ext cx="2709703" cy="2743197"/>
            <a:chOff x="851853" y="1612901"/>
            <a:chExt cx="2709703" cy="274319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66B8E3E-202C-1E0A-2437-E41D3B7841E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70219E-7CD7-C6CD-1BA7-B3883B44C9E2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A9920F-C423-F981-9025-CC30E430C4E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20C29CA-88B8-E130-C9F9-5C14FFD2BE0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8E88D20-1C60-B505-CF5B-39C2197CBAF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F77AD0C-AD29-959B-48C1-D85C7753F44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C9A537-583A-3664-C75B-C26E84B48EE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22AABE9-8E7F-5CF4-C884-87BD2FCBFBFD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26E74EF-0929-009D-351D-38C9ADC495E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73FFFBF-5BDC-6569-B46A-4265B8E5799D}"/>
              </a:ext>
            </a:extLst>
          </p:cNvPr>
          <p:cNvGrpSpPr/>
          <p:nvPr/>
        </p:nvGrpSpPr>
        <p:grpSpPr>
          <a:xfrm>
            <a:off x="852185" y="4737100"/>
            <a:ext cx="2709703" cy="2743197"/>
            <a:chOff x="851853" y="1612901"/>
            <a:chExt cx="2709703" cy="2743197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0A9D7DE-C505-7917-25DB-1C51344A1C52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BE35134-12CA-8584-D9A0-908DD09874E9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B4FB4D1-BD5A-FDE0-63B3-85A44FB5636D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1E0A3B-1159-AC20-4E81-5E4E191E48A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9D3CCA8-583E-3138-8BE9-A3BF6FDB466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A76AD31-FC7B-D6D9-4053-F850EB99849A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ACD62F9-18BA-6ACF-6A2B-84F41912972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FCDCCFE-570C-2530-8410-01781C8BA70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7DA1E17-DCE0-73AA-0C68-27B01CDBA45F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526CBC5-B2D8-8BED-D2E8-145918F9117D}"/>
              </a:ext>
            </a:extLst>
          </p:cNvPr>
          <p:cNvGrpSpPr/>
          <p:nvPr/>
        </p:nvGrpSpPr>
        <p:grpSpPr>
          <a:xfrm>
            <a:off x="865583" y="7708901"/>
            <a:ext cx="2709703" cy="2743197"/>
            <a:chOff x="851853" y="1612901"/>
            <a:chExt cx="2709703" cy="2743197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58C0E4A-F47B-B1F0-3776-F6FA3974FA53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2BB17F7-F4FF-6239-B9D1-20C3AE37EE2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F0A5C6B-9DE6-86B0-7751-214E98BDEBE8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3C350B9-8286-FAA8-4ADB-D1681AC593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062A3DC-3733-1311-02D2-D281C9C17D5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C366865-6D7A-27CC-47BE-E1C7B15B697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27A4682-67D3-05A9-932F-06AAD1E9AC3D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864F39C-9EC9-726A-349F-43C2C8AC313B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BC6F638-00C9-EC01-3390-F71ACB79D782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AAC7991-038E-3A94-FC99-A27CCFEF6E74}"/>
              </a:ext>
            </a:extLst>
          </p:cNvPr>
          <p:cNvGrpSpPr/>
          <p:nvPr/>
        </p:nvGrpSpPr>
        <p:grpSpPr>
          <a:xfrm>
            <a:off x="3893613" y="7708901"/>
            <a:ext cx="2709703" cy="2743197"/>
            <a:chOff x="851853" y="1612901"/>
            <a:chExt cx="2709703" cy="274319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153EAF0-D2A3-033E-DE49-F2D34A077E9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84A71CE-0B72-F360-753D-E1FB85340A1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25FBD43-C686-66F0-5441-D377829FBA12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A795D5B-5CCC-3B51-0718-AAEB5B0D2FAB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8BA9308-91EF-7C95-3B68-F66B82DE620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1C9173B-5B09-3ED2-BF9B-07544E9AFF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02DEB10-E94E-5A2C-72FC-193D6B15E3A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E0814F9-58A4-7C00-D40D-D3F9DC5D43A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D9F36A2-E200-BF93-6718-11454AAE975C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12060A0-61F9-3E4A-5084-81922B9FB6E5}"/>
              </a:ext>
            </a:extLst>
          </p:cNvPr>
          <p:cNvGrpSpPr/>
          <p:nvPr/>
        </p:nvGrpSpPr>
        <p:grpSpPr>
          <a:xfrm>
            <a:off x="6921643" y="7708901"/>
            <a:ext cx="2709703" cy="2743197"/>
            <a:chOff x="851853" y="1612901"/>
            <a:chExt cx="2709703" cy="274319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6503566-6D6F-3F68-4593-875503F6476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7B5622B-6C06-9F3C-864C-6A4D7F246D8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D9BA2BC-465C-7508-4837-CB4F474CD62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BF339AB-C9B9-C834-BEE5-98DE277006D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BA4F139-B3B6-D362-9B03-9C3550075C6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CEE2717-3F7B-0D09-1664-999F15552BD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8325E97-363C-63CC-FB50-998BB6CF186F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D60ACDF-08C8-5C90-D107-D4FE326DD59D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6B2246F-02DF-9598-7A31-88A1434666DB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2F76384-4E93-0273-756B-E6CD9A6BFE15}"/>
              </a:ext>
            </a:extLst>
          </p:cNvPr>
          <p:cNvGrpSpPr/>
          <p:nvPr/>
        </p:nvGrpSpPr>
        <p:grpSpPr>
          <a:xfrm>
            <a:off x="9949673" y="7708901"/>
            <a:ext cx="2709703" cy="2743197"/>
            <a:chOff x="851853" y="1612901"/>
            <a:chExt cx="2709703" cy="274319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ACB830E-55DD-65D2-A803-BFC1E928001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2F35D7F-8823-563F-66C1-0969824D488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26F25C8-5C23-E56F-D308-489D348E17CD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923D76E-FC6F-FADD-B537-52A9773768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4ECA657-C8FB-FF4D-838A-295DE2BDA0D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49D2FE1-8B4E-C2B6-63C1-58499A71863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2C2F130-73BD-CFFF-AA33-A4DF95C3E57F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8012E5B-AA19-7F9A-EAB8-42D1EF8C793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29BFD41-0260-A2E7-AB5C-6A147C36594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8FD8183-FD80-2326-41F5-A69538EABFA6}"/>
              </a:ext>
            </a:extLst>
          </p:cNvPr>
          <p:cNvGrpSpPr/>
          <p:nvPr/>
        </p:nvGrpSpPr>
        <p:grpSpPr>
          <a:xfrm>
            <a:off x="12977702" y="7708901"/>
            <a:ext cx="2709703" cy="2743197"/>
            <a:chOff x="851853" y="1612901"/>
            <a:chExt cx="2709703" cy="2743197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1D41323-479E-B464-E5A0-0C0BF69590A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CA934A3-EE8F-3C08-9911-24C115B5B1E2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96FD5FD-FE51-913C-3951-3B1F9303177A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F2C84AE-99D0-948C-19E9-027A26B352B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E29FFFE-6C55-BF27-FBC0-7EE699DE2C4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186A4B2-CFC0-79DE-BA69-7AF06A66535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C1A284D-70A1-EB31-4B7D-87CFE9AD231C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9B36A1A-B0B0-8E69-192B-59C16EF5AD3D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3566893-0750-774F-2FD4-A20A6E4556CA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177" name="object 20">
            <a:extLst>
              <a:ext uri="{FF2B5EF4-FFF2-40B4-BE49-F238E27FC236}">
                <a16:creationId xmlns:a16="http://schemas.microsoft.com/office/drawing/2014/main" id="{F88B386E-69FB-07D2-C605-54483ECE278C}"/>
              </a:ext>
            </a:extLst>
          </p:cNvPr>
          <p:cNvSpPr txBox="1"/>
          <p:nvPr/>
        </p:nvSpPr>
        <p:spPr>
          <a:xfrm>
            <a:off x="15922705" y="8941965"/>
            <a:ext cx="2709703" cy="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Chi phí = 16</a:t>
            </a:r>
            <a:endParaRPr lang="vi-VN" sz="3600" spc="-5">
              <a:cs typeface="Source Sans Pro Light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72CFE61-976F-F444-CB27-5327C921C036}"/>
              </a:ext>
            </a:extLst>
          </p:cNvPr>
          <p:cNvSpPr/>
          <p:nvPr/>
        </p:nvSpPr>
        <p:spPr>
          <a:xfrm>
            <a:off x="728426" y="1493122"/>
            <a:ext cx="2909330" cy="29718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CB01297-17FA-CA60-AA07-94B17455E26C}"/>
              </a:ext>
            </a:extLst>
          </p:cNvPr>
          <p:cNvSpPr/>
          <p:nvPr/>
        </p:nvSpPr>
        <p:spPr>
          <a:xfrm>
            <a:off x="12895725" y="7594598"/>
            <a:ext cx="2909330" cy="29718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476956" y="1434698"/>
            <a:ext cx="6019800" cy="8737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vi-VN" sz="4400" spc="-5">
                <a:cs typeface="Source Sans Pro Light"/>
              </a:rPr>
              <a:t>Một ôtô robot tìm đường từ Arad đến Bucharest. robot này không có bản đồ đầy đủ, nhưng khi nó đến một thành phố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mới, nó có bộ cảm biến đọc được biển chỉ đường đến các thành lân cận</a:t>
            </a:r>
            <a:r>
              <a:rPr lang="en-US" sz="4400" spc="-5">
                <a:cs typeface="Source Sans Pro Light"/>
              </a:rPr>
              <a:t>.</a:t>
            </a:r>
            <a:endParaRPr lang="vi-VN" sz="4400" spc="-5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3D714-3B6F-0608-742B-BC2DB835B9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7" y="1743177"/>
            <a:ext cx="11593356" cy="720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9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164" y="1429618"/>
            <a:ext cx="17205792" cy="609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Bài toán tìm đường có thể phát biểu theo 5 thành phần: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thái: vị trí của ôtô robot (tên thành phố)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đầu: Thành phố Arad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đích: Thành phố Bucharest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Phép chuyển trạng thái: từ thành phố sang thành phố lân cận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Chi phí: khoảng cách giữa 2 thành phố</a:t>
            </a:r>
            <a:endParaRPr lang="en-US" sz="44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Một ví dụ của lời giả</a:t>
            </a:r>
            <a:r>
              <a:rPr lang="en-US" sz="4400" spc="-5">
                <a:cs typeface="Source Sans Pro Light"/>
              </a:rPr>
              <a:t>i</a:t>
            </a:r>
            <a:r>
              <a:rPr lang="vi-VN" sz="4400" spc="-5">
                <a:cs typeface="Source Sans Pro Light"/>
              </a:rPr>
              <a:t>: </a:t>
            </a:r>
            <a:r>
              <a:rPr lang="vi-VN" sz="4400" spc="-5">
                <a:solidFill>
                  <a:srgbClr val="FF0000"/>
                </a:solidFill>
                <a:cs typeface="Source Sans Pro Light"/>
              </a:rPr>
              <a:t>Arad </a:t>
            </a:r>
            <a:r>
              <a:rPr lang="vi-VN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</a:t>
            </a:r>
            <a:r>
              <a:rPr lang="en-US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 </a:t>
            </a:r>
            <a:r>
              <a:rPr lang="vi-VN" sz="4400" spc="-5">
                <a:solidFill>
                  <a:srgbClr val="FF0000"/>
                </a:solidFill>
                <a:cs typeface="Source Sans Pro Light"/>
              </a:rPr>
              <a:t>Sibiu </a:t>
            </a:r>
            <a:r>
              <a:rPr lang="vi-VN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</a:t>
            </a:r>
            <a:r>
              <a:rPr lang="en-US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 </a:t>
            </a:r>
            <a:r>
              <a:rPr lang="vi-VN" sz="4400" spc="-5">
                <a:solidFill>
                  <a:srgbClr val="FF0000"/>
                </a:solidFill>
                <a:cs typeface="Source Sans Pro Light"/>
              </a:rPr>
              <a:t>Fagaras </a:t>
            </a:r>
            <a:r>
              <a:rPr lang="vi-VN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</a:t>
            </a:r>
            <a:r>
              <a:rPr lang="en-US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  </a:t>
            </a:r>
            <a:r>
              <a:rPr lang="vi-VN" sz="4400" spc="-5">
                <a:solidFill>
                  <a:srgbClr val="FF0000"/>
                </a:solidFill>
                <a:cs typeface="Source Sans Pro Light"/>
              </a:rPr>
              <a:t>Bucharest</a:t>
            </a:r>
            <a:r>
              <a:rPr lang="vi-VN" sz="4400" spc="-5">
                <a:cs typeface="Source Sans Pro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16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I_main">
      <a:majorFont>
        <a:latin typeface="Be Vietnam Pro Black"/>
        <a:ea typeface=""/>
        <a:cs typeface=""/>
      </a:majorFont>
      <a:minorFont>
        <a:latin typeface="Be Vietnam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1588</TotalTime>
  <Words>5890</Words>
  <Application>Microsoft Office PowerPoint</Application>
  <PresentationFormat>Custom</PresentationFormat>
  <Paragraphs>1164</Paragraphs>
  <Slides>46</Slides>
  <Notes>46</Notes>
  <HiddenSlides>14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Be Vietnam Pro</vt:lpstr>
      <vt:lpstr>Be Vietnam Pro Black</vt:lpstr>
      <vt:lpstr>Calibri</vt:lpstr>
      <vt:lpstr>Source Sans Pro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SCB</dc:creator>
  <cp:lastModifiedBy>SCB</cp:lastModifiedBy>
  <cp:revision>24</cp:revision>
  <dcterms:created xsi:type="dcterms:W3CDTF">2023-06-02T10:09:28Z</dcterms:created>
  <dcterms:modified xsi:type="dcterms:W3CDTF">2023-06-08T01:25:16Z</dcterms:modified>
</cp:coreProperties>
</file>