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4"/>
  </p:notesMasterIdLst>
  <p:sldIdLst>
    <p:sldId id="256" r:id="rId2"/>
    <p:sldId id="257" r:id="rId3"/>
    <p:sldId id="271" r:id="rId4"/>
    <p:sldId id="272" r:id="rId5"/>
    <p:sldId id="273" r:id="rId6"/>
    <p:sldId id="274" r:id="rId7"/>
    <p:sldId id="275" r:id="rId8"/>
    <p:sldId id="276" r:id="rId9"/>
    <p:sldId id="277" r:id="rId10"/>
    <p:sldId id="279" r:id="rId11"/>
    <p:sldId id="280" r:id="rId12"/>
    <p:sldId id="278" r:id="rId13"/>
    <p:sldId id="281" r:id="rId14"/>
    <p:sldId id="282" r:id="rId15"/>
    <p:sldId id="283" r:id="rId16"/>
    <p:sldId id="284" r:id="rId17"/>
    <p:sldId id="285" r:id="rId18"/>
    <p:sldId id="286" r:id="rId19"/>
    <p:sldId id="287" r:id="rId20"/>
    <p:sldId id="288" r:id="rId21"/>
    <p:sldId id="289" r:id="rId22"/>
    <p:sldId id="290" r:id="rId23"/>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8A477207-CF85-4C57-B045-77ADAEF5C47E}">
          <p14:sldIdLst>
            <p14:sldId id="256"/>
          </p14:sldIdLst>
        </p14:section>
        <p14:section name="Mô tả bài toán" id="{CAE83D19-604F-4FB7-BD21-DFF297BAB023}">
          <p14:sldIdLst>
            <p14:sldId id="257"/>
            <p14:sldId id="271"/>
            <p14:sldId id="272"/>
            <p14:sldId id="273"/>
            <p14:sldId id="274"/>
          </p14:sldIdLst>
        </p14:section>
        <p14:section name="Greedy: Đổi tiền" id="{8CD6E135-4E9F-4AF4-9757-21B01A532C26}">
          <p14:sldIdLst>
            <p14:sldId id="275"/>
            <p14:sldId id="276"/>
          </p14:sldIdLst>
        </p14:section>
        <p14:section name="Greedy: Ba lô" id="{C68C52A8-0161-4518-9050-0BFBE2E33E67}">
          <p14:sldIdLst>
            <p14:sldId id="277"/>
            <p14:sldId id="279"/>
            <p14:sldId id="280"/>
            <p14:sldId id="278"/>
          </p14:sldIdLst>
        </p14:section>
        <p14:section name="Hành trình ngắn nhất -TSP" id="{EBF055DC-DF56-4B6F-B0C5-308BB33CAC1F}">
          <p14:sldIdLst>
            <p14:sldId id="281"/>
            <p14:sldId id="282"/>
          </p14:sldIdLst>
        </p14:section>
        <p14:section name="Tô màu đồ thị" id="{D04A4B59-15AE-4D1C-8ABB-886009226E0A}">
          <p14:sldIdLst>
            <p14:sldId id="283"/>
            <p14:sldId id="284"/>
          </p14:sldIdLst>
        </p14:section>
        <p14:section name="Lập lịch" id="{16A56DFF-295A-486E-A4A1-8BBFE509B416}">
          <p14:sldIdLst>
            <p14:sldId id="285"/>
            <p14:sldId id="286"/>
            <p14:sldId id="287"/>
            <p14:sldId id="288"/>
            <p14:sldId id="289"/>
            <p14:sldId id="290"/>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F3"/>
    <a:srgbClr val="FFBF00"/>
    <a:srgbClr val="E3B525"/>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p:cViewPr varScale="1">
        <p:scale>
          <a:sx n="42" d="100"/>
          <a:sy n="42" d="100"/>
        </p:scale>
        <p:origin x="840" y="54"/>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11.06.2023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19997941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69883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8554492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639348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702321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86245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16</a:t>
            </a:fld>
            <a:endParaRPr lang="cs-CZ"/>
          </a:p>
        </p:txBody>
      </p:sp>
    </p:spTree>
    <p:extLst>
      <p:ext uri="{BB962C8B-B14F-4D97-AF65-F5344CB8AC3E}">
        <p14:creationId xmlns:p14="http://schemas.microsoft.com/office/powerpoint/2010/main" val="3886313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17</a:t>
            </a:fld>
            <a:endParaRPr lang="cs-CZ"/>
          </a:p>
        </p:txBody>
      </p:sp>
    </p:spTree>
    <p:extLst>
      <p:ext uri="{BB962C8B-B14F-4D97-AF65-F5344CB8AC3E}">
        <p14:creationId xmlns:p14="http://schemas.microsoft.com/office/powerpoint/2010/main" val="1179130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18</a:t>
            </a:fld>
            <a:endParaRPr lang="cs-CZ"/>
          </a:p>
        </p:txBody>
      </p:sp>
    </p:spTree>
    <p:extLst>
      <p:ext uri="{BB962C8B-B14F-4D97-AF65-F5344CB8AC3E}">
        <p14:creationId xmlns:p14="http://schemas.microsoft.com/office/powerpoint/2010/main" val="3758344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19</a:t>
            </a:fld>
            <a:endParaRPr lang="cs-CZ"/>
          </a:p>
        </p:txBody>
      </p:sp>
    </p:spTree>
    <p:extLst>
      <p:ext uri="{BB962C8B-B14F-4D97-AF65-F5344CB8AC3E}">
        <p14:creationId xmlns:p14="http://schemas.microsoft.com/office/powerpoint/2010/main" val="221268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20</a:t>
            </a:fld>
            <a:endParaRPr lang="cs-CZ"/>
          </a:p>
        </p:txBody>
      </p:sp>
    </p:spTree>
    <p:extLst>
      <p:ext uri="{BB962C8B-B14F-4D97-AF65-F5344CB8AC3E}">
        <p14:creationId xmlns:p14="http://schemas.microsoft.com/office/powerpoint/2010/main" val="3829714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21</a:t>
            </a:fld>
            <a:endParaRPr lang="cs-CZ"/>
          </a:p>
        </p:txBody>
      </p:sp>
    </p:spTree>
    <p:extLst>
      <p:ext uri="{BB962C8B-B14F-4D97-AF65-F5344CB8AC3E}">
        <p14:creationId xmlns:p14="http://schemas.microsoft.com/office/powerpoint/2010/main" val="1534799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22</a:t>
            </a:fld>
            <a:endParaRPr lang="cs-CZ"/>
          </a:p>
        </p:txBody>
      </p:sp>
    </p:spTree>
    <p:extLst>
      <p:ext uri="{BB962C8B-B14F-4D97-AF65-F5344CB8AC3E}">
        <p14:creationId xmlns:p14="http://schemas.microsoft.com/office/powerpoint/2010/main" val="3029818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785088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280853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15690130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44676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516076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39399238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287724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11/06/2023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11/06/2023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3258800"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Tổ chức dữ liệu:</a:t>
            </a:r>
          </a:p>
          <a:p>
            <a:pPr marL="583565" marR="5080" indent="-571500" algn="just">
              <a:lnSpc>
                <a:spcPct val="130000"/>
              </a:lnSpc>
              <a:buFont typeface="Wingdings" panose="05000000000000000000" pitchFamily="2" charset="2"/>
              <a:buChar char="§"/>
            </a:pPr>
            <a:r>
              <a:rPr lang="en-US" sz="3600" spc="-5">
                <a:cs typeface="Source Sans Pro Light"/>
              </a:rPr>
              <a:t>Mảng 2 chiều P[], W[]: thể tích và giá trị</a:t>
            </a:r>
          </a:p>
          <a:p>
            <a:pPr marL="583565" marR="5080" indent="-571500" algn="just">
              <a:lnSpc>
                <a:spcPct val="130000"/>
              </a:lnSpc>
              <a:buFont typeface="Wingdings" panose="05000000000000000000" pitchFamily="2" charset="2"/>
              <a:buChar char="§"/>
            </a:pPr>
            <a:r>
              <a:rPr lang="en-US" sz="3600" spc="-5">
                <a:cs typeface="Source Sans Pro Light"/>
              </a:rPr>
              <a:t>Mảng 1 chiều cs[]: thứ tự giảm dần theo trọng số ưu tiên</a:t>
            </a:r>
          </a:p>
          <a:p>
            <a:pPr marL="583565" marR="5080" indent="-571500" algn="just">
              <a:lnSpc>
                <a:spcPct val="130000"/>
              </a:lnSpc>
              <a:buFont typeface="Wingdings" panose="05000000000000000000" pitchFamily="2" charset="2"/>
              <a:buChar char="§"/>
            </a:pPr>
            <a:r>
              <a:rPr lang="en-US" sz="3600" spc="-5">
                <a:cs typeface="Source Sans Pro Light"/>
              </a:rPr>
              <a:t>Mảng cs chỉ chứa các chỉ số của phần tử có trọng số ưu tiên giảm dần, thứ tự các vật theo đề bài không đổi trong suốt quá trình xử lý.</a:t>
            </a:r>
          </a:p>
        </p:txBody>
      </p:sp>
      <p:sp>
        <p:nvSpPr>
          <p:cNvPr id="3" name="object 20">
            <a:extLst>
              <a:ext uri="{FF2B5EF4-FFF2-40B4-BE49-F238E27FC236}">
                <a16:creationId xmlns:a16="http://schemas.microsoft.com/office/drawing/2014/main" id="{A7E5C776-CF85-A373-5EBD-A55E4934A7CC}"/>
              </a:ext>
            </a:extLst>
          </p:cNvPr>
          <p:cNvSpPr txBox="1"/>
          <p:nvPr/>
        </p:nvSpPr>
        <p:spPr>
          <a:xfrm>
            <a:off x="792149" y="7019065"/>
            <a:ext cx="17491415" cy="1389226"/>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các vật theo thứ tự giảm dần của trọng số ưu tiên</a:t>
            </a:r>
          </a:p>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4079083" y="2351321"/>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4">
            <a:extLst>
              <a:ext uri="{FF2B5EF4-FFF2-40B4-BE49-F238E27FC236}">
                <a16:creationId xmlns:a16="http://schemas.microsoft.com/office/drawing/2014/main" id="{CB4130D6-8881-E593-3572-29A4873AFED7}"/>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30533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662397" y="2679700"/>
                <a:ext cx="13186159" cy="298639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12065" marR="5080"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m:t>
                          </m:r>
                        </m:e>
                      </m:d>
                      <m:r>
                        <a:rPr lang="en-US" sz="3600" b="0" i="0" spc="-5" smtClean="0">
                          <a:latin typeface="Cambria Math" panose="02040503050406030204" pitchFamily="18" charset="0"/>
                          <a:cs typeface="Source Sans Pro Light"/>
                        </a:rPr>
                        <m:t>{</m:t>
                      </m:r>
                    </m:oMath>
                  </m:oMathPara>
                </a14:m>
                <a:endParaRPr lang="en-US" sz="3600" b="0" spc="-5">
                  <a:cs typeface="Source Sans Pro Light"/>
                </a:endParaRPr>
              </a:p>
              <a:p>
                <a:pPr marL="469265" marR="5080" lvl="1"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𝑓𝑜𝑟</m:t>
                      </m:r>
                      <m:d>
                        <m:dPr>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𝑖</m:t>
                          </m:r>
                          <m:r>
                            <a:rPr lang="en-US" sz="3600" b="0" i="1" spc="-5" smtClean="0">
                              <a:latin typeface="Cambria Math" panose="02040503050406030204" pitchFamily="18" charset="0"/>
                              <a:cs typeface="Source Sans Pro Light"/>
                            </a:rPr>
                            <m:t>+1;</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𝑛</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383665" marR="5080" lvl="3"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𝑖𝑓</m:t>
                      </m:r>
                      <m:d>
                        <m:dPr>
                          <m:ctrlPr>
                            <a:rPr lang="en-US" sz="3600" b="0" i="1" spc="-5" smtClean="0">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𝑊</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i="1" spc="-5">
                              <a:latin typeface="Cambria Math" panose="02040503050406030204" pitchFamily="18" charset="0"/>
                              <a:cs typeface="Source Sans Pro Light"/>
                            </a:rPr>
                            <m:t>/</m:t>
                          </m:r>
                          <m:r>
                            <a:rPr lang="en-US" sz="3600" i="1" spc="-5">
                              <a:latin typeface="Cambria Math" panose="02040503050406030204" pitchFamily="18" charset="0"/>
                              <a:cs typeface="Source Sans Pro Light"/>
                            </a:rPr>
                            <m:t>𝑃</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𝑐𝑠</m:t>
                              </m:r>
                              <m:d>
                                <m:dPr>
                                  <m:begChr m:val="["/>
                                  <m:endChr m:val="]"/>
                                  <m:ctrlPr>
                                    <a:rPr lang="en-US" sz="3600" i="1" spc="-5">
                                      <a:latin typeface="Cambria Math" panose="02040503050406030204" pitchFamily="18" charset="0"/>
                                      <a:cs typeface="Source Sans Pro Light"/>
                                    </a:rPr>
                                  </m:ctrlPr>
                                </m:dPr>
                                <m:e>
                                  <m:r>
                                    <a:rPr lang="en-US" sz="3600" i="1" spc="-5">
                                      <a:latin typeface="Cambria Math" panose="02040503050406030204" pitchFamily="18" charset="0"/>
                                      <a:cs typeface="Source Sans Pro Light"/>
                                    </a:rPr>
                                    <m:t>𝑖</m:t>
                                  </m:r>
                                </m:e>
                              </m:d>
                            </m:e>
                          </m:d>
                          <m:r>
                            <a:rPr lang="en-US" sz="3600" b="0" i="1" spc="-5" smtClean="0">
                              <a:latin typeface="Cambria Math" panose="02040503050406030204" pitchFamily="18" charset="0"/>
                              <a:cs typeface="Source Sans Pro Light"/>
                            </a:rPr>
                            <m:t>&lt;</m:t>
                          </m:r>
                          <m:r>
                            <a:rPr lang="en-US" sz="3600" b="0" i="1" spc="-5" smtClean="0">
                              <a:latin typeface="Cambria Math" panose="02040503050406030204" pitchFamily="18" charset="0"/>
                              <a:cs typeface="Source Sans Pro Light"/>
                            </a:rPr>
                            <m:t>𝑊</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𝑃</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𝑗</m:t>
                          </m:r>
                          <m:r>
                            <a:rPr lang="en-US" sz="3600" b="0" i="1" spc="-5" smtClean="0">
                              <a:latin typeface="Cambria Math" panose="02040503050406030204" pitchFamily="18" charset="0"/>
                              <a:cs typeface="Source Sans Pro Light"/>
                            </a:rPr>
                            <m:t>]]]</m:t>
                          </m:r>
                        </m:e>
                      </m:d>
                      <m:r>
                        <a:rPr lang="en-US" sz="3600" b="0" i="1" spc="-5" smtClean="0">
                          <a:latin typeface="Cambria Math" panose="02040503050406030204" pitchFamily="18" charset="0"/>
                          <a:cs typeface="Source Sans Pro Light"/>
                        </a:rPr>
                        <m:t>:</m:t>
                      </m:r>
                    </m:oMath>
                  </m:oMathPara>
                </a14:m>
                <a:endParaRPr lang="en-US" sz="3600" b="0" spc="-5">
                  <a:cs typeface="Source Sans Pro Light"/>
                </a:endParaRPr>
              </a:p>
              <a:p>
                <a:pPr marL="1840865" marR="5080" lvl="4" algn="just">
                  <a:lnSpc>
                    <a:spcPct val="130000"/>
                  </a:lnSpc>
                </a:pPr>
                <a14:m>
                  <m:oMathPara xmlns:m="http://schemas.openxmlformats.org/officeDocument/2006/math">
                    <m:oMathParaPr>
                      <m:jc m:val="left"/>
                    </m:oMathParaPr>
                    <m:oMath xmlns:m="http://schemas.openxmlformats.org/officeDocument/2006/math">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𝑗</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𝑐𝑠</m:t>
                      </m:r>
                      <m:d>
                        <m:dPr>
                          <m:begChr m:val="["/>
                          <m:endChr m:val="]"/>
                          <m:ctrlPr>
                            <a:rPr lang="en-US" sz="3600" b="0" i="1" spc="-5" smtClean="0">
                              <a:latin typeface="Cambria Math" panose="02040503050406030204" pitchFamily="18" charset="0"/>
                              <a:cs typeface="Source Sans Pro Light"/>
                            </a:rPr>
                          </m:ctrlPr>
                        </m:dPr>
                        <m:e>
                          <m:r>
                            <a:rPr lang="en-US" sz="3600" b="0" i="1" spc="-5" smtClean="0">
                              <a:latin typeface="Cambria Math" panose="02040503050406030204" pitchFamily="18" charset="0"/>
                              <a:cs typeface="Source Sans Pro Light"/>
                            </a:rPr>
                            <m:t>𝑖</m:t>
                          </m:r>
                        </m:e>
                      </m:d>
                      <m:r>
                        <a:rPr lang="en-US" sz="3600" b="0" i="1" spc="-5" smtClean="0">
                          <a:latin typeface="Cambria Math" panose="02040503050406030204" pitchFamily="18" charset="0"/>
                          <a:cs typeface="Source Sans Pro Light"/>
                        </a:rPr>
                        <m:t>=</m:t>
                      </m:r>
                      <m:r>
                        <a:rPr lang="en-US" sz="3600" b="0" i="1" spc="-5" smtClean="0">
                          <a:latin typeface="Cambria Math" panose="02040503050406030204" pitchFamily="18" charset="0"/>
                          <a:cs typeface="Source Sans Pro Light"/>
                        </a:rPr>
                        <m:t>𝑡𝑎𝑚</m:t>
                      </m:r>
                      <m:r>
                        <a:rPr lang="en-US" sz="3600" b="0" i="1" spc="-5" smtClean="0">
                          <a:latin typeface="Cambria Math" panose="02040503050406030204" pitchFamily="18" charset="0"/>
                          <a:cs typeface="Source Sans Pro Light"/>
                        </a:rPr>
                        <m:t>;</m:t>
                      </m:r>
                    </m:oMath>
                  </m:oMathPara>
                </a14:m>
                <a:endParaRPr lang="en-US" sz="3600" b="0" spc="-5">
                  <a:cs typeface="Source Sans Pro Light"/>
                </a:endParaRP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662397" y="2679700"/>
                <a:ext cx="13186159" cy="2986395"/>
              </a:xfrm>
              <a:prstGeom prst="rect">
                <a:avLst/>
              </a:prstGeom>
              <a:blipFill>
                <a:blip r:embed="rId3"/>
                <a:stretch>
                  <a:fillRect/>
                </a:stretch>
              </a:blipFill>
            </p:spPr>
            <p:txBody>
              <a:bodyPr/>
              <a:lstStyle/>
              <a:p>
                <a:r>
                  <a:rPr lang="en-US">
                    <a:noFill/>
                  </a:rPr>
                  <a:t> </a:t>
                </a:r>
              </a:p>
            </p:txBody>
          </p:sp>
        </mc:Fallback>
      </mc:AlternateContent>
      <p:pic>
        <p:nvPicPr>
          <p:cNvPr id="5" name="Picture 4" descr="caitui_400">
            <a:extLst>
              <a:ext uri="{FF2B5EF4-FFF2-40B4-BE49-F238E27FC236}">
                <a16:creationId xmlns:a16="http://schemas.microsoft.com/office/drawing/2014/main" id="{EA4168CD-7ED2-E377-9BAE-A8EA7E13B0BF}"/>
              </a:ext>
            </a:extLst>
          </p:cNvPr>
          <p:cNvPicPr>
            <a:picLocks noChangeAspect="1" noChangeArrowheads="1"/>
          </p:cNvPicPr>
          <p:nvPr/>
        </p:nvPicPr>
        <p:blipFill rotWithShape="1">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bwMode="auto">
          <a:xfrm>
            <a:off x="14079083" y="2896645"/>
            <a:ext cx="4268833" cy="3717057"/>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0">
            <a:extLst>
              <a:ext uri="{FF2B5EF4-FFF2-40B4-BE49-F238E27FC236}">
                <a16:creationId xmlns:a16="http://schemas.microsoft.com/office/drawing/2014/main" id="{CED0FDF3-5CC8-6FFA-958A-E0F5FC23A1AE}"/>
              </a:ext>
            </a:extLst>
          </p:cNvPr>
          <p:cNvSpPr txBox="1"/>
          <p:nvPr/>
        </p:nvSpPr>
        <p:spPr>
          <a:xfrm>
            <a:off x="-1" y="2110758"/>
            <a:ext cx="13848557" cy="596125"/>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200" spc="-5">
                <a:cs typeface="Source Sans Pro Light"/>
              </a:rPr>
              <a:t>B1. Sắp xếp các vật theo thứ tự giảm dần của trọng số ưu tiên</a:t>
            </a:r>
          </a:p>
        </p:txBody>
      </p:sp>
      <p:sp>
        <p:nvSpPr>
          <p:cNvPr id="9" name="object 20">
            <a:extLst>
              <a:ext uri="{FF2B5EF4-FFF2-40B4-BE49-F238E27FC236}">
                <a16:creationId xmlns:a16="http://schemas.microsoft.com/office/drawing/2014/main" id="{D776072E-ABAF-F53D-BCB5-0AE9A11FBC9B}"/>
              </a:ext>
            </a:extLst>
          </p:cNvPr>
          <p:cNvSpPr txBox="1"/>
          <p:nvPr/>
        </p:nvSpPr>
        <p:spPr>
          <a:xfrm>
            <a:off x="-1" y="5880100"/>
            <a:ext cx="13848557" cy="66902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B2. Xếp các vật vào ba lô.</a:t>
            </a:r>
          </a:p>
        </p:txBody>
      </p:sp>
      <mc:AlternateContent xmlns:mc="http://schemas.openxmlformats.org/markup-compatibility/2006" xmlns:a14="http://schemas.microsoft.com/office/drawing/2010/main">
        <mc:Choice Requires="a14">
          <p:sp>
            <p:nvSpPr>
              <p:cNvPr id="11" name="object 20">
                <a:extLst>
                  <a:ext uri="{FF2B5EF4-FFF2-40B4-BE49-F238E27FC236}">
                    <a16:creationId xmlns:a16="http://schemas.microsoft.com/office/drawing/2014/main" id="{07C85F0F-5D33-18C1-F7E2-5D571A30040F}"/>
                  </a:ext>
                </a:extLst>
              </p:cNvPr>
              <p:cNvSpPr txBox="1"/>
              <p:nvPr/>
            </p:nvSpPr>
            <p:spPr>
              <a:xfrm>
                <a:off x="662397" y="6565900"/>
                <a:ext cx="13186159" cy="4044249"/>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=0;</m:t>
                    </m:r>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=1;</m:t>
                    </m:r>
                  </m:oMath>
                </a14:m>
                <a:endParaRPr lang="en-US" sz="3200" b="0" spc="-5">
                  <a:cs typeface="Source Sans Pro Light"/>
                </a:endParaRPr>
              </a:p>
              <a:p>
                <a:pPr marL="583565" marR="5080"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𝑤h𝑖𝑙𝑒</m:t>
                    </m:r>
                    <m:d>
                      <m:dPr>
                        <m:ctrlPr>
                          <a:rPr lang="en-US" sz="3200" b="0" i="1" spc="-5" smtClean="0">
                            <a:latin typeface="Cambria Math" panose="02040503050406030204" pitchFamily="18" charset="0"/>
                            <a:cs typeface="Source Sans Pro Light"/>
                          </a:rPr>
                        </m:ctrlPr>
                      </m:dPr>
                      <m:e>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&lt;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&amp;&amp; </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𝑛</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𝑖𝑓</m:t>
                    </m:r>
                    <m:d>
                      <m:dPr>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𝑃𝑚𝑎𝑥</m:t>
                        </m:r>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𝑆</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𝑃</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2412365" marR="5080" lvl="4"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𝑝𝑟𝑖𝑛𝑡𝑓</m:t>
                    </m:r>
                    <m:d>
                      <m:dPr>
                        <m:ctrlPr>
                          <a:rPr lang="en-US" sz="3200" b="0" i="1" spc="-5" smtClean="0">
                            <a:latin typeface="Cambria Math" panose="02040503050406030204" pitchFamily="18" charset="0"/>
                            <a:cs typeface="Source Sans Pro Light"/>
                          </a:rPr>
                        </m:ctrlPr>
                      </m:dPr>
                      <m:e>
                        <m:r>
                          <m:rPr>
                            <m:nor/>
                          </m:rPr>
                          <a:rPr lang="en-US" sz="3200" b="0" i="0" spc="-5" smtClean="0">
                            <a:latin typeface="Cambria Math" panose="02040503050406030204" pitchFamily="18" charset="0"/>
                            <a:cs typeface="Source Sans Pro Light"/>
                          </a:rPr>
                          <m:t>$5</m:t>
                        </m:r>
                        <m:r>
                          <m:rPr>
                            <m:nor/>
                          </m:rPr>
                          <a:rPr lang="en-US" sz="3200" b="0" i="0" spc="-5" smtClean="0">
                            <a:latin typeface="Cambria Math" panose="02040503050406030204" pitchFamily="18" charset="0"/>
                            <a:cs typeface="Source Sans Pro Light"/>
                          </a:rPr>
                          <m:t>d</m:t>
                        </m:r>
                        <m:r>
                          <a:rPr lang="en-US" sz="3200" b="0" i="1" spc="-5" smtClean="0">
                            <a:latin typeface="Cambria Math" panose="02040503050406030204" pitchFamily="18" charset="0"/>
                            <a:cs typeface="Source Sans Pro Light"/>
                          </a:rPr>
                          <m:t>,</m:t>
                        </m:r>
                        <m:r>
                          <a:rPr lang="en-US" sz="3200" b="0" i="1" spc="-5" smtClean="0">
                            <a:latin typeface="Cambria Math" panose="02040503050406030204" pitchFamily="18" charset="0"/>
                            <a:cs typeface="Source Sans Pro Light"/>
                          </a:rPr>
                          <m:t>𝑐𝑠</m:t>
                        </m:r>
                        <m:d>
                          <m:dPr>
                            <m:begChr m:val="["/>
                            <m:endChr m:val="]"/>
                            <m:ctrlPr>
                              <a:rPr lang="en-US" sz="3200" b="0" i="1" spc="-5" smtClean="0">
                                <a:latin typeface="Cambria Math" panose="02040503050406030204" pitchFamily="18" charset="0"/>
                                <a:cs typeface="Source Sans Pro Light"/>
                              </a:rPr>
                            </m:ctrlPr>
                          </m:dPr>
                          <m:e>
                            <m:r>
                              <a:rPr lang="en-US" sz="3200" b="0" i="1" spc="-5" smtClean="0">
                                <a:latin typeface="Cambria Math" panose="02040503050406030204" pitchFamily="18" charset="0"/>
                                <a:cs typeface="Source Sans Pro Light"/>
                              </a:rPr>
                              <m:t>𝑖</m:t>
                            </m:r>
                          </m:e>
                        </m:d>
                      </m:e>
                    </m:d>
                    <m:r>
                      <a:rPr lang="en-US" sz="3200" b="0" i="1" spc="-5" smtClean="0">
                        <a:latin typeface="Cambria Math" panose="02040503050406030204" pitchFamily="18" charset="0"/>
                        <a:cs typeface="Source Sans Pro Light"/>
                      </a:rPr>
                      <m:t>;</m:t>
                    </m:r>
                  </m:oMath>
                </a14:m>
                <a:endParaRPr lang="en-US" sz="3200" b="0" spc="-5">
                  <a:cs typeface="Source Sans Pro Light"/>
                </a:endParaRPr>
              </a:p>
              <a:p>
                <a:pPr marL="1497965" marR="5080" lvl="2" indent="-571500" algn="just">
                  <a:lnSpc>
                    <a:spcPct val="130000"/>
                  </a:lnSpc>
                  <a:buFont typeface="Wingdings" panose="05000000000000000000" pitchFamily="2" charset="2"/>
                  <a:buChar char="§"/>
                </a:pPr>
                <a14:m>
                  <m:oMath xmlns:m="http://schemas.openxmlformats.org/officeDocument/2006/math">
                    <m:r>
                      <a:rPr lang="en-US" sz="3200" b="0" i="1" spc="-5" smtClean="0">
                        <a:latin typeface="Cambria Math" panose="02040503050406030204" pitchFamily="18" charset="0"/>
                        <a:cs typeface="Source Sans Pro Light"/>
                      </a:rPr>
                      <m:t>𝑖</m:t>
                    </m:r>
                    <m:r>
                      <a:rPr lang="en-US" sz="3200" b="0" i="1" spc="-5" smtClean="0">
                        <a:latin typeface="Cambria Math" panose="02040503050406030204" pitchFamily="18" charset="0"/>
                        <a:cs typeface="Source Sans Pro Light"/>
                      </a:rPr>
                      <m:t>++;</m:t>
                    </m:r>
                  </m:oMath>
                </a14:m>
                <a:endParaRPr lang="en-US" sz="3200" spc="-5">
                  <a:cs typeface="Source Sans Pro Light"/>
                </a:endParaRPr>
              </a:p>
            </p:txBody>
          </p:sp>
        </mc:Choice>
        <mc:Fallback xmlns="">
          <p:sp>
            <p:nvSpPr>
              <p:cNvPr id="11" name="object 20">
                <a:extLst>
                  <a:ext uri="{FF2B5EF4-FFF2-40B4-BE49-F238E27FC236}">
                    <a16:creationId xmlns:a16="http://schemas.microsoft.com/office/drawing/2014/main" id="{07C85F0F-5D33-18C1-F7E2-5D571A30040F}"/>
                  </a:ext>
                </a:extLst>
              </p:cNvPr>
              <p:cNvSpPr txBox="1">
                <a:spLocks noRot="1" noChangeAspect="1" noMove="1" noResize="1" noEditPoints="1" noAdjustHandles="1" noChangeArrowheads="1" noChangeShapeType="1" noTextEdit="1"/>
              </p:cNvSpPr>
              <p:nvPr/>
            </p:nvSpPr>
            <p:spPr>
              <a:xfrm>
                <a:off x="662397" y="6565900"/>
                <a:ext cx="13186159" cy="4044249"/>
              </a:xfrm>
              <a:prstGeom prst="rect">
                <a:avLst/>
              </a:prstGeom>
              <a:blipFill>
                <a:blip r:embed="rId5"/>
                <a:stretch>
                  <a:fillRect/>
                </a:stretch>
              </a:blipFill>
            </p:spPr>
            <p:txBody>
              <a:bodyPr/>
              <a:lstStyle/>
              <a:p>
                <a:r>
                  <a:rPr lang="en-US">
                    <a:noFill/>
                  </a:rPr>
                  <a:t> </a:t>
                </a:r>
              </a:p>
            </p:txBody>
          </p:sp>
        </mc:Fallback>
      </mc:AlternateContent>
      <p:sp>
        <p:nvSpPr>
          <p:cNvPr id="10" name="object 4">
            <a:extLst>
              <a:ext uri="{FF2B5EF4-FFF2-40B4-BE49-F238E27FC236}">
                <a16:creationId xmlns:a16="http://schemas.microsoft.com/office/drawing/2014/main" id="{F1ED292E-6923-07F3-14A4-E008B74F1B3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204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pic>
        <p:nvPicPr>
          <p:cNvPr id="3" name="Picture 2" descr="caitui_400">
            <a:extLst>
              <a:ext uri="{FF2B5EF4-FFF2-40B4-BE49-F238E27FC236}">
                <a16:creationId xmlns:a16="http://schemas.microsoft.com/office/drawing/2014/main" id="{CD98D06B-A9E2-AD64-DFFF-4B9EDDD9EB5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2523494" y="2876970"/>
            <a:ext cx="5420018" cy="47194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96947339-D40F-47E7-0395-4BD3D749159F}"/>
              </a:ext>
            </a:extLst>
          </p:cNvPr>
          <p:cNvGraphicFramePr>
            <a:graphicFrameLocks noGrp="1"/>
          </p:cNvGraphicFramePr>
          <p:nvPr>
            <p:extLst>
              <p:ext uri="{D42A27DB-BD31-4B8C-83A1-F6EECF244321}">
                <p14:modId xmlns:p14="http://schemas.microsoft.com/office/powerpoint/2010/main" val="2938148530"/>
              </p:ext>
            </p:extLst>
          </p:nvPr>
        </p:nvGraphicFramePr>
        <p:xfrm>
          <a:off x="664516" y="22171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tc>
                  <a:txBody>
                    <a:bodyPr/>
                    <a:lstStyle/>
                    <a:p>
                      <a:pPr algn="ctr"/>
                      <a:r>
                        <a:rPr lang="en-US"/>
                        <a:t>4</a:t>
                      </a:r>
                    </a:p>
                  </a:txBody>
                  <a:tcPr/>
                </a:tc>
                <a:tc>
                  <a:txBody>
                    <a:bodyPr/>
                    <a:lstStyle/>
                    <a:p>
                      <a:pPr algn="ctr"/>
                      <a:r>
                        <a:rPr lang="en-US"/>
                        <a:t>5</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tc>
                  <a:txBody>
                    <a:bodyPr/>
                    <a:lstStyle/>
                    <a:p>
                      <a:pPr algn="ctr"/>
                      <a:r>
                        <a:rPr lang="en-US"/>
                        <a:t>4$</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12kg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3: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7" name="Table 6">
            <a:extLst>
              <a:ext uri="{FF2B5EF4-FFF2-40B4-BE49-F238E27FC236}">
                <a16:creationId xmlns:a16="http://schemas.microsoft.com/office/drawing/2014/main" id="{E4829E59-2758-D6A3-9EE2-4CE03D0B9565}"/>
              </a:ext>
            </a:extLst>
          </p:cNvPr>
          <p:cNvGraphicFramePr>
            <a:graphicFrameLocks noGrp="1"/>
          </p:cNvGraphicFramePr>
          <p:nvPr>
            <p:extLst>
              <p:ext uri="{D42A27DB-BD31-4B8C-83A1-F6EECF244321}">
                <p14:modId xmlns:p14="http://schemas.microsoft.com/office/powerpoint/2010/main" val="2890262881"/>
              </p:ext>
            </p:extLst>
          </p:nvPr>
        </p:nvGraphicFramePr>
        <p:xfrm>
          <a:off x="664516" y="4998400"/>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5</a:t>
                      </a:r>
                    </a:p>
                  </a:txBody>
                  <a:tcPr/>
                </a:tc>
                <a:tc>
                  <a:txBody>
                    <a:bodyPr/>
                    <a:lstStyle/>
                    <a:p>
                      <a:pPr algn="ctr"/>
                      <a:r>
                        <a:rPr lang="en-US"/>
                        <a:t>3</a:t>
                      </a:r>
                    </a:p>
                  </a:txBody>
                  <a:tcPr/>
                </a:tc>
                <a:tc>
                  <a:txBody>
                    <a:bodyPr/>
                    <a:lstStyle/>
                    <a:p>
                      <a:pPr algn="ctr"/>
                      <a:r>
                        <a:rPr lang="en-US"/>
                        <a:t>2</a:t>
                      </a:r>
                    </a:p>
                  </a:txBody>
                  <a:tcPr/>
                </a:tc>
                <a:tc>
                  <a:txBody>
                    <a:bodyPr/>
                    <a:lstStyle/>
                    <a:p>
                      <a:pPr algn="ctr"/>
                      <a:r>
                        <a:rPr lang="en-US"/>
                        <a:t>4</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4$</a:t>
                      </a:r>
                    </a:p>
                  </a:txBody>
                  <a:tcPr/>
                </a:tc>
                <a:tc>
                  <a:txBody>
                    <a:bodyPr/>
                    <a:lstStyle/>
                    <a:p>
                      <a:pPr algn="ctr"/>
                      <a:r>
                        <a:rPr lang="en-US"/>
                        <a:t>2$</a:t>
                      </a:r>
                    </a:p>
                  </a:txBody>
                  <a:tcPr/>
                </a:tc>
                <a:tc>
                  <a:txBody>
                    <a:bodyPr/>
                    <a:lstStyle/>
                    <a:p>
                      <a:pPr algn="ctr"/>
                      <a:r>
                        <a:rPr lang="en-US"/>
                        <a:t>2$</a:t>
                      </a:r>
                    </a:p>
                  </a:txBody>
                  <a:tcPr/>
                </a:tc>
                <a:tc>
                  <a:txBody>
                    <a:bodyPr/>
                    <a:lstStyle/>
                    <a:p>
                      <a:pPr algn="ctr"/>
                      <a:r>
                        <a:rPr lang="en-US"/>
                        <a:t>1$</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4kg</a:t>
                      </a:r>
                    </a:p>
                  </a:txBody>
                  <a:tcPr/>
                </a:tc>
                <a:tc>
                  <a:txBody>
                    <a:bodyPr/>
                    <a:lstStyle/>
                    <a:p>
                      <a:pPr algn="ctr"/>
                      <a:r>
                        <a:rPr lang="en-US"/>
                        <a:t>12kg</a:t>
                      </a:r>
                    </a:p>
                  </a:txBody>
                  <a:tcPr/>
                </a:tc>
                <a:tc>
                  <a:txBody>
                    <a:bodyPr/>
                    <a:lstStyle/>
                    <a:p>
                      <a:pPr algn="ctr"/>
                      <a:r>
                        <a:rPr lang="en-US"/>
                        <a:t>2kg</a:t>
                      </a:r>
                    </a:p>
                  </a:txBody>
                  <a:tcPr/>
                </a:tc>
                <a:tc>
                  <a:txBody>
                    <a:bodyPr/>
                    <a:lstStyle/>
                    <a:p>
                      <a:pPr algn="ctr"/>
                      <a:r>
                        <a:rPr lang="en-US"/>
                        <a:t>1kg</a:t>
                      </a:r>
                    </a:p>
                  </a:txBody>
                  <a:tcPr/>
                </a:tc>
                <a:tc>
                  <a:txBody>
                    <a:bodyPr/>
                    <a:lstStyle/>
                    <a:p>
                      <a:pPr algn="ctr"/>
                      <a:r>
                        <a:rPr lang="en-US"/>
                        <a:t>1kg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2: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graphicFrame>
        <p:nvGraphicFramePr>
          <p:cNvPr id="9" name="Table 8">
            <a:extLst>
              <a:ext uri="{FF2B5EF4-FFF2-40B4-BE49-F238E27FC236}">
                <a16:creationId xmlns:a16="http://schemas.microsoft.com/office/drawing/2014/main" id="{330B4B51-5631-02E6-A2EF-E6EB857AF221}"/>
              </a:ext>
            </a:extLst>
          </p:cNvPr>
          <p:cNvGraphicFramePr>
            <a:graphicFrameLocks noGrp="1"/>
          </p:cNvGraphicFramePr>
          <p:nvPr>
            <p:extLst>
              <p:ext uri="{D42A27DB-BD31-4B8C-83A1-F6EECF244321}">
                <p14:modId xmlns:p14="http://schemas.microsoft.com/office/powerpoint/2010/main" val="2723299277"/>
              </p:ext>
            </p:extLst>
          </p:nvPr>
        </p:nvGraphicFramePr>
        <p:xfrm>
          <a:off x="664516" y="7779701"/>
          <a:ext cx="8592197" cy="2596200"/>
        </p:xfrm>
        <a:graphic>
          <a:graphicData uri="http://schemas.openxmlformats.org/drawingml/2006/table">
            <a:tbl>
              <a:tblPr firstRow="1" bandRow="1">
                <a:tableStyleId>{93296810-A885-4BE3-A3E7-6D5BEEA58F35}</a:tableStyleId>
              </a:tblPr>
              <a:tblGrid>
                <a:gridCol w="1772502">
                  <a:extLst>
                    <a:ext uri="{9D8B030D-6E8A-4147-A177-3AD203B41FA5}">
                      <a16:colId xmlns:a16="http://schemas.microsoft.com/office/drawing/2014/main" val="3458534408"/>
                    </a:ext>
                  </a:extLst>
                </a:gridCol>
                <a:gridCol w="1363939">
                  <a:extLst>
                    <a:ext uri="{9D8B030D-6E8A-4147-A177-3AD203B41FA5}">
                      <a16:colId xmlns:a16="http://schemas.microsoft.com/office/drawing/2014/main" val="2280103889"/>
                    </a:ext>
                  </a:extLst>
                </a:gridCol>
                <a:gridCol w="1363939">
                  <a:extLst>
                    <a:ext uri="{9D8B030D-6E8A-4147-A177-3AD203B41FA5}">
                      <a16:colId xmlns:a16="http://schemas.microsoft.com/office/drawing/2014/main" val="3863344260"/>
                    </a:ext>
                  </a:extLst>
                </a:gridCol>
                <a:gridCol w="1363939">
                  <a:extLst>
                    <a:ext uri="{9D8B030D-6E8A-4147-A177-3AD203B41FA5}">
                      <a16:colId xmlns:a16="http://schemas.microsoft.com/office/drawing/2014/main" val="3181557248"/>
                    </a:ext>
                  </a:extLst>
                </a:gridCol>
                <a:gridCol w="1363939">
                  <a:extLst>
                    <a:ext uri="{9D8B030D-6E8A-4147-A177-3AD203B41FA5}">
                      <a16:colId xmlns:a16="http://schemas.microsoft.com/office/drawing/2014/main" val="1392085973"/>
                    </a:ext>
                  </a:extLst>
                </a:gridCol>
                <a:gridCol w="1363939">
                  <a:extLst>
                    <a:ext uri="{9D8B030D-6E8A-4147-A177-3AD203B41FA5}">
                      <a16:colId xmlns:a16="http://schemas.microsoft.com/office/drawing/2014/main" val="2208674332"/>
                    </a:ext>
                  </a:extLst>
                </a:gridCol>
              </a:tblGrid>
              <a:tr h="370840">
                <a:tc>
                  <a:txBody>
                    <a:bodyPr/>
                    <a:lstStyle/>
                    <a:p>
                      <a:r>
                        <a:rPr lang="en-US"/>
                        <a:t>Đồ vật</a:t>
                      </a:r>
                    </a:p>
                  </a:txBody>
                  <a:tcPr/>
                </a:tc>
                <a:tc>
                  <a:txBody>
                    <a:bodyPr/>
                    <a:lstStyle/>
                    <a:p>
                      <a:pPr algn="ctr"/>
                      <a:r>
                        <a:rPr lang="en-US"/>
                        <a:t>4</a:t>
                      </a:r>
                    </a:p>
                  </a:txBody>
                  <a:tcPr/>
                </a:tc>
                <a:tc>
                  <a:txBody>
                    <a:bodyPr/>
                    <a:lstStyle/>
                    <a:p>
                      <a:pPr algn="ctr"/>
                      <a:r>
                        <a:rPr lang="en-US"/>
                        <a:t>2</a:t>
                      </a:r>
                    </a:p>
                  </a:txBody>
                  <a:tcPr/>
                </a:tc>
                <a:tc>
                  <a:txBody>
                    <a:bodyPr/>
                    <a:lstStyle/>
                    <a:p>
                      <a:pPr algn="ctr"/>
                      <a:r>
                        <a:rPr lang="en-US"/>
                        <a:t>3</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a:t>
                      </a:r>
                    </a:p>
                  </a:txBody>
                  <a:tcPr/>
                </a:tc>
                <a:tc>
                  <a:txBody>
                    <a:bodyPr/>
                    <a:lstStyle/>
                    <a:p>
                      <a:pPr algn="ctr"/>
                      <a:r>
                        <a:rPr lang="en-US"/>
                        <a:t>2$</a:t>
                      </a:r>
                    </a:p>
                  </a:txBody>
                  <a:tcPr/>
                </a:tc>
                <a:tc>
                  <a:txBody>
                    <a:bodyPr/>
                    <a:lstStyle/>
                    <a:p>
                      <a:pPr algn="ctr"/>
                      <a:r>
                        <a:rPr lang="en-US"/>
                        <a:t>2$</a:t>
                      </a:r>
                    </a:p>
                  </a:txBody>
                  <a:tcPr/>
                </a:tc>
                <a:tc>
                  <a:txBody>
                    <a:bodyPr/>
                    <a:lstStyle/>
                    <a:p>
                      <a:pPr algn="ctr"/>
                      <a:r>
                        <a:rPr lang="en-US"/>
                        <a:t>4$</a:t>
                      </a:r>
                    </a:p>
                  </a:txBody>
                  <a:tcPr/>
                </a:tc>
                <a:tc>
                  <a:txBody>
                    <a:bodyPr/>
                    <a:lstStyle/>
                    <a:p>
                      <a:pPr algn="ctr"/>
                      <a:r>
                        <a:rPr lang="en-US"/>
                        <a:t>10$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1kg</a:t>
                      </a:r>
                    </a:p>
                  </a:txBody>
                  <a:tcPr/>
                </a:tc>
                <a:tc>
                  <a:txBody>
                    <a:bodyPr/>
                    <a:lstStyle/>
                    <a:p>
                      <a:pPr algn="ctr"/>
                      <a:r>
                        <a:rPr lang="en-US"/>
                        <a:t>1kg</a:t>
                      </a:r>
                    </a:p>
                  </a:txBody>
                  <a:tcPr/>
                </a:tc>
                <a:tc>
                  <a:txBody>
                    <a:bodyPr/>
                    <a:lstStyle/>
                    <a:p>
                      <a:pPr algn="ctr"/>
                      <a:r>
                        <a:rPr lang="en-US"/>
                        <a:t>2kg</a:t>
                      </a:r>
                    </a:p>
                  </a:txBody>
                  <a:tcPr/>
                </a:tc>
                <a:tc>
                  <a:txBody>
                    <a:bodyPr/>
                    <a:lstStyle/>
                    <a:p>
                      <a:pPr algn="ctr"/>
                      <a:r>
                        <a:rPr lang="en-US"/>
                        <a:t>12kg</a:t>
                      </a:r>
                    </a:p>
                  </a:txBody>
                  <a:tcPr/>
                </a:tc>
                <a:tc>
                  <a:txBody>
                    <a:bodyPr/>
                    <a:lstStyle/>
                    <a:p>
                      <a:pPr algn="ctr"/>
                      <a:r>
                        <a:rPr lang="en-US"/>
                        <a:t>4kg</a:t>
                      </a:r>
                    </a:p>
                  </a:txBody>
                  <a:tcPr/>
                </a:tc>
                <a:extLst>
                  <a:ext uri="{0D108BD9-81ED-4DB2-BD59-A6C34878D82A}">
                    <a16:rowId xmlns:a16="http://schemas.microsoft.com/office/drawing/2014/main" val="1442655124"/>
                  </a:ext>
                </a:extLst>
              </a:tr>
              <a:tr h="515989">
                <a:tc gridSpan="4">
                  <a:txBody>
                    <a:bodyPr/>
                    <a:lstStyle/>
                    <a:p>
                      <a:r>
                        <a:rPr lang="en-US"/>
                        <a:t>Wmax = 15kg</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57986311"/>
                  </a:ext>
                </a:extLst>
              </a:tr>
              <a:tr h="370840">
                <a:tc gridSpan="6">
                  <a:txBody>
                    <a:bodyPr/>
                    <a:lstStyle/>
                    <a:p>
                      <a:r>
                        <a:rPr lang="en-US"/>
                        <a:t>Greedy 1: i={1,2,3,4}, Value = 15$, Weight = 8kg</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bl>
          </a:graphicData>
        </a:graphic>
      </p:graphicFrame>
      <p:sp>
        <p:nvSpPr>
          <p:cNvPr id="10" name="object 4">
            <a:extLst>
              <a:ext uri="{FF2B5EF4-FFF2-40B4-BE49-F238E27FC236}">
                <a16:creationId xmlns:a16="http://schemas.microsoft.com/office/drawing/2014/main" id="{C821595F-102B-AC03-4203-44F29A89998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623925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14756" y="4608036"/>
            <a:ext cx="8001000" cy="29091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Vét cạn: (n-1)</a:t>
            </a:r>
            <a:r>
              <a:rPr lang="pt-BR" sz="3600" b="0" i="0" u="none" strike="noStrike" baseline="0">
                <a:sym typeface="Symbol" panose="05050102010706020507" pitchFamily="18" charset="2"/>
              </a:rPr>
              <a:t></a:t>
            </a:r>
            <a:r>
              <a:rPr lang="pt-BR" sz="3600" b="0" i="0" u="none" strike="noStrike" baseline="0"/>
              <a:t>. Với n lớn?</a:t>
            </a:r>
          </a:p>
          <a:p>
            <a:pPr marL="571500" indent="-571500" algn="l">
              <a:lnSpc>
                <a:spcPct val="130000"/>
              </a:lnSpc>
              <a:buFont typeface="Wingdings" panose="05000000000000000000" pitchFamily="2" charset="2"/>
              <a:buChar char="§"/>
            </a:pPr>
            <a:r>
              <a:rPr lang="vi-VN" sz="3600" b="0" i="0" u="none" strike="noStrike" baseline="0"/>
              <a:t>Greedy: Mỗi bước chọn i→j sao cho j gần i nhất trong</a:t>
            </a:r>
            <a:r>
              <a:rPr lang="en-US" sz="3600" b="0" i="0" u="none" strike="noStrike" baseline="0"/>
              <a:t> </a:t>
            </a:r>
            <a:r>
              <a:rPr lang="vi-VN" sz="3600" b="0" i="0" u="none" strike="noStrike" baseline="0"/>
              <a:t>những</a:t>
            </a:r>
            <a:r>
              <a:rPr lang="en-US" sz="3600" b="0" i="0" u="none" strike="noStrike" baseline="0"/>
              <a:t> </a:t>
            </a:r>
            <a:r>
              <a:rPr lang="vi-VN" sz="3600" b="0" i="0" u="none" strike="noStrike" baseline="0"/>
              <a:t>thành phố chưa đến nối với i.</a:t>
            </a:r>
          </a:p>
        </p:txBody>
      </p:sp>
      <p:graphicFrame>
        <p:nvGraphicFramePr>
          <p:cNvPr id="3" name="Table 2">
            <a:extLst>
              <a:ext uri="{FF2B5EF4-FFF2-40B4-BE49-F238E27FC236}">
                <a16:creationId xmlns:a16="http://schemas.microsoft.com/office/drawing/2014/main" id="{A35D6EFC-2491-EC16-36EC-3A4F737A2438}"/>
              </a:ext>
            </a:extLst>
          </p:cNvPr>
          <p:cNvGraphicFramePr>
            <a:graphicFrameLocks noGrp="1"/>
          </p:cNvGraphicFramePr>
          <p:nvPr>
            <p:extLst>
              <p:ext uri="{D42A27DB-BD31-4B8C-83A1-F6EECF244321}">
                <p14:modId xmlns:p14="http://schemas.microsoft.com/office/powerpoint/2010/main" val="2065199643"/>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5" name="object 4">
            <a:extLst>
              <a:ext uri="{FF2B5EF4-FFF2-40B4-BE49-F238E27FC236}">
                <a16:creationId xmlns:a16="http://schemas.microsoft.com/office/drawing/2014/main" id="{0E2C1357-852D-EA70-E348-3229C4A5704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705708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Cho n thành phố (1,2,...n) và khoảng cách giữa chúng (ci,j). Hãy tìm hành trình của</a:t>
            </a:r>
            <a:r>
              <a:rPr lang="en-US" sz="3600" spc="-5">
                <a:cs typeface="Source Sans Pro Light"/>
              </a:rPr>
              <a:t> </a:t>
            </a:r>
            <a:r>
              <a:rPr lang="vi-VN" sz="3600" spc="-5">
                <a:cs typeface="Source Sans Pro Light"/>
              </a:rPr>
              <a:t>một người đưa thư, đi qua tất cả các thành phố rồi quay về</a:t>
            </a:r>
            <a:r>
              <a:rPr lang="en-US" sz="3600" spc="-5">
                <a:cs typeface="Source Sans Pro Light"/>
              </a:rPr>
              <a:t> </a:t>
            </a:r>
            <a:r>
              <a:rPr lang="vi-VN" sz="3600" spc="-5">
                <a:cs typeface="Source Sans Pro Light"/>
              </a:rPr>
              <a:t>thành phố xuất phát, sao cho tổng chiều dài đường đi là ngắn</a:t>
            </a:r>
            <a:r>
              <a:rPr lang="en-US" sz="3600" spc="-5">
                <a:cs typeface="Source Sans Pro Light"/>
              </a:rPr>
              <a:t> </a:t>
            </a:r>
            <a:r>
              <a:rPr lang="vi-VN" sz="3600" spc="-5">
                <a:cs typeface="Source Sans Pro Light"/>
              </a:rPr>
              <a:t>nhất.</a:t>
            </a:r>
            <a:endParaRPr lang="en-US" sz="3600" spc="-5">
              <a:cs typeface="Source Sans Pro Light"/>
            </a:endParaRPr>
          </a:p>
        </p:txBody>
      </p:sp>
      <p:sp>
        <p:nvSpPr>
          <p:cNvPr id="15" name="TextBox 14">
            <a:extLst>
              <a:ext uri="{FF2B5EF4-FFF2-40B4-BE49-F238E27FC236}">
                <a16:creationId xmlns:a16="http://schemas.microsoft.com/office/drawing/2014/main" id="{30B30AAC-4C3B-6936-CBBE-072461C5E857}"/>
              </a:ext>
            </a:extLst>
          </p:cNvPr>
          <p:cNvSpPr txBox="1"/>
          <p:nvPr/>
        </p:nvSpPr>
        <p:spPr>
          <a:xfrm>
            <a:off x="10138455" y="4692286"/>
            <a:ext cx="8001000" cy="1467133"/>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marL="571500" indent="-571500" algn="l">
              <a:lnSpc>
                <a:spcPct val="130000"/>
              </a:lnSpc>
              <a:buFont typeface="Wingdings" panose="05000000000000000000" pitchFamily="2" charset="2"/>
              <a:buChar char="§"/>
            </a:pPr>
            <a:r>
              <a:rPr lang="pt-BR" sz="3600" b="0" i="0" u="none" strike="noStrike" baseline="0"/>
              <a:t>Greedy 1: A→ G → F→ B → H → E → D → C → A</a:t>
            </a:r>
          </a:p>
        </p:txBody>
      </p:sp>
      <p:graphicFrame>
        <p:nvGraphicFramePr>
          <p:cNvPr id="5" name="Table 4">
            <a:extLst>
              <a:ext uri="{FF2B5EF4-FFF2-40B4-BE49-F238E27FC236}">
                <a16:creationId xmlns:a16="http://schemas.microsoft.com/office/drawing/2014/main" id="{8B9BBFF4-B21E-CAE6-BE96-B64E84CB9E42}"/>
              </a:ext>
            </a:extLst>
          </p:cNvPr>
          <p:cNvGraphicFramePr>
            <a:graphicFrameLocks noGrp="1"/>
          </p:cNvGraphicFramePr>
          <p:nvPr>
            <p:extLst>
              <p:ext uri="{D42A27DB-BD31-4B8C-83A1-F6EECF244321}">
                <p14:modId xmlns:p14="http://schemas.microsoft.com/office/powerpoint/2010/main" val="3560566128"/>
              </p:ext>
            </p:extLst>
          </p:nvPr>
        </p:nvGraphicFramePr>
        <p:xfrm>
          <a:off x="894557" y="4514047"/>
          <a:ext cx="8991603" cy="5949909"/>
        </p:xfrm>
        <a:graphic>
          <a:graphicData uri="http://schemas.openxmlformats.org/drawingml/2006/table">
            <a:tbl>
              <a:tblPr>
                <a:tableStyleId>{5C22544A-7EE6-4342-B048-85BDC9FD1C3A}</a:tableStyleId>
              </a:tblPr>
              <a:tblGrid>
                <a:gridCol w="510161">
                  <a:extLst>
                    <a:ext uri="{9D8B030D-6E8A-4147-A177-3AD203B41FA5}">
                      <a16:colId xmlns:a16="http://schemas.microsoft.com/office/drawing/2014/main" val="3078691515"/>
                    </a:ext>
                  </a:extLst>
                </a:gridCol>
                <a:gridCol w="1115979">
                  <a:extLst>
                    <a:ext uri="{9D8B030D-6E8A-4147-A177-3AD203B41FA5}">
                      <a16:colId xmlns:a16="http://schemas.microsoft.com/office/drawing/2014/main" val="155607919"/>
                    </a:ext>
                  </a:extLst>
                </a:gridCol>
                <a:gridCol w="1115979">
                  <a:extLst>
                    <a:ext uri="{9D8B030D-6E8A-4147-A177-3AD203B41FA5}">
                      <a16:colId xmlns:a16="http://schemas.microsoft.com/office/drawing/2014/main" val="4281503262"/>
                    </a:ext>
                  </a:extLst>
                </a:gridCol>
                <a:gridCol w="1115979">
                  <a:extLst>
                    <a:ext uri="{9D8B030D-6E8A-4147-A177-3AD203B41FA5}">
                      <a16:colId xmlns:a16="http://schemas.microsoft.com/office/drawing/2014/main" val="399869889"/>
                    </a:ext>
                  </a:extLst>
                </a:gridCol>
                <a:gridCol w="1115979">
                  <a:extLst>
                    <a:ext uri="{9D8B030D-6E8A-4147-A177-3AD203B41FA5}">
                      <a16:colId xmlns:a16="http://schemas.microsoft.com/office/drawing/2014/main" val="1484659534"/>
                    </a:ext>
                  </a:extLst>
                </a:gridCol>
                <a:gridCol w="1115979">
                  <a:extLst>
                    <a:ext uri="{9D8B030D-6E8A-4147-A177-3AD203B41FA5}">
                      <a16:colId xmlns:a16="http://schemas.microsoft.com/office/drawing/2014/main" val="1866954465"/>
                    </a:ext>
                  </a:extLst>
                </a:gridCol>
                <a:gridCol w="892784">
                  <a:extLst>
                    <a:ext uri="{9D8B030D-6E8A-4147-A177-3AD203B41FA5}">
                      <a16:colId xmlns:a16="http://schemas.microsoft.com/office/drawing/2014/main" val="2067165951"/>
                    </a:ext>
                  </a:extLst>
                </a:gridCol>
                <a:gridCol w="892784">
                  <a:extLst>
                    <a:ext uri="{9D8B030D-6E8A-4147-A177-3AD203B41FA5}">
                      <a16:colId xmlns:a16="http://schemas.microsoft.com/office/drawing/2014/main" val="3813304245"/>
                    </a:ext>
                  </a:extLst>
                </a:gridCol>
                <a:gridCol w="1115979">
                  <a:extLst>
                    <a:ext uri="{9D8B030D-6E8A-4147-A177-3AD203B41FA5}">
                      <a16:colId xmlns:a16="http://schemas.microsoft.com/office/drawing/2014/main" val="2129652237"/>
                    </a:ext>
                  </a:extLst>
                </a:gridCol>
              </a:tblGrid>
              <a:tr h="378673">
                <a:tc>
                  <a:txBody>
                    <a:bodyPr/>
                    <a:lstStyle/>
                    <a:p>
                      <a:pPr algn="l" fontAlgn="b"/>
                      <a:r>
                        <a:rPr lang="en-US" sz="3000" u="none" strike="noStrike">
                          <a:effectLst/>
                        </a:rPr>
                        <a:t> </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extLst>
                  <a:ext uri="{0D108BD9-81ED-4DB2-BD59-A6C34878D82A}">
                    <a16:rowId xmlns:a16="http://schemas.microsoft.com/office/drawing/2014/main" val="2110637136"/>
                  </a:ext>
                </a:extLst>
              </a:tr>
              <a:tr h="685398">
                <a:tc>
                  <a:txBody>
                    <a:bodyPr/>
                    <a:lstStyle/>
                    <a:p>
                      <a:pPr algn="l" fontAlgn="b"/>
                      <a:r>
                        <a:rPr lang="en-US" sz="3000" u="none" strike="noStrike">
                          <a:effectLst/>
                        </a:rPr>
                        <a:t>A</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32413932"/>
                  </a:ext>
                </a:extLst>
              </a:tr>
              <a:tr h="685398">
                <a:tc>
                  <a:txBody>
                    <a:bodyPr/>
                    <a:lstStyle/>
                    <a:p>
                      <a:pPr algn="l" fontAlgn="b"/>
                      <a:r>
                        <a:rPr lang="en-US" sz="3000" u="none" strike="noStrike">
                          <a:effectLst/>
                        </a:rPr>
                        <a:t>B</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730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17562027"/>
                  </a:ext>
                </a:extLst>
              </a:tr>
              <a:tr h="685398">
                <a:tc>
                  <a:txBody>
                    <a:bodyPr/>
                    <a:lstStyle/>
                    <a:p>
                      <a:pPr algn="l" fontAlgn="b"/>
                      <a:r>
                        <a:rPr lang="en-US" sz="3000" u="none" strike="noStrike">
                          <a:effectLst/>
                        </a:rPr>
                        <a:t>C</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640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22092592"/>
                  </a:ext>
                </a:extLst>
              </a:tr>
              <a:tr h="685398">
                <a:tc>
                  <a:txBody>
                    <a:bodyPr/>
                    <a:lstStyle/>
                    <a:p>
                      <a:pPr algn="l" fontAlgn="b"/>
                      <a:r>
                        <a:rPr lang="en-US" sz="3000" u="none" strike="noStrike">
                          <a:effectLst/>
                        </a:rPr>
                        <a:t>D</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1420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68906843"/>
                  </a:ext>
                </a:extLst>
              </a:tr>
              <a:tr h="685398">
                <a:tc>
                  <a:txBody>
                    <a:bodyPr/>
                    <a:lstStyle/>
                    <a:p>
                      <a:pPr algn="l" fontAlgn="b"/>
                      <a:r>
                        <a:rPr lang="en-US" sz="3000" u="none" strike="noStrike">
                          <a:effectLst/>
                        </a:rPr>
                        <a:t>E</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800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1050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740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extLst>
                  <a:ext uri="{0D108BD9-81ED-4DB2-BD59-A6C34878D82A}">
                    <a16:rowId xmlns:a16="http://schemas.microsoft.com/office/drawing/2014/main" val="1816415563"/>
                  </a:ext>
                </a:extLst>
              </a:tr>
              <a:tr h="685398">
                <a:tc>
                  <a:txBody>
                    <a:bodyPr/>
                    <a:lstStyle/>
                    <a:p>
                      <a:pPr algn="l" fontAlgn="b"/>
                      <a:r>
                        <a:rPr lang="en-US" sz="3000" u="none" strike="noStrike">
                          <a:effectLst/>
                        </a:rPr>
                        <a:t>F</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430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300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600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950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39789490"/>
                  </a:ext>
                </a:extLst>
              </a:tr>
              <a:tr h="685398">
                <a:tc>
                  <a:txBody>
                    <a:bodyPr/>
                    <a:lstStyle/>
                    <a:p>
                      <a:pPr algn="l" fontAlgn="b"/>
                      <a:r>
                        <a:rPr lang="en-US" sz="3000" u="none" strike="noStrike">
                          <a:effectLst/>
                        </a:rPr>
                        <a:t>G</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380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540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920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570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390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0794582"/>
                  </a:ext>
                </a:extLst>
              </a:tr>
              <a:tr h="685398">
                <a:tc>
                  <a:txBody>
                    <a:bodyPr/>
                    <a:lstStyle/>
                    <a:p>
                      <a:pPr algn="l" fontAlgn="b"/>
                      <a:r>
                        <a:rPr lang="en-US" sz="3000" u="none" strike="noStrike">
                          <a:effectLst/>
                        </a:rPr>
                        <a:t>H</a:t>
                      </a:r>
                      <a:endParaRPr lang="en-US" sz="3000" b="0" i="0" u="none" strike="noStrike">
                        <a:solidFill>
                          <a:srgbClr val="000000"/>
                        </a:solidFill>
                        <a:effectLst/>
                        <a:latin typeface="Calibri" panose="020F0502020204030204" pitchFamily="34" charset="0"/>
                      </a:endParaRPr>
                    </a:p>
                  </a:txBody>
                  <a:tcPr marL="9525" marR="9525" marT="9525" marB="0" anchor="b">
                    <a:solidFill>
                      <a:schemeClr val="accent2"/>
                    </a:solidFill>
                  </a:tcPr>
                </a:tc>
                <a:tc>
                  <a:txBody>
                    <a:bodyPr/>
                    <a:lstStyle/>
                    <a:p>
                      <a:pPr algn="r" fontAlgn="b"/>
                      <a:r>
                        <a:rPr lang="en-US" sz="3000" u="none" strike="noStrike">
                          <a:effectLst/>
                        </a:rPr>
                        <a:t>1010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470</a:t>
                      </a:r>
                      <a:endParaRPr lang="en-US" sz="3000" b="0" i="0" u="none" strike="noStrike">
                        <a:solidFill>
                          <a:srgbClr val="000000"/>
                        </a:solidFill>
                        <a:effectLst/>
                        <a:latin typeface="Calibri" panose="020F0502020204030204" pitchFamily="34" charset="0"/>
                      </a:endParaRPr>
                    </a:p>
                  </a:txBody>
                  <a:tcPr marL="9525" marR="9525" marT="9525" marB="0" anchor="b">
                    <a:solidFill>
                      <a:srgbClr val="92D050"/>
                    </a:solidFill>
                  </a:tcPr>
                </a:tc>
                <a:tc>
                  <a:txBody>
                    <a:bodyPr/>
                    <a:lstStyle/>
                    <a:p>
                      <a:pPr algn="r" fontAlgn="b"/>
                      <a:r>
                        <a:rPr lang="en-US" sz="3000" u="none" strike="noStrike">
                          <a:effectLst/>
                        </a:rPr>
                        <a:t>1160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900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200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690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660</a:t>
                      </a:r>
                      <a:endParaRPr lang="en-US" sz="30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3000" u="none" strike="noStrike">
                          <a:effectLst/>
                        </a:rPr>
                        <a:t>0</a:t>
                      </a:r>
                      <a:endParaRPr lang="en-US" sz="30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5645809"/>
                  </a:ext>
                </a:extLst>
              </a:tr>
            </a:tbl>
          </a:graphicData>
        </a:graphic>
      </p:graphicFrame>
      <p:sp>
        <p:nvSpPr>
          <p:cNvPr id="3" name="object 4">
            <a:extLst>
              <a:ext uri="{FF2B5EF4-FFF2-40B4-BE49-F238E27FC236}">
                <a16:creationId xmlns:a16="http://schemas.microsoft.com/office/drawing/2014/main" id="{76078865-462D-8617-F3AB-A4B30464584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68136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138922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Sử dụng ba màu để tô bản đồ các tỉnh của một nước sao cho các tỉnh kề nhau thì có màu</a:t>
            </a:r>
            <a:r>
              <a:rPr lang="en-US" sz="3600" spc="-5">
                <a:cs typeface="Source Sans Pro Light"/>
              </a:rPr>
              <a:t> </a:t>
            </a:r>
            <a:r>
              <a:rPr lang="vi-VN" sz="3600" spc="-5">
                <a:cs typeface="Source Sans Pro Light"/>
              </a:rPr>
              <a:t>khác nhau. </a:t>
            </a:r>
            <a:endParaRPr lang="en-US" sz="3600" spc="-5">
              <a:cs typeface="Source Sans Pro Light"/>
            </a:endParaRPr>
          </a:p>
        </p:txBody>
      </p:sp>
      <p:sp>
        <p:nvSpPr>
          <p:cNvPr id="5" name="object 20">
            <a:extLst>
              <a:ext uri="{FF2B5EF4-FFF2-40B4-BE49-F238E27FC236}">
                <a16:creationId xmlns:a16="http://schemas.microsoft.com/office/drawing/2014/main" id="{EDFC033F-7579-A335-00D2-91309C2E0AA2}"/>
              </a:ext>
            </a:extLst>
          </p:cNvPr>
          <p:cNvSpPr txBox="1"/>
          <p:nvPr/>
        </p:nvSpPr>
        <p:spPr>
          <a:xfrm>
            <a:off x="790892" y="3793849"/>
            <a:ext cx="9019064" cy="427001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Ví dụ, nước Australia có 7 bang như hình vẽ, chỉ sử dụng ba màu: đỏ, xanh lơ</a:t>
            </a:r>
            <a:r>
              <a:rPr lang="en-US" sz="3600" spc="-5">
                <a:cs typeface="Source Sans Pro Light"/>
              </a:rPr>
              <a:t> </a:t>
            </a:r>
            <a:r>
              <a:rPr lang="vi-VN" sz="3600" spc="-5">
                <a:cs typeface="Source Sans Pro Light"/>
              </a:rPr>
              <a:t>và xanh da trời để tô màu 7 bang của nước Australia sao cho không có hai bang nào kề</a:t>
            </a:r>
            <a:r>
              <a:rPr lang="en-US" sz="3600" spc="-5">
                <a:cs typeface="Source Sans Pro Light"/>
              </a:rPr>
              <a:t> </a:t>
            </a:r>
            <a:r>
              <a:rPr lang="vi-VN" sz="3600" spc="-5">
                <a:cs typeface="Source Sans Pro Light"/>
              </a:rPr>
              <a:t>nhau lại có màu giống nhau</a:t>
            </a:r>
            <a:r>
              <a:rPr lang="en-US" sz="3600" spc="-5">
                <a:cs typeface="Source Sans Pro Light"/>
              </a:rPr>
              <a:t>.</a:t>
            </a:r>
          </a:p>
        </p:txBody>
      </p:sp>
      <p:pic>
        <p:nvPicPr>
          <p:cNvPr id="9" name="Picture 8">
            <a:extLst>
              <a:ext uri="{FF2B5EF4-FFF2-40B4-BE49-F238E27FC236}">
                <a16:creationId xmlns:a16="http://schemas.microsoft.com/office/drawing/2014/main" id="{F245C4C6-CF54-E317-6E62-6BFEC43A54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4756" y="3187007"/>
            <a:ext cx="8104665" cy="6550346"/>
          </a:xfrm>
          <a:prstGeom prst="rect">
            <a:avLst/>
          </a:prstGeom>
        </p:spPr>
      </p:pic>
      <p:sp>
        <p:nvSpPr>
          <p:cNvPr id="11" name="object 20">
            <a:extLst>
              <a:ext uri="{FF2B5EF4-FFF2-40B4-BE49-F238E27FC236}">
                <a16:creationId xmlns:a16="http://schemas.microsoft.com/office/drawing/2014/main" id="{A3005D18-6B21-CB29-9B43-D77E00B5F00D}"/>
              </a:ext>
            </a:extLst>
          </p:cNvPr>
          <p:cNvSpPr txBox="1"/>
          <p:nvPr/>
        </p:nvSpPr>
        <p:spPr>
          <a:xfrm>
            <a:off x="790892" y="8197619"/>
            <a:ext cx="9019064" cy="210942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spc="-5">
                <a:cs typeface="Source Sans Pro Light"/>
              </a:rPr>
              <a:t>Tập ràng buộc: WA≠NT, WA≠SA, NT≠SA, NT≠Q, SA≠Q, SA≠NSW, SA≠V,</a:t>
            </a:r>
            <a:r>
              <a:rPr lang="en-US" sz="3600" spc="-5">
                <a:cs typeface="Source Sans Pro Light"/>
              </a:rPr>
              <a:t> </a:t>
            </a:r>
            <a:r>
              <a:rPr lang="vi-VN" sz="3600" spc="-5">
                <a:cs typeface="Source Sans Pro Light"/>
              </a:rPr>
              <a:t>Q≠NSW, NSW≠V</a:t>
            </a:r>
            <a:endParaRPr lang="en-US" sz="3600" spc="-5">
              <a:cs typeface="Source Sans Pro Light"/>
            </a:endParaRPr>
          </a:p>
        </p:txBody>
      </p:sp>
      <p:sp>
        <p:nvSpPr>
          <p:cNvPr id="12" name="Oval 11">
            <a:extLst>
              <a:ext uri="{FF2B5EF4-FFF2-40B4-BE49-F238E27FC236}">
                <a16:creationId xmlns:a16="http://schemas.microsoft.com/office/drawing/2014/main" id="{1A04E4D7-D10B-2BD0-75E2-74FB4E1565C5}"/>
              </a:ext>
            </a:extLst>
          </p:cNvPr>
          <p:cNvSpPr/>
          <p:nvPr/>
        </p:nvSpPr>
        <p:spPr>
          <a:xfrm>
            <a:off x="11410156" y="6489700"/>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0</a:t>
            </a:r>
          </a:p>
        </p:txBody>
      </p:sp>
      <p:sp>
        <p:nvSpPr>
          <p:cNvPr id="13" name="Oval 12">
            <a:extLst>
              <a:ext uri="{FF2B5EF4-FFF2-40B4-BE49-F238E27FC236}">
                <a16:creationId xmlns:a16="http://schemas.microsoft.com/office/drawing/2014/main" id="{7E3FFFC9-1DDB-C866-A28F-4D24778F7ADD}"/>
              </a:ext>
            </a:extLst>
          </p:cNvPr>
          <p:cNvSpPr/>
          <p:nvPr/>
        </p:nvSpPr>
        <p:spPr>
          <a:xfrm>
            <a:off x="13370004" y="3814233"/>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1</a:t>
            </a:r>
          </a:p>
        </p:txBody>
      </p:sp>
      <p:sp>
        <p:nvSpPr>
          <p:cNvPr id="14" name="Oval 13">
            <a:extLst>
              <a:ext uri="{FF2B5EF4-FFF2-40B4-BE49-F238E27FC236}">
                <a16:creationId xmlns:a16="http://schemas.microsoft.com/office/drawing/2014/main" id="{4191ADDB-C817-BA71-CB73-4DB6EF07348F}"/>
              </a:ext>
            </a:extLst>
          </p:cNvPr>
          <p:cNvSpPr/>
          <p:nvPr/>
        </p:nvSpPr>
        <p:spPr>
          <a:xfrm>
            <a:off x="15413712" y="456625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2</a:t>
            </a:r>
          </a:p>
        </p:txBody>
      </p:sp>
      <p:sp>
        <p:nvSpPr>
          <p:cNvPr id="16" name="Oval 15">
            <a:extLst>
              <a:ext uri="{FF2B5EF4-FFF2-40B4-BE49-F238E27FC236}">
                <a16:creationId xmlns:a16="http://schemas.microsoft.com/office/drawing/2014/main" id="{5532AC44-C40A-38ED-302A-840C7944CE05}"/>
              </a:ext>
            </a:extLst>
          </p:cNvPr>
          <p:cNvSpPr/>
          <p:nvPr/>
        </p:nvSpPr>
        <p:spPr>
          <a:xfrm>
            <a:off x="14651712" y="6008577"/>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3</a:t>
            </a:r>
          </a:p>
        </p:txBody>
      </p:sp>
      <p:sp>
        <p:nvSpPr>
          <p:cNvPr id="17" name="Oval 16">
            <a:extLst>
              <a:ext uri="{FF2B5EF4-FFF2-40B4-BE49-F238E27FC236}">
                <a16:creationId xmlns:a16="http://schemas.microsoft.com/office/drawing/2014/main" id="{92146786-ED25-9F93-AFBE-767073DA7B2E}"/>
              </a:ext>
            </a:extLst>
          </p:cNvPr>
          <p:cNvSpPr/>
          <p:nvPr/>
        </p:nvSpPr>
        <p:spPr>
          <a:xfrm>
            <a:off x="16667956" y="7435619"/>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4</a:t>
            </a:r>
          </a:p>
        </p:txBody>
      </p:sp>
      <p:sp>
        <p:nvSpPr>
          <p:cNvPr id="18" name="Oval 17">
            <a:extLst>
              <a:ext uri="{FF2B5EF4-FFF2-40B4-BE49-F238E27FC236}">
                <a16:creationId xmlns:a16="http://schemas.microsoft.com/office/drawing/2014/main" id="{ECD127FA-0945-EBDE-9CD6-743985D8BBE9}"/>
              </a:ext>
            </a:extLst>
          </p:cNvPr>
          <p:cNvSpPr/>
          <p:nvPr/>
        </p:nvSpPr>
        <p:spPr>
          <a:xfrm>
            <a:off x="15032712" y="8047248"/>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5</a:t>
            </a:r>
          </a:p>
        </p:txBody>
      </p:sp>
      <p:sp>
        <p:nvSpPr>
          <p:cNvPr id="19" name="Oval 18">
            <a:extLst>
              <a:ext uri="{FF2B5EF4-FFF2-40B4-BE49-F238E27FC236}">
                <a16:creationId xmlns:a16="http://schemas.microsoft.com/office/drawing/2014/main" id="{B089A2E9-D41E-1CBE-9284-6DDDB94484ED}"/>
              </a:ext>
            </a:extLst>
          </p:cNvPr>
          <p:cNvSpPr/>
          <p:nvPr/>
        </p:nvSpPr>
        <p:spPr>
          <a:xfrm>
            <a:off x="16667956" y="8871331"/>
            <a:ext cx="762000" cy="762000"/>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4400"/>
              <a:t>6</a:t>
            </a:r>
          </a:p>
        </p:txBody>
      </p:sp>
      <p:sp>
        <p:nvSpPr>
          <p:cNvPr id="3" name="object 4">
            <a:extLst>
              <a:ext uri="{FF2B5EF4-FFF2-40B4-BE49-F238E27FC236}">
                <a16:creationId xmlns:a16="http://schemas.microsoft.com/office/drawing/2014/main" id="{52E69BED-CBF4-1939-4546-C30530BCD0E5}"/>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64769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916400" cy="787100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3600" b="1" spc="-5">
                <a:cs typeface="Source Sans Pro Light"/>
              </a:rPr>
              <a:t> Bước 1: </a:t>
            </a:r>
            <a:r>
              <a:rPr lang="vi-VN" sz="3600" spc="-5">
                <a:cs typeface="Source Sans Pro Light"/>
              </a:rPr>
              <a:t>Lập danh sách V’:=[v1</a:t>
            </a:r>
            <a:r>
              <a:rPr lang="en-US" sz="3600" spc="-5">
                <a:cs typeface="Source Sans Pro Light"/>
              </a:rPr>
              <a:t>,</a:t>
            </a:r>
            <a:r>
              <a:rPr lang="vi-VN" sz="3600" spc="-5">
                <a:cs typeface="Source Sans Pro Light"/>
              </a:rPr>
              <a:t>v2, ...,vn] là các đỉnh của đồ thị được sắp xếp theo thứ tự bậc giảm dần: d(v1) &gt; d(v2) &gt; ... &gt; d(vn). Ban đầu tất cả các đỉnh trong V (V’) đều chưa được tô màu.</a:t>
            </a:r>
            <a:r>
              <a:rPr lang="en-US" sz="3600" spc="-5">
                <a:cs typeface="Source Sans Pro Light"/>
              </a:rPr>
              <a:t> </a:t>
            </a:r>
            <a:r>
              <a:rPr lang="vi-VN" sz="3600" spc="-5">
                <a:cs typeface="Source Sans Pro Light"/>
              </a:rPr>
              <a:t>Gán i := 1;</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2: </a:t>
            </a:r>
            <a:r>
              <a:rPr lang="vi-VN" sz="3600" spc="-5">
                <a:cs typeface="Source Sans Pro Light"/>
              </a:rPr>
              <a:t>Tô màu i cho đỉnh đầu tiên trong danh sách V’. Duyệt lần lượt các đỉnh khác trong V’(nếu có) và chỉ tô màu i cho các đỉnh không kề đỉnh đã có màu i.</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3:</a:t>
            </a:r>
            <a:r>
              <a:rPr lang="vi-VN" sz="3600" spc="-5">
                <a:cs typeface="Source Sans Pro Light"/>
              </a:rPr>
              <a:t> Kiểm tra nếu tất cả các đỉnh trong V đã được tô màu thì thuật toán kết thúc, đồ thị đã sử dụng  i màu để tô. Ngược lại, nếu vẫn còn đỉnh chưa được tô thì chuyển sang bước 4.</a:t>
            </a:r>
            <a:endParaRPr lang="en-US" sz="3600" spc="-5">
              <a:cs typeface="Source Sans Pro Light"/>
            </a:endParaRPr>
          </a:p>
          <a:p>
            <a:pPr marL="583565" marR="5080" indent="-571500" algn="just">
              <a:lnSpc>
                <a:spcPct val="130000"/>
              </a:lnSpc>
              <a:buFont typeface="Wingdings" panose="05000000000000000000" pitchFamily="2" charset="2"/>
              <a:buChar char="§"/>
            </a:pPr>
            <a:r>
              <a:rPr lang="vi-VN" sz="3600" b="1" spc="-5">
                <a:cs typeface="Source Sans Pro Light"/>
              </a:rPr>
              <a:t>Bước 4: </a:t>
            </a:r>
            <a:r>
              <a:rPr lang="vi-VN" sz="3600" spc="-5">
                <a:cs typeface="Source Sans Pro Light"/>
              </a:rPr>
              <a:t>Loại khỏi danh sách V’ các đỉnh đã tô màu. Sắp xếp lại các đỉnh trong V’ theo thứ tự bậc giảm dần. Gán i := i + 1 và quay lại bước 2.</a:t>
            </a:r>
            <a:endParaRPr lang="en-US" sz="3600" spc="-5">
              <a:cs typeface="Source Sans Pro Light"/>
            </a:endParaRPr>
          </a:p>
        </p:txBody>
      </p:sp>
      <p:sp>
        <p:nvSpPr>
          <p:cNvPr id="3" name="object 4">
            <a:extLst>
              <a:ext uri="{FF2B5EF4-FFF2-40B4-BE49-F238E27FC236}">
                <a16:creationId xmlns:a16="http://schemas.microsoft.com/office/drawing/2014/main" id="{06F176EE-E8FB-631B-7873-14BF96A7808F}"/>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108688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2" name="object 20">
            <a:extLst>
              <a:ext uri="{FF2B5EF4-FFF2-40B4-BE49-F238E27FC236}">
                <a16:creationId xmlns:a16="http://schemas.microsoft.com/office/drawing/2014/main" id="{EEFD0F68-82BA-E2D5-9F3D-C089A16B90F1}"/>
              </a:ext>
            </a:extLst>
          </p:cNvPr>
          <p:cNvSpPr txBox="1"/>
          <p:nvPr/>
        </p:nvSpPr>
        <p:spPr>
          <a:xfrm>
            <a:off x="818356" y="2265152"/>
            <a:ext cx="16916400" cy="554324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000" spc="-5">
                <a:cs typeface="Source Sans Pro Light"/>
              </a:rPr>
              <a:t>Cho n </a:t>
            </a:r>
            <a:r>
              <a:rPr lang="en-US" sz="4000" spc="-5">
                <a:cs typeface="Source Sans Pro Light"/>
              </a:rPr>
              <a:t>công việc, công việc i hoàn thành trong thời gian t</a:t>
            </a:r>
            <a:r>
              <a:rPr lang="en-US" sz="4000" spc="-5" baseline="-25000">
                <a:cs typeface="Source Sans Pro Light"/>
              </a:rPr>
              <a:t>i</a:t>
            </a:r>
            <a:r>
              <a:rPr lang="en-US" sz="4000" spc="-5">
                <a:cs typeface="Source Sans Pro Light"/>
              </a:rPr>
              <a:t>, các công việc được thực hiện trên M máy công suất như nhau, mỗi máy đều có thể thực hiện bất kỳ trong n công việc, mỗi công việc làm liên tục trên 1 máy cho đến khi hoàn thành. Hãy tổ chức máy thực hiện đủ n công việc sao cho thời gian thực hiện càng nhỏ càng tốt.</a:t>
            </a:r>
          </a:p>
          <a:p>
            <a:pPr marL="583565" marR="5080" indent="-571500" algn="just">
              <a:lnSpc>
                <a:spcPct val="130000"/>
              </a:lnSpc>
              <a:buFont typeface="Wingdings" panose="05000000000000000000" pitchFamily="2" charset="2"/>
              <a:buChar char="§"/>
            </a:pPr>
            <a:r>
              <a:rPr lang="en-US" sz="4000" spc="-5">
                <a:cs typeface="Source Sans Pro Light"/>
              </a:rPr>
              <a:t>Xét 6 công việc và thời gian hoàn thành các công việc tương ứng:</a:t>
            </a: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2203215008"/>
              </p:ext>
            </p:extLst>
          </p:nvPr>
        </p:nvGraphicFramePr>
        <p:xfrm>
          <a:off x="1427956" y="8165116"/>
          <a:ext cx="16306800" cy="1339062"/>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759499432"/>
                    </a:ext>
                  </a:extLst>
                </a:gridCol>
                <a:gridCol w="2717800">
                  <a:extLst>
                    <a:ext uri="{9D8B030D-6E8A-4147-A177-3AD203B41FA5}">
                      <a16:colId xmlns:a16="http://schemas.microsoft.com/office/drawing/2014/main" val="3116133176"/>
                    </a:ext>
                  </a:extLst>
                </a:gridCol>
                <a:gridCol w="2717800">
                  <a:extLst>
                    <a:ext uri="{9D8B030D-6E8A-4147-A177-3AD203B41FA5}">
                      <a16:colId xmlns:a16="http://schemas.microsoft.com/office/drawing/2014/main" val="1624830345"/>
                    </a:ext>
                  </a:extLst>
                </a:gridCol>
                <a:gridCol w="2717800">
                  <a:extLst>
                    <a:ext uri="{9D8B030D-6E8A-4147-A177-3AD203B41FA5}">
                      <a16:colId xmlns:a16="http://schemas.microsoft.com/office/drawing/2014/main" val="2016692769"/>
                    </a:ext>
                  </a:extLst>
                </a:gridCol>
                <a:gridCol w="2717800">
                  <a:extLst>
                    <a:ext uri="{9D8B030D-6E8A-4147-A177-3AD203B41FA5}">
                      <a16:colId xmlns:a16="http://schemas.microsoft.com/office/drawing/2014/main" val="428068758"/>
                    </a:ext>
                  </a:extLst>
                </a:gridCol>
                <a:gridCol w="2717800">
                  <a:extLst>
                    <a:ext uri="{9D8B030D-6E8A-4147-A177-3AD203B41FA5}">
                      <a16:colId xmlns:a16="http://schemas.microsoft.com/office/drawing/2014/main" val="2014034916"/>
                    </a:ext>
                  </a:extLst>
                </a:gridCol>
              </a:tblGrid>
              <a:tr h="669531">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extLst>
                  <a:ext uri="{0D108BD9-81ED-4DB2-BD59-A6C34878D82A}">
                    <a16:rowId xmlns:a16="http://schemas.microsoft.com/office/drawing/2014/main" val="2818006508"/>
                  </a:ext>
                </a:extLst>
              </a:tr>
              <a:tr h="669531">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3" name="object 4">
            <a:extLst>
              <a:ext uri="{FF2B5EF4-FFF2-40B4-BE49-F238E27FC236}">
                <a16:creationId xmlns:a16="http://schemas.microsoft.com/office/drawing/2014/main" id="{3630B666-B5ED-3CC4-1198-A5A09290C86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011810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24" name="object 20">
            <a:extLst>
              <a:ext uri="{FF2B5EF4-FFF2-40B4-BE49-F238E27FC236}">
                <a16:creationId xmlns:a16="http://schemas.microsoft.com/office/drawing/2014/main" id="{15FFF8B1-25E2-20CA-F48F-442A91EBC6B9}"/>
              </a:ext>
            </a:extLst>
          </p:cNvPr>
          <p:cNvSpPr txBox="1"/>
          <p:nvPr/>
        </p:nvSpPr>
        <p:spPr>
          <a:xfrm>
            <a:off x="645148" y="2070100"/>
            <a:ext cx="17491415" cy="859119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Sắp xếp các công việc giảm dần theo thời gian hoàn thành</a:t>
            </a:r>
          </a:p>
          <a:p>
            <a:pPr marL="583565" marR="5080" indent="-571500" algn="just">
              <a:lnSpc>
                <a:spcPct val="130000"/>
              </a:lnSpc>
              <a:buFont typeface="Wingdings" panose="05000000000000000000" pitchFamily="2" charset="2"/>
              <a:buChar char="§"/>
            </a:pPr>
            <a:r>
              <a:rPr lang="en-US" sz="3600" spc="-5">
                <a:cs typeface="Source Sans Pro Light"/>
              </a:rPr>
              <a:t>Phân công M công việc đầu tiên cho M máy. Thời gian lớn nhất để hoàn thành của M công việc này: Tmax</a:t>
            </a:r>
          </a:p>
          <a:p>
            <a:pPr marL="583565" marR="5080" indent="-571500" algn="just">
              <a:lnSpc>
                <a:spcPct val="130000"/>
              </a:lnSpc>
              <a:buFont typeface="Wingdings" panose="05000000000000000000" pitchFamily="2" charset="2"/>
              <a:buChar char="§"/>
            </a:pPr>
            <a:r>
              <a:rPr lang="en-US" sz="3600" spc="-5">
                <a:cs typeface="Source Sans Pro Light"/>
              </a:rPr>
              <a:t>Loop1:</a:t>
            </a:r>
          </a:p>
          <a:p>
            <a:pPr marL="1497965" marR="5080" lvl="2" indent="-571500" algn="just">
              <a:lnSpc>
                <a:spcPct val="130000"/>
              </a:lnSpc>
              <a:buFont typeface="Wingdings" panose="05000000000000000000" pitchFamily="2" charset="2"/>
              <a:buChar char="§"/>
            </a:pPr>
            <a:r>
              <a:rPr lang="en-US" sz="3600" spc="-5">
                <a:cs typeface="Source Sans Pro Light"/>
              </a:rPr>
              <a:t>Loop2:</a:t>
            </a:r>
          </a:p>
          <a:p>
            <a:pPr marL="2412365" marR="5080" lvl="4" indent="-571500" algn="just">
              <a:lnSpc>
                <a:spcPct val="130000"/>
              </a:lnSpc>
              <a:buFont typeface="Wingdings" panose="05000000000000000000" pitchFamily="2" charset="2"/>
              <a:buChar char="§"/>
            </a:pPr>
            <a:r>
              <a:rPr lang="en-US" sz="3600" spc="-5">
                <a:cs typeface="Source Sans Pro Light"/>
              </a:rPr>
              <a:t>Chọn máy có thời gian đã làm &lt; Tmax, thêm công việc mới cho máy này (theo thứ tự công việc đã sắp xếp).</a:t>
            </a:r>
          </a:p>
          <a:p>
            <a:pPr marL="2412365" marR="5080" lvl="4" indent="-571500" algn="just">
              <a:lnSpc>
                <a:spcPct val="130000"/>
              </a:lnSpc>
              <a:buFont typeface="Wingdings" panose="05000000000000000000" pitchFamily="2" charset="2"/>
              <a:buChar char="§"/>
            </a:pPr>
            <a:r>
              <a:rPr lang="en-US" sz="3600" spc="-5">
                <a:cs typeface="Source Sans Pro Light"/>
              </a:rPr>
              <a:t>Lặp lại cho đến khi thêm công việc mới thì không có máy nào có tổng thời gian thực hiện &lt;Tmax</a:t>
            </a:r>
          </a:p>
          <a:p>
            <a:pPr marL="1497965" marR="5080" lvl="2" indent="-571500" algn="just">
              <a:lnSpc>
                <a:spcPct val="130000"/>
              </a:lnSpc>
              <a:buFont typeface="Wingdings" panose="05000000000000000000" pitchFamily="2" charset="2"/>
              <a:buChar char="§"/>
            </a:pPr>
            <a:r>
              <a:rPr lang="en-US" sz="3600" spc="-5">
                <a:cs typeface="Source Sans Pro Light"/>
              </a:rPr>
              <a:t>Tìm máy có thời gian thực hiện bé nhất, phân công công việc cho máy này và thay đổi giá trị của Tmax</a:t>
            </a:r>
          </a:p>
          <a:p>
            <a:pPr marL="1497965" marR="5080" lvl="2" indent="-571500" algn="just">
              <a:lnSpc>
                <a:spcPct val="130000"/>
              </a:lnSpc>
              <a:buFont typeface="Wingdings" panose="05000000000000000000" pitchFamily="2" charset="2"/>
              <a:buChar char="§"/>
            </a:pPr>
            <a:r>
              <a:rPr lang="en-US" sz="3600" spc="-5">
                <a:cs typeface="Source Sans Pro Light"/>
              </a:rPr>
              <a:t>Lặp lại cho đến khi hết việc</a:t>
            </a:r>
          </a:p>
        </p:txBody>
      </p:sp>
      <p:sp>
        <p:nvSpPr>
          <p:cNvPr id="3" name="object 4">
            <a:extLst>
              <a:ext uri="{FF2B5EF4-FFF2-40B4-BE49-F238E27FC236}">
                <a16:creationId xmlns:a16="http://schemas.microsoft.com/office/drawing/2014/main" id="{DBA827C6-4E7C-8077-93F2-6B6F31B8A47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796328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117917974"/>
              </p:ext>
            </p:extLst>
          </p:nvPr>
        </p:nvGraphicFramePr>
        <p:xfrm>
          <a:off x="836612" y="2374900"/>
          <a:ext cx="10725946" cy="1219200"/>
        </p:xfrm>
        <a:graphic>
          <a:graphicData uri="http://schemas.openxmlformats.org/drawingml/2006/table">
            <a:tbl>
              <a:tblPr firstRow="1" bandRow="1">
                <a:tableStyleId>{5C22544A-7EE6-4342-B048-85BDC9FD1C3A}</a:tableStyleId>
              </a:tblPr>
              <a:tblGrid>
                <a:gridCol w="1532278">
                  <a:extLst>
                    <a:ext uri="{9D8B030D-6E8A-4147-A177-3AD203B41FA5}">
                      <a16:colId xmlns:a16="http://schemas.microsoft.com/office/drawing/2014/main" val="759499432"/>
                    </a:ext>
                  </a:extLst>
                </a:gridCol>
                <a:gridCol w="1532278">
                  <a:extLst>
                    <a:ext uri="{9D8B030D-6E8A-4147-A177-3AD203B41FA5}">
                      <a16:colId xmlns:a16="http://schemas.microsoft.com/office/drawing/2014/main" val="3116133176"/>
                    </a:ext>
                  </a:extLst>
                </a:gridCol>
                <a:gridCol w="1532278">
                  <a:extLst>
                    <a:ext uri="{9D8B030D-6E8A-4147-A177-3AD203B41FA5}">
                      <a16:colId xmlns:a16="http://schemas.microsoft.com/office/drawing/2014/main" val="1624830345"/>
                    </a:ext>
                  </a:extLst>
                </a:gridCol>
                <a:gridCol w="1532278">
                  <a:extLst>
                    <a:ext uri="{9D8B030D-6E8A-4147-A177-3AD203B41FA5}">
                      <a16:colId xmlns:a16="http://schemas.microsoft.com/office/drawing/2014/main" val="2016692769"/>
                    </a:ext>
                  </a:extLst>
                </a:gridCol>
                <a:gridCol w="1532278">
                  <a:extLst>
                    <a:ext uri="{9D8B030D-6E8A-4147-A177-3AD203B41FA5}">
                      <a16:colId xmlns:a16="http://schemas.microsoft.com/office/drawing/2014/main" val="428068758"/>
                    </a:ext>
                  </a:extLst>
                </a:gridCol>
                <a:gridCol w="1532278">
                  <a:extLst>
                    <a:ext uri="{9D8B030D-6E8A-4147-A177-3AD203B41FA5}">
                      <a16:colId xmlns:a16="http://schemas.microsoft.com/office/drawing/2014/main" val="2014034916"/>
                    </a:ext>
                  </a:extLst>
                </a:gridCol>
                <a:gridCol w="1532278">
                  <a:extLst>
                    <a:ext uri="{9D8B030D-6E8A-4147-A177-3AD203B41FA5}">
                      <a16:colId xmlns:a16="http://schemas.microsoft.com/office/drawing/2014/main" val="68086880"/>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2</a:t>
                      </a:r>
                    </a:p>
                  </a:txBody>
                  <a:tcPr/>
                </a:tc>
                <a:tc>
                  <a:txBody>
                    <a:bodyPr/>
                    <a:lstStyle/>
                    <a:p>
                      <a:pPr algn="ctr"/>
                      <a:r>
                        <a:rPr lang="en-US"/>
                        <a:t>5</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1</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633331948"/>
              </p:ext>
            </p:extLst>
          </p:nvPr>
        </p:nvGraphicFramePr>
        <p:xfrm>
          <a:off x="836612" y="4737100"/>
          <a:ext cx="8973342"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gridCol w="1495557">
                  <a:extLst>
                    <a:ext uri="{9D8B030D-6E8A-4147-A177-3AD203B41FA5}">
                      <a16:colId xmlns:a16="http://schemas.microsoft.com/office/drawing/2014/main" val="2014034916"/>
                    </a:ext>
                  </a:extLst>
                </a:gridCol>
              </a:tblGrid>
              <a:tr h="609600">
                <a:tc>
                  <a:txBody>
                    <a:bodyPr/>
                    <a:lstStyle/>
                    <a:p>
                      <a:pPr algn="ctr"/>
                      <a:r>
                        <a:rPr lang="en-US"/>
                        <a:t>CV3</a:t>
                      </a:r>
                    </a:p>
                  </a:txBody>
                  <a:tcPr/>
                </a:tc>
                <a:tc>
                  <a:txBody>
                    <a:bodyPr/>
                    <a:lstStyle/>
                    <a:p>
                      <a:pPr algn="ctr"/>
                      <a:r>
                        <a:rPr lang="en-US"/>
                        <a:t>CV2</a:t>
                      </a:r>
                    </a:p>
                  </a:txBody>
                  <a:tcPr/>
                </a:tc>
                <a:tc>
                  <a:txBody>
                    <a:bodyPr/>
                    <a:lstStyle/>
                    <a:p>
                      <a:pPr algn="ctr"/>
                      <a:r>
                        <a:rPr lang="en-US"/>
                        <a:t>CV5</a:t>
                      </a:r>
                    </a:p>
                  </a:txBody>
                  <a:tcPr/>
                </a:tc>
                <a:tc>
                  <a:txBody>
                    <a:bodyPr/>
                    <a:lstStyle/>
                    <a:p>
                      <a:pPr algn="ctr"/>
                      <a:r>
                        <a:rPr lang="en-US"/>
                        <a:t>CV1</a:t>
                      </a:r>
                    </a:p>
                  </a:txBody>
                  <a:tcPr/>
                </a:tc>
                <a:tc>
                  <a:txBody>
                    <a:bodyPr/>
                    <a:lstStyle/>
                    <a:p>
                      <a:pPr algn="ctr"/>
                      <a:r>
                        <a:rPr lang="en-US"/>
                        <a:t>CV4</a:t>
                      </a:r>
                    </a:p>
                  </a:txBody>
                  <a:tcPr/>
                </a:tc>
                <a:tc>
                  <a:txBody>
                    <a:bodyPr/>
                    <a:lstStyle/>
                    <a:p>
                      <a:pPr algn="ctr"/>
                      <a:r>
                        <a:rPr lang="en-US"/>
                        <a:t>CV6</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5</a:t>
                      </a:r>
                    </a:p>
                  </a:txBody>
                  <a:tcPr/>
                </a:tc>
                <a:tc>
                  <a:txBody>
                    <a:bodyPr/>
                    <a:lstStyle/>
                    <a:p>
                      <a:pPr algn="ctr"/>
                      <a:r>
                        <a:rPr lang="en-US"/>
                        <a:t>2</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757564" y="6357367"/>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CV3 (8)</a:t>
            </a:r>
          </a:p>
          <a:p>
            <a:pPr marL="583565" marR="5080" indent="-571500" algn="just">
              <a:lnSpc>
                <a:spcPct val="130000"/>
              </a:lnSpc>
              <a:buFont typeface="Wingdings" panose="05000000000000000000" pitchFamily="2" charset="2"/>
              <a:buChar char="§"/>
            </a:pPr>
            <a:r>
              <a:rPr lang="en-US" sz="4000" spc="-5">
                <a:cs typeface="Source Sans Pro Light"/>
              </a:rPr>
              <a:t>M2: CV2 (5)</a:t>
            </a:r>
          </a:p>
          <a:p>
            <a:pPr marL="583565" marR="5080" indent="-571500" algn="just">
              <a:lnSpc>
                <a:spcPct val="130000"/>
              </a:lnSpc>
              <a:buFont typeface="Wingdings" panose="05000000000000000000" pitchFamily="2" charset="2"/>
              <a:buChar char="§"/>
            </a:pPr>
            <a:r>
              <a:rPr lang="en-US" sz="4000" spc="-5">
                <a:cs typeface="Source Sans Pro Light"/>
              </a:rPr>
              <a:t>M3: CV5 (5)</a:t>
            </a:r>
          </a:p>
        </p:txBody>
      </p:sp>
      <p:sp>
        <p:nvSpPr>
          <p:cNvPr id="9" name="object 20">
            <a:extLst>
              <a:ext uri="{FF2B5EF4-FFF2-40B4-BE49-F238E27FC236}">
                <a16:creationId xmlns:a16="http://schemas.microsoft.com/office/drawing/2014/main" id="{4D83EFE5-560A-1454-5AAC-FF2642751181}"/>
              </a:ext>
            </a:extLst>
          </p:cNvPr>
          <p:cNvSpPr txBox="1"/>
          <p:nvPr/>
        </p:nvSpPr>
        <p:spPr>
          <a:xfrm>
            <a:off x="6076156" y="642599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M2 (5)</a:t>
            </a:r>
          </a:p>
        </p:txBody>
      </p:sp>
      <p:sp>
        <p:nvSpPr>
          <p:cNvPr id="10" name="object 20">
            <a:extLst>
              <a:ext uri="{FF2B5EF4-FFF2-40B4-BE49-F238E27FC236}">
                <a16:creationId xmlns:a16="http://schemas.microsoft.com/office/drawing/2014/main" id="{37E79A31-F6D0-95BF-D525-9FFE3A4F270F}"/>
              </a:ext>
            </a:extLst>
          </p:cNvPr>
          <p:cNvSpPr txBox="1"/>
          <p:nvPr/>
        </p:nvSpPr>
        <p:spPr>
          <a:xfrm>
            <a:off x="11394747" y="642832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M2 = M2 + CV1 (2) + CV4 (1)  = 8 &gt;=Tmax</a:t>
            </a:r>
          </a:p>
          <a:p>
            <a:pPr marL="583565" marR="5080" indent="-571500" algn="just">
              <a:lnSpc>
                <a:spcPct val="130000"/>
              </a:lnSpc>
              <a:buFont typeface="Wingdings" panose="05000000000000000000" pitchFamily="2" charset="2"/>
              <a:buChar char="§"/>
            </a:pPr>
            <a:r>
              <a:rPr lang="en-US" sz="4000" spc="-5">
                <a:cs typeface="Source Sans Pro Light"/>
              </a:rPr>
              <a:t>M3 = M3 + CV6 (1) = 6</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8 đơn vị thời gian</a:t>
            </a:r>
          </a:p>
        </p:txBody>
      </p:sp>
      <p:sp>
        <p:nvSpPr>
          <p:cNvPr id="12" name="object 4">
            <a:extLst>
              <a:ext uri="{FF2B5EF4-FFF2-40B4-BE49-F238E27FC236}">
                <a16:creationId xmlns:a16="http://schemas.microsoft.com/office/drawing/2014/main" id="{3C079130-F6CC-D609-1353-117CB98BEE7A}"/>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982898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20" name="object 20"/>
          <p:cNvSpPr txBox="1"/>
          <p:nvPr/>
        </p:nvSpPr>
        <p:spPr>
          <a:xfrm>
            <a:off x="1046956" y="1308100"/>
            <a:ext cx="16916400" cy="890416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Heuristic là gì? </a:t>
            </a:r>
            <a:endParaRPr lang="en-US" sz="4400" spc="-5">
              <a:cs typeface="Source Sans Pro Light"/>
            </a:endParaRPr>
          </a:p>
          <a:p>
            <a:pPr marL="1040765" marR="5080" lvl="1" indent="-571500" algn="just">
              <a:lnSpc>
                <a:spcPct val="130000"/>
              </a:lnSpc>
              <a:buFont typeface="Wingdings" panose="05000000000000000000" pitchFamily="2" charset="2"/>
              <a:buChar char="§"/>
            </a:pPr>
            <a:r>
              <a:rPr lang="vi-VN" sz="4000" spc="-5">
                <a:cs typeface="Source Sans Pro Light"/>
              </a:rPr>
              <a:t>Heuristic là những tri thức được rút tỉa từ những kinh nghiệm, “trực</a:t>
            </a:r>
            <a:r>
              <a:rPr lang="en-US" sz="4000" spc="-5">
                <a:cs typeface="Source Sans Pro Light"/>
              </a:rPr>
              <a:t> </a:t>
            </a:r>
            <a:r>
              <a:rPr lang="vi-VN" sz="4000" spc="-5">
                <a:cs typeface="Source Sans Pro Light"/>
              </a:rPr>
              <a:t>giác” của con người (mẹo).</a:t>
            </a:r>
          </a:p>
          <a:p>
            <a:pPr marL="1040765" marR="5080" lvl="1" indent="-571500" algn="just">
              <a:lnSpc>
                <a:spcPct val="130000"/>
              </a:lnSpc>
              <a:buFont typeface="Wingdings" panose="05000000000000000000" pitchFamily="2" charset="2"/>
              <a:buChar char="§"/>
            </a:pPr>
            <a:r>
              <a:rPr lang="vi-VN" sz="4000" spc="-5">
                <a:cs typeface="Source Sans Pro Light"/>
              </a:rPr>
              <a:t>Heuristic có thể là những tri thức “đúng” hay “sai”.</a:t>
            </a:r>
          </a:p>
          <a:p>
            <a:pPr marL="1040765" marR="5080" lvl="1" indent="-571500" algn="just">
              <a:lnSpc>
                <a:spcPct val="130000"/>
              </a:lnSpc>
              <a:buFont typeface="Wingdings" panose="05000000000000000000" pitchFamily="2" charset="2"/>
              <a:buChar char="§"/>
            </a:pPr>
            <a:r>
              <a:rPr lang="vi-VN" sz="4000" spc="-5">
                <a:cs typeface="Source Sans Pro Light"/>
              </a:rPr>
              <a:t>Heuristic là những meta knowledge và “thường đúng”.</a:t>
            </a:r>
            <a:endParaRPr lang="en-US" sz="4000" spc="-5">
              <a:cs typeface="Source Sans Pro Light"/>
            </a:endParaRPr>
          </a:p>
          <a:p>
            <a:pPr marL="583565" marR="5080" indent="-571500" algn="just">
              <a:lnSpc>
                <a:spcPct val="130000"/>
              </a:lnSpc>
              <a:buFont typeface="Wingdings" panose="05000000000000000000" pitchFamily="2" charset="2"/>
              <a:buChar char="§"/>
            </a:pPr>
            <a:r>
              <a:rPr lang="vi-VN" sz="4400" spc="-5"/>
              <a:t>Heuristic dùng để làm gì?</a:t>
            </a:r>
            <a:endParaRPr lang="en-US" sz="4400" spc="-5"/>
          </a:p>
          <a:p>
            <a:pPr marL="1040765" marR="5080" lvl="1" indent="-571500" algn="just">
              <a:lnSpc>
                <a:spcPct val="130000"/>
              </a:lnSpc>
              <a:buFont typeface="Wingdings" panose="05000000000000000000" pitchFamily="2" charset="2"/>
              <a:buChar char="§"/>
            </a:pPr>
            <a:r>
              <a:rPr lang="en-US" sz="4000" spc="-5"/>
              <a:t>Khi bài toán</a:t>
            </a:r>
            <a:r>
              <a:rPr lang="vi-VN" sz="4000" spc="-5"/>
              <a:t> có thể không có nghiệm chính xác do các mệnh đề không phát</a:t>
            </a:r>
            <a:r>
              <a:rPr lang="en-US" sz="4000" spc="-5"/>
              <a:t> </a:t>
            </a:r>
            <a:r>
              <a:rPr lang="vi-VN" sz="4000" spc="-5"/>
              <a:t>biểu chặt chẽ hay thiếu dữ liệu để khẳng định </a:t>
            </a:r>
            <a:r>
              <a:rPr lang="en-US" sz="4000" spc="-5"/>
              <a:t>KQ</a:t>
            </a:r>
            <a:r>
              <a:rPr lang="vi-VN" sz="4000" spc="-5"/>
              <a:t>.</a:t>
            </a:r>
          </a:p>
          <a:p>
            <a:pPr marL="1040765" marR="5080" lvl="1" indent="-571500" algn="just">
              <a:lnSpc>
                <a:spcPct val="130000"/>
              </a:lnSpc>
              <a:buFont typeface="Wingdings" panose="05000000000000000000" pitchFamily="2" charset="2"/>
              <a:buChar char="§"/>
            </a:pPr>
            <a:r>
              <a:rPr lang="en-US" sz="4000" spc="-5"/>
              <a:t>C</a:t>
            </a:r>
            <a:r>
              <a:rPr lang="vi-VN" sz="4000" spc="-5"/>
              <a:t>ó nghiệm chính xác nhưng </a:t>
            </a:r>
            <a:r>
              <a:rPr lang="en-US" sz="4000" spc="-5"/>
              <a:t>chi phí </a:t>
            </a:r>
            <a:r>
              <a:rPr lang="vi-VN" sz="4000" spc="-5"/>
              <a:t>tính toán để tìm ra nghiệm là</a:t>
            </a:r>
            <a:r>
              <a:rPr lang="en-US" sz="4000" spc="-5"/>
              <a:t> </a:t>
            </a:r>
            <a:r>
              <a:rPr lang="vi-VN" sz="4000" spc="-5"/>
              <a:t>quá lớn (hệ quả của bùng </a:t>
            </a:r>
            <a:r>
              <a:rPr lang="en-US" sz="4000" spc="-5"/>
              <a:t>nổ</a:t>
            </a:r>
            <a:r>
              <a:rPr lang="vi-VN" sz="4000" spc="-5"/>
              <a:t> tổ hợp)</a:t>
            </a:r>
            <a:r>
              <a:rPr lang="en-US" sz="4000" spc="-5"/>
              <a:t>.</a:t>
            </a:r>
          </a:p>
          <a:p>
            <a:pPr marL="583565" marR="5080" indent="-571500" algn="just">
              <a:lnSpc>
                <a:spcPct val="130000"/>
              </a:lnSpc>
              <a:buFont typeface="Wingdings" panose="05000000000000000000" pitchFamily="2" charset="2"/>
              <a:buChar char="§"/>
            </a:pPr>
            <a:r>
              <a:rPr lang="vi-VN" sz="4400" spc="-5"/>
              <a:t>Heuristic giúp tìm kiếm đạt kết quả với chi phí thấp hơn</a:t>
            </a:r>
            <a:r>
              <a:rPr lang="en-US" sz="4400" spc="-5"/>
              <a:t>.</a:t>
            </a:r>
            <a:endParaRPr lang="vi-VN" sz="4400" spc="-5"/>
          </a:p>
        </p:txBody>
      </p:sp>
      <p:sp>
        <p:nvSpPr>
          <p:cNvPr id="3" name="object 4">
            <a:extLst>
              <a:ext uri="{FF2B5EF4-FFF2-40B4-BE49-F238E27FC236}">
                <a16:creationId xmlns:a16="http://schemas.microsoft.com/office/drawing/2014/main" id="{268EFBD6-126A-FED5-2464-DC2AB98AC84C}"/>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541446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1601083037"/>
              </p:ext>
            </p:extLst>
          </p:nvPr>
        </p:nvGraphicFramePr>
        <p:xfrm>
          <a:off x="836612" y="2374900"/>
          <a:ext cx="10268742" cy="1219200"/>
        </p:xfrm>
        <a:graphic>
          <a:graphicData uri="http://schemas.openxmlformats.org/drawingml/2006/table">
            <a:tbl>
              <a:tblPr firstRow="1" bandRow="1">
                <a:tableStyleId>{5C22544A-7EE6-4342-B048-85BDC9FD1C3A}</a:tableStyleId>
              </a:tblPr>
              <a:tblGrid>
                <a:gridCol w="1711457">
                  <a:extLst>
                    <a:ext uri="{9D8B030D-6E8A-4147-A177-3AD203B41FA5}">
                      <a16:colId xmlns:a16="http://schemas.microsoft.com/office/drawing/2014/main" val="759499432"/>
                    </a:ext>
                  </a:extLst>
                </a:gridCol>
                <a:gridCol w="1711457">
                  <a:extLst>
                    <a:ext uri="{9D8B030D-6E8A-4147-A177-3AD203B41FA5}">
                      <a16:colId xmlns:a16="http://schemas.microsoft.com/office/drawing/2014/main" val="3116133176"/>
                    </a:ext>
                  </a:extLst>
                </a:gridCol>
                <a:gridCol w="1711457">
                  <a:extLst>
                    <a:ext uri="{9D8B030D-6E8A-4147-A177-3AD203B41FA5}">
                      <a16:colId xmlns:a16="http://schemas.microsoft.com/office/drawing/2014/main" val="1624830345"/>
                    </a:ext>
                  </a:extLst>
                </a:gridCol>
                <a:gridCol w="1711457">
                  <a:extLst>
                    <a:ext uri="{9D8B030D-6E8A-4147-A177-3AD203B41FA5}">
                      <a16:colId xmlns:a16="http://schemas.microsoft.com/office/drawing/2014/main" val="2016692769"/>
                    </a:ext>
                  </a:extLst>
                </a:gridCol>
                <a:gridCol w="1711457">
                  <a:extLst>
                    <a:ext uri="{9D8B030D-6E8A-4147-A177-3AD203B41FA5}">
                      <a16:colId xmlns:a16="http://schemas.microsoft.com/office/drawing/2014/main" val="428068758"/>
                    </a:ext>
                  </a:extLst>
                </a:gridCol>
                <a:gridCol w="1711457">
                  <a:extLst>
                    <a:ext uri="{9D8B030D-6E8A-4147-A177-3AD203B41FA5}">
                      <a16:colId xmlns:a16="http://schemas.microsoft.com/office/drawing/2014/main" val="1595012187"/>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tc>
                  <a:txBody>
                    <a:bodyPr/>
                    <a:lstStyle/>
                    <a:p>
                      <a:pPr algn="ctr"/>
                      <a:r>
                        <a:rPr lang="en-US"/>
                        <a:t>M=2</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1704629201"/>
              </p:ext>
            </p:extLst>
          </p:nvPr>
        </p:nvGraphicFramePr>
        <p:xfrm>
          <a:off x="836612" y="4737100"/>
          <a:ext cx="7477785" cy="1219200"/>
        </p:xfrm>
        <a:graphic>
          <a:graphicData uri="http://schemas.openxmlformats.org/drawingml/2006/table">
            <a:tbl>
              <a:tblPr firstRow="1" bandRow="1">
                <a:tableStyleId>{5C22544A-7EE6-4342-B048-85BDC9FD1C3A}</a:tableStyleId>
              </a:tblPr>
              <a:tblGrid>
                <a:gridCol w="1495557">
                  <a:extLst>
                    <a:ext uri="{9D8B030D-6E8A-4147-A177-3AD203B41FA5}">
                      <a16:colId xmlns:a16="http://schemas.microsoft.com/office/drawing/2014/main" val="759499432"/>
                    </a:ext>
                  </a:extLst>
                </a:gridCol>
                <a:gridCol w="1495557">
                  <a:extLst>
                    <a:ext uri="{9D8B030D-6E8A-4147-A177-3AD203B41FA5}">
                      <a16:colId xmlns:a16="http://schemas.microsoft.com/office/drawing/2014/main" val="3116133176"/>
                    </a:ext>
                  </a:extLst>
                </a:gridCol>
                <a:gridCol w="1495557">
                  <a:extLst>
                    <a:ext uri="{9D8B030D-6E8A-4147-A177-3AD203B41FA5}">
                      <a16:colId xmlns:a16="http://schemas.microsoft.com/office/drawing/2014/main" val="1624830345"/>
                    </a:ext>
                  </a:extLst>
                </a:gridCol>
                <a:gridCol w="1495557">
                  <a:extLst>
                    <a:ext uri="{9D8B030D-6E8A-4147-A177-3AD203B41FA5}">
                      <a16:colId xmlns:a16="http://schemas.microsoft.com/office/drawing/2014/main" val="2016692769"/>
                    </a:ext>
                  </a:extLst>
                </a:gridCol>
                <a:gridCol w="1495557">
                  <a:extLst>
                    <a:ext uri="{9D8B030D-6E8A-4147-A177-3AD203B41FA5}">
                      <a16:colId xmlns:a16="http://schemas.microsoft.com/office/drawing/2014/main" val="428068758"/>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extLst>
                  <a:ext uri="{0D108BD9-81ED-4DB2-BD59-A6C34878D82A}">
                    <a16:rowId xmlns:a16="http://schemas.microsoft.com/office/drawing/2014/main" val="2818006508"/>
                  </a:ext>
                </a:extLst>
              </a:tr>
              <a:tr h="609600">
                <a:tc>
                  <a:txBody>
                    <a:bodyPr/>
                    <a:lstStyle/>
                    <a:p>
                      <a:pPr algn="ctr"/>
                      <a:r>
                        <a:rPr lang="en-US"/>
                        <a:t>3</a:t>
                      </a:r>
                    </a:p>
                  </a:txBody>
                  <a:tcPr/>
                </a:tc>
                <a:tc>
                  <a:txBody>
                    <a:bodyPr/>
                    <a:lstStyle/>
                    <a:p>
                      <a:pPr algn="ctr"/>
                      <a:r>
                        <a:rPr lang="en-US"/>
                        <a:t>3</a:t>
                      </a:r>
                    </a:p>
                  </a:txBody>
                  <a:tcPr/>
                </a:tc>
                <a:tc>
                  <a:txBody>
                    <a:bodyPr/>
                    <a:lstStyle/>
                    <a:p>
                      <a:pPr algn="ctr"/>
                      <a:r>
                        <a:rPr lang="en-US"/>
                        <a:t>2</a:t>
                      </a:r>
                    </a:p>
                  </a:txBody>
                  <a:tcPr/>
                </a:tc>
                <a:tc>
                  <a:txBody>
                    <a:bodyPr/>
                    <a:lstStyle/>
                    <a:p>
                      <a:pPr algn="ctr"/>
                      <a:r>
                        <a:rPr lang="en-US"/>
                        <a:t>2</a:t>
                      </a:r>
                    </a:p>
                  </a:txBody>
                  <a:tcPr/>
                </a:tc>
                <a:tc>
                  <a:txBody>
                    <a:bodyPr/>
                    <a:lstStyle/>
                    <a:p>
                      <a:pPr algn="ctr"/>
                      <a:r>
                        <a:rPr lang="en-US"/>
                        <a:t>2</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36612" y="3705860"/>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964051" y="4346588"/>
            <a:ext cx="48613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CV1 (3)</a:t>
            </a:r>
          </a:p>
          <a:p>
            <a:pPr marL="583565" marR="5080" indent="-571500" algn="just">
              <a:lnSpc>
                <a:spcPct val="130000"/>
              </a:lnSpc>
              <a:buFont typeface="Wingdings" panose="05000000000000000000" pitchFamily="2" charset="2"/>
              <a:buChar char="§"/>
            </a:pPr>
            <a:r>
              <a:rPr lang="en-US" sz="4000" spc="-5">
                <a:cs typeface="Source Sans Pro Light"/>
              </a:rPr>
              <a:t>M2: CV2 (3)</a:t>
            </a:r>
          </a:p>
        </p:txBody>
      </p:sp>
      <p:sp>
        <p:nvSpPr>
          <p:cNvPr id="9" name="object 20">
            <a:extLst>
              <a:ext uri="{FF2B5EF4-FFF2-40B4-BE49-F238E27FC236}">
                <a16:creationId xmlns:a16="http://schemas.microsoft.com/office/drawing/2014/main" id="{4D83EFE5-560A-1454-5AAC-FF2642751181}"/>
              </a:ext>
            </a:extLst>
          </p:cNvPr>
          <p:cNvSpPr txBox="1"/>
          <p:nvPr/>
        </p:nvSpPr>
        <p:spPr>
          <a:xfrm>
            <a:off x="14042242" y="4431301"/>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3</a:t>
            </a:r>
          </a:p>
          <a:p>
            <a:pPr marL="583565" marR="5080" indent="-571500" algn="just">
              <a:lnSpc>
                <a:spcPct val="130000"/>
              </a:lnSpc>
              <a:buFont typeface="Wingdings" panose="05000000000000000000" pitchFamily="2" charset="2"/>
              <a:buChar char="§"/>
            </a:pPr>
            <a:r>
              <a:rPr lang="en-US" sz="4000" spc="-5">
                <a:cs typeface="Source Sans Pro Light"/>
              </a:rPr>
              <a:t>Min_t = M1 (3)</a:t>
            </a:r>
          </a:p>
        </p:txBody>
      </p:sp>
      <p:sp>
        <p:nvSpPr>
          <p:cNvPr id="10" name="object 20">
            <a:extLst>
              <a:ext uri="{FF2B5EF4-FFF2-40B4-BE49-F238E27FC236}">
                <a16:creationId xmlns:a16="http://schemas.microsoft.com/office/drawing/2014/main" id="{37E79A31-F6D0-95BF-D525-9FFE3A4F270F}"/>
              </a:ext>
            </a:extLst>
          </p:cNvPr>
          <p:cNvSpPr txBox="1"/>
          <p:nvPr/>
        </p:nvSpPr>
        <p:spPr>
          <a:xfrm>
            <a:off x="836612" y="6489622"/>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M1 = M1 + CV2 (2)  = 5 &gt;=Tmax </a:t>
            </a:r>
            <a:r>
              <a:rPr lang="en-US" sz="4000" spc="-5">
                <a:cs typeface="Source Sans Pro Light"/>
                <a:sym typeface="Wingdings" panose="05000000000000000000" pitchFamily="2" charset="2"/>
              </a:rPr>
              <a:t> Tmax = 5</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(2) = 5</a:t>
            </a:r>
          </a:p>
        </p:txBody>
      </p:sp>
      <p:sp>
        <p:nvSpPr>
          <p:cNvPr id="11" name="object 20">
            <a:extLst>
              <a:ext uri="{FF2B5EF4-FFF2-40B4-BE49-F238E27FC236}">
                <a16:creationId xmlns:a16="http://schemas.microsoft.com/office/drawing/2014/main" id="{921FDA20-3A7B-B1A9-336E-A7E5B6EA5D27}"/>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7 đơn vị thời gian</a:t>
            </a:r>
          </a:p>
        </p:txBody>
      </p:sp>
      <p:sp>
        <p:nvSpPr>
          <p:cNvPr id="12" name="object 20">
            <a:extLst>
              <a:ext uri="{FF2B5EF4-FFF2-40B4-BE49-F238E27FC236}">
                <a16:creationId xmlns:a16="http://schemas.microsoft.com/office/drawing/2014/main" id="{E81352BE-ECFE-9EDF-6DFC-9B6A390D547A}"/>
              </a:ext>
            </a:extLst>
          </p:cNvPr>
          <p:cNvSpPr txBox="1"/>
          <p:nvPr/>
        </p:nvSpPr>
        <p:spPr>
          <a:xfrm>
            <a:off x="11791156" y="669889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CV3 (2)  = 7 &gt;=Tmax </a:t>
            </a:r>
            <a:r>
              <a:rPr lang="en-US" sz="4000" spc="-5">
                <a:cs typeface="Source Sans Pro Light"/>
                <a:sym typeface="Wingdings" panose="05000000000000000000" pitchFamily="2" charset="2"/>
              </a:rPr>
              <a:t> Tmax = 7</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a:t>
            </a:r>
            <a:r>
              <a:rPr lang="en-US" sz="4000" spc="-5">
                <a:cs typeface="Source Sans Pro Light"/>
                <a:sym typeface="Symbol" panose="05050102010706020507" pitchFamily="18" charset="2"/>
              </a:rPr>
              <a:t></a:t>
            </a:r>
            <a:endParaRPr lang="en-US" sz="4000" spc="-5">
              <a:cs typeface="Source Sans Pro Light"/>
            </a:endParaRPr>
          </a:p>
        </p:txBody>
      </p:sp>
      <p:sp>
        <p:nvSpPr>
          <p:cNvPr id="13" name="object 20">
            <a:extLst>
              <a:ext uri="{FF2B5EF4-FFF2-40B4-BE49-F238E27FC236}">
                <a16:creationId xmlns:a16="http://schemas.microsoft.com/office/drawing/2014/main" id="{C20AFF7B-839E-0657-E98A-58A40910CC53}"/>
              </a:ext>
            </a:extLst>
          </p:cNvPr>
          <p:cNvSpPr txBox="1"/>
          <p:nvPr/>
        </p:nvSpPr>
        <p:spPr>
          <a:xfrm>
            <a:off x="7219156" y="8026429"/>
            <a:ext cx="4445471"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5</a:t>
            </a:r>
          </a:p>
          <a:p>
            <a:pPr marL="583565" marR="5080" indent="-571500" algn="just">
              <a:lnSpc>
                <a:spcPct val="130000"/>
              </a:lnSpc>
              <a:buFont typeface="Wingdings" panose="05000000000000000000" pitchFamily="2" charset="2"/>
              <a:buChar char="§"/>
            </a:pPr>
            <a:r>
              <a:rPr lang="en-US" sz="4000" spc="-5">
                <a:cs typeface="Source Sans Pro Light"/>
              </a:rPr>
              <a:t>Min_t = M1 (5)</a:t>
            </a:r>
          </a:p>
        </p:txBody>
      </p:sp>
      <p:sp>
        <p:nvSpPr>
          <p:cNvPr id="14" name="object 4">
            <a:extLst>
              <a:ext uri="{FF2B5EF4-FFF2-40B4-BE49-F238E27FC236}">
                <a16:creationId xmlns:a16="http://schemas.microsoft.com/office/drawing/2014/main" id="{BDC6184F-A2C5-1F10-6024-63716A1C4AA3}"/>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11259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extLst>
              <p:ext uri="{D42A27DB-BD31-4B8C-83A1-F6EECF244321}">
                <p14:modId xmlns:p14="http://schemas.microsoft.com/office/powerpoint/2010/main" val="4220620165"/>
              </p:ext>
            </p:extLst>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extLst>
              <p:ext uri="{D42A27DB-BD31-4B8C-83A1-F6EECF244321}">
                <p14:modId xmlns:p14="http://schemas.microsoft.com/office/powerpoint/2010/main" val="4050862078"/>
              </p:ext>
            </p:extLst>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7" name="object 20">
            <a:extLst>
              <a:ext uri="{FF2B5EF4-FFF2-40B4-BE49-F238E27FC236}">
                <a16:creationId xmlns:a16="http://schemas.microsoft.com/office/drawing/2014/main" id="{2E390741-6762-FDFB-DEF0-78C3BECEF461}"/>
              </a:ext>
            </a:extLst>
          </p:cNvPr>
          <p:cNvSpPr txBox="1"/>
          <p:nvPr/>
        </p:nvSpPr>
        <p:spPr>
          <a:xfrm>
            <a:off x="836612" y="6518129"/>
            <a:ext cx="4861392"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1:</a:t>
            </a:r>
          </a:p>
          <a:p>
            <a:pPr marL="583565" marR="5080" indent="-571500" algn="just">
              <a:lnSpc>
                <a:spcPct val="130000"/>
              </a:lnSpc>
              <a:buFont typeface="Wingdings" panose="05000000000000000000" pitchFamily="2" charset="2"/>
              <a:buChar char="§"/>
            </a:pPr>
            <a:r>
              <a:rPr lang="en-US" sz="4000" spc="-5">
                <a:cs typeface="Source Sans Pro Light"/>
              </a:rPr>
              <a:t>M1: CV2(8)</a:t>
            </a:r>
          </a:p>
          <a:p>
            <a:pPr marL="583565" marR="5080" indent="-571500" algn="just">
              <a:lnSpc>
                <a:spcPct val="130000"/>
              </a:lnSpc>
              <a:buFont typeface="Wingdings" panose="05000000000000000000" pitchFamily="2" charset="2"/>
              <a:buChar char="§"/>
            </a:pPr>
            <a:r>
              <a:rPr lang="en-US" sz="4000" spc="-5">
                <a:cs typeface="Source Sans Pro Light"/>
              </a:rPr>
              <a:t>M2: CV4 (5)</a:t>
            </a:r>
          </a:p>
          <a:p>
            <a:pPr marL="583565" marR="5080" indent="-571500" algn="just">
              <a:lnSpc>
                <a:spcPct val="130000"/>
              </a:lnSpc>
              <a:buFont typeface="Wingdings" panose="05000000000000000000" pitchFamily="2" charset="2"/>
              <a:buChar char="§"/>
            </a:pPr>
            <a:r>
              <a:rPr lang="en-US" sz="4000" spc="-5">
                <a:cs typeface="Source Sans Pro Light"/>
              </a:rPr>
              <a:t>M3: CV5 (4)</a:t>
            </a:r>
          </a:p>
        </p:txBody>
      </p:sp>
      <p:sp>
        <p:nvSpPr>
          <p:cNvPr id="9" name="object 20">
            <a:extLst>
              <a:ext uri="{FF2B5EF4-FFF2-40B4-BE49-F238E27FC236}">
                <a16:creationId xmlns:a16="http://schemas.microsoft.com/office/drawing/2014/main" id="{4D83EFE5-560A-1454-5AAC-FF2642751181}"/>
              </a:ext>
            </a:extLst>
          </p:cNvPr>
          <p:cNvSpPr txBox="1"/>
          <p:nvPr/>
        </p:nvSpPr>
        <p:spPr>
          <a:xfrm>
            <a:off x="5698004" y="7433992"/>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M3 (4)</a:t>
            </a:r>
          </a:p>
        </p:txBody>
      </p:sp>
      <p:sp>
        <p:nvSpPr>
          <p:cNvPr id="13" name="object 20">
            <a:extLst>
              <a:ext uri="{FF2B5EF4-FFF2-40B4-BE49-F238E27FC236}">
                <a16:creationId xmlns:a16="http://schemas.microsoft.com/office/drawing/2014/main" id="{43C23640-81F3-797D-7EBA-965D56E8A931}"/>
              </a:ext>
            </a:extLst>
          </p:cNvPr>
          <p:cNvSpPr txBox="1"/>
          <p:nvPr/>
        </p:nvSpPr>
        <p:spPr>
          <a:xfrm>
            <a:off x="11315700" y="6377725"/>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0" name="object 4">
            <a:extLst>
              <a:ext uri="{FF2B5EF4-FFF2-40B4-BE49-F238E27FC236}">
                <a16:creationId xmlns:a16="http://schemas.microsoft.com/office/drawing/2014/main" id="{E06273BF-E4D7-BC9E-FE5A-2F4A97624C02}"/>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
        <p:nvSpPr>
          <p:cNvPr id="11" name="object 4">
            <a:extLst>
              <a:ext uri="{FF2B5EF4-FFF2-40B4-BE49-F238E27FC236}">
                <a16:creationId xmlns:a16="http://schemas.microsoft.com/office/drawing/2014/main" id="{4F14CB7F-DC49-4247-FF71-478A44B0EC63}"/>
              </a:ext>
            </a:extLst>
          </p:cNvPr>
          <p:cNvSpPr txBox="1"/>
          <p:nvPr/>
        </p:nvSpPr>
        <p:spPr>
          <a:xfrm>
            <a:off x="970756" y="4698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96584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graphicFrame>
        <p:nvGraphicFramePr>
          <p:cNvPr id="25" name="Table 25">
            <a:extLst>
              <a:ext uri="{FF2B5EF4-FFF2-40B4-BE49-F238E27FC236}">
                <a16:creationId xmlns:a16="http://schemas.microsoft.com/office/drawing/2014/main" id="{68763375-007C-6526-5010-36B743F0122F}"/>
              </a:ext>
            </a:extLst>
          </p:cNvPr>
          <p:cNvGraphicFramePr>
            <a:graphicFrameLocks noGrp="1"/>
          </p:cNvGraphicFramePr>
          <p:nvPr/>
        </p:nvGraphicFramePr>
        <p:xfrm>
          <a:off x="836612" y="2374900"/>
          <a:ext cx="14383544" cy="1219200"/>
        </p:xfrm>
        <a:graphic>
          <a:graphicData uri="http://schemas.openxmlformats.org/drawingml/2006/table">
            <a:tbl>
              <a:tblPr firstRow="1" bandRow="1">
                <a:tableStyleId>{5C22544A-7EE6-4342-B048-85BDC9FD1C3A}</a:tableStyleId>
              </a:tblPr>
              <a:tblGrid>
                <a:gridCol w="1797943">
                  <a:extLst>
                    <a:ext uri="{9D8B030D-6E8A-4147-A177-3AD203B41FA5}">
                      <a16:colId xmlns:a16="http://schemas.microsoft.com/office/drawing/2014/main" val="759499432"/>
                    </a:ext>
                  </a:extLst>
                </a:gridCol>
                <a:gridCol w="1797943">
                  <a:extLst>
                    <a:ext uri="{9D8B030D-6E8A-4147-A177-3AD203B41FA5}">
                      <a16:colId xmlns:a16="http://schemas.microsoft.com/office/drawing/2014/main" val="3116133176"/>
                    </a:ext>
                  </a:extLst>
                </a:gridCol>
                <a:gridCol w="1797943">
                  <a:extLst>
                    <a:ext uri="{9D8B030D-6E8A-4147-A177-3AD203B41FA5}">
                      <a16:colId xmlns:a16="http://schemas.microsoft.com/office/drawing/2014/main" val="1624830345"/>
                    </a:ext>
                  </a:extLst>
                </a:gridCol>
                <a:gridCol w="1797943">
                  <a:extLst>
                    <a:ext uri="{9D8B030D-6E8A-4147-A177-3AD203B41FA5}">
                      <a16:colId xmlns:a16="http://schemas.microsoft.com/office/drawing/2014/main" val="2016692769"/>
                    </a:ext>
                  </a:extLst>
                </a:gridCol>
                <a:gridCol w="1797943">
                  <a:extLst>
                    <a:ext uri="{9D8B030D-6E8A-4147-A177-3AD203B41FA5}">
                      <a16:colId xmlns:a16="http://schemas.microsoft.com/office/drawing/2014/main" val="428068758"/>
                    </a:ext>
                  </a:extLst>
                </a:gridCol>
                <a:gridCol w="1797943">
                  <a:extLst>
                    <a:ext uri="{9D8B030D-6E8A-4147-A177-3AD203B41FA5}">
                      <a16:colId xmlns:a16="http://schemas.microsoft.com/office/drawing/2014/main" val="1595012187"/>
                    </a:ext>
                  </a:extLst>
                </a:gridCol>
                <a:gridCol w="1797943">
                  <a:extLst>
                    <a:ext uri="{9D8B030D-6E8A-4147-A177-3AD203B41FA5}">
                      <a16:colId xmlns:a16="http://schemas.microsoft.com/office/drawing/2014/main" val="2681351469"/>
                    </a:ext>
                  </a:extLst>
                </a:gridCol>
                <a:gridCol w="1797943">
                  <a:extLst>
                    <a:ext uri="{9D8B030D-6E8A-4147-A177-3AD203B41FA5}">
                      <a16:colId xmlns:a16="http://schemas.microsoft.com/office/drawing/2014/main" val="893930411"/>
                    </a:ext>
                  </a:extLst>
                </a:gridCol>
              </a:tblGrid>
              <a:tr h="609600">
                <a:tc>
                  <a:txBody>
                    <a:bodyPr/>
                    <a:lstStyle/>
                    <a:p>
                      <a:pPr algn="ctr"/>
                      <a:r>
                        <a:rPr lang="en-US"/>
                        <a:t>CV1</a:t>
                      </a:r>
                    </a:p>
                  </a:txBody>
                  <a:tcPr/>
                </a:tc>
                <a:tc>
                  <a:txBody>
                    <a:bodyPr/>
                    <a:lstStyle/>
                    <a:p>
                      <a:pPr algn="ctr"/>
                      <a:r>
                        <a:rPr lang="en-US"/>
                        <a:t>CV2</a:t>
                      </a:r>
                    </a:p>
                  </a:txBody>
                  <a:tcPr/>
                </a:tc>
                <a:tc>
                  <a:txBody>
                    <a:bodyPr/>
                    <a:lstStyle/>
                    <a:p>
                      <a:pPr algn="ctr"/>
                      <a:r>
                        <a:rPr lang="en-US"/>
                        <a:t>CV3</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CV6</a:t>
                      </a:r>
                    </a:p>
                  </a:txBody>
                  <a:tcPr/>
                </a:tc>
                <a:tc>
                  <a:txBody>
                    <a:bodyPr/>
                    <a:lstStyle/>
                    <a:p>
                      <a:pPr algn="ctr"/>
                      <a:r>
                        <a:rPr lang="en-US"/>
                        <a:t>CV7</a:t>
                      </a:r>
                    </a:p>
                  </a:txBody>
                  <a:tcPr/>
                </a:tc>
                <a:tc>
                  <a:txBody>
                    <a:bodyPr/>
                    <a:lstStyle/>
                    <a:p>
                      <a:pPr algn="ctr"/>
                      <a:r>
                        <a:rPr lang="en-US"/>
                        <a:t>Số máy</a:t>
                      </a:r>
                    </a:p>
                  </a:txBody>
                  <a:tcPr/>
                </a:tc>
                <a:extLst>
                  <a:ext uri="{0D108BD9-81ED-4DB2-BD59-A6C34878D82A}">
                    <a16:rowId xmlns:a16="http://schemas.microsoft.com/office/drawing/2014/main" val="2818006508"/>
                  </a:ext>
                </a:extLst>
              </a:tr>
              <a:tr h="609600">
                <a:tc>
                  <a:txBody>
                    <a:bodyPr/>
                    <a:lstStyle/>
                    <a:p>
                      <a:pPr algn="ctr"/>
                      <a:r>
                        <a:rPr lang="en-US"/>
                        <a:t>1</a:t>
                      </a:r>
                    </a:p>
                  </a:txBody>
                  <a:tcPr/>
                </a:tc>
                <a:tc>
                  <a:txBody>
                    <a:bodyPr/>
                    <a:lstStyle/>
                    <a:p>
                      <a:pPr algn="ctr"/>
                      <a:r>
                        <a:rPr lang="en-US"/>
                        <a:t>8</a:t>
                      </a:r>
                    </a:p>
                  </a:txBody>
                  <a:tcPr/>
                </a:tc>
                <a:tc>
                  <a:txBody>
                    <a:bodyPr/>
                    <a:lstStyle/>
                    <a:p>
                      <a:pPr algn="ctr"/>
                      <a:r>
                        <a:rPr lang="en-US"/>
                        <a:t>1</a:t>
                      </a:r>
                    </a:p>
                  </a:txBody>
                  <a:tcPr/>
                </a:tc>
                <a:tc>
                  <a:txBody>
                    <a:bodyPr/>
                    <a:lstStyle/>
                    <a:p>
                      <a:pPr algn="ctr"/>
                      <a:r>
                        <a:rPr lang="en-US"/>
                        <a:t>5</a:t>
                      </a:r>
                    </a:p>
                  </a:txBody>
                  <a:tcPr/>
                </a:tc>
                <a:tc>
                  <a:txBody>
                    <a:bodyPr/>
                    <a:lstStyle/>
                    <a:p>
                      <a:pPr algn="ctr"/>
                      <a:r>
                        <a:rPr lang="en-US"/>
                        <a:t>4</a:t>
                      </a:r>
                    </a:p>
                  </a:txBody>
                  <a:tcPr/>
                </a:tc>
                <a:tc>
                  <a:txBody>
                    <a:bodyPr/>
                    <a:lstStyle/>
                    <a:p>
                      <a:pPr algn="ctr"/>
                      <a:r>
                        <a:rPr lang="en-US"/>
                        <a:t>3</a:t>
                      </a:r>
                    </a:p>
                  </a:txBody>
                  <a:tcPr/>
                </a:tc>
                <a:tc>
                  <a:txBody>
                    <a:bodyPr/>
                    <a:lstStyle/>
                    <a:p>
                      <a:pPr algn="ctr"/>
                      <a:r>
                        <a:rPr lang="en-US"/>
                        <a:t>4</a:t>
                      </a:r>
                    </a:p>
                  </a:txBody>
                  <a:tcPr/>
                </a:tc>
                <a:tc>
                  <a:txBody>
                    <a:bodyPr/>
                    <a:lstStyle/>
                    <a:p>
                      <a:pPr algn="ctr"/>
                      <a:r>
                        <a:rPr lang="en-US"/>
                        <a:t>M=3</a:t>
                      </a:r>
                    </a:p>
                  </a:txBody>
                  <a:tcPr/>
                </a:tc>
                <a:extLst>
                  <a:ext uri="{0D108BD9-81ED-4DB2-BD59-A6C34878D82A}">
                    <a16:rowId xmlns:a16="http://schemas.microsoft.com/office/drawing/2014/main" val="240900587"/>
                  </a:ext>
                </a:extLst>
              </a:tr>
            </a:tbl>
          </a:graphicData>
        </a:graphic>
      </p:graphicFrame>
      <p:graphicFrame>
        <p:nvGraphicFramePr>
          <p:cNvPr id="3" name="Table 25">
            <a:extLst>
              <a:ext uri="{FF2B5EF4-FFF2-40B4-BE49-F238E27FC236}">
                <a16:creationId xmlns:a16="http://schemas.microsoft.com/office/drawing/2014/main" id="{77CA3617-9B08-EB6F-38FF-3D3C2099702E}"/>
              </a:ext>
            </a:extLst>
          </p:cNvPr>
          <p:cNvGraphicFramePr>
            <a:graphicFrameLocks noGrp="1"/>
          </p:cNvGraphicFramePr>
          <p:nvPr/>
        </p:nvGraphicFramePr>
        <p:xfrm>
          <a:off x="836612" y="4737100"/>
          <a:ext cx="12554745" cy="1219200"/>
        </p:xfrm>
        <a:graphic>
          <a:graphicData uri="http://schemas.openxmlformats.org/drawingml/2006/table">
            <a:tbl>
              <a:tblPr firstRow="1" bandRow="1">
                <a:tableStyleId>{5C22544A-7EE6-4342-B048-85BDC9FD1C3A}</a:tableStyleId>
              </a:tblPr>
              <a:tblGrid>
                <a:gridCol w="1793535">
                  <a:extLst>
                    <a:ext uri="{9D8B030D-6E8A-4147-A177-3AD203B41FA5}">
                      <a16:colId xmlns:a16="http://schemas.microsoft.com/office/drawing/2014/main" val="759499432"/>
                    </a:ext>
                  </a:extLst>
                </a:gridCol>
                <a:gridCol w="1793535">
                  <a:extLst>
                    <a:ext uri="{9D8B030D-6E8A-4147-A177-3AD203B41FA5}">
                      <a16:colId xmlns:a16="http://schemas.microsoft.com/office/drawing/2014/main" val="3116133176"/>
                    </a:ext>
                  </a:extLst>
                </a:gridCol>
                <a:gridCol w="1793535">
                  <a:extLst>
                    <a:ext uri="{9D8B030D-6E8A-4147-A177-3AD203B41FA5}">
                      <a16:colId xmlns:a16="http://schemas.microsoft.com/office/drawing/2014/main" val="1624830345"/>
                    </a:ext>
                  </a:extLst>
                </a:gridCol>
                <a:gridCol w="1793535">
                  <a:extLst>
                    <a:ext uri="{9D8B030D-6E8A-4147-A177-3AD203B41FA5}">
                      <a16:colId xmlns:a16="http://schemas.microsoft.com/office/drawing/2014/main" val="2016692769"/>
                    </a:ext>
                  </a:extLst>
                </a:gridCol>
                <a:gridCol w="1793535">
                  <a:extLst>
                    <a:ext uri="{9D8B030D-6E8A-4147-A177-3AD203B41FA5}">
                      <a16:colId xmlns:a16="http://schemas.microsoft.com/office/drawing/2014/main" val="428068758"/>
                    </a:ext>
                  </a:extLst>
                </a:gridCol>
                <a:gridCol w="1793535">
                  <a:extLst>
                    <a:ext uri="{9D8B030D-6E8A-4147-A177-3AD203B41FA5}">
                      <a16:colId xmlns:a16="http://schemas.microsoft.com/office/drawing/2014/main" val="1661936516"/>
                    </a:ext>
                  </a:extLst>
                </a:gridCol>
                <a:gridCol w="1793535">
                  <a:extLst>
                    <a:ext uri="{9D8B030D-6E8A-4147-A177-3AD203B41FA5}">
                      <a16:colId xmlns:a16="http://schemas.microsoft.com/office/drawing/2014/main" val="1317060879"/>
                    </a:ext>
                  </a:extLst>
                </a:gridCol>
              </a:tblGrid>
              <a:tr h="609600">
                <a:tc>
                  <a:txBody>
                    <a:bodyPr/>
                    <a:lstStyle/>
                    <a:p>
                      <a:pPr algn="ctr"/>
                      <a:r>
                        <a:rPr lang="en-US"/>
                        <a:t>CV2</a:t>
                      </a:r>
                    </a:p>
                  </a:txBody>
                  <a:tcPr/>
                </a:tc>
                <a:tc>
                  <a:txBody>
                    <a:bodyPr/>
                    <a:lstStyle/>
                    <a:p>
                      <a:pPr algn="ctr"/>
                      <a:r>
                        <a:rPr lang="en-US"/>
                        <a:t>CV4</a:t>
                      </a:r>
                    </a:p>
                  </a:txBody>
                  <a:tcPr/>
                </a:tc>
                <a:tc>
                  <a:txBody>
                    <a:bodyPr/>
                    <a:lstStyle/>
                    <a:p>
                      <a:pPr algn="ctr"/>
                      <a:r>
                        <a:rPr lang="en-US"/>
                        <a:t>CV5</a:t>
                      </a:r>
                    </a:p>
                  </a:txBody>
                  <a:tcPr/>
                </a:tc>
                <a:tc>
                  <a:txBody>
                    <a:bodyPr/>
                    <a:lstStyle/>
                    <a:p>
                      <a:pPr algn="ctr"/>
                      <a:r>
                        <a:rPr lang="en-US"/>
                        <a:t>CV7</a:t>
                      </a:r>
                    </a:p>
                  </a:txBody>
                  <a:tcPr/>
                </a:tc>
                <a:tc>
                  <a:txBody>
                    <a:bodyPr/>
                    <a:lstStyle/>
                    <a:p>
                      <a:pPr algn="ctr"/>
                      <a:r>
                        <a:rPr lang="en-US"/>
                        <a:t>CV6</a:t>
                      </a:r>
                    </a:p>
                  </a:txBody>
                  <a:tcPr/>
                </a:tc>
                <a:tc>
                  <a:txBody>
                    <a:bodyPr/>
                    <a:lstStyle/>
                    <a:p>
                      <a:pPr algn="ctr"/>
                      <a:r>
                        <a:rPr lang="en-US"/>
                        <a:t>CV1</a:t>
                      </a:r>
                    </a:p>
                  </a:txBody>
                  <a:tcPr/>
                </a:tc>
                <a:tc>
                  <a:txBody>
                    <a:bodyPr/>
                    <a:lstStyle/>
                    <a:p>
                      <a:pPr algn="ctr"/>
                      <a:r>
                        <a:rPr lang="en-US"/>
                        <a:t>CV3</a:t>
                      </a:r>
                    </a:p>
                  </a:txBody>
                  <a:tcPr/>
                </a:tc>
                <a:extLst>
                  <a:ext uri="{0D108BD9-81ED-4DB2-BD59-A6C34878D82A}">
                    <a16:rowId xmlns:a16="http://schemas.microsoft.com/office/drawing/2014/main" val="2818006508"/>
                  </a:ext>
                </a:extLst>
              </a:tr>
              <a:tr h="609600">
                <a:tc>
                  <a:txBody>
                    <a:bodyPr/>
                    <a:lstStyle/>
                    <a:p>
                      <a:pPr algn="ctr"/>
                      <a:r>
                        <a:rPr lang="en-US"/>
                        <a:t>8</a:t>
                      </a:r>
                    </a:p>
                  </a:txBody>
                  <a:tcPr/>
                </a:tc>
                <a:tc>
                  <a:txBody>
                    <a:bodyPr/>
                    <a:lstStyle/>
                    <a:p>
                      <a:pPr algn="ctr"/>
                      <a:r>
                        <a:rPr lang="en-US"/>
                        <a:t>5</a:t>
                      </a:r>
                    </a:p>
                  </a:txBody>
                  <a:tcPr/>
                </a:tc>
                <a:tc>
                  <a:txBody>
                    <a:bodyPr/>
                    <a:lstStyle/>
                    <a:p>
                      <a:pPr algn="ctr"/>
                      <a:r>
                        <a:rPr lang="en-US"/>
                        <a:t>4</a:t>
                      </a:r>
                    </a:p>
                  </a:txBody>
                  <a:tcPr/>
                </a:tc>
                <a:tc>
                  <a:txBody>
                    <a:bodyPr/>
                    <a:lstStyle/>
                    <a:p>
                      <a:pPr algn="ctr"/>
                      <a:r>
                        <a:rPr lang="en-US"/>
                        <a:t>4</a:t>
                      </a:r>
                    </a:p>
                  </a:txBody>
                  <a:tcPr/>
                </a:tc>
                <a:tc>
                  <a:txBody>
                    <a:bodyPr/>
                    <a:lstStyle/>
                    <a:p>
                      <a:pPr algn="ctr"/>
                      <a:r>
                        <a:rPr lang="en-US"/>
                        <a:t>3</a:t>
                      </a:r>
                    </a:p>
                  </a:txBody>
                  <a:tcPr/>
                </a:tc>
                <a:tc>
                  <a:txBody>
                    <a:bodyPr/>
                    <a:lstStyle/>
                    <a:p>
                      <a:pPr algn="ctr"/>
                      <a:r>
                        <a:rPr lang="en-US"/>
                        <a:t>1</a:t>
                      </a:r>
                    </a:p>
                  </a:txBody>
                  <a:tcPr/>
                </a:tc>
                <a:tc>
                  <a:txBody>
                    <a:bodyPr/>
                    <a:lstStyle/>
                    <a:p>
                      <a:pPr algn="ctr"/>
                      <a:r>
                        <a:rPr lang="en-US"/>
                        <a:t>1</a:t>
                      </a:r>
                    </a:p>
                  </a:txBody>
                  <a:tcPr/>
                </a:tc>
                <a:extLst>
                  <a:ext uri="{0D108BD9-81ED-4DB2-BD59-A6C34878D82A}">
                    <a16:rowId xmlns:a16="http://schemas.microsoft.com/office/drawing/2014/main" val="240900587"/>
                  </a:ext>
                </a:extLst>
              </a:tr>
            </a:tbl>
          </a:graphicData>
        </a:graphic>
      </p:graphicFrame>
      <p:sp>
        <p:nvSpPr>
          <p:cNvPr id="5" name="object 20">
            <a:extLst>
              <a:ext uri="{FF2B5EF4-FFF2-40B4-BE49-F238E27FC236}">
                <a16:creationId xmlns:a16="http://schemas.microsoft.com/office/drawing/2014/main" id="{1C0DD2DD-9C68-15BD-B69D-E573813AECB1}"/>
              </a:ext>
            </a:extLst>
          </p:cNvPr>
          <p:cNvSpPr txBox="1"/>
          <p:nvPr/>
        </p:nvSpPr>
        <p:spPr>
          <a:xfrm>
            <a:off x="818356" y="375645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Sắp xếp công việc giảm dần theo thời gian hoàn thành</a:t>
            </a:r>
          </a:p>
        </p:txBody>
      </p:sp>
      <p:sp>
        <p:nvSpPr>
          <p:cNvPr id="9" name="object 20">
            <a:extLst>
              <a:ext uri="{FF2B5EF4-FFF2-40B4-BE49-F238E27FC236}">
                <a16:creationId xmlns:a16="http://schemas.microsoft.com/office/drawing/2014/main" id="{4D83EFE5-560A-1454-5AAC-FF2642751181}"/>
              </a:ext>
            </a:extLst>
          </p:cNvPr>
          <p:cNvSpPr txBox="1"/>
          <p:nvPr/>
        </p:nvSpPr>
        <p:spPr>
          <a:xfrm>
            <a:off x="7633821" y="7785100"/>
            <a:ext cx="4861392" cy="1542153"/>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Tmax = 8</a:t>
            </a:r>
          </a:p>
          <a:p>
            <a:pPr marL="583565" marR="5080" indent="-571500" algn="just">
              <a:lnSpc>
                <a:spcPct val="130000"/>
              </a:lnSpc>
              <a:buFont typeface="Wingdings" panose="05000000000000000000" pitchFamily="2" charset="2"/>
              <a:buChar char="§"/>
            </a:pPr>
            <a:r>
              <a:rPr lang="en-US" sz="4000" spc="-5">
                <a:cs typeface="Source Sans Pro Light"/>
              </a:rPr>
              <a:t>Min_t = M1 (8)</a:t>
            </a:r>
          </a:p>
        </p:txBody>
      </p:sp>
      <p:sp>
        <p:nvSpPr>
          <p:cNvPr id="10" name="object 20">
            <a:extLst>
              <a:ext uri="{FF2B5EF4-FFF2-40B4-BE49-F238E27FC236}">
                <a16:creationId xmlns:a16="http://schemas.microsoft.com/office/drawing/2014/main" id="{37E79A31-F6D0-95BF-D525-9FFE3A4F270F}"/>
              </a:ext>
            </a:extLst>
          </p:cNvPr>
          <p:cNvSpPr txBox="1"/>
          <p:nvPr/>
        </p:nvSpPr>
        <p:spPr>
          <a:xfrm>
            <a:off x="12134055" y="6261100"/>
            <a:ext cx="61722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3:</a:t>
            </a:r>
          </a:p>
          <a:p>
            <a:pPr marL="583565" marR="5080" indent="-571500" algn="just">
              <a:lnSpc>
                <a:spcPct val="130000"/>
              </a:lnSpc>
              <a:buFont typeface="Wingdings" panose="05000000000000000000" pitchFamily="2" charset="2"/>
              <a:buChar char="§"/>
            </a:pPr>
            <a:r>
              <a:rPr lang="en-US" sz="4000" spc="-5">
                <a:cs typeface="Source Sans Pro Light"/>
              </a:rPr>
              <a:t>M1 = M1 + CV1 (1)  = 9&gt;=Tmax </a:t>
            </a:r>
            <a:r>
              <a:rPr lang="en-US" sz="4000" spc="-5">
                <a:cs typeface="Source Sans Pro Light"/>
                <a:sym typeface="Wingdings" panose="05000000000000000000" pitchFamily="2" charset="2"/>
              </a:rPr>
              <a:t> Tmax = 9</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CV3 (1) = 9</a:t>
            </a:r>
          </a:p>
        </p:txBody>
      </p:sp>
      <p:sp>
        <p:nvSpPr>
          <p:cNvPr id="11" name="object 20">
            <a:extLst>
              <a:ext uri="{FF2B5EF4-FFF2-40B4-BE49-F238E27FC236}">
                <a16:creationId xmlns:a16="http://schemas.microsoft.com/office/drawing/2014/main" id="{6A5B005D-3E76-8753-2142-AA44E3EFF7C8}"/>
              </a:ext>
            </a:extLst>
          </p:cNvPr>
          <p:cNvSpPr txBox="1"/>
          <p:nvPr/>
        </p:nvSpPr>
        <p:spPr>
          <a:xfrm>
            <a:off x="757564" y="6184900"/>
            <a:ext cx="6858001" cy="314259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Phân công lần 2:</a:t>
            </a:r>
          </a:p>
          <a:p>
            <a:pPr marL="583565" marR="5080" indent="-571500" algn="just">
              <a:lnSpc>
                <a:spcPct val="130000"/>
              </a:lnSpc>
              <a:buFont typeface="Wingdings" panose="05000000000000000000" pitchFamily="2" charset="2"/>
              <a:buChar char="§"/>
            </a:pPr>
            <a:r>
              <a:rPr lang="en-US" sz="4000" spc="-5">
                <a:cs typeface="Source Sans Pro Light"/>
              </a:rPr>
              <a:t>M3 = M3 + CV7 (4)  = 8 &gt;=Tmax </a:t>
            </a:r>
            <a:r>
              <a:rPr lang="en-US" sz="4000" spc="-5">
                <a:cs typeface="Source Sans Pro Light"/>
                <a:sym typeface="Wingdings" panose="05000000000000000000" pitchFamily="2" charset="2"/>
              </a:rPr>
              <a:t> Tmax = 8</a:t>
            </a:r>
            <a:endParaRPr lang="en-US" sz="4000" spc="-5">
              <a:cs typeface="Source Sans Pro Light"/>
            </a:endParaRPr>
          </a:p>
          <a:p>
            <a:pPr marL="583565" marR="5080" indent="-571500" algn="just">
              <a:lnSpc>
                <a:spcPct val="130000"/>
              </a:lnSpc>
              <a:buFont typeface="Wingdings" panose="05000000000000000000" pitchFamily="2" charset="2"/>
              <a:buChar char="§"/>
            </a:pPr>
            <a:r>
              <a:rPr lang="en-US" sz="4000" spc="-5">
                <a:cs typeface="Source Sans Pro Light"/>
              </a:rPr>
              <a:t>M2 = M2 + CV4 (4) = 8</a:t>
            </a:r>
          </a:p>
        </p:txBody>
      </p:sp>
      <p:sp>
        <p:nvSpPr>
          <p:cNvPr id="12" name="object 20">
            <a:extLst>
              <a:ext uri="{FF2B5EF4-FFF2-40B4-BE49-F238E27FC236}">
                <a16:creationId xmlns:a16="http://schemas.microsoft.com/office/drawing/2014/main" id="{8EDE0621-A471-084D-F41D-640C4770F1A3}"/>
              </a:ext>
            </a:extLst>
          </p:cNvPr>
          <p:cNvSpPr txBox="1"/>
          <p:nvPr/>
        </p:nvSpPr>
        <p:spPr>
          <a:xfrm>
            <a:off x="757564" y="9763995"/>
            <a:ext cx="16916400"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Tổng thời gian hoàn thành: 9 đơn vị thời gian</a:t>
            </a:r>
          </a:p>
        </p:txBody>
      </p:sp>
      <p:sp>
        <p:nvSpPr>
          <p:cNvPr id="7" name="object 4">
            <a:extLst>
              <a:ext uri="{FF2B5EF4-FFF2-40B4-BE49-F238E27FC236}">
                <a16:creationId xmlns:a16="http://schemas.microsoft.com/office/drawing/2014/main" id="{B196FFC1-2E1A-B0B7-CF15-0D80D98A2D91}"/>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686414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mc:AlternateContent xmlns:mc="http://schemas.openxmlformats.org/markup-compatibility/2006" xmlns:a14="http://schemas.microsoft.com/office/drawing/2010/main">
        <mc:Choice Requires="a14">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634346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Dạng tổng quát </a:t>
                </a:r>
                <a14:m>
                  <m:oMath xmlns:m="http://schemas.openxmlformats.org/officeDocument/2006/math">
                    <m:func>
                      <m:funcPr>
                        <m:ctrlPr>
                          <a:rPr lang="en-US" sz="4000" b="0" i="1" spc="-5" smtClean="0">
                            <a:latin typeface="Cambria Math" panose="02040503050406030204" pitchFamily="18" charset="0"/>
                            <a:cs typeface="Source Sans Pro Light"/>
                          </a:rPr>
                        </m:ctrlPr>
                      </m:funcPr>
                      <m:fName>
                        <m:r>
                          <m:rPr>
                            <m:sty m:val="p"/>
                          </m:rPr>
                          <a:rPr lang="en-US" sz="4000" b="0" i="0" spc="-5" smtClean="0">
                            <a:latin typeface="Cambria Math" panose="02040503050406030204" pitchFamily="18" charset="0"/>
                            <a:cs typeface="Source Sans Pro Light"/>
                          </a:rPr>
                          <m:t>min</m:t>
                        </m:r>
                      </m:fName>
                      <m:e>
                        <m:d>
                          <m:dPr>
                            <m:begChr m:val="{"/>
                            <m:endChr m:val="}"/>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e>
                        </m:d>
                      </m:e>
                    </m:func>
                  </m:oMath>
                </a14:m>
                <a:r>
                  <a:rPr lang="en-US" sz="4000" spc="-5">
                    <a:cs typeface="Source Sans Pro Light"/>
                  </a:rPr>
                  <a:t>, D là tập các điểm rời rạc </a:t>
                </a:r>
                <a:r>
                  <a:rPr lang="en-US" sz="4000" spc="-5">
                    <a:cs typeface="Source Sans Pro Light"/>
                    <a:sym typeface="Symbol" panose="05050102010706020507" pitchFamily="18" charset="2"/>
                  </a:rPr>
                  <a:t> R</a:t>
                </a:r>
                <a:r>
                  <a:rPr lang="en-US" sz="4000" spc="-5" baseline="30000">
                    <a:cs typeface="Source Sans Pro Light"/>
                    <a:sym typeface="Symbol" panose="05050102010706020507" pitchFamily="18" charset="2"/>
                  </a:rPr>
                  <a:t>n</a:t>
                </a:r>
              </a:p>
              <a:p>
                <a:pPr marL="583565" marR="5080"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Ví dụ, máy ATM có m=4 loại tiền (100, 50, 20 và 10). Nếu đưa số tiền cần rút là n. Tìm phương án sao cho số tờ tiền là ít nhất.</a:t>
                </a:r>
              </a:p>
              <a:p>
                <a:pPr marL="1040765" marR="5080" lvl="1" indent="-571500" algn="just">
                  <a:lnSpc>
                    <a:spcPct val="130000"/>
                  </a:lnSpc>
                  <a:buFont typeface="Wingdings" panose="05000000000000000000" pitchFamily="2" charset="2"/>
                  <a:buChar char="§"/>
                </a:pPr>
                <a:r>
                  <a:rPr lang="en-US" sz="3600" spc="-5">
                    <a:cs typeface="Source Sans Pro Light"/>
                    <a:sym typeface="Symbol" panose="05050102010706020507" pitchFamily="18" charset="2"/>
                  </a:rPr>
                  <a:t>Gọi </a:t>
                </a:r>
                <a14:m>
                  <m:oMath xmlns:m="http://schemas.openxmlformats.org/officeDocument/2006/math">
                    <m:r>
                      <a:rPr lang="en-US" sz="3600" b="0" i="1" spc="-5" smtClean="0">
                        <a:latin typeface="Cambria Math" panose="02040503050406030204" pitchFamily="18" charset="0"/>
                        <a:cs typeface="Source Sans Pro Light"/>
                        <a:sym typeface="Symbol" panose="05050102010706020507" pitchFamily="18" charset="2"/>
                      </a:rPr>
                      <m:t>𝑥</m:t>
                    </m:r>
                    <m:r>
                      <a:rPr lang="en-US" sz="3600" b="0" i="1" spc="-5" smtClean="0">
                        <a:latin typeface="Cambria Math" panose="02040503050406030204" pitchFamily="18" charset="0"/>
                        <a:cs typeface="Source Sans Pro Light"/>
                        <a:sym typeface="Symbol" panose="05050102010706020507" pitchFamily="18" charset="2"/>
                      </a:rPr>
                      <m:t>=</m:t>
                    </m:r>
                    <m:d>
                      <m:dPr>
                        <m:ctrlPr>
                          <a:rPr lang="en-US" sz="3600" b="0" i="1" spc="-5" smtClean="0">
                            <a:latin typeface="Cambria Math" panose="02040503050406030204" pitchFamily="18" charset="0"/>
                            <a:cs typeface="Source Sans Pro Light"/>
                            <a:sym typeface="Symbol" panose="05050102010706020507" pitchFamily="18" charset="2"/>
                          </a:rPr>
                        </m:ctrlPr>
                      </m:dPr>
                      <m:e>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1</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2</m:t>
                            </m:r>
                          </m:sub>
                        </m:sSub>
                        <m:r>
                          <a:rPr lang="en-US" sz="3600" b="0" i="1" spc="-5" smtClean="0">
                            <a:latin typeface="Cambria Math" panose="02040503050406030204" pitchFamily="18" charset="0"/>
                            <a:sym typeface="Symbol" panose="05050102010706020507" pitchFamily="18" charset="2"/>
                          </a:rPr>
                          <m:t>,</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3</m:t>
                            </m:r>
                          </m:sub>
                        </m:sSub>
                        <m:r>
                          <a:rPr lang="en-US" sz="3600" b="0" i="1" spc="-5" smtClean="0">
                            <a:latin typeface="Cambria Math" panose="02040503050406030204" pitchFamily="18" charset="0"/>
                            <a:sym typeface="Symbol" panose="05050102010706020507" pitchFamily="18" charset="2"/>
                          </a:rPr>
                          <m:t>, </m:t>
                        </m:r>
                        <m:sSub>
                          <m:sSubPr>
                            <m:ctrlPr>
                              <a:rPr lang="en-US" sz="3600" b="0" i="1" spc="-5" smtClean="0">
                                <a:latin typeface="Cambria Math" panose="02040503050406030204" pitchFamily="18" charset="0"/>
                                <a:sym typeface="Symbol" panose="05050102010706020507" pitchFamily="18" charset="2"/>
                              </a:rPr>
                            </m:ctrlPr>
                          </m:sSubPr>
                          <m:e>
                            <m:r>
                              <a:rPr lang="en-US" sz="3600" b="0" i="1" spc="-5" smtClean="0">
                                <a:latin typeface="Cambria Math" panose="02040503050406030204" pitchFamily="18" charset="0"/>
                                <a:sym typeface="Symbol" panose="05050102010706020507" pitchFamily="18" charset="2"/>
                              </a:rPr>
                              <m:t>𝑥</m:t>
                            </m:r>
                          </m:e>
                          <m:sub>
                            <m:r>
                              <a:rPr lang="en-US" sz="3600" b="0" i="1" spc="-5" smtClean="0">
                                <a:latin typeface="Cambria Math" panose="02040503050406030204" pitchFamily="18" charset="0"/>
                                <a:sym typeface="Symbol" panose="05050102010706020507" pitchFamily="18" charset="2"/>
                              </a:rPr>
                              <m:t>4</m:t>
                            </m:r>
                          </m:sub>
                        </m:sSub>
                      </m:e>
                    </m:d>
                  </m:oMath>
                </a14:m>
                <a:r>
                  <a:rPr lang="en-US" sz="4000" spc="-5">
                    <a:cs typeface="Source Sans Pro Light"/>
                  </a:rPr>
                  <a:t> là các phương án rút tiền, với x</a:t>
                </a:r>
                <a:r>
                  <a:rPr lang="en-US" sz="4000" spc="-5" baseline="-25000">
                    <a:cs typeface="Source Sans Pro Light"/>
                  </a:rPr>
                  <a:t>1</a:t>
                </a:r>
                <a:r>
                  <a:rPr lang="en-US" sz="4000" spc="-5">
                    <a:cs typeface="Source Sans Pro Light"/>
                  </a:rPr>
                  <a:t> = 100, x</a:t>
                </a:r>
                <a:r>
                  <a:rPr lang="en-US" sz="4000" spc="-5" baseline="-25000">
                    <a:cs typeface="Source Sans Pro Light"/>
                  </a:rPr>
                  <a:t>2</a:t>
                </a:r>
                <a:r>
                  <a:rPr lang="en-US" sz="4000" spc="-5">
                    <a:cs typeface="Source Sans Pro Light"/>
                  </a:rPr>
                  <a:t> = 50, x</a:t>
                </a:r>
                <a:r>
                  <a:rPr lang="en-US" sz="4000" spc="-5" baseline="-25000">
                    <a:cs typeface="Source Sans Pro Light"/>
                  </a:rPr>
                  <a:t>3</a:t>
                </a:r>
                <a:r>
                  <a:rPr lang="en-US" sz="4000" spc="-5">
                    <a:cs typeface="Source Sans Pro Light"/>
                  </a:rPr>
                  <a:t> = 20 và x</a:t>
                </a:r>
                <a:r>
                  <a:rPr lang="en-US" sz="4000" spc="-5" baseline="-25000">
                    <a:cs typeface="Source Sans Pro Light"/>
                  </a:rPr>
                  <a:t>4</a:t>
                </a:r>
                <a:r>
                  <a:rPr lang="en-US" sz="4000" spc="-5">
                    <a:cs typeface="Source Sans Pro Light"/>
                  </a:rPr>
                  <a:t> = 10. </a:t>
                </a:r>
                <a:endParaRPr lang="en-US" sz="4000" b="0" i="0" spc="-5">
                  <a:latin typeface="Cambria Math" panose="02040503050406030204" pitchFamily="18" charset="0"/>
                  <a:cs typeface="Source Sans Pro Light"/>
                </a:endParaRPr>
              </a:p>
              <a:p>
                <a:pPr marL="1040765" marR="5080" lvl="1" indent="-571500" algn="just">
                  <a:lnSpc>
                    <a:spcPct val="130000"/>
                  </a:lnSpc>
                  <a:buFont typeface="Wingdings" panose="05000000000000000000" pitchFamily="2" charset="2"/>
                  <a:buChar char="§"/>
                </a:pP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1</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2</m:t>
                            </m:r>
                          </m:sub>
                        </m:sSub>
                        <m:r>
                          <a:rPr lang="en-US" sz="4000" b="0" i="1" spc="-5" smtClean="0">
                            <a:latin typeface="Cambria Math" panose="02040503050406030204" pitchFamily="18" charset="0"/>
                            <a:sym typeface="Symbol" panose="05050102010706020507" pitchFamily="18" charset="2"/>
                          </a:rPr>
                          <m:t>+</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3</m:t>
                            </m:r>
                          </m:sub>
                        </m:sSub>
                        <m:r>
                          <a:rPr lang="en-US" sz="4000" b="0" i="1" spc="-5" smtClean="0">
                            <a:latin typeface="Cambria Math" panose="02040503050406030204" pitchFamily="18" charset="0"/>
                            <a:sym typeface="Symbol" panose="05050102010706020507" pitchFamily="18" charset="2"/>
                          </a:rPr>
                          <m:t>+</m:t>
                        </m:r>
                        <m:r>
                          <a:rPr lang="en-US" sz="4000" i="1" spc="-5">
                            <a:latin typeface="Cambria Math" panose="02040503050406030204" pitchFamily="18" charset="0"/>
                            <a:sym typeface="Symbol" panose="05050102010706020507" pitchFamily="18" charset="2"/>
                          </a:rPr>
                          <m:t> </m:t>
                        </m:r>
                        <m:sSub>
                          <m:sSubPr>
                            <m:ctrlPr>
                              <a:rPr lang="en-US" sz="4000" i="1" spc="-5">
                                <a:latin typeface="Cambria Math" panose="02040503050406030204" pitchFamily="18" charset="0"/>
                                <a:sym typeface="Symbol" panose="05050102010706020507" pitchFamily="18" charset="2"/>
                              </a:rPr>
                            </m:ctrlPr>
                          </m:sSubPr>
                          <m:e>
                            <m:r>
                              <a:rPr lang="en-US" sz="4000" i="1" spc="-5">
                                <a:latin typeface="Cambria Math" panose="02040503050406030204" pitchFamily="18" charset="0"/>
                                <a:sym typeface="Symbol" panose="05050102010706020507" pitchFamily="18" charset="2"/>
                              </a:rPr>
                              <m:t>𝑥</m:t>
                            </m:r>
                          </m:e>
                          <m:sub>
                            <m:r>
                              <a:rPr lang="en-US" sz="4000" i="1" spc="-5">
                                <a:latin typeface="Cambria Math" panose="02040503050406030204" pitchFamily="18" charset="0"/>
                                <a:sym typeface="Symbol" panose="05050102010706020507" pitchFamily="18" charset="2"/>
                              </a:rPr>
                              <m:t>4</m:t>
                            </m:r>
                          </m:sub>
                        </m:sSub>
                      </m:e>
                    </m:d>
                    <m:r>
                      <a:rPr lang="en-US" sz="4000" b="0" i="1" spc="-5" smtClean="0">
                        <a:latin typeface="Cambria Math" panose="02040503050406030204" pitchFamily="18" charset="0"/>
                        <a:sym typeface="Symbol" panose="05050102010706020507" pitchFamily="18" charset="2"/>
                      </a:rPr>
                      <m:t>}</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Điều kiện: </a:t>
                </a:r>
                <a14:m>
                  <m:oMath xmlns:m="http://schemas.openxmlformats.org/officeDocument/2006/math">
                    <m:r>
                      <a:rPr lang="en-US" sz="4000" b="0" i="1" spc="-5" smtClean="0">
                        <a:latin typeface="Cambria Math" panose="02040503050406030204" pitchFamily="18" charset="0"/>
                        <a:cs typeface="Source Sans Pro Light"/>
                      </a:rPr>
                      <m:t>100∗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1+50∗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2+20∗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3+10∗</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cs typeface="Source Sans Pro Light"/>
                      </a:rPr>
                      <m:t>4=</m:t>
                    </m:r>
                    <m:r>
                      <a:rPr lang="en-US" sz="4000" b="0" i="1" spc="-5" smtClean="0">
                        <a:latin typeface="Cambria Math" panose="02040503050406030204" pitchFamily="18" charset="0"/>
                        <a:cs typeface="Source Sans Pro Light"/>
                      </a:rPr>
                      <m:t>𝑛</m:t>
                    </m:r>
                  </m:oMath>
                </a14:m>
                <a:endParaRPr lang="en-US" sz="4000" spc="-5">
                  <a:cs typeface="Source Sans Pro Light"/>
                </a:endParaRPr>
              </a:p>
              <a:p>
                <a:pPr marL="1040765" marR="5080" lvl="1" indent="-571500" algn="just">
                  <a:lnSpc>
                    <a:spcPct val="130000"/>
                  </a:lnSpc>
                  <a:buFont typeface="Wingdings" panose="05000000000000000000" pitchFamily="2" charset="2"/>
                  <a:buChar char="§"/>
                </a:pPr>
                <a:r>
                  <a:rPr lang="en-US" sz="4000" spc="-5">
                    <a:cs typeface="Source Sans Pro Light"/>
                  </a:rPr>
                  <a:t>Thông thường người ta sẽ vét cạn </a:t>
                </a:r>
                <a14:m>
                  <m:oMath xmlns:m="http://schemas.openxmlformats.org/officeDocument/2006/math">
                    <m:r>
                      <m:rPr>
                        <m:sty m:val="p"/>
                      </m:rPr>
                      <a:rPr lang="en-US" sz="4000" b="0" i="0" spc="-5" smtClean="0">
                        <a:latin typeface="Cambria Math" panose="02040503050406030204" pitchFamily="18" charset="0"/>
                        <a:cs typeface="Source Sans Pro Light"/>
                      </a:rPr>
                      <m:t>min</m:t>
                    </m:r>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𝑓</m:t>
                    </m:r>
                    <m:d>
                      <m:dPr>
                        <m:ctrlPr>
                          <a:rPr lang="en-US" sz="4000" b="0" i="1" spc="-5" smtClean="0">
                            <a:latin typeface="Cambria Math" panose="02040503050406030204" pitchFamily="18" charset="0"/>
                            <a:cs typeface="Source Sans Pro Light"/>
                          </a:rPr>
                        </m:ctrlPr>
                      </m:dPr>
                      <m:e>
                        <m:r>
                          <a:rPr lang="en-US" sz="4000" b="0" i="1" spc="-5" smtClean="0">
                            <a:latin typeface="Cambria Math" panose="02040503050406030204" pitchFamily="18" charset="0"/>
                            <a:cs typeface="Source Sans Pro Light"/>
                          </a:rPr>
                          <m:t>𝑥</m:t>
                        </m:r>
                      </m:e>
                    </m:d>
                    <m:r>
                      <a:rPr lang="en-US" sz="4000" b="0" i="1" spc="-5" smtClean="0">
                        <a:latin typeface="Cambria Math" panose="02040503050406030204" pitchFamily="18" charset="0"/>
                        <a:cs typeface="Source Sans Pro Light"/>
                      </a:rPr>
                      <m:t>:</m:t>
                    </m:r>
                    <m:r>
                      <a:rPr lang="en-US" sz="4000" b="0" i="1" spc="-5" smtClean="0">
                        <a:latin typeface="Cambria Math" panose="02040503050406030204" pitchFamily="18" charset="0"/>
                        <a:cs typeface="Source Sans Pro Light"/>
                      </a:rPr>
                      <m:t>𝑥</m:t>
                    </m:r>
                    <m:r>
                      <a:rPr lang="en-US" sz="4000" b="0" i="1" spc="-5" smtClean="0">
                        <a:latin typeface="Cambria Math" panose="02040503050406030204" pitchFamily="18" charset="0"/>
                        <a:ea typeface="Cambria Math" panose="02040503050406030204" pitchFamily="18" charset="0"/>
                        <a:cs typeface="Source Sans Pro Light"/>
                      </a:rPr>
                      <m:t>∈</m:t>
                    </m:r>
                    <m:r>
                      <a:rPr lang="en-US" sz="4000" b="0" i="1" spc="-5" smtClean="0">
                        <a:latin typeface="Cambria Math" panose="02040503050406030204" pitchFamily="18" charset="0"/>
                        <a:ea typeface="Cambria Math" panose="02040503050406030204" pitchFamily="18" charset="0"/>
                        <a:cs typeface="Source Sans Pro Light"/>
                      </a:rPr>
                      <m:t>𝐷</m:t>
                    </m:r>
                    <m:r>
                      <a:rPr lang="en-US" sz="4000" b="0" i="1" spc="-5" smtClean="0">
                        <a:latin typeface="Cambria Math" panose="02040503050406030204" pitchFamily="18" charset="0"/>
                        <a:ea typeface="Cambria Math" panose="02040503050406030204" pitchFamily="18" charset="0"/>
                        <a:cs typeface="Source Sans Pro Light"/>
                      </a:rPr>
                      <m:t>)</m:t>
                    </m:r>
                  </m:oMath>
                </a14:m>
                <a:endParaRPr lang="en-US" sz="4000" spc="-5">
                  <a:cs typeface="Source Sans Pro Light"/>
                </a:endParaRPr>
              </a:p>
            </p:txBody>
          </p:sp>
        </mc:Choice>
        <mc:Fallback xmlns="">
          <p:sp>
            <p:nvSpPr>
              <p:cNvPr id="10" name="object 20">
                <a:extLst>
                  <a:ext uri="{FF2B5EF4-FFF2-40B4-BE49-F238E27FC236}">
                    <a16:creationId xmlns:a16="http://schemas.microsoft.com/office/drawing/2014/main" id="{39BC24B2-62B1-3148-CA14-E07E80AD760F}"/>
                  </a:ext>
                </a:extLst>
              </p:cNvPr>
              <p:cNvSpPr txBox="1">
                <a:spLocks noRot="1" noChangeAspect="1" noMove="1" noResize="1" noEditPoints="1" noAdjustHandles="1" noChangeArrowheads="1" noChangeShapeType="1" noTextEdit="1"/>
              </p:cNvSpPr>
              <p:nvPr/>
            </p:nvSpPr>
            <p:spPr>
              <a:xfrm>
                <a:off x="818356" y="2374900"/>
                <a:ext cx="16748592" cy="6343468"/>
              </a:xfrm>
              <a:prstGeom prst="rect">
                <a:avLst/>
              </a:prstGeom>
              <a:blipFill>
                <a:blip r:embed="rId3"/>
                <a:stretch>
                  <a:fillRect l="-1638" t="-769" r="-1820" b="-3942"/>
                </a:stretch>
              </a:blipFill>
            </p:spPr>
            <p:txBody>
              <a:bodyPr/>
              <a:lstStyle/>
              <a:p>
                <a:r>
                  <a:rPr lang="en-US">
                    <a:noFill/>
                  </a:rPr>
                  <a:t> </a:t>
                </a:r>
              </a:p>
            </p:txBody>
          </p:sp>
        </mc:Fallback>
      </mc:AlternateContent>
      <p:sp>
        <p:nvSpPr>
          <p:cNvPr id="3" name="object 4">
            <a:extLst>
              <a:ext uri="{FF2B5EF4-FFF2-40B4-BE49-F238E27FC236}">
                <a16:creationId xmlns:a16="http://schemas.microsoft.com/office/drawing/2014/main" id="{0EC32CD4-FD9B-F258-75C1-F7BD281C1396}"/>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140628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15080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Phương pháp tham lam là đưa ra các quyết định dựa vapf ngay thông tin đang có và trong tương lai sẽ không xem xét lại các tác động của các quyết định trong quá khứ.</a:t>
            </a:r>
          </a:p>
          <a:p>
            <a:pPr marL="583565" marR="5080" indent="-571500" algn="just">
              <a:lnSpc>
                <a:spcPct val="130000"/>
              </a:lnSpc>
              <a:buFont typeface="Wingdings" panose="05000000000000000000" pitchFamily="2" charset="2"/>
              <a:buChar char="§"/>
            </a:pPr>
            <a:r>
              <a:rPr lang="en-US" sz="3600" spc="-5">
                <a:cs typeface="Source Sans Pro Light"/>
              </a:rPr>
              <a:t>Hàm Solution (S): nhận biết tính chấp nhận được của lời giải S(S = </a:t>
            </a:r>
            <a:r>
              <a:rPr lang="en-US" sz="3600" spc="-5">
                <a:cs typeface="Source Sans Pro Light"/>
                <a:sym typeface="Symbol" panose="05050102010706020507" pitchFamily="18" charset="2"/>
              </a:rPr>
              <a:t>)</a:t>
            </a:r>
            <a:endParaRPr lang="en-US" sz="3600" spc="-5">
              <a:cs typeface="Source Sans Pro Light"/>
            </a:endParaRPr>
          </a:p>
          <a:p>
            <a:pPr marL="583565" marR="5080" indent="-571500" algn="just">
              <a:lnSpc>
                <a:spcPct val="130000"/>
              </a:lnSpc>
              <a:buFont typeface="Wingdings" panose="05000000000000000000" pitchFamily="2" charset="2"/>
              <a:buChar char="§"/>
            </a:pPr>
            <a:r>
              <a:rPr lang="en-US" sz="3600" spc="-5">
                <a:cs typeface="Source Sans Pro Light"/>
              </a:rPr>
              <a:t>Hàm Select (C): chọn từ tập C ứng viên triển vọng nhất để bổ sung vào lời giải hiện có.</a:t>
            </a:r>
          </a:p>
          <a:p>
            <a:pPr marL="583565" marR="5080" indent="-571500" algn="just">
              <a:lnSpc>
                <a:spcPct val="130000"/>
              </a:lnSpc>
              <a:buFont typeface="Wingdings" panose="05000000000000000000" pitchFamily="2" charset="2"/>
              <a:buChar char="§"/>
            </a:pPr>
            <a:r>
              <a:rPr lang="en-US" sz="3600" spc="-5">
                <a:cs typeface="Source Sans Pro Light"/>
              </a:rPr>
              <a:t>Hàm Feasibe (S+x): Kiểm tra tính chấp nhận được của lời giải bộ phận S+x.</a:t>
            </a:r>
          </a:p>
          <a:p>
            <a:pPr marL="583565" marR="5080" indent="-571500" algn="just">
              <a:lnSpc>
                <a:spcPct val="130000"/>
              </a:lnSpc>
              <a:buFont typeface="Wingdings" panose="05000000000000000000" pitchFamily="2" charset="2"/>
              <a:buChar char="§"/>
            </a:pPr>
            <a:r>
              <a:rPr lang="en-US" sz="3600" spc="-5">
                <a:cs typeface="Source Sans Pro Light"/>
              </a:rPr>
              <a:t>Ý tưởng: Xuất phát từ lời giải </a:t>
            </a:r>
            <a:r>
              <a:rPr lang="en-US" sz="3600" spc="-5">
                <a:cs typeface="Source Sans Pro Light"/>
                <a:sym typeface="Symbol" panose="05050102010706020507" pitchFamily="18" charset="2"/>
              </a:rPr>
              <a:t>, xây dựng lời giải của bài toán theo từng bước, mỗi bước sẽ chọn 1 p.tử để bổ sung vào lời giải hiện có</a:t>
            </a:r>
            <a:endParaRPr lang="en-US" sz="3600" spc="-5">
              <a:cs typeface="Source Sans Pro Light"/>
            </a:endParaRPr>
          </a:p>
        </p:txBody>
      </p:sp>
      <p:sp>
        <p:nvSpPr>
          <p:cNvPr id="3" name="object 4">
            <a:extLst>
              <a:ext uri="{FF2B5EF4-FFF2-40B4-BE49-F238E27FC236}">
                <a16:creationId xmlns:a16="http://schemas.microsoft.com/office/drawing/2014/main" id="{8CCA97A7-9AD9-1D5B-3D14-26EFEDE3DAB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21258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374900"/>
            <a:ext cx="16748592" cy="794390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Procedure Greedy;</a:t>
            </a:r>
          </a:p>
          <a:p>
            <a:pPr marL="1497965" marR="5080" lvl="2" indent="-571500" algn="just">
              <a:lnSpc>
                <a:spcPct val="130000"/>
              </a:lnSpc>
              <a:buFont typeface="Wingdings" panose="05000000000000000000" pitchFamily="2" charset="2"/>
              <a:buChar char="§"/>
            </a:pPr>
            <a:r>
              <a:rPr lang="en-US" sz="4000" spc="-5">
                <a:cs typeface="Source Sans Pro Light"/>
              </a:rPr>
              <a:t>Begin</a:t>
            </a:r>
          </a:p>
          <a:p>
            <a:pPr marL="2412365" marR="5080" lvl="4" indent="-571500" algn="just">
              <a:lnSpc>
                <a:spcPct val="130000"/>
              </a:lnSpc>
              <a:buFont typeface="Wingdings" panose="05000000000000000000" pitchFamily="2" charset="2"/>
              <a:buChar char="§"/>
            </a:pPr>
            <a:r>
              <a:rPr lang="en-US" sz="4000" spc="-5">
                <a:cs typeface="Source Sans Pro Light"/>
              </a:rPr>
              <a:t>S=</a:t>
            </a: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While(C &amp;&amp; not(Solution(S)):{</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x  Select(C);</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C=C\x;</a:t>
            </a:r>
          </a:p>
          <a:p>
            <a:pPr marL="3326765" marR="5080" lvl="6"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if(Feasible(SC):S=Sx;</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a:t>
            </a:r>
          </a:p>
          <a:p>
            <a:pPr marL="2412365" marR="5080" lvl="4" indent="-571500" algn="just">
              <a:lnSpc>
                <a:spcPct val="130000"/>
              </a:lnSpc>
              <a:buFont typeface="Wingdings" panose="05000000000000000000" pitchFamily="2" charset="2"/>
              <a:buChar char="§"/>
            </a:pPr>
            <a:r>
              <a:rPr lang="en-US" sz="4000" spc="-5">
                <a:cs typeface="Source Sans Pro Light"/>
                <a:sym typeface="Symbol" panose="05050102010706020507" pitchFamily="18" charset="2"/>
              </a:rPr>
              <a:t>If(Solution(C)): return S;</a:t>
            </a:r>
            <a:endParaRPr lang="en-US" sz="4000" spc="-5">
              <a:cs typeface="Source Sans Pro Light"/>
            </a:endParaRPr>
          </a:p>
          <a:p>
            <a:pPr marL="1497965" marR="5080" lvl="2" indent="-571500" algn="just">
              <a:lnSpc>
                <a:spcPct val="130000"/>
              </a:lnSpc>
              <a:buFont typeface="Wingdings" panose="05000000000000000000" pitchFamily="2" charset="2"/>
              <a:buChar char="§"/>
            </a:pPr>
            <a:r>
              <a:rPr lang="en-US" sz="4000" spc="-5">
                <a:cs typeface="Source Sans Pro Light"/>
              </a:rPr>
              <a:t>End;</a:t>
            </a:r>
          </a:p>
        </p:txBody>
      </p:sp>
      <p:sp>
        <p:nvSpPr>
          <p:cNvPr id="3" name="object 4">
            <a:extLst>
              <a:ext uri="{FF2B5EF4-FFF2-40B4-BE49-F238E27FC236}">
                <a16:creationId xmlns:a16="http://schemas.microsoft.com/office/drawing/2014/main" id="{452380B3-057B-0EBD-40D8-4B05EC64F9FD}"/>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700855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741934"/>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Ví dụ bài toán cái túi: Vmax và w&lt;=Wmax</a:t>
            </a:r>
          </a:p>
        </p:txBody>
      </p:sp>
      <p:sp>
        <p:nvSpPr>
          <p:cNvPr id="3" name="object 20">
            <a:extLst>
              <a:ext uri="{FF2B5EF4-FFF2-40B4-BE49-F238E27FC236}">
                <a16:creationId xmlns:a16="http://schemas.microsoft.com/office/drawing/2014/main" id="{96F36523-04EE-D364-3AC8-4FABA0C17BFF}"/>
              </a:ext>
            </a:extLst>
          </p:cNvPr>
          <p:cNvSpPr txBox="1"/>
          <p:nvPr/>
        </p:nvSpPr>
        <p:spPr>
          <a:xfrm>
            <a:off x="395742" y="3146557"/>
            <a:ext cx="6096000" cy="3337452"/>
          </a:xfrm>
          <a:prstGeom prst="rect">
            <a:avLst/>
          </a:prstGeom>
        </p:spPr>
        <p:style>
          <a:lnRef idx="1">
            <a:schemeClr val="accent4"/>
          </a:lnRef>
          <a:fillRef idx="2">
            <a:schemeClr val="accent4"/>
          </a:fillRef>
          <a:effectRef idx="1">
            <a:schemeClr val="accent4"/>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1</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giá trị giảm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p:sp>
        <p:nvSpPr>
          <p:cNvPr id="5" name="object 20">
            <a:extLst>
              <a:ext uri="{FF2B5EF4-FFF2-40B4-BE49-F238E27FC236}">
                <a16:creationId xmlns:a16="http://schemas.microsoft.com/office/drawing/2014/main" id="{03E99691-CB97-CBAE-F5C5-9CF1D38381C1}"/>
              </a:ext>
            </a:extLst>
          </p:cNvPr>
          <p:cNvSpPr txBox="1"/>
          <p:nvPr/>
        </p:nvSpPr>
        <p:spPr>
          <a:xfrm>
            <a:off x="6474449" y="3146557"/>
            <a:ext cx="6096000" cy="3337452"/>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0" tIns="12700" rIns="0" bIns="0" rtlCol="0">
            <a:spAutoFit/>
          </a:bodyPr>
          <a:lstStyle/>
          <a:p>
            <a:pPr marL="583565" marR="5080" indent="-571500" algn="just">
              <a:lnSpc>
                <a:spcPct val="150000"/>
              </a:lnSpc>
              <a:buFont typeface="Wingdings" panose="05000000000000000000" pitchFamily="2" charset="2"/>
              <a:buChar char="§"/>
            </a:pPr>
            <a:r>
              <a:rPr lang="en-US" sz="4000" spc="-5">
                <a:cs typeface="Source Sans Pro Light"/>
              </a:rPr>
              <a:t>Tham lam 2</a:t>
            </a:r>
          </a:p>
          <a:p>
            <a:pPr marL="583565" marR="5080" indent="-571500" algn="just">
              <a:lnSpc>
                <a:spcPct val="150000"/>
              </a:lnSpc>
              <a:buFont typeface="Wingdings" panose="05000000000000000000" pitchFamily="2" charset="2"/>
              <a:buChar char="§"/>
            </a:pPr>
            <a:r>
              <a:rPr lang="en-US" sz="3600" spc="-5">
                <a:cs typeface="Source Sans Pro Light"/>
              </a:rPr>
              <a:t>Sắp xếp đồ vật theo thứ tự tăng dần</a:t>
            </a:r>
          </a:p>
          <a:p>
            <a:pPr marL="583565" marR="5080" indent="-571500" algn="just">
              <a:lnSpc>
                <a:spcPct val="150000"/>
              </a:lnSpc>
              <a:buFont typeface="Wingdings" panose="05000000000000000000" pitchFamily="2" charset="2"/>
              <a:buChar char="§"/>
            </a:pPr>
            <a:r>
              <a:rPr lang="en-US" sz="3600" spc="-5">
                <a:cs typeface="Source Sans Pro Light"/>
              </a:rPr>
              <a:t>Chọn đồ từ đầu – cuối</a:t>
            </a:r>
          </a:p>
        </p:txBody>
      </p:sp>
      <mc:AlternateContent xmlns:mc="http://schemas.openxmlformats.org/markup-compatibility/2006" xmlns:a14="http://schemas.microsoft.com/office/drawing/2010/main">
        <mc:Choice Requires="a14">
          <p:sp>
            <p:nvSpPr>
              <p:cNvPr id="7" name="object 20">
                <a:extLst>
                  <a:ext uri="{FF2B5EF4-FFF2-40B4-BE49-F238E27FC236}">
                    <a16:creationId xmlns:a16="http://schemas.microsoft.com/office/drawing/2014/main" id="{AD329D1D-CF6E-DE64-52A8-E0A0E09A2857}"/>
                  </a:ext>
                </a:extLst>
              </p:cNvPr>
              <p:cNvSpPr txBox="1"/>
              <p:nvPr/>
            </p:nvSpPr>
            <p:spPr>
              <a:xfrm>
                <a:off x="12553156" y="3146557"/>
                <a:ext cx="6096000" cy="3365088"/>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Tham lam 3</a:t>
                </a:r>
              </a:p>
              <a:p>
                <a:pPr marL="583565" marR="5080" indent="-571500" algn="just">
                  <a:lnSpc>
                    <a:spcPct val="130000"/>
                  </a:lnSpc>
                  <a:buFont typeface="Wingdings" panose="05000000000000000000" pitchFamily="2" charset="2"/>
                  <a:buChar char="§"/>
                </a:pPr>
                <a:r>
                  <a:rPr lang="en-US" sz="3600" spc="-5">
                    <a:cs typeface="Source Sans Pro Light"/>
                  </a:rPr>
                  <a:t>Sắp xếp đồ vật theo tỷ trọng v/w</a:t>
                </a:r>
              </a:p>
              <a:p>
                <a:pPr marL="583565" marR="5080" indent="-571500" algn="just">
                  <a:lnSpc>
                    <a:spcPct val="130000"/>
                  </a:lnSpc>
                  <a:buFont typeface="Wingdings" panose="05000000000000000000" pitchFamily="2" charset="2"/>
                  <a:buChar char="§"/>
                </a:pP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1</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1</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2</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2</m:t>
                            </m:r>
                          </m:sub>
                        </m:sSub>
                      </m:den>
                    </m:f>
                  </m:oMath>
                </a14:m>
                <a:r>
                  <a:rPr lang="en-US" sz="3600" spc="-5">
                    <a:cs typeface="Source Sans Pro Light"/>
                  </a:rPr>
                  <a:t> &gt;</a:t>
                </a:r>
                <a:r>
                  <a:rPr lang="en-US" sz="3600" spc="-5"/>
                  <a:t> </a:t>
                </a:r>
                <a14:m>
                  <m:oMath xmlns:m="http://schemas.openxmlformats.org/officeDocument/2006/math">
                    <m:f>
                      <m:fPr>
                        <m:ctrlPr>
                          <a:rPr lang="en-US" sz="3600" i="1" spc="-5">
                            <a:latin typeface="Cambria Math" panose="02040503050406030204" pitchFamily="18" charset="0"/>
                          </a:rPr>
                        </m:ctrlPr>
                      </m:fPr>
                      <m:num>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𝑉</m:t>
                            </m:r>
                          </m:e>
                          <m:sub>
                            <m:r>
                              <a:rPr lang="en-US" sz="3600" b="0" i="1" spc="-5" smtClean="0">
                                <a:latin typeface="Cambria Math" panose="02040503050406030204" pitchFamily="18" charset="0"/>
                              </a:rPr>
                              <m:t>3</m:t>
                            </m:r>
                          </m:sub>
                        </m:sSub>
                      </m:num>
                      <m:den>
                        <m:sSub>
                          <m:sSubPr>
                            <m:ctrlPr>
                              <a:rPr lang="en-US" sz="3600" i="1" spc="-5">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3</m:t>
                            </m:r>
                          </m:sub>
                        </m:sSub>
                      </m:den>
                    </m:f>
                  </m:oMath>
                </a14:m>
                <a:r>
                  <a:rPr lang="en-US" sz="3600" spc="-5">
                    <a:cs typeface="Source Sans Pro Light"/>
                  </a:rPr>
                  <a:t> &gt;… </a:t>
                </a:r>
              </a:p>
            </p:txBody>
          </p:sp>
        </mc:Choice>
        <mc:Fallback xmlns="">
          <p:sp>
            <p:nvSpPr>
              <p:cNvPr id="7" name="object 20">
                <a:extLst>
                  <a:ext uri="{FF2B5EF4-FFF2-40B4-BE49-F238E27FC236}">
                    <a16:creationId xmlns:a16="http://schemas.microsoft.com/office/drawing/2014/main" id="{AD329D1D-CF6E-DE64-52A8-E0A0E09A2857}"/>
                  </a:ext>
                </a:extLst>
              </p:cNvPr>
              <p:cNvSpPr txBox="1">
                <a:spLocks noRot="1" noChangeAspect="1" noMove="1" noResize="1" noEditPoints="1" noAdjustHandles="1" noChangeArrowheads="1" noChangeShapeType="1" noTextEdit="1"/>
              </p:cNvSpPr>
              <p:nvPr/>
            </p:nvSpPr>
            <p:spPr>
              <a:xfrm>
                <a:off x="12553156" y="3146557"/>
                <a:ext cx="6096000" cy="3365088"/>
              </a:xfrm>
              <a:prstGeom prst="rect">
                <a:avLst/>
              </a:prstGeom>
              <a:blipFill>
                <a:blip r:embed="rId3"/>
                <a:stretch>
                  <a:fillRect l="-4496" t="-723" r="-4396" b="-1627"/>
                </a:stretch>
              </a:blipFill>
            </p:spPr>
            <p:txBody>
              <a:bodyPr/>
              <a:lstStyle/>
              <a:p>
                <a:r>
                  <a:rPr lang="en-US">
                    <a:noFill/>
                  </a:rPr>
                  <a:t> </a:t>
                </a:r>
              </a:p>
            </p:txBody>
          </p:sp>
        </mc:Fallback>
      </mc:AlternateContent>
      <p:graphicFrame>
        <p:nvGraphicFramePr>
          <p:cNvPr id="9" name="Table 10">
            <a:extLst>
              <a:ext uri="{FF2B5EF4-FFF2-40B4-BE49-F238E27FC236}">
                <a16:creationId xmlns:a16="http://schemas.microsoft.com/office/drawing/2014/main" id="{1C53B59E-3725-AAB9-5448-FB2A89561612}"/>
              </a:ext>
            </a:extLst>
          </p:cNvPr>
          <p:cNvGraphicFramePr>
            <a:graphicFrameLocks noGrp="1"/>
          </p:cNvGraphicFramePr>
          <p:nvPr>
            <p:extLst>
              <p:ext uri="{D42A27DB-BD31-4B8C-83A1-F6EECF244321}">
                <p14:modId xmlns:p14="http://schemas.microsoft.com/office/powerpoint/2010/main" val="2300082829"/>
              </p:ext>
            </p:extLst>
          </p:nvPr>
        </p:nvGraphicFramePr>
        <p:xfrm>
          <a:off x="408556" y="6934591"/>
          <a:ext cx="6065893" cy="3115440"/>
        </p:xfrm>
        <a:graphic>
          <a:graphicData uri="http://schemas.openxmlformats.org/drawingml/2006/table">
            <a:tbl>
              <a:tblPr firstRow="1" bandRow="1">
                <a:tableStyleId>{00A15C55-8517-42AA-B614-E9B94910E393}</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20</a:t>
                      </a:r>
                    </a:p>
                  </a:txBody>
                  <a:tcPr/>
                </a:tc>
                <a:tc>
                  <a:txBody>
                    <a:bodyPr/>
                    <a:lstStyle/>
                    <a:p>
                      <a:pPr algn="ctr"/>
                      <a:r>
                        <a:rPr lang="en-US"/>
                        <a:t>16</a:t>
                      </a:r>
                    </a:p>
                  </a:txBody>
                  <a:tcPr/>
                </a:tc>
                <a:tc>
                  <a:txBody>
                    <a:bodyPr/>
                    <a:lstStyle/>
                    <a:p>
                      <a:pPr algn="ctr"/>
                      <a:r>
                        <a:rPr lang="en-US"/>
                        <a:t>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14</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1: i=1, Value = 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1" name="Table 10">
            <a:extLst>
              <a:ext uri="{FF2B5EF4-FFF2-40B4-BE49-F238E27FC236}">
                <a16:creationId xmlns:a16="http://schemas.microsoft.com/office/drawing/2014/main" id="{AFF5A292-1786-3C45-11E3-B100B6331750}"/>
              </a:ext>
            </a:extLst>
          </p:cNvPr>
          <p:cNvGraphicFramePr>
            <a:graphicFrameLocks noGrp="1"/>
          </p:cNvGraphicFramePr>
          <p:nvPr>
            <p:extLst>
              <p:ext uri="{D42A27DB-BD31-4B8C-83A1-F6EECF244321}">
                <p14:modId xmlns:p14="http://schemas.microsoft.com/office/powerpoint/2010/main" val="1634160687"/>
              </p:ext>
            </p:extLst>
          </p:nvPr>
        </p:nvGraphicFramePr>
        <p:xfrm>
          <a:off x="6487263" y="6934591"/>
          <a:ext cx="6065893" cy="3115440"/>
        </p:xfrm>
        <a:graphic>
          <a:graphicData uri="http://schemas.openxmlformats.org/drawingml/2006/table">
            <a:tbl>
              <a:tblPr firstRow="1" bandRow="1">
                <a:tableStyleId>{7DF18680-E054-41AD-8BC1-D1AEF772440D}</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10</a:t>
                      </a:r>
                    </a:p>
                  </a:txBody>
                  <a:tcPr/>
                </a:tc>
                <a:tc>
                  <a:txBody>
                    <a:bodyPr/>
                    <a:lstStyle/>
                    <a:p>
                      <a:pPr algn="ctr"/>
                      <a:r>
                        <a:rPr lang="en-US"/>
                        <a:t>16</a:t>
                      </a:r>
                    </a:p>
                  </a:txBody>
                  <a:tcPr/>
                </a:tc>
                <a:tc>
                  <a:txBody>
                    <a:bodyPr/>
                    <a:lstStyle/>
                    <a:p>
                      <a:pPr algn="ctr"/>
                      <a:r>
                        <a:rPr lang="en-US"/>
                        <a:t>28</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5</a:t>
                      </a:r>
                    </a:p>
                  </a:txBody>
                  <a:tcPr/>
                </a:tc>
                <a:tc>
                  <a:txBody>
                    <a:bodyPr/>
                    <a:lstStyle/>
                    <a:p>
                      <a:pPr algn="ctr"/>
                      <a:r>
                        <a:rPr lang="en-US"/>
                        <a:t>6</a:t>
                      </a:r>
                    </a:p>
                  </a:txBody>
                  <a:tcPr/>
                </a:tc>
                <a:tc>
                  <a:txBody>
                    <a:bodyPr/>
                    <a:lstStyle/>
                    <a:p>
                      <a:pPr algn="ctr"/>
                      <a:r>
                        <a:rPr lang="en-US"/>
                        <a:t>10</a:t>
                      </a:r>
                    </a:p>
                  </a:txBody>
                  <a:tcPr/>
                </a:tc>
                <a:extLst>
                  <a:ext uri="{0D108BD9-81ED-4DB2-BD59-A6C34878D82A}">
                    <a16:rowId xmlns:a16="http://schemas.microsoft.com/office/drawing/2014/main" val="1442655124"/>
                  </a:ext>
                </a:extLst>
              </a:tr>
              <a:tr h="370840">
                <a:tc gridSpan="4">
                  <a:txBody>
                    <a:bodyPr/>
                    <a:lstStyle/>
                    <a:p>
                      <a:r>
                        <a:rPr lang="en-US"/>
                        <a:t>Wmax = 19</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2: i={1,2}, Value = 24</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i={3}, Value = 28</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graphicFrame>
        <p:nvGraphicFramePr>
          <p:cNvPr id="12" name="Table 11">
            <a:extLst>
              <a:ext uri="{FF2B5EF4-FFF2-40B4-BE49-F238E27FC236}">
                <a16:creationId xmlns:a16="http://schemas.microsoft.com/office/drawing/2014/main" id="{723778CA-78FB-7944-D1EB-1395DDAF1B4A}"/>
              </a:ext>
            </a:extLst>
          </p:cNvPr>
          <p:cNvGraphicFramePr>
            <a:graphicFrameLocks noGrp="1"/>
          </p:cNvGraphicFramePr>
          <p:nvPr>
            <p:extLst>
              <p:ext uri="{D42A27DB-BD31-4B8C-83A1-F6EECF244321}">
                <p14:modId xmlns:p14="http://schemas.microsoft.com/office/powerpoint/2010/main" val="3249547811"/>
              </p:ext>
            </p:extLst>
          </p:nvPr>
        </p:nvGraphicFramePr>
        <p:xfrm>
          <a:off x="12595112" y="6934591"/>
          <a:ext cx="6065893" cy="3115440"/>
        </p:xfrm>
        <a:graphic>
          <a:graphicData uri="http://schemas.openxmlformats.org/drawingml/2006/table">
            <a:tbl>
              <a:tblPr firstRow="1" bandRow="1">
                <a:tableStyleId>{93296810-A885-4BE3-A3E7-6D5BEEA58F35}</a:tableStyleId>
              </a:tblPr>
              <a:tblGrid>
                <a:gridCol w="1602715">
                  <a:extLst>
                    <a:ext uri="{9D8B030D-6E8A-4147-A177-3AD203B41FA5}">
                      <a16:colId xmlns:a16="http://schemas.microsoft.com/office/drawing/2014/main" val="3458534408"/>
                    </a:ext>
                  </a:extLst>
                </a:gridCol>
                <a:gridCol w="1487726">
                  <a:extLst>
                    <a:ext uri="{9D8B030D-6E8A-4147-A177-3AD203B41FA5}">
                      <a16:colId xmlns:a16="http://schemas.microsoft.com/office/drawing/2014/main" val="2280103889"/>
                    </a:ext>
                  </a:extLst>
                </a:gridCol>
                <a:gridCol w="1487726">
                  <a:extLst>
                    <a:ext uri="{9D8B030D-6E8A-4147-A177-3AD203B41FA5}">
                      <a16:colId xmlns:a16="http://schemas.microsoft.com/office/drawing/2014/main" val="3863344260"/>
                    </a:ext>
                  </a:extLst>
                </a:gridCol>
                <a:gridCol w="1487726">
                  <a:extLst>
                    <a:ext uri="{9D8B030D-6E8A-4147-A177-3AD203B41FA5}">
                      <a16:colId xmlns:a16="http://schemas.microsoft.com/office/drawing/2014/main" val="3181557248"/>
                    </a:ext>
                  </a:extLst>
                </a:gridCol>
              </a:tblGrid>
              <a:tr h="370840">
                <a:tc>
                  <a:txBody>
                    <a:bodyPr/>
                    <a:lstStyle/>
                    <a:p>
                      <a:r>
                        <a:rPr lang="en-US"/>
                        <a:t>Đồ vật</a:t>
                      </a:r>
                    </a:p>
                  </a:txBody>
                  <a:tcPr/>
                </a:tc>
                <a:tc>
                  <a:txBody>
                    <a:bodyPr/>
                    <a:lstStyle/>
                    <a:p>
                      <a:pPr algn="ctr"/>
                      <a:r>
                        <a:rPr lang="en-US"/>
                        <a:t>1</a:t>
                      </a:r>
                    </a:p>
                  </a:txBody>
                  <a:tcPr/>
                </a:tc>
                <a:tc>
                  <a:txBody>
                    <a:bodyPr/>
                    <a:lstStyle/>
                    <a:p>
                      <a:pPr algn="ctr"/>
                      <a:r>
                        <a:rPr lang="en-US"/>
                        <a:t>2</a:t>
                      </a:r>
                    </a:p>
                  </a:txBody>
                  <a:tcPr/>
                </a:tc>
                <a:tc>
                  <a:txBody>
                    <a:bodyPr/>
                    <a:lstStyle/>
                    <a:p>
                      <a:pPr algn="ctr"/>
                      <a:r>
                        <a:rPr lang="en-US"/>
                        <a:t>3</a:t>
                      </a:r>
                    </a:p>
                  </a:txBody>
                  <a:tcPr/>
                </a:tc>
                <a:extLst>
                  <a:ext uri="{0D108BD9-81ED-4DB2-BD59-A6C34878D82A}">
                    <a16:rowId xmlns:a16="http://schemas.microsoft.com/office/drawing/2014/main" val="3165936736"/>
                  </a:ext>
                </a:extLst>
              </a:tr>
              <a:tr h="370840">
                <a:tc>
                  <a:txBody>
                    <a:bodyPr/>
                    <a:lstStyle/>
                    <a:p>
                      <a:r>
                        <a:rPr lang="en-US"/>
                        <a:t>Gía trị</a:t>
                      </a:r>
                    </a:p>
                  </a:txBody>
                  <a:tcPr/>
                </a:tc>
                <a:tc>
                  <a:txBody>
                    <a:bodyPr/>
                    <a:lstStyle/>
                    <a:p>
                      <a:pPr algn="ctr"/>
                      <a:r>
                        <a:rPr lang="en-US"/>
                        <a:t>60</a:t>
                      </a:r>
                    </a:p>
                  </a:txBody>
                  <a:tcPr/>
                </a:tc>
                <a:tc>
                  <a:txBody>
                    <a:bodyPr/>
                    <a:lstStyle/>
                    <a:p>
                      <a:pPr algn="ctr"/>
                      <a:r>
                        <a:rPr lang="en-US"/>
                        <a:t>100</a:t>
                      </a:r>
                    </a:p>
                  </a:txBody>
                  <a:tcPr/>
                </a:tc>
                <a:tc>
                  <a:txBody>
                    <a:bodyPr/>
                    <a:lstStyle/>
                    <a:p>
                      <a:pPr algn="ctr"/>
                      <a:r>
                        <a:rPr lang="en-US"/>
                        <a:t>120</a:t>
                      </a:r>
                    </a:p>
                  </a:txBody>
                  <a:tcPr/>
                </a:tc>
                <a:extLst>
                  <a:ext uri="{0D108BD9-81ED-4DB2-BD59-A6C34878D82A}">
                    <a16:rowId xmlns:a16="http://schemas.microsoft.com/office/drawing/2014/main" val="489867688"/>
                  </a:ext>
                </a:extLst>
              </a:tr>
              <a:tr h="370840">
                <a:tc>
                  <a:txBody>
                    <a:bodyPr/>
                    <a:lstStyle/>
                    <a:p>
                      <a:r>
                        <a:rPr lang="en-US"/>
                        <a:t>T. lượng</a:t>
                      </a:r>
                    </a:p>
                  </a:txBody>
                  <a:tcPr/>
                </a:tc>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extLst>
                  <a:ext uri="{0D108BD9-81ED-4DB2-BD59-A6C34878D82A}">
                    <a16:rowId xmlns:a16="http://schemas.microsoft.com/office/drawing/2014/main" val="1442655124"/>
                  </a:ext>
                </a:extLst>
              </a:tr>
              <a:tr h="515989">
                <a:tc gridSpan="4">
                  <a:txBody>
                    <a:bodyPr/>
                    <a:lstStyle/>
                    <a:p>
                      <a:r>
                        <a:rPr lang="en-US"/>
                        <a:t>Wmax = 50</a:t>
                      </a:r>
                    </a:p>
                  </a:txBody>
                  <a:tcPr/>
                </a:tc>
                <a:tc hMerge="1">
                  <a:txBody>
                    <a:bodyPr/>
                    <a:lstStyle/>
                    <a:p>
                      <a:pPr algn="ctr"/>
                      <a:endParaRPr lang="en-US"/>
                    </a:p>
                  </a:txBody>
                  <a:tcPr/>
                </a:tc>
                <a:tc hMerge="1">
                  <a:txBody>
                    <a:bodyPr/>
                    <a:lstStyle/>
                    <a:p>
                      <a:pPr algn="ctr"/>
                      <a:endParaRPr lang="en-US"/>
                    </a:p>
                  </a:txBody>
                  <a:tcPr/>
                </a:tc>
                <a:tc hMerge="1">
                  <a:txBody>
                    <a:bodyPr/>
                    <a:lstStyle/>
                    <a:p>
                      <a:pPr algn="ctr"/>
                      <a:endParaRPr lang="en-US"/>
                    </a:p>
                  </a:txBody>
                  <a:tcPr/>
                </a:tc>
                <a:extLst>
                  <a:ext uri="{0D108BD9-81ED-4DB2-BD59-A6C34878D82A}">
                    <a16:rowId xmlns:a16="http://schemas.microsoft.com/office/drawing/2014/main" val="3757986311"/>
                  </a:ext>
                </a:extLst>
              </a:tr>
              <a:tr h="370840">
                <a:tc gridSpan="4">
                  <a:txBody>
                    <a:bodyPr/>
                    <a:lstStyle/>
                    <a:p>
                      <a:r>
                        <a:rPr lang="en-US"/>
                        <a:t>Greedy 3: i={1,2}, Value = 160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06238226"/>
                  </a:ext>
                </a:extLst>
              </a:tr>
              <a:tr h="370840">
                <a:tc gridSpan="4">
                  <a:txBody>
                    <a:bodyPr/>
                    <a:lstStyle/>
                    <a:p>
                      <a:r>
                        <a:rPr lang="en-US"/>
                        <a:t>Tối ưu: i={2,3}, Value = 220</a:t>
                      </a:r>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961232692"/>
                  </a:ext>
                </a:extLst>
              </a:tr>
            </a:tbl>
          </a:graphicData>
        </a:graphic>
      </p:graphicFrame>
      <p:sp>
        <p:nvSpPr>
          <p:cNvPr id="13" name="object 4">
            <a:extLst>
              <a:ext uri="{FF2B5EF4-FFF2-40B4-BE49-F238E27FC236}">
                <a16:creationId xmlns:a16="http://schemas.microsoft.com/office/drawing/2014/main" id="{79C0C7D2-9757-8E95-E0F9-82EFEFB0939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455016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Cho các tờ tiền có mệnh giá lần lượt là: 500, 200, 100, 100, 50, 50, 50, 20, 20, 20, 20, 10.</a:t>
            </a:r>
          </a:p>
          <a:p>
            <a:pPr marL="583565" marR="5080" indent="-571500" algn="just">
              <a:lnSpc>
                <a:spcPct val="130000"/>
              </a:lnSpc>
              <a:buFont typeface="Wingdings" panose="05000000000000000000" pitchFamily="2" charset="2"/>
              <a:buChar char="§"/>
            </a:pPr>
            <a:r>
              <a:rPr lang="en-US" sz="4000" spc="-5">
                <a:cs typeface="Source Sans Pro Light"/>
              </a:rPr>
              <a:t>Cho số tiền m  = 390 </a:t>
            </a:r>
            <a:r>
              <a:rPr lang="en-US" sz="4000" i="1" spc="-5">
                <a:solidFill>
                  <a:srgbClr val="0070C0"/>
                </a:solidFill>
                <a:cs typeface="Source Sans Pro Light"/>
                <a:sym typeface="Wingdings" panose="05000000000000000000" pitchFamily="2" charset="2"/>
              </a:rPr>
              <a:t> Cách đổi với số tờ ít nhất</a:t>
            </a:r>
            <a:r>
              <a:rPr lang="en-US" sz="4000" spc="-5">
                <a:cs typeface="Source Sans Pro Light"/>
                <a:sym typeface="Wingdings" panose="05000000000000000000" pitchFamily="2" charset="2"/>
              </a:rPr>
              <a:t>.</a:t>
            </a:r>
            <a:endParaRPr lang="en-US" sz="4000" spc="-5">
              <a:cs typeface="Source Sans Pro Light"/>
            </a:endParaRPr>
          </a:p>
        </p:txBody>
      </p:sp>
      <p:sp>
        <p:nvSpPr>
          <p:cNvPr id="13" name="object 20">
            <a:extLst>
              <a:ext uri="{FF2B5EF4-FFF2-40B4-BE49-F238E27FC236}">
                <a16:creationId xmlns:a16="http://schemas.microsoft.com/office/drawing/2014/main" id="{29E4E73C-F813-FC95-3FB0-9C9DFF1E09B6}"/>
              </a:ext>
            </a:extLst>
          </p:cNvPr>
          <p:cNvSpPr txBox="1"/>
          <p:nvPr/>
        </p:nvSpPr>
        <p:spPr>
          <a:xfrm>
            <a:off x="818356" y="4709958"/>
            <a:ext cx="16748592" cy="571040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B1. Sắp xếp tờ tiền theo mệnh giá giảm dần: 500, 200,200…10</a:t>
            </a:r>
          </a:p>
          <a:p>
            <a:pPr marL="583565" marR="5080" indent="-571500" algn="just">
              <a:lnSpc>
                <a:spcPct val="130000"/>
              </a:lnSpc>
              <a:buFont typeface="Wingdings" panose="05000000000000000000" pitchFamily="2" charset="2"/>
              <a:buChar char="§"/>
            </a:pPr>
            <a:r>
              <a:rPr lang="en-US" sz="3600" spc="-5">
                <a:cs typeface="Source Sans Pro Light"/>
              </a:rPr>
              <a:t>B2. Duyệt từ đầu danh sách </a:t>
            </a:r>
            <a:r>
              <a:rPr lang="en-US" sz="3600" spc="-5">
                <a:cs typeface="Source Sans Pro Light"/>
                <a:sym typeface="Wingdings" panose="05000000000000000000" pitchFamily="2" charset="2"/>
              </a:rPr>
              <a:t> cuối danh sách ở B1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if(m&gt;=A[i]): m = m – A[i]; //số tiền giảm dần</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B3. Kiểm tra m&lt;0: Không đổi được</a:t>
            </a:r>
          </a:p>
          <a:p>
            <a:pPr marL="583565" marR="5080"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B4. Muốn in ra các tờ tiền đã đổi: dùng mảng VET[] để lưu trữ</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Mỗi lần m đổi được: gán VET[i]=1</a:t>
            </a:r>
          </a:p>
          <a:p>
            <a:pPr marL="1497965" marR="5080" lvl="2"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Duyệt từ đầu  cuối danh sách VET[]:</a:t>
            </a:r>
          </a:p>
          <a:p>
            <a:pPr marL="2412365" marR="5080" lvl="4" indent="-571500" algn="just">
              <a:lnSpc>
                <a:spcPct val="130000"/>
              </a:lnSpc>
              <a:buFont typeface="Wingdings" panose="05000000000000000000" pitchFamily="2" charset="2"/>
              <a:buChar char="§"/>
            </a:pPr>
            <a:r>
              <a:rPr lang="en-US" sz="3600" spc="-5">
                <a:cs typeface="Source Sans Pro Light"/>
                <a:sym typeface="Wingdings" panose="05000000000000000000" pitchFamily="2" charset="2"/>
              </a:rPr>
              <a:t>if(VET[i]==1): in A[i];</a:t>
            </a:r>
            <a:endParaRPr lang="en-US" sz="3600" spc="-5">
              <a:cs typeface="Source Sans Pro Light"/>
            </a:endParaRPr>
          </a:p>
        </p:txBody>
      </p:sp>
      <p:sp>
        <p:nvSpPr>
          <p:cNvPr id="3" name="object 4">
            <a:extLst>
              <a:ext uri="{FF2B5EF4-FFF2-40B4-BE49-F238E27FC236}">
                <a16:creationId xmlns:a16="http://schemas.microsoft.com/office/drawing/2014/main" id="{A364F541-2540-35E3-96A0-ABE8EF6EF1C0}"/>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2336601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a:t>
            </a:r>
            <a:endParaRPr lang="vi-VN" sz="4400" spc="-5">
              <a:cs typeface="Source Sans Pro Light"/>
            </a:endParaRPr>
          </a:p>
        </p:txBody>
      </p:sp>
      <p:graphicFrame>
        <p:nvGraphicFramePr>
          <p:cNvPr id="3" name="Table 4">
            <a:extLst>
              <a:ext uri="{FF2B5EF4-FFF2-40B4-BE49-F238E27FC236}">
                <a16:creationId xmlns:a16="http://schemas.microsoft.com/office/drawing/2014/main" id="{F687F64B-E436-E58C-49A7-503A191CBC4B}"/>
              </a:ext>
            </a:extLst>
          </p:cNvPr>
          <p:cNvGraphicFramePr>
            <a:graphicFrameLocks noGrp="1"/>
          </p:cNvGraphicFramePr>
          <p:nvPr>
            <p:extLst>
              <p:ext uri="{D42A27DB-BD31-4B8C-83A1-F6EECF244321}">
                <p14:modId xmlns:p14="http://schemas.microsoft.com/office/powerpoint/2010/main" val="3950299429"/>
              </p:ext>
            </p:extLst>
          </p:nvPr>
        </p:nvGraphicFramePr>
        <p:xfrm>
          <a:off x="852940" y="2374900"/>
          <a:ext cx="16881814" cy="4482842"/>
        </p:xfrm>
        <a:graphic>
          <a:graphicData uri="http://schemas.openxmlformats.org/drawingml/2006/table">
            <a:tbl>
              <a:tblPr firstRow="1" bandRow="1">
                <a:tableStyleId>{5C22544A-7EE6-4342-B048-85BDC9FD1C3A}</a:tableStyleId>
              </a:tblPr>
              <a:tblGrid>
                <a:gridCol w="1552937">
                  <a:extLst>
                    <a:ext uri="{9D8B030D-6E8A-4147-A177-3AD203B41FA5}">
                      <a16:colId xmlns:a16="http://schemas.microsoft.com/office/drawing/2014/main" val="1282995485"/>
                    </a:ext>
                  </a:extLst>
                </a:gridCol>
                <a:gridCol w="9244457">
                  <a:extLst>
                    <a:ext uri="{9D8B030D-6E8A-4147-A177-3AD203B41FA5}">
                      <a16:colId xmlns:a16="http://schemas.microsoft.com/office/drawing/2014/main" val="1369366553"/>
                    </a:ext>
                  </a:extLst>
                </a:gridCol>
                <a:gridCol w="6084420">
                  <a:extLst>
                    <a:ext uri="{9D8B030D-6E8A-4147-A177-3AD203B41FA5}">
                      <a16:colId xmlns:a16="http://schemas.microsoft.com/office/drawing/2014/main" val="3038098680"/>
                    </a:ext>
                  </a:extLst>
                </a:gridCol>
              </a:tblGrid>
              <a:tr h="839678">
                <a:tc>
                  <a:txBody>
                    <a:bodyPr/>
                    <a:lstStyle/>
                    <a:p>
                      <a:r>
                        <a:rPr lang="en-US" sz="3600"/>
                        <a:t>Test</a:t>
                      </a:r>
                    </a:p>
                  </a:txBody>
                  <a:tcPr/>
                </a:tc>
                <a:tc>
                  <a:txBody>
                    <a:bodyPr/>
                    <a:lstStyle/>
                    <a:p>
                      <a:r>
                        <a:rPr lang="en-US" sz="3600"/>
                        <a:t>Input</a:t>
                      </a:r>
                    </a:p>
                  </a:txBody>
                  <a:tcPr/>
                </a:tc>
                <a:tc>
                  <a:txBody>
                    <a:bodyPr/>
                    <a:lstStyle/>
                    <a:p>
                      <a:r>
                        <a:rPr lang="en-US" sz="3600"/>
                        <a:t>Output</a:t>
                      </a:r>
                    </a:p>
                  </a:txBody>
                  <a:tcPr/>
                </a:tc>
                <a:extLst>
                  <a:ext uri="{0D108BD9-81ED-4DB2-BD59-A6C34878D82A}">
                    <a16:rowId xmlns:a16="http://schemas.microsoft.com/office/drawing/2014/main" val="2990312887"/>
                  </a:ext>
                </a:extLst>
              </a:tr>
              <a:tr h="1227222">
                <a:tc>
                  <a:txBody>
                    <a:bodyPr/>
                    <a:lstStyle/>
                    <a:p>
                      <a:r>
                        <a:rPr lang="en-US" sz="3600"/>
                        <a:t>1</a:t>
                      </a:r>
                    </a:p>
                  </a:txBody>
                  <a:tcPr/>
                </a:tc>
                <a:tc>
                  <a:txBody>
                    <a:bodyPr/>
                    <a:lstStyle/>
                    <a:p>
                      <a:r>
                        <a:rPr lang="en-US" sz="3600"/>
                        <a:t>390 10</a:t>
                      </a:r>
                    </a:p>
                    <a:p>
                      <a:r>
                        <a:rPr lang="en-US" sz="3600"/>
                        <a:t>200,100,100,50,50,50,50,20,20,10</a:t>
                      </a:r>
                    </a:p>
                  </a:txBody>
                  <a:tcPr/>
                </a:tc>
                <a:tc>
                  <a:txBody>
                    <a:bodyPr/>
                    <a:lstStyle/>
                    <a:p>
                      <a:r>
                        <a:rPr lang="en-US" sz="3600"/>
                        <a:t>5</a:t>
                      </a:r>
                    </a:p>
                    <a:p>
                      <a:r>
                        <a:rPr lang="en-US" sz="3600"/>
                        <a:t>200,100,50,20,20</a:t>
                      </a:r>
                    </a:p>
                  </a:txBody>
                  <a:tcPr/>
                </a:tc>
                <a:extLst>
                  <a:ext uri="{0D108BD9-81ED-4DB2-BD59-A6C34878D82A}">
                    <a16:rowId xmlns:a16="http://schemas.microsoft.com/office/drawing/2014/main" val="1140780013"/>
                  </a:ext>
                </a:extLst>
              </a:tr>
              <a:tr h="1227222">
                <a:tc>
                  <a:txBody>
                    <a:bodyPr/>
                    <a:lstStyle/>
                    <a:p>
                      <a:r>
                        <a:rPr lang="en-US" sz="3600"/>
                        <a:t>2</a:t>
                      </a:r>
                    </a:p>
                  </a:txBody>
                  <a:tcPr/>
                </a:tc>
                <a:tc>
                  <a:txBody>
                    <a:bodyPr/>
                    <a:lstStyle/>
                    <a:p>
                      <a:r>
                        <a:rPr lang="en-US" sz="3600"/>
                        <a:t>100 11</a:t>
                      </a:r>
                    </a:p>
                    <a:p>
                      <a:r>
                        <a:rPr lang="en-US" sz="3600"/>
                        <a:t>50,20,20,20,20,20,2,2,2,2,2</a:t>
                      </a:r>
                    </a:p>
                  </a:txBody>
                  <a:tcPr/>
                </a:tc>
                <a:tc>
                  <a:txBody>
                    <a:bodyPr/>
                    <a:lstStyle/>
                    <a:p>
                      <a:r>
                        <a:rPr lang="en-US" sz="3600"/>
                        <a:t>8</a:t>
                      </a:r>
                    </a:p>
                    <a:p>
                      <a:r>
                        <a:rPr lang="en-US" sz="3600"/>
                        <a:t>50,20,20,2,2,2,2,2</a:t>
                      </a:r>
                    </a:p>
                  </a:txBody>
                  <a:tcPr/>
                </a:tc>
                <a:extLst>
                  <a:ext uri="{0D108BD9-81ED-4DB2-BD59-A6C34878D82A}">
                    <a16:rowId xmlns:a16="http://schemas.microsoft.com/office/drawing/2014/main" val="1583252000"/>
                  </a:ext>
                </a:extLst>
              </a:tr>
              <a:tr h="1125479">
                <a:tc>
                  <a:txBody>
                    <a:bodyPr/>
                    <a:lstStyle/>
                    <a:p>
                      <a:r>
                        <a:rPr lang="en-US" sz="3600"/>
                        <a:t>3</a:t>
                      </a:r>
                    </a:p>
                  </a:txBody>
                  <a:tcPr/>
                </a:tc>
                <a:tc>
                  <a:txBody>
                    <a:bodyPr/>
                    <a:lstStyle/>
                    <a:p>
                      <a:r>
                        <a:rPr lang="en-US" sz="3600"/>
                        <a:t>100 6</a:t>
                      </a:r>
                    </a:p>
                    <a:p>
                      <a:r>
                        <a:rPr lang="en-US" sz="3600"/>
                        <a:t>50,20,20,20,20,20</a:t>
                      </a:r>
                    </a:p>
                  </a:txBody>
                  <a:tcPr/>
                </a:tc>
                <a:tc>
                  <a:txBody>
                    <a:bodyPr/>
                    <a:lstStyle/>
                    <a:p>
                      <a:r>
                        <a:rPr lang="en-US" sz="3600"/>
                        <a:t>-1</a:t>
                      </a:r>
                    </a:p>
                  </a:txBody>
                  <a:tcPr/>
                </a:tc>
                <a:extLst>
                  <a:ext uri="{0D108BD9-81ED-4DB2-BD59-A6C34878D82A}">
                    <a16:rowId xmlns:a16="http://schemas.microsoft.com/office/drawing/2014/main" val="3958688691"/>
                  </a:ext>
                </a:extLst>
              </a:tr>
            </a:tbl>
          </a:graphicData>
        </a:graphic>
      </p:graphicFrame>
      <p:sp>
        <p:nvSpPr>
          <p:cNvPr id="5" name="object 20">
            <a:extLst>
              <a:ext uri="{FF2B5EF4-FFF2-40B4-BE49-F238E27FC236}">
                <a16:creationId xmlns:a16="http://schemas.microsoft.com/office/drawing/2014/main" id="{5E1E97B0-E3EC-9014-74ED-86D70455EF51}"/>
              </a:ext>
            </a:extLst>
          </p:cNvPr>
          <p:cNvSpPr txBox="1"/>
          <p:nvPr/>
        </p:nvSpPr>
        <p:spPr>
          <a:xfrm>
            <a:off x="757564" y="7147313"/>
            <a:ext cx="16748592" cy="234237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Test 1: Nghiệm tối ưu</a:t>
            </a:r>
          </a:p>
          <a:p>
            <a:pPr marL="583565" marR="5080" indent="-571500" algn="just">
              <a:lnSpc>
                <a:spcPct val="130000"/>
              </a:lnSpc>
              <a:buFont typeface="Wingdings" panose="05000000000000000000" pitchFamily="2" charset="2"/>
              <a:buChar char="§"/>
            </a:pPr>
            <a:r>
              <a:rPr lang="en-US" sz="4000" spc="-5">
                <a:cs typeface="Source Sans Pro Light"/>
              </a:rPr>
              <a:t>Test2: Nghiệm không tối ưu </a:t>
            </a:r>
            <a:r>
              <a:rPr lang="en-US" sz="4000" spc="-5">
                <a:solidFill>
                  <a:srgbClr val="0070C0"/>
                </a:solidFill>
                <a:cs typeface="Source Sans Pro Light"/>
              </a:rPr>
              <a:t>(đổi thành 5 tờ 20 thì sẽ tối ưu hơn)</a:t>
            </a:r>
          </a:p>
          <a:p>
            <a:pPr marL="583565" marR="5080" indent="-571500" algn="just">
              <a:lnSpc>
                <a:spcPct val="130000"/>
              </a:lnSpc>
              <a:buFont typeface="Wingdings" panose="05000000000000000000" pitchFamily="2" charset="2"/>
              <a:buChar char="§"/>
            </a:pPr>
            <a:r>
              <a:rPr lang="en-US" sz="4000" spc="-5">
                <a:cs typeface="Source Sans Pro Light"/>
              </a:rPr>
              <a:t>Test3: Có nghiệm nhưng trả lời vô nghiệm</a:t>
            </a:r>
          </a:p>
        </p:txBody>
      </p:sp>
      <p:sp>
        <p:nvSpPr>
          <p:cNvPr id="7" name="object 4">
            <a:extLst>
              <a:ext uri="{FF2B5EF4-FFF2-40B4-BE49-F238E27FC236}">
                <a16:creationId xmlns:a16="http://schemas.microsoft.com/office/drawing/2014/main" id="{4B4BE568-C84A-690C-0A74-C047AB31850E}"/>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84818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6" name="Freeform: Shape 5">
            <a:extLst>
              <a:ext uri="{FF2B5EF4-FFF2-40B4-BE49-F238E27FC236}">
                <a16:creationId xmlns:a16="http://schemas.microsoft.com/office/drawing/2014/main" id="{522CD6F9-FAAB-EBF2-2F61-7ECBAB9ACB1A}"/>
              </a:ext>
            </a:extLst>
          </p:cNvPr>
          <p:cNvSpPr/>
          <p:nvPr/>
        </p:nvSpPr>
        <p:spPr>
          <a:xfrm>
            <a:off x="0" y="1124818"/>
            <a:ext cx="17963356"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8" name="object 20">
            <a:extLst>
              <a:ext uri="{FF2B5EF4-FFF2-40B4-BE49-F238E27FC236}">
                <a16:creationId xmlns:a16="http://schemas.microsoft.com/office/drawing/2014/main" id="{741827C7-EE84-B4FC-9E5C-303839CC7A0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Heuristic Greedy (Giải thuật tham lam) </a:t>
            </a:r>
            <a:endParaRPr lang="vi-VN" sz="4400" spc="-5">
              <a:cs typeface="Source Sans Pro Light"/>
            </a:endParaRPr>
          </a:p>
        </p:txBody>
      </p:sp>
      <p:sp>
        <p:nvSpPr>
          <p:cNvPr id="10" name="object 20">
            <a:extLst>
              <a:ext uri="{FF2B5EF4-FFF2-40B4-BE49-F238E27FC236}">
                <a16:creationId xmlns:a16="http://schemas.microsoft.com/office/drawing/2014/main" id="{39BC24B2-62B1-3148-CA14-E07E80AD760F}"/>
              </a:ext>
            </a:extLst>
          </p:cNvPr>
          <p:cNvSpPr txBox="1"/>
          <p:nvPr/>
        </p:nvSpPr>
        <p:spPr>
          <a:xfrm>
            <a:off x="818356" y="2265152"/>
            <a:ext cx="12192000" cy="3942811"/>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000" spc="-5">
                <a:cs typeface="Source Sans Pro Light"/>
              </a:rPr>
              <a:t>Một chiếc ba lô có thể tích là Pmax. Có n vật, vật thứ i có thể tích là P[i] và giá trị là W[i].</a:t>
            </a:r>
          </a:p>
          <a:p>
            <a:pPr marL="583565" marR="5080" indent="-571500" algn="just">
              <a:lnSpc>
                <a:spcPct val="130000"/>
              </a:lnSpc>
              <a:buFont typeface="Wingdings" panose="05000000000000000000" pitchFamily="2" charset="2"/>
              <a:buChar char="§"/>
            </a:pPr>
            <a:r>
              <a:rPr lang="en-US" sz="4000" spc="-5">
                <a:cs typeface="Source Sans Pro Light"/>
              </a:rPr>
              <a:t>Hãy tìm cách sắp các vật vào ba lô sao cho tổng giá trị là lớn nhất. Với trọng lượng tối đa cho trước là Pmax.</a:t>
            </a:r>
          </a:p>
        </p:txBody>
      </p:sp>
      <p:pic>
        <p:nvPicPr>
          <p:cNvPr id="1026" name="Picture 2" descr="caitui_400">
            <a:extLst>
              <a:ext uri="{FF2B5EF4-FFF2-40B4-BE49-F238E27FC236}">
                <a16:creationId xmlns:a16="http://schemas.microsoft.com/office/drawing/2014/main" id="{66595A28-C682-CD1E-690C-FC86A446D375}"/>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13229139" y="2288738"/>
            <a:ext cx="5420018" cy="471944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object 20">
                <a:extLst>
                  <a:ext uri="{FF2B5EF4-FFF2-40B4-BE49-F238E27FC236}">
                    <a16:creationId xmlns:a16="http://schemas.microsoft.com/office/drawing/2014/main" id="{A7E5C776-CF85-A373-5EBD-A55E4934A7CC}"/>
                  </a:ext>
                </a:extLst>
              </p:cNvPr>
              <p:cNvSpPr txBox="1"/>
              <p:nvPr/>
            </p:nvSpPr>
            <p:spPr>
              <a:xfrm>
                <a:off x="757564" y="7171239"/>
                <a:ext cx="17491415" cy="1869679"/>
              </a:xfrm>
              <a:prstGeom prst="rect">
                <a:avLst/>
              </a:prstGeom>
            </p:spPr>
            <p:style>
              <a:lnRef idx="1">
                <a:schemeClr val="accent6"/>
              </a:lnRef>
              <a:fillRef idx="2">
                <a:schemeClr val="accent6"/>
              </a:fillRef>
              <a:effectRef idx="1">
                <a:schemeClr val="accent6"/>
              </a:effectRef>
              <a:fontRef idx="minor">
                <a:schemeClr val="dk1"/>
              </a:fontRef>
            </p:style>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3600" spc="-5">
                    <a:cs typeface="Source Sans Pro Light"/>
                  </a:rPr>
                  <a:t>Tham lam: Vật nào có kích thước bé nhưng giá trị lớn hơn cho vào túi trước.</a:t>
                </a:r>
              </a:p>
              <a:p>
                <a:pPr marL="583565" marR="5080" indent="-571500" algn="just">
                  <a:lnSpc>
                    <a:spcPct val="130000"/>
                  </a:lnSpc>
                  <a:buFont typeface="Wingdings" panose="05000000000000000000" pitchFamily="2" charset="2"/>
                  <a:buChar char="§"/>
                </a:pPr>
                <a:r>
                  <a:rPr lang="en-US" sz="3600" spc="-5">
                    <a:cs typeface="Source Sans Pro Light"/>
                  </a:rPr>
                  <a:t>Trọng số ưu tiên: </a:t>
                </a:r>
                <a14:m>
                  <m:oMath xmlns:m="http://schemas.openxmlformats.org/officeDocument/2006/math">
                    <m:f>
                      <m:fPr>
                        <m:ctrlPr>
                          <a:rPr lang="en-US" sz="3600" i="1" spc="-5" smtClean="0">
                            <a:latin typeface="Cambria Math" panose="02040503050406030204" pitchFamily="18" charset="0"/>
                          </a:rPr>
                        </m:ctrlPr>
                      </m:fPr>
                      <m:num>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𝑊</m:t>
                            </m:r>
                          </m:e>
                          <m:sub>
                            <m:r>
                              <a:rPr lang="en-US" sz="3600" b="0" i="1" spc="-5" smtClean="0">
                                <a:latin typeface="Cambria Math" panose="02040503050406030204" pitchFamily="18" charset="0"/>
                              </a:rPr>
                              <m:t>𝑖</m:t>
                            </m:r>
                          </m:sub>
                        </m:sSub>
                      </m:num>
                      <m:den>
                        <m:sSub>
                          <m:sSubPr>
                            <m:ctrlPr>
                              <a:rPr lang="en-US" sz="3600" i="1" spc="-5" smtClean="0">
                                <a:latin typeface="Cambria Math" panose="02040503050406030204" pitchFamily="18" charset="0"/>
                              </a:rPr>
                            </m:ctrlPr>
                          </m:sSubPr>
                          <m:e>
                            <m:r>
                              <a:rPr lang="en-US" sz="3600" b="0" i="1" spc="-5" smtClean="0">
                                <a:latin typeface="Cambria Math" panose="02040503050406030204" pitchFamily="18" charset="0"/>
                              </a:rPr>
                              <m:t>𝑃</m:t>
                            </m:r>
                          </m:e>
                          <m:sub>
                            <m:r>
                              <a:rPr lang="en-US" sz="3600" b="0" i="1" spc="-5" smtClean="0">
                                <a:latin typeface="Cambria Math" panose="02040503050406030204" pitchFamily="18" charset="0"/>
                              </a:rPr>
                              <m:t>𝑖</m:t>
                            </m:r>
                          </m:sub>
                        </m:sSub>
                      </m:den>
                    </m:f>
                  </m:oMath>
                </a14:m>
                <a:r>
                  <a:rPr lang="en-US" sz="3600" spc="-5">
                    <a:cs typeface="Source Sans Pro Light"/>
                  </a:rPr>
                  <a:t> được sắp theo thứ tự giảm dần.</a:t>
                </a:r>
              </a:p>
            </p:txBody>
          </p:sp>
        </mc:Choice>
        <mc:Fallback xmlns="">
          <p:sp>
            <p:nvSpPr>
              <p:cNvPr id="3" name="object 20">
                <a:extLst>
                  <a:ext uri="{FF2B5EF4-FFF2-40B4-BE49-F238E27FC236}">
                    <a16:creationId xmlns:a16="http://schemas.microsoft.com/office/drawing/2014/main" id="{A7E5C776-CF85-A373-5EBD-A55E4934A7CC}"/>
                  </a:ext>
                </a:extLst>
              </p:cNvPr>
              <p:cNvSpPr txBox="1">
                <a:spLocks noRot="1" noChangeAspect="1" noMove="1" noResize="1" noEditPoints="1" noAdjustHandles="1" noChangeArrowheads="1" noChangeShapeType="1" noTextEdit="1"/>
              </p:cNvSpPr>
              <p:nvPr/>
            </p:nvSpPr>
            <p:spPr>
              <a:xfrm>
                <a:off x="757564" y="7171239"/>
                <a:ext cx="17491415" cy="1869679"/>
              </a:xfrm>
              <a:prstGeom prst="rect">
                <a:avLst/>
              </a:prstGeom>
              <a:blipFill>
                <a:blip r:embed="rId4"/>
                <a:stretch>
                  <a:fillRect l="-1393" t="-1299" b="-2273"/>
                </a:stretch>
              </a:blipFill>
            </p:spPr>
            <p:txBody>
              <a:bodyPr/>
              <a:lstStyle/>
              <a:p>
                <a:r>
                  <a:rPr lang="en-US">
                    <a:noFill/>
                  </a:rPr>
                  <a:t> </a:t>
                </a:r>
              </a:p>
            </p:txBody>
          </p:sp>
        </mc:Fallback>
      </mc:AlternateContent>
      <p:sp>
        <p:nvSpPr>
          <p:cNvPr id="5" name="object 4">
            <a:extLst>
              <a:ext uri="{FF2B5EF4-FFF2-40B4-BE49-F238E27FC236}">
                <a16:creationId xmlns:a16="http://schemas.microsoft.com/office/drawing/2014/main" id="{67469C7F-5CE8-A730-BD1B-305E4D7783E4}"/>
              </a:ext>
            </a:extLst>
          </p:cNvPr>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3. HEURISTIC</a:t>
            </a:r>
            <a:endParaRPr sz="4800" dirty="0">
              <a:cs typeface="Source Sans Pro Light"/>
            </a:endParaRPr>
          </a:p>
        </p:txBody>
      </p:sp>
    </p:spTree>
    <p:extLst>
      <p:ext uri="{BB962C8B-B14F-4D97-AF65-F5344CB8AC3E}">
        <p14:creationId xmlns:p14="http://schemas.microsoft.com/office/powerpoint/2010/main" val="35789785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3422</TotalTime>
  <Words>2915</Words>
  <Application>Microsoft Office PowerPoint</Application>
  <PresentationFormat>Custom</PresentationFormat>
  <Paragraphs>625</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Be Vietnam Pro</vt:lpstr>
      <vt:lpstr>Be Vietnam Pro Black</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SCB</cp:lastModifiedBy>
  <cp:revision>36</cp:revision>
  <dcterms:created xsi:type="dcterms:W3CDTF">2023-06-02T10:09:28Z</dcterms:created>
  <dcterms:modified xsi:type="dcterms:W3CDTF">2023-06-11T03:42:24Z</dcterms:modified>
</cp:coreProperties>
</file>