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79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</p:sldIdLst>
  <p:sldSz cx="12192000" cy="6858000"/>
  <p:notesSz cx="6858000" cy="9144000"/>
  <p:defaultTextStyle>
    <a:defPPr>
      <a:defRPr lang="en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8"/>
    <p:restoredTop sz="96197"/>
  </p:normalViewPr>
  <p:slideViewPr>
    <p:cSldViewPr snapToGrid="0">
      <p:cViewPr varScale="1">
        <p:scale>
          <a:sx n="113" d="100"/>
          <a:sy n="11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B0C05-6113-4044-BDD7-B700F176796F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3BFB1-01A0-0048-9B1E-2899B63DF3D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98746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68947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3216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57726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5972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5868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552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92770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4995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8263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157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986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379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810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276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18196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762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617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8623-EFDC-47B5-C545-2A7FCACEC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A54B1-344A-D406-E8B1-1EDE6C8EF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6A3B3-54A0-EA21-1FBB-C1838E652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C56CE-C2AD-FECC-257A-B22B024CF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8D58A-2C0A-BAE0-FB4D-5636D57D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35845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8F55-EDC6-E6B2-EAA2-BA06E363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B9DE19-4EA1-9E5B-CAF1-449FD3C24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9FBFE-8C33-6D41-8AB6-122F79774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A0FD4-8D8F-CFE8-0553-C3DECB95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04093-D7AB-D473-1B5B-71E2699E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9065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B64E7-D9ED-BBCC-F8F7-BEDB7B055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F9F5D-9E74-6D1D-38FA-AB2F0015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219C0-1484-4127-2129-C519749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47C17-FFEE-C88C-966E-6D51DD746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E432-7DA4-5CE5-EA3B-94591B90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59076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E262-0C9B-16B6-3DBB-7A4AAF3A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4A36-FC78-E1D7-AEC7-1E482D5BA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F4A51-FB87-0772-7AE1-FB535F853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AEE9A-7448-48E8-0E79-F812B980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AFC0E-8AB1-6D14-88A7-3BAA6CF3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7546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C08A4-09B9-68F7-E323-701A248C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322EC-1FFF-6B52-7AC3-808172702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46E1E-CDB0-CF18-9D14-712602D8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59AD6-5A39-2ABF-5873-96A603C0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2B8C0-17EC-A4A9-F659-71ECE32D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3672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7B88-097D-105A-D885-638A84D99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65B8-50DA-62EE-51EC-18E216428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8EECC6-8B44-0E79-3E5A-B6D978337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43E8F-6633-1C9F-EF07-D3FE8452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23FA-146E-34F7-8D5B-DB5E8CA8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970CF-265E-F04F-A928-7DB871BC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87889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C9CD-4292-34E5-7D7F-D8A5261F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466FD0-FBC0-B431-A6EA-5933EB74C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37518-CF55-F096-86B3-9BF17A65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CA256-6E66-1FD6-0030-E7650E251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F4BEF-24A6-7F34-33CC-B97D001F5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812081-AF4A-2D60-112C-24369054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5284B8-866D-203D-C233-2FCF229B0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38B01-0C3D-607A-61C7-3B3A9219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8730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F93F-5D35-8525-6E8F-2FCA8EEEA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E76-37A2-F1B8-4865-1B82DFE35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E3032-01B1-EEDC-5B1D-B6657EB92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4EE44-11D6-4552-7435-514C037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03195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93796-5577-486B-3653-80C21E79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F2C3F-2658-93D3-32BA-7F788F65C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3EFB0-61E3-12D2-53B5-8EA5A752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19529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4D7A-55F5-C770-6D63-F65322021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9128-883A-CE2B-D889-983A265EF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14679-400A-4D52-A9BF-5AFF7FC37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6FC48-C373-4C7D-4EC2-3FA7C9B6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FD4D1-456A-F446-772F-95F1ADBD0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C421-399F-75C0-E33F-67B437D4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23879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3E1C9-959C-4C71-4A9F-DEDEB513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070C2-E2B0-F38F-7200-0987A950AB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4F941-57CF-DD14-800F-FC8E16669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B1FF2-94F6-EABA-275C-48FD1D17A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FB666-5663-3532-8D75-DD7D92DA0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5027C-8F9F-6053-4CEA-4D1B92047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6385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C5DE4-71EB-1EF5-8FC9-CCED8208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062C6-9872-5C12-DD37-D9A5A7EDD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8D8A-DB98-E861-B6E2-268FF798F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4E451-2477-664C-9450-F5061CC32515}" type="datetimeFigureOut">
              <a:rPr lang="en-VN" smtClean="0"/>
              <a:t>03/10/2023</a:t>
            </a:fld>
            <a:endParaRPr lang="en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8AB2-125A-B9F7-F1A3-5AD711C65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68DD-7511-7B5E-63E3-8A5E7143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AA19F-F423-6945-BA2C-CD43B275A8D5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6461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926215"/>
              </p:ext>
            </p:extLst>
          </p:nvPr>
        </p:nvGraphicFramePr>
        <p:xfrm>
          <a:off x="229809" y="1432104"/>
          <a:ext cx="3879344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192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54192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54192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54192">
                  <a:extLst>
                    <a:ext uri="{9D8B030D-6E8A-4147-A177-3AD203B41FA5}">
                      <a16:colId xmlns:a16="http://schemas.microsoft.com/office/drawing/2014/main" val="714815527"/>
                    </a:ext>
                  </a:extLst>
                </a:gridCol>
                <a:gridCol w="554192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54192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54192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 vMerge="1">
                  <a:txBody>
                    <a:bodyPr/>
                    <a:lstStyle/>
                    <a:p>
                      <a:pPr algn="ctr" fontAlgn="b"/>
                      <a:r>
                        <a:rPr lang="en-VN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1(8.5)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1808"/>
                <a:ext cx="2932162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=0, w2 =0, b=0,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1808"/>
                <a:ext cx="2932162" cy="269946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7588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ount=9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=0.7, w2 =0.7, b=-1.4,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833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ount=10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=0.3, w2 =0.3, b=-1.6,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008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.4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.4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ount=11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b=-1.6,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132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ount=12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=0.7, w2 =0.7, b=-1.7,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9772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ount=13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=0.3, w2 =0.3, b=-1.9,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ount=14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=0.5, w2 =0.5, b=-1.9,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1762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ount=15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=0.5, w2 =0.5, b=-2.0,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382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-2.1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ount=16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=0.2, w2 =0.2, b=-2.1,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B9239B-F6B9-F427-CC75-A58EC0A464E0}"/>
              </a:ext>
            </a:extLst>
          </p:cNvPr>
          <p:cNvSpPr txBox="1"/>
          <p:nvPr/>
        </p:nvSpPr>
        <p:spPr>
          <a:xfrm>
            <a:off x="234130" y="5000190"/>
            <a:ext cx="11677324" cy="64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VN" sz="1796" dirty="0"/>
              <a:t>Giai thuat PLA ket thuc sau 16 (17) buoc</a:t>
            </a:r>
          </a:p>
          <a:p>
            <a:r>
              <a:rPr lang="en-VN" sz="1796" dirty="0"/>
              <a:t>w1 = 0.200000, w2 = 0.200000, b = -2.100000</a:t>
            </a:r>
          </a:p>
        </p:txBody>
      </p:sp>
    </p:spTree>
    <p:extLst>
      <p:ext uri="{BB962C8B-B14F-4D97-AF65-F5344CB8AC3E}">
        <p14:creationId xmlns:p14="http://schemas.microsoft.com/office/powerpoint/2010/main" val="336749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32104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ount=1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b=0.1,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989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32104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ount=2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b=-0.1,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7274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ount=3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b=-0.3,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41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-0.6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-0.7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ount=4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b=-0.5,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689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-0.8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-0.9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ount=5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b=-0.7,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075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-1.1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ount=6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b=-0.9,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920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524893" y="203622"/>
            <a:ext cx="10995606" cy="481880"/>
          </a:xfrm>
          <a:prstGeom prst="rect">
            <a:avLst/>
          </a:prstGeom>
        </p:spPr>
        <p:txBody>
          <a:bodyPr vert="horz" wrap="square" lIns="0" tIns="8145" rIns="0" bIns="0" rtlCol="0">
            <a:spAutoFit/>
          </a:bodyPr>
          <a:lstStyle/>
          <a:p>
            <a:pPr marL="8145">
              <a:spcBef>
                <a:spcPts val="64"/>
              </a:spcBef>
            </a:pPr>
            <a:r>
              <a:rPr lang="vi-VN" sz="3078" spc="-6" dirty="0">
                <a:solidFill>
                  <a:srgbClr val="FFFFFF"/>
                </a:solidFill>
                <a:cs typeface="Source Sans Pro Light"/>
              </a:rPr>
              <a:t>Chương 9. Neural Network</a:t>
            </a:r>
            <a:endParaRPr lang="vi-VN" sz="3078" dirty="0">
              <a:cs typeface="Source Sans Pro Ligh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.5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-1.2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.3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ount=7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b=-1.1,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23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4AF11C0-0090-1572-A0FE-E0012EFAB0AE}"/>
              </a:ext>
            </a:extLst>
          </p:cNvPr>
          <p:cNvGraphicFramePr>
            <a:graphicFrameLocks noGrp="1"/>
          </p:cNvGraphicFramePr>
          <p:nvPr/>
        </p:nvGraphicFramePr>
        <p:xfrm>
          <a:off x="229810" y="1425356"/>
          <a:ext cx="3772866" cy="2888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9036">
                  <a:extLst>
                    <a:ext uri="{9D8B030D-6E8A-4147-A177-3AD203B41FA5}">
                      <a16:colId xmlns:a16="http://schemas.microsoft.com/office/drawing/2014/main" val="91456177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001800456"/>
                    </a:ext>
                  </a:extLst>
                </a:gridCol>
                <a:gridCol w="598650">
                  <a:extLst>
                    <a:ext uri="{9D8B030D-6E8A-4147-A177-3AD203B41FA5}">
                      <a16:colId xmlns:a16="http://schemas.microsoft.com/office/drawing/2014/main" val="3797679281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09173351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1171799243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2674836316"/>
                    </a:ext>
                  </a:extLst>
                </a:gridCol>
                <a:gridCol w="529036">
                  <a:extLst>
                    <a:ext uri="{9D8B030D-6E8A-4147-A177-3AD203B41FA5}">
                      <a16:colId xmlns:a16="http://schemas.microsoft.com/office/drawing/2014/main" val="4268169013"/>
                    </a:ext>
                  </a:extLst>
                </a:gridCol>
              </a:tblGrid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x1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  <a:latin typeface="Be Vietnam Pro" pitchFamily="2" charset="77"/>
                        </a:rPr>
                        <a:t>x2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  <a:latin typeface="Be Vietnam Pro" pitchFamily="2" charset="77"/>
                        </a:rPr>
                        <a:t>Label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Pred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w2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b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48413414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.6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-1.3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786773128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2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.4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.4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56909748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3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37610831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4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906541606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5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0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-1.5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934083123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6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3870787200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7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222569294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8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408901017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9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u="none" strike="noStrike" dirty="0">
                          <a:effectLst/>
                          <a:latin typeface="Be Vietnam Pro" pitchFamily="2" charset="77"/>
                        </a:rPr>
                        <a:t>1</a:t>
                      </a:r>
                      <a:endParaRPr lang="en-VN" sz="15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171241549"/>
                  </a:ext>
                </a:extLst>
              </a:tr>
              <a:tr h="240682"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10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1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.7</a:t>
                      </a:r>
                    </a:p>
                  </a:txBody>
                  <a:tcPr marL="6109" marR="6109" marT="610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-1.4</a:t>
                      </a:r>
                    </a:p>
                  </a:txBody>
                  <a:tcPr marL="6109" marR="6109" marT="6109" marB="0" anchor="b"/>
                </a:tc>
                <a:extLst>
                  <a:ext uri="{0D108BD9-81ED-4DB2-BD59-A6C34878D82A}">
                    <a16:rowId xmlns:a16="http://schemas.microsoft.com/office/drawing/2014/main" val="897698966"/>
                  </a:ext>
                </a:extLst>
              </a:tr>
              <a:tr h="240682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c</a:t>
                      </a:r>
                      <a:r>
                        <a:rPr lang="en-VN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Be Vietnam Pro" pitchFamily="2" charset="77"/>
                        </a:rPr>
                        <a:t>ount=8</a:t>
                      </a:r>
                    </a:p>
                  </a:txBody>
                  <a:tcPr marL="6109" marR="6109" marT="6109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V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VN" sz="2400" b="0" i="0" u="none" strike="noStrike" dirty="0">
                        <a:solidFill>
                          <a:srgbClr val="000000"/>
                        </a:solidFill>
                        <a:effectLst/>
                        <a:latin typeface="Be Vietnam Pro" pitchFamily="2" charset="7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149551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/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vi-VN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w</a:t>
                </a:r>
                <a:r>
                  <a:rPr lang="en-US" sz="1154" dirty="0">
                    <a:solidFill>
                      <a:srgbClr val="008000"/>
                    </a:solidFill>
                    <a:latin typeface="Menlo" panose="020B0609030804020204" pitchFamily="49" charset="0"/>
                  </a:rPr>
                  <a:t>1 =0.6, w2 =0.6, b=-1.3, </a:t>
                </a:r>
                <a14:m>
                  <m:oMath xmlns:m="http://schemas.openxmlformats.org/officeDocument/2006/math">
                    <m:r>
                      <a:rPr lang="en-US" sz="1154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</m:oMath>
                </a14:m>
                <a:r>
                  <a:rPr lang="en-US" sz="1154" dirty="0">
                    <a:solidFill>
                      <a:srgbClr val="000000"/>
                    </a:solidFill>
                    <a:latin typeface="Menlo" panose="020B0609030804020204" pitchFamily="49" charset="0"/>
                  </a:rPr>
                  <a:t> = 0.1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6BBB47-00FE-D38B-71BA-051E25556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282" y="1443299"/>
                <a:ext cx="3802188" cy="269946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2D14FB7-B955-53DD-56ED-E0317FBF48F3}"/>
              </a:ext>
            </a:extLst>
          </p:cNvPr>
          <p:cNvSpPr txBox="1"/>
          <p:nvPr/>
        </p:nvSpPr>
        <p:spPr>
          <a:xfrm>
            <a:off x="4678282" y="1748899"/>
            <a:ext cx="6103239" cy="10395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if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(predicted !=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].label) {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].x1;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].x2;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-US" sz="1026" dirty="0" err="1">
                <a:solidFill>
                  <a:srgbClr val="808080"/>
                </a:solidFill>
                <a:latin typeface="Menlo" panose="020B0609030804020204" pitchFamily="49" charset="0"/>
              </a:rPr>
              <a:t>learningRate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(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sz="1026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].label - predicted);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converged =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F93D0-1709-87DB-FED5-955212B309FC}"/>
              </a:ext>
            </a:extLst>
          </p:cNvPr>
          <p:cNvSpPr txBox="1"/>
          <p:nvPr/>
        </p:nvSpPr>
        <p:spPr>
          <a:xfrm>
            <a:off x="4678282" y="2821590"/>
            <a:ext cx="6103239" cy="881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predict(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1026" dirty="0" err="1">
                <a:solidFill>
                  <a:srgbClr val="2B91AF"/>
                </a:solidFill>
                <a:latin typeface="Menlo" panose="020B0609030804020204" pitchFamily="49" charset="0"/>
              </a:rPr>
              <a:t>DataPoint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double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=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.x1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w2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data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.x2 + </a:t>
            </a:r>
            <a:r>
              <a:rPr lang="en-US" sz="1026" dirty="0">
                <a:solidFill>
                  <a:srgbClr val="808080"/>
                </a:solidFill>
                <a:latin typeface="Menlo" panose="020B0609030804020204" pitchFamily="49" charset="0"/>
              </a:rPr>
              <a:t>b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FF"/>
                </a:solidFill>
                <a:latin typeface="Menlo" panose="020B0609030804020204" pitchFamily="49" charset="0"/>
              </a:rPr>
              <a:t>  return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result &gt;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?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 : </a:t>
            </a:r>
            <a:r>
              <a:rPr lang="en-US" sz="1026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sz="1026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478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4113</Words>
  <Application>Microsoft Macintosh PowerPoint</Application>
  <PresentationFormat>Widescreen</PresentationFormat>
  <Paragraphs>1550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Be Vietnam Pro</vt:lpstr>
      <vt:lpstr>Calibri</vt:lpstr>
      <vt:lpstr>Calibri Light</vt:lpstr>
      <vt:lpstr>Cambria Math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Thinh Doan Vu</dc:creator>
  <cp:lastModifiedBy>Thinh Doan Vu</cp:lastModifiedBy>
  <cp:revision>2</cp:revision>
  <dcterms:created xsi:type="dcterms:W3CDTF">2023-10-03T01:40:34Z</dcterms:created>
  <dcterms:modified xsi:type="dcterms:W3CDTF">2023-10-03T02:06:10Z</dcterms:modified>
</cp:coreProperties>
</file>