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73" r:id="rId4"/>
    <p:sldId id="272" r:id="rId5"/>
    <p:sldId id="274" r:id="rId6"/>
    <p:sldId id="275" r:id="rId7"/>
    <p:sldId id="276" r:id="rId8"/>
    <p:sldId id="277" r:id="rId9"/>
    <p:sldId id="278" r:id="rId10"/>
    <p:sldId id="279" r:id="rId11"/>
    <p:sldId id="280" r:id="rId12"/>
    <p:sldId id="281" r:id="rId13"/>
    <p:sldId id="271" r:id="rId14"/>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1" autoAdjust="0"/>
    <p:restoredTop sz="94660"/>
  </p:normalViewPr>
  <p:slideViewPr>
    <p:cSldViewPr>
      <p:cViewPr varScale="1">
        <p:scale>
          <a:sx n="66" d="100"/>
          <a:sy n="66" d="100"/>
        </p:scale>
        <p:origin x="224" y="544"/>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08.11.2023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3778538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981226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213126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191001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155053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31616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202438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357545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27318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231159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11/8/23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11/8/23</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11/8/23</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11/8/23</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11/8/23</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689932"/>
          </a:xfrm>
          <a:prstGeom prst="rect">
            <a:avLst/>
          </a:prstGeom>
        </p:spPr>
        <p:txBody>
          <a:bodyPr vert="horz" wrap="square" lIns="0" tIns="12700" rIns="0" bIns="0" rtlCol="0">
            <a:spAutoFit/>
          </a:bodyPr>
          <a:lstStyle/>
          <a:p>
            <a:pPr marL="12700">
              <a:spcBef>
                <a:spcPts val="100"/>
              </a:spcBef>
            </a:pPr>
            <a:r>
              <a:rPr lang="en-US" sz="4400" spc="-10" dirty="0" err="1">
                <a:solidFill>
                  <a:srgbClr val="FFFFFF"/>
                </a:solidFill>
                <a:cs typeface="Source Sans Pro Light"/>
              </a:rPr>
              <a:t>Chương</a:t>
            </a:r>
            <a:r>
              <a:rPr lang="en-US" sz="4400" spc="-10">
                <a:solidFill>
                  <a:srgbClr val="FFFFFF"/>
                </a:solidFill>
                <a:cs typeface="Source Sans Pro Light"/>
              </a:rPr>
              <a:t> 10. PHÂN CỤM DỮ LIỆU</a:t>
            </a:r>
            <a:endParaRPr sz="440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146300"/>
            <a:ext cx="17754599" cy="8231099"/>
          </a:xfrm>
          <a:prstGeom prst="rect">
            <a:avLst/>
          </a:prstGeom>
        </p:spPr>
        <p:txBody>
          <a:bodyPr vert="horz" wrap="square" lIns="0" tIns="12700" rIns="0" bIns="0" rtlCol="0">
            <a:spAutoFit/>
          </a:bodyPr>
          <a:lstStyle/>
          <a:p>
            <a:pPr algn="just">
              <a:lnSpc>
                <a:spcPct val="150000"/>
              </a:lnSpc>
            </a:pPr>
            <a:r>
              <a:rPr lang="vi-VN" sz="3600" b="1">
                <a:solidFill>
                  <a:srgbClr val="374151"/>
                </a:solidFill>
                <a:latin typeface="Be Vietnam Pro" pitchFamily="2" charset="77"/>
              </a:rPr>
              <a:t>Giải thuật hội tụ</a:t>
            </a:r>
          </a:p>
          <a:p>
            <a:pPr algn="just">
              <a:lnSpc>
                <a:spcPct val="150000"/>
              </a:lnSpc>
            </a:pPr>
            <a:r>
              <a:rPr lang="vi-VN" sz="3600" b="1">
                <a:solidFill>
                  <a:srgbClr val="374151"/>
                </a:solidFill>
                <a:latin typeface="Be Vietnam Pro" pitchFamily="2" charset="77"/>
              </a:rPr>
              <a:t>Bước 1: </a:t>
            </a:r>
            <a:r>
              <a:rPr lang="vi-VN" sz="3600" i="0">
                <a:effectLst/>
                <a:latin typeface="Be Vietnam Pro" pitchFamily="2" charset="77"/>
              </a:rPr>
              <a:t>Mỗi điểm dữ liệu trong tập dữ liệu được xem xét là một cụm riêng biệt.</a:t>
            </a:r>
          </a:p>
          <a:p>
            <a:pPr algn="just">
              <a:lnSpc>
                <a:spcPct val="150000"/>
              </a:lnSpc>
            </a:pPr>
            <a:r>
              <a:rPr lang="vi-VN" sz="3600" b="1" i="0">
                <a:effectLst/>
                <a:latin typeface="Be Vietnam Pro" pitchFamily="2" charset="77"/>
              </a:rPr>
              <a:t>Bước 2: </a:t>
            </a:r>
            <a:r>
              <a:rPr lang="vi-VN" sz="3600" i="0">
                <a:effectLst/>
                <a:latin typeface="Be Vietnam Pro" pitchFamily="2" charset="77"/>
              </a:rPr>
              <a:t>Tính ma trận khoảng cách giữa tất cả các cặp cụm.</a:t>
            </a:r>
          </a:p>
          <a:p>
            <a:pPr algn="just">
              <a:lnSpc>
                <a:spcPct val="150000"/>
              </a:lnSpc>
            </a:pPr>
            <a:r>
              <a:rPr lang="vi-VN" sz="3600" b="1">
                <a:latin typeface="Be Vietnam Pro" pitchFamily="2" charset="77"/>
              </a:rPr>
              <a:t>Bước 3: </a:t>
            </a:r>
            <a:r>
              <a:rPr lang="vi-VN" sz="3600" i="0">
                <a:effectLst/>
                <a:latin typeface="Be Vietnam Pro" pitchFamily="2" charset="77"/>
              </a:rPr>
              <a:t>Tìm hai cụm gần nhau nhất từ ma trận khoảng cách. Các cụm này sẽ được gộp lại thành một cụm mới.</a:t>
            </a:r>
          </a:p>
          <a:p>
            <a:pPr algn="just">
              <a:lnSpc>
                <a:spcPct val="150000"/>
              </a:lnSpc>
            </a:pPr>
            <a:r>
              <a:rPr lang="vi-VN" sz="3600" b="1">
                <a:latin typeface="Be Vietnam Pro" pitchFamily="2" charset="77"/>
              </a:rPr>
              <a:t>Bước 4: </a:t>
            </a:r>
            <a:r>
              <a:rPr lang="vi-VN" sz="3600" i="0">
                <a:effectLst/>
                <a:latin typeface="Be Vietnam Pro" pitchFamily="2" charset="77"/>
              </a:rPr>
              <a:t>Tạo một cụm mới bằng cách gộp hai cụm đã chọn ở bước trước. Cụm mới này sẽ thay thế hai cụm cũ trong danh sách cụm.</a:t>
            </a:r>
          </a:p>
          <a:p>
            <a:pPr algn="just">
              <a:lnSpc>
                <a:spcPct val="150000"/>
              </a:lnSpc>
            </a:pPr>
            <a:r>
              <a:rPr lang="vi-VN" sz="3600" b="1">
                <a:latin typeface="Be Vietnam Pro" pitchFamily="2" charset="77"/>
              </a:rPr>
              <a:t>Bước 5: </a:t>
            </a:r>
            <a:r>
              <a:rPr lang="vi-VN" sz="3600" i="0">
                <a:effectLst/>
                <a:latin typeface="Be Vietnam Pro" pitchFamily="2" charset="77"/>
              </a:rPr>
              <a:t>Tính toán lại khoảng cách giữa cụm mới và các cụm còn lại.</a:t>
            </a:r>
          </a:p>
          <a:p>
            <a:pPr algn="just">
              <a:lnSpc>
                <a:spcPct val="150000"/>
              </a:lnSpc>
            </a:pPr>
            <a:r>
              <a:rPr lang="vi-VN" sz="3600" b="1">
                <a:latin typeface="Be Vietnam Pro" pitchFamily="2" charset="77"/>
              </a:rPr>
              <a:t>Bước 6: </a:t>
            </a:r>
            <a:r>
              <a:rPr lang="vi-VN" sz="3600" i="0">
                <a:effectLst/>
                <a:latin typeface="Be Vietnam Pro" pitchFamily="2" charset="77"/>
              </a:rPr>
              <a:t>Quá trình tìm hai cụm gần nhau nhất và gom nhóm lại được lặp lại cho đến khi chỉ còn một cụm duy nhất hoặc số cụm còn lại bằng số cụm mong muốn.</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Phân cụm theo cấp bậc </a:t>
            </a:r>
            <a:r>
              <a:rPr lang="en-US" sz="4000">
                <a:solidFill>
                  <a:schemeClr val="bg1"/>
                </a:solidFill>
              </a:rPr>
              <a:t>(</a:t>
            </a:r>
            <a:r>
              <a:rPr lang="vi-VN" sz="4000" b="0" i="0">
                <a:solidFill>
                  <a:schemeClr val="bg1"/>
                </a:solidFill>
                <a:effectLst/>
                <a:latin typeface="Be Vietnam Pro" pitchFamily="2" charset="77"/>
              </a:rPr>
              <a:t>Hierarchical clustering )</a:t>
            </a:r>
            <a:endParaRPr lang="en-US" sz="4000">
              <a:solidFill>
                <a:schemeClr val="bg1"/>
              </a:solidFill>
            </a:endParaRPr>
          </a:p>
        </p:txBody>
      </p:sp>
    </p:spTree>
    <p:extLst>
      <p:ext uri="{BB962C8B-B14F-4D97-AF65-F5344CB8AC3E}">
        <p14:creationId xmlns:p14="http://schemas.microsoft.com/office/powerpoint/2010/main" val="115332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146300"/>
            <a:ext cx="17754599" cy="6569106"/>
          </a:xfrm>
          <a:prstGeom prst="rect">
            <a:avLst/>
          </a:prstGeom>
        </p:spPr>
        <p:txBody>
          <a:bodyPr vert="horz" wrap="square" lIns="0" tIns="12700" rIns="0" bIns="0" rtlCol="0">
            <a:spAutoFit/>
          </a:bodyPr>
          <a:lstStyle/>
          <a:p>
            <a:pPr algn="just">
              <a:lnSpc>
                <a:spcPct val="150000"/>
              </a:lnSpc>
            </a:pPr>
            <a:r>
              <a:rPr lang="vi-VN" sz="3600" b="1">
                <a:solidFill>
                  <a:srgbClr val="374151"/>
                </a:solidFill>
                <a:latin typeface="Be Vietnam Pro" pitchFamily="2" charset="77"/>
              </a:rPr>
              <a:t>Xác định khoảng cách</a:t>
            </a:r>
          </a:p>
          <a:p>
            <a:pPr marL="571500" indent="-571500" algn="just">
              <a:lnSpc>
                <a:spcPct val="150000"/>
              </a:lnSpc>
              <a:buFont typeface="Wingdings" pitchFamily="2" charset="2"/>
              <a:buChar char="§"/>
            </a:pPr>
            <a:r>
              <a:rPr lang="vi-VN" sz="3600" i="0">
                <a:effectLst/>
                <a:latin typeface="Be Vietnam Pro" pitchFamily="2" charset="77"/>
              </a:rPr>
              <a:t>Một trong những vấn đề với bất kỳ loại phương pháp phân cụm nào là các cụm luôn được tạo ra nhưng không phải lúc nào cũng có ý nghĩa. Ví dụ chúng ta phân các nhóm người trong một căn phòng theo bất kỳ cách nào và tất cả đều là các cụm hợp lệ dựa vào: giới tính, tài sản, chiều cao, dân tộc. Đây đều là các cụm hợp lệ nhưng chúng có ý nghĩa khác nhau. </a:t>
            </a:r>
          </a:p>
          <a:p>
            <a:pPr marL="571500" indent="-571500" algn="just">
              <a:lnSpc>
                <a:spcPct val="150000"/>
              </a:lnSpc>
              <a:buFont typeface="Wingdings" pitchFamily="2" charset="2"/>
              <a:buChar char="§"/>
            </a:pPr>
            <a:r>
              <a:rPr lang="vi-VN" sz="3600" i="0">
                <a:effectLst/>
                <a:latin typeface="Be Vietnam Pro" pitchFamily="2" charset="77"/>
              </a:rPr>
              <a:t>Tầm quan trọng của việc phân cụm phụ thuộc vào việc liệu tiêu chí phân cụm có liên quan đến hiện tượng đang nghiên cứu hay không.</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Phân cụm theo cấp bậc </a:t>
            </a:r>
            <a:r>
              <a:rPr lang="en-US" sz="4000">
                <a:solidFill>
                  <a:schemeClr val="bg1"/>
                </a:solidFill>
              </a:rPr>
              <a:t>(</a:t>
            </a:r>
            <a:r>
              <a:rPr lang="vi-VN" sz="4000" b="0" i="0">
                <a:solidFill>
                  <a:schemeClr val="bg1"/>
                </a:solidFill>
                <a:effectLst/>
                <a:latin typeface="Be Vietnam Pro" pitchFamily="2" charset="77"/>
              </a:rPr>
              <a:t>Hierarchical clustering )</a:t>
            </a:r>
            <a:endParaRPr lang="en-US" sz="4000">
              <a:solidFill>
                <a:schemeClr val="bg1"/>
              </a:solidFill>
            </a:endParaRPr>
          </a:p>
        </p:txBody>
      </p:sp>
    </p:spTree>
    <p:extLst>
      <p:ext uri="{BB962C8B-B14F-4D97-AF65-F5344CB8AC3E}">
        <p14:creationId xmlns:p14="http://schemas.microsoft.com/office/powerpoint/2010/main" val="345491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146300"/>
            <a:ext cx="17754599" cy="3245119"/>
          </a:xfrm>
          <a:prstGeom prst="rect">
            <a:avLst/>
          </a:prstGeom>
        </p:spPr>
        <p:txBody>
          <a:bodyPr vert="horz" wrap="square" lIns="0" tIns="12700" rIns="0" bIns="0" rtlCol="0">
            <a:spAutoFit/>
          </a:bodyPr>
          <a:lstStyle/>
          <a:p>
            <a:pPr algn="just">
              <a:lnSpc>
                <a:spcPct val="150000"/>
              </a:lnSpc>
            </a:pPr>
            <a:r>
              <a:rPr lang="vi-VN" sz="3600" b="1">
                <a:solidFill>
                  <a:srgbClr val="374151"/>
                </a:solidFill>
                <a:latin typeface="Be Vietnam Pro" pitchFamily="2" charset="77"/>
              </a:rPr>
              <a:t>Xác định khoảng cách</a:t>
            </a:r>
          </a:p>
          <a:p>
            <a:pPr marL="571500" indent="-571500" algn="just">
              <a:lnSpc>
                <a:spcPct val="150000"/>
              </a:lnSpc>
              <a:buFont typeface="Wingdings" pitchFamily="2" charset="2"/>
              <a:buChar char="§"/>
            </a:pPr>
            <a:r>
              <a:rPr lang="vi-VN" sz="3600" i="0">
                <a:effectLst/>
                <a:latin typeface="Be Vietnam Pro" pitchFamily="2" charset="77"/>
              </a:rPr>
              <a:t>Chúng ta phải đặt ra một thước đo khoảng cách phù hợp cho việc nghiên cứu của mình. Một tập hợp các thước đo khoảng cách thường được sử dụng nằm trong bảng dưới đây.</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Phân cụm theo cấp bậc </a:t>
            </a:r>
            <a:r>
              <a:rPr lang="en-US" sz="4000">
                <a:solidFill>
                  <a:schemeClr val="bg1"/>
                </a:solidFill>
              </a:rPr>
              <a:t>(</a:t>
            </a:r>
            <a:r>
              <a:rPr lang="vi-VN" sz="4000" b="0" i="0">
                <a:solidFill>
                  <a:schemeClr val="bg1"/>
                </a:solidFill>
                <a:effectLst/>
                <a:latin typeface="Be Vietnam Pro" pitchFamily="2" charset="77"/>
              </a:rPr>
              <a:t>Hierarchical clustering )</a:t>
            </a:r>
            <a:endParaRPr lang="en-US" sz="4000">
              <a:solidFill>
                <a:schemeClr val="bg1"/>
              </a:solidFill>
            </a:endParaRP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8F602B9-CE3E-7920-6AAB-A2AB0598FA7D}"/>
                  </a:ext>
                </a:extLst>
              </p:cNvPr>
              <p:cNvGraphicFramePr>
                <a:graphicFrameLocks noGrp="1"/>
              </p:cNvGraphicFramePr>
              <p:nvPr>
                <p:extLst>
                  <p:ext uri="{D42A27DB-BD31-4B8C-83A1-F6EECF244321}">
                    <p14:modId xmlns:p14="http://schemas.microsoft.com/office/powerpoint/2010/main" val="874756416"/>
                  </p:ext>
                </p:extLst>
              </p:nvPr>
            </p:nvGraphicFramePr>
            <p:xfrm>
              <a:off x="1275556" y="5651500"/>
              <a:ext cx="10153439" cy="4640329"/>
            </p:xfrm>
            <a:graphic>
              <a:graphicData uri="http://schemas.openxmlformats.org/drawingml/2006/table">
                <a:tbl>
                  <a:tblPr firstRow="1" bandRow="1">
                    <a:tableStyleId>{5940675A-B579-460E-94D1-54222C63F5DA}</a:tableStyleId>
                  </a:tblPr>
                  <a:tblGrid>
                    <a:gridCol w="3816668">
                      <a:extLst>
                        <a:ext uri="{9D8B030D-6E8A-4147-A177-3AD203B41FA5}">
                          <a16:colId xmlns:a16="http://schemas.microsoft.com/office/drawing/2014/main" val="2084401713"/>
                        </a:ext>
                      </a:extLst>
                    </a:gridCol>
                    <a:gridCol w="6336771">
                      <a:extLst>
                        <a:ext uri="{9D8B030D-6E8A-4147-A177-3AD203B41FA5}">
                          <a16:colId xmlns:a16="http://schemas.microsoft.com/office/drawing/2014/main" val="1880183623"/>
                        </a:ext>
                      </a:extLst>
                    </a:gridCol>
                  </a:tblGrid>
                  <a:tr h="370840">
                    <a:tc>
                      <a:txBody>
                        <a:bodyPr/>
                        <a:lstStyle/>
                        <a:p>
                          <a:r>
                            <a:rPr lang="en-US"/>
                            <a:t>euclidean</a:t>
                          </a:r>
                          <a:endParaRPr lang="en-VN"/>
                        </a:p>
                      </a:txBody>
                      <a:tcPr/>
                    </a:tc>
                    <a:tc>
                      <a:txBody>
                        <a:bodyPr/>
                        <a:lstStyle/>
                        <a:p>
                          <a14:m>
                            <m:oMathPara xmlns:m="http://schemas.openxmlformats.org/officeDocument/2006/math">
                              <m:oMathParaPr>
                                <m:jc m:val="centerGroup"/>
                              </m:oMathParaPr>
                              <m:oMath xmlns:m="http://schemas.openxmlformats.org/officeDocument/2006/math">
                                <m:rad>
                                  <m:radPr>
                                    <m:degHide m:val="on"/>
                                    <m:ctrlPr>
                                      <a:rPr lang="en-VN" i="1">
                                        <a:latin typeface="Cambria Math" panose="02040503050406030204" pitchFamily="18" charset="0"/>
                                      </a:rPr>
                                    </m:ctrlPr>
                                  </m:radPr>
                                  <m:deg/>
                                  <m:e>
                                    <m:sSup>
                                      <m:sSupPr>
                                        <m:ctrlPr>
                                          <a:rPr lang="en-VN" i="1">
                                            <a:latin typeface="Cambria Math" panose="02040503050406030204" pitchFamily="18" charset="0"/>
                                          </a:rPr>
                                        </m:ctrlPr>
                                      </m:sSupPr>
                                      <m:e>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r>
                                          <a:rPr lang="en-US" b="0" i="1">
                                            <a:latin typeface="Cambria Math" panose="02040503050406030204" pitchFamily="18" charset="0"/>
                                          </a:rPr>
                                          <m:t>)</m:t>
                                        </m:r>
                                      </m:e>
                                      <m:sup>
                                        <m:r>
                                          <a:rPr lang="en-US" b="0" i="1">
                                            <a:latin typeface="Cambria Math" panose="02040503050406030204" pitchFamily="18" charset="0"/>
                                          </a:rPr>
                                          <m:t>2</m:t>
                                        </m:r>
                                      </m:sup>
                                    </m:sSup>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r>
                                          <a:rPr lang="en-US" b="0" i="1">
                                            <a:latin typeface="Cambria Math" panose="02040503050406030204" pitchFamily="18" charset="0"/>
                                          </a:rPr>
                                          <m:t>)</m:t>
                                        </m:r>
                                      </m:e>
                                      <m:sup>
                                        <m:r>
                                          <a:rPr lang="en-US" b="0" i="1">
                                            <a:latin typeface="Cambria Math" panose="02040503050406030204" pitchFamily="18" charset="0"/>
                                          </a:rPr>
                                          <m:t>2</m:t>
                                        </m:r>
                                      </m:sup>
                                    </m:sSup>
                                  </m:e>
                                </m:rad>
                              </m:oMath>
                            </m:oMathPara>
                          </a14:m>
                          <a:endParaRPr lang="en-VN"/>
                        </a:p>
                      </a:txBody>
                      <a:tcPr/>
                    </a:tc>
                    <a:extLst>
                      <a:ext uri="{0D108BD9-81ED-4DB2-BD59-A6C34878D82A}">
                        <a16:rowId xmlns:a16="http://schemas.microsoft.com/office/drawing/2014/main" val="2396502355"/>
                      </a:ext>
                    </a:extLst>
                  </a:tr>
                  <a:tr h="370840">
                    <a:tc>
                      <a:txBody>
                        <a:bodyPr/>
                        <a:lstStyle/>
                        <a:p>
                          <a:r>
                            <a:rPr lang="en-US"/>
                            <a:t>maximum</a:t>
                          </a:r>
                          <a:endParaRPr lang="en-VN"/>
                        </a:p>
                      </a:txBody>
                      <a:tcPr/>
                    </a:tc>
                    <a:tc>
                      <a:txBody>
                        <a:bodyPr/>
                        <a:lstStyle/>
                        <a:p>
                          <a14:m>
                            <m:oMathPara xmlns:m="http://schemas.openxmlformats.org/officeDocument/2006/math">
                              <m:oMathParaPr>
                                <m:jc m:val="centerGroup"/>
                              </m:oMathParaPr>
                              <m:oMath xmlns:m="http://schemas.openxmlformats.org/officeDocument/2006/math">
                                <m:r>
                                  <m:rPr>
                                    <m:sty m:val="p"/>
                                  </m:rPr>
                                  <a:rPr lang="en-US" b="0" i="0">
                                    <a:latin typeface="Cambria Math" panose="02040503050406030204" pitchFamily="18" charset="0"/>
                                  </a:rPr>
                                  <m:t>max</m:t>
                                </m:r>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e>
                                </m:d>
                                <m:r>
                                  <a:rPr lang="en-US" b="0" i="1">
                                    <a:latin typeface="Cambria Math" panose="02040503050406030204" pitchFamily="18" charset="0"/>
                                  </a:rPr>
                                  <m:t>)</m:t>
                                </m:r>
                              </m:oMath>
                            </m:oMathPara>
                          </a14:m>
                          <a:endParaRPr lang="en-VN"/>
                        </a:p>
                      </a:txBody>
                      <a:tcPr/>
                    </a:tc>
                    <a:extLst>
                      <a:ext uri="{0D108BD9-81ED-4DB2-BD59-A6C34878D82A}">
                        <a16:rowId xmlns:a16="http://schemas.microsoft.com/office/drawing/2014/main" val="4176978236"/>
                      </a:ext>
                    </a:extLst>
                  </a:tr>
                  <a:tr h="370840">
                    <a:tc>
                      <a:txBody>
                        <a:bodyPr/>
                        <a:lstStyle/>
                        <a:p>
                          <a:r>
                            <a:rPr lang="en-US"/>
                            <a:t>manhattan</a:t>
                          </a:r>
                          <a:endParaRPr lang="en-VN"/>
                        </a:p>
                      </a:txBody>
                      <a:tcPr/>
                    </a:tc>
                    <a:tc>
                      <a:txBody>
                        <a:bodyPr/>
                        <a:lstStyle/>
                        <a:p>
                          <a14:m>
                            <m:oMathPara xmlns:m="http://schemas.openxmlformats.org/officeDocument/2006/math">
                              <m:oMathParaPr>
                                <m:jc m:val="centerGroup"/>
                              </m:oMathParaPr>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e>
                                </m:d>
                              </m:oMath>
                            </m:oMathPara>
                          </a14:m>
                          <a:endParaRPr lang="en-VN"/>
                        </a:p>
                      </a:txBody>
                      <a:tcPr/>
                    </a:tc>
                    <a:extLst>
                      <a:ext uri="{0D108BD9-81ED-4DB2-BD59-A6C34878D82A}">
                        <a16:rowId xmlns:a16="http://schemas.microsoft.com/office/drawing/2014/main" val="2325456621"/>
                      </a:ext>
                    </a:extLst>
                  </a:tr>
                  <a:tr h="370840">
                    <a:tc>
                      <a:txBody>
                        <a:bodyPr/>
                        <a:lstStyle/>
                        <a:p>
                          <a:r>
                            <a:rPr lang="en-US"/>
                            <a:t>canberra</a:t>
                          </a:r>
                          <a:endParaRPr lang="en-VN"/>
                        </a:p>
                      </a:txBody>
                      <a:tcPr/>
                    </a:tc>
                    <a:tc>
                      <a:txBody>
                        <a:bodyPr/>
                        <a:lstStyle/>
                        <a:p>
                          <a14:m>
                            <m:oMathPara xmlns:m="http://schemas.openxmlformats.org/officeDocument/2006/math">
                              <m:oMathParaPr>
                                <m:jc m:val="centerGroup"/>
                              </m:oMathParaPr>
                              <m:oMath xmlns:m="http://schemas.openxmlformats.org/officeDocument/2006/math">
                                <m:f>
                                  <m:fPr>
                                    <m:ctrlPr>
                                      <a:rPr lang="en-VN" i="1">
                                        <a:latin typeface="Cambria Math" panose="02040503050406030204" pitchFamily="18" charset="0"/>
                                      </a:rPr>
                                    </m:ctrlPr>
                                  </m:fPr>
                                  <m:num>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e>
                                    </m:d>
                                  </m:num>
                                  <m:den>
                                    <m:d>
                                      <m:dPr>
                                        <m:begChr m:val="|"/>
                                        <m:endChr m:val="|"/>
                                        <m:ctrlPr>
                                          <a:rPr lang="en-VN" i="1">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e>
                                    </m:d>
                                    <m:r>
                                      <a:rPr lang="en-US" b="0" i="1">
                                        <a:latin typeface="Cambria Math" panose="02040503050406030204" pitchFamily="18" charset="0"/>
                                      </a:rPr>
                                      <m:t>+</m:t>
                                    </m:r>
                                    <m:d>
                                      <m:dPr>
                                        <m:begChr m:val="|"/>
                                        <m:endChr m:val="|"/>
                                        <m:ctrlPr>
                                          <a:rPr lang="en-VN" i="1">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e>
                                    </m:d>
                                  </m:den>
                                </m:f>
                                <m:r>
                                  <a:rPr lang="en-US" b="0" i="1">
                                    <a:latin typeface="Cambria Math" panose="02040503050406030204" pitchFamily="18" charset="0"/>
                                  </a:rPr>
                                  <m:t>+</m:t>
                                </m:r>
                                <m:f>
                                  <m:fPr>
                                    <m:ctrlPr>
                                      <a:rPr lang="en-VN" i="1">
                                        <a:latin typeface="Cambria Math" panose="02040503050406030204" pitchFamily="18" charset="0"/>
                                      </a:rPr>
                                    </m:ctrlPr>
                                  </m:fPr>
                                  <m:num>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e>
                                    </m:d>
                                  </m:num>
                                  <m:den>
                                    <m:d>
                                      <m:dPr>
                                        <m:begChr m:val="|"/>
                                        <m:endChr m:val="|"/>
                                        <m:ctrlPr>
                                          <a:rPr lang="en-VN" i="1">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e>
                                    </m:d>
                                    <m:r>
                                      <a:rPr lang="en-US" b="0" i="1">
                                        <a:latin typeface="Cambria Math" panose="02040503050406030204" pitchFamily="18" charset="0"/>
                                      </a:rPr>
                                      <m:t>+</m:t>
                                    </m:r>
                                    <m:d>
                                      <m:dPr>
                                        <m:begChr m:val="|"/>
                                        <m:endChr m:val="|"/>
                                        <m:ctrlPr>
                                          <a:rPr lang="en-VN" i="1">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e>
                                    </m:d>
                                  </m:den>
                                </m:f>
                              </m:oMath>
                            </m:oMathPara>
                          </a14:m>
                          <a:endParaRPr lang="en-VN"/>
                        </a:p>
                      </a:txBody>
                      <a:tcPr/>
                    </a:tc>
                    <a:extLst>
                      <a:ext uri="{0D108BD9-81ED-4DB2-BD59-A6C34878D82A}">
                        <a16:rowId xmlns:a16="http://schemas.microsoft.com/office/drawing/2014/main" val="3679149107"/>
                      </a:ext>
                    </a:extLst>
                  </a:tr>
                  <a:tr h="370840">
                    <a:tc>
                      <a:txBody>
                        <a:bodyPr/>
                        <a:lstStyle/>
                        <a:p>
                          <a:r>
                            <a:rPr lang="en-US"/>
                            <a:t>minkowski</a:t>
                          </a:r>
                          <a:endParaRPr lang="en-VN"/>
                        </a:p>
                      </a:txBody>
                      <a:tcPr/>
                    </a:tc>
                    <a:tc>
                      <a:txBody>
                        <a:bodyPr/>
                        <a:lstStyle/>
                        <a:p>
                          <a14:m>
                            <m:oMathPara xmlns:m="http://schemas.openxmlformats.org/officeDocument/2006/math">
                              <m:oMathParaPr>
                                <m:jc m:val="centerGroup"/>
                              </m:oMathParaPr>
                              <m:oMath xmlns:m="http://schemas.openxmlformats.org/officeDocument/2006/math">
                                <m:sSup>
                                  <m:sSupPr>
                                    <m:ctrlPr>
                                      <a:rPr lang="en-VN" i="1">
                                        <a:latin typeface="Cambria Math" panose="02040503050406030204" pitchFamily="18" charset="0"/>
                                      </a:rPr>
                                    </m:ctrlPr>
                                  </m:sSupPr>
                                  <m:e>
                                    <m:r>
                                      <a:rPr lang="en-US" b="0" i="1">
                                        <a:latin typeface="Cambria Math" panose="02040503050406030204" pitchFamily="18" charset="0"/>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𝐵</m:t>
                                                </m:r>
                                              </m:sub>
                                            </m:sSub>
                                          </m:e>
                                        </m:d>
                                      </m:e>
                                      <m:sup>
                                        <m:r>
                                          <a:rPr lang="en-US" b="0" i="1">
                                            <a:latin typeface="Cambria Math" panose="02040503050406030204" pitchFamily="18" charset="0"/>
                                          </a:rPr>
                                          <m:t>𝑝</m:t>
                                        </m:r>
                                      </m:sup>
                                    </m:sSup>
                                    <m:r>
                                      <a:rPr lang="en-US" b="0" i="1">
                                        <a:latin typeface="Cambria Math" panose="02040503050406030204" pitchFamily="18" charset="0"/>
                                      </a:rPr>
                                      <m:t>+</m:t>
                                    </m:r>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𝐴</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𝐵</m:t>
                                                </m:r>
                                              </m:sub>
                                            </m:sSub>
                                          </m:e>
                                        </m:d>
                                      </m:e>
                                      <m:sup>
                                        <m:r>
                                          <a:rPr lang="en-US" b="0" i="1">
                                            <a:latin typeface="Cambria Math" panose="02040503050406030204" pitchFamily="18" charset="0"/>
                                          </a:rPr>
                                          <m:t>𝑝</m:t>
                                        </m:r>
                                      </m:sup>
                                    </m:sSup>
                                    <m:r>
                                      <a:rPr lang="en-US" b="0" i="1">
                                        <a:latin typeface="Cambria Math" panose="02040503050406030204" pitchFamily="18" charset="0"/>
                                      </a:rPr>
                                      <m:t>)</m:t>
                                    </m:r>
                                  </m:e>
                                  <m:sup>
                                    <m:r>
                                      <a:rPr lang="en-US" b="0" i="1">
                                        <a:latin typeface="Cambria Math" panose="02040503050406030204" pitchFamily="18" charset="0"/>
                                      </a:rPr>
                                      <m:t>1/</m:t>
                                    </m:r>
                                    <m:r>
                                      <a:rPr lang="en-US" b="0" i="1">
                                        <a:latin typeface="Cambria Math" panose="02040503050406030204" pitchFamily="18" charset="0"/>
                                      </a:rPr>
                                      <m:t>𝑝</m:t>
                                    </m:r>
                                  </m:sup>
                                </m:sSup>
                              </m:oMath>
                            </m:oMathPara>
                          </a14:m>
                          <a:endParaRPr lang="en-VN"/>
                        </a:p>
                      </a:txBody>
                      <a:tcPr/>
                    </a:tc>
                    <a:extLst>
                      <a:ext uri="{0D108BD9-81ED-4DB2-BD59-A6C34878D82A}">
                        <a16:rowId xmlns:a16="http://schemas.microsoft.com/office/drawing/2014/main" val="3795534452"/>
                      </a:ext>
                    </a:extLst>
                  </a:tr>
                  <a:tr h="370840">
                    <a:tc>
                      <a:txBody>
                        <a:bodyPr/>
                        <a:lstStyle/>
                        <a:p>
                          <a:r>
                            <a:rPr lang="en-US" sz="2807" b="0" i="0" kern="1200">
                              <a:solidFill>
                                <a:schemeClr val="tx1"/>
                              </a:solidFill>
                              <a:effectLst/>
                              <a:latin typeface="+mn-lt"/>
                              <a:ea typeface="+mn-ea"/>
                              <a:cs typeface="+mn-cs"/>
                            </a:rPr>
                            <a:t>correlation</a:t>
                          </a:r>
                          <a:endParaRPr lang="en-VN"/>
                        </a:p>
                      </a:txBody>
                      <a:tcPr/>
                    </a:tc>
                    <a:tc>
                      <a:txBody>
                        <a:bodyPr/>
                        <a:lstStyle/>
                        <a:p>
                          <a14:m>
                            <m:oMath xmlns:m="http://schemas.openxmlformats.org/officeDocument/2006/math">
                              <m:r>
                                <a:rPr lang="en-US" sz="2807" b="0" i="1" kern="1200">
                                  <a:solidFill>
                                    <a:schemeClr val="tx1"/>
                                  </a:solidFill>
                                  <a:effectLst/>
                                  <a:latin typeface="Cambria Math" panose="02040503050406030204" pitchFamily="18" charset="0"/>
                                  <a:ea typeface="+mn-ea"/>
                                  <a:cs typeface="+mn-cs"/>
                                </a:rPr>
                                <m:t>1−</m:t>
                              </m:r>
                              <m:r>
                                <a:rPr lang="en-US" sz="2807" b="0" i="1" kern="1200">
                                  <a:solidFill>
                                    <a:schemeClr val="tx1"/>
                                  </a:solidFill>
                                  <a:effectLst/>
                                  <a:latin typeface="Cambria Math" panose="02040503050406030204" pitchFamily="18" charset="0"/>
                                  <a:ea typeface="+mn-ea"/>
                                  <a:cs typeface="+mn-cs"/>
                                </a:rPr>
                                <m:t>𝑟</m:t>
                              </m:r>
                            </m:oMath>
                          </a14:m>
                          <a:r>
                            <a:rPr lang="vi-VN" sz="2807" b="0" i="0" kern="1200">
                              <a:solidFill>
                                <a:schemeClr val="tx1"/>
                              </a:solidFill>
                              <a:effectLst/>
                              <a:latin typeface="+mn-lt"/>
                              <a:ea typeface="+mn-ea"/>
                              <a:cs typeface="+mn-cs"/>
                            </a:rPr>
                            <a:t>, trong đó </a:t>
                          </a:r>
                          <a14:m>
                            <m:oMath xmlns:m="http://schemas.openxmlformats.org/officeDocument/2006/math">
                              <m:r>
                                <a:rPr lang="en-US" sz="2807" b="0" i="1" kern="1200">
                                  <a:solidFill>
                                    <a:schemeClr val="tx1"/>
                                  </a:solidFill>
                                  <a:effectLst/>
                                  <a:latin typeface="Cambria Math" panose="02040503050406030204" pitchFamily="18" charset="0"/>
                                  <a:ea typeface="+mn-ea"/>
                                  <a:cs typeface="+mn-cs"/>
                                </a:rPr>
                                <m:t>𝑟</m:t>
                              </m:r>
                            </m:oMath>
                          </a14:m>
                          <a:r>
                            <a:rPr lang="vi-VN" sz="2807" b="0" i="0" kern="1200">
                              <a:solidFill>
                                <a:schemeClr val="tx1"/>
                              </a:solidFill>
                              <a:effectLst/>
                              <a:latin typeface="+mn-lt"/>
                              <a:ea typeface="+mn-ea"/>
                              <a:cs typeface="+mn-cs"/>
                            </a:rPr>
                            <a:t> là hệ số tương quan Pearson hoặc Spearman</a:t>
                          </a:r>
                          <a:endParaRPr lang="en-VN"/>
                        </a:p>
                      </a:txBody>
                      <a:tcPr/>
                    </a:tc>
                    <a:extLst>
                      <a:ext uri="{0D108BD9-81ED-4DB2-BD59-A6C34878D82A}">
                        <a16:rowId xmlns:a16="http://schemas.microsoft.com/office/drawing/2014/main" val="2544136752"/>
                      </a:ext>
                    </a:extLst>
                  </a:tr>
                  <a:tr h="370840">
                    <a:tc>
                      <a:txBody>
                        <a:bodyPr/>
                        <a:lstStyle/>
                        <a:p>
                          <a:r>
                            <a:rPr lang="en-US" sz="2807" b="0" i="0" kern="1200">
                              <a:solidFill>
                                <a:schemeClr val="tx1"/>
                              </a:solidFill>
                              <a:effectLst/>
                              <a:latin typeface="+mn-lt"/>
                              <a:ea typeface="+mn-ea"/>
                              <a:cs typeface="+mn-cs"/>
                            </a:rPr>
                            <a:t>absolute correlation</a:t>
                          </a:r>
                          <a:endParaRPr lang="en-VN"/>
                        </a:p>
                      </a:txBody>
                      <a:tcPr/>
                    </a:tc>
                    <a:tc>
                      <a:txBody>
                        <a:bodyPr/>
                        <a:lstStyle/>
                        <a:p>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1−</m:t>
                                </m:r>
                                <m:d>
                                  <m:dPr>
                                    <m:begChr m:val="|"/>
                                    <m:endChr m:val="|"/>
                                    <m:ctrlPr>
                                      <a:rPr lang="en-US" b="0" i="1">
                                        <a:latin typeface="Cambria Math" panose="02040503050406030204" pitchFamily="18" charset="0"/>
                                      </a:rPr>
                                    </m:ctrlPr>
                                  </m:dPr>
                                  <m:e>
                                    <m:r>
                                      <a:rPr lang="en-US" b="0" i="1">
                                        <a:latin typeface="Cambria Math" panose="02040503050406030204" pitchFamily="18" charset="0"/>
                                      </a:rPr>
                                      <m:t>𝑟</m:t>
                                    </m:r>
                                  </m:e>
                                </m:d>
                              </m:oMath>
                            </m:oMathPara>
                          </a14:m>
                          <a:endParaRPr lang="en-VN"/>
                        </a:p>
                      </a:txBody>
                      <a:tcPr/>
                    </a:tc>
                    <a:extLst>
                      <a:ext uri="{0D108BD9-81ED-4DB2-BD59-A6C34878D82A}">
                        <a16:rowId xmlns:a16="http://schemas.microsoft.com/office/drawing/2014/main" val="2695532850"/>
                      </a:ext>
                    </a:extLst>
                  </a:tr>
                </a:tbl>
              </a:graphicData>
            </a:graphic>
          </p:graphicFrame>
        </mc:Choice>
        <mc:Fallback>
          <p:graphicFrame>
            <p:nvGraphicFramePr>
              <p:cNvPr id="5" name="Table 4">
                <a:extLst>
                  <a:ext uri="{FF2B5EF4-FFF2-40B4-BE49-F238E27FC236}">
                    <a16:creationId xmlns:a16="http://schemas.microsoft.com/office/drawing/2014/main" id="{98F602B9-CE3E-7920-6AAB-A2AB0598FA7D}"/>
                  </a:ext>
                </a:extLst>
              </p:cNvPr>
              <p:cNvGraphicFramePr>
                <a:graphicFrameLocks noGrp="1"/>
              </p:cNvGraphicFramePr>
              <p:nvPr>
                <p:extLst>
                  <p:ext uri="{D42A27DB-BD31-4B8C-83A1-F6EECF244321}">
                    <p14:modId xmlns:p14="http://schemas.microsoft.com/office/powerpoint/2010/main" val="874756416"/>
                  </p:ext>
                </p:extLst>
              </p:nvPr>
            </p:nvGraphicFramePr>
            <p:xfrm>
              <a:off x="1275556" y="5651500"/>
              <a:ext cx="10153439" cy="4640329"/>
            </p:xfrm>
            <a:graphic>
              <a:graphicData uri="http://schemas.openxmlformats.org/drawingml/2006/table">
                <a:tbl>
                  <a:tblPr firstRow="1" bandRow="1">
                    <a:tableStyleId>{5940675A-B579-460E-94D1-54222C63F5DA}</a:tableStyleId>
                  </a:tblPr>
                  <a:tblGrid>
                    <a:gridCol w="3816668">
                      <a:extLst>
                        <a:ext uri="{9D8B030D-6E8A-4147-A177-3AD203B41FA5}">
                          <a16:colId xmlns:a16="http://schemas.microsoft.com/office/drawing/2014/main" val="2084401713"/>
                        </a:ext>
                      </a:extLst>
                    </a:gridCol>
                    <a:gridCol w="6336771">
                      <a:extLst>
                        <a:ext uri="{9D8B030D-6E8A-4147-A177-3AD203B41FA5}">
                          <a16:colId xmlns:a16="http://schemas.microsoft.com/office/drawing/2014/main" val="1880183623"/>
                        </a:ext>
                      </a:extLst>
                    </a:gridCol>
                  </a:tblGrid>
                  <a:tr h="609410">
                    <a:tc>
                      <a:txBody>
                        <a:bodyPr/>
                        <a:lstStyle/>
                        <a:p>
                          <a:r>
                            <a:rPr lang="en-US"/>
                            <a:t>euclidean</a:t>
                          </a:r>
                          <a:endParaRPr lang="en-VN"/>
                        </a:p>
                      </a:txBody>
                      <a:tcPr/>
                    </a:tc>
                    <a:tc>
                      <a:txBody>
                        <a:bodyPr/>
                        <a:lstStyle/>
                        <a:p>
                          <a:endParaRPr lang="en-VN"/>
                        </a:p>
                      </a:txBody>
                      <a:tcPr>
                        <a:blipFill>
                          <a:blip r:embed="rId3"/>
                          <a:stretch>
                            <a:fillRect l="-60521" t="-12500" r="-200" b="-691667"/>
                          </a:stretch>
                        </a:blipFill>
                      </a:tcPr>
                    </a:tc>
                    <a:extLst>
                      <a:ext uri="{0D108BD9-81ED-4DB2-BD59-A6C34878D82A}">
                        <a16:rowId xmlns:a16="http://schemas.microsoft.com/office/drawing/2014/main" val="2396502355"/>
                      </a:ext>
                    </a:extLst>
                  </a:tr>
                  <a:tr h="519240">
                    <a:tc>
                      <a:txBody>
                        <a:bodyPr/>
                        <a:lstStyle/>
                        <a:p>
                          <a:r>
                            <a:rPr lang="en-US"/>
                            <a:t>maximum</a:t>
                          </a:r>
                          <a:endParaRPr lang="en-VN"/>
                        </a:p>
                      </a:txBody>
                      <a:tcPr/>
                    </a:tc>
                    <a:tc>
                      <a:txBody>
                        <a:bodyPr/>
                        <a:lstStyle/>
                        <a:p>
                          <a:endParaRPr lang="en-VN"/>
                        </a:p>
                      </a:txBody>
                      <a:tcPr>
                        <a:blipFill>
                          <a:blip r:embed="rId3"/>
                          <a:stretch>
                            <a:fillRect l="-60521" t="-131707" r="-200" b="-709756"/>
                          </a:stretch>
                        </a:blipFill>
                      </a:tcPr>
                    </a:tc>
                    <a:extLst>
                      <a:ext uri="{0D108BD9-81ED-4DB2-BD59-A6C34878D82A}">
                        <a16:rowId xmlns:a16="http://schemas.microsoft.com/office/drawing/2014/main" val="4176978236"/>
                      </a:ext>
                    </a:extLst>
                  </a:tr>
                  <a:tr h="519240">
                    <a:tc>
                      <a:txBody>
                        <a:bodyPr/>
                        <a:lstStyle/>
                        <a:p>
                          <a:r>
                            <a:rPr lang="en-US"/>
                            <a:t>manhattan</a:t>
                          </a:r>
                          <a:endParaRPr lang="en-VN"/>
                        </a:p>
                      </a:txBody>
                      <a:tcPr/>
                    </a:tc>
                    <a:tc>
                      <a:txBody>
                        <a:bodyPr/>
                        <a:lstStyle/>
                        <a:p>
                          <a:endParaRPr lang="en-VN"/>
                        </a:p>
                      </a:txBody>
                      <a:tcPr>
                        <a:blipFill>
                          <a:blip r:embed="rId3"/>
                          <a:stretch>
                            <a:fillRect l="-60521" t="-231707" r="-200" b="-609756"/>
                          </a:stretch>
                        </a:blipFill>
                      </a:tcPr>
                    </a:tc>
                    <a:extLst>
                      <a:ext uri="{0D108BD9-81ED-4DB2-BD59-A6C34878D82A}">
                        <a16:rowId xmlns:a16="http://schemas.microsoft.com/office/drawing/2014/main" val="2325456621"/>
                      </a:ext>
                    </a:extLst>
                  </a:tr>
                  <a:tr h="991172">
                    <a:tc>
                      <a:txBody>
                        <a:bodyPr/>
                        <a:lstStyle/>
                        <a:p>
                          <a:r>
                            <a:rPr lang="en-US"/>
                            <a:t>canberra</a:t>
                          </a:r>
                          <a:endParaRPr lang="en-VN"/>
                        </a:p>
                      </a:txBody>
                      <a:tcPr/>
                    </a:tc>
                    <a:tc>
                      <a:txBody>
                        <a:bodyPr/>
                        <a:lstStyle/>
                        <a:p>
                          <a:endParaRPr lang="en-VN"/>
                        </a:p>
                      </a:txBody>
                      <a:tcPr>
                        <a:blipFill>
                          <a:blip r:embed="rId3"/>
                          <a:stretch>
                            <a:fillRect l="-60521" t="-174359" r="-200" b="-220513"/>
                          </a:stretch>
                        </a:blipFill>
                      </a:tcPr>
                    </a:tc>
                    <a:extLst>
                      <a:ext uri="{0D108BD9-81ED-4DB2-BD59-A6C34878D82A}">
                        <a16:rowId xmlns:a16="http://schemas.microsoft.com/office/drawing/2014/main" val="3679149107"/>
                      </a:ext>
                    </a:extLst>
                  </a:tr>
                  <a:tr h="534988">
                    <a:tc>
                      <a:txBody>
                        <a:bodyPr/>
                        <a:lstStyle/>
                        <a:p>
                          <a:r>
                            <a:rPr lang="en-US"/>
                            <a:t>minkowski</a:t>
                          </a:r>
                          <a:endParaRPr lang="en-VN"/>
                        </a:p>
                      </a:txBody>
                      <a:tcPr/>
                    </a:tc>
                    <a:tc>
                      <a:txBody>
                        <a:bodyPr/>
                        <a:lstStyle/>
                        <a:p>
                          <a:endParaRPr lang="en-VN"/>
                        </a:p>
                      </a:txBody>
                      <a:tcPr>
                        <a:blipFill>
                          <a:blip r:embed="rId3"/>
                          <a:stretch>
                            <a:fillRect l="-60521" t="-509524" r="-200" b="-309524"/>
                          </a:stretch>
                        </a:blipFill>
                      </a:tcPr>
                    </a:tc>
                    <a:extLst>
                      <a:ext uri="{0D108BD9-81ED-4DB2-BD59-A6C34878D82A}">
                        <a16:rowId xmlns:a16="http://schemas.microsoft.com/office/drawing/2014/main" val="3795534452"/>
                      </a:ext>
                    </a:extLst>
                  </a:tr>
                  <a:tr h="947039">
                    <a:tc>
                      <a:txBody>
                        <a:bodyPr/>
                        <a:lstStyle/>
                        <a:p>
                          <a:r>
                            <a:rPr lang="en-US" sz="2807" b="0" i="0" kern="1200">
                              <a:solidFill>
                                <a:schemeClr val="tx1"/>
                              </a:solidFill>
                              <a:effectLst/>
                              <a:latin typeface="+mn-lt"/>
                              <a:ea typeface="+mn-ea"/>
                              <a:cs typeface="+mn-cs"/>
                            </a:rPr>
                            <a:t>correlation</a:t>
                          </a:r>
                          <a:endParaRPr lang="en-VN"/>
                        </a:p>
                      </a:txBody>
                      <a:tcPr/>
                    </a:tc>
                    <a:tc>
                      <a:txBody>
                        <a:bodyPr/>
                        <a:lstStyle/>
                        <a:p>
                          <a:endParaRPr lang="en-VN"/>
                        </a:p>
                      </a:txBody>
                      <a:tcPr>
                        <a:blipFill>
                          <a:blip r:embed="rId3"/>
                          <a:stretch>
                            <a:fillRect l="-60521" t="-341333" r="-200" b="-73333"/>
                          </a:stretch>
                        </a:blipFill>
                      </a:tcPr>
                    </a:tc>
                    <a:extLst>
                      <a:ext uri="{0D108BD9-81ED-4DB2-BD59-A6C34878D82A}">
                        <a16:rowId xmlns:a16="http://schemas.microsoft.com/office/drawing/2014/main" val="2544136752"/>
                      </a:ext>
                    </a:extLst>
                  </a:tr>
                  <a:tr h="519240">
                    <a:tc>
                      <a:txBody>
                        <a:bodyPr/>
                        <a:lstStyle/>
                        <a:p>
                          <a:r>
                            <a:rPr lang="en-US" sz="2807" b="0" i="0" kern="1200">
                              <a:solidFill>
                                <a:schemeClr val="tx1"/>
                              </a:solidFill>
                              <a:effectLst/>
                              <a:latin typeface="+mn-lt"/>
                              <a:ea typeface="+mn-ea"/>
                              <a:cs typeface="+mn-cs"/>
                            </a:rPr>
                            <a:t>absolute correlation</a:t>
                          </a:r>
                          <a:endParaRPr lang="en-VN"/>
                        </a:p>
                      </a:txBody>
                      <a:tcPr/>
                    </a:tc>
                    <a:tc>
                      <a:txBody>
                        <a:bodyPr/>
                        <a:lstStyle/>
                        <a:p>
                          <a:endParaRPr lang="en-VN"/>
                        </a:p>
                      </a:txBody>
                      <a:tcPr>
                        <a:blipFill>
                          <a:blip r:embed="rId3"/>
                          <a:stretch>
                            <a:fillRect l="-60521" t="-807317" r="-200" b="-34146"/>
                          </a:stretch>
                        </a:blipFill>
                      </a:tcPr>
                    </a:tc>
                    <a:extLst>
                      <a:ext uri="{0D108BD9-81ED-4DB2-BD59-A6C34878D82A}">
                        <a16:rowId xmlns:a16="http://schemas.microsoft.com/office/drawing/2014/main" val="2695532850"/>
                      </a:ext>
                    </a:extLst>
                  </a:tr>
                </a:tbl>
              </a:graphicData>
            </a:graphic>
          </p:graphicFrame>
        </mc:Fallback>
      </mc:AlternateContent>
      <p:sp>
        <p:nvSpPr>
          <p:cNvPr id="8" name="object 20">
            <a:extLst>
              <a:ext uri="{FF2B5EF4-FFF2-40B4-BE49-F238E27FC236}">
                <a16:creationId xmlns:a16="http://schemas.microsoft.com/office/drawing/2014/main" id="{CD2F846E-EBD0-5120-4E67-FD5863977208}"/>
              </a:ext>
            </a:extLst>
          </p:cNvPr>
          <p:cNvSpPr txBox="1"/>
          <p:nvPr/>
        </p:nvSpPr>
        <p:spPr>
          <a:xfrm>
            <a:off x="11597835" y="7099300"/>
            <a:ext cx="6400800" cy="1234184"/>
          </a:xfrm>
          <a:prstGeom prst="rect">
            <a:avLst/>
          </a:prstGeom>
        </p:spPr>
        <p:txBody>
          <a:bodyPr vert="horz" wrap="square" lIns="0" tIns="12700" rIns="0" bIns="0" rtlCol="0">
            <a:spAutoFit/>
          </a:bodyPr>
          <a:lstStyle/>
          <a:p>
            <a:pPr algn="just">
              <a:lnSpc>
                <a:spcPct val="150000"/>
              </a:lnSpc>
            </a:pPr>
            <a:r>
              <a:rPr lang="vi-VN" sz="2800" i="1">
                <a:effectLst/>
                <a:latin typeface="Be Vietnam Pro" pitchFamily="2" charset="77"/>
              </a:rPr>
              <a:t>Nếu p=1: </a:t>
            </a:r>
            <a:r>
              <a:rPr lang="en-US" sz="2800" i="1"/>
              <a:t>minkowski → Manhattan</a:t>
            </a:r>
          </a:p>
          <a:p>
            <a:pPr algn="just">
              <a:lnSpc>
                <a:spcPct val="150000"/>
              </a:lnSpc>
            </a:pPr>
            <a:r>
              <a:rPr lang="en-US" sz="2800" i="1">
                <a:effectLst/>
                <a:latin typeface="Be Vietnam Pro" pitchFamily="2" charset="77"/>
              </a:rPr>
              <a:t>Nếu p=2: </a:t>
            </a:r>
            <a:r>
              <a:rPr lang="en-US" sz="2800" i="1"/>
              <a:t>minkowski → euclidean</a:t>
            </a:r>
            <a:endParaRPr lang="vi-VN" sz="2800" i="1">
              <a:effectLst/>
              <a:latin typeface="Be Vietnam Pro" pitchFamily="2" charset="77"/>
            </a:endParaRPr>
          </a:p>
        </p:txBody>
      </p:sp>
    </p:spTree>
    <p:extLst>
      <p:ext uri="{BB962C8B-B14F-4D97-AF65-F5344CB8AC3E}">
        <p14:creationId xmlns:p14="http://schemas.microsoft.com/office/powerpoint/2010/main" val="311300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A82-DE6E-83EA-0441-32B847EDCAAA}"/>
              </a:ext>
            </a:extLst>
          </p:cNvPr>
          <p:cNvSpPr>
            <a:spLocks noGrp="1"/>
          </p:cNvSpPr>
          <p:nvPr>
            <p:ph type="title"/>
          </p:nvPr>
        </p:nvSpPr>
        <p:spPr>
          <a:xfrm>
            <a:off x="1306958" y="4584700"/>
            <a:ext cx="16396395" cy="1981199"/>
          </a:xfrm>
        </p:spPr>
        <p:txBody>
          <a:bodyPr>
            <a:normAutofit/>
          </a:bodyPr>
          <a:lstStyle/>
          <a:p>
            <a:pPr algn="ctr">
              <a:lnSpc>
                <a:spcPct val="150000"/>
              </a:lnSpc>
            </a:pPr>
            <a:r>
              <a:rPr lang="en-US" sz="5000"/>
              <a:t>HẾT CHƯƠNG 10</a:t>
            </a:r>
          </a:p>
        </p:txBody>
      </p:sp>
    </p:spTree>
    <p:extLst>
      <p:ext uri="{BB962C8B-B14F-4D97-AF65-F5344CB8AC3E}">
        <p14:creationId xmlns:p14="http://schemas.microsoft.com/office/powerpoint/2010/main" val="4590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679700"/>
            <a:ext cx="8458200" cy="6569106"/>
          </a:xfrm>
          <a:prstGeom prst="rect">
            <a:avLst/>
          </a:prstGeom>
        </p:spPr>
        <p:txBody>
          <a:bodyPr vert="horz" wrap="square" lIns="0" tIns="12700" rIns="0" bIns="0" rtlCol="0">
            <a:spAutoFit/>
          </a:bodyPr>
          <a:lstStyle/>
          <a:p>
            <a:pPr algn="l">
              <a:lnSpc>
                <a:spcPct val="150000"/>
              </a:lnSpc>
            </a:pPr>
            <a:r>
              <a:rPr lang="vi-VN" sz="3600" b="1">
                <a:solidFill>
                  <a:srgbClr val="374151"/>
                </a:solidFill>
                <a:latin typeface="Be Vietnam Pro" pitchFamily="2" charset="77"/>
              </a:rPr>
              <a:t>Ưu điểm:</a:t>
            </a:r>
            <a:endParaRPr lang="vi-VN" sz="3600" b="1" i="0">
              <a:solidFill>
                <a:srgbClr val="374151"/>
              </a:solidFill>
              <a:effectLst/>
              <a:latin typeface="Be Vietnam Pro" pitchFamily="2" charset="77"/>
            </a:endParaRPr>
          </a:p>
          <a:p>
            <a:pPr marL="571500" indent="-571500" algn="l">
              <a:lnSpc>
                <a:spcPct val="150000"/>
              </a:lnSpc>
              <a:buFont typeface="Wingdings" pitchFamily="2" charset="2"/>
              <a:buChar char="§"/>
            </a:pPr>
            <a:r>
              <a:rPr lang="vi-VN" sz="3600" b="0" i="0">
                <a:solidFill>
                  <a:srgbClr val="374151"/>
                </a:solidFill>
                <a:effectLst/>
                <a:latin typeface="Be Vietnam Pro" pitchFamily="2" charset="77"/>
              </a:rPr>
              <a:t>Đơn giản và dễ triển khai.</a:t>
            </a:r>
          </a:p>
          <a:p>
            <a:pPr marL="571500" indent="-571500">
              <a:lnSpc>
                <a:spcPct val="150000"/>
              </a:lnSpc>
              <a:buFont typeface="Wingdings" pitchFamily="2" charset="2"/>
              <a:buChar char="§"/>
            </a:pPr>
            <a:r>
              <a:rPr lang="vi-VN" sz="3600">
                <a:solidFill>
                  <a:srgbClr val="374151"/>
                </a:solidFill>
                <a:latin typeface="Be Vietnam Pro" pitchFamily="2" charset="77"/>
              </a:rPr>
              <a:t>Hiệu suất tốt trên dữ liệu lớn với độ phức tạp thời gian tuyến tính O(n).</a:t>
            </a:r>
          </a:p>
          <a:p>
            <a:pPr marL="571500" indent="-571500" algn="just">
              <a:lnSpc>
                <a:spcPct val="150000"/>
              </a:lnSpc>
              <a:buFont typeface="Wingdings" pitchFamily="2" charset="2"/>
              <a:buChar char="§"/>
            </a:pPr>
            <a:r>
              <a:rPr lang="vi-VN" sz="3600" b="0" i="0">
                <a:solidFill>
                  <a:srgbClr val="374151"/>
                </a:solidFill>
                <a:effectLst/>
                <a:latin typeface="Be Vietnam Pro" pitchFamily="2" charset="77"/>
              </a:rPr>
              <a:t>Hội tụ nhanh chóng: Thuật toán thường hội tụ nhanh chóng và cho một giải pháp gần đúng sau một số vòng lặp.</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Giải thuật K-means</a:t>
            </a:r>
          </a:p>
        </p:txBody>
      </p:sp>
      <p:sp>
        <p:nvSpPr>
          <p:cNvPr id="5" name="object 20">
            <a:extLst>
              <a:ext uri="{FF2B5EF4-FFF2-40B4-BE49-F238E27FC236}">
                <a16:creationId xmlns:a16="http://schemas.microsoft.com/office/drawing/2014/main" id="{5E49CD73-F051-376C-571F-59108CE6622F}"/>
              </a:ext>
            </a:extLst>
          </p:cNvPr>
          <p:cNvSpPr txBox="1"/>
          <p:nvPr/>
        </p:nvSpPr>
        <p:spPr>
          <a:xfrm>
            <a:off x="9886156" y="2679700"/>
            <a:ext cx="8458200" cy="7400103"/>
          </a:xfrm>
          <a:prstGeom prst="rect">
            <a:avLst/>
          </a:prstGeom>
        </p:spPr>
        <p:txBody>
          <a:bodyPr vert="horz" wrap="square" lIns="0" tIns="12700" rIns="0" bIns="0" rtlCol="0">
            <a:spAutoFit/>
          </a:bodyPr>
          <a:lstStyle/>
          <a:p>
            <a:pPr algn="just">
              <a:lnSpc>
                <a:spcPct val="150000"/>
              </a:lnSpc>
            </a:pPr>
            <a:r>
              <a:rPr lang="vi-VN" sz="3600" b="1">
                <a:solidFill>
                  <a:srgbClr val="374151"/>
                </a:solidFill>
                <a:latin typeface="Be Vietnam Pro" pitchFamily="2" charset="77"/>
              </a:rPr>
              <a:t>Nhược điểm:</a:t>
            </a:r>
          </a:p>
          <a:p>
            <a:pPr marL="571500" indent="-571500" algn="just">
              <a:lnSpc>
                <a:spcPct val="150000"/>
              </a:lnSpc>
              <a:buFont typeface="Wingdings" pitchFamily="2" charset="2"/>
              <a:buChar char="§"/>
            </a:pPr>
            <a:r>
              <a:rPr lang="vi-VN" sz="3600" b="0" i="0">
                <a:solidFill>
                  <a:srgbClr val="374151"/>
                </a:solidFill>
                <a:effectLst/>
                <a:latin typeface="Be Vietnam Pro" pitchFamily="2" charset="77"/>
              </a:rPr>
              <a:t>Phụ thuộc vào điểm ban đầu lựa chọn làm điểm trung tâm.</a:t>
            </a:r>
          </a:p>
          <a:p>
            <a:pPr marL="571500" indent="-571500" algn="just">
              <a:lnSpc>
                <a:spcPct val="150000"/>
              </a:lnSpc>
              <a:buFont typeface="Wingdings" pitchFamily="2" charset="2"/>
              <a:buChar char="§"/>
            </a:pPr>
            <a:r>
              <a:rPr lang="vi-VN" sz="3600" b="0" i="0">
                <a:solidFill>
                  <a:srgbClr val="374151"/>
                </a:solidFill>
                <a:effectLst/>
                <a:latin typeface="Be Vietnam Pro" pitchFamily="2" charset="77"/>
              </a:rPr>
              <a:t>Phụ thuộc và hình dạng và kích thước cụm của dữ liệu.</a:t>
            </a:r>
          </a:p>
          <a:p>
            <a:pPr marL="571500" indent="-571500" algn="just">
              <a:lnSpc>
                <a:spcPct val="150000"/>
              </a:lnSpc>
              <a:buFont typeface="Wingdings" pitchFamily="2" charset="2"/>
              <a:buChar char="§"/>
            </a:pPr>
            <a:r>
              <a:rPr lang="vi-VN" sz="3600" b="0" i="0">
                <a:solidFill>
                  <a:srgbClr val="374151"/>
                </a:solidFill>
                <a:effectLst/>
                <a:latin typeface="Be Vietnam Pro" pitchFamily="2" charset="77"/>
              </a:rPr>
              <a:t>Cần phải biết trước số lượng cụm (K) cần tìm. </a:t>
            </a:r>
          </a:p>
          <a:p>
            <a:pPr marL="571500" indent="-571500" algn="just">
              <a:lnSpc>
                <a:spcPct val="150000"/>
              </a:lnSpc>
              <a:buFont typeface="Wingdings" pitchFamily="2" charset="2"/>
              <a:buChar char="§"/>
            </a:pPr>
            <a:r>
              <a:rPr lang="vi-VN" sz="3600" b="0" i="0">
                <a:solidFill>
                  <a:srgbClr val="374151"/>
                </a:solidFill>
                <a:effectLst/>
                <a:latin typeface="Be Vietnam Pro" pitchFamily="2" charset="77"/>
              </a:rPr>
              <a:t>K-means không xử lý tốt với dữ liệu có nhiễu (outliers).</a:t>
            </a:r>
          </a:p>
        </p:txBody>
      </p:sp>
    </p:spTree>
    <p:extLst>
      <p:ext uri="{BB962C8B-B14F-4D97-AF65-F5344CB8AC3E}">
        <p14:creationId xmlns:p14="http://schemas.microsoft.com/office/powerpoint/2010/main" val="5414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9601199" cy="7400103"/>
          </a:xfrm>
          <a:prstGeom prst="rect">
            <a:avLst/>
          </a:prstGeom>
        </p:spPr>
        <p:txBody>
          <a:bodyPr vert="horz" wrap="square" lIns="0" tIns="12700" rIns="0" bIns="0" rtlCol="0">
            <a:spAutoFit/>
          </a:bodyPr>
          <a:lstStyle/>
          <a:p>
            <a:pPr algn="just">
              <a:lnSpc>
                <a:spcPct val="150000"/>
              </a:lnSpc>
            </a:pPr>
            <a:r>
              <a:rPr lang="vi-VN" sz="3600" b="1" i="0">
                <a:solidFill>
                  <a:srgbClr val="374151"/>
                </a:solidFill>
                <a:effectLst/>
                <a:latin typeface="Be Vietnam Pro" pitchFamily="2" charset="77"/>
              </a:rPr>
              <a:t>Phân cụm theo gom nhóm (Hierarchical Clustering):</a:t>
            </a:r>
            <a:r>
              <a:rPr lang="vi-VN" sz="3600" b="0" i="0">
                <a:solidFill>
                  <a:srgbClr val="374151"/>
                </a:solidFill>
                <a:effectLst/>
                <a:latin typeface="Be Vietnam Pro" pitchFamily="2" charset="77"/>
              </a:rPr>
              <a:t> Thuật toán này xây dựng một cây phân cụm, giúp bạn có cái nhìn toàn cảnh về sự tương tự giữa các dữ liệu. Có hai loại phân cụm: phân cụm dựa trên sự tương tự (agglomerative) và phân cụm dựa trên sự khác biệt (divisive). Phân cụm theo gom nhóm phân cụm thường thích hợp cho dữ liệu có cấu trúc cây.</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Một số giải thuật phân cụm dữ liệu</a:t>
            </a:r>
          </a:p>
        </p:txBody>
      </p:sp>
      <p:pic>
        <p:nvPicPr>
          <p:cNvPr id="1026" name="Picture 2" descr="Hierarchical Cluster Analysis">
            <a:extLst>
              <a:ext uri="{FF2B5EF4-FFF2-40B4-BE49-F238E27FC236}">
                <a16:creationId xmlns:a16="http://schemas.microsoft.com/office/drawing/2014/main" id="{7972E960-102D-8847-4066-497E1BE81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8156" y="2374900"/>
            <a:ext cx="73152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7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9372599" cy="6569106"/>
          </a:xfrm>
          <a:prstGeom prst="rect">
            <a:avLst/>
          </a:prstGeom>
        </p:spPr>
        <p:txBody>
          <a:bodyPr vert="horz" wrap="square" lIns="0" tIns="12700" rIns="0" bIns="0" rtlCol="0">
            <a:spAutoFit/>
          </a:bodyPr>
          <a:lstStyle/>
          <a:p>
            <a:pPr algn="just">
              <a:lnSpc>
                <a:spcPct val="150000"/>
              </a:lnSpc>
            </a:pPr>
            <a:r>
              <a:rPr lang="vi-VN" sz="3600" b="1" i="0">
                <a:solidFill>
                  <a:srgbClr val="374151"/>
                </a:solidFill>
                <a:effectLst/>
                <a:latin typeface="Be Vietnam Pro" pitchFamily="2" charset="77"/>
              </a:rPr>
              <a:t>Phân cụm theo mô hình Gaussian (Gaussian Mixture Models - GMM):</a:t>
            </a:r>
            <a:r>
              <a:rPr lang="vi-VN" sz="3600" b="0" i="0">
                <a:solidFill>
                  <a:srgbClr val="374151"/>
                </a:solidFill>
                <a:effectLst/>
                <a:latin typeface="Be Vietnam Pro" pitchFamily="2" charset="77"/>
              </a:rPr>
              <a:t> GMM là một phương pháp phân cụm thống kê, giả định rằng dữ liệu được phân phối theo </a:t>
            </a:r>
            <a:r>
              <a:rPr lang="vi-VN" sz="3600" b="0" i="1">
                <a:solidFill>
                  <a:srgbClr val="374151"/>
                </a:solidFill>
                <a:effectLst/>
                <a:latin typeface="Be Vietnam Pro" pitchFamily="2" charset="77"/>
              </a:rPr>
              <a:t>phân phối Gaussian (chuẩn)</a:t>
            </a:r>
            <a:r>
              <a:rPr lang="vi-VN" sz="3600" b="0" i="0">
                <a:solidFill>
                  <a:srgbClr val="374151"/>
                </a:solidFill>
                <a:effectLst/>
                <a:latin typeface="Be Vietnam Pro" pitchFamily="2" charset="77"/>
              </a:rPr>
              <a:t>. GMM có khả năng mô hình hóa các cụm có hình dạng và kích thước khác nhau và thích hợp cho dữ liệu phân phối không đều.</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Một số giải thuật phân cụm dữ liệu</a:t>
            </a:r>
          </a:p>
        </p:txBody>
      </p:sp>
      <p:pic>
        <p:nvPicPr>
          <p:cNvPr id="2052" name="Picture 4" descr="Best clustering practice: Gaussian mixture model (GMM)">
            <a:extLst>
              <a:ext uri="{FF2B5EF4-FFF2-40B4-BE49-F238E27FC236}">
                <a16:creationId xmlns:a16="http://schemas.microsoft.com/office/drawing/2014/main" id="{CCD51826-A923-F413-7429-960AA5BA4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3356" y="2527300"/>
            <a:ext cx="8001000" cy="68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0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9372599" cy="4907113"/>
          </a:xfrm>
          <a:prstGeom prst="rect">
            <a:avLst/>
          </a:prstGeom>
        </p:spPr>
        <p:txBody>
          <a:bodyPr vert="horz" wrap="square" lIns="0" tIns="12700" rIns="0" bIns="0" rtlCol="0">
            <a:spAutoFit/>
          </a:bodyPr>
          <a:lstStyle/>
          <a:p>
            <a:pPr algn="just">
              <a:lnSpc>
                <a:spcPct val="150000"/>
              </a:lnSpc>
            </a:pPr>
            <a:r>
              <a:rPr lang="vi-VN" sz="3600" b="1" i="0">
                <a:effectLst/>
                <a:latin typeface="Be Vietnam Pro" pitchFamily="2" charset="77"/>
              </a:rPr>
              <a:t>DBSCAN (Density-Based Spatial Clustering of Applications with Noise):</a:t>
            </a:r>
            <a:r>
              <a:rPr lang="vi-VN" sz="3600" b="0" i="0">
                <a:solidFill>
                  <a:srgbClr val="374151"/>
                </a:solidFill>
                <a:effectLst/>
                <a:latin typeface="Be Vietnam Pro" pitchFamily="2" charset="77"/>
              </a:rPr>
              <a:t> Đây là một phương pháp dựa trên mật độ, cho phép phát hiện các cụm có hình dạng và kích thước khác nhau và có khả năng xử lý dữ liệu có nhiễu</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Một số giải thuật phân cụm dữ liệu</a:t>
            </a:r>
          </a:p>
        </p:txBody>
      </p:sp>
      <p:pic>
        <p:nvPicPr>
          <p:cNvPr id="4098" name="Picture 2" descr="Clustering process of improved density-based spatial clustering of ...">
            <a:extLst>
              <a:ext uri="{FF2B5EF4-FFF2-40B4-BE49-F238E27FC236}">
                <a16:creationId xmlns:a16="http://schemas.microsoft.com/office/drawing/2014/main" id="{9564519B-CF4B-7677-7BCD-E232A7DB8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6756" y="2374900"/>
            <a:ext cx="7505700" cy="579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1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9372599" cy="4076116"/>
          </a:xfrm>
          <a:prstGeom prst="rect">
            <a:avLst/>
          </a:prstGeom>
        </p:spPr>
        <p:txBody>
          <a:bodyPr vert="horz" wrap="square" lIns="0" tIns="12700" rIns="0" bIns="0" rtlCol="0">
            <a:spAutoFit/>
          </a:bodyPr>
          <a:lstStyle/>
          <a:p>
            <a:pPr algn="just">
              <a:lnSpc>
                <a:spcPct val="150000"/>
              </a:lnSpc>
            </a:pPr>
            <a:r>
              <a:rPr lang="vi-VN" sz="3600" b="1" i="0">
                <a:effectLst/>
                <a:latin typeface="Be Vietnam Pro" pitchFamily="2" charset="77"/>
              </a:rPr>
              <a:t>Agglomerative Clustering:</a:t>
            </a:r>
            <a:r>
              <a:rPr lang="vi-VN" sz="3600" b="0" i="0">
                <a:solidFill>
                  <a:srgbClr val="374151"/>
                </a:solidFill>
                <a:effectLst/>
                <a:latin typeface="Be Vietnam Pro" pitchFamily="2" charset="77"/>
              </a:rPr>
              <a:t> Phương pháp này bắt đầu bằng việc mỗi điểm được coi là một cụm riêng lẻ và sau đó gom nhóm các cụm gần nhau lại với nhau dựa trên mức độ tương tự.</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Một số giải thuật phân cụm dữ liệu</a:t>
            </a:r>
          </a:p>
        </p:txBody>
      </p:sp>
      <p:pic>
        <p:nvPicPr>
          <p:cNvPr id="6146" name="Picture 2" descr="Agglomerative Hierarchical Clustering - Datanovia">
            <a:extLst>
              <a:ext uri="{FF2B5EF4-FFF2-40B4-BE49-F238E27FC236}">
                <a16:creationId xmlns:a16="http://schemas.microsoft.com/office/drawing/2014/main" id="{97A8E147-2375-636A-85A7-C3DA646F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3956" y="2392464"/>
            <a:ext cx="6019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25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9372599" cy="3245119"/>
          </a:xfrm>
          <a:prstGeom prst="rect">
            <a:avLst/>
          </a:prstGeom>
        </p:spPr>
        <p:txBody>
          <a:bodyPr vert="horz" wrap="square" lIns="0" tIns="12700" rIns="0" bIns="0" rtlCol="0">
            <a:spAutoFit/>
          </a:bodyPr>
          <a:lstStyle/>
          <a:p>
            <a:pPr algn="just">
              <a:lnSpc>
                <a:spcPct val="150000"/>
              </a:lnSpc>
            </a:pPr>
            <a:r>
              <a:rPr lang="vi-VN" sz="3600" b="1" i="0">
                <a:effectLst/>
                <a:latin typeface="Be Vietnam Pro" pitchFamily="2" charset="77"/>
              </a:rPr>
              <a:t>Meanshift Clustering:</a:t>
            </a:r>
            <a:r>
              <a:rPr lang="vi-VN" sz="3600" b="0" i="0">
                <a:solidFill>
                  <a:srgbClr val="374151"/>
                </a:solidFill>
                <a:effectLst/>
                <a:latin typeface="Be Vietnam Pro" pitchFamily="2" charset="77"/>
              </a:rPr>
              <a:t> Phương pháp này tìm cụm bằng cách di chuyển các trọng tâm dựa trên mật độ tới các điểm có mật độ cao nhất.</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Một số giải thuật phân cụm dữ liệu</a:t>
            </a:r>
          </a:p>
        </p:txBody>
      </p:sp>
      <p:pic>
        <p:nvPicPr>
          <p:cNvPr id="8194" name="Picture 2" descr="Mean Shift Clustering Overview">
            <a:extLst>
              <a:ext uri="{FF2B5EF4-FFF2-40B4-BE49-F238E27FC236}">
                <a16:creationId xmlns:a16="http://schemas.microsoft.com/office/drawing/2014/main" id="{65E6D073-9290-595B-B6FA-8D0EEB257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775" y="2351932"/>
            <a:ext cx="7805581" cy="550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04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374900"/>
            <a:ext cx="17678399" cy="6569106"/>
          </a:xfrm>
          <a:prstGeom prst="rect">
            <a:avLst/>
          </a:prstGeom>
        </p:spPr>
        <p:txBody>
          <a:bodyPr vert="horz" wrap="square" lIns="0" tIns="12700" rIns="0" bIns="0" rtlCol="0">
            <a:spAutoFit/>
          </a:bodyPr>
          <a:lstStyle/>
          <a:p>
            <a:pPr algn="just">
              <a:lnSpc>
                <a:spcPct val="150000"/>
              </a:lnSpc>
            </a:pPr>
            <a:r>
              <a:rPr lang="vi-VN" sz="3600" b="0" i="0">
                <a:solidFill>
                  <a:srgbClr val="374151"/>
                </a:solidFill>
                <a:effectLst/>
                <a:latin typeface="Be Vietnam Pro" pitchFamily="2" charset="77"/>
              </a:rPr>
              <a:t>Hierarchical clustering là tập hợp các phương pháp phân cụm đệ quy cho 2 mục trong cùng 1 thời điểm. Có 2 phương pháp phổ biến là hội tụ (agglomerative) và phân hoạch (partitioning). </a:t>
            </a:r>
          </a:p>
          <a:p>
            <a:pPr algn="just">
              <a:lnSpc>
                <a:spcPct val="150000"/>
              </a:lnSpc>
            </a:pPr>
            <a:r>
              <a:rPr lang="vi-VN" sz="3600" b="0" i="0">
                <a:solidFill>
                  <a:srgbClr val="374151"/>
                </a:solidFill>
                <a:effectLst/>
                <a:latin typeface="Be Vietnam Pro" pitchFamily="2" charset="77"/>
              </a:rPr>
              <a:t>Trong các thuật toán </a:t>
            </a:r>
            <a:r>
              <a:rPr lang="vi-VN" sz="3600" b="1" i="0">
                <a:solidFill>
                  <a:srgbClr val="374151"/>
                </a:solidFill>
                <a:effectLst/>
                <a:latin typeface="Be Vietnam Pro" pitchFamily="2" charset="77"/>
              </a:rPr>
              <a:t>hội tụ</a:t>
            </a:r>
            <a:r>
              <a:rPr lang="vi-VN" sz="3600">
                <a:solidFill>
                  <a:srgbClr val="374151"/>
                </a:solidFill>
                <a:latin typeface="Be Vietnam Pro" pitchFamily="2" charset="77"/>
              </a:rPr>
              <a:t>:</a:t>
            </a:r>
            <a:r>
              <a:rPr lang="vi-VN" sz="3600" b="0" i="0">
                <a:solidFill>
                  <a:srgbClr val="374151"/>
                </a:solidFill>
                <a:effectLst/>
                <a:latin typeface="Be Vietnam Pro" pitchFamily="2" charset="77"/>
              </a:rPr>
              <a:t> Thuật toán này bắt đầu bằng việc xem xét từng phần tử dữ liệu như là một cụm riêng biệt. Sau đó, thuật toán tìm ra hai phần tử hoặc cụm có sự tương tự lớn nhất và gom nhóm chúng lại với nhau thành một cụm mới. Quá trình này tiếp tục cho đến khi tất cả các phần tử hoặc cụm đã được gộp lại thành một cụm duy nhất.</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Phân cụm theo cấp bậc </a:t>
            </a:r>
            <a:r>
              <a:rPr lang="en-US" sz="4000">
                <a:solidFill>
                  <a:schemeClr val="bg1"/>
                </a:solidFill>
              </a:rPr>
              <a:t>(</a:t>
            </a:r>
            <a:r>
              <a:rPr lang="vi-VN" sz="4000" b="0" i="0">
                <a:solidFill>
                  <a:schemeClr val="bg1"/>
                </a:solidFill>
                <a:effectLst/>
                <a:latin typeface="Be Vietnam Pro" pitchFamily="2" charset="77"/>
              </a:rPr>
              <a:t>Hierarchical clustering )</a:t>
            </a:r>
            <a:endParaRPr lang="en-US" sz="4000">
              <a:solidFill>
                <a:schemeClr val="bg1"/>
              </a:solidFill>
            </a:endParaRPr>
          </a:p>
        </p:txBody>
      </p:sp>
    </p:spTree>
    <p:extLst>
      <p:ext uri="{BB962C8B-B14F-4D97-AF65-F5344CB8AC3E}">
        <p14:creationId xmlns:p14="http://schemas.microsoft.com/office/powerpoint/2010/main" val="356745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10. PHÂN CỤM DỮ LIỆU</a:t>
            </a:r>
            <a:endParaRPr lang="vi-VN" sz="4800">
              <a:cs typeface="Source Sans Pro Light"/>
            </a:endParaRPr>
          </a:p>
        </p:txBody>
      </p:sp>
      <p:sp>
        <p:nvSpPr>
          <p:cNvPr id="20" name="object 20"/>
          <p:cNvSpPr txBox="1"/>
          <p:nvPr/>
        </p:nvSpPr>
        <p:spPr>
          <a:xfrm>
            <a:off x="665957" y="2146300"/>
            <a:ext cx="9982199" cy="4906471"/>
          </a:xfrm>
          <a:prstGeom prst="rect">
            <a:avLst/>
          </a:prstGeom>
        </p:spPr>
        <p:txBody>
          <a:bodyPr vert="horz" wrap="square" lIns="0" tIns="12700" rIns="0" bIns="0" rtlCol="0">
            <a:spAutoFit/>
          </a:bodyPr>
          <a:lstStyle/>
          <a:p>
            <a:pPr algn="just">
              <a:lnSpc>
                <a:spcPct val="150000"/>
              </a:lnSpc>
            </a:pPr>
            <a:r>
              <a:rPr lang="vi-VN" sz="3600">
                <a:solidFill>
                  <a:srgbClr val="374151"/>
                </a:solidFill>
                <a:latin typeface="Be Vietnam Pro" pitchFamily="2" charset="77"/>
              </a:rPr>
              <a:t>Giải thuật </a:t>
            </a:r>
            <a:r>
              <a:rPr lang="vi-VN" sz="3600" b="1">
                <a:solidFill>
                  <a:srgbClr val="374151"/>
                </a:solidFill>
                <a:latin typeface="Be Vietnam Pro" pitchFamily="2" charset="77"/>
              </a:rPr>
              <a:t>phân hoạch</a:t>
            </a:r>
            <a:r>
              <a:rPr lang="vi-VN" sz="3600">
                <a:solidFill>
                  <a:srgbClr val="374151"/>
                </a:solidFill>
                <a:latin typeface="Be Vietnam Pro" pitchFamily="2" charset="77"/>
              </a:rPr>
              <a:t>: toàn bộ dữ liệu ban đầu được phân thành 2 cụm đồng nhất. </a:t>
            </a:r>
            <a:r>
              <a:rPr lang="vi-VN" sz="3600" b="0" i="0">
                <a:solidFill>
                  <a:srgbClr val="3C4043"/>
                </a:solidFill>
                <a:effectLst/>
                <a:latin typeface="Roboto" panose="02000000000000000000" pitchFamily="2" charset="0"/>
              </a:rPr>
              <a:t>Sau đó, thuật toán bắt đầu lại với từng cụm mới, phân chia từng cụm thành các cụm đồng nhất hơn cho đến khi mỗi cụm chỉ chứa các mục giống hệt nhau (có thể chỉ có 1 mục).</a:t>
            </a:r>
          </a:p>
        </p:txBody>
      </p:sp>
      <p:sp>
        <p:nvSpPr>
          <p:cNvPr id="3" name="Freeform: Shape 2">
            <a:extLst>
              <a:ext uri="{FF2B5EF4-FFF2-40B4-BE49-F238E27FC236}">
                <a16:creationId xmlns:a16="http://schemas.microsoft.com/office/drawing/2014/main" id="{98FE6094-6B02-E06F-6315-097F0858BE4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lvl="2" algn="just">
              <a:tabLst>
                <a:tab pos="12001500" algn="l"/>
              </a:tabLst>
            </a:pPr>
            <a:r>
              <a:rPr lang="en-US" sz="4000"/>
              <a:t>Phân cụm theo cấp bậc </a:t>
            </a:r>
            <a:r>
              <a:rPr lang="en-US" sz="4000">
                <a:solidFill>
                  <a:schemeClr val="bg1"/>
                </a:solidFill>
              </a:rPr>
              <a:t>(</a:t>
            </a:r>
            <a:r>
              <a:rPr lang="vi-VN" sz="4000" b="0" i="0">
                <a:solidFill>
                  <a:schemeClr val="bg1"/>
                </a:solidFill>
                <a:effectLst/>
                <a:latin typeface="Be Vietnam Pro" pitchFamily="2" charset="77"/>
              </a:rPr>
              <a:t>Hierarchical clustering )</a:t>
            </a:r>
            <a:endParaRPr lang="en-US" sz="4000">
              <a:solidFill>
                <a:schemeClr val="bg1"/>
              </a:solidFill>
            </a:endParaRPr>
          </a:p>
        </p:txBody>
      </p:sp>
      <p:pic>
        <p:nvPicPr>
          <p:cNvPr id="5" name="Picture 2" descr="Hierarchical Cluster Analysis">
            <a:extLst>
              <a:ext uri="{FF2B5EF4-FFF2-40B4-BE49-F238E27FC236}">
                <a16:creationId xmlns:a16="http://schemas.microsoft.com/office/drawing/2014/main" id="{129F1541-9F7C-4900-880E-110C7BC5F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8156" y="2146300"/>
            <a:ext cx="7924800" cy="5791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969F33-9C31-D465-A65C-651288C2E315}"/>
              </a:ext>
            </a:extLst>
          </p:cNvPr>
          <p:cNvSpPr txBox="1"/>
          <p:nvPr/>
        </p:nvSpPr>
        <p:spPr>
          <a:xfrm>
            <a:off x="536060" y="7175500"/>
            <a:ext cx="17709592" cy="3324628"/>
          </a:xfrm>
          <a:prstGeom prst="rect">
            <a:avLst/>
          </a:prstGeom>
          <a:noFill/>
        </p:spPr>
        <p:txBody>
          <a:bodyPr wrap="square">
            <a:spAutoFit/>
          </a:bodyPr>
          <a:lstStyle/>
          <a:p>
            <a:pPr algn="just">
              <a:lnSpc>
                <a:spcPct val="150000"/>
              </a:lnSpc>
            </a:pPr>
            <a:r>
              <a:rPr lang="vi-VN" sz="3600" b="1" i="0">
                <a:solidFill>
                  <a:srgbClr val="374151"/>
                </a:solidFill>
                <a:effectLst/>
                <a:latin typeface="Be Vietnam Pro" pitchFamily="2" charset="77"/>
              </a:rPr>
              <a:t>Agglomerative Clustering </a:t>
            </a:r>
            <a:r>
              <a:rPr lang="vi-VN" sz="3600" b="0" i="0">
                <a:solidFill>
                  <a:srgbClr val="374151"/>
                </a:solidFill>
                <a:effectLst/>
                <a:latin typeface="Be Vietnam Pro" pitchFamily="2" charset="77"/>
              </a:rPr>
              <a:t>thường sử dụng độ đo khoảng cách (ví dụ: khoảng cách Euclidean) để xác định độ tương tự giữa các cụm hoặc phần tử. Nó là một trong những phương pháp phân cụm phổ biến và dễ hiểu, giúp xác định cấu trúc phân cụm trong dữ liệu một cách từ dưới lên.</a:t>
            </a:r>
            <a:endParaRPr lang="en-VN" sz="3600">
              <a:latin typeface="Be Vietnam Pro" pitchFamily="2" charset="77"/>
            </a:endParaRPr>
          </a:p>
        </p:txBody>
      </p:sp>
    </p:spTree>
    <p:extLst>
      <p:ext uri="{BB962C8B-B14F-4D97-AF65-F5344CB8AC3E}">
        <p14:creationId xmlns:p14="http://schemas.microsoft.com/office/powerpoint/2010/main" val="16022248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12435</TotalTime>
  <Words>1198</Words>
  <Application>Microsoft Macintosh PowerPoint</Application>
  <PresentationFormat>Custom</PresentationFormat>
  <Paragraphs>89</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 Vietnam Pro</vt:lpstr>
      <vt:lpstr>Be Vietnam Pro Black</vt:lpstr>
      <vt:lpstr>Calibri</vt:lpstr>
      <vt:lpstr>Cambria Math</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 CHƯƠNG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Thinh Doan Vu</cp:lastModifiedBy>
  <cp:revision>42</cp:revision>
  <dcterms:created xsi:type="dcterms:W3CDTF">2023-06-02T10:09:28Z</dcterms:created>
  <dcterms:modified xsi:type="dcterms:W3CDTF">2023-11-10T15:34:45Z</dcterms:modified>
</cp:coreProperties>
</file>