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Mô tả bài toán" id="{CAE83D19-604F-4FB7-BD21-DFF297BAB023}">
          <p14:sldIdLst>
            <p14:sldId id="257"/>
          </p14:sldIdLst>
        </p14:section>
        <p14:section name="Đong nước" id="{93205280-064F-402C-97D7-BA58F593FF70}">
          <p14:sldIdLst>
            <p14:sldId id="263"/>
            <p14:sldId id="264"/>
          </p14:sldIdLst>
        </p14:section>
        <p14:section name="Puzzle" id="{993D5E09-7C28-4EAB-A9F5-53D9DE1A9C32}">
          <p14:sldIdLst>
            <p14:sldId id="265"/>
            <p14:sldId id="266"/>
            <p14:sldId id="267"/>
          </p14:sldIdLst>
        </p14:section>
        <p14:section name="Tìm đường" id="{D853E04E-A492-4983-8D6E-547DBC454B0E}">
          <p14:sldIdLst>
            <p14:sldId id="268"/>
            <p14:sldId id="269"/>
          </p14:sldIdLst>
        </p14:section>
        <p14:section name="Giải thuật tổng quát" id="{DCE67E8D-C72C-41A1-89EC-6D4DE4DD2B60}">
          <p14:sldIdLst>
            <p14:sldId id="270"/>
            <p14:sldId id="271"/>
            <p14:sldId id="273"/>
          </p14:sldIdLst>
        </p14:section>
        <p14:section name="Breath First Search" id="{6862E914-4DC4-434F-90F4-DA657DCBFF84}">
          <p14:sldIdLst>
            <p14:sldId id="274"/>
            <p14:sldId id="275"/>
            <p14:sldId id="276"/>
          </p14:sldIdLst>
        </p14:section>
        <p14:section name="BFS_VD2" id="{BB5DDE82-838D-476C-9E56-39093B8BA890}">
          <p14:sldIdLst>
            <p14:sldId id="277"/>
            <p14:sldId id="278"/>
            <p14:sldId id="279"/>
          </p14:sldIdLst>
        </p14:section>
        <p14:section name="BFS_VD3" id="{189FFAD6-DD61-4492-A758-1FFFF9EBBBCE}">
          <p14:sldIdLst>
            <p14:sldId id="280"/>
            <p14:sldId id="282"/>
          </p14:sldIdLst>
        </p14:section>
        <p14:section name="BFS_VD4" id="{5C78564F-2700-4D0A-B030-CC43C8ED3087}">
          <p14:sldIdLst>
            <p14:sldId id="281"/>
            <p14:sldId id="283"/>
          </p14:sldIdLst>
        </p14:section>
        <p14:section name="BFS_VD5" id="{76EE5CEC-C7F4-4EB4-B993-F8CBB9270BB6}">
          <p14:sldIdLst>
            <p14:sldId id="284"/>
            <p14:sldId id="285"/>
          </p14:sldIdLst>
        </p14:section>
        <p14:section name="BFS_VD6" id="{69C7F742-040B-4790-A635-AFC7293BB0B3}">
          <p14:sldIdLst>
            <p14:sldId id="286"/>
            <p14:sldId id="287"/>
            <p14:sldId id="288"/>
          </p14:sldIdLst>
        </p14:section>
        <p14:section name="DFS" id="{FF953A00-2829-48EC-8239-9EE0B84C7DAF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o sánh BFS-DFS" id="{EB2C4097-88C2-4C0B-98C2-7F7927EA30D7}">
          <p14:sldIdLst>
            <p14:sldId id="303"/>
            <p14:sldId id="304"/>
          </p14:sldIdLst>
        </p14:section>
        <p14:section name="Depth Limited Search" id="{D82021CC-4056-418B-A63A-A38966AB8FDE}">
          <p14:sldIdLst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74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08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859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61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38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85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87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79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16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04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66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93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93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89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893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47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25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835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11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51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808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840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0515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9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66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050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923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017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8193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18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74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04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6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246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931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730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214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36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8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35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20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86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23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2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7951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Không gian trạng thái của bài toán</a:t>
            </a:r>
            <a:endParaRPr lang="en-US" sz="40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Mỗi bài toán với 5 thành phần như mô tả ở trên, chúng ta có thể xây dựng được một cấu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trúc đồ thị </a:t>
            </a:r>
            <a:r>
              <a:rPr lang="en-US" sz="3600" spc="-5">
                <a:cs typeface="Source Sans Pro Light"/>
              </a:rPr>
              <a:t>(</a:t>
            </a:r>
            <a:r>
              <a:rPr lang="vi-VN" sz="3600" spc="-5">
                <a:cs typeface="Source Sans Pro Light"/>
              </a:rPr>
              <a:t>không gian trạng thái</a:t>
            </a:r>
            <a:r>
              <a:rPr lang="en-US" sz="3600" spc="-5">
                <a:cs typeface="Source Sans Pro Light"/>
              </a:rPr>
              <a:t>) </a:t>
            </a:r>
            <a:r>
              <a:rPr lang="vi-VN" sz="3600" spc="-5">
                <a:cs typeface="Source Sans Pro Light"/>
              </a:rPr>
              <a:t>với </a:t>
            </a:r>
            <a:r>
              <a:rPr lang="vi-VN" sz="3600" b="1" spc="-5">
                <a:cs typeface="Source Sans Pro Light"/>
              </a:rPr>
              <a:t>các nút là các trạng thái của bài toán</a:t>
            </a:r>
            <a:r>
              <a:rPr lang="vi-VN" sz="3600" spc="-5">
                <a:cs typeface="Source Sans Pro Light"/>
              </a:rPr>
              <a:t>, các </a:t>
            </a:r>
            <a:r>
              <a:rPr lang="vi-VN" sz="3600" b="1" spc="-5">
                <a:cs typeface="Source Sans Pro Light"/>
              </a:rPr>
              <a:t>cung là phép chuyển trạng thái</a:t>
            </a:r>
            <a:r>
              <a:rPr lang="vi-VN" sz="3600" spc="-5">
                <a:cs typeface="Source Sans Pro Light"/>
              </a:rPr>
              <a:t>. Không gian trạng thái có thể là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vô hạn hoặc hữu hạn. Ví dụ, với bài toán di chuyển 8 số trên bàn cờ, không gian trạng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thái có số lượng là 8!</a:t>
            </a:r>
            <a:endParaRPr lang="en-US" sz="36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Lời giải của bài toán là một đường đi trong không gian trạng thái có </a:t>
            </a:r>
            <a:r>
              <a:rPr lang="vi-VN" sz="3600" b="1" spc="-5">
                <a:cs typeface="Source Sans Pro Light"/>
              </a:rPr>
              <a:t>điểm đầu là trạng</a:t>
            </a:r>
            <a:r>
              <a:rPr lang="en-US" sz="3600" b="1" spc="-5">
                <a:cs typeface="Source Sans Pro Light"/>
              </a:rPr>
              <a:t> </a:t>
            </a:r>
            <a:r>
              <a:rPr lang="vi-VN" sz="3600" b="1" spc="-5">
                <a:cs typeface="Source Sans Pro Light"/>
              </a:rPr>
              <a:t>thái đầu và điểm cuối là trạng thái đích</a:t>
            </a:r>
            <a:r>
              <a:rPr lang="vi-VN" sz="3600" spc="-5">
                <a:cs typeface="Source Sans Pro Light"/>
              </a:rPr>
              <a:t>. Nếu không gian trạng thái của bài toán là nhỏ, có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thể liệt kê và lưu vừa trong bộ nhớ của máy tính thì việc tìm đường đi trong không gian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có thể áp dụng các thuật toán tìm đường đi trong lý thuyết đồ thị. 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</p:spTree>
    <p:extLst>
      <p:ext uri="{BB962C8B-B14F-4D97-AF65-F5344CB8AC3E}">
        <p14:creationId xmlns:p14="http://schemas.microsoft.com/office/powerpoint/2010/main" val="398014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5B4F7-32DF-EEEE-BEF3-874A0516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56" y="2265718"/>
            <a:ext cx="11315701" cy="5268627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1808374" y="7806162"/>
            <a:ext cx="16748592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rộng (</a:t>
            </a:r>
            <a:r>
              <a:rPr lang="vi-VN" sz="3600" spc="-5">
                <a:cs typeface="Source Sans Pro Light"/>
              </a:rPr>
              <a:t>nút lá nào xuất hiện trong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cây sớm hơn thì được chọn trước để phát triển cây</a:t>
            </a:r>
            <a:r>
              <a:rPr lang="en-US" sz="3600" spc="-5">
                <a:cs typeface="Source Sans Pro Light"/>
              </a:rPr>
              <a:t>). 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sâu (ngược lại)</a:t>
            </a:r>
          </a:p>
        </p:txBody>
      </p:sp>
    </p:spTree>
    <p:extLst>
      <p:ext uri="{BB962C8B-B14F-4D97-AF65-F5344CB8AC3E}">
        <p14:creationId xmlns:p14="http://schemas.microsoft.com/office/powerpoint/2010/main" val="14062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5070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Đánh giá giải thuật: b</a:t>
            </a:r>
            <a:r>
              <a:rPr lang="en-US" sz="4000" spc="-5" baseline="30000">
                <a:cs typeface="Source Sans Pro Light"/>
              </a:rPr>
              <a:t>d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đầy đủ: có tìm được lời giải của bài toán không?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thời gian: thời gian của giải thuật </a:t>
            </a:r>
            <a:r>
              <a:rPr lang="en-US" sz="3600" spc="-5">
                <a:cs typeface="Source Sans Pro Light"/>
              </a:rPr>
              <a:t>thực hiện</a:t>
            </a:r>
            <a:r>
              <a:rPr lang="vi-VN" sz="3600" spc="-5">
                <a:cs typeface="Source Sans Pro Light"/>
              </a:rPr>
              <a:t>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không gian: Kích cỡ của bộ nhớ cần cho giải thuật? cấu trúc dữ liệu lưu các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lá của cây tìm kiếm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tối ưu: Giải thuật có tìm ra lời giải có chi phí tối ưu (nhỏ nhất hoặc lớn nhất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tùy theo ngữ cảnh của bài toán)?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F8A8-415F-8E76-07E6-BC922EA80D34}"/>
              </a:ext>
            </a:extLst>
          </p:cNvPr>
          <p:cNvSpPr txBox="1"/>
          <p:nvPr/>
        </p:nvSpPr>
        <p:spPr>
          <a:xfrm>
            <a:off x="2266156" y="7250159"/>
            <a:ext cx="15697200" cy="21889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b: số nhánh tối đa của một nút, hay là số phép chuyển trạng thái tối đa của một trạng thái tổng quát</a:t>
            </a:r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d: độ sâu của lời giải có chi phí nhỏ nhất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7564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1778466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//s: đỉnh xuất phát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//Close: tập các đỉnh đã xét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//Open: tập các đỉnh có thể xét ở bước kế tiếp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//n: đỉnh đang xét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//g: đỉnh kết thúc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//(n): các đỉnh có thể đi trực tiếp từ n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36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655" y="2125681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78550"/>
              </p:ext>
            </p:extLst>
          </p:nvPr>
        </p:nvGraphicFramePr>
        <p:xfrm>
          <a:off x="437356" y="2317974"/>
          <a:ext cx="112776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655" y="5771809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1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91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3230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841754" y="9106919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720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3143"/>
              </p:ext>
            </p:extLst>
          </p:nvPr>
        </p:nvGraphicFramePr>
        <p:xfrm>
          <a:off x="798512" y="2372112"/>
          <a:ext cx="11049000" cy="573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4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323556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36015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894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486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830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224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836311" y="9161163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03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956" y="1460500"/>
            <a:ext cx="16916400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Để thiết kế giải thuật chung giải các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bài toán này, chúng ta nên phát biểu bài toán theo dạng 5 thành phần: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toán,</a:t>
            </a:r>
            <a:r>
              <a:rPr lang="en-US" sz="4400" spc="-5">
                <a:cs typeface="Source Sans Pro Light"/>
              </a:rPr>
              <a:t> 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đầu,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đích,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ác phép chuyển trạng thái,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L</a:t>
            </a:r>
            <a:r>
              <a:rPr lang="vi-VN" sz="4400" spc="-5">
                <a:cs typeface="Source Sans Pro Light"/>
              </a:rPr>
              <a:t>ược đồ chi phí các phép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chuyển trạng thái (chi phí)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36321"/>
              </p:ext>
            </p:extLst>
          </p:nvPr>
        </p:nvGraphicFramePr>
        <p:xfrm>
          <a:off x="809398" y="2381749"/>
          <a:ext cx="110490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{F}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{D,E,G,F}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59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4304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B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437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0820"/>
              </p:ext>
            </p:extLst>
          </p:nvPr>
        </p:nvGraphicFramePr>
        <p:xfrm>
          <a:off x="809398" y="2146301"/>
          <a:ext cx="11049000" cy="854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7700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{D,H,I,E,F}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1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BFS: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Đưa 1 nút vào cuối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29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DFS: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Chèn 1 nút vào đầu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49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1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3471992" cy="257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toán:  Gọi số nước có trong 3 can lần lượt là a, b, c (a ≤ 3, b ≤ 5, c ≤ 9 là trạng thái của bài toán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29" y="1964031"/>
            <a:ext cx="6477702" cy="3410609"/>
          </a:xfrm>
          <a:prstGeom prst="rect">
            <a:avLst/>
          </a:prstGeom>
        </p:spPr>
      </p:pic>
      <p:sp>
        <p:nvSpPr>
          <p:cNvPr id="18" name="object 20">
            <a:extLst>
              <a:ext uri="{FF2B5EF4-FFF2-40B4-BE49-F238E27FC236}">
                <a16:creationId xmlns:a16="http://schemas.microsoft.com/office/drawing/2014/main" id="{D0F6282E-A724-9989-0E86-47EFB2C0B320}"/>
              </a:ext>
            </a:extLst>
          </p:cNvPr>
          <p:cNvSpPr txBox="1"/>
          <p:nvPr/>
        </p:nvSpPr>
        <p:spPr>
          <a:xfrm>
            <a:off x="1024242" y="4032878"/>
            <a:ext cx="17028773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 (0, 0, 0)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</a:t>
            </a:r>
            <a:r>
              <a:rPr lang="en-US" sz="4400" spc="-5">
                <a:cs typeface="Source Sans Pro Light"/>
              </a:rPr>
              <a:t>: (0, 0, 7)</a:t>
            </a:r>
            <a:endParaRPr lang="vi-VN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Các phép chuyển trạng thái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từ trạng thái (a,b,c) có thể chuyển sang trạng thái (x,y,z) thông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qua các thao tác như làm rỗng 1 can, chuyển từ can này sang can kia đến khi hết nước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ở can nguồn hoặc can đích bị đầy.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Lược đồ chi phí các phép chuyển trạng thái (chi phí)</a:t>
            </a:r>
            <a:r>
              <a:rPr lang="en-US" sz="4400" spc="-5">
                <a:cs typeface="Source Sans Pro Light"/>
              </a:rPr>
              <a:t>: 1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883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956" y="2083530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06279"/>
              </p:ext>
            </p:extLst>
          </p:nvPr>
        </p:nvGraphicFramePr>
        <p:xfrm>
          <a:off x="437356" y="2317975"/>
          <a:ext cx="11277600" cy="837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356" y="5855653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933156" y="9842500"/>
            <a:ext cx="672385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83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9568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471941" y="8755558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1271814-AAE8-1424-468B-3E05111F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7127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65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323569" y="8753744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D2B06A1-96CA-6703-ECAA-D12D628C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5723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1288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440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4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0888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sym typeface="Symbol" panose="05050102010706020507" pitchFamily="18" charset="2"/>
                        </a:rPr>
                        <a:t>TRUE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757564" y="9561063"/>
            <a:ext cx="1109187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158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0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0746"/>
              </p:ext>
            </p:extLst>
          </p:nvPr>
        </p:nvGraphicFramePr>
        <p:xfrm>
          <a:off x="809398" y="2381749"/>
          <a:ext cx="11049000" cy="490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4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5121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5072192" cy="169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lời giải của bài toán là một dãy các phép chuyển trạng thái từ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đầu đến trạng thái đích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56" y="1936091"/>
            <a:ext cx="6477702" cy="341060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B061053-1464-DFC2-23EE-A1A5F4F18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18355"/>
              </p:ext>
            </p:extLst>
          </p:nvPr>
        </p:nvGraphicFramePr>
        <p:xfrm>
          <a:off x="1415786" y="3439656"/>
          <a:ext cx="5803372" cy="68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2155602041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3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96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5E7445-1532-86BD-1E44-9A4528E0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21746"/>
              </p:ext>
            </p:extLst>
          </p:nvPr>
        </p:nvGraphicFramePr>
        <p:xfrm>
          <a:off x="11791156" y="5651500"/>
          <a:ext cx="5803372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838624059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</a:tbl>
          </a:graphicData>
        </a:graphic>
      </p:graphicFrame>
      <p:sp>
        <p:nvSpPr>
          <p:cNvPr id="6" name="object 20">
            <a:extLst>
              <a:ext uri="{FF2B5EF4-FFF2-40B4-BE49-F238E27FC236}">
                <a16:creationId xmlns:a16="http://schemas.microsoft.com/office/drawing/2014/main" id="{4CA79970-0684-5BF4-5C1B-989437948DAE}"/>
              </a:ext>
            </a:extLst>
          </p:cNvPr>
          <p:cNvSpPr txBox="1"/>
          <p:nvPr/>
        </p:nvSpPr>
        <p:spPr>
          <a:xfrm>
            <a:off x="7371556" y="9661151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9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63793DB7-7EF0-0269-4531-BFA3E09BB68D}"/>
              </a:ext>
            </a:extLst>
          </p:cNvPr>
          <p:cNvSpPr txBox="1"/>
          <p:nvPr/>
        </p:nvSpPr>
        <p:spPr>
          <a:xfrm>
            <a:off x="9124158" y="5641340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5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161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2198"/>
              </p:ext>
            </p:extLst>
          </p:nvPr>
        </p:nvGraphicFramePr>
        <p:xfrm>
          <a:off x="809398" y="2146301"/>
          <a:ext cx="11049000" cy="8547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65746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{E,F}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sym typeface="Symbol" panose="05050102010706020507" pitchFamily="18" charset="2"/>
                        </a:rPr>
                        <a:t>{J,K}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 I,C,E,F}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4648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4543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7A13C-5882-10E9-96DE-1DFF4F57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89" y="2603500"/>
            <a:ext cx="5487166" cy="5087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E1507D-0DC8-D6BC-1245-EACBE028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9" y="2328543"/>
            <a:ext cx="5649113" cy="4315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6ED89-C566-E86C-795E-76264BFF50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9" y="5609438"/>
            <a:ext cx="5435121" cy="4974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A8D6D6-233C-E3F5-9B4B-A6F72D5E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92" y="2360141"/>
            <a:ext cx="408679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8747592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OPEN được tổ chức dạng LIFO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Nghiệm với số cung bé nhất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thời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không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10262719" y="2179925"/>
            <a:ext cx="8310237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OPEN được tổ chức dạng FIFO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Thường cho kết quả nhah hơn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thời gian: O(b</a:t>
            </a:r>
            <a:r>
              <a:rPr lang="en-US" sz="3600" spc="-5" baseline="30000">
                <a:solidFill>
                  <a:srgbClr val="0070C0"/>
                </a:solidFill>
                <a:cs typeface="Source Sans Pro Light"/>
              </a:rPr>
              <a:t>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không gian: O(b.m)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B14B9-A39E-1331-DCDB-25A5F6BB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5372766"/>
            <a:ext cx="8318745" cy="4141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F2EEE-6D88-815F-0F24-7033308190D6}"/>
              </a:ext>
            </a:extLst>
          </p:cNvPr>
          <p:cNvSpPr txBox="1"/>
          <p:nvPr/>
        </p:nvSpPr>
        <p:spPr>
          <a:xfrm>
            <a:off x="976955" y="9789865"/>
            <a:ext cx="1715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spc="-5"/>
              <a:t>Hàng đợi trong giải thuật BFS chỉ chứa các nút lá</a:t>
            </a:r>
            <a:r>
              <a:rPr lang="vi-VN" sz="3600" spc="-5"/>
              <a:t>, vì vậy có kích thước là b</a:t>
            </a:r>
            <a:r>
              <a:rPr lang="vi-VN" sz="3600" spc="-5" baseline="30000"/>
              <a:t>d</a:t>
            </a:r>
            <a:endParaRPr lang="en-US" sz="3600" spc="-5"/>
          </a:p>
        </p:txBody>
      </p:sp>
    </p:spTree>
    <p:extLst>
      <p:ext uri="{BB962C8B-B14F-4D97-AF65-F5344CB8AC3E}">
        <p14:creationId xmlns:p14="http://schemas.microsoft.com/office/powerpoint/2010/main" val="398770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683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Giải thuật tìm kiếm theo chiều sâu ở trên có ưu điểm là nó có thể sinh ra lời giải nhanh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chóng mà không tốn kém bộ nhớ. 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Tuy nhiên nếu không gian trạng thái của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bài toán là vô hạn thì rất có thể nó không tìm được lời giải của bài toán khi hướng tìm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kiếm không chứa trạng thái đích.</a:t>
            </a:r>
            <a:endParaRPr lang="en-US" sz="4000" spc="-5">
              <a:cs typeface="Source Sans Pro Light"/>
            </a:endParaRPr>
          </a:p>
          <a:p>
            <a:pPr marL="469265" marR="5080" lvl="1" algn="just">
              <a:lnSpc>
                <a:spcPct val="130000"/>
              </a:lnSpc>
            </a:pPr>
            <a:r>
              <a:rPr lang="vi-VN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Để khắc phục nhược điểm này, chúng ta có thể đặt giới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hạn độ sâu trong giải thuật: nếu độ sâu của trạng thái đang xét vượt quá ngưỡng nào đó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thì chúng ta không bổ sung các nút kề với trạng thái này nữa mà chuyển sang hướng tìm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kiếm khác.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1728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5223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Chiến lược giới hạn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Cố định một độ sâu MAX, như các kỳ thủ chơi cờ tính trước một số nước nhất định.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Tùy theo cấu hình phần cứng của máy tính.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Sử dụng Meta Knowledge trong giới hạn độ sâu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Wingdings" panose="05000000000000000000" pitchFamily="2" charset="2"/>
              </a:rPr>
              <a:t>Giới hạn độ sâu cũng đồng nghĩa với việc co hẹp không gian trạng thái và nguy cơ dẫn đến mất nghiệm.</a:t>
            </a:r>
            <a:endParaRPr lang="vi-VN" sz="36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879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09968-0999-43D9-5895-9BB31B64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22" y="2204403"/>
            <a:ext cx="12417971" cy="817149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7101922" cy="1542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DFS có giới hạn </a:t>
            </a:r>
            <a:r>
              <a:rPr lang="en-US" sz="4000" spc="-5">
                <a:cs typeface="Source Sans Pro Light"/>
              </a:rPr>
              <a:t>= </a:t>
            </a:r>
            <a:r>
              <a:rPr lang="vi-VN" sz="4000" spc="-5">
                <a:cs typeface="Source Sans Pro Light"/>
              </a:rPr>
              <a:t>5 trong trò chơi 8 - puzzle)</a:t>
            </a:r>
            <a:endParaRPr lang="en-US" sz="40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574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2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3455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</a:t>
            </a:r>
            <a:r>
              <a:rPr lang="vi-VN" sz="4400" spc="-5">
                <a:cs typeface="Source Sans Pro Light"/>
              </a:rPr>
              <a:t>àn cờ kích thước 3 x 3, trên bàn cờ có 8 quân cờ đánh số từ 1 đến 8</a:t>
            </a:r>
            <a:r>
              <a:rPr lang="en-US" sz="4400" spc="-5">
                <a:cs typeface="Source Sans Pro Light"/>
              </a:rPr>
              <a:t> và </a:t>
            </a:r>
            <a:r>
              <a:rPr lang="vi-VN" sz="4400" spc="-5">
                <a:cs typeface="Source Sans Pro Light"/>
              </a:rPr>
              <a:t>có một ô trống. </a:t>
            </a: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ó thể chuyển một quân cờ có chung cạnh với ô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trống sang ô trống.</a:t>
            </a:r>
            <a:r>
              <a:rPr lang="en-US" sz="4400" spc="-5">
                <a:cs typeface="Source Sans Pro Light"/>
              </a:rPr>
              <a:t> T</a:t>
            </a:r>
            <a:r>
              <a:rPr lang="vi-VN" sz="4400" spc="-5">
                <a:cs typeface="Source Sans Pro Light"/>
              </a:rPr>
              <a:t>ìm dãy các phép chuyển để từ trạng thái ban đầu về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đíc</a:t>
            </a:r>
            <a:r>
              <a:rPr lang="en-US" sz="4400" spc="-5">
                <a:cs typeface="Source Sans Pro Light"/>
              </a:rPr>
              <a:t>h.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DD75B-377B-B1CB-09F0-EF3E1F53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56" y="5134378"/>
            <a:ext cx="5257800" cy="5241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04F8B-36F9-4660-CB5E-AC388951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56" y="5109808"/>
            <a:ext cx="5257800" cy="5290662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77B95C38-8F58-DAA4-AACA-EAE433E3EE16}"/>
              </a:ext>
            </a:extLst>
          </p:cNvPr>
          <p:cNvSpPr/>
          <p:nvPr/>
        </p:nvSpPr>
        <p:spPr>
          <a:xfrm>
            <a:off x="6761956" y="6870700"/>
            <a:ext cx="15240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7856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di chuyển 8 số trên bàn cờ có thể phát biểu dưới dạng 5 thành phần</a:t>
            </a:r>
            <a:r>
              <a:rPr lang="en-US" sz="4400" spc="-5">
                <a:cs typeface="Source Sans Pro Light"/>
              </a:rPr>
              <a:t>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Biểu diễn trạng thái: mảng 2 chiều kích thước 3x3, phần tử của mảng lưu số hiệu quân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cờ (từ 0 đến 9, 0 là vị trí trống). 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đổi chỗ ô có số hiệu 0 với một trong các ô có cùng cạnh.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mỗi phép chuyển có chi phí 1.</a:t>
            </a:r>
          </a:p>
        </p:txBody>
      </p:sp>
    </p:spTree>
    <p:extLst>
      <p:ext uri="{BB962C8B-B14F-4D97-AF65-F5344CB8AC3E}">
        <p14:creationId xmlns:p14="http://schemas.microsoft.com/office/powerpoint/2010/main" val="16938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9BCC1-E9C9-9DF0-2325-E57536D6EE95}"/>
              </a:ext>
            </a:extLst>
          </p:cNvPr>
          <p:cNvGrpSpPr/>
          <p:nvPr/>
        </p:nvGrpSpPr>
        <p:grpSpPr>
          <a:xfrm>
            <a:off x="818356" y="1612900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92315-A87B-EFE9-9111-EDCA3433845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46D9C8-0D83-7CE0-4537-95BB6E46C81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CAD33F-FEE8-C750-E2BE-56F7EDC5DB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16EB3-BC3C-DF64-29D6-4338F62C5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A20D33-6A08-58C2-303B-E7E760B7841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A9469-CB0E-D1CC-3DC8-E94E37AEEFF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412D8-6F51-753F-7115-6DF18ED909E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CFE3DD-D463-EAE7-1EA3-5578ECB5BEF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3C69A-1AC1-7C01-790B-E62C7AF4EBE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7EAD73-0E09-B662-34BB-4CC415137118}"/>
              </a:ext>
            </a:extLst>
          </p:cNvPr>
          <p:cNvGrpSpPr/>
          <p:nvPr/>
        </p:nvGrpSpPr>
        <p:grpSpPr>
          <a:xfrm>
            <a:off x="3839226" y="1612900"/>
            <a:ext cx="2709703" cy="2743197"/>
            <a:chOff x="851853" y="1612901"/>
            <a:chExt cx="2709703" cy="27431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7805A-D020-03FB-4C45-A367B54E541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623DD1-A158-7E27-9131-CA31B2FDE06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11F39C-4005-39D6-36D3-6172CCB4899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AC0BDF-C29C-7225-64C4-D6D5B6FD105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114EB8-1269-8700-E7DD-896DCF59DDC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569AF2-D119-6703-787D-DB319953419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58691F-A2F6-41A4-BD1B-FB711A38EE20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D3D76F-EB97-7FBF-73B0-00A4300222A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DB4743-284C-4C3C-24F7-4C569B97163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A1FC90-9F60-B939-D892-8D8A49BB9C99}"/>
              </a:ext>
            </a:extLst>
          </p:cNvPr>
          <p:cNvGrpSpPr/>
          <p:nvPr/>
        </p:nvGrpSpPr>
        <p:grpSpPr>
          <a:xfrm>
            <a:off x="6860096" y="1612900"/>
            <a:ext cx="2709703" cy="2743197"/>
            <a:chOff x="851853" y="1612901"/>
            <a:chExt cx="2709703" cy="27431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53A88D-1AA4-E79A-8B3D-4B4224A603D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6367F-DE83-97AC-97A1-A3F1CF1DEB8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33826-9C2E-935C-2D4A-06091E2E4D8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EAF363-B1CB-D50C-5354-E713E90CC6C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607743-0A09-73D8-D29B-E235044A045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0520C-7924-3BFA-CD87-135D9DA9B7C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98B3B9-67E8-A52F-63D1-88BADA0C55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2D6CAE-53C5-50D4-BC90-0D3990DE19E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BBF81B-9A72-988A-2F9B-8437B6D1F29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8D4D8A-0FB0-9ECC-11BB-65FFF835633E}"/>
              </a:ext>
            </a:extLst>
          </p:cNvPr>
          <p:cNvGrpSpPr/>
          <p:nvPr/>
        </p:nvGrpSpPr>
        <p:grpSpPr>
          <a:xfrm>
            <a:off x="9880966" y="1612900"/>
            <a:ext cx="2709703" cy="2743197"/>
            <a:chOff x="851853" y="1612901"/>
            <a:chExt cx="2709703" cy="27431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9AE7A5-E578-38BA-1FF4-DC77641B456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D5D23-6CFF-E188-4BA1-7DE518AC149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5D14E1A-1588-1CDE-2313-088FCFE69C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8D22A3-9CCD-AD10-5ABE-92C24909B16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C6D6AF-BA6E-5221-E71B-086B53F72D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685015-E294-56AF-4353-6A22074A6CB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42DB41-F64F-2FB6-5631-8BBBCFCEB23A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BC209A-DCCD-8D91-F9FB-59F9B8E5CE8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53687-590A-BCCA-C91A-6D6F43C0EFC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C01555-51BC-2C0A-604C-2BBCD8CD3709}"/>
              </a:ext>
            </a:extLst>
          </p:cNvPr>
          <p:cNvGrpSpPr/>
          <p:nvPr/>
        </p:nvGrpSpPr>
        <p:grpSpPr>
          <a:xfrm>
            <a:off x="12901836" y="1612900"/>
            <a:ext cx="2709703" cy="2743197"/>
            <a:chOff x="851853" y="1612901"/>
            <a:chExt cx="2709703" cy="27431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762050-C972-6ED1-1473-2C9DA4A94D38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A8264E-ECF4-3C63-E7C6-EF91DCD7DAE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706EE1-0108-D864-ABC6-6B0452FA8DD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8F3B63-EB50-6EEA-A829-E1DFB0E9F5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DDDE7B-BA4A-6E55-78E1-CD8B355DE24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7FCCD4-DBD3-8AF2-CDAB-318E21D3BCA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9E753-91FD-51F5-DAFB-797AA82B8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86FE71-420C-CE21-3EB9-5636CC315C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01C4A5-F85F-1499-12D5-0C04C49048F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CB1046-46F4-D7E4-F42E-2629B7FAB4EA}"/>
              </a:ext>
            </a:extLst>
          </p:cNvPr>
          <p:cNvGrpSpPr/>
          <p:nvPr/>
        </p:nvGrpSpPr>
        <p:grpSpPr>
          <a:xfrm>
            <a:off x="15922705" y="1612900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804F05-F600-AA14-82A8-3DF53322D90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9BC114-1408-BC3B-38FE-93C1118470D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CF8A5C-5F5E-896A-8B6A-92A26695B67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640CD-5394-B3C1-FF67-0F438E12A0C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AB9DD7-B62B-19EC-6447-604F6E2CD3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F4AADC-5CD9-6922-6F37-FA34721E0E6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C8FBF-2A38-8718-6ED1-63B8AC63330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3246E03-2C30-6E81-138A-4D28603D5F71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C293DC-A51B-5E0B-4104-DFCAF32C133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5D36D4-EB9E-B6DC-4B77-285E958B7705}"/>
              </a:ext>
            </a:extLst>
          </p:cNvPr>
          <p:cNvGrpSpPr/>
          <p:nvPr/>
        </p:nvGrpSpPr>
        <p:grpSpPr>
          <a:xfrm>
            <a:off x="15982156" y="4737100"/>
            <a:ext cx="2709703" cy="2743197"/>
            <a:chOff x="851853" y="1612901"/>
            <a:chExt cx="2709703" cy="274319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AA2078-FDC6-CDE2-E8E1-8FE88E5311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9E9513-D0E5-38F4-44E0-7B73800FE5C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B162C2-6F12-C788-EE21-BF45A536C7E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F35BEF0-BC83-98EE-FA86-C80C06E2E88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C6964C-6C4F-DBE5-9C51-62C759A46261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7D55103-A638-B9BA-5AEF-EA40CDF605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2B7CD5-3FD4-19DA-980A-82C4C488A14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242A7D4-1296-A39A-1B1F-418AEC82847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924C428-981E-337B-10AA-58062147F58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F63C90-BF24-07A0-3016-4F58CAD0850D}"/>
              </a:ext>
            </a:extLst>
          </p:cNvPr>
          <p:cNvGrpSpPr/>
          <p:nvPr/>
        </p:nvGrpSpPr>
        <p:grpSpPr>
          <a:xfrm>
            <a:off x="12956161" y="4737100"/>
            <a:ext cx="2709703" cy="2743197"/>
            <a:chOff x="851853" y="1612901"/>
            <a:chExt cx="2709703" cy="27431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CCFEBF0-4C14-3EDA-4856-1236E05C7C4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5538A3-A44F-9E74-54CD-8B901E68EBC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588AAE-3E22-5DEE-7675-3C6C0FCEA8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2859F7-9ECA-C706-2DFE-79806074514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7005AD-3F98-8FD3-7E3C-A3F6D0AB42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4C7F971-D6A6-7693-AA44-AE2B5106CB4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1248B1-C1F8-3BF8-B916-51AED7E18B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30F3C3-E819-D2CB-E79D-546F4A310E4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3D3E6A-F934-C37E-C193-5D5164FA1EB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76D01B-F9C6-EB80-B648-C85A5661C48C}"/>
              </a:ext>
            </a:extLst>
          </p:cNvPr>
          <p:cNvGrpSpPr/>
          <p:nvPr/>
        </p:nvGrpSpPr>
        <p:grpSpPr>
          <a:xfrm>
            <a:off x="9930167" y="4737100"/>
            <a:ext cx="2709703" cy="2743197"/>
            <a:chOff x="851853" y="1612901"/>
            <a:chExt cx="2709703" cy="27431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E58C10-1C5D-BE94-22CD-D0569C9DBDA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B6759AA-9840-8A8A-86A2-CB49A94CB04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8F2A7B-53D0-E891-0616-01219825FE9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820D94-8BBF-D694-0FCA-D80306426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8CCBCA9-BD5B-9642-7A94-7311AB7B09D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E012-8F3C-D550-8C85-6609A107B15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E0CA88-242A-A7D3-1BAA-B25AE91F7E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4C8BE0-D039-8735-BE88-FD04414723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A57C66-507E-FA44-6798-853563FECD6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75C52B-57D9-1B7A-F48A-616986E0C3DC}"/>
              </a:ext>
            </a:extLst>
          </p:cNvPr>
          <p:cNvGrpSpPr/>
          <p:nvPr/>
        </p:nvGrpSpPr>
        <p:grpSpPr>
          <a:xfrm>
            <a:off x="6904173" y="4737100"/>
            <a:ext cx="2709703" cy="2743197"/>
            <a:chOff x="851853" y="1612901"/>
            <a:chExt cx="2709703" cy="274319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E353C38-3708-4517-45E6-D2743E30A39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2AE9D54-0EEA-5C8E-046F-1A99132C64D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7A2A4A-950D-1DDD-FF72-CA7D2784B48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176872-3D10-7836-F7A4-3BEA9F63AAF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2F9145-80DE-1CC4-5978-1ECD7CBC51E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5032988-7605-5911-438E-6277D63387A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C5B747-A073-0FC4-BFD3-8B2E4D59A0B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59422F-4F03-DD7F-BF5A-F1ACC894804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5CEF7A-BB9D-E847-49D4-EC63D07932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EAF850-2518-4E4C-30EA-BF69B4023031}"/>
              </a:ext>
            </a:extLst>
          </p:cNvPr>
          <p:cNvGrpSpPr/>
          <p:nvPr/>
        </p:nvGrpSpPr>
        <p:grpSpPr>
          <a:xfrm>
            <a:off x="3878179" y="4737100"/>
            <a:ext cx="2709703" cy="2743197"/>
            <a:chOff x="851853" y="1612901"/>
            <a:chExt cx="2709703" cy="274319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66B8E3E-202C-1E0A-2437-E41D3B7841E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70219E-7CD7-C6CD-1BA7-B3883B44C9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A9920F-C423-F981-9025-CC30E430C4E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20C29CA-88B8-E130-C9F9-5C14FFD2BE0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E88D20-1C60-B505-CF5B-39C2197CBA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77AD0C-AD29-959B-48C1-D85C7753F44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C9A537-583A-3664-C75B-C26E84B48EE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22AABE9-8E7F-5CF4-C884-87BD2FCBFBF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6E74EF-0929-009D-351D-38C9ADC495E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3FFFBF-5BDC-6569-B46A-4265B8E5799D}"/>
              </a:ext>
            </a:extLst>
          </p:cNvPr>
          <p:cNvGrpSpPr/>
          <p:nvPr/>
        </p:nvGrpSpPr>
        <p:grpSpPr>
          <a:xfrm>
            <a:off x="852185" y="4737100"/>
            <a:ext cx="2709703" cy="2743197"/>
            <a:chOff x="851853" y="1612901"/>
            <a:chExt cx="2709703" cy="274319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0A9D7DE-C505-7917-25DB-1C51344A1C5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E35134-12CA-8584-D9A0-908DD09874E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FB4D1-BD5A-FDE0-63B3-85A44FB563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1E0A3B-1159-AC20-4E81-5E4E191E48A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D3CCA8-583E-3138-8BE9-A3BF6FDB466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76AD31-FC7B-D6D9-4053-F850EB99849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CD62F9-18BA-6ACF-6A2B-84F41912972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FCDCCFE-570C-2530-8410-01781C8BA7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7DA1E17-DCE0-73AA-0C68-27B01CDBA45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526CBC5-B2D8-8BED-D2E8-145918F9117D}"/>
              </a:ext>
            </a:extLst>
          </p:cNvPr>
          <p:cNvGrpSpPr/>
          <p:nvPr/>
        </p:nvGrpSpPr>
        <p:grpSpPr>
          <a:xfrm>
            <a:off x="865583" y="7708901"/>
            <a:ext cx="2709703" cy="2743197"/>
            <a:chOff x="851853" y="1612901"/>
            <a:chExt cx="2709703" cy="27431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8C0E4A-F47B-B1F0-3776-F6FA3974FA5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2BB17F7-F4FF-6239-B9D1-20C3AE37EE2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F0A5C6B-9DE6-86B0-7751-214E98BDEBE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3C350B9-8286-FAA8-4ADB-D1681AC593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62A3DC-3733-1311-02D2-D281C9C17D5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C366865-6D7A-27CC-47BE-E1C7B15B697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27A4682-67D3-05A9-932F-06AAD1E9AC3D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64F39C-9EC9-726A-349F-43C2C8AC31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C6F638-00C9-EC01-3390-F71ACB79D78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AC7991-038E-3A94-FC99-A27CCFEF6E74}"/>
              </a:ext>
            </a:extLst>
          </p:cNvPr>
          <p:cNvGrpSpPr/>
          <p:nvPr/>
        </p:nvGrpSpPr>
        <p:grpSpPr>
          <a:xfrm>
            <a:off x="3893613" y="7708901"/>
            <a:ext cx="2709703" cy="2743197"/>
            <a:chOff x="851853" y="1612901"/>
            <a:chExt cx="2709703" cy="27431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53EAF0-D2A3-033E-DE49-F2D34A077E9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4A71CE-0B72-F360-753D-E1FB85340A1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5FBD43-C686-66F0-5441-D377829FBA1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795D5B-5CCC-3B51-0718-AAEB5B0D2F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BA9308-91EF-7C95-3B68-F66B82DE620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C9173B-5B09-3ED2-BF9B-07544E9AFF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02DEB10-E94E-5A2C-72FC-193D6B15E3A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0814F9-58A4-7C00-D40D-D3F9DC5D43A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9F36A2-E200-BF93-6718-11454AAE975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2060A0-61F9-3E4A-5084-81922B9FB6E5}"/>
              </a:ext>
            </a:extLst>
          </p:cNvPr>
          <p:cNvGrpSpPr/>
          <p:nvPr/>
        </p:nvGrpSpPr>
        <p:grpSpPr>
          <a:xfrm>
            <a:off x="6921643" y="7708901"/>
            <a:ext cx="2709703" cy="2743197"/>
            <a:chOff x="851853" y="1612901"/>
            <a:chExt cx="2709703" cy="274319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6503566-6D6F-3F68-4593-875503F6476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B5622B-6C06-9F3C-864C-6A4D7F246D8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D9BA2BC-465C-7508-4837-CB4F474CD62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BF339AB-C9B9-C834-BEE5-98DE277006D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BA4F139-B3B6-D362-9B03-9C3550075C6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CEE2717-3F7B-0D09-1664-999F15552BD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325E97-363C-63CC-FB50-998BB6CF18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D60ACDF-08C8-5C90-D107-D4FE326DD59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B2246F-02DF-9598-7A31-88A1434666DB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2F76384-4E93-0273-756B-E6CD9A6BFE15}"/>
              </a:ext>
            </a:extLst>
          </p:cNvPr>
          <p:cNvGrpSpPr/>
          <p:nvPr/>
        </p:nvGrpSpPr>
        <p:grpSpPr>
          <a:xfrm>
            <a:off x="9949673" y="7708901"/>
            <a:ext cx="2709703" cy="2743197"/>
            <a:chOff x="851853" y="1612901"/>
            <a:chExt cx="2709703" cy="27431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CB830E-55DD-65D2-A803-BFC1E928001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2F35D7F-8823-563F-66C1-0969824D488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26F25C8-5C23-E56F-D308-489D348E17C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923D76E-FC6F-FADD-B537-52A9773768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4ECA657-C8FB-FF4D-838A-295DE2BDA0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9D2FE1-8B4E-C2B6-63C1-58499A71863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2C2F130-73BD-CFFF-AA33-A4DF95C3E57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8012E5B-AA19-7F9A-EAB8-42D1EF8C793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29BFD41-0260-A2E7-AB5C-6A147C36594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FD8183-FD80-2326-41F5-A69538EABFA6}"/>
              </a:ext>
            </a:extLst>
          </p:cNvPr>
          <p:cNvGrpSpPr/>
          <p:nvPr/>
        </p:nvGrpSpPr>
        <p:grpSpPr>
          <a:xfrm>
            <a:off x="12977702" y="7708901"/>
            <a:ext cx="2709703" cy="2743197"/>
            <a:chOff x="851853" y="1612901"/>
            <a:chExt cx="2709703" cy="2743197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1D41323-479E-B464-E5A0-0C0BF69590A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CA934A3-EE8F-3C08-9911-24C115B5B1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96FD5FD-FE51-913C-3951-3B1F9303177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F2C84AE-99D0-948C-19E9-027A26B352B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E29FFFE-6C55-BF27-FBC0-7EE699DE2C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186A4B2-CFC0-79DE-BA69-7AF06A66535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C1A284D-70A1-EB31-4B7D-87CFE9AD2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9B36A1A-B0B0-8E69-192B-59C16EF5AD3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566893-0750-774F-2FD4-A20A6E4556C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177" name="object 20">
            <a:extLst>
              <a:ext uri="{FF2B5EF4-FFF2-40B4-BE49-F238E27FC236}">
                <a16:creationId xmlns:a16="http://schemas.microsoft.com/office/drawing/2014/main" id="{F88B386E-69FB-07D2-C605-54483ECE278C}"/>
              </a:ext>
            </a:extLst>
          </p:cNvPr>
          <p:cNvSpPr txBox="1"/>
          <p:nvPr/>
        </p:nvSpPr>
        <p:spPr>
          <a:xfrm>
            <a:off x="15922705" y="8941965"/>
            <a:ext cx="2709703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16</a:t>
            </a:r>
            <a:endParaRPr lang="vi-VN" sz="3600" spc="-5">
              <a:cs typeface="Source Sans Pro Light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72CFE61-976F-F444-CB27-5327C921C036}"/>
              </a:ext>
            </a:extLst>
          </p:cNvPr>
          <p:cNvSpPr/>
          <p:nvPr/>
        </p:nvSpPr>
        <p:spPr>
          <a:xfrm>
            <a:off x="728426" y="1493122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B01297-17FA-CA60-AA07-94B17455E26C}"/>
              </a:ext>
            </a:extLst>
          </p:cNvPr>
          <p:cNvSpPr/>
          <p:nvPr/>
        </p:nvSpPr>
        <p:spPr>
          <a:xfrm>
            <a:off x="12895725" y="7594598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76956" y="1434698"/>
            <a:ext cx="6019800" cy="8737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Một ôtô robot tìm đường từ Arad đến Bucharest. robot này không có bản đồ đầy đủ, nhưng khi nó đến một thành phố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mới, nó có bộ cảm biến đọc được biển chỉ đường đến các thành lân cận</a:t>
            </a:r>
            <a:r>
              <a:rPr lang="en-US" sz="4400" spc="-5">
                <a:cs typeface="Source Sans Pro Light"/>
              </a:rPr>
              <a:t>.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24E1B-013A-5A1C-70FC-F222A89392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56" y="1340319"/>
            <a:ext cx="12264817" cy="65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7205792" cy="609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tìm đường có thể phát biểu theo 5 thành phần: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thái: vị trí của ôtô robot (tên thành phố)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đầu: Thành phố Arad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đích: Thành phố Bucharest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từ thành phố sang thành phố lân cận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khoảng cách giữa 2 thành phố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ví dụ của lời giả</a:t>
            </a:r>
            <a:r>
              <a:rPr lang="en-US" sz="4400" spc="-5">
                <a:cs typeface="Source Sans Pro Light"/>
              </a:rPr>
              <a:t>i</a:t>
            </a:r>
            <a:r>
              <a:rPr lang="vi-VN" sz="4400" spc="-5">
                <a:cs typeface="Source Sans Pro Light"/>
              </a:rPr>
              <a:t>: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Arad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Sibiu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Fagaras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Bucharest</a:t>
            </a:r>
            <a:r>
              <a:rPr lang="vi-VN" sz="4400" spc="-5">
                <a:cs typeface="Source Sans Pro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1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1767</TotalTime>
  <Words>5893</Words>
  <Application>Microsoft Office PowerPoint</Application>
  <PresentationFormat>Custom</PresentationFormat>
  <Paragraphs>1165</Paragraphs>
  <Slides>47</Slides>
  <Notes>46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Be Vietnam Pro</vt:lpstr>
      <vt:lpstr>Be Vietnam Pro Black</vt:lpstr>
      <vt:lpstr>Calibri</vt:lpstr>
      <vt:lpstr>Source Sans Pro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30</cp:revision>
  <dcterms:created xsi:type="dcterms:W3CDTF">2023-06-02T10:09:28Z</dcterms:created>
  <dcterms:modified xsi:type="dcterms:W3CDTF">2023-07-03T02:24:45Z</dcterms:modified>
</cp:coreProperties>
</file>