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2"/>
  </p:notesMasterIdLst>
  <p:sldIdLst>
    <p:sldId id="256" r:id="rId2"/>
    <p:sldId id="257" r:id="rId3"/>
    <p:sldId id="271" r:id="rId4"/>
    <p:sldId id="272" r:id="rId5"/>
    <p:sldId id="273" r:id="rId6"/>
    <p:sldId id="274" r:id="rId7"/>
    <p:sldId id="275" r:id="rId8"/>
    <p:sldId id="276" r:id="rId9"/>
    <p:sldId id="277" r:id="rId10"/>
    <p:sldId id="279" r:id="rId11"/>
    <p:sldId id="280" r:id="rId12"/>
    <p:sldId id="278" r:id="rId13"/>
    <p:sldId id="281" r:id="rId14"/>
    <p:sldId id="282" r:id="rId15"/>
    <p:sldId id="283" r:id="rId16"/>
    <p:sldId id="284" r:id="rId17"/>
    <p:sldId id="285" r:id="rId18"/>
    <p:sldId id="286" r:id="rId19"/>
    <p:sldId id="287" r:id="rId20"/>
    <p:sldId id="288" r:id="rId21"/>
    <p:sldId id="289" r:id="rId22"/>
    <p:sldId id="290" r:id="rId23"/>
    <p:sldId id="309" r:id="rId24"/>
    <p:sldId id="310" r:id="rId25"/>
    <p:sldId id="311" r:id="rId26"/>
    <p:sldId id="312" r:id="rId27"/>
    <p:sldId id="313" r:id="rId28"/>
    <p:sldId id="314" r:id="rId29"/>
    <p:sldId id="315" r:id="rId30"/>
    <p:sldId id="316" r:id="rId31"/>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8A477207-CF85-4C57-B045-77ADAEF5C47E}">
          <p14:sldIdLst>
            <p14:sldId id="256"/>
          </p14:sldIdLst>
        </p14:section>
        <p14:section name="Mô tả bài toán" id="{CAE83D19-604F-4FB7-BD21-DFF297BAB023}">
          <p14:sldIdLst>
            <p14:sldId id="257"/>
            <p14:sldId id="271"/>
            <p14:sldId id="272"/>
            <p14:sldId id="273"/>
            <p14:sldId id="274"/>
          </p14:sldIdLst>
        </p14:section>
        <p14:section name="Greedy: Đổi tiền" id="{8CD6E135-4E9F-4AF4-9757-21B01A532C26}">
          <p14:sldIdLst>
            <p14:sldId id="275"/>
            <p14:sldId id="276"/>
          </p14:sldIdLst>
        </p14:section>
        <p14:section name="Greedy: Ba lô" id="{C68C52A8-0161-4518-9050-0BFBE2E33E67}">
          <p14:sldIdLst>
            <p14:sldId id="277"/>
            <p14:sldId id="279"/>
            <p14:sldId id="280"/>
            <p14:sldId id="278"/>
          </p14:sldIdLst>
        </p14:section>
        <p14:section name="Hành trình ngắn nhất -TSP" id="{EBF055DC-DF56-4B6F-B0C5-308BB33CAC1F}">
          <p14:sldIdLst>
            <p14:sldId id="281"/>
            <p14:sldId id="282"/>
          </p14:sldIdLst>
        </p14:section>
        <p14:section name="Tô màu đồ thị" id="{D04A4B59-15AE-4D1C-8ABB-886009226E0A}">
          <p14:sldIdLst>
            <p14:sldId id="283"/>
            <p14:sldId id="284"/>
          </p14:sldIdLst>
        </p14:section>
        <p14:section name="Lập lịch" id="{16A56DFF-295A-486E-A4A1-8BBFE509B416}">
          <p14:sldIdLst>
            <p14:sldId id="285"/>
            <p14:sldId id="286"/>
            <p14:sldId id="287"/>
            <p14:sldId id="288"/>
            <p14:sldId id="289"/>
            <p14:sldId id="290"/>
          </p14:sldIdLst>
        </p14:section>
        <p14:section name="Hill Climbing Search" id="{B8C04934-133B-4062-98C5-600CBA134374}">
          <p14:sldIdLst>
            <p14:sldId id="309"/>
            <p14:sldId id="310"/>
            <p14:sldId id="311"/>
          </p14:sldIdLst>
        </p14:section>
        <p14:section name="Hill Climbing - vd2" id="{92C9F6C8-1B77-4ACE-8824-033DC6F15B82}">
          <p14:sldIdLst>
            <p14:sldId id="312"/>
            <p14:sldId id="313"/>
          </p14:sldIdLst>
        </p14:section>
        <p14:section name="Hill Climbing - vd3" id="{4E8E216F-5E0D-4953-893B-CAEEC2AE6E10}">
          <p14:sldIdLst>
            <p14:sldId id="314"/>
            <p14:sldId id="315"/>
            <p14:sldId id="316"/>
          </p14:sldIdLst>
        </p14:section>
      </p14:sectionLst>
    </p:ex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BF00"/>
    <a:srgbClr val="E3B525"/>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44" d="100"/>
          <a:sy n="44" d="100"/>
        </p:scale>
        <p:origin x="720" y="78"/>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03.07.2023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199979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269883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85544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639348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702321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862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3886313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117913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37583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19</a:t>
            </a:fld>
            <a:endParaRPr lang="cs-CZ"/>
          </a:p>
        </p:txBody>
      </p:sp>
    </p:spTree>
    <p:extLst>
      <p:ext uri="{BB962C8B-B14F-4D97-AF65-F5344CB8AC3E}">
        <p14:creationId xmlns:p14="http://schemas.microsoft.com/office/powerpoint/2010/main" val="221268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20</a:t>
            </a:fld>
            <a:endParaRPr lang="cs-CZ"/>
          </a:p>
        </p:txBody>
      </p:sp>
    </p:spTree>
    <p:extLst>
      <p:ext uri="{BB962C8B-B14F-4D97-AF65-F5344CB8AC3E}">
        <p14:creationId xmlns:p14="http://schemas.microsoft.com/office/powerpoint/2010/main" val="382971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21</a:t>
            </a:fld>
            <a:endParaRPr lang="cs-CZ"/>
          </a:p>
        </p:txBody>
      </p:sp>
    </p:spTree>
    <p:extLst>
      <p:ext uri="{BB962C8B-B14F-4D97-AF65-F5344CB8AC3E}">
        <p14:creationId xmlns:p14="http://schemas.microsoft.com/office/powerpoint/2010/main" val="15347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22</a:t>
            </a:fld>
            <a:endParaRPr lang="cs-CZ"/>
          </a:p>
        </p:txBody>
      </p:sp>
    </p:spTree>
    <p:extLst>
      <p:ext uri="{BB962C8B-B14F-4D97-AF65-F5344CB8AC3E}">
        <p14:creationId xmlns:p14="http://schemas.microsoft.com/office/powerpoint/2010/main" val="302981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23</a:t>
            </a:fld>
            <a:endParaRPr lang="cs-CZ"/>
          </a:p>
        </p:txBody>
      </p:sp>
    </p:spTree>
    <p:extLst>
      <p:ext uri="{BB962C8B-B14F-4D97-AF65-F5344CB8AC3E}">
        <p14:creationId xmlns:p14="http://schemas.microsoft.com/office/powerpoint/2010/main" val="389166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24</a:t>
            </a:fld>
            <a:endParaRPr lang="cs-CZ"/>
          </a:p>
        </p:txBody>
      </p:sp>
    </p:spTree>
    <p:extLst>
      <p:ext uri="{BB962C8B-B14F-4D97-AF65-F5344CB8AC3E}">
        <p14:creationId xmlns:p14="http://schemas.microsoft.com/office/powerpoint/2010/main" val="4133559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25</a:t>
            </a:fld>
            <a:endParaRPr lang="cs-CZ"/>
          </a:p>
        </p:txBody>
      </p:sp>
    </p:spTree>
    <p:extLst>
      <p:ext uri="{BB962C8B-B14F-4D97-AF65-F5344CB8AC3E}">
        <p14:creationId xmlns:p14="http://schemas.microsoft.com/office/powerpoint/2010/main" val="239336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26</a:t>
            </a:fld>
            <a:endParaRPr lang="cs-CZ"/>
          </a:p>
        </p:txBody>
      </p:sp>
    </p:spTree>
    <p:extLst>
      <p:ext uri="{BB962C8B-B14F-4D97-AF65-F5344CB8AC3E}">
        <p14:creationId xmlns:p14="http://schemas.microsoft.com/office/powerpoint/2010/main" val="3796008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27</a:t>
            </a:fld>
            <a:endParaRPr lang="cs-CZ"/>
          </a:p>
        </p:txBody>
      </p:sp>
    </p:spTree>
    <p:extLst>
      <p:ext uri="{BB962C8B-B14F-4D97-AF65-F5344CB8AC3E}">
        <p14:creationId xmlns:p14="http://schemas.microsoft.com/office/powerpoint/2010/main" val="298494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28</a:t>
            </a:fld>
            <a:endParaRPr lang="cs-CZ"/>
          </a:p>
        </p:txBody>
      </p:sp>
    </p:spTree>
    <p:extLst>
      <p:ext uri="{BB962C8B-B14F-4D97-AF65-F5344CB8AC3E}">
        <p14:creationId xmlns:p14="http://schemas.microsoft.com/office/powerpoint/2010/main" val="2089979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29</a:t>
            </a:fld>
            <a:endParaRPr lang="cs-CZ"/>
          </a:p>
        </p:txBody>
      </p:sp>
    </p:spTree>
    <p:extLst>
      <p:ext uri="{BB962C8B-B14F-4D97-AF65-F5344CB8AC3E}">
        <p14:creationId xmlns:p14="http://schemas.microsoft.com/office/powerpoint/2010/main" val="370450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78508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80853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156901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44676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51607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393992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28772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03/07/2023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dirty="0">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dirty="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3258800" cy="427001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Tổ chức dữ liệu:</a:t>
            </a:r>
          </a:p>
          <a:p>
            <a:pPr marL="583565" marR="5080" indent="-571500" algn="just">
              <a:lnSpc>
                <a:spcPct val="130000"/>
              </a:lnSpc>
              <a:buFont typeface="Wingdings" panose="05000000000000000000" pitchFamily="2" charset="2"/>
              <a:buChar char="§"/>
            </a:pPr>
            <a:r>
              <a:rPr lang="en-US" sz="3600" spc="-5">
                <a:cs typeface="Source Sans Pro Light"/>
              </a:rPr>
              <a:t>Mảng 2 chiều P[], W[]: thể tích và giá trị</a:t>
            </a:r>
          </a:p>
          <a:p>
            <a:pPr marL="583565" marR="5080" indent="-571500" algn="just">
              <a:lnSpc>
                <a:spcPct val="130000"/>
              </a:lnSpc>
              <a:buFont typeface="Wingdings" panose="05000000000000000000" pitchFamily="2" charset="2"/>
              <a:buChar char="§"/>
            </a:pPr>
            <a:r>
              <a:rPr lang="en-US" sz="3600" spc="-5">
                <a:cs typeface="Source Sans Pro Light"/>
              </a:rPr>
              <a:t>Mảng 1 chiều cs[]: thứ tự giảm dần theo trọng số ưu tiên</a:t>
            </a:r>
          </a:p>
          <a:p>
            <a:pPr marL="583565" marR="5080" indent="-571500" algn="just">
              <a:lnSpc>
                <a:spcPct val="130000"/>
              </a:lnSpc>
              <a:buFont typeface="Wingdings" panose="05000000000000000000" pitchFamily="2" charset="2"/>
              <a:buChar char="§"/>
            </a:pPr>
            <a:r>
              <a:rPr lang="en-US" sz="3600" spc="-5">
                <a:cs typeface="Source Sans Pro Light"/>
              </a:rPr>
              <a:t>Mảng cs chỉ chứa các chỉ số của phần tử có trọng số ưu tiên giảm dần, thứ tự các vật theo đề bài không đổi trong suốt quá trình xử lý.</a:t>
            </a:r>
          </a:p>
        </p:txBody>
      </p:sp>
      <p:sp>
        <p:nvSpPr>
          <p:cNvPr id="3" name="object 20">
            <a:extLst>
              <a:ext uri="{FF2B5EF4-FFF2-40B4-BE49-F238E27FC236}">
                <a16:creationId xmlns:a16="http://schemas.microsoft.com/office/drawing/2014/main" id="{A7E5C776-CF85-A373-5EBD-A55E4934A7CC}"/>
              </a:ext>
            </a:extLst>
          </p:cNvPr>
          <p:cNvSpPr txBox="1"/>
          <p:nvPr/>
        </p:nvSpPr>
        <p:spPr>
          <a:xfrm>
            <a:off x="792149" y="7019065"/>
            <a:ext cx="17491415" cy="1389226"/>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B1. Sắp xếp các vật theo thứ tự giảm dần của trọng số ưu tiên</a:t>
            </a:r>
          </a:p>
          <a:p>
            <a:pPr marL="583565" marR="5080" indent="-571500" algn="just">
              <a:lnSpc>
                <a:spcPct val="130000"/>
              </a:lnSpc>
              <a:buFont typeface="Wingdings" panose="05000000000000000000" pitchFamily="2" charset="2"/>
              <a:buChar char="§"/>
            </a:pPr>
            <a:r>
              <a:rPr lang="en-US" sz="3600" spc="-5">
                <a:cs typeface="Source Sans Pro Light"/>
              </a:rPr>
              <a:t>B2. Xếp các vật vào ba lô.</a:t>
            </a:r>
          </a:p>
        </p:txBody>
      </p:sp>
      <p:pic>
        <p:nvPicPr>
          <p:cNvPr id="5" name="Picture 4" descr="caitui_400">
            <a:extLst>
              <a:ext uri="{FF2B5EF4-FFF2-40B4-BE49-F238E27FC236}">
                <a16:creationId xmlns:a16="http://schemas.microsoft.com/office/drawing/2014/main" id="{EA4168CD-7ED2-E377-9BAE-A8EA7E13B0B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079083" y="2351321"/>
            <a:ext cx="4268833" cy="371705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4">
            <a:extLst>
              <a:ext uri="{FF2B5EF4-FFF2-40B4-BE49-F238E27FC236}">
                <a16:creationId xmlns:a16="http://schemas.microsoft.com/office/drawing/2014/main" id="{CB4130D6-8881-E593-3572-29A4873AFED7}"/>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53053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mc:AlternateContent xmlns:mc="http://schemas.openxmlformats.org/markup-compatibility/2006" xmlns:a14="http://schemas.microsoft.com/office/drawing/2010/main">
        <mc:Choice Requires="a14">
          <p:sp>
            <p:nvSpPr>
              <p:cNvPr id="3" name="object 20">
                <a:extLst>
                  <a:ext uri="{FF2B5EF4-FFF2-40B4-BE49-F238E27FC236}">
                    <a16:creationId xmlns:a16="http://schemas.microsoft.com/office/drawing/2014/main" id="{A7E5C776-CF85-A373-5EBD-A55E4934A7CC}"/>
                  </a:ext>
                </a:extLst>
              </p:cNvPr>
              <p:cNvSpPr txBox="1"/>
              <p:nvPr/>
            </p:nvSpPr>
            <p:spPr>
              <a:xfrm>
                <a:off x="662397" y="2679700"/>
                <a:ext cx="13186159" cy="298639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12065" marR="5080"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𝑓𝑜𝑟</m:t>
                      </m:r>
                      <m:d>
                        <m:dPr>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=1;</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&lt;</m:t>
                          </m:r>
                          <m:r>
                            <a:rPr lang="en-US" sz="3600" b="0" i="1" spc="-5" smtClean="0">
                              <a:latin typeface="Cambria Math" panose="02040503050406030204" pitchFamily="18" charset="0"/>
                              <a:cs typeface="Source Sans Pro Light"/>
                            </a:rPr>
                            <m:t>𝑛</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m:t>
                          </m:r>
                        </m:e>
                      </m:d>
                      <m:r>
                        <a:rPr lang="en-US" sz="3600" b="0" i="0" spc="-5" smtClean="0">
                          <a:latin typeface="Cambria Math" panose="02040503050406030204" pitchFamily="18" charset="0"/>
                          <a:cs typeface="Source Sans Pro Light"/>
                        </a:rPr>
                        <m:t>{</m:t>
                      </m:r>
                    </m:oMath>
                  </m:oMathPara>
                </a14:m>
                <a:endParaRPr lang="en-US" sz="3600" b="0" spc="-5">
                  <a:cs typeface="Source Sans Pro Light"/>
                </a:endParaRPr>
              </a:p>
              <a:p>
                <a:pPr marL="469265" marR="5080" lvl="1"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𝑓𝑜𝑟</m:t>
                      </m:r>
                      <m:d>
                        <m:dPr>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+1;</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𝑛</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e>
                      </m:d>
                      <m:r>
                        <a:rPr lang="en-US" sz="3600" b="0" i="1" spc="-5" smtClean="0">
                          <a:latin typeface="Cambria Math" panose="02040503050406030204" pitchFamily="18" charset="0"/>
                          <a:cs typeface="Source Sans Pro Light"/>
                        </a:rPr>
                        <m:t>{</m:t>
                      </m:r>
                    </m:oMath>
                  </m:oMathPara>
                </a14:m>
                <a:endParaRPr lang="en-US" sz="3600" b="0" spc="-5">
                  <a:cs typeface="Source Sans Pro Light"/>
                </a:endParaRPr>
              </a:p>
              <a:p>
                <a:pPr marL="1383665" marR="5080" lvl="3"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𝑖𝑓</m:t>
                      </m:r>
                      <m:d>
                        <m:dPr>
                          <m:ctrlPr>
                            <a:rPr lang="en-US" sz="3600" b="0" i="1" spc="-5" smtClean="0">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𝑊</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𝑐𝑠</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𝑖</m:t>
                                  </m:r>
                                </m:e>
                              </m:d>
                            </m:e>
                          </m:d>
                          <m:r>
                            <a:rPr lang="en-US" sz="3600" i="1" spc="-5">
                              <a:latin typeface="Cambria Math" panose="02040503050406030204" pitchFamily="18" charset="0"/>
                              <a:cs typeface="Source Sans Pro Light"/>
                            </a:rPr>
                            <m:t>/</m:t>
                          </m:r>
                          <m:r>
                            <a:rPr lang="en-US" sz="3600" i="1" spc="-5">
                              <a:latin typeface="Cambria Math" panose="02040503050406030204" pitchFamily="18" charset="0"/>
                              <a:cs typeface="Source Sans Pro Light"/>
                            </a:rPr>
                            <m:t>𝑃</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𝑐𝑠</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𝑖</m:t>
                                  </m:r>
                                </m:e>
                              </m:d>
                            </m:e>
                          </m:d>
                          <m:r>
                            <a:rPr lang="en-US" sz="3600" b="0" i="1" spc="-5" smtClean="0">
                              <a:latin typeface="Cambria Math" panose="02040503050406030204" pitchFamily="18" charset="0"/>
                              <a:cs typeface="Source Sans Pro Light"/>
                            </a:rPr>
                            <m:t>&lt;</m:t>
                          </m:r>
                          <m:r>
                            <a:rPr lang="en-US" sz="3600" b="0" i="1" spc="-5" smtClean="0">
                              <a:latin typeface="Cambria Math" panose="02040503050406030204" pitchFamily="18" charset="0"/>
                              <a:cs typeface="Source Sans Pro Light"/>
                            </a:rPr>
                            <m:t>𝑊</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𝑃</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e>
                      </m:d>
                      <m:r>
                        <a:rPr lang="en-US" sz="3600" b="0" i="1" spc="-5" smtClean="0">
                          <a:latin typeface="Cambria Math" panose="02040503050406030204" pitchFamily="18" charset="0"/>
                          <a:cs typeface="Source Sans Pro Light"/>
                        </a:rPr>
                        <m:t>:</m:t>
                      </m:r>
                    </m:oMath>
                  </m:oMathPara>
                </a14:m>
                <a:endParaRPr lang="en-US" sz="3600" b="0" spc="-5">
                  <a:cs typeface="Source Sans Pro Light"/>
                </a:endParaRPr>
              </a:p>
              <a:p>
                <a:pPr marL="1840865" marR="5080" lvl="4"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𝑡𝑎𝑚</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𝑡𝑎𝑚</m:t>
                      </m:r>
                      <m:r>
                        <a:rPr lang="en-US" sz="3600" b="0" i="1" spc="-5" smtClean="0">
                          <a:latin typeface="Cambria Math" panose="02040503050406030204" pitchFamily="18" charset="0"/>
                          <a:cs typeface="Source Sans Pro Light"/>
                        </a:rPr>
                        <m:t>;</m:t>
                      </m:r>
                    </m:oMath>
                  </m:oMathPara>
                </a14:m>
                <a:endParaRPr lang="en-US" sz="3600" b="0" spc="-5">
                  <a:cs typeface="Source Sans Pro Light"/>
                </a:endParaRPr>
              </a:p>
            </p:txBody>
          </p:sp>
        </mc:Choice>
        <mc:Fallback xmlns="">
          <p:sp>
            <p:nvSpPr>
              <p:cNvPr id="3" name="object 20">
                <a:extLst>
                  <a:ext uri="{FF2B5EF4-FFF2-40B4-BE49-F238E27FC236}">
                    <a16:creationId xmlns:a16="http://schemas.microsoft.com/office/drawing/2014/main" id="{A7E5C776-CF85-A373-5EBD-A55E4934A7CC}"/>
                  </a:ext>
                </a:extLst>
              </p:cNvPr>
              <p:cNvSpPr txBox="1">
                <a:spLocks noRot="1" noChangeAspect="1" noMove="1" noResize="1" noEditPoints="1" noAdjustHandles="1" noChangeArrowheads="1" noChangeShapeType="1" noTextEdit="1"/>
              </p:cNvSpPr>
              <p:nvPr/>
            </p:nvSpPr>
            <p:spPr>
              <a:xfrm>
                <a:off x="662397" y="2679700"/>
                <a:ext cx="13186159" cy="2986395"/>
              </a:xfrm>
              <a:prstGeom prst="rect">
                <a:avLst/>
              </a:prstGeom>
              <a:blipFill>
                <a:blip r:embed="rId3"/>
                <a:stretch>
                  <a:fillRect/>
                </a:stretch>
              </a:blipFill>
            </p:spPr>
            <p:txBody>
              <a:bodyPr/>
              <a:lstStyle/>
              <a:p>
                <a:r>
                  <a:rPr lang="en-US">
                    <a:noFill/>
                  </a:rPr>
                  <a:t> </a:t>
                </a:r>
              </a:p>
            </p:txBody>
          </p:sp>
        </mc:Fallback>
      </mc:AlternateContent>
      <p:pic>
        <p:nvPicPr>
          <p:cNvPr id="5" name="Picture 4" descr="caitui_400">
            <a:extLst>
              <a:ext uri="{FF2B5EF4-FFF2-40B4-BE49-F238E27FC236}">
                <a16:creationId xmlns:a16="http://schemas.microsoft.com/office/drawing/2014/main" id="{EA4168CD-7ED2-E377-9BAE-A8EA7E13B0BF}"/>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4079083" y="2896645"/>
            <a:ext cx="4268833" cy="371705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0">
            <a:extLst>
              <a:ext uri="{FF2B5EF4-FFF2-40B4-BE49-F238E27FC236}">
                <a16:creationId xmlns:a16="http://schemas.microsoft.com/office/drawing/2014/main" id="{CED0FDF3-5CC8-6FFA-958A-E0F5FC23A1AE}"/>
              </a:ext>
            </a:extLst>
          </p:cNvPr>
          <p:cNvSpPr txBox="1"/>
          <p:nvPr/>
        </p:nvSpPr>
        <p:spPr>
          <a:xfrm>
            <a:off x="-1" y="2110758"/>
            <a:ext cx="13848557" cy="59612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200" spc="-5">
                <a:cs typeface="Source Sans Pro Light"/>
              </a:rPr>
              <a:t>B1. Sắp xếp các vật theo thứ tự giảm dần của trọng số ưu tiên</a:t>
            </a:r>
          </a:p>
        </p:txBody>
      </p:sp>
      <p:sp>
        <p:nvSpPr>
          <p:cNvPr id="9" name="object 20">
            <a:extLst>
              <a:ext uri="{FF2B5EF4-FFF2-40B4-BE49-F238E27FC236}">
                <a16:creationId xmlns:a16="http://schemas.microsoft.com/office/drawing/2014/main" id="{D776072E-ABAF-F53D-BCB5-0AE9A11FBC9B}"/>
              </a:ext>
            </a:extLst>
          </p:cNvPr>
          <p:cNvSpPr txBox="1"/>
          <p:nvPr/>
        </p:nvSpPr>
        <p:spPr>
          <a:xfrm>
            <a:off x="-1" y="5880100"/>
            <a:ext cx="13848557" cy="66902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B2. Xếp các vật vào ba lô.</a:t>
            </a:r>
          </a:p>
        </p:txBody>
      </p:sp>
      <mc:AlternateContent xmlns:mc="http://schemas.openxmlformats.org/markup-compatibility/2006" xmlns:a14="http://schemas.microsoft.com/office/drawing/2010/main">
        <mc:Choice Requires="a14">
          <p:sp>
            <p:nvSpPr>
              <p:cNvPr id="11" name="object 20">
                <a:extLst>
                  <a:ext uri="{FF2B5EF4-FFF2-40B4-BE49-F238E27FC236}">
                    <a16:creationId xmlns:a16="http://schemas.microsoft.com/office/drawing/2014/main" id="{07C85F0F-5D33-18C1-F7E2-5D571A30040F}"/>
                  </a:ext>
                </a:extLst>
              </p:cNvPr>
              <p:cNvSpPr txBox="1"/>
              <p:nvPr/>
            </p:nvSpPr>
            <p:spPr>
              <a:xfrm>
                <a:off x="662397" y="6565900"/>
                <a:ext cx="13186159" cy="404424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=0;</m:t>
                    </m:r>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=1;</m:t>
                    </m:r>
                  </m:oMath>
                </a14:m>
                <a:endParaRPr lang="en-US" sz="3200" b="0" spc="-5">
                  <a:cs typeface="Source Sans Pro Light"/>
                </a:endParaRPr>
              </a:p>
              <a:p>
                <a:pPr marL="583565" marR="5080"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𝑤h𝑖𝑙𝑒</m:t>
                    </m:r>
                    <m:d>
                      <m:dPr>
                        <m:ctrlPr>
                          <a:rPr lang="en-US" sz="3200" b="0" i="1" spc="-5" smtClean="0">
                            <a:latin typeface="Cambria Math" panose="02040503050406030204" pitchFamily="18" charset="0"/>
                            <a:cs typeface="Source Sans Pro Light"/>
                          </a:rPr>
                        </m:ctrlPr>
                      </m:dPr>
                      <m:e>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&lt;</m:t>
                            </m:r>
                            <m:r>
                              <a:rPr lang="en-US" sz="3200" b="0" i="1" spc="-5" smtClean="0">
                                <a:latin typeface="Cambria Math" panose="02040503050406030204" pitchFamily="18" charset="0"/>
                                <a:cs typeface="Source Sans Pro Light"/>
                              </a:rPr>
                              <m:t>𝑃𝑚𝑎𝑥</m:t>
                            </m:r>
                          </m:e>
                        </m:d>
                        <m:r>
                          <a:rPr lang="en-US" sz="3200" b="0" i="1" spc="-5" smtClean="0">
                            <a:latin typeface="Cambria Math" panose="02040503050406030204" pitchFamily="18" charset="0"/>
                            <a:cs typeface="Source Sans Pro Light"/>
                          </a:rPr>
                          <m:t>&amp;&amp; </m:t>
                        </m:r>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𝑛</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1497965" marR="5080" lvl="2"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𝑖𝑓</m:t>
                    </m:r>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𝑃𝑚𝑎𝑥</m:t>
                        </m:r>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2412365" marR="5080" lvl="4"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2412365" marR="5080" lvl="4"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𝑝𝑟𝑖𝑛𝑡𝑓</m:t>
                    </m:r>
                    <m:d>
                      <m:dPr>
                        <m:ctrlPr>
                          <a:rPr lang="en-US" sz="3200" b="0" i="1" spc="-5" smtClean="0">
                            <a:latin typeface="Cambria Math" panose="02040503050406030204" pitchFamily="18" charset="0"/>
                            <a:cs typeface="Source Sans Pro Light"/>
                          </a:rPr>
                        </m:ctrlPr>
                      </m:dPr>
                      <m:e>
                        <m:r>
                          <m:rPr>
                            <m:nor/>
                          </m:rPr>
                          <a:rPr lang="en-US" sz="3200" b="0" i="0" spc="-5" smtClean="0">
                            <a:latin typeface="Cambria Math" panose="02040503050406030204" pitchFamily="18" charset="0"/>
                            <a:cs typeface="Source Sans Pro Light"/>
                          </a:rPr>
                          <m:t>$5</m:t>
                        </m:r>
                        <m:r>
                          <m:rPr>
                            <m:nor/>
                          </m:rPr>
                          <a:rPr lang="en-US" sz="3200" b="0" i="0" spc="-5" smtClean="0">
                            <a:latin typeface="Cambria Math" panose="02040503050406030204" pitchFamily="18" charset="0"/>
                            <a:cs typeface="Source Sans Pro Light"/>
                          </a:rPr>
                          <m:t>d</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1497965" marR="5080" lvl="2"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m:t>
                    </m:r>
                  </m:oMath>
                </a14:m>
                <a:endParaRPr lang="en-US" sz="3200" spc="-5">
                  <a:cs typeface="Source Sans Pro Light"/>
                </a:endParaRPr>
              </a:p>
            </p:txBody>
          </p:sp>
        </mc:Choice>
        <mc:Fallback xmlns="">
          <p:sp>
            <p:nvSpPr>
              <p:cNvPr id="11" name="object 20">
                <a:extLst>
                  <a:ext uri="{FF2B5EF4-FFF2-40B4-BE49-F238E27FC236}">
                    <a16:creationId xmlns:a16="http://schemas.microsoft.com/office/drawing/2014/main" id="{07C85F0F-5D33-18C1-F7E2-5D571A30040F}"/>
                  </a:ext>
                </a:extLst>
              </p:cNvPr>
              <p:cNvSpPr txBox="1">
                <a:spLocks noRot="1" noChangeAspect="1" noMove="1" noResize="1" noEditPoints="1" noAdjustHandles="1" noChangeArrowheads="1" noChangeShapeType="1" noTextEdit="1"/>
              </p:cNvSpPr>
              <p:nvPr/>
            </p:nvSpPr>
            <p:spPr>
              <a:xfrm>
                <a:off x="662397" y="6565900"/>
                <a:ext cx="13186159" cy="4044249"/>
              </a:xfrm>
              <a:prstGeom prst="rect">
                <a:avLst/>
              </a:prstGeom>
              <a:blipFill>
                <a:blip r:embed="rId5"/>
                <a:stretch>
                  <a:fillRect/>
                </a:stretch>
              </a:blipFill>
            </p:spPr>
            <p:txBody>
              <a:bodyPr/>
              <a:lstStyle/>
              <a:p>
                <a:r>
                  <a:rPr lang="en-US">
                    <a:noFill/>
                  </a:rPr>
                  <a:t> </a:t>
                </a:r>
              </a:p>
            </p:txBody>
          </p:sp>
        </mc:Fallback>
      </mc:AlternateContent>
      <p:sp>
        <p:nvSpPr>
          <p:cNvPr id="10" name="object 4">
            <a:extLst>
              <a:ext uri="{FF2B5EF4-FFF2-40B4-BE49-F238E27FC236}">
                <a16:creationId xmlns:a16="http://schemas.microsoft.com/office/drawing/2014/main" id="{F1ED292E-6923-07F3-14A4-E008B74F1B3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3204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pic>
        <p:nvPicPr>
          <p:cNvPr id="3" name="Picture 2" descr="caitui_400">
            <a:extLst>
              <a:ext uri="{FF2B5EF4-FFF2-40B4-BE49-F238E27FC236}">
                <a16:creationId xmlns:a16="http://schemas.microsoft.com/office/drawing/2014/main" id="{CD98D06B-A9E2-AD64-DFFF-4B9EDDD9EB5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523494" y="2876970"/>
            <a:ext cx="5420018" cy="4719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6947339-D40F-47E7-0395-4BD3D749159F}"/>
              </a:ext>
            </a:extLst>
          </p:cNvPr>
          <p:cNvGraphicFramePr>
            <a:graphicFrameLocks noGrp="1"/>
          </p:cNvGraphicFramePr>
          <p:nvPr>
            <p:extLst>
              <p:ext uri="{D42A27DB-BD31-4B8C-83A1-F6EECF244321}">
                <p14:modId xmlns:p14="http://schemas.microsoft.com/office/powerpoint/2010/main" val="2938148530"/>
              </p:ext>
            </p:extLst>
          </p:nvPr>
        </p:nvGraphicFramePr>
        <p:xfrm>
          <a:off x="664516" y="2217100"/>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2$</a:t>
                      </a:r>
                    </a:p>
                  </a:txBody>
                  <a:tcPr/>
                </a:tc>
                <a:tc>
                  <a:txBody>
                    <a:bodyPr/>
                    <a:lstStyle/>
                    <a:p>
                      <a:pPr algn="ctr"/>
                      <a:r>
                        <a:rPr lang="en-US"/>
                        <a:t>2$</a:t>
                      </a:r>
                    </a:p>
                  </a:txBody>
                  <a:tcPr/>
                </a:tc>
                <a:tc>
                  <a:txBody>
                    <a:bodyPr/>
                    <a:lstStyle/>
                    <a:p>
                      <a:pPr algn="ctr"/>
                      <a:r>
                        <a:rPr lang="en-US"/>
                        <a:t>1$</a:t>
                      </a:r>
                    </a:p>
                  </a:txBody>
                  <a:tcPr/>
                </a:tc>
                <a:tc>
                  <a:txBody>
                    <a:bodyPr/>
                    <a:lstStyle/>
                    <a:p>
                      <a:pPr algn="ctr"/>
                      <a:r>
                        <a:rPr lang="en-US"/>
                        <a:t>4$</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4kg</a:t>
                      </a:r>
                    </a:p>
                  </a:txBody>
                  <a:tcPr/>
                </a:tc>
                <a:tc>
                  <a:txBody>
                    <a:bodyPr/>
                    <a:lstStyle/>
                    <a:p>
                      <a:pPr algn="ctr"/>
                      <a:r>
                        <a:rPr lang="en-US"/>
                        <a:t>1kg</a:t>
                      </a:r>
                    </a:p>
                  </a:txBody>
                  <a:tcPr/>
                </a:tc>
                <a:tc>
                  <a:txBody>
                    <a:bodyPr/>
                    <a:lstStyle/>
                    <a:p>
                      <a:pPr algn="ctr"/>
                      <a:r>
                        <a:rPr lang="en-US"/>
                        <a:t>2kg</a:t>
                      </a:r>
                    </a:p>
                  </a:txBody>
                  <a:tcPr/>
                </a:tc>
                <a:tc>
                  <a:txBody>
                    <a:bodyPr/>
                    <a:lstStyle/>
                    <a:p>
                      <a:pPr algn="ctr"/>
                      <a:r>
                        <a:rPr lang="en-US"/>
                        <a:t>1kg</a:t>
                      </a:r>
                    </a:p>
                  </a:txBody>
                  <a:tcPr/>
                </a:tc>
                <a:tc>
                  <a:txBody>
                    <a:bodyPr/>
                    <a:lstStyle/>
                    <a:p>
                      <a:pPr algn="ctr"/>
                      <a:r>
                        <a:rPr lang="en-US"/>
                        <a:t>12kg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3: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graphicFrame>
        <p:nvGraphicFramePr>
          <p:cNvPr id="7" name="Table 6">
            <a:extLst>
              <a:ext uri="{FF2B5EF4-FFF2-40B4-BE49-F238E27FC236}">
                <a16:creationId xmlns:a16="http://schemas.microsoft.com/office/drawing/2014/main" id="{E4829E59-2758-D6A3-9EE2-4CE03D0B9565}"/>
              </a:ext>
            </a:extLst>
          </p:cNvPr>
          <p:cNvGraphicFramePr>
            <a:graphicFrameLocks noGrp="1"/>
          </p:cNvGraphicFramePr>
          <p:nvPr>
            <p:extLst>
              <p:ext uri="{D42A27DB-BD31-4B8C-83A1-F6EECF244321}">
                <p14:modId xmlns:p14="http://schemas.microsoft.com/office/powerpoint/2010/main" val="2890262881"/>
              </p:ext>
            </p:extLst>
          </p:nvPr>
        </p:nvGraphicFramePr>
        <p:xfrm>
          <a:off x="664516" y="4998400"/>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4</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4$</a:t>
                      </a:r>
                    </a:p>
                  </a:txBody>
                  <a:tcPr/>
                </a:tc>
                <a:tc>
                  <a:txBody>
                    <a:bodyPr/>
                    <a:lstStyle/>
                    <a:p>
                      <a:pPr algn="ctr"/>
                      <a:r>
                        <a:rPr lang="en-US"/>
                        <a:t>2$</a:t>
                      </a:r>
                    </a:p>
                  </a:txBody>
                  <a:tcPr/>
                </a:tc>
                <a:tc>
                  <a:txBody>
                    <a:bodyPr/>
                    <a:lstStyle/>
                    <a:p>
                      <a:pPr algn="ctr"/>
                      <a:r>
                        <a:rPr lang="en-US"/>
                        <a:t>2$</a:t>
                      </a:r>
                    </a:p>
                  </a:txBody>
                  <a:tcPr/>
                </a:tc>
                <a:tc>
                  <a:txBody>
                    <a:bodyPr/>
                    <a:lstStyle/>
                    <a:p>
                      <a:pPr algn="ctr"/>
                      <a:r>
                        <a:rPr lang="en-US"/>
                        <a:t>1$</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4kg</a:t>
                      </a:r>
                    </a:p>
                  </a:txBody>
                  <a:tcPr/>
                </a:tc>
                <a:tc>
                  <a:txBody>
                    <a:bodyPr/>
                    <a:lstStyle/>
                    <a:p>
                      <a:pPr algn="ctr"/>
                      <a:r>
                        <a:rPr lang="en-US"/>
                        <a:t>12kg</a:t>
                      </a:r>
                    </a:p>
                  </a:txBody>
                  <a:tcPr/>
                </a:tc>
                <a:tc>
                  <a:txBody>
                    <a:bodyPr/>
                    <a:lstStyle/>
                    <a:p>
                      <a:pPr algn="ctr"/>
                      <a:r>
                        <a:rPr lang="en-US"/>
                        <a:t>2kg</a:t>
                      </a:r>
                    </a:p>
                  </a:txBody>
                  <a:tcPr/>
                </a:tc>
                <a:tc>
                  <a:txBody>
                    <a:bodyPr/>
                    <a:lstStyle/>
                    <a:p>
                      <a:pPr algn="ctr"/>
                      <a:r>
                        <a:rPr lang="en-US"/>
                        <a:t>1kg</a:t>
                      </a:r>
                    </a:p>
                  </a:txBody>
                  <a:tcPr/>
                </a:tc>
                <a:tc>
                  <a:txBody>
                    <a:bodyPr/>
                    <a:lstStyle/>
                    <a:p>
                      <a:pPr algn="ctr"/>
                      <a:r>
                        <a:rPr lang="en-US"/>
                        <a:t>1kg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2: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graphicFrame>
        <p:nvGraphicFramePr>
          <p:cNvPr id="9" name="Table 8">
            <a:extLst>
              <a:ext uri="{FF2B5EF4-FFF2-40B4-BE49-F238E27FC236}">
                <a16:creationId xmlns:a16="http://schemas.microsoft.com/office/drawing/2014/main" id="{330B4B51-5631-02E6-A2EF-E6EB857AF221}"/>
              </a:ext>
            </a:extLst>
          </p:cNvPr>
          <p:cNvGraphicFramePr>
            <a:graphicFrameLocks noGrp="1"/>
          </p:cNvGraphicFramePr>
          <p:nvPr>
            <p:extLst>
              <p:ext uri="{D42A27DB-BD31-4B8C-83A1-F6EECF244321}">
                <p14:modId xmlns:p14="http://schemas.microsoft.com/office/powerpoint/2010/main" val="2723299277"/>
              </p:ext>
            </p:extLst>
          </p:nvPr>
        </p:nvGraphicFramePr>
        <p:xfrm>
          <a:off x="664516" y="7779701"/>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4</a:t>
                      </a:r>
                    </a:p>
                  </a:txBody>
                  <a:tcPr/>
                </a:tc>
                <a:tc>
                  <a:txBody>
                    <a:bodyPr/>
                    <a:lstStyle/>
                    <a:p>
                      <a:pPr algn="ctr"/>
                      <a:r>
                        <a:rPr lang="en-US"/>
                        <a:t>2</a:t>
                      </a:r>
                    </a:p>
                  </a:txBody>
                  <a:tcPr/>
                </a:tc>
                <a:tc>
                  <a:txBody>
                    <a:bodyPr/>
                    <a:lstStyle/>
                    <a:p>
                      <a:pPr algn="ctr"/>
                      <a:r>
                        <a:rPr lang="en-US"/>
                        <a:t>3</a:t>
                      </a:r>
                    </a:p>
                  </a:txBody>
                  <a:tcPr/>
                </a:tc>
                <a:tc>
                  <a:txBody>
                    <a:bodyPr/>
                    <a:lstStyle/>
                    <a:p>
                      <a:pPr algn="ctr"/>
                      <a:r>
                        <a:rPr lang="en-US"/>
                        <a:t>5</a:t>
                      </a:r>
                    </a:p>
                  </a:txBody>
                  <a:tcPr/>
                </a:tc>
                <a:tc>
                  <a:txBody>
                    <a:bodyPr/>
                    <a:lstStyle/>
                    <a:p>
                      <a:pPr algn="ctr"/>
                      <a:r>
                        <a:rPr lang="en-US"/>
                        <a:t>1</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a:t>
                      </a:r>
                    </a:p>
                  </a:txBody>
                  <a:tcPr/>
                </a:tc>
                <a:tc>
                  <a:txBody>
                    <a:bodyPr/>
                    <a:lstStyle/>
                    <a:p>
                      <a:pPr algn="ctr"/>
                      <a:r>
                        <a:rPr lang="en-US"/>
                        <a:t>2$</a:t>
                      </a:r>
                    </a:p>
                  </a:txBody>
                  <a:tcPr/>
                </a:tc>
                <a:tc>
                  <a:txBody>
                    <a:bodyPr/>
                    <a:lstStyle/>
                    <a:p>
                      <a:pPr algn="ctr"/>
                      <a:r>
                        <a:rPr lang="en-US"/>
                        <a:t>2$</a:t>
                      </a:r>
                    </a:p>
                  </a:txBody>
                  <a:tcPr/>
                </a:tc>
                <a:tc>
                  <a:txBody>
                    <a:bodyPr/>
                    <a:lstStyle/>
                    <a:p>
                      <a:pPr algn="ctr"/>
                      <a:r>
                        <a:rPr lang="en-US"/>
                        <a:t>4$</a:t>
                      </a:r>
                    </a:p>
                  </a:txBody>
                  <a:tcPr/>
                </a:tc>
                <a:tc>
                  <a:txBody>
                    <a:bodyPr/>
                    <a:lstStyle/>
                    <a:p>
                      <a:pPr algn="ctr"/>
                      <a:r>
                        <a:rPr lang="en-US"/>
                        <a:t>10$</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1kg</a:t>
                      </a:r>
                    </a:p>
                  </a:txBody>
                  <a:tcPr/>
                </a:tc>
                <a:tc>
                  <a:txBody>
                    <a:bodyPr/>
                    <a:lstStyle/>
                    <a:p>
                      <a:pPr algn="ctr"/>
                      <a:r>
                        <a:rPr lang="en-US"/>
                        <a:t>1kg</a:t>
                      </a:r>
                    </a:p>
                  </a:txBody>
                  <a:tcPr/>
                </a:tc>
                <a:tc>
                  <a:txBody>
                    <a:bodyPr/>
                    <a:lstStyle/>
                    <a:p>
                      <a:pPr algn="ctr"/>
                      <a:r>
                        <a:rPr lang="en-US"/>
                        <a:t>2kg</a:t>
                      </a:r>
                    </a:p>
                  </a:txBody>
                  <a:tcPr/>
                </a:tc>
                <a:tc>
                  <a:txBody>
                    <a:bodyPr/>
                    <a:lstStyle/>
                    <a:p>
                      <a:pPr algn="ctr"/>
                      <a:r>
                        <a:rPr lang="en-US"/>
                        <a:t>12kg</a:t>
                      </a:r>
                    </a:p>
                  </a:txBody>
                  <a:tcPr/>
                </a:tc>
                <a:tc>
                  <a:txBody>
                    <a:bodyPr/>
                    <a:lstStyle/>
                    <a:p>
                      <a:pPr algn="ctr"/>
                      <a:r>
                        <a:rPr lang="en-US"/>
                        <a:t>4kg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1: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sp>
        <p:nvSpPr>
          <p:cNvPr id="10" name="object 4">
            <a:extLst>
              <a:ext uri="{FF2B5EF4-FFF2-40B4-BE49-F238E27FC236}">
                <a16:creationId xmlns:a16="http://schemas.microsoft.com/office/drawing/2014/main" id="{C821595F-102B-AC03-4203-44F29A89998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62392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Cho n thành phố (1,2,...n) và khoảng cách giữa chúng (ci,j). Hãy tìm hành trình của</a:t>
            </a:r>
            <a:r>
              <a:rPr lang="en-US" sz="3600" spc="-5">
                <a:cs typeface="Source Sans Pro Light"/>
              </a:rPr>
              <a:t> </a:t>
            </a:r>
            <a:r>
              <a:rPr lang="vi-VN" sz="3600" spc="-5">
                <a:cs typeface="Source Sans Pro Light"/>
              </a:rPr>
              <a:t>một người đưa thư, đi qua tất cả các thành phố rồi quay về</a:t>
            </a:r>
            <a:r>
              <a:rPr lang="en-US" sz="3600" spc="-5">
                <a:cs typeface="Source Sans Pro Light"/>
              </a:rPr>
              <a:t> </a:t>
            </a:r>
            <a:r>
              <a:rPr lang="vi-VN" sz="3600" spc="-5">
                <a:cs typeface="Source Sans Pro Light"/>
              </a:rPr>
              <a:t>thành phố xuất phát, sao cho tổng chiều dài đường đi là ngắn</a:t>
            </a:r>
            <a:r>
              <a:rPr lang="en-US" sz="3600" spc="-5">
                <a:cs typeface="Source Sans Pro Light"/>
              </a:rPr>
              <a:t> </a:t>
            </a:r>
            <a:r>
              <a:rPr lang="vi-VN" sz="3600" spc="-5">
                <a:cs typeface="Source Sans Pro Light"/>
              </a:rPr>
              <a:t>nhất.</a:t>
            </a:r>
            <a:endParaRPr lang="en-US" sz="3600" spc="-5">
              <a:cs typeface="Source Sans Pro Light"/>
            </a:endParaRPr>
          </a:p>
        </p:txBody>
      </p:sp>
      <p:sp>
        <p:nvSpPr>
          <p:cNvPr id="15" name="TextBox 14">
            <a:extLst>
              <a:ext uri="{FF2B5EF4-FFF2-40B4-BE49-F238E27FC236}">
                <a16:creationId xmlns:a16="http://schemas.microsoft.com/office/drawing/2014/main" id="{30B30AAC-4C3B-6936-CBBE-072461C5E857}"/>
              </a:ext>
            </a:extLst>
          </p:cNvPr>
          <p:cNvSpPr txBox="1"/>
          <p:nvPr/>
        </p:nvSpPr>
        <p:spPr>
          <a:xfrm>
            <a:off x="10114756" y="4608036"/>
            <a:ext cx="8001000" cy="29091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71500" indent="-571500" algn="l">
              <a:lnSpc>
                <a:spcPct val="130000"/>
              </a:lnSpc>
              <a:buFont typeface="Wingdings" panose="05000000000000000000" pitchFamily="2" charset="2"/>
              <a:buChar char="§"/>
            </a:pPr>
            <a:r>
              <a:rPr lang="pt-BR" sz="3600" b="0" i="0" u="none" strike="noStrike" baseline="0"/>
              <a:t>Vét cạn: (n-1)</a:t>
            </a:r>
            <a:r>
              <a:rPr lang="pt-BR" sz="3600" b="0" i="0" u="none" strike="noStrike" baseline="0">
                <a:sym typeface="Symbol" panose="05050102010706020507" pitchFamily="18" charset="2"/>
              </a:rPr>
              <a:t></a:t>
            </a:r>
            <a:r>
              <a:rPr lang="pt-BR" sz="3600" b="0" i="0" u="none" strike="noStrike" baseline="0"/>
              <a:t>. Với n lớn?</a:t>
            </a:r>
          </a:p>
          <a:p>
            <a:pPr marL="571500" indent="-571500" algn="l">
              <a:lnSpc>
                <a:spcPct val="130000"/>
              </a:lnSpc>
              <a:buFont typeface="Wingdings" panose="05000000000000000000" pitchFamily="2" charset="2"/>
              <a:buChar char="§"/>
            </a:pPr>
            <a:r>
              <a:rPr lang="vi-VN" sz="3600" b="0" i="0" u="none" strike="noStrike" baseline="0"/>
              <a:t>Greedy: Mỗi bước chọn i→j sao cho j gần i nhất trong</a:t>
            </a:r>
            <a:r>
              <a:rPr lang="en-US" sz="3600" b="0" i="0" u="none" strike="noStrike" baseline="0"/>
              <a:t> </a:t>
            </a:r>
            <a:r>
              <a:rPr lang="vi-VN" sz="3600" b="0" i="0" u="none" strike="noStrike" baseline="0"/>
              <a:t>những</a:t>
            </a:r>
            <a:r>
              <a:rPr lang="en-US" sz="3600" b="0" i="0" u="none" strike="noStrike" baseline="0"/>
              <a:t> </a:t>
            </a:r>
            <a:r>
              <a:rPr lang="vi-VN" sz="3600" b="0" i="0" u="none" strike="noStrike" baseline="0"/>
              <a:t>thành phố chưa đến nối với i.</a:t>
            </a:r>
          </a:p>
        </p:txBody>
      </p:sp>
      <p:graphicFrame>
        <p:nvGraphicFramePr>
          <p:cNvPr id="3" name="Table 2">
            <a:extLst>
              <a:ext uri="{FF2B5EF4-FFF2-40B4-BE49-F238E27FC236}">
                <a16:creationId xmlns:a16="http://schemas.microsoft.com/office/drawing/2014/main" id="{A35D6EFC-2491-EC16-36EC-3A4F737A2438}"/>
              </a:ext>
            </a:extLst>
          </p:cNvPr>
          <p:cNvGraphicFramePr>
            <a:graphicFrameLocks noGrp="1"/>
          </p:cNvGraphicFramePr>
          <p:nvPr>
            <p:extLst>
              <p:ext uri="{D42A27DB-BD31-4B8C-83A1-F6EECF244321}">
                <p14:modId xmlns:p14="http://schemas.microsoft.com/office/powerpoint/2010/main" val="2065199643"/>
              </p:ext>
            </p:extLst>
          </p:nvPr>
        </p:nvGraphicFramePr>
        <p:xfrm>
          <a:off x="894557" y="4514047"/>
          <a:ext cx="8991603" cy="5949909"/>
        </p:xfrm>
        <a:graphic>
          <a:graphicData uri="http://schemas.openxmlformats.org/drawingml/2006/table">
            <a:tbl>
              <a:tblPr>
                <a:tableStyleId>{5C22544A-7EE6-4342-B048-85BDC9FD1C3A}</a:tableStyleId>
              </a:tblPr>
              <a:tblGrid>
                <a:gridCol w="510161">
                  <a:extLst>
                    <a:ext uri="{9D8B030D-6E8A-4147-A177-3AD203B41FA5}">
                      <a16:colId xmlns:a16="http://schemas.microsoft.com/office/drawing/2014/main" val="3078691515"/>
                    </a:ext>
                  </a:extLst>
                </a:gridCol>
                <a:gridCol w="1115979">
                  <a:extLst>
                    <a:ext uri="{9D8B030D-6E8A-4147-A177-3AD203B41FA5}">
                      <a16:colId xmlns:a16="http://schemas.microsoft.com/office/drawing/2014/main" val="155607919"/>
                    </a:ext>
                  </a:extLst>
                </a:gridCol>
                <a:gridCol w="1115979">
                  <a:extLst>
                    <a:ext uri="{9D8B030D-6E8A-4147-A177-3AD203B41FA5}">
                      <a16:colId xmlns:a16="http://schemas.microsoft.com/office/drawing/2014/main" val="4281503262"/>
                    </a:ext>
                  </a:extLst>
                </a:gridCol>
                <a:gridCol w="1115979">
                  <a:extLst>
                    <a:ext uri="{9D8B030D-6E8A-4147-A177-3AD203B41FA5}">
                      <a16:colId xmlns:a16="http://schemas.microsoft.com/office/drawing/2014/main" val="399869889"/>
                    </a:ext>
                  </a:extLst>
                </a:gridCol>
                <a:gridCol w="1115979">
                  <a:extLst>
                    <a:ext uri="{9D8B030D-6E8A-4147-A177-3AD203B41FA5}">
                      <a16:colId xmlns:a16="http://schemas.microsoft.com/office/drawing/2014/main" val="1484659534"/>
                    </a:ext>
                  </a:extLst>
                </a:gridCol>
                <a:gridCol w="1115979">
                  <a:extLst>
                    <a:ext uri="{9D8B030D-6E8A-4147-A177-3AD203B41FA5}">
                      <a16:colId xmlns:a16="http://schemas.microsoft.com/office/drawing/2014/main" val="1866954465"/>
                    </a:ext>
                  </a:extLst>
                </a:gridCol>
                <a:gridCol w="892784">
                  <a:extLst>
                    <a:ext uri="{9D8B030D-6E8A-4147-A177-3AD203B41FA5}">
                      <a16:colId xmlns:a16="http://schemas.microsoft.com/office/drawing/2014/main" val="2067165951"/>
                    </a:ext>
                  </a:extLst>
                </a:gridCol>
                <a:gridCol w="892784">
                  <a:extLst>
                    <a:ext uri="{9D8B030D-6E8A-4147-A177-3AD203B41FA5}">
                      <a16:colId xmlns:a16="http://schemas.microsoft.com/office/drawing/2014/main" val="3813304245"/>
                    </a:ext>
                  </a:extLst>
                </a:gridCol>
                <a:gridCol w="1115979">
                  <a:extLst>
                    <a:ext uri="{9D8B030D-6E8A-4147-A177-3AD203B41FA5}">
                      <a16:colId xmlns:a16="http://schemas.microsoft.com/office/drawing/2014/main" val="2129652237"/>
                    </a:ext>
                  </a:extLst>
                </a:gridCol>
              </a:tblGrid>
              <a:tr h="378673">
                <a:tc>
                  <a:txBody>
                    <a:bodyPr/>
                    <a:lstStyle/>
                    <a:p>
                      <a:pPr algn="l"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extLst>
                  <a:ext uri="{0D108BD9-81ED-4DB2-BD59-A6C34878D82A}">
                    <a16:rowId xmlns:a16="http://schemas.microsoft.com/office/drawing/2014/main" val="2110637136"/>
                  </a:ext>
                </a:extLst>
              </a:tr>
              <a:tr h="685398">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413932"/>
                  </a:ext>
                </a:extLst>
              </a:tr>
              <a:tr h="685398">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7562027"/>
                  </a:ext>
                </a:extLst>
              </a:tr>
              <a:tr h="685398">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92592"/>
                  </a:ext>
                </a:extLst>
              </a:tr>
              <a:tr h="685398">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906843"/>
                  </a:ext>
                </a:extLst>
              </a:tr>
              <a:tr h="685398">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816415563"/>
                  </a:ext>
                </a:extLst>
              </a:tr>
              <a:tr h="685398">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789490"/>
                  </a:ext>
                </a:extLst>
              </a:tr>
              <a:tr h="685398">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94582"/>
                  </a:ext>
                </a:extLst>
              </a:tr>
              <a:tr h="685398">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645809"/>
                  </a:ext>
                </a:extLst>
              </a:tr>
            </a:tbl>
          </a:graphicData>
        </a:graphic>
      </p:graphicFrame>
      <p:sp>
        <p:nvSpPr>
          <p:cNvPr id="5" name="object 4">
            <a:extLst>
              <a:ext uri="{FF2B5EF4-FFF2-40B4-BE49-F238E27FC236}">
                <a16:creationId xmlns:a16="http://schemas.microsoft.com/office/drawing/2014/main" id="{0E2C1357-852D-EA70-E348-3229C4A5704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7057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Cho n thành phố (1,2,...n) và khoảng cách giữa chúng (ci,j). Hãy tìm hành trình của</a:t>
            </a:r>
            <a:r>
              <a:rPr lang="en-US" sz="3600" spc="-5">
                <a:cs typeface="Source Sans Pro Light"/>
              </a:rPr>
              <a:t> </a:t>
            </a:r>
            <a:r>
              <a:rPr lang="vi-VN" sz="3600" spc="-5">
                <a:cs typeface="Source Sans Pro Light"/>
              </a:rPr>
              <a:t>một người đưa thư, đi qua tất cả các thành phố rồi quay về</a:t>
            </a:r>
            <a:r>
              <a:rPr lang="en-US" sz="3600" spc="-5">
                <a:cs typeface="Source Sans Pro Light"/>
              </a:rPr>
              <a:t> </a:t>
            </a:r>
            <a:r>
              <a:rPr lang="vi-VN" sz="3600" spc="-5">
                <a:cs typeface="Source Sans Pro Light"/>
              </a:rPr>
              <a:t>thành phố xuất phát, sao cho tổng chiều dài đường đi là ngắn</a:t>
            </a:r>
            <a:r>
              <a:rPr lang="en-US" sz="3600" spc="-5">
                <a:cs typeface="Source Sans Pro Light"/>
              </a:rPr>
              <a:t> </a:t>
            </a:r>
            <a:r>
              <a:rPr lang="vi-VN" sz="3600" spc="-5">
                <a:cs typeface="Source Sans Pro Light"/>
              </a:rPr>
              <a:t>nhất.</a:t>
            </a:r>
            <a:endParaRPr lang="en-US" sz="3600" spc="-5">
              <a:cs typeface="Source Sans Pro Light"/>
            </a:endParaRPr>
          </a:p>
        </p:txBody>
      </p:sp>
      <p:sp>
        <p:nvSpPr>
          <p:cNvPr id="15" name="TextBox 14">
            <a:extLst>
              <a:ext uri="{FF2B5EF4-FFF2-40B4-BE49-F238E27FC236}">
                <a16:creationId xmlns:a16="http://schemas.microsoft.com/office/drawing/2014/main" id="{30B30AAC-4C3B-6936-CBBE-072461C5E857}"/>
              </a:ext>
            </a:extLst>
          </p:cNvPr>
          <p:cNvSpPr txBox="1"/>
          <p:nvPr/>
        </p:nvSpPr>
        <p:spPr>
          <a:xfrm>
            <a:off x="10138455" y="4692286"/>
            <a:ext cx="8001000" cy="146713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71500" indent="-571500" algn="l">
              <a:lnSpc>
                <a:spcPct val="130000"/>
              </a:lnSpc>
              <a:buFont typeface="Wingdings" panose="05000000000000000000" pitchFamily="2" charset="2"/>
              <a:buChar char="§"/>
            </a:pPr>
            <a:r>
              <a:rPr lang="pt-BR" sz="3600" b="0" i="0" u="none" strike="noStrike" baseline="0"/>
              <a:t>Greedy 1: A→ G → F→ B → H → E → D → C → A</a:t>
            </a:r>
          </a:p>
        </p:txBody>
      </p:sp>
      <p:graphicFrame>
        <p:nvGraphicFramePr>
          <p:cNvPr id="5" name="Table 4">
            <a:extLst>
              <a:ext uri="{FF2B5EF4-FFF2-40B4-BE49-F238E27FC236}">
                <a16:creationId xmlns:a16="http://schemas.microsoft.com/office/drawing/2014/main" id="{8B9BBFF4-B21E-CAE6-BE96-B64E84CB9E42}"/>
              </a:ext>
            </a:extLst>
          </p:cNvPr>
          <p:cNvGraphicFramePr>
            <a:graphicFrameLocks noGrp="1"/>
          </p:cNvGraphicFramePr>
          <p:nvPr>
            <p:extLst>
              <p:ext uri="{D42A27DB-BD31-4B8C-83A1-F6EECF244321}">
                <p14:modId xmlns:p14="http://schemas.microsoft.com/office/powerpoint/2010/main" val="3560566128"/>
              </p:ext>
            </p:extLst>
          </p:nvPr>
        </p:nvGraphicFramePr>
        <p:xfrm>
          <a:off x="894557" y="4514047"/>
          <a:ext cx="8991603" cy="5949909"/>
        </p:xfrm>
        <a:graphic>
          <a:graphicData uri="http://schemas.openxmlformats.org/drawingml/2006/table">
            <a:tbl>
              <a:tblPr>
                <a:tableStyleId>{5C22544A-7EE6-4342-B048-85BDC9FD1C3A}</a:tableStyleId>
              </a:tblPr>
              <a:tblGrid>
                <a:gridCol w="510161">
                  <a:extLst>
                    <a:ext uri="{9D8B030D-6E8A-4147-A177-3AD203B41FA5}">
                      <a16:colId xmlns:a16="http://schemas.microsoft.com/office/drawing/2014/main" val="3078691515"/>
                    </a:ext>
                  </a:extLst>
                </a:gridCol>
                <a:gridCol w="1115979">
                  <a:extLst>
                    <a:ext uri="{9D8B030D-6E8A-4147-A177-3AD203B41FA5}">
                      <a16:colId xmlns:a16="http://schemas.microsoft.com/office/drawing/2014/main" val="155607919"/>
                    </a:ext>
                  </a:extLst>
                </a:gridCol>
                <a:gridCol w="1115979">
                  <a:extLst>
                    <a:ext uri="{9D8B030D-6E8A-4147-A177-3AD203B41FA5}">
                      <a16:colId xmlns:a16="http://schemas.microsoft.com/office/drawing/2014/main" val="4281503262"/>
                    </a:ext>
                  </a:extLst>
                </a:gridCol>
                <a:gridCol w="1115979">
                  <a:extLst>
                    <a:ext uri="{9D8B030D-6E8A-4147-A177-3AD203B41FA5}">
                      <a16:colId xmlns:a16="http://schemas.microsoft.com/office/drawing/2014/main" val="399869889"/>
                    </a:ext>
                  </a:extLst>
                </a:gridCol>
                <a:gridCol w="1115979">
                  <a:extLst>
                    <a:ext uri="{9D8B030D-6E8A-4147-A177-3AD203B41FA5}">
                      <a16:colId xmlns:a16="http://schemas.microsoft.com/office/drawing/2014/main" val="1484659534"/>
                    </a:ext>
                  </a:extLst>
                </a:gridCol>
                <a:gridCol w="1115979">
                  <a:extLst>
                    <a:ext uri="{9D8B030D-6E8A-4147-A177-3AD203B41FA5}">
                      <a16:colId xmlns:a16="http://schemas.microsoft.com/office/drawing/2014/main" val="1866954465"/>
                    </a:ext>
                  </a:extLst>
                </a:gridCol>
                <a:gridCol w="892784">
                  <a:extLst>
                    <a:ext uri="{9D8B030D-6E8A-4147-A177-3AD203B41FA5}">
                      <a16:colId xmlns:a16="http://schemas.microsoft.com/office/drawing/2014/main" val="2067165951"/>
                    </a:ext>
                  </a:extLst>
                </a:gridCol>
                <a:gridCol w="892784">
                  <a:extLst>
                    <a:ext uri="{9D8B030D-6E8A-4147-A177-3AD203B41FA5}">
                      <a16:colId xmlns:a16="http://schemas.microsoft.com/office/drawing/2014/main" val="3813304245"/>
                    </a:ext>
                  </a:extLst>
                </a:gridCol>
                <a:gridCol w="1115979">
                  <a:extLst>
                    <a:ext uri="{9D8B030D-6E8A-4147-A177-3AD203B41FA5}">
                      <a16:colId xmlns:a16="http://schemas.microsoft.com/office/drawing/2014/main" val="2129652237"/>
                    </a:ext>
                  </a:extLst>
                </a:gridCol>
              </a:tblGrid>
              <a:tr h="378673">
                <a:tc>
                  <a:txBody>
                    <a:bodyPr/>
                    <a:lstStyle/>
                    <a:p>
                      <a:pPr algn="l"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extLst>
                  <a:ext uri="{0D108BD9-81ED-4DB2-BD59-A6C34878D82A}">
                    <a16:rowId xmlns:a16="http://schemas.microsoft.com/office/drawing/2014/main" val="2110637136"/>
                  </a:ext>
                </a:extLst>
              </a:tr>
              <a:tr h="685398">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413932"/>
                  </a:ext>
                </a:extLst>
              </a:tr>
              <a:tr h="685398">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7562027"/>
                  </a:ext>
                </a:extLst>
              </a:tr>
              <a:tr h="685398">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92592"/>
                  </a:ext>
                </a:extLst>
              </a:tr>
              <a:tr h="685398">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906843"/>
                  </a:ext>
                </a:extLst>
              </a:tr>
              <a:tr h="685398">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816415563"/>
                  </a:ext>
                </a:extLst>
              </a:tr>
              <a:tr h="685398">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789490"/>
                  </a:ext>
                </a:extLst>
              </a:tr>
              <a:tr h="685398">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94582"/>
                  </a:ext>
                </a:extLst>
              </a:tr>
              <a:tr h="685398">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645809"/>
                  </a:ext>
                </a:extLst>
              </a:tr>
            </a:tbl>
          </a:graphicData>
        </a:graphic>
      </p:graphicFrame>
      <p:sp>
        <p:nvSpPr>
          <p:cNvPr id="3" name="object 4">
            <a:extLst>
              <a:ext uri="{FF2B5EF4-FFF2-40B4-BE49-F238E27FC236}">
                <a16:creationId xmlns:a16="http://schemas.microsoft.com/office/drawing/2014/main" id="{76078865-462D-8617-F3AB-A4B30464584A}"/>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76813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138922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Sử dụng ba màu để tô bản đồ các tỉnh của một nước sao cho các tỉnh kề nhau thì có màu</a:t>
            </a:r>
            <a:r>
              <a:rPr lang="en-US" sz="3600" spc="-5">
                <a:cs typeface="Source Sans Pro Light"/>
              </a:rPr>
              <a:t> </a:t>
            </a:r>
            <a:r>
              <a:rPr lang="vi-VN" sz="3600" spc="-5">
                <a:cs typeface="Source Sans Pro Light"/>
              </a:rPr>
              <a:t>khác nhau. </a:t>
            </a:r>
            <a:endParaRPr lang="en-US" sz="3600" spc="-5">
              <a:cs typeface="Source Sans Pro Light"/>
            </a:endParaRPr>
          </a:p>
        </p:txBody>
      </p:sp>
      <p:sp>
        <p:nvSpPr>
          <p:cNvPr id="5" name="object 20">
            <a:extLst>
              <a:ext uri="{FF2B5EF4-FFF2-40B4-BE49-F238E27FC236}">
                <a16:creationId xmlns:a16="http://schemas.microsoft.com/office/drawing/2014/main" id="{EDFC033F-7579-A335-00D2-91309C2E0AA2}"/>
              </a:ext>
            </a:extLst>
          </p:cNvPr>
          <p:cNvSpPr txBox="1"/>
          <p:nvPr/>
        </p:nvSpPr>
        <p:spPr>
          <a:xfrm>
            <a:off x="790892" y="3793849"/>
            <a:ext cx="9019064" cy="427001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Ví dụ, nước Australia có 7 bang như hình vẽ, chỉ sử dụng ba màu: đỏ, xanh lơ</a:t>
            </a:r>
            <a:r>
              <a:rPr lang="en-US" sz="3600" spc="-5">
                <a:cs typeface="Source Sans Pro Light"/>
              </a:rPr>
              <a:t> </a:t>
            </a:r>
            <a:r>
              <a:rPr lang="vi-VN" sz="3600" spc="-5">
                <a:cs typeface="Source Sans Pro Light"/>
              </a:rPr>
              <a:t>và xanh da trời để tô màu 7 bang của nước Australia sao cho không có hai bang nào kề</a:t>
            </a:r>
            <a:r>
              <a:rPr lang="en-US" sz="3600" spc="-5">
                <a:cs typeface="Source Sans Pro Light"/>
              </a:rPr>
              <a:t> </a:t>
            </a:r>
            <a:r>
              <a:rPr lang="vi-VN" sz="3600" spc="-5">
                <a:cs typeface="Source Sans Pro Light"/>
              </a:rPr>
              <a:t>nhau lại có màu giống nhau</a:t>
            </a:r>
            <a:r>
              <a:rPr lang="en-US" sz="3600" spc="-5">
                <a:cs typeface="Source Sans Pro Light"/>
              </a:rPr>
              <a:t>.</a:t>
            </a:r>
          </a:p>
        </p:txBody>
      </p:sp>
      <p:pic>
        <p:nvPicPr>
          <p:cNvPr id="9" name="Picture 8">
            <a:extLst>
              <a:ext uri="{FF2B5EF4-FFF2-40B4-BE49-F238E27FC236}">
                <a16:creationId xmlns:a16="http://schemas.microsoft.com/office/drawing/2014/main" id="{F245C4C6-CF54-E317-6E62-6BFEC43A5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756" y="3187007"/>
            <a:ext cx="8104665" cy="6550346"/>
          </a:xfrm>
          <a:prstGeom prst="rect">
            <a:avLst/>
          </a:prstGeom>
        </p:spPr>
      </p:pic>
      <p:sp>
        <p:nvSpPr>
          <p:cNvPr id="11" name="object 20">
            <a:extLst>
              <a:ext uri="{FF2B5EF4-FFF2-40B4-BE49-F238E27FC236}">
                <a16:creationId xmlns:a16="http://schemas.microsoft.com/office/drawing/2014/main" id="{A3005D18-6B21-CB29-9B43-D77E00B5F00D}"/>
              </a:ext>
            </a:extLst>
          </p:cNvPr>
          <p:cNvSpPr txBox="1"/>
          <p:nvPr/>
        </p:nvSpPr>
        <p:spPr>
          <a:xfrm>
            <a:off x="790892" y="8197619"/>
            <a:ext cx="9019064"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Tập ràng buộc: WA≠NT, WA≠SA, NT≠SA, NT≠Q, SA≠Q, SA≠NSW, SA≠V,</a:t>
            </a:r>
            <a:r>
              <a:rPr lang="en-US" sz="3600" spc="-5">
                <a:cs typeface="Source Sans Pro Light"/>
              </a:rPr>
              <a:t> </a:t>
            </a:r>
            <a:r>
              <a:rPr lang="vi-VN" sz="3600" spc="-5">
                <a:cs typeface="Source Sans Pro Light"/>
              </a:rPr>
              <a:t>Q≠NSW, NSW≠V</a:t>
            </a:r>
            <a:endParaRPr lang="en-US" sz="3600" spc="-5">
              <a:cs typeface="Source Sans Pro Light"/>
            </a:endParaRPr>
          </a:p>
        </p:txBody>
      </p:sp>
      <p:sp>
        <p:nvSpPr>
          <p:cNvPr id="12" name="Oval 11">
            <a:extLst>
              <a:ext uri="{FF2B5EF4-FFF2-40B4-BE49-F238E27FC236}">
                <a16:creationId xmlns:a16="http://schemas.microsoft.com/office/drawing/2014/main" id="{1A04E4D7-D10B-2BD0-75E2-74FB4E1565C5}"/>
              </a:ext>
            </a:extLst>
          </p:cNvPr>
          <p:cNvSpPr/>
          <p:nvPr/>
        </p:nvSpPr>
        <p:spPr>
          <a:xfrm>
            <a:off x="11410156" y="6489700"/>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0</a:t>
            </a:r>
          </a:p>
        </p:txBody>
      </p:sp>
      <p:sp>
        <p:nvSpPr>
          <p:cNvPr id="13" name="Oval 12">
            <a:extLst>
              <a:ext uri="{FF2B5EF4-FFF2-40B4-BE49-F238E27FC236}">
                <a16:creationId xmlns:a16="http://schemas.microsoft.com/office/drawing/2014/main" id="{7E3FFFC9-1DDB-C866-A28F-4D24778F7ADD}"/>
              </a:ext>
            </a:extLst>
          </p:cNvPr>
          <p:cNvSpPr/>
          <p:nvPr/>
        </p:nvSpPr>
        <p:spPr>
          <a:xfrm>
            <a:off x="13370004" y="3814233"/>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1</a:t>
            </a:r>
          </a:p>
        </p:txBody>
      </p:sp>
      <p:sp>
        <p:nvSpPr>
          <p:cNvPr id="14" name="Oval 13">
            <a:extLst>
              <a:ext uri="{FF2B5EF4-FFF2-40B4-BE49-F238E27FC236}">
                <a16:creationId xmlns:a16="http://schemas.microsoft.com/office/drawing/2014/main" id="{4191ADDB-C817-BA71-CB73-4DB6EF07348F}"/>
              </a:ext>
            </a:extLst>
          </p:cNvPr>
          <p:cNvSpPr/>
          <p:nvPr/>
        </p:nvSpPr>
        <p:spPr>
          <a:xfrm>
            <a:off x="15413712" y="4566251"/>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2</a:t>
            </a:r>
          </a:p>
        </p:txBody>
      </p:sp>
      <p:sp>
        <p:nvSpPr>
          <p:cNvPr id="16" name="Oval 15">
            <a:extLst>
              <a:ext uri="{FF2B5EF4-FFF2-40B4-BE49-F238E27FC236}">
                <a16:creationId xmlns:a16="http://schemas.microsoft.com/office/drawing/2014/main" id="{5532AC44-C40A-38ED-302A-840C7944CE05}"/>
              </a:ext>
            </a:extLst>
          </p:cNvPr>
          <p:cNvSpPr/>
          <p:nvPr/>
        </p:nvSpPr>
        <p:spPr>
          <a:xfrm>
            <a:off x="14651712" y="6008577"/>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3</a:t>
            </a:r>
          </a:p>
        </p:txBody>
      </p:sp>
      <p:sp>
        <p:nvSpPr>
          <p:cNvPr id="17" name="Oval 16">
            <a:extLst>
              <a:ext uri="{FF2B5EF4-FFF2-40B4-BE49-F238E27FC236}">
                <a16:creationId xmlns:a16="http://schemas.microsoft.com/office/drawing/2014/main" id="{92146786-ED25-9F93-AFBE-767073DA7B2E}"/>
              </a:ext>
            </a:extLst>
          </p:cNvPr>
          <p:cNvSpPr/>
          <p:nvPr/>
        </p:nvSpPr>
        <p:spPr>
          <a:xfrm>
            <a:off x="16667956" y="7435619"/>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4</a:t>
            </a:r>
          </a:p>
        </p:txBody>
      </p:sp>
      <p:sp>
        <p:nvSpPr>
          <p:cNvPr id="18" name="Oval 17">
            <a:extLst>
              <a:ext uri="{FF2B5EF4-FFF2-40B4-BE49-F238E27FC236}">
                <a16:creationId xmlns:a16="http://schemas.microsoft.com/office/drawing/2014/main" id="{ECD127FA-0945-EBDE-9CD6-743985D8BBE9}"/>
              </a:ext>
            </a:extLst>
          </p:cNvPr>
          <p:cNvSpPr/>
          <p:nvPr/>
        </p:nvSpPr>
        <p:spPr>
          <a:xfrm>
            <a:off x="15032712" y="8047248"/>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5</a:t>
            </a:r>
          </a:p>
        </p:txBody>
      </p:sp>
      <p:sp>
        <p:nvSpPr>
          <p:cNvPr id="19" name="Oval 18">
            <a:extLst>
              <a:ext uri="{FF2B5EF4-FFF2-40B4-BE49-F238E27FC236}">
                <a16:creationId xmlns:a16="http://schemas.microsoft.com/office/drawing/2014/main" id="{B089A2E9-D41E-1CBE-9284-6DDDB94484ED}"/>
              </a:ext>
            </a:extLst>
          </p:cNvPr>
          <p:cNvSpPr/>
          <p:nvPr/>
        </p:nvSpPr>
        <p:spPr>
          <a:xfrm>
            <a:off x="16667956" y="8871331"/>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6</a:t>
            </a:r>
          </a:p>
        </p:txBody>
      </p:sp>
      <p:sp>
        <p:nvSpPr>
          <p:cNvPr id="3" name="object 4">
            <a:extLst>
              <a:ext uri="{FF2B5EF4-FFF2-40B4-BE49-F238E27FC236}">
                <a16:creationId xmlns:a16="http://schemas.microsoft.com/office/drawing/2014/main" id="{52E69BED-CBF4-1939-4546-C30530BCD0E5}"/>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6476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787100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b="1" spc="-5">
                <a:cs typeface="Source Sans Pro Light"/>
              </a:rPr>
              <a:t> Bước 1: </a:t>
            </a:r>
            <a:r>
              <a:rPr lang="vi-VN" sz="3600" spc="-5">
                <a:cs typeface="Source Sans Pro Light"/>
              </a:rPr>
              <a:t>Lập danh sách V’:=[v1</a:t>
            </a:r>
            <a:r>
              <a:rPr lang="en-US" sz="3600" spc="-5">
                <a:cs typeface="Source Sans Pro Light"/>
              </a:rPr>
              <a:t>,</a:t>
            </a:r>
            <a:r>
              <a:rPr lang="vi-VN" sz="3600" spc="-5">
                <a:cs typeface="Source Sans Pro Light"/>
              </a:rPr>
              <a:t>v2, ...,vn] là các đỉnh của đồ thị được sắp xếp theo thứ tự bậc giảm dần: d(v1) &gt; d(v2) &gt; ... &gt; d(vn). Ban đầu tất cả các đỉnh trong V (V’) đều chưa được tô màu.</a:t>
            </a:r>
            <a:r>
              <a:rPr lang="en-US" sz="3600" spc="-5">
                <a:cs typeface="Source Sans Pro Light"/>
              </a:rPr>
              <a:t> </a:t>
            </a:r>
            <a:r>
              <a:rPr lang="vi-VN" sz="3600" spc="-5">
                <a:cs typeface="Source Sans Pro Light"/>
              </a:rPr>
              <a:t>Gán i := 1;</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2: </a:t>
            </a:r>
            <a:r>
              <a:rPr lang="vi-VN" sz="3600" spc="-5">
                <a:cs typeface="Source Sans Pro Light"/>
              </a:rPr>
              <a:t>Tô màu i cho đỉnh đầu tiên trong danh sách V’. Duyệt lần lượt các đỉnh khác trong V’(nếu có) và chỉ tô màu i cho các đỉnh không kề đỉnh đã có màu i.</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3:</a:t>
            </a:r>
            <a:r>
              <a:rPr lang="vi-VN" sz="3600" spc="-5">
                <a:cs typeface="Source Sans Pro Light"/>
              </a:rPr>
              <a:t> Kiểm tra nếu tất cả các đỉnh trong V đã được tô màu thì thuật toán kết thúc, đồ thị đã sử dụng  i màu để tô. Ngược lại, nếu vẫn còn đỉnh chưa được tô thì chuyển sang bước 4.</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4: </a:t>
            </a:r>
            <a:r>
              <a:rPr lang="vi-VN" sz="3600" spc="-5">
                <a:cs typeface="Source Sans Pro Light"/>
              </a:rPr>
              <a:t>Loại khỏi danh sách V’ các đỉnh đã tô màu. Sắp xếp lại các đỉnh trong V’ theo thứ tự bậc giảm dần. Gán i := i + 1 và quay lại bước 2.</a:t>
            </a:r>
            <a:endParaRPr lang="en-US" sz="3600" spc="-5">
              <a:cs typeface="Source Sans Pro Light"/>
            </a:endParaRPr>
          </a:p>
        </p:txBody>
      </p:sp>
      <p:sp>
        <p:nvSpPr>
          <p:cNvPr id="3" name="object 4">
            <a:extLst>
              <a:ext uri="{FF2B5EF4-FFF2-40B4-BE49-F238E27FC236}">
                <a16:creationId xmlns:a16="http://schemas.microsoft.com/office/drawing/2014/main" id="{06F176EE-E8FB-631B-7873-14BF96A7808F}"/>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10868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22" name="object 20">
            <a:extLst>
              <a:ext uri="{FF2B5EF4-FFF2-40B4-BE49-F238E27FC236}">
                <a16:creationId xmlns:a16="http://schemas.microsoft.com/office/drawing/2014/main" id="{EEFD0F68-82BA-E2D5-9F3D-C089A16B90F1}"/>
              </a:ext>
            </a:extLst>
          </p:cNvPr>
          <p:cNvSpPr txBox="1"/>
          <p:nvPr/>
        </p:nvSpPr>
        <p:spPr>
          <a:xfrm>
            <a:off x="818356" y="2265152"/>
            <a:ext cx="16916400" cy="554324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cs typeface="Source Sans Pro Light"/>
              </a:rPr>
              <a:t>Cho n </a:t>
            </a:r>
            <a:r>
              <a:rPr lang="en-US" sz="4000" spc="-5">
                <a:cs typeface="Source Sans Pro Light"/>
              </a:rPr>
              <a:t>công việc, công việc i hoàn thành trong thời gian t</a:t>
            </a:r>
            <a:r>
              <a:rPr lang="en-US" sz="4000" spc="-5" baseline="-25000">
                <a:cs typeface="Source Sans Pro Light"/>
              </a:rPr>
              <a:t>i</a:t>
            </a:r>
            <a:r>
              <a:rPr lang="en-US" sz="4000" spc="-5">
                <a:cs typeface="Source Sans Pro Light"/>
              </a:rPr>
              <a:t>, các công việc được thực hiện trên M máy công suất như nhau, mỗi máy đều có thể thực hiện bất kỳ trong n công việc, mỗi công việc làm liên tục trên 1 máy cho đến khi hoàn thành. Hãy tổ chức máy thực hiện đủ n công việc sao cho thời gian thực hiện càng nhỏ càng tốt.</a:t>
            </a:r>
          </a:p>
          <a:p>
            <a:pPr marL="583565" marR="5080" indent="-571500" algn="just">
              <a:lnSpc>
                <a:spcPct val="130000"/>
              </a:lnSpc>
              <a:buFont typeface="Wingdings" panose="05000000000000000000" pitchFamily="2" charset="2"/>
              <a:buChar char="§"/>
            </a:pPr>
            <a:r>
              <a:rPr lang="en-US" sz="4000" spc="-5">
                <a:cs typeface="Source Sans Pro Light"/>
              </a:rPr>
              <a:t>Xét 6 công việc và thời gian hoàn thành các công việc tương ứng:</a:t>
            </a: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2203215008"/>
              </p:ext>
            </p:extLst>
          </p:nvPr>
        </p:nvGraphicFramePr>
        <p:xfrm>
          <a:off x="1427956" y="8165116"/>
          <a:ext cx="16306800" cy="1339062"/>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759499432"/>
                    </a:ext>
                  </a:extLst>
                </a:gridCol>
                <a:gridCol w="2717800">
                  <a:extLst>
                    <a:ext uri="{9D8B030D-6E8A-4147-A177-3AD203B41FA5}">
                      <a16:colId xmlns:a16="http://schemas.microsoft.com/office/drawing/2014/main" val="3116133176"/>
                    </a:ext>
                  </a:extLst>
                </a:gridCol>
                <a:gridCol w="2717800">
                  <a:extLst>
                    <a:ext uri="{9D8B030D-6E8A-4147-A177-3AD203B41FA5}">
                      <a16:colId xmlns:a16="http://schemas.microsoft.com/office/drawing/2014/main" val="1624830345"/>
                    </a:ext>
                  </a:extLst>
                </a:gridCol>
                <a:gridCol w="2717800">
                  <a:extLst>
                    <a:ext uri="{9D8B030D-6E8A-4147-A177-3AD203B41FA5}">
                      <a16:colId xmlns:a16="http://schemas.microsoft.com/office/drawing/2014/main" val="2016692769"/>
                    </a:ext>
                  </a:extLst>
                </a:gridCol>
                <a:gridCol w="2717800">
                  <a:extLst>
                    <a:ext uri="{9D8B030D-6E8A-4147-A177-3AD203B41FA5}">
                      <a16:colId xmlns:a16="http://schemas.microsoft.com/office/drawing/2014/main" val="428068758"/>
                    </a:ext>
                  </a:extLst>
                </a:gridCol>
                <a:gridCol w="2717800">
                  <a:extLst>
                    <a:ext uri="{9D8B030D-6E8A-4147-A177-3AD203B41FA5}">
                      <a16:colId xmlns:a16="http://schemas.microsoft.com/office/drawing/2014/main" val="2014034916"/>
                    </a:ext>
                  </a:extLst>
                </a:gridCol>
              </a:tblGrid>
              <a:tr h="669531">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extLst>
                  <a:ext uri="{0D108BD9-81ED-4DB2-BD59-A6C34878D82A}">
                    <a16:rowId xmlns:a16="http://schemas.microsoft.com/office/drawing/2014/main" val="2818006508"/>
                  </a:ext>
                </a:extLst>
              </a:tr>
              <a:tr h="669531">
                <a:tc>
                  <a:txBody>
                    <a:bodyPr/>
                    <a:lstStyle/>
                    <a:p>
                      <a:pPr algn="ctr"/>
                      <a:r>
                        <a:rPr lang="en-US"/>
                        <a:t>2</a:t>
                      </a:r>
                    </a:p>
                  </a:txBody>
                  <a:tcPr/>
                </a:tc>
                <a:tc>
                  <a:txBody>
                    <a:bodyPr/>
                    <a:lstStyle/>
                    <a:p>
                      <a:pPr algn="ctr"/>
                      <a:r>
                        <a:rPr lang="en-US"/>
                        <a:t>5</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3" name="object 4">
            <a:extLst>
              <a:ext uri="{FF2B5EF4-FFF2-40B4-BE49-F238E27FC236}">
                <a16:creationId xmlns:a16="http://schemas.microsoft.com/office/drawing/2014/main" id="{3630B666-B5ED-3CC4-1198-A5A09290C86E}"/>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01181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24" name="object 20">
            <a:extLst>
              <a:ext uri="{FF2B5EF4-FFF2-40B4-BE49-F238E27FC236}">
                <a16:creationId xmlns:a16="http://schemas.microsoft.com/office/drawing/2014/main" id="{15FFF8B1-25E2-20CA-F48F-442A91EBC6B9}"/>
              </a:ext>
            </a:extLst>
          </p:cNvPr>
          <p:cNvSpPr txBox="1"/>
          <p:nvPr/>
        </p:nvSpPr>
        <p:spPr>
          <a:xfrm>
            <a:off x="645148" y="2070100"/>
            <a:ext cx="17491415" cy="8591198"/>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Sắp xếp các công việc giảm dần theo thời gian hoàn thành</a:t>
            </a:r>
          </a:p>
          <a:p>
            <a:pPr marL="583565" marR="5080" indent="-571500" algn="just">
              <a:lnSpc>
                <a:spcPct val="130000"/>
              </a:lnSpc>
              <a:buFont typeface="Wingdings" panose="05000000000000000000" pitchFamily="2" charset="2"/>
              <a:buChar char="§"/>
            </a:pPr>
            <a:r>
              <a:rPr lang="en-US" sz="3600" spc="-5">
                <a:cs typeface="Source Sans Pro Light"/>
              </a:rPr>
              <a:t>Phân công M công việc đầu tiên cho M máy. Thời gian lớn nhất để hoàn thành của M công việc này: Tmax</a:t>
            </a:r>
          </a:p>
          <a:p>
            <a:pPr marL="583565" marR="5080" indent="-571500" algn="just">
              <a:lnSpc>
                <a:spcPct val="130000"/>
              </a:lnSpc>
              <a:buFont typeface="Wingdings" panose="05000000000000000000" pitchFamily="2" charset="2"/>
              <a:buChar char="§"/>
            </a:pPr>
            <a:r>
              <a:rPr lang="en-US" sz="3600" spc="-5">
                <a:cs typeface="Source Sans Pro Light"/>
              </a:rPr>
              <a:t>Loop1:</a:t>
            </a:r>
          </a:p>
          <a:p>
            <a:pPr marL="1497965" marR="5080" lvl="2" indent="-571500" algn="just">
              <a:lnSpc>
                <a:spcPct val="130000"/>
              </a:lnSpc>
              <a:buFont typeface="Wingdings" panose="05000000000000000000" pitchFamily="2" charset="2"/>
              <a:buChar char="§"/>
            </a:pPr>
            <a:r>
              <a:rPr lang="en-US" sz="3600" spc="-5">
                <a:cs typeface="Source Sans Pro Light"/>
              </a:rPr>
              <a:t>Loop2:</a:t>
            </a:r>
          </a:p>
          <a:p>
            <a:pPr marL="2412365" marR="5080" lvl="4" indent="-571500" algn="just">
              <a:lnSpc>
                <a:spcPct val="130000"/>
              </a:lnSpc>
              <a:buFont typeface="Wingdings" panose="05000000000000000000" pitchFamily="2" charset="2"/>
              <a:buChar char="§"/>
            </a:pPr>
            <a:r>
              <a:rPr lang="en-US" sz="3600" spc="-5">
                <a:cs typeface="Source Sans Pro Light"/>
              </a:rPr>
              <a:t>Chọn máy có thời gian đã làm &lt; Tmax, thêm công việc mới cho máy này (theo thứ tự công việc đã sắp xếp).</a:t>
            </a:r>
          </a:p>
          <a:p>
            <a:pPr marL="2412365" marR="5080" lvl="4" indent="-571500" algn="just">
              <a:lnSpc>
                <a:spcPct val="130000"/>
              </a:lnSpc>
              <a:buFont typeface="Wingdings" panose="05000000000000000000" pitchFamily="2" charset="2"/>
              <a:buChar char="§"/>
            </a:pPr>
            <a:r>
              <a:rPr lang="en-US" sz="3600" spc="-5">
                <a:cs typeface="Source Sans Pro Light"/>
              </a:rPr>
              <a:t>Lặp lại cho đến khi thêm công việc mới thì không có máy nào có tổng thời gian thực hiện &lt;Tmax</a:t>
            </a:r>
          </a:p>
          <a:p>
            <a:pPr marL="1497965" marR="5080" lvl="2" indent="-571500" algn="just">
              <a:lnSpc>
                <a:spcPct val="130000"/>
              </a:lnSpc>
              <a:buFont typeface="Wingdings" panose="05000000000000000000" pitchFamily="2" charset="2"/>
              <a:buChar char="§"/>
            </a:pPr>
            <a:r>
              <a:rPr lang="en-US" sz="3600" spc="-5">
                <a:cs typeface="Source Sans Pro Light"/>
              </a:rPr>
              <a:t>Tìm máy có thời gian thực hiện bé nhất, phân công công việc cho máy này và thay đổi giá trị của Tmax</a:t>
            </a:r>
          </a:p>
          <a:p>
            <a:pPr marL="1497965" marR="5080" lvl="2" indent="-571500" algn="just">
              <a:lnSpc>
                <a:spcPct val="130000"/>
              </a:lnSpc>
              <a:buFont typeface="Wingdings" panose="05000000000000000000" pitchFamily="2" charset="2"/>
              <a:buChar char="§"/>
            </a:pPr>
            <a:r>
              <a:rPr lang="en-US" sz="3600" spc="-5">
                <a:cs typeface="Source Sans Pro Light"/>
              </a:rPr>
              <a:t>Lặp lại cho đến khi hết việc</a:t>
            </a:r>
          </a:p>
        </p:txBody>
      </p:sp>
      <p:sp>
        <p:nvSpPr>
          <p:cNvPr id="3" name="object 4">
            <a:extLst>
              <a:ext uri="{FF2B5EF4-FFF2-40B4-BE49-F238E27FC236}">
                <a16:creationId xmlns:a16="http://schemas.microsoft.com/office/drawing/2014/main" id="{DBA827C6-4E7C-8077-93F2-6B6F31B8A47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79632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4117917974"/>
              </p:ext>
            </p:extLst>
          </p:nvPr>
        </p:nvGraphicFramePr>
        <p:xfrm>
          <a:off x="836612" y="2374900"/>
          <a:ext cx="10725946" cy="1219200"/>
        </p:xfrm>
        <a:graphic>
          <a:graphicData uri="http://schemas.openxmlformats.org/drawingml/2006/table">
            <a:tbl>
              <a:tblPr firstRow="1" bandRow="1">
                <a:tableStyleId>{5C22544A-7EE6-4342-B048-85BDC9FD1C3A}</a:tableStyleId>
              </a:tblPr>
              <a:tblGrid>
                <a:gridCol w="1532278">
                  <a:extLst>
                    <a:ext uri="{9D8B030D-6E8A-4147-A177-3AD203B41FA5}">
                      <a16:colId xmlns:a16="http://schemas.microsoft.com/office/drawing/2014/main" val="759499432"/>
                    </a:ext>
                  </a:extLst>
                </a:gridCol>
                <a:gridCol w="1532278">
                  <a:extLst>
                    <a:ext uri="{9D8B030D-6E8A-4147-A177-3AD203B41FA5}">
                      <a16:colId xmlns:a16="http://schemas.microsoft.com/office/drawing/2014/main" val="3116133176"/>
                    </a:ext>
                  </a:extLst>
                </a:gridCol>
                <a:gridCol w="1532278">
                  <a:extLst>
                    <a:ext uri="{9D8B030D-6E8A-4147-A177-3AD203B41FA5}">
                      <a16:colId xmlns:a16="http://schemas.microsoft.com/office/drawing/2014/main" val="1624830345"/>
                    </a:ext>
                  </a:extLst>
                </a:gridCol>
                <a:gridCol w="1532278">
                  <a:extLst>
                    <a:ext uri="{9D8B030D-6E8A-4147-A177-3AD203B41FA5}">
                      <a16:colId xmlns:a16="http://schemas.microsoft.com/office/drawing/2014/main" val="2016692769"/>
                    </a:ext>
                  </a:extLst>
                </a:gridCol>
                <a:gridCol w="1532278">
                  <a:extLst>
                    <a:ext uri="{9D8B030D-6E8A-4147-A177-3AD203B41FA5}">
                      <a16:colId xmlns:a16="http://schemas.microsoft.com/office/drawing/2014/main" val="428068758"/>
                    </a:ext>
                  </a:extLst>
                </a:gridCol>
                <a:gridCol w="1532278">
                  <a:extLst>
                    <a:ext uri="{9D8B030D-6E8A-4147-A177-3AD203B41FA5}">
                      <a16:colId xmlns:a16="http://schemas.microsoft.com/office/drawing/2014/main" val="2014034916"/>
                    </a:ext>
                  </a:extLst>
                </a:gridCol>
                <a:gridCol w="1532278">
                  <a:extLst>
                    <a:ext uri="{9D8B030D-6E8A-4147-A177-3AD203B41FA5}">
                      <a16:colId xmlns:a16="http://schemas.microsoft.com/office/drawing/2014/main" val="68086880"/>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2</a:t>
                      </a:r>
                    </a:p>
                  </a:txBody>
                  <a:tcPr/>
                </a:tc>
                <a:tc>
                  <a:txBody>
                    <a:bodyPr/>
                    <a:lstStyle/>
                    <a:p>
                      <a:pPr algn="ctr"/>
                      <a:r>
                        <a:rPr lang="en-US"/>
                        <a:t>5</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1</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633331948"/>
              </p:ext>
            </p:extLst>
          </p:nvPr>
        </p:nvGraphicFramePr>
        <p:xfrm>
          <a:off x="836612" y="4737100"/>
          <a:ext cx="8973342" cy="1219200"/>
        </p:xfrm>
        <a:graphic>
          <a:graphicData uri="http://schemas.openxmlformats.org/drawingml/2006/table">
            <a:tbl>
              <a:tblPr firstRow="1" bandRow="1">
                <a:tableStyleId>{5C22544A-7EE6-4342-B048-85BDC9FD1C3A}</a:tableStyleId>
              </a:tblPr>
              <a:tblGrid>
                <a:gridCol w="1495557">
                  <a:extLst>
                    <a:ext uri="{9D8B030D-6E8A-4147-A177-3AD203B41FA5}">
                      <a16:colId xmlns:a16="http://schemas.microsoft.com/office/drawing/2014/main" val="759499432"/>
                    </a:ext>
                  </a:extLst>
                </a:gridCol>
                <a:gridCol w="1495557">
                  <a:extLst>
                    <a:ext uri="{9D8B030D-6E8A-4147-A177-3AD203B41FA5}">
                      <a16:colId xmlns:a16="http://schemas.microsoft.com/office/drawing/2014/main" val="3116133176"/>
                    </a:ext>
                  </a:extLst>
                </a:gridCol>
                <a:gridCol w="1495557">
                  <a:extLst>
                    <a:ext uri="{9D8B030D-6E8A-4147-A177-3AD203B41FA5}">
                      <a16:colId xmlns:a16="http://schemas.microsoft.com/office/drawing/2014/main" val="1624830345"/>
                    </a:ext>
                  </a:extLst>
                </a:gridCol>
                <a:gridCol w="1495557">
                  <a:extLst>
                    <a:ext uri="{9D8B030D-6E8A-4147-A177-3AD203B41FA5}">
                      <a16:colId xmlns:a16="http://schemas.microsoft.com/office/drawing/2014/main" val="2016692769"/>
                    </a:ext>
                  </a:extLst>
                </a:gridCol>
                <a:gridCol w="1495557">
                  <a:extLst>
                    <a:ext uri="{9D8B030D-6E8A-4147-A177-3AD203B41FA5}">
                      <a16:colId xmlns:a16="http://schemas.microsoft.com/office/drawing/2014/main" val="428068758"/>
                    </a:ext>
                  </a:extLst>
                </a:gridCol>
                <a:gridCol w="1495557">
                  <a:extLst>
                    <a:ext uri="{9D8B030D-6E8A-4147-A177-3AD203B41FA5}">
                      <a16:colId xmlns:a16="http://schemas.microsoft.com/office/drawing/2014/main" val="2014034916"/>
                    </a:ext>
                  </a:extLst>
                </a:gridCol>
              </a:tblGrid>
              <a:tr h="609600">
                <a:tc>
                  <a:txBody>
                    <a:bodyPr/>
                    <a:lstStyle/>
                    <a:p>
                      <a:pPr algn="ctr"/>
                      <a:r>
                        <a:rPr lang="en-US"/>
                        <a:t>CV3</a:t>
                      </a:r>
                    </a:p>
                  </a:txBody>
                  <a:tcPr/>
                </a:tc>
                <a:tc>
                  <a:txBody>
                    <a:bodyPr/>
                    <a:lstStyle/>
                    <a:p>
                      <a:pPr algn="ctr"/>
                      <a:r>
                        <a:rPr lang="en-US"/>
                        <a:t>CV2</a:t>
                      </a:r>
                    </a:p>
                  </a:txBody>
                  <a:tcPr/>
                </a:tc>
                <a:tc>
                  <a:txBody>
                    <a:bodyPr/>
                    <a:lstStyle/>
                    <a:p>
                      <a:pPr algn="ctr"/>
                      <a:r>
                        <a:rPr lang="en-US"/>
                        <a:t>CV5</a:t>
                      </a:r>
                    </a:p>
                  </a:txBody>
                  <a:tcPr/>
                </a:tc>
                <a:tc>
                  <a:txBody>
                    <a:bodyPr/>
                    <a:lstStyle/>
                    <a:p>
                      <a:pPr algn="ctr"/>
                      <a:r>
                        <a:rPr lang="en-US"/>
                        <a:t>CV1</a:t>
                      </a:r>
                    </a:p>
                  </a:txBody>
                  <a:tcPr/>
                </a:tc>
                <a:tc>
                  <a:txBody>
                    <a:bodyPr/>
                    <a:lstStyle/>
                    <a:p>
                      <a:pPr algn="ctr"/>
                      <a:r>
                        <a:rPr lang="en-US"/>
                        <a:t>CV4</a:t>
                      </a:r>
                    </a:p>
                  </a:txBody>
                  <a:tcPr/>
                </a:tc>
                <a:tc>
                  <a:txBody>
                    <a:bodyPr/>
                    <a:lstStyle/>
                    <a:p>
                      <a:pPr algn="ctr"/>
                      <a:r>
                        <a:rPr lang="en-US"/>
                        <a:t>CV6</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5</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36612" y="3705860"/>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757564" y="6357367"/>
            <a:ext cx="4861392"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CV3 (8)</a:t>
            </a:r>
          </a:p>
          <a:p>
            <a:pPr marL="583565" marR="5080" indent="-571500" algn="just">
              <a:lnSpc>
                <a:spcPct val="130000"/>
              </a:lnSpc>
              <a:buFont typeface="Wingdings" panose="05000000000000000000" pitchFamily="2" charset="2"/>
              <a:buChar char="§"/>
            </a:pPr>
            <a:r>
              <a:rPr lang="en-US" sz="4000" spc="-5">
                <a:cs typeface="Source Sans Pro Light"/>
              </a:rPr>
              <a:t>M2: CV2 (5)</a:t>
            </a:r>
          </a:p>
          <a:p>
            <a:pPr marL="583565" marR="5080" indent="-571500" algn="just">
              <a:lnSpc>
                <a:spcPct val="130000"/>
              </a:lnSpc>
              <a:buFont typeface="Wingdings" panose="05000000000000000000" pitchFamily="2" charset="2"/>
              <a:buChar char="§"/>
            </a:pPr>
            <a:r>
              <a:rPr lang="en-US" sz="4000" spc="-5">
                <a:cs typeface="Source Sans Pro Light"/>
              </a:rPr>
              <a:t>M3: CV5 (5)</a:t>
            </a:r>
          </a:p>
        </p:txBody>
      </p:sp>
      <p:sp>
        <p:nvSpPr>
          <p:cNvPr id="9" name="object 20">
            <a:extLst>
              <a:ext uri="{FF2B5EF4-FFF2-40B4-BE49-F238E27FC236}">
                <a16:creationId xmlns:a16="http://schemas.microsoft.com/office/drawing/2014/main" id="{4D83EFE5-560A-1454-5AAC-FF2642751181}"/>
              </a:ext>
            </a:extLst>
          </p:cNvPr>
          <p:cNvSpPr txBox="1"/>
          <p:nvPr/>
        </p:nvSpPr>
        <p:spPr>
          <a:xfrm>
            <a:off x="6076156" y="6425990"/>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M2 (5)</a:t>
            </a:r>
          </a:p>
        </p:txBody>
      </p:sp>
      <p:sp>
        <p:nvSpPr>
          <p:cNvPr id="10" name="object 20">
            <a:extLst>
              <a:ext uri="{FF2B5EF4-FFF2-40B4-BE49-F238E27FC236}">
                <a16:creationId xmlns:a16="http://schemas.microsoft.com/office/drawing/2014/main" id="{37E79A31-F6D0-95BF-D525-9FFE3A4F270F}"/>
              </a:ext>
            </a:extLst>
          </p:cNvPr>
          <p:cNvSpPr txBox="1"/>
          <p:nvPr/>
        </p:nvSpPr>
        <p:spPr>
          <a:xfrm>
            <a:off x="11394747" y="6428320"/>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M2 = M2 + CV1 (2) + CV4 (1)  = 8 &gt;=Tmax</a:t>
            </a:r>
          </a:p>
          <a:p>
            <a:pPr marL="583565" marR="5080" indent="-571500" algn="just">
              <a:lnSpc>
                <a:spcPct val="130000"/>
              </a:lnSpc>
              <a:buFont typeface="Wingdings" panose="05000000000000000000" pitchFamily="2" charset="2"/>
              <a:buChar char="§"/>
            </a:pPr>
            <a:r>
              <a:rPr lang="en-US" sz="4000" spc="-5">
                <a:cs typeface="Source Sans Pro Light"/>
              </a:rPr>
              <a:t>M3 = M3 + CV6 (1) = 6</a:t>
            </a:r>
          </a:p>
        </p:txBody>
      </p:sp>
      <p:sp>
        <p:nvSpPr>
          <p:cNvPr id="11" name="object 20">
            <a:extLst>
              <a:ext uri="{FF2B5EF4-FFF2-40B4-BE49-F238E27FC236}">
                <a16:creationId xmlns:a16="http://schemas.microsoft.com/office/drawing/2014/main" id="{921FDA20-3A7B-B1A9-336E-A7E5B6EA5D27}"/>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8 đơn vị thời gian</a:t>
            </a:r>
          </a:p>
        </p:txBody>
      </p:sp>
      <p:sp>
        <p:nvSpPr>
          <p:cNvPr id="12" name="object 4">
            <a:extLst>
              <a:ext uri="{FF2B5EF4-FFF2-40B4-BE49-F238E27FC236}">
                <a16:creationId xmlns:a16="http://schemas.microsoft.com/office/drawing/2014/main" id="{3C079130-F6CC-D609-1353-117CB98BEE7A}"/>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98289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20" name="object 20"/>
          <p:cNvSpPr txBox="1"/>
          <p:nvPr/>
        </p:nvSpPr>
        <p:spPr>
          <a:xfrm>
            <a:off x="1046956" y="1308100"/>
            <a:ext cx="16916400" cy="890416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Heuristic là gì? </a:t>
            </a:r>
            <a:endParaRPr lang="en-US" sz="4400" spc="-5">
              <a:cs typeface="Source Sans Pro Light"/>
            </a:endParaRPr>
          </a:p>
          <a:p>
            <a:pPr marL="1040765" marR="5080" lvl="1" indent="-571500" algn="just">
              <a:lnSpc>
                <a:spcPct val="130000"/>
              </a:lnSpc>
              <a:buFont typeface="Wingdings" panose="05000000000000000000" pitchFamily="2" charset="2"/>
              <a:buChar char="§"/>
            </a:pPr>
            <a:r>
              <a:rPr lang="vi-VN" sz="4000" spc="-5">
                <a:cs typeface="Source Sans Pro Light"/>
              </a:rPr>
              <a:t>Heuristic là những tri thức được rút tỉa từ những kinh nghiệm, “trực</a:t>
            </a:r>
            <a:r>
              <a:rPr lang="en-US" sz="4000" spc="-5">
                <a:cs typeface="Source Sans Pro Light"/>
              </a:rPr>
              <a:t> </a:t>
            </a:r>
            <a:r>
              <a:rPr lang="vi-VN" sz="4000" spc="-5">
                <a:cs typeface="Source Sans Pro Light"/>
              </a:rPr>
              <a:t>giác” của con người (mẹo).</a:t>
            </a:r>
          </a:p>
          <a:p>
            <a:pPr marL="1040765" marR="5080" lvl="1" indent="-571500" algn="just">
              <a:lnSpc>
                <a:spcPct val="130000"/>
              </a:lnSpc>
              <a:buFont typeface="Wingdings" panose="05000000000000000000" pitchFamily="2" charset="2"/>
              <a:buChar char="§"/>
            </a:pPr>
            <a:r>
              <a:rPr lang="vi-VN" sz="4000" spc="-5">
                <a:cs typeface="Source Sans Pro Light"/>
              </a:rPr>
              <a:t>Heuristic có thể là những tri thức “đúng” hay “sai”.</a:t>
            </a:r>
          </a:p>
          <a:p>
            <a:pPr marL="1040765" marR="5080" lvl="1" indent="-571500" algn="just">
              <a:lnSpc>
                <a:spcPct val="130000"/>
              </a:lnSpc>
              <a:buFont typeface="Wingdings" panose="05000000000000000000" pitchFamily="2" charset="2"/>
              <a:buChar char="§"/>
            </a:pPr>
            <a:r>
              <a:rPr lang="vi-VN" sz="4000" spc="-5">
                <a:cs typeface="Source Sans Pro Light"/>
              </a:rPr>
              <a:t>Heuristic là những meta knowledge và “thường đúng”.</a:t>
            </a:r>
            <a:endParaRPr lang="en-US" sz="4000" spc="-5">
              <a:cs typeface="Source Sans Pro Light"/>
            </a:endParaRPr>
          </a:p>
          <a:p>
            <a:pPr marL="583565" marR="5080" indent="-571500" algn="just">
              <a:lnSpc>
                <a:spcPct val="130000"/>
              </a:lnSpc>
              <a:buFont typeface="Wingdings" panose="05000000000000000000" pitchFamily="2" charset="2"/>
              <a:buChar char="§"/>
            </a:pPr>
            <a:r>
              <a:rPr lang="vi-VN" sz="4400" spc="-5"/>
              <a:t>Heuristic dùng để làm gì?</a:t>
            </a:r>
            <a:endParaRPr lang="en-US" sz="4400" spc="-5"/>
          </a:p>
          <a:p>
            <a:pPr marL="1040765" marR="5080" lvl="1" indent="-571500" algn="just">
              <a:lnSpc>
                <a:spcPct val="130000"/>
              </a:lnSpc>
              <a:buFont typeface="Wingdings" panose="05000000000000000000" pitchFamily="2" charset="2"/>
              <a:buChar char="§"/>
            </a:pPr>
            <a:r>
              <a:rPr lang="en-US" sz="4000" spc="-5"/>
              <a:t>Khi bài toán</a:t>
            </a:r>
            <a:r>
              <a:rPr lang="vi-VN" sz="4000" spc="-5"/>
              <a:t> có thể không có nghiệm chính xác do các mệnh đề không phát</a:t>
            </a:r>
            <a:r>
              <a:rPr lang="en-US" sz="4000" spc="-5"/>
              <a:t> </a:t>
            </a:r>
            <a:r>
              <a:rPr lang="vi-VN" sz="4000" spc="-5"/>
              <a:t>biểu chặt chẽ hay thiếu dữ liệu để khẳng định </a:t>
            </a:r>
            <a:r>
              <a:rPr lang="en-US" sz="4000" spc="-5"/>
              <a:t>KQ</a:t>
            </a:r>
            <a:r>
              <a:rPr lang="vi-VN" sz="4000" spc="-5"/>
              <a:t>.</a:t>
            </a:r>
          </a:p>
          <a:p>
            <a:pPr marL="1040765" marR="5080" lvl="1" indent="-571500" algn="just">
              <a:lnSpc>
                <a:spcPct val="130000"/>
              </a:lnSpc>
              <a:buFont typeface="Wingdings" panose="05000000000000000000" pitchFamily="2" charset="2"/>
              <a:buChar char="§"/>
            </a:pPr>
            <a:r>
              <a:rPr lang="en-US" sz="4000" spc="-5"/>
              <a:t>C</a:t>
            </a:r>
            <a:r>
              <a:rPr lang="vi-VN" sz="4000" spc="-5"/>
              <a:t>ó nghiệm chính xác nhưng </a:t>
            </a:r>
            <a:r>
              <a:rPr lang="en-US" sz="4000" spc="-5"/>
              <a:t>chi phí </a:t>
            </a:r>
            <a:r>
              <a:rPr lang="vi-VN" sz="4000" spc="-5"/>
              <a:t>tính toán để tìm ra nghiệm là</a:t>
            </a:r>
            <a:r>
              <a:rPr lang="en-US" sz="4000" spc="-5"/>
              <a:t> </a:t>
            </a:r>
            <a:r>
              <a:rPr lang="vi-VN" sz="4000" spc="-5"/>
              <a:t>quá lớn (hệ quả của bùng </a:t>
            </a:r>
            <a:r>
              <a:rPr lang="en-US" sz="4000" spc="-5"/>
              <a:t>nổ</a:t>
            </a:r>
            <a:r>
              <a:rPr lang="vi-VN" sz="4000" spc="-5"/>
              <a:t> tổ hợp)</a:t>
            </a:r>
            <a:r>
              <a:rPr lang="en-US" sz="4000" spc="-5"/>
              <a:t>.</a:t>
            </a:r>
          </a:p>
          <a:p>
            <a:pPr marL="583565" marR="5080" indent="-571500" algn="just">
              <a:lnSpc>
                <a:spcPct val="130000"/>
              </a:lnSpc>
              <a:buFont typeface="Wingdings" panose="05000000000000000000" pitchFamily="2" charset="2"/>
              <a:buChar char="§"/>
            </a:pPr>
            <a:r>
              <a:rPr lang="vi-VN" sz="4400" spc="-5"/>
              <a:t>Heuristic giúp tìm kiếm đạt kết quả với chi phí thấp hơn</a:t>
            </a:r>
            <a:r>
              <a:rPr lang="en-US" sz="4400" spc="-5"/>
              <a:t>.</a:t>
            </a:r>
            <a:endParaRPr lang="vi-VN" sz="4400" spc="-5"/>
          </a:p>
        </p:txBody>
      </p:sp>
      <p:sp>
        <p:nvSpPr>
          <p:cNvPr id="3" name="object 4">
            <a:extLst>
              <a:ext uri="{FF2B5EF4-FFF2-40B4-BE49-F238E27FC236}">
                <a16:creationId xmlns:a16="http://schemas.microsoft.com/office/drawing/2014/main" id="{268EFBD6-126A-FED5-2464-DC2AB98AC84C}"/>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541446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1601083037"/>
              </p:ext>
            </p:extLst>
          </p:nvPr>
        </p:nvGraphicFramePr>
        <p:xfrm>
          <a:off x="836612" y="2374900"/>
          <a:ext cx="10268742" cy="1219200"/>
        </p:xfrm>
        <a:graphic>
          <a:graphicData uri="http://schemas.openxmlformats.org/drawingml/2006/table">
            <a:tbl>
              <a:tblPr firstRow="1" bandRow="1">
                <a:tableStyleId>{5C22544A-7EE6-4342-B048-85BDC9FD1C3A}</a:tableStyleId>
              </a:tblPr>
              <a:tblGrid>
                <a:gridCol w="1711457">
                  <a:extLst>
                    <a:ext uri="{9D8B030D-6E8A-4147-A177-3AD203B41FA5}">
                      <a16:colId xmlns:a16="http://schemas.microsoft.com/office/drawing/2014/main" val="759499432"/>
                    </a:ext>
                  </a:extLst>
                </a:gridCol>
                <a:gridCol w="1711457">
                  <a:extLst>
                    <a:ext uri="{9D8B030D-6E8A-4147-A177-3AD203B41FA5}">
                      <a16:colId xmlns:a16="http://schemas.microsoft.com/office/drawing/2014/main" val="3116133176"/>
                    </a:ext>
                  </a:extLst>
                </a:gridCol>
                <a:gridCol w="1711457">
                  <a:extLst>
                    <a:ext uri="{9D8B030D-6E8A-4147-A177-3AD203B41FA5}">
                      <a16:colId xmlns:a16="http://schemas.microsoft.com/office/drawing/2014/main" val="1624830345"/>
                    </a:ext>
                  </a:extLst>
                </a:gridCol>
                <a:gridCol w="1711457">
                  <a:extLst>
                    <a:ext uri="{9D8B030D-6E8A-4147-A177-3AD203B41FA5}">
                      <a16:colId xmlns:a16="http://schemas.microsoft.com/office/drawing/2014/main" val="2016692769"/>
                    </a:ext>
                  </a:extLst>
                </a:gridCol>
                <a:gridCol w="1711457">
                  <a:extLst>
                    <a:ext uri="{9D8B030D-6E8A-4147-A177-3AD203B41FA5}">
                      <a16:colId xmlns:a16="http://schemas.microsoft.com/office/drawing/2014/main" val="428068758"/>
                    </a:ext>
                  </a:extLst>
                </a:gridCol>
                <a:gridCol w="1711457">
                  <a:extLst>
                    <a:ext uri="{9D8B030D-6E8A-4147-A177-3AD203B41FA5}">
                      <a16:colId xmlns:a16="http://schemas.microsoft.com/office/drawing/2014/main" val="1595012187"/>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tc>
                  <a:txBody>
                    <a:bodyPr/>
                    <a:lstStyle/>
                    <a:p>
                      <a:pPr algn="ctr"/>
                      <a:r>
                        <a:rPr lang="en-US"/>
                        <a:t>M=2</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1704629201"/>
              </p:ext>
            </p:extLst>
          </p:nvPr>
        </p:nvGraphicFramePr>
        <p:xfrm>
          <a:off x="836612" y="4737100"/>
          <a:ext cx="7477785" cy="1219200"/>
        </p:xfrm>
        <a:graphic>
          <a:graphicData uri="http://schemas.openxmlformats.org/drawingml/2006/table">
            <a:tbl>
              <a:tblPr firstRow="1" bandRow="1">
                <a:tableStyleId>{5C22544A-7EE6-4342-B048-85BDC9FD1C3A}</a:tableStyleId>
              </a:tblPr>
              <a:tblGrid>
                <a:gridCol w="1495557">
                  <a:extLst>
                    <a:ext uri="{9D8B030D-6E8A-4147-A177-3AD203B41FA5}">
                      <a16:colId xmlns:a16="http://schemas.microsoft.com/office/drawing/2014/main" val="759499432"/>
                    </a:ext>
                  </a:extLst>
                </a:gridCol>
                <a:gridCol w="1495557">
                  <a:extLst>
                    <a:ext uri="{9D8B030D-6E8A-4147-A177-3AD203B41FA5}">
                      <a16:colId xmlns:a16="http://schemas.microsoft.com/office/drawing/2014/main" val="3116133176"/>
                    </a:ext>
                  </a:extLst>
                </a:gridCol>
                <a:gridCol w="1495557">
                  <a:extLst>
                    <a:ext uri="{9D8B030D-6E8A-4147-A177-3AD203B41FA5}">
                      <a16:colId xmlns:a16="http://schemas.microsoft.com/office/drawing/2014/main" val="1624830345"/>
                    </a:ext>
                  </a:extLst>
                </a:gridCol>
                <a:gridCol w="1495557">
                  <a:extLst>
                    <a:ext uri="{9D8B030D-6E8A-4147-A177-3AD203B41FA5}">
                      <a16:colId xmlns:a16="http://schemas.microsoft.com/office/drawing/2014/main" val="2016692769"/>
                    </a:ext>
                  </a:extLst>
                </a:gridCol>
                <a:gridCol w="1495557">
                  <a:extLst>
                    <a:ext uri="{9D8B030D-6E8A-4147-A177-3AD203B41FA5}">
                      <a16:colId xmlns:a16="http://schemas.microsoft.com/office/drawing/2014/main" val="428068758"/>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extLst>
                  <a:ext uri="{0D108BD9-81ED-4DB2-BD59-A6C34878D82A}">
                    <a16:rowId xmlns:a16="http://schemas.microsoft.com/office/drawing/2014/main" val="2818006508"/>
                  </a:ext>
                </a:extLst>
              </a:tr>
              <a:tr h="60960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36612" y="3705860"/>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8964051" y="4346588"/>
            <a:ext cx="48613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CV1 (3)</a:t>
            </a:r>
          </a:p>
          <a:p>
            <a:pPr marL="583565" marR="5080" indent="-571500" algn="just">
              <a:lnSpc>
                <a:spcPct val="130000"/>
              </a:lnSpc>
              <a:buFont typeface="Wingdings" panose="05000000000000000000" pitchFamily="2" charset="2"/>
              <a:buChar char="§"/>
            </a:pPr>
            <a:r>
              <a:rPr lang="en-US" sz="4000" spc="-5">
                <a:cs typeface="Source Sans Pro Light"/>
              </a:rPr>
              <a:t>M2: CV2 (3)</a:t>
            </a:r>
          </a:p>
        </p:txBody>
      </p:sp>
      <p:sp>
        <p:nvSpPr>
          <p:cNvPr id="9" name="object 20">
            <a:extLst>
              <a:ext uri="{FF2B5EF4-FFF2-40B4-BE49-F238E27FC236}">
                <a16:creationId xmlns:a16="http://schemas.microsoft.com/office/drawing/2014/main" id="{4D83EFE5-560A-1454-5AAC-FF2642751181}"/>
              </a:ext>
            </a:extLst>
          </p:cNvPr>
          <p:cNvSpPr txBox="1"/>
          <p:nvPr/>
        </p:nvSpPr>
        <p:spPr>
          <a:xfrm>
            <a:off x="14042242" y="4431301"/>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3</a:t>
            </a:r>
          </a:p>
          <a:p>
            <a:pPr marL="583565" marR="5080" indent="-571500" algn="just">
              <a:lnSpc>
                <a:spcPct val="130000"/>
              </a:lnSpc>
              <a:buFont typeface="Wingdings" panose="05000000000000000000" pitchFamily="2" charset="2"/>
              <a:buChar char="§"/>
            </a:pPr>
            <a:r>
              <a:rPr lang="en-US" sz="4000" spc="-5">
                <a:cs typeface="Source Sans Pro Light"/>
              </a:rPr>
              <a:t>Min_t = M1 (3)</a:t>
            </a:r>
          </a:p>
        </p:txBody>
      </p:sp>
      <p:sp>
        <p:nvSpPr>
          <p:cNvPr id="10" name="object 20">
            <a:extLst>
              <a:ext uri="{FF2B5EF4-FFF2-40B4-BE49-F238E27FC236}">
                <a16:creationId xmlns:a16="http://schemas.microsoft.com/office/drawing/2014/main" id="{37E79A31-F6D0-95BF-D525-9FFE3A4F270F}"/>
              </a:ext>
            </a:extLst>
          </p:cNvPr>
          <p:cNvSpPr txBox="1"/>
          <p:nvPr/>
        </p:nvSpPr>
        <p:spPr>
          <a:xfrm>
            <a:off x="836612" y="6489622"/>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M1 = M1 + CV2 (2)  = 5 &gt;=Tmax </a:t>
            </a:r>
            <a:r>
              <a:rPr lang="en-US" sz="4000" spc="-5">
                <a:cs typeface="Source Sans Pro Light"/>
                <a:sym typeface="Wingdings" panose="05000000000000000000" pitchFamily="2" charset="2"/>
              </a:rPr>
              <a:t> Tmax = 5</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(2) = 5</a:t>
            </a:r>
          </a:p>
        </p:txBody>
      </p:sp>
      <p:sp>
        <p:nvSpPr>
          <p:cNvPr id="11" name="object 20">
            <a:extLst>
              <a:ext uri="{FF2B5EF4-FFF2-40B4-BE49-F238E27FC236}">
                <a16:creationId xmlns:a16="http://schemas.microsoft.com/office/drawing/2014/main" id="{921FDA20-3A7B-B1A9-336E-A7E5B6EA5D27}"/>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7 đơn vị thời gian</a:t>
            </a:r>
          </a:p>
        </p:txBody>
      </p:sp>
      <p:sp>
        <p:nvSpPr>
          <p:cNvPr id="12" name="object 20">
            <a:extLst>
              <a:ext uri="{FF2B5EF4-FFF2-40B4-BE49-F238E27FC236}">
                <a16:creationId xmlns:a16="http://schemas.microsoft.com/office/drawing/2014/main" id="{E81352BE-ECFE-9EDF-6DFC-9B6A390D547A}"/>
              </a:ext>
            </a:extLst>
          </p:cNvPr>
          <p:cNvSpPr txBox="1"/>
          <p:nvPr/>
        </p:nvSpPr>
        <p:spPr>
          <a:xfrm>
            <a:off x="11791156" y="6698895"/>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3:</a:t>
            </a:r>
          </a:p>
          <a:p>
            <a:pPr marL="583565" marR="5080" indent="-571500" algn="just">
              <a:lnSpc>
                <a:spcPct val="130000"/>
              </a:lnSpc>
              <a:buFont typeface="Wingdings" panose="05000000000000000000" pitchFamily="2" charset="2"/>
              <a:buChar char="§"/>
            </a:pPr>
            <a:r>
              <a:rPr lang="en-US" sz="4000" spc="-5">
                <a:cs typeface="Source Sans Pro Light"/>
              </a:rPr>
              <a:t>M1 = M1 + CV3 (2)  = 7 &gt;=Tmax </a:t>
            </a:r>
            <a:r>
              <a:rPr lang="en-US" sz="4000" spc="-5">
                <a:cs typeface="Source Sans Pro Light"/>
                <a:sym typeface="Wingdings" panose="05000000000000000000" pitchFamily="2" charset="2"/>
              </a:rPr>
              <a:t> Tmax = 7</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a:t>
            </a:r>
            <a:r>
              <a:rPr lang="en-US" sz="4000" spc="-5">
                <a:cs typeface="Source Sans Pro Light"/>
                <a:sym typeface="Symbol" panose="05050102010706020507" pitchFamily="18" charset="2"/>
              </a:rPr>
              <a:t></a:t>
            </a:r>
            <a:endParaRPr lang="en-US" sz="4000" spc="-5">
              <a:cs typeface="Source Sans Pro Light"/>
            </a:endParaRPr>
          </a:p>
        </p:txBody>
      </p:sp>
      <p:sp>
        <p:nvSpPr>
          <p:cNvPr id="13" name="object 20">
            <a:extLst>
              <a:ext uri="{FF2B5EF4-FFF2-40B4-BE49-F238E27FC236}">
                <a16:creationId xmlns:a16="http://schemas.microsoft.com/office/drawing/2014/main" id="{C20AFF7B-839E-0657-E98A-58A40910CC53}"/>
              </a:ext>
            </a:extLst>
          </p:cNvPr>
          <p:cNvSpPr txBox="1"/>
          <p:nvPr/>
        </p:nvSpPr>
        <p:spPr>
          <a:xfrm>
            <a:off x="7219156" y="8026429"/>
            <a:ext cx="4445471"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5</a:t>
            </a:r>
          </a:p>
          <a:p>
            <a:pPr marL="583565" marR="5080" indent="-571500" algn="just">
              <a:lnSpc>
                <a:spcPct val="130000"/>
              </a:lnSpc>
              <a:buFont typeface="Wingdings" panose="05000000000000000000" pitchFamily="2" charset="2"/>
              <a:buChar char="§"/>
            </a:pPr>
            <a:r>
              <a:rPr lang="en-US" sz="4000" spc="-5">
                <a:cs typeface="Source Sans Pro Light"/>
              </a:rPr>
              <a:t>Min_t = M1 (5)</a:t>
            </a:r>
          </a:p>
        </p:txBody>
      </p:sp>
      <p:sp>
        <p:nvSpPr>
          <p:cNvPr id="14" name="object 4">
            <a:extLst>
              <a:ext uri="{FF2B5EF4-FFF2-40B4-BE49-F238E27FC236}">
                <a16:creationId xmlns:a16="http://schemas.microsoft.com/office/drawing/2014/main" id="{BDC6184F-A2C5-1F10-6024-63716A1C4AA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411259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4220620165"/>
              </p:ext>
            </p:extLst>
          </p:nvPr>
        </p:nvGraphicFramePr>
        <p:xfrm>
          <a:off x="836612" y="2374900"/>
          <a:ext cx="14383544" cy="1219200"/>
        </p:xfrm>
        <a:graphic>
          <a:graphicData uri="http://schemas.openxmlformats.org/drawingml/2006/table">
            <a:tbl>
              <a:tblPr firstRow="1" bandRow="1">
                <a:tableStyleId>{5C22544A-7EE6-4342-B048-85BDC9FD1C3A}</a:tableStyleId>
              </a:tblPr>
              <a:tblGrid>
                <a:gridCol w="1797943">
                  <a:extLst>
                    <a:ext uri="{9D8B030D-6E8A-4147-A177-3AD203B41FA5}">
                      <a16:colId xmlns:a16="http://schemas.microsoft.com/office/drawing/2014/main" val="759499432"/>
                    </a:ext>
                  </a:extLst>
                </a:gridCol>
                <a:gridCol w="1797943">
                  <a:extLst>
                    <a:ext uri="{9D8B030D-6E8A-4147-A177-3AD203B41FA5}">
                      <a16:colId xmlns:a16="http://schemas.microsoft.com/office/drawing/2014/main" val="3116133176"/>
                    </a:ext>
                  </a:extLst>
                </a:gridCol>
                <a:gridCol w="1797943">
                  <a:extLst>
                    <a:ext uri="{9D8B030D-6E8A-4147-A177-3AD203B41FA5}">
                      <a16:colId xmlns:a16="http://schemas.microsoft.com/office/drawing/2014/main" val="1624830345"/>
                    </a:ext>
                  </a:extLst>
                </a:gridCol>
                <a:gridCol w="1797943">
                  <a:extLst>
                    <a:ext uri="{9D8B030D-6E8A-4147-A177-3AD203B41FA5}">
                      <a16:colId xmlns:a16="http://schemas.microsoft.com/office/drawing/2014/main" val="2016692769"/>
                    </a:ext>
                  </a:extLst>
                </a:gridCol>
                <a:gridCol w="1797943">
                  <a:extLst>
                    <a:ext uri="{9D8B030D-6E8A-4147-A177-3AD203B41FA5}">
                      <a16:colId xmlns:a16="http://schemas.microsoft.com/office/drawing/2014/main" val="428068758"/>
                    </a:ext>
                  </a:extLst>
                </a:gridCol>
                <a:gridCol w="1797943">
                  <a:extLst>
                    <a:ext uri="{9D8B030D-6E8A-4147-A177-3AD203B41FA5}">
                      <a16:colId xmlns:a16="http://schemas.microsoft.com/office/drawing/2014/main" val="1595012187"/>
                    </a:ext>
                  </a:extLst>
                </a:gridCol>
                <a:gridCol w="1797943">
                  <a:extLst>
                    <a:ext uri="{9D8B030D-6E8A-4147-A177-3AD203B41FA5}">
                      <a16:colId xmlns:a16="http://schemas.microsoft.com/office/drawing/2014/main" val="2681351469"/>
                    </a:ext>
                  </a:extLst>
                </a:gridCol>
                <a:gridCol w="1797943">
                  <a:extLst>
                    <a:ext uri="{9D8B030D-6E8A-4147-A177-3AD203B41FA5}">
                      <a16:colId xmlns:a16="http://schemas.microsoft.com/office/drawing/2014/main" val="893930411"/>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CV7</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1</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4</a:t>
                      </a:r>
                    </a:p>
                  </a:txBody>
                  <a:tcPr/>
                </a:tc>
                <a:tc>
                  <a:txBody>
                    <a:bodyPr/>
                    <a:lstStyle/>
                    <a:p>
                      <a:pPr algn="ctr"/>
                      <a:r>
                        <a:rPr lang="en-US"/>
                        <a:t>3</a:t>
                      </a:r>
                    </a:p>
                  </a:txBody>
                  <a:tcPr/>
                </a:tc>
                <a:tc>
                  <a:txBody>
                    <a:bodyPr/>
                    <a:lstStyle/>
                    <a:p>
                      <a:pPr algn="ctr"/>
                      <a:r>
                        <a:rPr lang="en-US"/>
                        <a:t>4</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4050862078"/>
              </p:ext>
            </p:extLst>
          </p:nvPr>
        </p:nvGraphicFramePr>
        <p:xfrm>
          <a:off x="836612" y="4737100"/>
          <a:ext cx="12554745" cy="1219200"/>
        </p:xfrm>
        <a:graphic>
          <a:graphicData uri="http://schemas.openxmlformats.org/drawingml/2006/table">
            <a:tbl>
              <a:tblPr firstRow="1" bandRow="1">
                <a:tableStyleId>{5C22544A-7EE6-4342-B048-85BDC9FD1C3A}</a:tableStyleId>
              </a:tblPr>
              <a:tblGrid>
                <a:gridCol w="1793535">
                  <a:extLst>
                    <a:ext uri="{9D8B030D-6E8A-4147-A177-3AD203B41FA5}">
                      <a16:colId xmlns:a16="http://schemas.microsoft.com/office/drawing/2014/main" val="759499432"/>
                    </a:ext>
                  </a:extLst>
                </a:gridCol>
                <a:gridCol w="1793535">
                  <a:extLst>
                    <a:ext uri="{9D8B030D-6E8A-4147-A177-3AD203B41FA5}">
                      <a16:colId xmlns:a16="http://schemas.microsoft.com/office/drawing/2014/main" val="3116133176"/>
                    </a:ext>
                  </a:extLst>
                </a:gridCol>
                <a:gridCol w="1793535">
                  <a:extLst>
                    <a:ext uri="{9D8B030D-6E8A-4147-A177-3AD203B41FA5}">
                      <a16:colId xmlns:a16="http://schemas.microsoft.com/office/drawing/2014/main" val="1624830345"/>
                    </a:ext>
                  </a:extLst>
                </a:gridCol>
                <a:gridCol w="1793535">
                  <a:extLst>
                    <a:ext uri="{9D8B030D-6E8A-4147-A177-3AD203B41FA5}">
                      <a16:colId xmlns:a16="http://schemas.microsoft.com/office/drawing/2014/main" val="2016692769"/>
                    </a:ext>
                  </a:extLst>
                </a:gridCol>
                <a:gridCol w="1793535">
                  <a:extLst>
                    <a:ext uri="{9D8B030D-6E8A-4147-A177-3AD203B41FA5}">
                      <a16:colId xmlns:a16="http://schemas.microsoft.com/office/drawing/2014/main" val="428068758"/>
                    </a:ext>
                  </a:extLst>
                </a:gridCol>
                <a:gridCol w="1793535">
                  <a:extLst>
                    <a:ext uri="{9D8B030D-6E8A-4147-A177-3AD203B41FA5}">
                      <a16:colId xmlns:a16="http://schemas.microsoft.com/office/drawing/2014/main" val="1661936516"/>
                    </a:ext>
                  </a:extLst>
                </a:gridCol>
                <a:gridCol w="1793535">
                  <a:extLst>
                    <a:ext uri="{9D8B030D-6E8A-4147-A177-3AD203B41FA5}">
                      <a16:colId xmlns:a16="http://schemas.microsoft.com/office/drawing/2014/main" val="1317060879"/>
                    </a:ext>
                  </a:extLst>
                </a:gridCol>
              </a:tblGrid>
              <a:tr h="609600">
                <a:tc>
                  <a:txBody>
                    <a:bodyPr/>
                    <a:lstStyle/>
                    <a:p>
                      <a:pPr algn="ctr"/>
                      <a:r>
                        <a:rPr lang="en-US"/>
                        <a:t>CV2</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CV7</a:t>
                      </a:r>
                    </a:p>
                  </a:txBody>
                  <a:tcPr/>
                </a:tc>
                <a:tc>
                  <a:txBody>
                    <a:bodyPr/>
                    <a:lstStyle/>
                    <a:p>
                      <a:pPr algn="ctr"/>
                      <a:r>
                        <a:rPr lang="en-US"/>
                        <a:t>CV6</a:t>
                      </a:r>
                    </a:p>
                  </a:txBody>
                  <a:tcPr/>
                </a:tc>
                <a:tc>
                  <a:txBody>
                    <a:bodyPr/>
                    <a:lstStyle/>
                    <a:p>
                      <a:pPr algn="ctr"/>
                      <a:r>
                        <a:rPr lang="en-US"/>
                        <a:t>CV1</a:t>
                      </a:r>
                    </a:p>
                  </a:txBody>
                  <a:tcPr/>
                </a:tc>
                <a:tc>
                  <a:txBody>
                    <a:bodyPr/>
                    <a:lstStyle/>
                    <a:p>
                      <a:pPr algn="ctr"/>
                      <a:r>
                        <a:rPr lang="en-US"/>
                        <a:t>CV3</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18356" y="375645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836612" y="6518129"/>
            <a:ext cx="4861392"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CV2(8)</a:t>
            </a:r>
          </a:p>
          <a:p>
            <a:pPr marL="583565" marR="5080" indent="-571500" algn="just">
              <a:lnSpc>
                <a:spcPct val="130000"/>
              </a:lnSpc>
              <a:buFont typeface="Wingdings" panose="05000000000000000000" pitchFamily="2" charset="2"/>
              <a:buChar char="§"/>
            </a:pPr>
            <a:r>
              <a:rPr lang="en-US" sz="4000" spc="-5">
                <a:cs typeface="Source Sans Pro Light"/>
              </a:rPr>
              <a:t>M2: CV4 (5)</a:t>
            </a:r>
          </a:p>
          <a:p>
            <a:pPr marL="583565" marR="5080" indent="-571500" algn="just">
              <a:lnSpc>
                <a:spcPct val="130000"/>
              </a:lnSpc>
              <a:buFont typeface="Wingdings" panose="05000000000000000000" pitchFamily="2" charset="2"/>
              <a:buChar char="§"/>
            </a:pPr>
            <a:r>
              <a:rPr lang="en-US" sz="4000" spc="-5">
                <a:cs typeface="Source Sans Pro Light"/>
              </a:rPr>
              <a:t>M3: CV5 (4)</a:t>
            </a:r>
          </a:p>
        </p:txBody>
      </p:sp>
      <p:sp>
        <p:nvSpPr>
          <p:cNvPr id="9" name="object 20">
            <a:extLst>
              <a:ext uri="{FF2B5EF4-FFF2-40B4-BE49-F238E27FC236}">
                <a16:creationId xmlns:a16="http://schemas.microsoft.com/office/drawing/2014/main" id="{4D83EFE5-560A-1454-5AAC-FF2642751181}"/>
              </a:ext>
            </a:extLst>
          </p:cNvPr>
          <p:cNvSpPr txBox="1"/>
          <p:nvPr/>
        </p:nvSpPr>
        <p:spPr>
          <a:xfrm>
            <a:off x="5698004" y="7433992"/>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M3 (4)</a:t>
            </a:r>
          </a:p>
        </p:txBody>
      </p:sp>
      <p:sp>
        <p:nvSpPr>
          <p:cNvPr id="13" name="object 20">
            <a:extLst>
              <a:ext uri="{FF2B5EF4-FFF2-40B4-BE49-F238E27FC236}">
                <a16:creationId xmlns:a16="http://schemas.microsoft.com/office/drawing/2014/main" id="{43C23640-81F3-797D-7EBA-965D56E8A931}"/>
              </a:ext>
            </a:extLst>
          </p:cNvPr>
          <p:cNvSpPr txBox="1"/>
          <p:nvPr/>
        </p:nvSpPr>
        <p:spPr>
          <a:xfrm>
            <a:off x="11315700" y="6377725"/>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M3 = M3 + CV7 (4)  = 8 &gt;=Tmax </a:t>
            </a:r>
            <a:r>
              <a:rPr lang="en-US" sz="4000" spc="-5">
                <a:cs typeface="Source Sans Pro Light"/>
                <a:sym typeface="Wingdings" panose="05000000000000000000" pitchFamily="2" charset="2"/>
              </a:rPr>
              <a:t> Tmax = 8</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(4) = 8</a:t>
            </a:r>
          </a:p>
        </p:txBody>
      </p:sp>
      <p:sp>
        <p:nvSpPr>
          <p:cNvPr id="10" name="object 4">
            <a:extLst>
              <a:ext uri="{FF2B5EF4-FFF2-40B4-BE49-F238E27FC236}">
                <a16:creationId xmlns:a16="http://schemas.microsoft.com/office/drawing/2014/main" id="{E06273BF-E4D7-BC9E-FE5A-2F4A97624C02}"/>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
        <p:nvSpPr>
          <p:cNvPr id="11" name="object 4">
            <a:extLst>
              <a:ext uri="{FF2B5EF4-FFF2-40B4-BE49-F238E27FC236}">
                <a16:creationId xmlns:a16="http://schemas.microsoft.com/office/drawing/2014/main" id="{4F14CB7F-DC49-4247-FF71-478A44B0EC63}"/>
              </a:ext>
            </a:extLst>
          </p:cNvPr>
          <p:cNvSpPr txBox="1"/>
          <p:nvPr/>
        </p:nvSpPr>
        <p:spPr>
          <a:xfrm>
            <a:off x="970756" y="4698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9658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nvGraphicFramePr>
        <p:xfrm>
          <a:off x="836612" y="2374900"/>
          <a:ext cx="14383544" cy="1219200"/>
        </p:xfrm>
        <a:graphic>
          <a:graphicData uri="http://schemas.openxmlformats.org/drawingml/2006/table">
            <a:tbl>
              <a:tblPr firstRow="1" bandRow="1">
                <a:tableStyleId>{5C22544A-7EE6-4342-B048-85BDC9FD1C3A}</a:tableStyleId>
              </a:tblPr>
              <a:tblGrid>
                <a:gridCol w="1797943">
                  <a:extLst>
                    <a:ext uri="{9D8B030D-6E8A-4147-A177-3AD203B41FA5}">
                      <a16:colId xmlns:a16="http://schemas.microsoft.com/office/drawing/2014/main" val="759499432"/>
                    </a:ext>
                  </a:extLst>
                </a:gridCol>
                <a:gridCol w="1797943">
                  <a:extLst>
                    <a:ext uri="{9D8B030D-6E8A-4147-A177-3AD203B41FA5}">
                      <a16:colId xmlns:a16="http://schemas.microsoft.com/office/drawing/2014/main" val="3116133176"/>
                    </a:ext>
                  </a:extLst>
                </a:gridCol>
                <a:gridCol w="1797943">
                  <a:extLst>
                    <a:ext uri="{9D8B030D-6E8A-4147-A177-3AD203B41FA5}">
                      <a16:colId xmlns:a16="http://schemas.microsoft.com/office/drawing/2014/main" val="1624830345"/>
                    </a:ext>
                  </a:extLst>
                </a:gridCol>
                <a:gridCol w="1797943">
                  <a:extLst>
                    <a:ext uri="{9D8B030D-6E8A-4147-A177-3AD203B41FA5}">
                      <a16:colId xmlns:a16="http://schemas.microsoft.com/office/drawing/2014/main" val="2016692769"/>
                    </a:ext>
                  </a:extLst>
                </a:gridCol>
                <a:gridCol w="1797943">
                  <a:extLst>
                    <a:ext uri="{9D8B030D-6E8A-4147-A177-3AD203B41FA5}">
                      <a16:colId xmlns:a16="http://schemas.microsoft.com/office/drawing/2014/main" val="428068758"/>
                    </a:ext>
                  </a:extLst>
                </a:gridCol>
                <a:gridCol w="1797943">
                  <a:extLst>
                    <a:ext uri="{9D8B030D-6E8A-4147-A177-3AD203B41FA5}">
                      <a16:colId xmlns:a16="http://schemas.microsoft.com/office/drawing/2014/main" val="1595012187"/>
                    </a:ext>
                  </a:extLst>
                </a:gridCol>
                <a:gridCol w="1797943">
                  <a:extLst>
                    <a:ext uri="{9D8B030D-6E8A-4147-A177-3AD203B41FA5}">
                      <a16:colId xmlns:a16="http://schemas.microsoft.com/office/drawing/2014/main" val="2681351469"/>
                    </a:ext>
                  </a:extLst>
                </a:gridCol>
                <a:gridCol w="1797943">
                  <a:extLst>
                    <a:ext uri="{9D8B030D-6E8A-4147-A177-3AD203B41FA5}">
                      <a16:colId xmlns:a16="http://schemas.microsoft.com/office/drawing/2014/main" val="893930411"/>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CV7</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1</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4</a:t>
                      </a:r>
                    </a:p>
                  </a:txBody>
                  <a:tcPr/>
                </a:tc>
                <a:tc>
                  <a:txBody>
                    <a:bodyPr/>
                    <a:lstStyle/>
                    <a:p>
                      <a:pPr algn="ctr"/>
                      <a:r>
                        <a:rPr lang="en-US"/>
                        <a:t>3</a:t>
                      </a:r>
                    </a:p>
                  </a:txBody>
                  <a:tcPr/>
                </a:tc>
                <a:tc>
                  <a:txBody>
                    <a:bodyPr/>
                    <a:lstStyle/>
                    <a:p>
                      <a:pPr algn="ctr"/>
                      <a:r>
                        <a:rPr lang="en-US"/>
                        <a:t>4</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nvGraphicFramePr>
        <p:xfrm>
          <a:off x="836612" y="4737100"/>
          <a:ext cx="12554745" cy="1219200"/>
        </p:xfrm>
        <a:graphic>
          <a:graphicData uri="http://schemas.openxmlformats.org/drawingml/2006/table">
            <a:tbl>
              <a:tblPr firstRow="1" bandRow="1">
                <a:tableStyleId>{5C22544A-7EE6-4342-B048-85BDC9FD1C3A}</a:tableStyleId>
              </a:tblPr>
              <a:tblGrid>
                <a:gridCol w="1793535">
                  <a:extLst>
                    <a:ext uri="{9D8B030D-6E8A-4147-A177-3AD203B41FA5}">
                      <a16:colId xmlns:a16="http://schemas.microsoft.com/office/drawing/2014/main" val="759499432"/>
                    </a:ext>
                  </a:extLst>
                </a:gridCol>
                <a:gridCol w="1793535">
                  <a:extLst>
                    <a:ext uri="{9D8B030D-6E8A-4147-A177-3AD203B41FA5}">
                      <a16:colId xmlns:a16="http://schemas.microsoft.com/office/drawing/2014/main" val="3116133176"/>
                    </a:ext>
                  </a:extLst>
                </a:gridCol>
                <a:gridCol w="1793535">
                  <a:extLst>
                    <a:ext uri="{9D8B030D-6E8A-4147-A177-3AD203B41FA5}">
                      <a16:colId xmlns:a16="http://schemas.microsoft.com/office/drawing/2014/main" val="1624830345"/>
                    </a:ext>
                  </a:extLst>
                </a:gridCol>
                <a:gridCol w="1793535">
                  <a:extLst>
                    <a:ext uri="{9D8B030D-6E8A-4147-A177-3AD203B41FA5}">
                      <a16:colId xmlns:a16="http://schemas.microsoft.com/office/drawing/2014/main" val="2016692769"/>
                    </a:ext>
                  </a:extLst>
                </a:gridCol>
                <a:gridCol w="1793535">
                  <a:extLst>
                    <a:ext uri="{9D8B030D-6E8A-4147-A177-3AD203B41FA5}">
                      <a16:colId xmlns:a16="http://schemas.microsoft.com/office/drawing/2014/main" val="428068758"/>
                    </a:ext>
                  </a:extLst>
                </a:gridCol>
                <a:gridCol w="1793535">
                  <a:extLst>
                    <a:ext uri="{9D8B030D-6E8A-4147-A177-3AD203B41FA5}">
                      <a16:colId xmlns:a16="http://schemas.microsoft.com/office/drawing/2014/main" val="1661936516"/>
                    </a:ext>
                  </a:extLst>
                </a:gridCol>
                <a:gridCol w="1793535">
                  <a:extLst>
                    <a:ext uri="{9D8B030D-6E8A-4147-A177-3AD203B41FA5}">
                      <a16:colId xmlns:a16="http://schemas.microsoft.com/office/drawing/2014/main" val="1317060879"/>
                    </a:ext>
                  </a:extLst>
                </a:gridCol>
              </a:tblGrid>
              <a:tr h="609600">
                <a:tc>
                  <a:txBody>
                    <a:bodyPr/>
                    <a:lstStyle/>
                    <a:p>
                      <a:pPr algn="ctr"/>
                      <a:r>
                        <a:rPr lang="en-US"/>
                        <a:t>CV2</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CV7</a:t>
                      </a:r>
                    </a:p>
                  </a:txBody>
                  <a:tcPr/>
                </a:tc>
                <a:tc>
                  <a:txBody>
                    <a:bodyPr/>
                    <a:lstStyle/>
                    <a:p>
                      <a:pPr algn="ctr"/>
                      <a:r>
                        <a:rPr lang="en-US"/>
                        <a:t>CV6</a:t>
                      </a:r>
                    </a:p>
                  </a:txBody>
                  <a:tcPr/>
                </a:tc>
                <a:tc>
                  <a:txBody>
                    <a:bodyPr/>
                    <a:lstStyle/>
                    <a:p>
                      <a:pPr algn="ctr"/>
                      <a:r>
                        <a:rPr lang="en-US"/>
                        <a:t>CV1</a:t>
                      </a:r>
                    </a:p>
                  </a:txBody>
                  <a:tcPr/>
                </a:tc>
                <a:tc>
                  <a:txBody>
                    <a:bodyPr/>
                    <a:lstStyle/>
                    <a:p>
                      <a:pPr algn="ctr"/>
                      <a:r>
                        <a:rPr lang="en-US"/>
                        <a:t>CV3</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18356" y="375645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9" name="object 20">
            <a:extLst>
              <a:ext uri="{FF2B5EF4-FFF2-40B4-BE49-F238E27FC236}">
                <a16:creationId xmlns:a16="http://schemas.microsoft.com/office/drawing/2014/main" id="{4D83EFE5-560A-1454-5AAC-FF2642751181}"/>
              </a:ext>
            </a:extLst>
          </p:cNvPr>
          <p:cNvSpPr txBox="1"/>
          <p:nvPr/>
        </p:nvSpPr>
        <p:spPr>
          <a:xfrm>
            <a:off x="7633821" y="7785100"/>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M1 (8)</a:t>
            </a:r>
          </a:p>
        </p:txBody>
      </p:sp>
      <p:sp>
        <p:nvSpPr>
          <p:cNvPr id="10" name="object 20">
            <a:extLst>
              <a:ext uri="{FF2B5EF4-FFF2-40B4-BE49-F238E27FC236}">
                <a16:creationId xmlns:a16="http://schemas.microsoft.com/office/drawing/2014/main" id="{37E79A31-F6D0-95BF-D525-9FFE3A4F270F}"/>
              </a:ext>
            </a:extLst>
          </p:cNvPr>
          <p:cNvSpPr txBox="1"/>
          <p:nvPr/>
        </p:nvSpPr>
        <p:spPr>
          <a:xfrm>
            <a:off x="12134055" y="6261100"/>
            <a:ext cx="61722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3:</a:t>
            </a:r>
          </a:p>
          <a:p>
            <a:pPr marL="583565" marR="5080" indent="-571500" algn="just">
              <a:lnSpc>
                <a:spcPct val="130000"/>
              </a:lnSpc>
              <a:buFont typeface="Wingdings" panose="05000000000000000000" pitchFamily="2" charset="2"/>
              <a:buChar char="§"/>
            </a:pPr>
            <a:r>
              <a:rPr lang="en-US" sz="4000" spc="-5">
                <a:cs typeface="Source Sans Pro Light"/>
              </a:rPr>
              <a:t>M1 = M1 + CV1 (1)  = 9&gt;=Tmax </a:t>
            </a:r>
            <a:r>
              <a:rPr lang="en-US" sz="4000" spc="-5">
                <a:cs typeface="Source Sans Pro Light"/>
                <a:sym typeface="Wingdings" panose="05000000000000000000" pitchFamily="2" charset="2"/>
              </a:rPr>
              <a:t> Tmax = 9</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CV3 (1) = 9</a:t>
            </a:r>
          </a:p>
        </p:txBody>
      </p:sp>
      <p:sp>
        <p:nvSpPr>
          <p:cNvPr id="11" name="object 20">
            <a:extLst>
              <a:ext uri="{FF2B5EF4-FFF2-40B4-BE49-F238E27FC236}">
                <a16:creationId xmlns:a16="http://schemas.microsoft.com/office/drawing/2014/main" id="{6A5B005D-3E76-8753-2142-AA44E3EFF7C8}"/>
              </a:ext>
            </a:extLst>
          </p:cNvPr>
          <p:cNvSpPr txBox="1"/>
          <p:nvPr/>
        </p:nvSpPr>
        <p:spPr>
          <a:xfrm>
            <a:off x="757564" y="6184900"/>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M3 = M3 + CV7 (4)  = 8 &gt;=Tmax </a:t>
            </a:r>
            <a:r>
              <a:rPr lang="en-US" sz="4000" spc="-5">
                <a:cs typeface="Source Sans Pro Light"/>
                <a:sym typeface="Wingdings" panose="05000000000000000000" pitchFamily="2" charset="2"/>
              </a:rPr>
              <a:t> Tmax = 8</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(4) = 8</a:t>
            </a:r>
          </a:p>
        </p:txBody>
      </p:sp>
      <p:sp>
        <p:nvSpPr>
          <p:cNvPr id="12" name="object 20">
            <a:extLst>
              <a:ext uri="{FF2B5EF4-FFF2-40B4-BE49-F238E27FC236}">
                <a16:creationId xmlns:a16="http://schemas.microsoft.com/office/drawing/2014/main" id="{8EDE0621-A471-084D-F41D-640C4770F1A3}"/>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9 đơn vị thời gian</a:t>
            </a:r>
          </a:p>
        </p:txBody>
      </p:sp>
      <p:sp>
        <p:nvSpPr>
          <p:cNvPr id="7" name="object 4">
            <a:extLst>
              <a:ext uri="{FF2B5EF4-FFF2-40B4-BE49-F238E27FC236}">
                <a16:creationId xmlns:a16="http://schemas.microsoft.com/office/drawing/2014/main" id="{B196FFC1-2E1A-B0B7-CF15-0D80D98A2D91}"/>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686414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20" name="object 20"/>
          <p:cNvSpPr txBox="1"/>
          <p:nvPr/>
        </p:nvSpPr>
        <p:spPr>
          <a:xfrm>
            <a:off x="757564" y="2181739"/>
            <a:ext cx="16916400" cy="6677790"/>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t>Là giải thuật tối ưu của tìm kiếm cục bộ (Stefanie Gunther, 1983) nhằm tìm kiếm trạng thái tốt hơn có sử dụng hàm lượng giá h’.</a:t>
            </a:r>
          </a:p>
          <a:p>
            <a:pPr marL="583565" marR="5080" indent="-571500" algn="just">
              <a:lnSpc>
                <a:spcPct val="130000"/>
              </a:lnSpc>
              <a:buFont typeface="Wingdings" panose="05000000000000000000" pitchFamily="2" charset="2"/>
              <a:buChar char="§"/>
            </a:pPr>
            <a:r>
              <a:rPr lang="en-US" sz="3600" spc="-5"/>
              <a:t>Bước 1. Khởi tạo ngăn xếp OPEN = start</a:t>
            </a:r>
          </a:p>
          <a:p>
            <a:pPr marL="583565" marR="5080" indent="-571500" algn="just">
              <a:lnSpc>
                <a:spcPct val="130000"/>
              </a:lnSpc>
              <a:buFont typeface="Wingdings" panose="05000000000000000000" pitchFamily="2" charset="2"/>
              <a:buChar char="§"/>
            </a:pPr>
            <a:r>
              <a:rPr lang="en-US" sz="3600" spc="-5"/>
              <a:t>Bước 2. Loop:</a:t>
            </a:r>
          </a:p>
          <a:p>
            <a:pPr marL="2412365" marR="5080" lvl="4" indent="-571500" algn="just">
              <a:lnSpc>
                <a:spcPct val="130000"/>
              </a:lnSpc>
              <a:buFont typeface="Wingdings" panose="05000000000000000000" pitchFamily="2" charset="2"/>
              <a:buChar char="§"/>
            </a:pPr>
            <a:r>
              <a:rPr lang="en-US" sz="3200" spc="-5"/>
              <a:t>if (OPEN</a:t>
            </a:r>
            <a:r>
              <a:rPr lang="en-US" sz="3200" spc="-5">
                <a:sym typeface="Symbol" panose="05050102010706020507" pitchFamily="18" charset="2"/>
              </a:rPr>
              <a:t></a:t>
            </a:r>
            <a:r>
              <a:rPr lang="en-US" sz="3200" spc="-5"/>
              <a:t>): thất bại</a:t>
            </a:r>
          </a:p>
          <a:p>
            <a:pPr marL="2412365" marR="5080" lvl="4" indent="-571500" algn="just">
              <a:lnSpc>
                <a:spcPct val="130000"/>
              </a:lnSpc>
              <a:buFont typeface="Wingdings" panose="05000000000000000000" pitchFamily="2" charset="2"/>
              <a:buChar char="§"/>
            </a:pPr>
            <a:r>
              <a:rPr lang="en-US" sz="3200" spc="-5"/>
              <a:t>n = phần tử đầu danh sách OPEN</a:t>
            </a:r>
          </a:p>
          <a:p>
            <a:pPr marL="2412365" marR="5080" lvl="4" indent="-571500" algn="just">
              <a:lnSpc>
                <a:spcPct val="130000"/>
              </a:lnSpc>
              <a:buFont typeface="Wingdings" panose="05000000000000000000" pitchFamily="2" charset="2"/>
              <a:buChar char="§"/>
            </a:pPr>
            <a:r>
              <a:rPr lang="en-US" sz="3200" spc="-5"/>
              <a:t>if (n</a:t>
            </a:r>
            <a:r>
              <a:rPr lang="en-US" sz="3200" spc="-5">
                <a:sym typeface="Symbol" panose="05050102010706020507" pitchFamily="18" charset="2"/>
              </a:rPr>
              <a:t>goal</a:t>
            </a:r>
            <a:r>
              <a:rPr lang="en-US" sz="3200" spc="-5"/>
              <a:t>): thành công (END)</a:t>
            </a:r>
          </a:p>
          <a:p>
            <a:pPr marL="2412365" marR="5080" lvl="4" indent="-571500" algn="just">
              <a:lnSpc>
                <a:spcPct val="130000"/>
              </a:lnSpc>
              <a:buFont typeface="Wingdings" panose="05000000000000000000" pitchFamily="2" charset="2"/>
              <a:buChar char="§"/>
            </a:pPr>
            <a:r>
              <a:rPr lang="en-US" sz="3200" spc="-5"/>
              <a:t>for (m: mỗi đỉnh kề </a:t>
            </a:r>
            <a:r>
              <a:rPr lang="en-US" sz="3200" b="1" spc="-5">
                <a:sym typeface="Symbol" panose="05050102010706020507" pitchFamily="18" charset="2"/>
              </a:rPr>
              <a:t>{OPEN  CLOSE</a:t>
            </a:r>
            <a:r>
              <a:rPr lang="en-US" sz="3200" spc="-5">
                <a:sym typeface="Symbol" panose="05050102010706020507" pitchFamily="18" charset="2"/>
              </a:rPr>
              <a:t>}</a:t>
            </a:r>
            <a:r>
              <a:rPr lang="en-US" sz="3200" spc="-5"/>
              <a:t>) </a:t>
            </a:r>
            <a:r>
              <a:rPr lang="en-US" sz="3200" spc="-5">
                <a:sym typeface="Symbol" panose="05050102010706020507" pitchFamily="18" charset="2"/>
              </a:rPr>
              <a:t> (n)//n chưa xét đến</a:t>
            </a:r>
          </a:p>
          <a:p>
            <a:pPr marL="2412365" marR="5080" lvl="4" indent="-571500" algn="just">
              <a:lnSpc>
                <a:spcPct val="130000"/>
              </a:lnSpc>
              <a:buFont typeface="Wingdings" panose="05000000000000000000" pitchFamily="2" charset="2"/>
              <a:buChar char="§"/>
            </a:pPr>
            <a:r>
              <a:rPr lang="en-US" sz="3200" spc="-5">
                <a:sym typeface="Symbol" panose="05050102010706020507" pitchFamily="18" charset="2"/>
              </a:rPr>
              <a:t>Sắp xếp danh sách (n) theo thứ tự tăng dần của hàm đánh giá h’</a:t>
            </a:r>
          </a:p>
          <a:p>
            <a:pPr marL="2412365" marR="5080" lvl="4" indent="-571500" algn="just">
              <a:lnSpc>
                <a:spcPct val="130000"/>
              </a:lnSpc>
              <a:buFont typeface="Wingdings" panose="05000000000000000000" pitchFamily="2" charset="2"/>
              <a:buChar char="§"/>
            </a:pPr>
            <a:r>
              <a:rPr lang="en-US" sz="3200" spc="-5">
                <a:sym typeface="Symbol" panose="05050102010706020507" pitchFamily="18" charset="2"/>
              </a:rPr>
              <a:t>Chèn (n) vào đầu danh sách OPEN</a:t>
            </a:r>
            <a:endParaRPr lang="vi-VN" sz="3200" spc="-5"/>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Tree>
    <p:extLst>
      <p:ext uri="{BB962C8B-B14F-4D97-AF65-F5344CB8AC3E}">
        <p14:creationId xmlns:p14="http://schemas.microsoft.com/office/powerpoint/2010/main" val="142020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
        <p:nvSpPr>
          <p:cNvPr id="7" name="object 20">
            <a:extLst>
              <a:ext uri="{FF2B5EF4-FFF2-40B4-BE49-F238E27FC236}">
                <a16:creationId xmlns:a16="http://schemas.microsoft.com/office/drawing/2014/main" id="{99CAFD30-61EA-2AF6-98B6-D9FD92AD26C8}"/>
              </a:ext>
            </a:extLst>
          </p:cNvPr>
          <p:cNvSpPr txBox="1"/>
          <p:nvPr/>
        </p:nvSpPr>
        <p:spPr>
          <a:xfrm>
            <a:off x="748606" y="2212279"/>
            <a:ext cx="11118751"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t>Trình bày thuật toán leo đồi dốc đứng. Áp dụng thuật toán để tìm đường đi ngắn nhất từ đỉnh </a:t>
            </a:r>
            <a:r>
              <a:rPr lang="en-US" sz="4000" spc="-5"/>
              <a:t>A</a:t>
            </a:r>
            <a:r>
              <a:rPr lang="vi-VN" sz="4000" spc="-5"/>
              <a:t> đến </a:t>
            </a:r>
            <a:r>
              <a:rPr lang="en-US" sz="4000" spc="-5"/>
              <a:t>M</a:t>
            </a:r>
            <a:r>
              <a:rPr lang="vi-VN" sz="4000" spc="-5"/>
              <a:t> trên đồ thị, với các ước lượng heuristic của các trạng thái so với trạng thái đích được cho trong </a:t>
            </a:r>
            <a:r>
              <a:rPr lang="en-US" sz="4000" spc="-5"/>
              <a:t>hình</a:t>
            </a:r>
            <a:r>
              <a:rPr lang="vi-VN" sz="4000" spc="-5"/>
              <a:t>.</a:t>
            </a:r>
            <a:endParaRPr lang="en-US" sz="3600" i="1" spc="-5">
              <a:highlight>
                <a:srgbClr val="FF0000"/>
              </a:high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357" y="2330027"/>
            <a:ext cx="6096000" cy="6593633"/>
          </a:xfrm>
          <a:prstGeom prst="rect">
            <a:avLst/>
          </a:prstGeom>
        </p:spPr>
      </p:pic>
    </p:spTree>
    <p:extLst>
      <p:ext uri="{BB962C8B-B14F-4D97-AF65-F5344CB8AC3E}">
        <p14:creationId xmlns:p14="http://schemas.microsoft.com/office/powerpoint/2010/main" val="189944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355" y="2330028"/>
            <a:ext cx="4191001" cy="4533124"/>
          </a:xfrm>
          <a:prstGeom prst="rect">
            <a:avLst/>
          </a:prstGeom>
        </p:spPr>
      </p:pic>
      <p:graphicFrame>
        <p:nvGraphicFramePr>
          <p:cNvPr id="6" name="Table 7">
            <a:extLst>
              <a:ext uri="{FF2B5EF4-FFF2-40B4-BE49-F238E27FC236}">
                <a16:creationId xmlns:a16="http://schemas.microsoft.com/office/drawing/2014/main" id="{040EA5F2-350A-1D21-6882-91AB466377ED}"/>
              </a:ext>
            </a:extLst>
          </p:cNvPr>
          <p:cNvGraphicFramePr>
            <a:graphicFrameLocks noGrp="1"/>
          </p:cNvGraphicFramePr>
          <p:nvPr/>
        </p:nvGraphicFramePr>
        <p:xfrm>
          <a:off x="513556" y="2603500"/>
          <a:ext cx="12902344" cy="3115440"/>
        </p:xfrm>
        <a:graphic>
          <a:graphicData uri="http://schemas.openxmlformats.org/drawingml/2006/table">
            <a:tbl>
              <a:tblPr firstRow="1" bandRow="1">
                <a:tableStyleId>{5C22544A-7EE6-4342-B048-85BDC9FD1C3A}</a:tableStyleId>
              </a:tblPr>
              <a:tblGrid>
                <a:gridCol w="1187768">
                  <a:extLst>
                    <a:ext uri="{9D8B030D-6E8A-4147-A177-3AD203B41FA5}">
                      <a16:colId xmlns:a16="http://schemas.microsoft.com/office/drawing/2014/main" val="3447785761"/>
                    </a:ext>
                  </a:extLst>
                </a:gridCol>
                <a:gridCol w="555176">
                  <a:extLst>
                    <a:ext uri="{9D8B030D-6E8A-4147-A177-3AD203B41FA5}">
                      <a16:colId xmlns:a16="http://schemas.microsoft.com/office/drawing/2014/main" val="2962333438"/>
                    </a:ext>
                  </a:extLst>
                </a:gridCol>
                <a:gridCol w="3895856">
                  <a:extLst>
                    <a:ext uri="{9D8B030D-6E8A-4147-A177-3AD203B41FA5}">
                      <a16:colId xmlns:a16="http://schemas.microsoft.com/office/drawing/2014/main" val="880620419"/>
                    </a:ext>
                  </a:extLst>
                </a:gridCol>
                <a:gridCol w="5766863">
                  <a:extLst>
                    <a:ext uri="{9D8B030D-6E8A-4147-A177-3AD203B41FA5}">
                      <a16:colId xmlns:a16="http://schemas.microsoft.com/office/drawing/2014/main" val="862872195"/>
                    </a:ext>
                  </a:extLst>
                </a:gridCol>
                <a:gridCol w="1496681">
                  <a:extLst>
                    <a:ext uri="{9D8B030D-6E8A-4147-A177-3AD203B41FA5}">
                      <a16:colId xmlns:a16="http://schemas.microsoft.com/office/drawing/2014/main" val="2348659563"/>
                    </a:ext>
                  </a:extLst>
                </a:gridCol>
              </a:tblGrid>
              <a:tr h="370840">
                <a:tc>
                  <a:txBody>
                    <a:bodyPr/>
                    <a:lstStyle/>
                    <a:p>
                      <a:r>
                        <a:rPr lang="en-US"/>
                        <a:t>Bước</a:t>
                      </a:r>
                    </a:p>
                  </a:txBody>
                  <a:tcPr/>
                </a:tc>
                <a:tc>
                  <a:txBody>
                    <a:bodyPr/>
                    <a:lstStyle/>
                    <a:p>
                      <a:r>
                        <a:rPr lang="en-US"/>
                        <a:t>n</a:t>
                      </a:r>
                    </a:p>
                  </a:txBody>
                  <a:tcPr/>
                </a:tc>
                <a:tc>
                  <a:txBody>
                    <a:bodyPr/>
                    <a:lstStyle/>
                    <a:p>
                      <a:r>
                        <a:rPr lang="en-US">
                          <a:sym typeface="Symbol" panose="05050102010706020507" pitchFamily="18" charset="2"/>
                        </a:rPr>
                        <a:t>(n)</a:t>
                      </a:r>
                      <a:endParaRPr lang="en-US"/>
                    </a:p>
                  </a:txBody>
                  <a:tcPr/>
                </a:tc>
                <a:tc>
                  <a:txBody>
                    <a:bodyPr/>
                    <a:lstStyle/>
                    <a:p>
                      <a:r>
                        <a:rPr lang="en-US"/>
                        <a:t>OPEN</a:t>
                      </a:r>
                    </a:p>
                  </a:txBody>
                  <a:tcPr/>
                </a:tc>
                <a:tc>
                  <a:txBody>
                    <a:bodyPr/>
                    <a:lstStyle/>
                    <a:p>
                      <a:r>
                        <a:rPr lang="en-US"/>
                        <a:t>CLOSE</a:t>
                      </a:r>
                    </a:p>
                  </a:txBody>
                  <a:tcPr/>
                </a:tc>
                <a:extLst>
                  <a:ext uri="{0D108BD9-81ED-4DB2-BD59-A6C34878D82A}">
                    <a16:rowId xmlns:a16="http://schemas.microsoft.com/office/drawing/2014/main" val="2535001764"/>
                  </a:ext>
                </a:extLst>
              </a:tr>
              <a:tr h="370840">
                <a:tc>
                  <a:txBody>
                    <a:bodyPr/>
                    <a:lstStyle/>
                    <a:p>
                      <a:pPr algn="ctr"/>
                      <a:r>
                        <a:rPr lang="en-US"/>
                        <a:t>0</a:t>
                      </a:r>
                    </a:p>
                  </a:txBody>
                  <a:tcPr/>
                </a:tc>
                <a:tc>
                  <a:txBody>
                    <a:bodyPr/>
                    <a:lstStyle/>
                    <a:p>
                      <a:endParaRPr lang="en-US"/>
                    </a:p>
                  </a:txBody>
                  <a:tcPr/>
                </a:tc>
                <a:tc>
                  <a:txBody>
                    <a:bodyPr/>
                    <a:lstStyle/>
                    <a:p>
                      <a:endParaRPr lang="en-US" baseline="0"/>
                    </a:p>
                  </a:txBody>
                  <a:tcPr/>
                </a:tc>
                <a:tc>
                  <a:txBody>
                    <a:bodyPr/>
                    <a:lstStyle/>
                    <a:p>
                      <a:r>
                        <a:rPr lang="en-US">
                          <a:sym typeface="Symbol" panose="05050102010706020507" pitchFamily="18" charset="2"/>
                        </a:rPr>
                        <a:t></a:t>
                      </a:r>
                      <a:endParaRPr lang="en-US"/>
                    </a:p>
                  </a:txBody>
                  <a:tcPr/>
                </a:tc>
                <a:tc>
                  <a:txBody>
                    <a:bodyPr/>
                    <a:lstStyle/>
                    <a:p>
                      <a:pPr algn="ctr"/>
                      <a:r>
                        <a:rPr lang="en-US">
                          <a:sym typeface="Symbol" panose="05050102010706020507" pitchFamily="18" charset="2"/>
                        </a:rPr>
                        <a:t></a:t>
                      </a:r>
                      <a:endParaRPr lang="en-US"/>
                    </a:p>
                  </a:txBody>
                  <a:tcPr/>
                </a:tc>
                <a:extLst>
                  <a:ext uri="{0D108BD9-81ED-4DB2-BD59-A6C34878D82A}">
                    <a16:rowId xmlns:a16="http://schemas.microsoft.com/office/drawing/2014/main" val="1128574199"/>
                  </a:ext>
                </a:extLst>
              </a:tr>
              <a:tr h="370840">
                <a:tc>
                  <a:txBody>
                    <a:bodyPr/>
                    <a:lstStyle/>
                    <a:p>
                      <a:pPr algn="ctr"/>
                      <a:r>
                        <a:rPr lang="en-US"/>
                        <a:t>1</a:t>
                      </a:r>
                    </a:p>
                  </a:txBody>
                  <a:tcPr/>
                </a:tc>
                <a:tc>
                  <a:txBody>
                    <a:bodyPr/>
                    <a:lstStyle/>
                    <a:p>
                      <a:r>
                        <a:rPr lang="en-US"/>
                        <a:t>A</a:t>
                      </a:r>
                    </a:p>
                  </a:txBody>
                  <a:tcPr/>
                </a:tc>
                <a:tc>
                  <a:txBody>
                    <a:bodyPr/>
                    <a:lstStyle/>
                    <a:p>
                      <a:r>
                        <a:rPr lang="en-US"/>
                        <a:t>B</a:t>
                      </a:r>
                      <a:r>
                        <a:rPr lang="en-US" baseline="30000"/>
                        <a:t>(35)</a:t>
                      </a:r>
                      <a:r>
                        <a:rPr lang="en-US"/>
                        <a:t>,C</a:t>
                      </a:r>
                      <a:r>
                        <a:rPr lang="en-US" baseline="30000"/>
                        <a:t>(37)</a:t>
                      </a:r>
                      <a:r>
                        <a:rPr lang="en-US"/>
                        <a:t>,D</a:t>
                      </a:r>
                      <a:r>
                        <a:rPr lang="en-US" baseline="30000"/>
                        <a:t>(30)</a:t>
                      </a:r>
                      <a:r>
                        <a:rPr lang="en-US"/>
                        <a:t>,E</a:t>
                      </a:r>
                      <a:r>
                        <a:rPr lang="en-US" baseline="30000"/>
                        <a:t>(20)</a:t>
                      </a:r>
                    </a:p>
                  </a:txBody>
                  <a:tcPr/>
                </a:tc>
                <a:tc>
                  <a:txBody>
                    <a:bodyPr/>
                    <a:lstStyle/>
                    <a:p>
                      <a:r>
                        <a:rPr lang="en-US"/>
                        <a:t>E</a:t>
                      </a:r>
                      <a:r>
                        <a:rPr lang="en-US" baseline="30000"/>
                        <a:t>(20)</a:t>
                      </a:r>
                      <a:r>
                        <a:rPr lang="en-US" baseline="0"/>
                        <a:t>,</a:t>
                      </a:r>
                      <a:r>
                        <a:rPr lang="en-US"/>
                        <a:t>D</a:t>
                      </a:r>
                      <a:r>
                        <a:rPr lang="en-US" baseline="30000"/>
                        <a:t>(30)</a:t>
                      </a:r>
                      <a:r>
                        <a:rPr lang="en-US"/>
                        <a:t>, B</a:t>
                      </a:r>
                      <a:r>
                        <a:rPr lang="en-US" baseline="30000"/>
                        <a:t>(35)</a:t>
                      </a:r>
                      <a:r>
                        <a:rPr lang="en-US"/>
                        <a:t>,C</a:t>
                      </a:r>
                      <a:r>
                        <a:rPr lang="en-US" baseline="30000"/>
                        <a:t>(37)</a:t>
                      </a:r>
                    </a:p>
                  </a:txBody>
                  <a:tcPr/>
                </a:tc>
                <a:tc>
                  <a:txBody>
                    <a:bodyPr/>
                    <a:lstStyle/>
                    <a:p>
                      <a:pPr algn="ctr"/>
                      <a:r>
                        <a:rPr lang="en-US"/>
                        <a:t>A</a:t>
                      </a:r>
                    </a:p>
                  </a:txBody>
                  <a:tcPr/>
                </a:tc>
                <a:extLst>
                  <a:ext uri="{0D108BD9-81ED-4DB2-BD59-A6C34878D82A}">
                    <a16:rowId xmlns:a16="http://schemas.microsoft.com/office/drawing/2014/main" val="1474527544"/>
                  </a:ext>
                </a:extLst>
              </a:tr>
              <a:tr h="370840">
                <a:tc>
                  <a:txBody>
                    <a:bodyPr/>
                    <a:lstStyle/>
                    <a:p>
                      <a:pPr algn="ctr"/>
                      <a:r>
                        <a:rPr lang="en-US"/>
                        <a:t>2</a:t>
                      </a:r>
                    </a:p>
                  </a:txBody>
                  <a:tcPr/>
                </a:tc>
                <a:tc>
                  <a:txBody>
                    <a:bodyPr/>
                    <a:lstStyle/>
                    <a:p>
                      <a:r>
                        <a:rPr lang="en-US"/>
                        <a:t>E</a:t>
                      </a:r>
                    </a:p>
                  </a:txBody>
                  <a:tcPr/>
                </a:tc>
                <a:tc>
                  <a:txBody>
                    <a:bodyPr/>
                    <a:lstStyle/>
                    <a:p>
                      <a:r>
                        <a:rPr lang="en-US"/>
                        <a:t>G</a:t>
                      </a:r>
                      <a:r>
                        <a:rPr lang="en-US" baseline="30000"/>
                        <a:t>(19)</a:t>
                      </a:r>
                      <a:r>
                        <a:rPr lang="en-US"/>
                        <a:t>,Y</a:t>
                      </a:r>
                      <a:r>
                        <a:rPr lang="en-US" baseline="30000"/>
                        <a:t>(17)</a:t>
                      </a:r>
                    </a:p>
                  </a:txBody>
                  <a:tcPr/>
                </a:tc>
                <a:tc>
                  <a:txBody>
                    <a:bodyPr/>
                    <a:lstStyle/>
                    <a:p>
                      <a:r>
                        <a:rPr lang="en-US"/>
                        <a:t>Y</a:t>
                      </a:r>
                      <a:r>
                        <a:rPr lang="en-US" sz="2807" kern="1200" baseline="30000">
                          <a:solidFill>
                            <a:schemeClr val="dk1"/>
                          </a:solidFill>
                          <a:latin typeface="+mn-lt"/>
                          <a:ea typeface="+mn-ea"/>
                          <a:cs typeface="+mn-cs"/>
                        </a:rPr>
                        <a:t>(17)</a:t>
                      </a:r>
                      <a:r>
                        <a:rPr lang="en-US"/>
                        <a:t>, G</a:t>
                      </a:r>
                      <a:r>
                        <a:rPr lang="en-US" sz="2807" kern="1200" baseline="30000">
                          <a:solidFill>
                            <a:schemeClr val="dk1"/>
                          </a:solidFill>
                          <a:latin typeface="+mn-lt"/>
                          <a:ea typeface="+mn-ea"/>
                          <a:cs typeface="+mn-cs"/>
                        </a:rPr>
                        <a:t>(19)</a:t>
                      </a:r>
                      <a:r>
                        <a:rPr lang="en-US"/>
                        <a:t>, D</a:t>
                      </a:r>
                      <a:r>
                        <a:rPr lang="en-US" baseline="30000"/>
                        <a:t>(30)</a:t>
                      </a:r>
                      <a:r>
                        <a:rPr lang="en-US"/>
                        <a:t>, B</a:t>
                      </a:r>
                      <a:r>
                        <a:rPr lang="en-US" baseline="30000"/>
                        <a:t>(35)</a:t>
                      </a:r>
                      <a:r>
                        <a:rPr lang="en-US"/>
                        <a:t>,C</a:t>
                      </a:r>
                      <a:r>
                        <a:rPr lang="en-US" baseline="30000"/>
                        <a:t>(37)</a:t>
                      </a:r>
                    </a:p>
                  </a:txBody>
                  <a:tcPr/>
                </a:tc>
                <a:tc>
                  <a:txBody>
                    <a:bodyPr/>
                    <a:lstStyle/>
                    <a:p>
                      <a:pPr algn="ctr"/>
                      <a:r>
                        <a:rPr lang="en-US"/>
                        <a:t>E</a:t>
                      </a:r>
                    </a:p>
                  </a:txBody>
                  <a:tcPr/>
                </a:tc>
                <a:extLst>
                  <a:ext uri="{0D108BD9-81ED-4DB2-BD59-A6C34878D82A}">
                    <a16:rowId xmlns:a16="http://schemas.microsoft.com/office/drawing/2014/main" val="3800380317"/>
                  </a:ext>
                </a:extLst>
              </a:tr>
              <a:tr h="370840">
                <a:tc>
                  <a:txBody>
                    <a:bodyPr/>
                    <a:lstStyle/>
                    <a:p>
                      <a:pPr algn="ctr"/>
                      <a:r>
                        <a:rPr lang="en-US"/>
                        <a:t>3</a:t>
                      </a:r>
                    </a:p>
                  </a:txBody>
                  <a:tcPr/>
                </a:tc>
                <a:tc>
                  <a:txBody>
                    <a:bodyPr/>
                    <a:lstStyle/>
                    <a:p>
                      <a:r>
                        <a:rPr lang="en-US"/>
                        <a:t>Y</a:t>
                      </a:r>
                    </a:p>
                  </a:txBody>
                  <a:tcPr/>
                </a:tc>
                <a:tc>
                  <a:txBody>
                    <a:bodyPr/>
                    <a:lstStyle/>
                    <a:p>
                      <a:r>
                        <a:rPr lang="en-US"/>
                        <a:t>M</a:t>
                      </a:r>
                      <a:r>
                        <a:rPr lang="en-US" baseline="30000"/>
                        <a:t>(0)</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M</a:t>
                      </a:r>
                      <a:r>
                        <a:rPr lang="en-US" baseline="30000"/>
                        <a:t>(0)</a:t>
                      </a:r>
                      <a:r>
                        <a:rPr lang="en-US"/>
                        <a:t>, G</a:t>
                      </a:r>
                      <a:r>
                        <a:rPr lang="en-US" baseline="30000"/>
                        <a:t>(19)</a:t>
                      </a:r>
                      <a:r>
                        <a:rPr lang="en-US"/>
                        <a:t>, D</a:t>
                      </a:r>
                      <a:r>
                        <a:rPr lang="en-US" baseline="30000"/>
                        <a:t>(30)</a:t>
                      </a:r>
                      <a:r>
                        <a:rPr lang="en-US"/>
                        <a:t>, B</a:t>
                      </a:r>
                      <a:r>
                        <a:rPr lang="en-US" baseline="30000"/>
                        <a:t>(35)</a:t>
                      </a:r>
                      <a:r>
                        <a:rPr lang="en-US"/>
                        <a:t>,C</a:t>
                      </a:r>
                      <a:r>
                        <a:rPr lang="en-US" baseline="30000"/>
                        <a:t>(37)</a:t>
                      </a:r>
                    </a:p>
                  </a:txBody>
                  <a:tcPr/>
                </a:tc>
                <a:tc>
                  <a:txBody>
                    <a:bodyPr/>
                    <a:lstStyle/>
                    <a:p>
                      <a:pPr algn="ctr"/>
                      <a:r>
                        <a:rPr lang="en-US"/>
                        <a:t>Y</a:t>
                      </a:r>
                    </a:p>
                  </a:txBody>
                  <a:tcPr/>
                </a:tc>
                <a:extLst>
                  <a:ext uri="{0D108BD9-81ED-4DB2-BD59-A6C34878D82A}">
                    <a16:rowId xmlns:a16="http://schemas.microsoft.com/office/drawing/2014/main" val="2763049288"/>
                  </a:ext>
                </a:extLst>
              </a:tr>
              <a:tr h="370840">
                <a:tc>
                  <a:txBody>
                    <a:bodyPr/>
                    <a:lstStyle/>
                    <a:p>
                      <a:pPr algn="ctr"/>
                      <a:r>
                        <a:rPr lang="en-US"/>
                        <a:t>4</a:t>
                      </a:r>
                    </a:p>
                  </a:txBody>
                  <a:tcPr/>
                </a:tc>
                <a:tc>
                  <a:txBody>
                    <a:bodyPr/>
                    <a:lstStyle/>
                    <a:p>
                      <a:r>
                        <a:rPr lang="en-US"/>
                        <a:t>M</a:t>
                      </a:r>
                    </a:p>
                  </a:txBody>
                  <a:tcPr/>
                </a:tc>
                <a:tc>
                  <a:txBody>
                    <a:bodyPr/>
                    <a:lstStyle/>
                    <a:p>
                      <a:r>
                        <a:rPr lang="en-US"/>
                        <a:t>TRUE</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endParaRPr lang="en-US"/>
                    </a:p>
                  </a:txBody>
                  <a:tcPr/>
                </a:tc>
                <a:extLst>
                  <a:ext uri="{0D108BD9-81ED-4DB2-BD59-A6C34878D82A}">
                    <a16:rowId xmlns:a16="http://schemas.microsoft.com/office/drawing/2014/main" val="991579569"/>
                  </a:ext>
                </a:extLst>
              </a:tr>
            </a:tbl>
          </a:graphicData>
        </a:graphic>
      </p:graphicFrame>
      <p:sp>
        <p:nvSpPr>
          <p:cNvPr id="9" name="object 20">
            <a:extLst>
              <a:ext uri="{FF2B5EF4-FFF2-40B4-BE49-F238E27FC236}">
                <a16:creationId xmlns:a16="http://schemas.microsoft.com/office/drawing/2014/main" id="{833B066A-6216-4521-63E5-8516F6BF33DB}"/>
              </a:ext>
            </a:extLst>
          </p:cNvPr>
          <p:cNvSpPr txBox="1"/>
          <p:nvPr/>
        </p:nvSpPr>
        <p:spPr>
          <a:xfrm>
            <a:off x="13772355" y="7069313"/>
            <a:ext cx="4876800" cy="814838"/>
          </a:xfrm>
          <a:prstGeom prst="rect">
            <a:avLst/>
          </a:prstGeom>
        </p:spPr>
        <p:style>
          <a:lnRef idx="1">
            <a:schemeClr val="dk1"/>
          </a:lnRef>
          <a:fillRef idx="2">
            <a:schemeClr val="dk1"/>
          </a:fillRef>
          <a:effectRef idx="1">
            <a:schemeClr val="dk1"/>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solidFill>
                  <a:schemeClr val="bg1"/>
                </a:solidFill>
                <a:cs typeface="Source Sans Pro Light"/>
              </a:rPr>
              <a:t>A </a:t>
            </a:r>
            <a:r>
              <a:rPr lang="en-US" sz="4400" spc="-5">
                <a:solidFill>
                  <a:schemeClr val="bg1"/>
                </a:solidFill>
                <a:cs typeface="Source Sans Pro Light"/>
                <a:sym typeface="Wingdings" panose="05000000000000000000" pitchFamily="2" charset="2"/>
              </a:rPr>
              <a:t> E  Y  M </a:t>
            </a:r>
            <a:endParaRPr lang="vi-VN" sz="4400" spc="-5">
              <a:solidFill>
                <a:schemeClr val="bg1"/>
              </a:solidFill>
              <a:cs typeface="Source Sans Pro Light"/>
            </a:endParaRPr>
          </a:p>
        </p:txBody>
      </p:sp>
      <p:sp>
        <p:nvSpPr>
          <p:cNvPr id="10" name="object 20">
            <a:extLst>
              <a:ext uri="{FF2B5EF4-FFF2-40B4-BE49-F238E27FC236}">
                <a16:creationId xmlns:a16="http://schemas.microsoft.com/office/drawing/2014/main" id="{C1105EE0-A433-775F-31D2-51D1AEF143A5}"/>
              </a:ext>
            </a:extLst>
          </p:cNvPr>
          <p:cNvSpPr txBox="1"/>
          <p:nvPr/>
        </p:nvSpPr>
        <p:spPr>
          <a:xfrm>
            <a:off x="757564" y="5912745"/>
            <a:ext cx="13395792"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t>Giải thuật có khuynh hướng sa lầy ở cực đại cục bộ</a:t>
            </a:r>
          </a:p>
          <a:p>
            <a:pPr marL="583565" marR="5080" indent="-571500" algn="just">
              <a:lnSpc>
                <a:spcPct val="130000"/>
              </a:lnSpc>
              <a:buFont typeface="Wingdings" panose="05000000000000000000" pitchFamily="2" charset="2"/>
              <a:buChar char="§"/>
            </a:pPr>
            <a:r>
              <a:rPr lang="en-US" sz="4000" spc="-5"/>
              <a:t>Lời giải tìm được không tối ưu</a:t>
            </a:r>
          </a:p>
          <a:p>
            <a:pPr marL="583565" marR="5080" indent="-571500" algn="just">
              <a:lnSpc>
                <a:spcPct val="130000"/>
              </a:lnSpc>
              <a:buFont typeface="Wingdings" panose="05000000000000000000" pitchFamily="2" charset="2"/>
              <a:buChar char="§"/>
            </a:pPr>
            <a:r>
              <a:rPr lang="en-US" sz="4000" spc="-5"/>
              <a:t>Không tìm được lời giải dù rằng có lời giải</a:t>
            </a:r>
            <a:endParaRPr lang="en-US" sz="3600" spc="-5"/>
          </a:p>
          <a:p>
            <a:pPr marL="583565" marR="5080" indent="-571500" algn="just">
              <a:lnSpc>
                <a:spcPct val="130000"/>
              </a:lnSpc>
              <a:buFont typeface="Wingdings" panose="05000000000000000000" pitchFamily="2" charset="2"/>
              <a:buChar char="§"/>
            </a:pPr>
            <a:r>
              <a:rPr lang="en-US" sz="4000" spc="-5"/>
              <a:t>Có thể rơi vào vòng lặp vô hạn vì không lưu giữ trạng thái của các đỉnh đã xét.</a:t>
            </a:r>
          </a:p>
        </p:txBody>
      </p:sp>
    </p:spTree>
    <p:extLst>
      <p:ext uri="{BB962C8B-B14F-4D97-AF65-F5344CB8AC3E}">
        <p14:creationId xmlns:p14="http://schemas.microsoft.com/office/powerpoint/2010/main" val="342163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
        <p:nvSpPr>
          <p:cNvPr id="7" name="object 20">
            <a:extLst>
              <a:ext uri="{FF2B5EF4-FFF2-40B4-BE49-F238E27FC236}">
                <a16:creationId xmlns:a16="http://schemas.microsoft.com/office/drawing/2014/main" id="{99CAFD30-61EA-2AF6-98B6-D9FD92AD26C8}"/>
              </a:ext>
            </a:extLst>
          </p:cNvPr>
          <p:cNvSpPr txBox="1"/>
          <p:nvPr/>
        </p:nvSpPr>
        <p:spPr>
          <a:xfrm>
            <a:off x="748606" y="2212279"/>
            <a:ext cx="11118751"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t>Trình bày thuật toán leo đồi dốc đứng. Áp dụng thuật toán để tìm đường đi ngắn nhất từ đỉnh </a:t>
            </a:r>
            <a:r>
              <a:rPr lang="en-US" sz="4000" spc="-5"/>
              <a:t>A</a:t>
            </a:r>
            <a:r>
              <a:rPr lang="vi-VN" sz="4000" spc="-5"/>
              <a:t> đến </a:t>
            </a:r>
            <a:r>
              <a:rPr lang="en-US" sz="4000" spc="-5"/>
              <a:t>M</a:t>
            </a:r>
            <a:r>
              <a:rPr lang="vi-VN" sz="4000" spc="-5"/>
              <a:t> trên đồ thị, với các ước lượng heuristic của các trạng thái so với trạng thái đích được cho trong </a:t>
            </a:r>
            <a:r>
              <a:rPr lang="en-US" sz="4000" spc="-5"/>
              <a:t>hình</a:t>
            </a:r>
            <a:r>
              <a:rPr lang="vi-VN" sz="4000" spc="-5"/>
              <a:t>.</a:t>
            </a:r>
            <a:endParaRPr lang="en-US" sz="3600" i="1" spc="-5">
              <a:highlight>
                <a:srgbClr val="FF0000"/>
              </a:highlight>
            </a:endParaRPr>
          </a:p>
        </p:txBody>
      </p:sp>
      <p:pic>
        <p:nvPicPr>
          <p:cNvPr id="8" name="Picture 7">
            <a:extLst>
              <a:ext uri="{FF2B5EF4-FFF2-40B4-BE49-F238E27FC236}">
                <a16:creationId xmlns:a16="http://schemas.microsoft.com/office/drawing/2014/main" id="{5C587F58-1FB1-8DDC-E7A7-C138B5C4698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144490" y="1984829"/>
            <a:ext cx="6576430" cy="6030021"/>
          </a:xfrm>
          <a:prstGeom prst="rect">
            <a:avLst/>
          </a:prstGeom>
        </p:spPr>
      </p:pic>
    </p:spTree>
    <p:extLst>
      <p:ext uri="{BB962C8B-B14F-4D97-AF65-F5344CB8AC3E}">
        <p14:creationId xmlns:p14="http://schemas.microsoft.com/office/powerpoint/2010/main" val="338529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3772355" y="2675876"/>
            <a:ext cx="4191001" cy="3841427"/>
          </a:xfrm>
          <a:prstGeom prst="rect">
            <a:avLst/>
          </a:prstGeom>
        </p:spPr>
      </p:pic>
      <p:graphicFrame>
        <p:nvGraphicFramePr>
          <p:cNvPr id="6" name="Table 7">
            <a:extLst>
              <a:ext uri="{FF2B5EF4-FFF2-40B4-BE49-F238E27FC236}">
                <a16:creationId xmlns:a16="http://schemas.microsoft.com/office/drawing/2014/main" id="{040EA5F2-350A-1D21-6882-91AB466377ED}"/>
              </a:ext>
            </a:extLst>
          </p:cNvPr>
          <p:cNvGraphicFramePr>
            <a:graphicFrameLocks noGrp="1"/>
          </p:cNvGraphicFramePr>
          <p:nvPr/>
        </p:nvGraphicFramePr>
        <p:xfrm>
          <a:off x="513556" y="2603500"/>
          <a:ext cx="12902344" cy="3634680"/>
        </p:xfrm>
        <a:graphic>
          <a:graphicData uri="http://schemas.openxmlformats.org/drawingml/2006/table">
            <a:tbl>
              <a:tblPr firstRow="1" bandRow="1">
                <a:tableStyleId>{5C22544A-7EE6-4342-B048-85BDC9FD1C3A}</a:tableStyleId>
              </a:tblPr>
              <a:tblGrid>
                <a:gridCol w="1187768">
                  <a:extLst>
                    <a:ext uri="{9D8B030D-6E8A-4147-A177-3AD203B41FA5}">
                      <a16:colId xmlns:a16="http://schemas.microsoft.com/office/drawing/2014/main" val="3447785761"/>
                    </a:ext>
                  </a:extLst>
                </a:gridCol>
                <a:gridCol w="555176">
                  <a:extLst>
                    <a:ext uri="{9D8B030D-6E8A-4147-A177-3AD203B41FA5}">
                      <a16:colId xmlns:a16="http://schemas.microsoft.com/office/drawing/2014/main" val="2962333438"/>
                    </a:ext>
                  </a:extLst>
                </a:gridCol>
                <a:gridCol w="3895856">
                  <a:extLst>
                    <a:ext uri="{9D8B030D-6E8A-4147-A177-3AD203B41FA5}">
                      <a16:colId xmlns:a16="http://schemas.microsoft.com/office/drawing/2014/main" val="880620419"/>
                    </a:ext>
                  </a:extLst>
                </a:gridCol>
                <a:gridCol w="5766863">
                  <a:extLst>
                    <a:ext uri="{9D8B030D-6E8A-4147-A177-3AD203B41FA5}">
                      <a16:colId xmlns:a16="http://schemas.microsoft.com/office/drawing/2014/main" val="862872195"/>
                    </a:ext>
                  </a:extLst>
                </a:gridCol>
                <a:gridCol w="1496681">
                  <a:extLst>
                    <a:ext uri="{9D8B030D-6E8A-4147-A177-3AD203B41FA5}">
                      <a16:colId xmlns:a16="http://schemas.microsoft.com/office/drawing/2014/main" val="2348659563"/>
                    </a:ext>
                  </a:extLst>
                </a:gridCol>
              </a:tblGrid>
              <a:tr h="370840">
                <a:tc>
                  <a:txBody>
                    <a:bodyPr/>
                    <a:lstStyle/>
                    <a:p>
                      <a:r>
                        <a:rPr lang="en-US"/>
                        <a:t>Bước</a:t>
                      </a:r>
                    </a:p>
                  </a:txBody>
                  <a:tcPr/>
                </a:tc>
                <a:tc>
                  <a:txBody>
                    <a:bodyPr/>
                    <a:lstStyle/>
                    <a:p>
                      <a:r>
                        <a:rPr lang="en-US"/>
                        <a:t>n</a:t>
                      </a:r>
                    </a:p>
                  </a:txBody>
                  <a:tcPr/>
                </a:tc>
                <a:tc>
                  <a:txBody>
                    <a:bodyPr/>
                    <a:lstStyle/>
                    <a:p>
                      <a:r>
                        <a:rPr lang="en-US">
                          <a:sym typeface="Symbol" panose="05050102010706020507" pitchFamily="18" charset="2"/>
                        </a:rPr>
                        <a:t>(n)</a:t>
                      </a:r>
                      <a:endParaRPr lang="en-US"/>
                    </a:p>
                  </a:txBody>
                  <a:tcPr/>
                </a:tc>
                <a:tc>
                  <a:txBody>
                    <a:bodyPr/>
                    <a:lstStyle/>
                    <a:p>
                      <a:r>
                        <a:rPr lang="en-US"/>
                        <a:t>OPEN</a:t>
                      </a:r>
                    </a:p>
                  </a:txBody>
                  <a:tcPr/>
                </a:tc>
                <a:tc>
                  <a:txBody>
                    <a:bodyPr/>
                    <a:lstStyle/>
                    <a:p>
                      <a:r>
                        <a:rPr lang="en-US"/>
                        <a:t>CLOSE</a:t>
                      </a:r>
                    </a:p>
                  </a:txBody>
                  <a:tcPr/>
                </a:tc>
                <a:extLst>
                  <a:ext uri="{0D108BD9-81ED-4DB2-BD59-A6C34878D82A}">
                    <a16:rowId xmlns:a16="http://schemas.microsoft.com/office/drawing/2014/main" val="2535001764"/>
                  </a:ext>
                </a:extLst>
              </a:tr>
              <a:tr h="370840">
                <a:tc>
                  <a:txBody>
                    <a:bodyPr/>
                    <a:lstStyle/>
                    <a:p>
                      <a:pPr algn="ctr"/>
                      <a:r>
                        <a:rPr lang="en-US"/>
                        <a:t>0</a:t>
                      </a:r>
                    </a:p>
                  </a:txBody>
                  <a:tcPr/>
                </a:tc>
                <a:tc>
                  <a:txBody>
                    <a:bodyPr/>
                    <a:lstStyle/>
                    <a:p>
                      <a:endParaRPr lang="en-US"/>
                    </a:p>
                  </a:txBody>
                  <a:tcPr/>
                </a:tc>
                <a:tc>
                  <a:txBody>
                    <a:bodyPr/>
                    <a:lstStyle/>
                    <a:p>
                      <a:endParaRPr lang="en-US" baseline="0"/>
                    </a:p>
                  </a:txBody>
                  <a:tcPr/>
                </a:tc>
                <a:tc>
                  <a:txBody>
                    <a:bodyPr/>
                    <a:lstStyle/>
                    <a:p>
                      <a:r>
                        <a:rPr lang="en-US">
                          <a:sym typeface="Symbol" panose="05050102010706020507" pitchFamily="18" charset="2"/>
                        </a:rPr>
                        <a:t></a:t>
                      </a:r>
                      <a:endParaRPr lang="en-US"/>
                    </a:p>
                  </a:txBody>
                  <a:tcPr/>
                </a:tc>
                <a:tc>
                  <a:txBody>
                    <a:bodyPr/>
                    <a:lstStyle/>
                    <a:p>
                      <a:pPr algn="ctr"/>
                      <a:r>
                        <a:rPr lang="en-US">
                          <a:sym typeface="Symbol" panose="05050102010706020507" pitchFamily="18" charset="2"/>
                        </a:rPr>
                        <a:t></a:t>
                      </a:r>
                      <a:endParaRPr lang="en-US"/>
                    </a:p>
                  </a:txBody>
                  <a:tcPr/>
                </a:tc>
                <a:extLst>
                  <a:ext uri="{0D108BD9-81ED-4DB2-BD59-A6C34878D82A}">
                    <a16:rowId xmlns:a16="http://schemas.microsoft.com/office/drawing/2014/main" val="1128574199"/>
                  </a:ext>
                </a:extLst>
              </a:tr>
              <a:tr h="370840">
                <a:tc>
                  <a:txBody>
                    <a:bodyPr/>
                    <a:lstStyle/>
                    <a:p>
                      <a:pPr algn="ctr"/>
                      <a:r>
                        <a:rPr lang="en-US"/>
                        <a:t>1</a:t>
                      </a:r>
                    </a:p>
                  </a:txBody>
                  <a:tcPr/>
                </a:tc>
                <a:tc>
                  <a:txBody>
                    <a:bodyPr/>
                    <a:lstStyle/>
                    <a:p>
                      <a:r>
                        <a:rPr lang="en-US"/>
                        <a:t>A</a:t>
                      </a:r>
                    </a:p>
                  </a:txBody>
                  <a:tcPr/>
                </a:tc>
                <a:tc>
                  <a:txBody>
                    <a:bodyPr/>
                    <a:lstStyle/>
                    <a:p>
                      <a:r>
                        <a:rPr lang="en-US"/>
                        <a:t>B</a:t>
                      </a:r>
                      <a:r>
                        <a:rPr lang="en-US" baseline="30000"/>
                        <a:t>(5)</a:t>
                      </a:r>
                      <a:r>
                        <a:rPr lang="en-US"/>
                        <a:t>,C</a:t>
                      </a:r>
                      <a:r>
                        <a:rPr lang="en-US" baseline="30000"/>
                        <a:t>(7)</a:t>
                      </a:r>
                      <a:r>
                        <a:rPr lang="en-US"/>
                        <a:t>,D</a:t>
                      </a:r>
                      <a:r>
                        <a:rPr lang="en-US" baseline="30000"/>
                        <a:t>(6)</a:t>
                      </a:r>
                    </a:p>
                  </a:txBody>
                  <a:tcPr/>
                </a:tc>
                <a:tc>
                  <a:txBody>
                    <a:bodyPr/>
                    <a:lstStyle/>
                    <a:p>
                      <a:r>
                        <a:rPr lang="en-US"/>
                        <a:t>B</a:t>
                      </a:r>
                      <a:r>
                        <a:rPr lang="en-US" baseline="30000"/>
                        <a:t>(5)</a:t>
                      </a:r>
                      <a:r>
                        <a:rPr lang="en-US"/>
                        <a:t>, D</a:t>
                      </a:r>
                      <a:r>
                        <a:rPr lang="en-US" baseline="30000"/>
                        <a:t>(6)</a:t>
                      </a:r>
                      <a:r>
                        <a:rPr lang="en-US"/>
                        <a:t>,C</a:t>
                      </a:r>
                      <a:r>
                        <a:rPr lang="en-US" baseline="30000"/>
                        <a:t>(7)</a:t>
                      </a:r>
                    </a:p>
                  </a:txBody>
                  <a:tcPr/>
                </a:tc>
                <a:tc>
                  <a:txBody>
                    <a:bodyPr/>
                    <a:lstStyle/>
                    <a:p>
                      <a:pPr algn="ctr"/>
                      <a:r>
                        <a:rPr lang="en-US"/>
                        <a:t>A</a:t>
                      </a:r>
                    </a:p>
                  </a:txBody>
                  <a:tcPr/>
                </a:tc>
                <a:extLst>
                  <a:ext uri="{0D108BD9-81ED-4DB2-BD59-A6C34878D82A}">
                    <a16:rowId xmlns:a16="http://schemas.microsoft.com/office/drawing/2014/main" val="1474527544"/>
                  </a:ext>
                </a:extLst>
              </a:tr>
              <a:tr h="370840">
                <a:tc>
                  <a:txBody>
                    <a:bodyPr/>
                    <a:lstStyle/>
                    <a:p>
                      <a:pPr algn="ctr"/>
                      <a:r>
                        <a:rPr lang="en-US"/>
                        <a:t>2</a:t>
                      </a:r>
                    </a:p>
                  </a:txBody>
                  <a:tcPr/>
                </a:tc>
                <a:tc>
                  <a:txBody>
                    <a:bodyPr/>
                    <a:lstStyle/>
                    <a:p>
                      <a:r>
                        <a:rPr lang="en-US"/>
                        <a:t>B</a:t>
                      </a:r>
                    </a:p>
                  </a:txBody>
                  <a:tcPr/>
                </a:tc>
                <a:tc>
                  <a:txBody>
                    <a:bodyPr/>
                    <a:lstStyle/>
                    <a:p>
                      <a:r>
                        <a:rPr lang="en-US"/>
                        <a:t>E</a:t>
                      </a:r>
                      <a:r>
                        <a:rPr lang="en-US" baseline="30000"/>
                        <a:t>(9)</a:t>
                      </a:r>
                    </a:p>
                  </a:txBody>
                  <a:tcPr/>
                </a:tc>
                <a:tc>
                  <a:txBody>
                    <a:bodyPr/>
                    <a:lstStyle/>
                    <a:p>
                      <a:r>
                        <a:rPr lang="en-US"/>
                        <a:t>E</a:t>
                      </a:r>
                      <a:r>
                        <a:rPr lang="en-US" sz="2807" kern="1200" baseline="30000">
                          <a:solidFill>
                            <a:schemeClr val="dk1"/>
                          </a:solidFill>
                          <a:latin typeface="+mn-lt"/>
                          <a:ea typeface="+mn-ea"/>
                          <a:cs typeface="+mn-cs"/>
                        </a:rPr>
                        <a:t>(9)</a:t>
                      </a:r>
                      <a:r>
                        <a:rPr lang="en-US"/>
                        <a:t>, D</a:t>
                      </a:r>
                      <a:r>
                        <a:rPr lang="en-US" sz="2807" kern="1200" baseline="30000">
                          <a:solidFill>
                            <a:schemeClr val="dk1"/>
                          </a:solidFill>
                          <a:latin typeface="+mn-lt"/>
                          <a:ea typeface="+mn-ea"/>
                          <a:cs typeface="+mn-cs"/>
                        </a:rPr>
                        <a:t>(6)</a:t>
                      </a:r>
                      <a:r>
                        <a:rPr lang="en-US"/>
                        <a:t>, C</a:t>
                      </a:r>
                      <a:r>
                        <a:rPr lang="en-US" baseline="30000"/>
                        <a:t>(7)</a:t>
                      </a:r>
                    </a:p>
                  </a:txBody>
                  <a:tcPr/>
                </a:tc>
                <a:tc>
                  <a:txBody>
                    <a:bodyPr/>
                    <a:lstStyle/>
                    <a:p>
                      <a:pPr algn="ctr"/>
                      <a:r>
                        <a:rPr lang="en-US"/>
                        <a:t>B</a:t>
                      </a:r>
                    </a:p>
                  </a:txBody>
                  <a:tcPr/>
                </a:tc>
                <a:extLst>
                  <a:ext uri="{0D108BD9-81ED-4DB2-BD59-A6C34878D82A}">
                    <a16:rowId xmlns:a16="http://schemas.microsoft.com/office/drawing/2014/main" val="3800380317"/>
                  </a:ext>
                </a:extLst>
              </a:tr>
              <a:tr h="370840">
                <a:tc>
                  <a:txBody>
                    <a:bodyPr/>
                    <a:lstStyle/>
                    <a:p>
                      <a:pPr algn="ctr"/>
                      <a:r>
                        <a:rPr lang="en-US"/>
                        <a:t>3</a:t>
                      </a:r>
                    </a:p>
                  </a:txBody>
                  <a:tcPr/>
                </a:tc>
                <a:tc>
                  <a:txBody>
                    <a:bodyPr/>
                    <a:lstStyle/>
                    <a:p>
                      <a:r>
                        <a:rPr lang="en-US"/>
                        <a:t>E</a:t>
                      </a:r>
                    </a:p>
                  </a:txBody>
                  <a:tcPr/>
                </a:tc>
                <a:tc>
                  <a:txBody>
                    <a:bodyPr/>
                    <a:lstStyle/>
                    <a:p>
                      <a:r>
                        <a:rPr lang="en-US"/>
                        <a:t>F</a:t>
                      </a:r>
                      <a:r>
                        <a:rPr lang="en-US" baseline="30000"/>
                        <a:t>(1)</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F</a:t>
                      </a:r>
                      <a:r>
                        <a:rPr lang="en-US" baseline="30000"/>
                        <a:t>(1)</a:t>
                      </a:r>
                      <a:r>
                        <a:rPr lang="en-US"/>
                        <a:t>, D</a:t>
                      </a:r>
                      <a:r>
                        <a:rPr lang="en-US" sz="2807" kern="1200" baseline="30000">
                          <a:solidFill>
                            <a:schemeClr val="dk1"/>
                          </a:solidFill>
                          <a:latin typeface="+mn-lt"/>
                          <a:ea typeface="+mn-ea"/>
                          <a:cs typeface="+mn-cs"/>
                        </a:rPr>
                        <a:t>(6)</a:t>
                      </a:r>
                      <a:r>
                        <a:rPr lang="en-US"/>
                        <a:t>, C</a:t>
                      </a:r>
                      <a:r>
                        <a:rPr lang="en-US" baseline="30000"/>
                        <a:t>(7)</a:t>
                      </a:r>
                    </a:p>
                  </a:txBody>
                  <a:tcPr/>
                </a:tc>
                <a:tc>
                  <a:txBody>
                    <a:bodyPr/>
                    <a:lstStyle/>
                    <a:p>
                      <a:pPr algn="ctr"/>
                      <a:r>
                        <a:rPr lang="en-US"/>
                        <a:t>E</a:t>
                      </a:r>
                    </a:p>
                  </a:txBody>
                  <a:tcPr/>
                </a:tc>
                <a:extLst>
                  <a:ext uri="{0D108BD9-81ED-4DB2-BD59-A6C34878D82A}">
                    <a16:rowId xmlns:a16="http://schemas.microsoft.com/office/drawing/2014/main" val="2763049288"/>
                  </a:ext>
                </a:extLst>
              </a:tr>
              <a:tr h="370840">
                <a:tc>
                  <a:txBody>
                    <a:bodyPr/>
                    <a:lstStyle/>
                    <a:p>
                      <a:pPr algn="ctr"/>
                      <a:r>
                        <a:rPr lang="en-US"/>
                        <a:t>4</a:t>
                      </a:r>
                    </a:p>
                  </a:txBody>
                  <a:tcPr/>
                </a:tc>
                <a:tc>
                  <a:txBody>
                    <a:bodyPr/>
                    <a:lstStyle/>
                    <a:p>
                      <a:r>
                        <a:rPr lang="en-US"/>
                        <a:t>F</a:t>
                      </a:r>
                    </a:p>
                  </a:txBody>
                  <a:tcPr/>
                </a:tc>
                <a:tc>
                  <a:txBody>
                    <a:bodyPr/>
                    <a:lstStyle/>
                    <a:p>
                      <a:r>
                        <a:rPr lang="en-US"/>
                        <a:t>H</a:t>
                      </a:r>
                      <a:r>
                        <a:rPr lang="en-US" baseline="30000"/>
                        <a:t>(0)</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H</a:t>
                      </a:r>
                      <a:r>
                        <a:rPr lang="en-US" sz="2807" kern="1200" baseline="30000">
                          <a:solidFill>
                            <a:schemeClr val="dk1"/>
                          </a:solidFill>
                          <a:latin typeface="+mn-lt"/>
                          <a:ea typeface="+mn-ea"/>
                          <a:cs typeface="+mn-cs"/>
                        </a:rPr>
                        <a:t>(0)</a:t>
                      </a:r>
                      <a:r>
                        <a:rPr lang="en-US"/>
                        <a:t>, D</a:t>
                      </a:r>
                      <a:r>
                        <a:rPr lang="en-US" sz="2807" kern="1200" baseline="30000">
                          <a:solidFill>
                            <a:schemeClr val="dk1"/>
                          </a:solidFill>
                          <a:latin typeface="+mn-lt"/>
                          <a:ea typeface="+mn-ea"/>
                          <a:cs typeface="+mn-cs"/>
                        </a:rPr>
                        <a:t>(6)</a:t>
                      </a:r>
                      <a:r>
                        <a:rPr lang="en-US"/>
                        <a:t>, C</a:t>
                      </a:r>
                      <a:r>
                        <a:rPr lang="en-US" baseline="30000"/>
                        <a:t>(7)</a:t>
                      </a:r>
                      <a:endParaRPr lang="en-US"/>
                    </a:p>
                  </a:txBody>
                  <a:tcPr/>
                </a:tc>
                <a:tc>
                  <a:txBody>
                    <a:bodyPr/>
                    <a:lstStyle/>
                    <a:p>
                      <a:pPr algn="ctr"/>
                      <a:r>
                        <a:rPr lang="en-US"/>
                        <a:t>F</a:t>
                      </a:r>
                    </a:p>
                  </a:txBody>
                  <a:tcPr/>
                </a:tc>
                <a:extLst>
                  <a:ext uri="{0D108BD9-81ED-4DB2-BD59-A6C34878D82A}">
                    <a16:rowId xmlns:a16="http://schemas.microsoft.com/office/drawing/2014/main" val="991579569"/>
                  </a:ext>
                </a:extLst>
              </a:tr>
              <a:tr h="370840">
                <a:tc>
                  <a:txBody>
                    <a:bodyPr/>
                    <a:lstStyle/>
                    <a:p>
                      <a:pPr algn="ctr"/>
                      <a:r>
                        <a:rPr lang="en-US"/>
                        <a:t>5</a:t>
                      </a:r>
                    </a:p>
                  </a:txBody>
                  <a:tcPr/>
                </a:tc>
                <a:tc>
                  <a:txBody>
                    <a:bodyPr/>
                    <a:lstStyle/>
                    <a:p>
                      <a:r>
                        <a:rPr lang="en-US"/>
                        <a:t>H</a:t>
                      </a:r>
                    </a:p>
                  </a:txBody>
                  <a:tcPr/>
                </a:tc>
                <a:tc>
                  <a:txBody>
                    <a:bodyPr/>
                    <a:lstStyle/>
                    <a:p>
                      <a:r>
                        <a:rPr lang="en-US" baseline="0"/>
                        <a:t>TRUE</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endParaRPr lang="en-US"/>
                    </a:p>
                  </a:txBody>
                  <a:tcPr/>
                </a:tc>
                <a:extLst>
                  <a:ext uri="{0D108BD9-81ED-4DB2-BD59-A6C34878D82A}">
                    <a16:rowId xmlns:a16="http://schemas.microsoft.com/office/drawing/2014/main" val="34602482"/>
                  </a:ext>
                </a:extLst>
              </a:tr>
            </a:tbl>
          </a:graphicData>
        </a:graphic>
      </p:graphicFrame>
      <p:sp>
        <p:nvSpPr>
          <p:cNvPr id="9" name="object 20">
            <a:extLst>
              <a:ext uri="{FF2B5EF4-FFF2-40B4-BE49-F238E27FC236}">
                <a16:creationId xmlns:a16="http://schemas.microsoft.com/office/drawing/2014/main" id="{833B066A-6216-4521-63E5-8516F6BF33DB}"/>
              </a:ext>
            </a:extLst>
          </p:cNvPr>
          <p:cNvSpPr txBox="1"/>
          <p:nvPr/>
        </p:nvSpPr>
        <p:spPr>
          <a:xfrm>
            <a:off x="515482" y="6517303"/>
            <a:ext cx="6017873" cy="812145"/>
          </a:xfrm>
          <a:prstGeom prst="rect">
            <a:avLst/>
          </a:prstGeom>
        </p:spPr>
        <p:style>
          <a:lnRef idx="1">
            <a:schemeClr val="dk1"/>
          </a:lnRef>
          <a:fillRef idx="2">
            <a:schemeClr val="dk1"/>
          </a:fillRef>
          <a:effectRef idx="1">
            <a:schemeClr val="dk1"/>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solidFill>
                  <a:schemeClr val="bg1"/>
                </a:solidFill>
                <a:cs typeface="Source Sans Pro Light"/>
              </a:rPr>
              <a:t>A </a:t>
            </a:r>
            <a:r>
              <a:rPr lang="en-US" sz="4400" spc="-5">
                <a:solidFill>
                  <a:schemeClr val="bg1"/>
                </a:solidFill>
                <a:cs typeface="Source Sans Pro Light"/>
                <a:sym typeface="Wingdings" panose="05000000000000000000" pitchFamily="2" charset="2"/>
              </a:rPr>
              <a:t> B  E  F  H</a:t>
            </a:r>
            <a:endParaRPr lang="vi-VN" sz="4400" spc="-5">
              <a:solidFill>
                <a:schemeClr val="bg1"/>
              </a:solidFill>
              <a:cs typeface="Source Sans Pro Light"/>
            </a:endParaRPr>
          </a:p>
        </p:txBody>
      </p:sp>
    </p:spTree>
    <p:extLst>
      <p:ext uri="{BB962C8B-B14F-4D97-AF65-F5344CB8AC3E}">
        <p14:creationId xmlns:p14="http://schemas.microsoft.com/office/powerpoint/2010/main" val="1783960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
        <p:nvSpPr>
          <p:cNvPr id="7" name="object 20">
            <a:extLst>
              <a:ext uri="{FF2B5EF4-FFF2-40B4-BE49-F238E27FC236}">
                <a16:creationId xmlns:a16="http://schemas.microsoft.com/office/drawing/2014/main" id="{99CAFD30-61EA-2AF6-98B6-D9FD92AD26C8}"/>
              </a:ext>
            </a:extLst>
          </p:cNvPr>
          <p:cNvSpPr txBox="1"/>
          <p:nvPr/>
        </p:nvSpPr>
        <p:spPr>
          <a:xfrm>
            <a:off x="748607" y="2212279"/>
            <a:ext cx="7384950" cy="634346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t>Trình bày thuật toán leo đồi dốc đứng. Áp dụng thuật toán để tìm đường đi ngắn nhất từ đỉnh </a:t>
            </a:r>
            <a:r>
              <a:rPr lang="en-US" sz="4000" spc="-5"/>
              <a:t>A</a:t>
            </a:r>
            <a:r>
              <a:rPr lang="vi-VN" sz="4000" spc="-5"/>
              <a:t> đến </a:t>
            </a:r>
            <a:r>
              <a:rPr lang="en-US" sz="4000" spc="-5"/>
              <a:t>N</a:t>
            </a:r>
            <a:r>
              <a:rPr lang="vi-VN" sz="4000" spc="-5"/>
              <a:t> trên đồ thị, với các ước lượng heuristic của các trạng thái so với trạng thái đích được cho trong </a:t>
            </a:r>
            <a:r>
              <a:rPr lang="en-US" sz="4000" spc="-5"/>
              <a:t>hình</a:t>
            </a:r>
            <a:r>
              <a:rPr lang="vi-VN" sz="4000" spc="-5"/>
              <a:t>.</a:t>
            </a:r>
            <a:endParaRPr lang="en-US" sz="3600" i="1" spc="-5">
              <a:highlight>
                <a:srgbClr val="FF0000"/>
              </a:highlight>
            </a:endParaRPr>
          </a:p>
        </p:txBody>
      </p:sp>
      <p:pic>
        <p:nvPicPr>
          <p:cNvPr id="9" name="Picture 8">
            <a:extLst>
              <a:ext uri="{FF2B5EF4-FFF2-40B4-BE49-F238E27FC236}">
                <a16:creationId xmlns:a16="http://schemas.microsoft.com/office/drawing/2014/main" id="{BB9ED843-E83C-1AF9-22E5-1D70C6ADF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203" y="2224978"/>
            <a:ext cx="10037503" cy="7922321"/>
          </a:xfrm>
          <a:prstGeom prst="rect">
            <a:avLst/>
          </a:prstGeom>
        </p:spPr>
      </p:pic>
    </p:spTree>
    <p:extLst>
      <p:ext uri="{BB962C8B-B14F-4D97-AF65-F5344CB8AC3E}">
        <p14:creationId xmlns:p14="http://schemas.microsoft.com/office/powerpoint/2010/main" val="671947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20287" y="2179926"/>
            <a:ext cx="7970181" cy="6290974"/>
          </a:xfrm>
          <a:prstGeom prst="rect">
            <a:avLst/>
          </a:prstGeom>
        </p:spPr>
      </p:pic>
      <p:graphicFrame>
        <p:nvGraphicFramePr>
          <p:cNvPr id="6" name="Table 7">
            <a:extLst>
              <a:ext uri="{FF2B5EF4-FFF2-40B4-BE49-F238E27FC236}">
                <a16:creationId xmlns:a16="http://schemas.microsoft.com/office/drawing/2014/main" id="{040EA5F2-350A-1D21-6882-91AB466377ED}"/>
              </a:ext>
            </a:extLst>
          </p:cNvPr>
          <p:cNvGraphicFramePr>
            <a:graphicFrameLocks noGrp="1"/>
          </p:cNvGraphicFramePr>
          <p:nvPr>
            <p:extLst>
              <p:ext uri="{D42A27DB-BD31-4B8C-83A1-F6EECF244321}">
                <p14:modId xmlns:p14="http://schemas.microsoft.com/office/powerpoint/2010/main" val="223740449"/>
              </p:ext>
            </p:extLst>
          </p:nvPr>
        </p:nvGraphicFramePr>
        <p:xfrm>
          <a:off x="513557" y="2603500"/>
          <a:ext cx="10901052" cy="4918077"/>
        </p:xfrm>
        <a:graphic>
          <a:graphicData uri="http://schemas.openxmlformats.org/drawingml/2006/table">
            <a:tbl>
              <a:tblPr firstRow="1" bandRow="1">
                <a:tableStyleId>{5C22544A-7EE6-4342-B048-85BDC9FD1C3A}</a:tableStyleId>
              </a:tblPr>
              <a:tblGrid>
                <a:gridCol w="1187768">
                  <a:extLst>
                    <a:ext uri="{9D8B030D-6E8A-4147-A177-3AD203B41FA5}">
                      <a16:colId xmlns:a16="http://schemas.microsoft.com/office/drawing/2014/main" val="3447785761"/>
                    </a:ext>
                  </a:extLst>
                </a:gridCol>
                <a:gridCol w="440807">
                  <a:extLst>
                    <a:ext uri="{9D8B030D-6E8A-4147-A177-3AD203B41FA5}">
                      <a16:colId xmlns:a16="http://schemas.microsoft.com/office/drawing/2014/main" val="2962333438"/>
                    </a:ext>
                  </a:extLst>
                </a:gridCol>
                <a:gridCol w="3691255">
                  <a:extLst>
                    <a:ext uri="{9D8B030D-6E8A-4147-A177-3AD203B41FA5}">
                      <a16:colId xmlns:a16="http://schemas.microsoft.com/office/drawing/2014/main" val="880620419"/>
                    </a:ext>
                  </a:extLst>
                </a:gridCol>
                <a:gridCol w="4057221">
                  <a:extLst>
                    <a:ext uri="{9D8B030D-6E8A-4147-A177-3AD203B41FA5}">
                      <a16:colId xmlns:a16="http://schemas.microsoft.com/office/drawing/2014/main" val="862872195"/>
                    </a:ext>
                  </a:extLst>
                </a:gridCol>
                <a:gridCol w="1524001">
                  <a:extLst>
                    <a:ext uri="{9D8B030D-6E8A-4147-A177-3AD203B41FA5}">
                      <a16:colId xmlns:a16="http://schemas.microsoft.com/office/drawing/2014/main" val="2348659563"/>
                    </a:ext>
                  </a:extLst>
                </a:gridCol>
              </a:tblGrid>
              <a:tr h="370840">
                <a:tc>
                  <a:txBody>
                    <a:bodyPr/>
                    <a:lstStyle/>
                    <a:p>
                      <a:r>
                        <a:rPr lang="en-US"/>
                        <a:t>Bước</a:t>
                      </a:r>
                    </a:p>
                  </a:txBody>
                  <a:tcPr/>
                </a:tc>
                <a:tc>
                  <a:txBody>
                    <a:bodyPr/>
                    <a:lstStyle/>
                    <a:p>
                      <a:r>
                        <a:rPr lang="en-US"/>
                        <a:t>n</a:t>
                      </a:r>
                    </a:p>
                  </a:txBody>
                  <a:tcPr/>
                </a:tc>
                <a:tc>
                  <a:txBody>
                    <a:bodyPr/>
                    <a:lstStyle/>
                    <a:p>
                      <a:r>
                        <a:rPr lang="en-US">
                          <a:sym typeface="Symbol" panose="05050102010706020507" pitchFamily="18" charset="2"/>
                        </a:rPr>
                        <a:t>(n)</a:t>
                      </a:r>
                      <a:endParaRPr lang="en-US"/>
                    </a:p>
                  </a:txBody>
                  <a:tcPr/>
                </a:tc>
                <a:tc>
                  <a:txBody>
                    <a:bodyPr/>
                    <a:lstStyle/>
                    <a:p>
                      <a:r>
                        <a:rPr lang="en-US"/>
                        <a:t>OPEN</a:t>
                      </a:r>
                    </a:p>
                  </a:txBody>
                  <a:tcPr/>
                </a:tc>
                <a:tc>
                  <a:txBody>
                    <a:bodyPr/>
                    <a:lstStyle/>
                    <a:p>
                      <a:r>
                        <a:rPr lang="en-US"/>
                        <a:t>CLOSE</a:t>
                      </a:r>
                    </a:p>
                  </a:txBody>
                  <a:tcPr/>
                </a:tc>
                <a:extLst>
                  <a:ext uri="{0D108BD9-81ED-4DB2-BD59-A6C34878D82A}">
                    <a16:rowId xmlns:a16="http://schemas.microsoft.com/office/drawing/2014/main" val="2535001764"/>
                  </a:ext>
                </a:extLst>
              </a:tr>
              <a:tr h="370840">
                <a:tc>
                  <a:txBody>
                    <a:bodyPr/>
                    <a:lstStyle/>
                    <a:p>
                      <a:pPr algn="ctr"/>
                      <a:r>
                        <a:rPr lang="en-US"/>
                        <a:t>0</a:t>
                      </a:r>
                    </a:p>
                  </a:txBody>
                  <a:tcPr/>
                </a:tc>
                <a:tc>
                  <a:txBody>
                    <a:bodyPr/>
                    <a:lstStyle/>
                    <a:p>
                      <a:endParaRPr lang="en-US"/>
                    </a:p>
                  </a:txBody>
                  <a:tcPr/>
                </a:tc>
                <a:tc>
                  <a:txBody>
                    <a:bodyPr/>
                    <a:lstStyle/>
                    <a:p>
                      <a:endParaRPr lang="en-US" baseline="0"/>
                    </a:p>
                  </a:txBody>
                  <a:tcPr/>
                </a:tc>
                <a:tc>
                  <a:txBody>
                    <a:bodyPr/>
                    <a:lstStyle/>
                    <a:p>
                      <a:r>
                        <a:rPr lang="en-US">
                          <a:sym typeface="Symbol" panose="05050102010706020507" pitchFamily="18" charset="2"/>
                        </a:rPr>
                        <a:t></a:t>
                      </a:r>
                      <a:endParaRPr lang="en-US"/>
                    </a:p>
                  </a:txBody>
                  <a:tcPr/>
                </a:tc>
                <a:tc>
                  <a:txBody>
                    <a:bodyPr/>
                    <a:lstStyle/>
                    <a:p>
                      <a:pPr algn="ctr"/>
                      <a:r>
                        <a:rPr lang="en-US">
                          <a:sym typeface="Symbol" panose="05050102010706020507" pitchFamily="18" charset="2"/>
                        </a:rPr>
                        <a:t></a:t>
                      </a:r>
                      <a:endParaRPr lang="en-US"/>
                    </a:p>
                  </a:txBody>
                  <a:tcPr/>
                </a:tc>
                <a:extLst>
                  <a:ext uri="{0D108BD9-81ED-4DB2-BD59-A6C34878D82A}">
                    <a16:rowId xmlns:a16="http://schemas.microsoft.com/office/drawing/2014/main" val="1128574199"/>
                  </a:ext>
                </a:extLst>
              </a:tr>
              <a:tr h="370840">
                <a:tc>
                  <a:txBody>
                    <a:bodyPr/>
                    <a:lstStyle/>
                    <a:p>
                      <a:pPr algn="ctr"/>
                      <a:r>
                        <a:rPr lang="en-US"/>
                        <a:t>1</a:t>
                      </a:r>
                    </a:p>
                  </a:txBody>
                  <a:tcPr/>
                </a:tc>
                <a:tc>
                  <a:txBody>
                    <a:bodyPr/>
                    <a:lstStyle/>
                    <a:p>
                      <a:r>
                        <a:rPr lang="en-US"/>
                        <a:t>A</a:t>
                      </a:r>
                    </a:p>
                  </a:txBody>
                  <a:tcPr/>
                </a:tc>
                <a:tc>
                  <a:txBody>
                    <a:bodyPr/>
                    <a:lstStyle/>
                    <a:p>
                      <a:r>
                        <a:rPr lang="en-US"/>
                        <a:t>B</a:t>
                      </a:r>
                      <a:r>
                        <a:rPr lang="en-US" baseline="30000"/>
                        <a:t>(38)</a:t>
                      </a:r>
                      <a:r>
                        <a:rPr lang="en-US"/>
                        <a:t>,C</a:t>
                      </a:r>
                      <a:r>
                        <a:rPr lang="en-US" baseline="30000"/>
                        <a:t>(20)</a:t>
                      </a:r>
                      <a:r>
                        <a:rPr lang="en-US"/>
                        <a:t>,D</a:t>
                      </a:r>
                      <a:r>
                        <a:rPr lang="en-US" baseline="30000"/>
                        <a:t>(15)</a:t>
                      </a:r>
                    </a:p>
                  </a:txBody>
                  <a:tcPr/>
                </a:tc>
                <a:tc>
                  <a:txBody>
                    <a:bodyPr/>
                    <a:lstStyle/>
                    <a:p>
                      <a:r>
                        <a:rPr lang="en-US"/>
                        <a:t>D</a:t>
                      </a:r>
                      <a:r>
                        <a:rPr lang="en-US" baseline="30000"/>
                        <a:t>(15)</a:t>
                      </a:r>
                      <a:r>
                        <a:rPr lang="en-US"/>
                        <a:t>, C</a:t>
                      </a:r>
                      <a:r>
                        <a:rPr lang="en-US" baseline="30000"/>
                        <a:t>(20)</a:t>
                      </a:r>
                      <a:r>
                        <a:rPr lang="en-US"/>
                        <a:t>,B</a:t>
                      </a:r>
                      <a:r>
                        <a:rPr lang="en-US" baseline="30000"/>
                        <a:t>(28)</a:t>
                      </a:r>
                    </a:p>
                  </a:txBody>
                  <a:tcPr/>
                </a:tc>
                <a:tc>
                  <a:txBody>
                    <a:bodyPr/>
                    <a:lstStyle/>
                    <a:p>
                      <a:pPr algn="ctr"/>
                      <a:r>
                        <a:rPr lang="en-US"/>
                        <a:t>A</a:t>
                      </a:r>
                    </a:p>
                  </a:txBody>
                  <a:tcPr/>
                </a:tc>
                <a:extLst>
                  <a:ext uri="{0D108BD9-81ED-4DB2-BD59-A6C34878D82A}">
                    <a16:rowId xmlns:a16="http://schemas.microsoft.com/office/drawing/2014/main" val="1474527544"/>
                  </a:ext>
                </a:extLst>
              </a:tr>
              <a:tr h="370840">
                <a:tc>
                  <a:txBody>
                    <a:bodyPr/>
                    <a:lstStyle/>
                    <a:p>
                      <a:pPr algn="ctr"/>
                      <a:r>
                        <a:rPr lang="en-US"/>
                        <a:t>2</a:t>
                      </a:r>
                    </a:p>
                  </a:txBody>
                  <a:tcPr/>
                </a:tc>
                <a:tc>
                  <a:txBody>
                    <a:bodyPr/>
                    <a:lstStyle/>
                    <a:p>
                      <a:r>
                        <a:rPr lang="en-US"/>
                        <a:t>D</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G</a:t>
                      </a:r>
                      <a:r>
                        <a:rPr lang="en-US" baseline="30000"/>
                        <a:t>(25)</a:t>
                      </a:r>
                      <a:r>
                        <a:rPr lang="en-US"/>
                        <a:t>, H</a:t>
                      </a:r>
                      <a:r>
                        <a:rPr lang="en-US" baseline="30000"/>
                        <a:t>(23)</a:t>
                      </a:r>
                      <a:r>
                        <a:rPr lang="en-US"/>
                        <a:t>, I</a:t>
                      </a:r>
                      <a:r>
                        <a:rPr lang="en-US" baseline="30000"/>
                        <a:t>(28)</a:t>
                      </a:r>
                      <a:r>
                        <a:rPr lang="en-US"/>
                        <a:t>, J</a:t>
                      </a:r>
                      <a:r>
                        <a:rPr lang="en-US" baseline="30000"/>
                        <a:t>(40)</a:t>
                      </a:r>
                    </a:p>
                  </a:txBody>
                  <a:tcPr/>
                </a:tc>
                <a:tc>
                  <a:txBody>
                    <a:bodyPr/>
                    <a:lstStyle/>
                    <a:p>
                      <a:r>
                        <a:rPr lang="en-US"/>
                        <a:t>H</a:t>
                      </a:r>
                      <a:r>
                        <a:rPr lang="en-US" baseline="30000"/>
                        <a:t>(23)</a:t>
                      </a:r>
                      <a:r>
                        <a:rPr lang="en-US"/>
                        <a:t>, G</a:t>
                      </a:r>
                      <a:r>
                        <a:rPr lang="en-US" baseline="30000"/>
                        <a:t>(25)</a:t>
                      </a:r>
                      <a:r>
                        <a:rPr lang="en-US"/>
                        <a:t>, I</a:t>
                      </a:r>
                      <a:r>
                        <a:rPr lang="en-US" baseline="30000"/>
                        <a:t>(28)</a:t>
                      </a:r>
                      <a:r>
                        <a:rPr lang="en-US"/>
                        <a:t>, J</a:t>
                      </a:r>
                      <a:r>
                        <a:rPr lang="en-US" baseline="30000"/>
                        <a:t>(40)</a:t>
                      </a:r>
                      <a:r>
                        <a:rPr lang="en-US" baseline="0"/>
                        <a:t>,</a:t>
                      </a:r>
                      <a:r>
                        <a:rPr lang="en-US" baseline="30000"/>
                        <a:t> </a:t>
                      </a:r>
                      <a:r>
                        <a:rPr lang="en-US"/>
                        <a:t>C</a:t>
                      </a:r>
                      <a:r>
                        <a:rPr lang="en-US" baseline="30000"/>
                        <a:t>(20)</a:t>
                      </a:r>
                      <a:r>
                        <a:rPr lang="en-US"/>
                        <a:t>, B</a:t>
                      </a:r>
                      <a:r>
                        <a:rPr lang="en-US" baseline="30000"/>
                        <a:t>(28)</a:t>
                      </a:r>
                    </a:p>
                  </a:txBody>
                  <a:tcPr/>
                </a:tc>
                <a:tc>
                  <a:txBody>
                    <a:bodyPr/>
                    <a:lstStyle/>
                    <a:p>
                      <a:pPr algn="ctr"/>
                      <a:r>
                        <a:rPr lang="en-US"/>
                        <a:t>D</a:t>
                      </a:r>
                    </a:p>
                  </a:txBody>
                  <a:tcPr/>
                </a:tc>
                <a:extLst>
                  <a:ext uri="{0D108BD9-81ED-4DB2-BD59-A6C34878D82A}">
                    <a16:rowId xmlns:a16="http://schemas.microsoft.com/office/drawing/2014/main" val="3800380317"/>
                  </a:ext>
                </a:extLst>
              </a:tr>
              <a:tr h="370840">
                <a:tc>
                  <a:txBody>
                    <a:bodyPr/>
                    <a:lstStyle/>
                    <a:p>
                      <a:pPr algn="ctr"/>
                      <a:r>
                        <a:rPr lang="en-US"/>
                        <a:t>3</a:t>
                      </a:r>
                    </a:p>
                  </a:txBody>
                  <a:tcPr/>
                </a:tc>
                <a:tc>
                  <a:txBody>
                    <a:bodyPr/>
                    <a:lstStyle/>
                    <a:p>
                      <a:r>
                        <a:rPr lang="en-US"/>
                        <a:t>H</a:t>
                      </a:r>
                    </a:p>
                  </a:txBody>
                  <a:tcPr/>
                </a:tc>
                <a:tc>
                  <a:txBody>
                    <a:bodyPr/>
                    <a:lstStyle/>
                    <a:p>
                      <a:r>
                        <a:rPr lang="en-US"/>
                        <a:t>L</a:t>
                      </a:r>
                      <a:r>
                        <a:rPr lang="en-US" baseline="30000"/>
                        <a:t>(5)</a:t>
                      </a:r>
                    </a:p>
                  </a:txBody>
                  <a:tcPr/>
                </a:tc>
                <a:tc>
                  <a:txBody>
                    <a:bodyPr/>
                    <a:lstStyle/>
                    <a:p>
                      <a:r>
                        <a:rPr lang="en-US"/>
                        <a:t>L</a:t>
                      </a:r>
                      <a:r>
                        <a:rPr lang="en-US" baseline="30000"/>
                        <a:t>(5)</a:t>
                      </a:r>
                      <a:r>
                        <a:rPr lang="en-US"/>
                        <a:t>, G</a:t>
                      </a:r>
                      <a:r>
                        <a:rPr lang="en-US" baseline="30000"/>
                        <a:t>(25)</a:t>
                      </a:r>
                      <a:r>
                        <a:rPr lang="en-US"/>
                        <a:t>, I</a:t>
                      </a:r>
                      <a:r>
                        <a:rPr lang="en-US" baseline="30000"/>
                        <a:t>(28)</a:t>
                      </a:r>
                      <a:r>
                        <a:rPr lang="en-US"/>
                        <a:t>, J</a:t>
                      </a:r>
                      <a:r>
                        <a:rPr lang="en-US" baseline="30000"/>
                        <a:t>(40)</a:t>
                      </a:r>
                      <a:r>
                        <a:rPr lang="en-US" baseline="0"/>
                        <a:t>,</a:t>
                      </a:r>
                      <a:r>
                        <a:rPr lang="en-US" baseline="30000"/>
                        <a:t> </a:t>
                      </a:r>
                      <a:r>
                        <a:rPr lang="en-US"/>
                        <a:t>C</a:t>
                      </a:r>
                      <a:r>
                        <a:rPr lang="en-US" baseline="30000"/>
                        <a:t>(20)</a:t>
                      </a:r>
                      <a:r>
                        <a:rPr lang="en-US"/>
                        <a:t>, B</a:t>
                      </a:r>
                      <a:r>
                        <a:rPr lang="en-US" baseline="30000"/>
                        <a:t>(28)</a:t>
                      </a:r>
                    </a:p>
                  </a:txBody>
                  <a:tcPr/>
                </a:tc>
                <a:tc>
                  <a:txBody>
                    <a:bodyPr/>
                    <a:lstStyle/>
                    <a:p>
                      <a:pPr algn="ctr"/>
                      <a:r>
                        <a:rPr lang="en-US"/>
                        <a:t>H</a:t>
                      </a:r>
                    </a:p>
                  </a:txBody>
                  <a:tcPr/>
                </a:tc>
                <a:extLst>
                  <a:ext uri="{0D108BD9-81ED-4DB2-BD59-A6C34878D82A}">
                    <a16:rowId xmlns:a16="http://schemas.microsoft.com/office/drawing/2014/main" val="2763049288"/>
                  </a:ext>
                </a:extLst>
              </a:tr>
              <a:tr h="370840">
                <a:tc>
                  <a:txBody>
                    <a:bodyPr/>
                    <a:lstStyle/>
                    <a:p>
                      <a:pPr algn="ctr"/>
                      <a:r>
                        <a:rPr lang="en-US"/>
                        <a:t>4</a:t>
                      </a:r>
                    </a:p>
                  </a:txBody>
                  <a:tcPr/>
                </a:tc>
                <a:tc>
                  <a:txBody>
                    <a:bodyPr/>
                    <a:lstStyle/>
                    <a:p>
                      <a:r>
                        <a:rPr lang="en-US"/>
                        <a:t>L</a:t>
                      </a:r>
                    </a:p>
                  </a:txBody>
                  <a:tcPr/>
                </a:tc>
                <a:tc>
                  <a:txBody>
                    <a:bodyPr/>
                    <a:lstStyle/>
                    <a:p>
                      <a:r>
                        <a:rPr lang="en-US"/>
                        <a:t>N</a:t>
                      </a:r>
                      <a:r>
                        <a:rPr lang="en-US" baseline="30000"/>
                        <a:t>(0)</a:t>
                      </a:r>
                    </a:p>
                  </a:txBody>
                  <a:tcPr/>
                </a:tc>
                <a:tc>
                  <a:txBody>
                    <a:bodyPr/>
                    <a:lstStyle/>
                    <a:p>
                      <a:r>
                        <a:rPr lang="en-US"/>
                        <a:t>N</a:t>
                      </a:r>
                      <a:r>
                        <a:rPr lang="en-US" baseline="30000"/>
                        <a:t>(0)</a:t>
                      </a:r>
                      <a:r>
                        <a:rPr lang="en-US"/>
                        <a:t>, G</a:t>
                      </a:r>
                      <a:r>
                        <a:rPr lang="en-US" baseline="30000"/>
                        <a:t>(25)</a:t>
                      </a:r>
                      <a:r>
                        <a:rPr lang="en-US"/>
                        <a:t>, I</a:t>
                      </a:r>
                      <a:r>
                        <a:rPr lang="en-US" baseline="30000"/>
                        <a:t>(28)</a:t>
                      </a:r>
                      <a:r>
                        <a:rPr lang="en-US"/>
                        <a:t>, J</a:t>
                      </a:r>
                      <a:r>
                        <a:rPr lang="en-US" baseline="30000"/>
                        <a:t>(40)</a:t>
                      </a:r>
                      <a:r>
                        <a:rPr lang="en-US" baseline="0"/>
                        <a:t>,</a:t>
                      </a:r>
                      <a:r>
                        <a:rPr lang="en-US" baseline="30000"/>
                        <a:t> </a:t>
                      </a:r>
                      <a:r>
                        <a:rPr lang="en-US"/>
                        <a:t>C</a:t>
                      </a:r>
                      <a:r>
                        <a:rPr lang="en-US" baseline="30000"/>
                        <a:t>(20)</a:t>
                      </a:r>
                      <a:r>
                        <a:rPr lang="en-US"/>
                        <a:t>, B</a:t>
                      </a:r>
                      <a:r>
                        <a:rPr lang="en-US" baseline="30000"/>
                        <a:t>(28)</a:t>
                      </a:r>
                    </a:p>
                  </a:txBody>
                  <a:tcPr/>
                </a:tc>
                <a:tc>
                  <a:txBody>
                    <a:bodyPr/>
                    <a:lstStyle/>
                    <a:p>
                      <a:pPr algn="ctr"/>
                      <a:r>
                        <a:rPr lang="en-US"/>
                        <a:t>L</a:t>
                      </a:r>
                    </a:p>
                  </a:txBody>
                  <a:tcPr/>
                </a:tc>
                <a:extLst>
                  <a:ext uri="{0D108BD9-81ED-4DB2-BD59-A6C34878D82A}">
                    <a16:rowId xmlns:a16="http://schemas.microsoft.com/office/drawing/2014/main" val="991579569"/>
                  </a:ext>
                </a:extLst>
              </a:tr>
              <a:tr h="370840">
                <a:tc>
                  <a:txBody>
                    <a:bodyPr/>
                    <a:lstStyle/>
                    <a:p>
                      <a:pPr algn="ctr"/>
                      <a:r>
                        <a:rPr lang="en-US"/>
                        <a:t>5</a:t>
                      </a:r>
                    </a:p>
                  </a:txBody>
                  <a:tcPr/>
                </a:tc>
                <a:tc>
                  <a:txBody>
                    <a:bodyPr/>
                    <a:lstStyle/>
                    <a:p>
                      <a:r>
                        <a:rPr lang="en-US"/>
                        <a:t>N</a:t>
                      </a:r>
                    </a:p>
                  </a:txBody>
                  <a:tcPr/>
                </a:tc>
                <a:tc>
                  <a:txBody>
                    <a:bodyPr/>
                    <a:lstStyle/>
                    <a:p>
                      <a:r>
                        <a:rPr lang="en-US" baseline="0"/>
                        <a:t>TRUE</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endParaRPr lang="en-US"/>
                    </a:p>
                  </a:txBody>
                  <a:tcPr/>
                </a:tc>
                <a:extLst>
                  <a:ext uri="{0D108BD9-81ED-4DB2-BD59-A6C34878D82A}">
                    <a16:rowId xmlns:a16="http://schemas.microsoft.com/office/drawing/2014/main" val="34602482"/>
                  </a:ext>
                </a:extLst>
              </a:tr>
            </a:tbl>
          </a:graphicData>
        </a:graphic>
      </p:graphicFrame>
      <p:sp>
        <p:nvSpPr>
          <p:cNvPr id="9" name="object 20">
            <a:extLst>
              <a:ext uri="{FF2B5EF4-FFF2-40B4-BE49-F238E27FC236}">
                <a16:creationId xmlns:a16="http://schemas.microsoft.com/office/drawing/2014/main" id="{833B066A-6216-4521-63E5-8516F6BF33DB}"/>
              </a:ext>
            </a:extLst>
          </p:cNvPr>
          <p:cNvSpPr txBox="1"/>
          <p:nvPr/>
        </p:nvSpPr>
        <p:spPr>
          <a:xfrm>
            <a:off x="513557" y="8059057"/>
            <a:ext cx="6017873" cy="812145"/>
          </a:xfrm>
          <a:prstGeom prst="rect">
            <a:avLst/>
          </a:prstGeom>
        </p:spPr>
        <p:style>
          <a:lnRef idx="1">
            <a:schemeClr val="dk1"/>
          </a:lnRef>
          <a:fillRef idx="2">
            <a:schemeClr val="dk1"/>
          </a:fillRef>
          <a:effectRef idx="1">
            <a:schemeClr val="dk1"/>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solidFill>
                  <a:schemeClr val="bg1"/>
                </a:solidFill>
                <a:cs typeface="Source Sans Pro Light"/>
              </a:rPr>
              <a:t>A </a:t>
            </a:r>
            <a:r>
              <a:rPr lang="en-US" sz="4400" spc="-5">
                <a:solidFill>
                  <a:schemeClr val="bg1"/>
                </a:solidFill>
                <a:cs typeface="Source Sans Pro Light"/>
                <a:sym typeface="Wingdings" panose="05000000000000000000" pitchFamily="2" charset="2"/>
              </a:rPr>
              <a:t> D  H  L  N</a:t>
            </a:r>
            <a:endParaRPr lang="vi-VN" sz="4400" spc="-5">
              <a:solidFill>
                <a:schemeClr val="bg1"/>
              </a:solidFill>
              <a:cs typeface="Source Sans Pro Light"/>
            </a:endParaRPr>
          </a:p>
        </p:txBody>
      </p:sp>
    </p:spTree>
    <p:extLst>
      <p:ext uri="{BB962C8B-B14F-4D97-AF65-F5344CB8AC3E}">
        <p14:creationId xmlns:p14="http://schemas.microsoft.com/office/powerpoint/2010/main" val="71963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mc:AlternateContent xmlns:mc="http://schemas.openxmlformats.org/markup-compatibility/2006" xmlns:a14="http://schemas.microsoft.com/office/drawing/2010/main">
        <mc:Choice Requires="a14">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634346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Dạng tổng quát </a:t>
                </a:r>
                <a14:m>
                  <m:oMath xmlns:m="http://schemas.openxmlformats.org/officeDocument/2006/math">
                    <m:func>
                      <m:funcPr>
                        <m:ctrlPr>
                          <a:rPr lang="en-US" sz="4000" b="0" i="1" spc="-5" smtClean="0">
                            <a:latin typeface="Cambria Math" panose="02040503050406030204" pitchFamily="18" charset="0"/>
                            <a:cs typeface="Source Sans Pro Light"/>
                          </a:rPr>
                        </m:ctrlPr>
                      </m:funcPr>
                      <m:fName>
                        <m:r>
                          <m:rPr>
                            <m:sty m:val="p"/>
                          </m:rPr>
                          <a:rPr lang="en-US" sz="4000" b="0" i="0" spc="-5" smtClean="0">
                            <a:latin typeface="Cambria Math" panose="02040503050406030204" pitchFamily="18" charset="0"/>
                            <a:cs typeface="Source Sans Pro Light"/>
                          </a:rPr>
                          <m:t>min</m:t>
                        </m:r>
                      </m:fName>
                      <m:e>
                        <m:d>
                          <m:dPr>
                            <m:begChr m:val="{"/>
                            <m:endChr m:val="}"/>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𝑥</m:t>
                                </m:r>
                              </m:e>
                            </m:d>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ea typeface="Cambria Math" panose="02040503050406030204" pitchFamily="18" charset="0"/>
                                <a:cs typeface="Source Sans Pro Light"/>
                              </a:rPr>
                              <m:t>∈</m:t>
                            </m:r>
                            <m:r>
                              <a:rPr lang="en-US" sz="4000" b="0" i="1" spc="-5" smtClean="0">
                                <a:latin typeface="Cambria Math" panose="02040503050406030204" pitchFamily="18" charset="0"/>
                                <a:ea typeface="Cambria Math" panose="02040503050406030204" pitchFamily="18" charset="0"/>
                                <a:cs typeface="Source Sans Pro Light"/>
                              </a:rPr>
                              <m:t>𝐷</m:t>
                            </m:r>
                          </m:e>
                        </m:d>
                      </m:e>
                    </m:func>
                  </m:oMath>
                </a14:m>
                <a:r>
                  <a:rPr lang="en-US" sz="4000" spc="-5">
                    <a:cs typeface="Source Sans Pro Light"/>
                  </a:rPr>
                  <a:t>, D là tập các điểm rời rạc </a:t>
                </a:r>
                <a:r>
                  <a:rPr lang="en-US" sz="4000" spc="-5">
                    <a:cs typeface="Source Sans Pro Light"/>
                    <a:sym typeface="Symbol" panose="05050102010706020507" pitchFamily="18" charset="2"/>
                  </a:rPr>
                  <a:t> R</a:t>
                </a:r>
                <a:r>
                  <a:rPr lang="en-US" sz="4000" spc="-5" baseline="30000">
                    <a:cs typeface="Source Sans Pro Light"/>
                    <a:sym typeface="Symbol" panose="05050102010706020507" pitchFamily="18" charset="2"/>
                  </a:rPr>
                  <a:t>n</a:t>
                </a:r>
              </a:p>
              <a:p>
                <a:pPr marL="583565" marR="5080"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Ví dụ, máy ATM có m=4 loại tiền (100, 50, 20 và 10). Nếu đưa số tiền cần rút là n. Tìm phương án sao cho số tờ tiền là ít nhất.</a:t>
                </a:r>
              </a:p>
              <a:p>
                <a:pPr marL="1040765" marR="5080" lvl="1" indent="-571500" algn="just">
                  <a:lnSpc>
                    <a:spcPct val="130000"/>
                  </a:lnSpc>
                  <a:buFont typeface="Wingdings" panose="05000000000000000000" pitchFamily="2" charset="2"/>
                  <a:buChar char="§"/>
                </a:pPr>
                <a:r>
                  <a:rPr lang="en-US" sz="3600" spc="-5">
                    <a:cs typeface="Source Sans Pro Light"/>
                    <a:sym typeface="Symbol" panose="05050102010706020507" pitchFamily="18" charset="2"/>
                  </a:rPr>
                  <a:t>Gọi </a:t>
                </a:r>
                <a14:m>
                  <m:oMath xmlns:m="http://schemas.openxmlformats.org/officeDocument/2006/math">
                    <m:r>
                      <a:rPr lang="en-US" sz="3600" b="0" i="1" spc="-5" smtClean="0">
                        <a:latin typeface="Cambria Math" panose="02040503050406030204" pitchFamily="18" charset="0"/>
                        <a:cs typeface="Source Sans Pro Light"/>
                        <a:sym typeface="Symbol" panose="05050102010706020507" pitchFamily="18" charset="2"/>
                      </a:rPr>
                      <m:t>𝑥</m:t>
                    </m:r>
                    <m:r>
                      <a:rPr lang="en-US" sz="3600" b="0" i="1" spc="-5" smtClean="0">
                        <a:latin typeface="Cambria Math" panose="02040503050406030204" pitchFamily="18" charset="0"/>
                        <a:cs typeface="Source Sans Pro Light"/>
                        <a:sym typeface="Symbol" panose="05050102010706020507" pitchFamily="18" charset="2"/>
                      </a:rPr>
                      <m:t>=</m:t>
                    </m:r>
                    <m:d>
                      <m:dPr>
                        <m:ctrlPr>
                          <a:rPr lang="en-US" sz="3600" b="0" i="1" spc="-5" smtClean="0">
                            <a:latin typeface="Cambria Math" panose="02040503050406030204" pitchFamily="18" charset="0"/>
                            <a:cs typeface="Source Sans Pro Light"/>
                            <a:sym typeface="Symbol" panose="05050102010706020507" pitchFamily="18" charset="2"/>
                          </a:rPr>
                        </m:ctrlPr>
                      </m:dPr>
                      <m:e>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1</m:t>
                            </m:r>
                          </m:sub>
                        </m:sSub>
                        <m:r>
                          <a:rPr lang="en-US" sz="3600" b="0" i="1" spc="-5" smtClean="0">
                            <a:latin typeface="Cambria Math" panose="02040503050406030204" pitchFamily="18" charset="0"/>
                            <a:sym typeface="Symbol" panose="05050102010706020507" pitchFamily="18" charset="2"/>
                          </a:rPr>
                          <m:t>,</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2</m:t>
                            </m:r>
                          </m:sub>
                        </m:sSub>
                        <m:r>
                          <a:rPr lang="en-US" sz="3600" b="0" i="1" spc="-5" smtClean="0">
                            <a:latin typeface="Cambria Math" panose="02040503050406030204" pitchFamily="18" charset="0"/>
                            <a:sym typeface="Symbol" panose="05050102010706020507" pitchFamily="18" charset="2"/>
                          </a:rPr>
                          <m:t>,</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3</m:t>
                            </m:r>
                          </m:sub>
                        </m:sSub>
                        <m:r>
                          <a:rPr lang="en-US" sz="3600" b="0" i="1" spc="-5" smtClean="0">
                            <a:latin typeface="Cambria Math" panose="02040503050406030204" pitchFamily="18" charset="0"/>
                            <a:sym typeface="Symbol" panose="05050102010706020507" pitchFamily="18" charset="2"/>
                          </a:rPr>
                          <m:t>, </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4</m:t>
                            </m:r>
                          </m:sub>
                        </m:sSub>
                      </m:e>
                    </m:d>
                  </m:oMath>
                </a14:m>
                <a:r>
                  <a:rPr lang="en-US" sz="4000" spc="-5">
                    <a:cs typeface="Source Sans Pro Light"/>
                  </a:rPr>
                  <a:t> là các phương án rút tiền, với x</a:t>
                </a:r>
                <a:r>
                  <a:rPr lang="en-US" sz="4000" spc="-5" baseline="-25000">
                    <a:cs typeface="Source Sans Pro Light"/>
                  </a:rPr>
                  <a:t>1</a:t>
                </a:r>
                <a:r>
                  <a:rPr lang="en-US" sz="4000" spc="-5">
                    <a:cs typeface="Source Sans Pro Light"/>
                  </a:rPr>
                  <a:t> = 100, x</a:t>
                </a:r>
                <a:r>
                  <a:rPr lang="en-US" sz="4000" spc="-5" baseline="-25000">
                    <a:cs typeface="Source Sans Pro Light"/>
                  </a:rPr>
                  <a:t>2</a:t>
                </a:r>
                <a:r>
                  <a:rPr lang="en-US" sz="4000" spc="-5">
                    <a:cs typeface="Source Sans Pro Light"/>
                  </a:rPr>
                  <a:t> = 50, x</a:t>
                </a:r>
                <a:r>
                  <a:rPr lang="en-US" sz="4000" spc="-5" baseline="-25000">
                    <a:cs typeface="Source Sans Pro Light"/>
                  </a:rPr>
                  <a:t>3</a:t>
                </a:r>
                <a:r>
                  <a:rPr lang="en-US" sz="4000" spc="-5">
                    <a:cs typeface="Source Sans Pro Light"/>
                  </a:rPr>
                  <a:t> = 20 và x</a:t>
                </a:r>
                <a:r>
                  <a:rPr lang="en-US" sz="4000" spc="-5" baseline="-25000">
                    <a:cs typeface="Source Sans Pro Light"/>
                  </a:rPr>
                  <a:t>4</a:t>
                </a:r>
                <a:r>
                  <a:rPr lang="en-US" sz="4000" spc="-5">
                    <a:cs typeface="Source Sans Pro Light"/>
                  </a:rPr>
                  <a:t> = 10. </a:t>
                </a:r>
                <a:endParaRPr lang="en-US" sz="4000" b="0" i="0" spc="-5">
                  <a:latin typeface="Cambria Math" panose="02040503050406030204" pitchFamily="18" charset="0"/>
                  <a:cs typeface="Source Sans Pro Light"/>
                </a:endParaRPr>
              </a:p>
              <a:p>
                <a:pPr marL="1040765" marR="5080" lvl="1" indent="-571500" algn="just">
                  <a:lnSpc>
                    <a:spcPct val="130000"/>
                  </a:lnSpc>
                  <a:buFont typeface="Wingdings" panose="05000000000000000000" pitchFamily="2" charset="2"/>
                  <a:buChar char="§"/>
                </a:pPr>
                <a14:m>
                  <m:oMath xmlns:m="http://schemas.openxmlformats.org/officeDocument/2006/math">
                    <m:r>
                      <m:rPr>
                        <m:sty m:val="p"/>
                      </m:rPr>
                      <a:rPr lang="en-US" sz="4000" b="0" i="0" spc="-5" smtClean="0">
                        <a:latin typeface="Cambria Math" panose="02040503050406030204" pitchFamily="18" charset="0"/>
                        <a:cs typeface="Source Sans Pro Light"/>
                      </a:rPr>
                      <m:t>min</m:t>
                    </m:r>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1</m:t>
                            </m:r>
                          </m:sub>
                        </m:sSub>
                        <m:r>
                          <a:rPr lang="en-US" sz="4000" b="0" i="1" spc="-5" smtClean="0">
                            <a:latin typeface="Cambria Math" panose="02040503050406030204" pitchFamily="18" charset="0"/>
                            <a:sym typeface="Symbol" panose="05050102010706020507" pitchFamily="18" charset="2"/>
                          </a:rPr>
                          <m:t>+</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2</m:t>
                            </m:r>
                          </m:sub>
                        </m:sSub>
                        <m:r>
                          <a:rPr lang="en-US" sz="4000" b="0" i="1" spc="-5" smtClean="0">
                            <a:latin typeface="Cambria Math" panose="02040503050406030204" pitchFamily="18" charset="0"/>
                            <a:sym typeface="Symbol" panose="05050102010706020507" pitchFamily="18" charset="2"/>
                          </a:rPr>
                          <m:t>+</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3</m:t>
                            </m:r>
                          </m:sub>
                        </m:sSub>
                        <m:r>
                          <a:rPr lang="en-US" sz="4000" b="0" i="1" spc="-5" smtClean="0">
                            <a:latin typeface="Cambria Math" panose="02040503050406030204" pitchFamily="18" charset="0"/>
                            <a:sym typeface="Symbol" panose="05050102010706020507" pitchFamily="18" charset="2"/>
                          </a:rPr>
                          <m:t>+</m:t>
                        </m:r>
                        <m:r>
                          <a:rPr lang="en-US" sz="4000" i="1" spc="-5">
                            <a:latin typeface="Cambria Math" panose="02040503050406030204" pitchFamily="18" charset="0"/>
                            <a:sym typeface="Symbol" panose="05050102010706020507" pitchFamily="18" charset="2"/>
                          </a:rPr>
                          <m:t> </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4</m:t>
                            </m:r>
                          </m:sub>
                        </m:sSub>
                      </m:e>
                    </m:d>
                    <m:r>
                      <a:rPr lang="en-US" sz="4000" b="0" i="1" spc="-5" smtClean="0">
                        <a:latin typeface="Cambria Math" panose="02040503050406030204" pitchFamily="18" charset="0"/>
                        <a:sym typeface="Symbol" panose="05050102010706020507" pitchFamily="18" charset="2"/>
                      </a:rPr>
                      <m:t>}</m:t>
                    </m:r>
                  </m:oMath>
                </a14:m>
                <a:endParaRPr lang="en-US" sz="4000" spc="-5">
                  <a:cs typeface="Source Sans Pro Light"/>
                </a:endParaRPr>
              </a:p>
              <a:p>
                <a:pPr marL="1040765" marR="5080" lvl="1" indent="-571500" algn="just">
                  <a:lnSpc>
                    <a:spcPct val="130000"/>
                  </a:lnSpc>
                  <a:buFont typeface="Wingdings" panose="05000000000000000000" pitchFamily="2" charset="2"/>
                  <a:buChar char="§"/>
                </a:pPr>
                <a:r>
                  <a:rPr lang="en-US" sz="4000" spc="-5">
                    <a:cs typeface="Source Sans Pro Light"/>
                  </a:rPr>
                  <a:t>Điều kiện: </a:t>
                </a:r>
                <a14:m>
                  <m:oMath xmlns:m="http://schemas.openxmlformats.org/officeDocument/2006/math">
                    <m:r>
                      <a:rPr lang="en-US" sz="4000" b="0" i="1" spc="-5" smtClean="0">
                        <a:latin typeface="Cambria Math" panose="02040503050406030204" pitchFamily="18" charset="0"/>
                        <a:cs typeface="Source Sans Pro Light"/>
                      </a:rPr>
                      <m:t>100∗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1+50∗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2+20∗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3+10∗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4=</m:t>
                    </m:r>
                    <m:r>
                      <a:rPr lang="en-US" sz="4000" b="0" i="1" spc="-5" smtClean="0">
                        <a:latin typeface="Cambria Math" panose="02040503050406030204" pitchFamily="18" charset="0"/>
                        <a:cs typeface="Source Sans Pro Light"/>
                      </a:rPr>
                      <m:t>𝑛</m:t>
                    </m:r>
                  </m:oMath>
                </a14:m>
                <a:endParaRPr lang="en-US" sz="4000" spc="-5">
                  <a:cs typeface="Source Sans Pro Light"/>
                </a:endParaRPr>
              </a:p>
              <a:p>
                <a:pPr marL="1040765" marR="5080" lvl="1" indent="-571500" algn="just">
                  <a:lnSpc>
                    <a:spcPct val="130000"/>
                  </a:lnSpc>
                  <a:buFont typeface="Wingdings" panose="05000000000000000000" pitchFamily="2" charset="2"/>
                  <a:buChar char="§"/>
                </a:pPr>
                <a:r>
                  <a:rPr lang="en-US" sz="4000" spc="-5">
                    <a:cs typeface="Source Sans Pro Light"/>
                  </a:rPr>
                  <a:t>Thông thường người ta sẽ vét cạn </a:t>
                </a:r>
                <a14:m>
                  <m:oMath xmlns:m="http://schemas.openxmlformats.org/officeDocument/2006/math">
                    <m:r>
                      <m:rPr>
                        <m:sty m:val="p"/>
                      </m:rPr>
                      <a:rPr lang="en-US" sz="4000" b="0" i="0" spc="-5" smtClean="0">
                        <a:latin typeface="Cambria Math" panose="02040503050406030204" pitchFamily="18" charset="0"/>
                        <a:cs typeface="Source Sans Pro Light"/>
                      </a:rPr>
                      <m:t>min</m:t>
                    </m:r>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𝑥</m:t>
                        </m:r>
                      </m:e>
                    </m:d>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ea typeface="Cambria Math" panose="02040503050406030204" pitchFamily="18" charset="0"/>
                        <a:cs typeface="Source Sans Pro Light"/>
                      </a:rPr>
                      <m:t>∈</m:t>
                    </m:r>
                    <m:r>
                      <a:rPr lang="en-US" sz="4000" b="0" i="1" spc="-5" smtClean="0">
                        <a:latin typeface="Cambria Math" panose="02040503050406030204" pitchFamily="18" charset="0"/>
                        <a:ea typeface="Cambria Math" panose="02040503050406030204" pitchFamily="18" charset="0"/>
                        <a:cs typeface="Source Sans Pro Light"/>
                      </a:rPr>
                      <m:t>𝐷</m:t>
                    </m:r>
                    <m:r>
                      <a:rPr lang="en-US" sz="4000" b="0" i="1" spc="-5" smtClean="0">
                        <a:latin typeface="Cambria Math" panose="02040503050406030204" pitchFamily="18" charset="0"/>
                        <a:ea typeface="Cambria Math" panose="02040503050406030204" pitchFamily="18" charset="0"/>
                        <a:cs typeface="Source Sans Pro Light"/>
                      </a:rPr>
                      <m:t>)</m:t>
                    </m:r>
                  </m:oMath>
                </a14:m>
                <a:endParaRPr lang="en-US" sz="4000" spc="-5">
                  <a:cs typeface="Source Sans Pro Light"/>
                </a:endParaRPr>
              </a:p>
            </p:txBody>
          </p:sp>
        </mc:Choice>
        <mc:Fallback xmlns="">
          <p:sp>
            <p:nvSpPr>
              <p:cNvPr id="10" name="object 20">
                <a:extLst>
                  <a:ext uri="{FF2B5EF4-FFF2-40B4-BE49-F238E27FC236}">
                    <a16:creationId xmlns:a16="http://schemas.microsoft.com/office/drawing/2014/main" id="{39BC24B2-62B1-3148-CA14-E07E80AD760F}"/>
                  </a:ext>
                </a:extLst>
              </p:cNvPr>
              <p:cNvSpPr txBox="1">
                <a:spLocks noRot="1" noChangeAspect="1" noMove="1" noResize="1" noEditPoints="1" noAdjustHandles="1" noChangeArrowheads="1" noChangeShapeType="1" noTextEdit="1"/>
              </p:cNvSpPr>
              <p:nvPr/>
            </p:nvSpPr>
            <p:spPr>
              <a:xfrm>
                <a:off x="818356" y="2374900"/>
                <a:ext cx="16748592" cy="6343468"/>
              </a:xfrm>
              <a:prstGeom prst="rect">
                <a:avLst/>
              </a:prstGeom>
              <a:blipFill>
                <a:blip r:embed="rId3"/>
                <a:stretch>
                  <a:fillRect l="-1638" t="-769" r="-1820" b="-3942"/>
                </a:stretch>
              </a:blipFill>
            </p:spPr>
            <p:txBody>
              <a:bodyPr/>
              <a:lstStyle/>
              <a:p>
                <a:r>
                  <a:rPr lang="en-US">
                    <a:noFill/>
                  </a:rPr>
                  <a:t> </a:t>
                </a:r>
              </a:p>
            </p:txBody>
          </p:sp>
        </mc:Fallback>
      </mc:AlternateContent>
      <p:sp>
        <p:nvSpPr>
          <p:cNvPr id="3" name="object 4">
            <a:extLst>
              <a:ext uri="{FF2B5EF4-FFF2-40B4-BE49-F238E27FC236}">
                <a16:creationId xmlns:a16="http://schemas.microsoft.com/office/drawing/2014/main" id="{0EC32CD4-FD9B-F258-75C1-F7BD281C1396}"/>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406286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BA82-DE6E-83EA-0441-32B847EDCAAA}"/>
              </a:ext>
            </a:extLst>
          </p:cNvPr>
          <p:cNvSpPr>
            <a:spLocks noGrp="1"/>
          </p:cNvSpPr>
          <p:nvPr>
            <p:ph type="title"/>
          </p:nvPr>
        </p:nvSpPr>
        <p:spPr>
          <a:xfrm>
            <a:off x="1306958" y="4660900"/>
            <a:ext cx="16396395" cy="1767382"/>
          </a:xfrm>
        </p:spPr>
        <p:txBody>
          <a:bodyPr>
            <a:normAutofit/>
          </a:bodyPr>
          <a:lstStyle/>
          <a:p>
            <a:pPr algn="ctr"/>
            <a:r>
              <a:rPr lang="en-US" sz="5000"/>
              <a:t>HẾT CHƯƠNG 3</a:t>
            </a:r>
          </a:p>
        </p:txBody>
      </p:sp>
    </p:spTree>
    <p:extLst>
      <p:ext uri="{BB962C8B-B14F-4D97-AF65-F5344CB8AC3E}">
        <p14:creationId xmlns:p14="http://schemas.microsoft.com/office/powerpoint/2010/main" val="45909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715080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Phương pháp tham lam là đưa ra các quyết định dựa vapf ngay thông tin đang có và trong tương lai sẽ không xem xét lại các tác động của các quyết định trong quá khứ.</a:t>
            </a:r>
          </a:p>
          <a:p>
            <a:pPr marL="583565" marR="5080" indent="-571500" algn="just">
              <a:lnSpc>
                <a:spcPct val="130000"/>
              </a:lnSpc>
              <a:buFont typeface="Wingdings" panose="05000000000000000000" pitchFamily="2" charset="2"/>
              <a:buChar char="§"/>
            </a:pPr>
            <a:r>
              <a:rPr lang="en-US" sz="3600" spc="-5">
                <a:cs typeface="Source Sans Pro Light"/>
              </a:rPr>
              <a:t>Hàm Solution (S): nhận biết tính chấp nhận được của lời giải S(S = </a:t>
            </a:r>
            <a:r>
              <a:rPr lang="en-US" sz="3600" spc="-5">
                <a:cs typeface="Source Sans Pro Light"/>
                <a:sym typeface="Symbol" panose="05050102010706020507" pitchFamily="18" charset="2"/>
              </a:rPr>
              <a:t>)</a:t>
            </a:r>
            <a:endParaRPr lang="en-US" sz="3600" spc="-5">
              <a:cs typeface="Source Sans Pro Light"/>
            </a:endParaRPr>
          </a:p>
          <a:p>
            <a:pPr marL="583565" marR="5080" indent="-571500" algn="just">
              <a:lnSpc>
                <a:spcPct val="130000"/>
              </a:lnSpc>
              <a:buFont typeface="Wingdings" panose="05000000000000000000" pitchFamily="2" charset="2"/>
              <a:buChar char="§"/>
            </a:pPr>
            <a:r>
              <a:rPr lang="en-US" sz="3600" spc="-5">
                <a:cs typeface="Source Sans Pro Light"/>
              </a:rPr>
              <a:t>Hàm Select (C): chọn từ tập C ứng viên triển vọng nhất để bổ sung vào lời giải hiện có.</a:t>
            </a:r>
          </a:p>
          <a:p>
            <a:pPr marL="583565" marR="5080" indent="-571500" algn="just">
              <a:lnSpc>
                <a:spcPct val="130000"/>
              </a:lnSpc>
              <a:buFont typeface="Wingdings" panose="05000000000000000000" pitchFamily="2" charset="2"/>
              <a:buChar char="§"/>
            </a:pPr>
            <a:r>
              <a:rPr lang="en-US" sz="3600" spc="-5">
                <a:cs typeface="Source Sans Pro Light"/>
              </a:rPr>
              <a:t>Hàm Feasibe (S+x): Kiểm tra tính chấp nhận được của lời giải bộ phận S+x.</a:t>
            </a:r>
          </a:p>
          <a:p>
            <a:pPr marL="583565" marR="5080" indent="-571500" algn="just">
              <a:lnSpc>
                <a:spcPct val="130000"/>
              </a:lnSpc>
              <a:buFont typeface="Wingdings" panose="05000000000000000000" pitchFamily="2" charset="2"/>
              <a:buChar char="§"/>
            </a:pPr>
            <a:r>
              <a:rPr lang="en-US" sz="3600" spc="-5">
                <a:cs typeface="Source Sans Pro Light"/>
              </a:rPr>
              <a:t>Ý tưởng: Xuất phát từ lời giải </a:t>
            </a:r>
            <a:r>
              <a:rPr lang="en-US" sz="3600" spc="-5">
                <a:cs typeface="Source Sans Pro Light"/>
                <a:sym typeface="Symbol" panose="05050102010706020507" pitchFamily="18" charset="2"/>
              </a:rPr>
              <a:t>, xây dựng lời giải của bài toán theo từng bước, mỗi bước sẽ chọn 1 p.tử để bổ sung vào lời giải hiện có</a:t>
            </a:r>
            <a:endParaRPr lang="en-US" sz="3600" spc="-5">
              <a:cs typeface="Source Sans Pro Light"/>
            </a:endParaRPr>
          </a:p>
        </p:txBody>
      </p:sp>
      <p:sp>
        <p:nvSpPr>
          <p:cNvPr id="3" name="object 4">
            <a:extLst>
              <a:ext uri="{FF2B5EF4-FFF2-40B4-BE49-F238E27FC236}">
                <a16:creationId xmlns:a16="http://schemas.microsoft.com/office/drawing/2014/main" id="{8CCA97A7-9AD9-1D5B-3D14-26EFEDE3DAB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21258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794390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Procedure Greedy;</a:t>
            </a:r>
          </a:p>
          <a:p>
            <a:pPr marL="1497965" marR="5080" lvl="2" indent="-571500" algn="just">
              <a:lnSpc>
                <a:spcPct val="130000"/>
              </a:lnSpc>
              <a:buFont typeface="Wingdings" panose="05000000000000000000" pitchFamily="2" charset="2"/>
              <a:buChar char="§"/>
            </a:pPr>
            <a:r>
              <a:rPr lang="en-US" sz="4000" spc="-5">
                <a:cs typeface="Source Sans Pro Light"/>
              </a:rPr>
              <a:t>Begin</a:t>
            </a:r>
          </a:p>
          <a:p>
            <a:pPr marL="2412365" marR="5080" lvl="4" indent="-571500" algn="just">
              <a:lnSpc>
                <a:spcPct val="130000"/>
              </a:lnSpc>
              <a:buFont typeface="Wingdings" panose="05000000000000000000" pitchFamily="2" charset="2"/>
              <a:buChar char="§"/>
            </a:pPr>
            <a:r>
              <a:rPr lang="en-US" sz="4000" spc="-5">
                <a:cs typeface="Source Sans Pro Light"/>
              </a:rPr>
              <a:t>S=</a:t>
            </a:r>
            <a:r>
              <a:rPr lang="en-US" sz="4000" spc="-5">
                <a:cs typeface="Source Sans Pro Light"/>
                <a:sym typeface="Symbol" panose="05050102010706020507" pitchFamily="18" charset="2"/>
              </a:rPr>
              <a:t>;</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While(C &amp;&amp; not(Solution(S)):{</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x  Select(C);</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C=C\x;</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if(Feasible(SC):S=Sx;</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If(Solution(C)): return S;</a:t>
            </a:r>
            <a:endParaRPr lang="en-US" sz="4000" spc="-5">
              <a:cs typeface="Source Sans Pro Light"/>
            </a:endParaRPr>
          </a:p>
          <a:p>
            <a:pPr marL="1497965" marR="5080" lvl="2" indent="-571500" algn="just">
              <a:lnSpc>
                <a:spcPct val="130000"/>
              </a:lnSpc>
              <a:buFont typeface="Wingdings" panose="05000000000000000000" pitchFamily="2" charset="2"/>
              <a:buChar char="§"/>
            </a:pPr>
            <a:r>
              <a:rPr lang="en-US" sz="4000" spc="-5">
                <a:cs typeface="Source Sans Pro Light"/>
              </a:rPr>
              <a:t>End;</a:t>
            </a:r>
          </a:p>
        </p:txBody>
      </p:sp>
      <p:sp>
        <p:nvSpPr>
          <p:cNvPr id="3" name="object 4">
            <a:extLst>
              <a:ext uri="{FF2B5EF4-FFF2-40B4-BE49-F238E27FC236}">
                <a16:creationId xmlns:a16="http://schemas.microsoft.com/office/drawing/2014/main" id="{452380B3-057B-0EBD-40D8-4B05EC64F9FD}"/>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70085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748592"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Ví dụ bài toán cái túi: Vmax và w&lt;=Wmax</a:t>
            </a:r>
          </a:p>
        </p:txBody>
      </p:sp>
      <p:sp>
        <p:nvSpPr>
          <p:cNvPr id="3" name="object 20">
            <a:extLst>
              <a:ext uri="{FF2B5EF4-FFF2-40B4-BE49-F238E27FC236}">
                <a16:creationId xmlns:a16="http://schemas.microsoft.com/office/drawing/2014/main" id="{96F36523-04EE-D364-3AC8-4FABA0C17BFF}"/>
              </a:ext>
            </a:extLst>
          </p:cNvPr>
          <p:cNvSpPr txBox="1"/>
          <p:nvPr/>
        </p:nvSpPr>
        <p:spPr>
          <a:xfrm>
            <a:off x="395742" y="3146557"/>
            <a:ext cx="6096000" cy="3337452"/>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50000"/>
              </a:lnSpc>
              <a:buFont typeface="Wingdings" panose="05000000000000000000" pitchFamily="2" charset="2"/>
              <a:buChar char="§"/>
            </a:pPr>
            <a:r>
              <a:rPr lang="en-US" sz="4000" spc="-5">
                <a:cs typeface="Source Sans Pro Light"/>
              </a:rPr>
              <a:t>Tham lam 1</a:t>
            </a:r>
          </a:p>
          <a:p>
            <a:pPr marL="583565" marR="5080" indent="-571500" algn="just">
              <a:lnSpc>
                <a:spcPct val="150000"/>
              </a:lnSpc>
              <a:buFont typeface="Wingdings" panose="05000000000000000000" pitchFamily="2" charset="2"/>
              <a:buChar char="§"/>
            </a:pPr>
            <a:r>
              <a:rPr lang="en-US" sz="3600" spc="-5">
                <a:cs typeface="Source Sans Pro Light"/>
              </a:rPr>
              <a:t>Sắp xếp đồ vật theo giá trị giảm dần</a:t>
            </a:r>
          </a:p>
          <a:p>
            <a:pPr marL="583565" marR="5080" indent="-571500" algn="just">
              <a:lnSpc>
                <a:spcPct val="150000"/>
              </a:lnSpc>
              <a:buFont typeface="Wingdings" panose="05000000000000000000" pitchFamily="2" charset="2"/>
              <a:buChar char="§"/>
            </a:pPr>
            <a:r>
              <a:rPr lang="en-US" sz="3600" spc="-5">
                <a:cs typeface="Source Sans Pro Light"/>
              </a:rPr>
              <a:t>Chọn đồ từ đầu – cuối</a:t>
            </a:r>
          </a:p>
        </p:txBody>
      </p:sp>
      <p:sp>
        <p:nvSpPr>
          <p:cNvPr id="5" name="object 20">
            <a:extLst>
              <a:ext uri="{FF2B5EF4-FFF2-40B4-BE49-F238E27FC236}">
                <a16:creationId xmlns:a16="http://schemas.microsoft.com/office/drawing/2014/main" id="{03E99691-CB97-CBAE-F5C5-9CF1D38381C1}"/>
              </a:ext>
            </a:extLst>
          </p:cNvPr>
          <p:cNvSpPr txBox="1"/>
          <p:nvPr/>
        </p:nvSpPr>
        <p:spPr>
          <a:xfrm>
            <a:off x="6474449" y="3146557"/>
            <a:ext cx="6096000" cy="333745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583565" marR="5080" indent="-571500" algn="just">
              <a:lnSpc>
                <a:spcPct val="150000"/>
              </a:lnSpc>
              <a:buFont typeface="Wingdings" panose="05000000000000000000" pitchFamily="2" charset="2"/>
              <a:buChar char="§"/>
            </a:pPr>
            <a:r>
              <a:rPr lang="en-US" sz="4000" spc="-5">
                <a:cs typeface="Source Sans Pro Light"/>
              </a:rPr>
              <a:t>Tham lam 2</a:t>
            </a:r>
          </a:p>
          <a:p>
            <a:pPr marL="583565" marR="5080" indent="-571500" algn="just">
              <a:lnSpc>
                <a:spcPct val="150000"/>
              </a:lnSpc>
              <a:buFont typeface="Wingdings" panose="05000000000000000000" pitchFamily="2" charset="2"/>
              <a:buChar char="§"/>
            </a:pPr>
            <a:r>
              <a:rPr lang="en-US" sz="3600" spc="-5">
                <a:cs typeface="Source Sans Pro Light"/>
              </a:rPr>
              <a:t>Sắp xếp đồ vật theo thứ tự tăng dần</a:t>
            </a:r>
          </a:p>
          <a:p>
            <a:pPr marL="583565" marR="5080" indent="-571500" algn="just">
              <a:lnSpc>
                <a:spcPct val="150000"/>
              </a:lnSpc>
              <a:buFont typeface="Wingdings" panose="05000000000000000000" pitchFamily="2" charset="2"/>
              <a:buChar char="§"/>
            </a:pPr>
            <a:r>
              <a:rPr lang="en-US" sz="3600" spc="-5">
                <a:cs typeface="Source Sans Pro Light"/>
              </a:rPr>
              <a:t>Chọn đồ từ đầu – cuối</a:t>
            </a:r>
          </a:p>
        </p:txBody>
      </p:sp>
      <mc:AlternateContent xmlns:mc="http://schemas.openxmlformats.org/markup-compatibility/2006" xmlns:a14="http://schemas.microsoft.com/office/drawing/2010/main">
        <mc:Choice Requires="a14">
          <p:sp>
            <p:nvSpPr>
              <p:cNvPr id="7" name="object 20">
                <a:extLst>
                  <a:ext uri="{FF2B5EF4-FFF2-40B4-BE49-F238E27FC236}">
                    <a16:creationId xmlns:a16="http://schemas.microsoft.com/office/drawing/2014/main" id="{AD329D1D-CF6E-DE64-52A8-E0A0E09A2857}"/>
                  </a:ext>
                </a:extLst>
              </p:cNvPr>
              <p:cNvSpPr txBox="1"/>
              <p:nvPr/>
            </p:nvSpPr>
            <p:spPr>
              <a:xfrm>
                <a:off x="12553156" y="3146557"/>
                <a:ext cx="6096000" cy="3365088"/>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Tham lam 3</a:t>
                </a:r>
              </a:p>
              <a:p>
                <a:pPr marL="583565" marR="5080" indent="-571500" algn="just">
                  <a:lnSpc>
                    <a:spcPct val="130000"/>
                  </a:lnSpc>
                  <a:buFont typeface="Wingdings" panose="05000000000000000000" pitchFamily="2" charset="2"/>
                  <a:buChar char="§"/>
                </a:pPr>
                <a:r>
                  <a:rPr lang="en-US" sz="3600" spc="-5">
                    <a:cs typeface="Source Sans Pro Light"/>
                  </a:rPr>
                  <a:t>Sắp xếp đồ vật theo tỷ trọng v/w</a:t>
                </a:r>
              </a:p>
              <a:p>
                <a:pPr marL="583565" marR="5080" indent="-571500" algn="just">
                  <a:lnSpc>
                    <a:spcPct val="130000"/>
                  </a:lnSpc>
                  <a:buFont typeface="Wingdings" panose="05000000000000000000" pitchFamily="2" charset="2"/>
                  <a:buChar char="§"/>
                </a:pPr>
                <a14:m>
                  <m:oMath xmlns:m="http://schemas.openxmlformats.org/officeDocument/2006/math">
                    <m:f>
                      <m:fPr>
                        <m:ctrlPr>
                          <a:rPr lang="en-US" sz="3600" i="1" spc="-5" smtClean="0">
                            <a:latin typeface="Cambria Math" panose="02040503050406030204" pitchFamily="18" charset="0"/>
                          </a:rPr>
                        </m:ctrlPr>
                      </m:fPr>
                      <m:num>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1</m:t>
                            </m:r>
                          </m:sub>
                        </m:sSub>
                      </m:num>
                      <m:den>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1</m:t>
                            </m:r>
                          </m:sub>
                        </m:sSub>
                      </m:den>
                    </m:f>
                  </m:oMath>
                </a14:m>
                <a:r>
                  <a:rPr lang="en-US" sz="3600" spc="-5">
                    <a:cs typeface="Source Sans Pro Light"/>
                  </a:rPr>
                  <a:t> &gt;</a:t>
                </a:r>
                <a:r>
                  <a:rPr lang="en-US" sz="3600" spc="-5"/>
                  <a:t> </a:t>
                </a:r>
                <a14:m>
                  <m:oMath xmlns:m="http://schemas.openxmlformats.org/officeDocument/2006/math">
                    <m:f>
                      <m:fPr>
                        <m:ctrlPr>
                          <a:rPr lang="en-US" sz="3600" i="1" spc="-5">
                            <a:latin typeface="Cambria Math" panose="02040503050406030204" pitchFamily="18" charset="0"/>
                          </a:rPr>
                        </m:ctrlPr>
                      </m:fPr>
                      <m:num>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2</m:t>
                            </m:r>
                          </m:sub>
                        </m:sSub>
                      </m:num>
                      <m:den>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2</m:t>
                            </m:r>
                          </m:sub>
                        </m:sSub>
                      </m:den>
                    </m:f>
                  </m:oMath>
                </a14:m>
                <a:r>
                  <a:rPr lang="en-US" sz="3600" spc="-5">
                    <a:cs typeface="Source Sans Pro Light"/>
                  </a:rPr>
                  <a:t> &gt;</a:t>
                </a:r>
                <a:r>
                  <a:rPr lang="en-US" sz="3600" spc="-5"/>
                  <a:t> </a:t>
                </a:r>
                <a14:m>
                  <m:oMath xmlns:m="http://schemas.openxmlformats.org/officeDocument/2006/math">
                    <m:f>
                      <m:fPr>
                        <m:ctrlPr>
                          <a:rPr lang="en-US" sz="3600" i="1" spc="-5">
                            <a:latin typeface="Cambria Math" panose="02040503050406030204" pitchFamily="18" charset="0"/>
                          </a:rPr>
                        </m:ctrlPr>
                      </m:fPr>
                      <m:num>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3</m:t>
                            </m:r>
                          </m:sub>
                        </m:sSub>
                      </m:num>
                      <m:den>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3</m:t>
                            </m:r>
                          </m:sub>
                        </m:sSub>
                      </m:den>
                    </m:f>
                  </m:oMath>
                </a14:m>
                <a:r>
                  <a:rPr lang="en-US" sz="3600" spc="-5">
                    <a:cs typeface="Source Sans Pro Light"/>
                  </a:rPr>
                  <a:t> &gt;… </a:t>
                </a:r>
              </a:p>
            </p:txBody>
          </p:sp>
        </mc:Choice>
        <mc:Fallback xmlns="">
          <p:sp>
            <p:nvSpPr>
              <p:cNvPr id="7" name="object 20">
                <a:extLst>
                  <a:ext uri="{FF2B5EF4-FFF2-40B4-BE49-F238E27FC236}">
                    <a16:creationId xmlns:a16="http://schemas.microsoft.com/office/drawing/2014/main" id="{AD329D1D-CF6E-DE64-52A8-E0A0E09A2857}"/>
                  </a:ext>
                </a:extLst>
              </p:cNvPr>
              <p:cNvSpPr txBox="1">
                <a:spLocks noRot="1" noChangeAspect="1" noMove="1" noResize="1" noEditPoints="1" noAdjustHandles="1" noChangeArrowheads="1" noChangeShapeType="1" noTextEdit="1"/>
              </p:cNvSpPr>
              <p:nvPr/>
            </p:nvSpPr>
            <p:spPr>
              <a:xfrm>
                <a:off x="12553156" y="3146557"/>
                <a:ext cx="6096000" cy="3365088"/>
              </a:xfrm>
              <a:prstGeom prst="rect">
                <a:avLst/>
              </a:prstGeom>
              <a:blipFill>
                <a:blip r:embed="rId3"/>
                <a:stretch>
                  <a:fillRect l="-4496" t="-723" r="-4396" b="-1627"/>
                </a:stretch>
              </a:blipFill>
            </p:spPr>
            <p:txBody>
              <a:bodyPr/>
              <a:lstStyle/>
              <a:p>
                <a:r>
                  <a:rPr lang="en-US">
                    <a:noFill/>
                  </a:rPr>
                  <a:t> </a:t>
                </a:r>
              </a:p>
            </p:txBody>
          </p:sp>
        </mc:Fallback>
      </mc:AlternateContent>
      <p:graphicFrame>
        <p:nvGraphicFramePr>
          <p:cNvPr id="9" name="Table 10">
            <a:extLst>
              <a:ext uri="{FF2B5EF4-FFF2-40B4-BE49-F238E27FC236}">
                <a16:creationId xmlns:a16="http://schemas.microsoft.com/office/drawing/2014/main" id="{1C53B59E-3725-AAB9-5448-FB2A89561612}"/>
              </a:ext>
            </a:extLst>
          </p:cNvPr>
          <p:cNvGraphicFramePr>
            <a:graphicFrameLocks noGrp="1"/>
          </p:cNvGraphicFramePr>
          <p:nvPr>
            <p:extLst>
              <p:ext uri="{D42A27DB-BD31-4B8C-83A1-F6EECF244321}">
                <p14:modId xmlns:p14="http://schemas.microsoft.com/office/powerpoint/2010/main" val="2300082829"/>
              </p:ext>
            </p:extLst>
          </p:nvPr>
        </p:nvGraphicFramePr>
        <p:xfrm>
          <a:off x="408556" y="6934591"/>
          <a:ext cx="6065893" cy="3115440"/>
        </p:xfrm>
        <a:graphic>
          <a:graphicData uri="http://schemas.openxmlformats.org/drawingml/2006/table">
            <a:tbl>
              <a:tblPr firstRow="1" bandRow="1">
                <a:tableStyleId>{00A15C55-8517-42AA-B614-E9B94910E393}</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20</a:t>
                      </a:r>
                    </a:p>
                  </a:txBody>
                  <a:tcPr/>
                </a:tc>
                <a:tc>
                  <a:txBody>
                    <a:bodyPr/>
                    <a:lstStyle/>
                    <a:p>
                      <a:pPr algn="ctr"/>
                      <a:r>
                        <a:rPr lang="en-US"/>
                        <a:t>16</a:t>
                      </a:r>
                    </a:p>
                  </a:txBody>
                  <a:tcPr/>
                </a:tc>
                <a:tc>
                  <a:txBody>
                    <a:bodyPr/>
                    <a:lstStyle/>
                    <a:p>
                      <a:pPr algn="ctr"/>
                      <a:r>
                        <a:rPr lang="en-US"/>
                        <a:t>8</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14</a:t>
                      </a:r>
                    </a:p>
                  </a:txBody>
                  <a:tcPr/>
                </a:tc>
                <a:tc>
                  <a:txBody>
                    <a:bodyPr/>
                    <a:lstStyle/>
                    <a:p>
                      <a:pPr algn="ctr"/>
                      <a:r>
                        <a:rPr lang="en-US"/>
                        <a:t>6</a:t>
                      </a:r>
                    </a:p>
                  </a:txBody>
                  <a:tcPr/>
                </a:tc>
                <a:tc>
                  <a:txBody>
                    <a:bodyPr/>
                    <a:lstStyle/>
                    <a:p>
                      <a:pPr algn="ctr"/>
                      <a:r>
                        <a:rPr lang="en-US"/>
                        <a:t>10</a:t>
                      </a:r>
                    </a:p>
                  </a:txBody>
                  <a:tcPr/>
                </a:tc>
                <a:extLst>
                  <a:ext uri="{0D108BD9-81ED-4DB2-BD59-A6C34878D82A}">
                    <a16:rowId xmlns:a16="http://schemas.microsoft.com/office/drawing/2014/main" val="1442655124"/>
                  </a:ext>
                </a:extLst>
              </a:tr>
              <a:tr h="370840">
                <a:tc gridSpan="4">
                  <a:txBody>
                    <a:bodyPr/>
                    <a:lstStyle/>
                    <a:p>
                      <a:r>
                        <a:rPr lang="en-US"/>
                        <a:t>Wmax = 19</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1: i=1, Value = 20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i={2,3}, Value = 24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graphicFrame>
        <p:nvGraphicFramePr>
          <p:cNvPr id="11" name="Table 10">
            <a:extLst>
              <a:ext uri="{FF2B5EF4-FFF2-40B4-BE49-F238E27FC236}">
                <a16:creationId xmlns:a16="http://schemas.microsoft.com/office/drawing/2014/main" id="{AFF5A292-1786-3C45-11E3-B100B6331750}"/>
              </a:ext>
            </a:extLst>
          </p:cNvPr>
          <p:cNvGraphicFramePr>
            <a:graphicFrameLocks noGrp="1"/>
          </p:cNvGraphicFramePr>
          <p:nvPr>
            <p:extLst>
              <p:ext uri="{D42A27DB-BD31-4B8C-83A1-F6EECF244321}">
                <p14:modId xmlns:p14="http://schemas.microsoft.com/office/powerpoint/2010/main" val="1634160687"/>
              </p:ext>
            </p:extLst>
          </p:nvPr>
        </p:nvGraphicFramePr>
        <p:xfrm>
          <a:off x="6487263" y="6934591"/>
          <a:ext cx="6065893" cy="3115440"/>
        </p:xfrm>
        <a:graphic>
          <a:graphicData uri="http://schemas.openxmlformats.org/drawingml/2006/table">
            <a:tbl>
              <a:tblPr firstRow="1" bandRow="1">
                <a:tableStyleId>{7DF18680-E054-41AD-8BC1-D1AEF772440D}</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16</a:t>
                      </a:r>
                    </a:p>
                  </a:txBody>
                  <a:tcPr/>
                </a:tc>
                <a:tc>
                  <a:txBody>
                    <a:bodyPr/>
                    <a:lstStyle/>
                    <a:p>
                      <a:pPr algn="ctr"/>
                      <a:r>
                        <a:rPr lang="en-US"/>
                        <a:t>28</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5</a:t>
                      </a:r>
                    </a:p>
                  </a:txBody>
                  <a:tcPr/>
                </a:tc>
                <a:tc>
                  <a:txBody>
                    <a:bodyPr/>
                    <a:lstStyle/>
                    <a:p>
                      <a:pPr algn="ctr"/>
                      <a:r>
                        <a:rPr lang="en-US"/>
                        <a:t>6</a:t>
                      </a:r>
                    </a:p>
                  </a:txBody>
                  <a:tcPr/>
                </a:tc>
                <a:tc>
                  <a:txBody>
                    <a:bodyPr/>
                    <a:lstStyle/>
                    <a:p>
                      <a:pPr algn="ctr"/>
                      <a:r>
                        <a:rPr lang="en-US"/>
                        <a:t>10</a:t>
                      </a:r>
                    </a:p>
                  </a:txBody>
                  <a:tcPr/>
                </a:tc>
                <a:extLst>
                  <a:ext uri="{0D108BD9-81ED-4DB2-BD59-A6C34878D82A}">
                    <a16:rowId xmlns:a16="http://schemas.microsoft.com/office/drawing/2014/main" val="1442655124"/>
                  </a:ext>
                </a:extLst>
              </a:tr>
              <a:tr h="370840">
                <a:tc gridSpan="4">
                  <a:txBody>
                    <a:bodyPr/>
                    <a:lstStyle/>
                    <a:p>
                      <a:r>
                        <a:rPr lang="en-US"/>
                        <a:t>Wmax = 19</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2: i={1,2}, Value = 24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i={3}, Value = 28</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graphicFrame>
        <p:nvGraphicFramePr>
          <p:cNvPr id="12" name="Table 11">
            <a:extLst>
              <a:ext uri="{FF2B5EF4-FFF2-40B4-BE49-F238E27FC236}">
                <a16:creationId xmlns:a16="http://schemas.microsoft.com/office/drawing/2014/main" id="{723778CA-78FB-7944-D1EB-1395DDAF1B4A}"/>
              </a:ext>
            </a:extLst>
          </p:cNvPr>
          <p:cNvGraphicFramePr>
            <a:graphicFrameLocks noGrp="1"/>
          </p:cNvGraphicFramePr>
          <p:nvPr>
            <p:extLst>
              <p:ext uri="{D42A27DB-BD31-4B8C-83A1-F6EECF244321}">
                <p14:modId xmlns:p14="http://schemas.microsoft.com/office/powerpoint/2010/main" val="3249547811"/>
              </p:ext>
            </p:extLst>
          </p:nvPr>
        </p:nvGraphicFramePr>
        <p:xfrm>
          <a:off x="12595112" y="6934591"/>
          <a:ext cx="6065893" cy="3115440"/>
        </p:xfrm>
        <a:graphic>
          <a:graphicData uri="http://schemas.openxmlformats.org/drawingml/2006/table">
            <a:tbl>
              <a:tblPr firstRow="1" bandRow="1">
                <a:tableStyleId>{93296810-A885-4BE3-A3E7-6D5BEEA58F35}</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60</a:t>
                      </a:r>
                    </a:p>
                  </a:txBody>
                  <a:tcPr/>
                </a:tc>
                <a:tc>
                  <a:txBody>
                    <a:bodyPr/>
                    <a:lstStyle/>
                    <a:p>
                      <a:pPr algn="ctr"/>
                      <a:r>
                        <a:rPr lang="en-US"/>
                        <a:t>100</a:t>
                      </a:r>
                    </a:p>
                  </a:txBody>
                  <a:tcPr/>
                </a:tc>
                <a:tc>
                  <a:txBody>
                    <a:bodyPr/>
                    <a:lstStyle/>
                    <a:p>
                      <a:pPr algn="ctr"/>
                      <a:r>
                        <a:rPr lang="en-US"/>
                        <a:t>120</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10</a:t>
                      </a:r>
                    </a:p>
                  </a:txBody>
                  <a:tcPr/>
                </a:tc>
                <a:tc>
                  <a:txBody>
                    <a:bodyPr/>
                    <a:lstStyle/>
                    <a:p>
                      <a:pPr algn="ctr"/>
                      <a:r>
                        <a:rPr lang="en-US"/>
                        <a:t>20</a:t>
                      </a:r>
                    </a:p>
                  </a:txBody>
                  <a:tcPr/>
                </a:tc>
                <a:tc>
                  <a:txBody>
                    <a:bodyPr/>
                    <a:lstStyle/>
                    <a:p>
                      <a:pPr algn="ctr"/>
                      <a:r>
                        <a:rPr lang="en-US"/>
                        <a:t>30</a:t>
                      </a:r>
                    </a:p>
                  </a:txBody>
                  <a:tcPr/>
                </a:tc>
                <a:extLst>
                  <a:ext uri="{0D108BD9-81ED-4DB2-BD59-A6C34878D82A}">
                    <a16:rowId xmlns:a16="http://schemas.microsoft.com/office/drawing/2014/main" val="1442655124"/>
                  </a:ext>
                </a:extLst>
              </a:tr>
              <a:tr h="515989">
                <a:tc gridSpan="4">
                  <a:txBody>
                    <a:bodyPr/>
                    <a:lstStyle/>
                    <a:p>
                      <a:r>
                        <a:rPr lang="en-US"/>
                        <a:t>Wmax = 50</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3: i={1,2}, Value = 160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i={2,3}, Value = 220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sp>
        <p:nvSpPr>
          <p:cNvPr id="13" name="object 4">
            <a:extLst>
              <a:ext uri="{FF2B5EF4-FFF2-40B4-BE49-F238E27FC236}">
                <a16:creationId xmlns:a16="http://schemas.microsoft.com/office/drawing/2014/main" id="{79C0C7D2-9757-8E95-E0F9-82EFEFB0939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45501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7485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Cho các tờ tiền có mệnh giá lần lượt là: 500, 200, 100, 100, 50, 50, 50, 20, 20, 20, 20, 10.</a:t>
            </a:r>
          </a:p>
          <a:p>
            <a:pPr marL="583565" marR="5080" indent="-571500" algn="just">
              <a:lnSpc>
                <a:spcPct val="130000"/>
              </a:lnSpc>
              <a:buFont typeface="Wingdings" panose="05000000000000000000" pitchFamily="2" charset="2"/>
              <a:buChar char="§"/>
            </a:pPr>
            <a:r>
              <a:rPr lang="en-US" sz="4000" spc="-5">
                <a:cs typeface="Source Sans Pro Light"/>
              </a:rPr>
              <a:t>Cho số tiền m  = 390 </a:t>
            </a:r>
            <a:r>
              <a:rPr lang="en-US" sz="4000" i="1" spc="-5">
                <a:solidFill>
                  <a:srgbClr val="0070C0"/>
                </a:solidFill>
                <a:cs typeface="Source Sans Pro Light"/>
                <a:sym typeface="Wingdings" panose="05000000000000000000" pitchFamily="2" charset="2"/>
              </a:rPr>
              <a:t> Cách đổi với số tờ ít nhất</a:t>
            </a:r>
            <a:r>
              <a:rPr lang="en-US" sz="4000" spc="-5">
                <a:cs typeface="Source Sans Pro Light"/>
                <a:sym typeface="Wingdings" panose="05000000000000000000" pitchFamily="2" charset="2"/>
              </a:rPr>
              <a:t>.</a:t>
            </a:r>
            <a:endParaRPr lang="en-US" sz="4000" spc="-5">
              <a:cs typeface="Source Sans Pro Light"/>
            </a:endParaRPr>
          </a:p>
        </p:txBody>
      </p:sp>
      <p:sp>
        <p:nvSpPr>
          <p:cNvPr id="13" name="object 20">
            <a:extLst>
              <a:ext uri="{FF2B5EF4-FFF2-40B4-BE49-F238E27FC236}">
                <a16:creationId xmlns:a16="http://schemas.microsoft.com/office/drawing/2014/main" id="{29E4E73C-F813-FC95-3FB0-9C9DFF1E09B6}"/>
              </a:ext>
            </a:extLst>
          </p:cNvPr>
          <p:cNvSpPr txBox="1"/>
          <p:nvPr/>
        </p:nvSpPr>
        <p:spPr>
          <a:xfrm>
            <a:off x="818356" y="4709958"/>
            <a:ext cx="16748592" cy="5710409"/>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B1. Sắp xếp tờ tiền theo mệnh giá giảm dần: 500, 200,200…10</a:t>
            </a:r>
          </a:p>
          <a:p>
            <a:pPr marL="583565" marR="5080" indent="-571500" algn="just">
              <a:lnSpc>
                <a:spcPct val="130000"/>
              </a:lnSpc>
              <a:buFont typeface="Wingdings" panose="05000000000000000000" pitchFamily="2" charset="2"/>
              <a:buChar char="§"/>
            </a:pPr>
            <a:r>
              <a:rPr lang="en-US" sz="3600" spc="-5">
                <a:cs typeface="Source Sans Pro Light"/>
              </a:rPr>
              <a:t>B2. Duyệt từ đầu danh sách </a:t>
            </a:r>
            <a:r>
              <a:rPr lang="en-US" sz="3600" spc="-5">
                <a:cs typeface="Source Sans Pro Light"/>
                <a:sym typeface="Wingdings" panose="05000000000000000000" pitchFamily="2" charset="2"/>
              </a:rPr>
              <a:t> cuối danh sách ở B1</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if(m&gt;=A[i]): m = m – A[i]; //số tiền giảm dần</a:t>
            </a:r>
          </a:p>
          <a:p>
            <a:pPr marL="583565" marR="5080"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B3. Kiểm tra m&lt;0: Không đổi được</a:t>
            </a:r>
          </a:p>
          <a:p>
            <a:pPr marL="583565" marR="5080"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B4. Muốn in ra các tờ tiền đã đổi: dùng mảng VET[] để lưu trữ</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Mỗi lần m đổi được: gán VET[i]=1</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Duyệt từ đầu  cuối danh sách VET[]:</a:t>
            </a:r>
          </a:p>
          <a:p>
            <a:pPr marL="2412365" marR="5080" lvl="4"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if(VET[i]==1): in A[i];</a:t>
            </a:r>
            <a:endParaRPr lang="en-US" sz="3600" spc="-5">
              <a:cs typeface="Source Sans Pro Light"/>
            </a:endParaRPr>
          </a:p>
        </p:txBody>
      </p:sp>
      <p:sp>
        <p:nvSpPr>
          <p:cNvPr id="3" name="object 4">
            <a:extLst>
              <a:ext uri="{FF2B5EF4-FFF2-40B4-BE49-F238E27FC236}">
                <a16:creationId xmlns:a16="http://schemas.microsoft.com/office/drawing/2014/main" id="{A364F541-2540-35E3-96A0-ABE8EF6EF1C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3660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graphicFrame>
        <p:nvGraphicFramePr>
          <p:cNvPr id="3" name="Table 4">
            <a:extLst>
              <a:ext uri="{FF2B5EF4-FFF2-40B4-BE49-F238E27FC236}">
                <a16:creationId xmlns:a16="http://schemas.microsoft.com/office/drawing/2014/main" id="{F687F64B-E436-E58C-49A7-503A191CBC4B}"/>
              </a:ext>
            </a:extLst>
          </p:cNvPr>
          <p:cNvGraphicFramePr>
            <a:graphicFrameLocks noGrp="1"/>
          </p:cNvGraphicFramePr>
          <p:nvPr>
            <p:extLst>
              <p:ext uri="{D42A27DB-BD31-4B8C-83A1-F6EECF244321}">
                <p14:modId xmlns:p14="http://schemas.microsoft.com/office/powerpoint/2010/main" val="3950299429"/>
              </p:ext>
            </p:extLst>
          </p:nvPr>
        </p:nvGraphicFramePr>
        <p:xfrm>
          <a:off x="852940" y="2374900"/>
          <a:ext cx="16881814" cy="4482842"/>
        </p:xfrm>
        <a:graphic>
          <a:graphicData uri="http://schemas.openxmlformats.org/drawingml/2006/table">
            <a:tbl>
              <a:tblPr firstRow="1" bandRow="1">
                <a:tableStyleId>{5C22544A-7EE6-4342-B048-85BDC9FD1C3A}</a:tableStyleId>
              </a:tblPr>
              <a:tblGrid>
                <a:gridCol w="1552937">
                  <a:extLst>
                    <a:ext uri="{9D8B030D-6E8A-4147-A177-3AD203B41FA5}">
                      <a16:colId xmlns:a16="http://schemas.microsoft.com/office/drawing/2014/main" val="1282995485"/>
                    </a:ext>
                  </a:extLst>
                </a:gridCol>
                <a:gridCol w="9244457">
                  <a:extLst>
                    <a:ext uri="{9D8B030D-6E8A-4147-A177-3AD203B41FA5}">
                      <a16:colId xmlns:a16="http://schemas.microsoft.com/office/drawing/2014/main" val="1369366553"/>
                    </a:ext>
                  </a:extLst>
                </a:gridCol>
                <a:gridCol w="6084420">
                  <a:extLst>
                    <a:ext uri="{9D8B030D-6E8A-4147-A177-3AD203B41FA5}">
                      <a16:colId xmlns:a16="http://schemas.microsoft.com/office/drawing/2014/main" val="3038098680"/>
                    </a:ext>
                  </a:extLst>
                </a:gridCol>
              </a:tblGrid>
              <a:tr h="839678">
                <a:tc>
                  <a:txBody>
                    <a:bodyPr/>
                    <a:lstStyle/>
                    <a:p>
                      <a:r>
                        <a:rPr lang="en-US" sz="3600"/>
                        <a:t>Test</a:t>
                      </a:r>
                    </a:p>
                  </a:txBody>
                  <a:tcPr/>
                </a:tc>
                <a:tc>
                  <a:txBody>
                    <a:bodyPr/>
                    <a:lstStyle/>
                    <a:p>
                      <a:r>
                        <a:rPr lang="en-US" sz="3600"/>
                        <a:t>Input</a:t>
                      </a:r>
                    </a:p>
                  </a:txBody>
                  <a:tcPr/>
                </a:tc>
                <a:tc>
                  <a:txBody>
                    <a:bodyPr/>
                    <a:lstStyle/>
                    <a:p>
                      <a:r>
                        <a:rPr lang="en-US" sz="3600"/>
                        <a:t>Output</a:t>
                      </a:r>
                    </a:p>
                  </a:txBody>
                  <a:tcPr/>
                </a:tc>
                <a:extLst>
                  <a:ext uri="{0D108BD9-81ED-4DB2-BD59-A6C34878D82A}">
                    <a16:rowId xmlns:a16="http://schemas.microsoft.com/office/drawing/2014/main" val="2990312887"/>
                  </a:ext>
                </a:extLst>
              </a:tr>
              <a:tr h="1227222">
                <a:tc>
                  <a:txBody>
                    <a:bodyPr/>
                    <a:lstStyle/>
                    <a:p>
                      <a:r>
                        <a:rPr lang="en-US" sz="3600"/>
                        <a:t>1</a:t>
                      </a:r>
                    </a:p>
                  </a:txBody>
                  <a:tcPr/>
                </a:tc>
                <a:tc>
                  <a:txBody>
                    <a:bodyPr/>
                    <a:lstStyle/>
                    <a:p>
                      <a:r>
                        <a:rPr lang="en-US" sz="3600"/>
                        <a:t>390 10</a:t>
                      </a:r>
                    </a:p>
                    <a:p>
                      <a:r>
                        <a:rPr lang="en-US" sz="3600"/>
                        <a:t>200,100,100,50,50,50,50,20,20,10</a:t>
                      </a:r>
                    </a:p>
                  </a:txBody>
                  <a:tcPr/>
                </a:tc>
                <a:tc>
                  <a:txBody>
                    <a:bodyPr/>
                    <a:lstStyle/>
                    <a:p>
                      <a:r>
                        <a:rPr lang="en-US" sz="3600"/>
                        <a:t>5</a:t>
                      </a:r>
                    </a:p>
                    <a:p>
                      <a:r>
                        <a:rPr lang="en-US" sz="3600"/>
                        <a:t>200,100,50,20,20</a:t>
                      </a:r>
                    </a:p>
                  </a:txBody>
                  <a:tcPr/>
                </a:tc>
                <a:extLst>
                  <a:ext uri="{0D108BD9-81ED-4DB2-BD59-A6C34878D82A}">
                    <a16:rowId xmlns:a16="http://schemas.microsoft.com/office/drawing/2014/main" val="1140780013"/>
                  </a:ext>
                </a:extLst>
              </a:tr>
              <a:tr h="1227222">
                <a:tc>
                  <a:txBody>
                    <a:bodyPr/>
                    <a:lstStyle/>
                    <a:p>
                      <a:r>
                        <a:rPr lang="en-US" sz="3600"/>
                        <a:t>2</a:t>
                      </a:r>
                    </a:p>
                  </a:txBody>
                  <a:tcPr/>
                </a:tc>
                <a:tc>
                  <a:txBody>
                    <a:bodyPr/>
                    <a:lstStyle/>
                    <a:p>
                      <a:r>
                        <a:rPr lang="en-US" sz="3600"/>
                        <a:t>100 11</a:t>
                      </a:r>
                    </a:p>
                    <a:p>
                      <a:r>
                        <a:rPr lang="en-US" sz="3600"/>
                        <a:t>50,20,20,20,20,20,2,2,2,2,2</a:t>
                      </a:r>
                    </a:p>
                  </a:txBody>
                  <a:tcPr/>
                </a:tc>
                <a:tc>
                  <a:txBody>
                    <a:bodyPr/>
                    <a:lstStyle/>
                    <a:p>
                      <a:r>
                        <a:rPr lang="en-US" sz="3600"/>
                        <a:t>8</a:t>
                      </a:r>
                    </a:p>
                    <a:p>
                      <a:r>
                        <a:rPr lang="en-US" sz="3600"/>
                        <a:t>50,20,20,2,2,2,2,2</a:t>
                      </a:r>
                    </a:p>
                  </a:txBody>
                  <a:tcPr/>
                </a:tc>
                <a:extLst>
                  <a:ext uri="{0D108BD9-81ED-4DB2-BD59-A6C34878D82A}">
                    <a16:rowId xmlns:a16="http://schemas.microsoft.com/office/drawing/2014/main" val="1583252000"/>
                  </a:ext>
                </a:extLst>
              </a:tr>
              <a:tr h="1125479">
                <a:tc>
                  <a:txBody>
                    <a:bodyPr/>
                    <a:lstStyle/>
                    <a:p>
                      <a:r>
                        <a:rPr lang="en-US" sz="3600"/>
                        <a:t>3</a:t>
                      </a:r>
                    </a:p>
                  </a:txBody>
                  <a:tcPr/>
                </a:tc>
                <a:tc>
                  <a:txBody>
                    <a:bodyPr/>
                    <a:lstStyle/>
                    <a:p>
                      <a:r>
                        <a:rPr lang="en-US" sz="3600"/>
                        <a:t>100 6</a:t>
                      </a:r>
                    </a:p>
                    <a:p>
                      <a:r>
                        <a:rPr lang="en-US" sz="3600"/>
                        <a:t>50,20,20,20,20,20</a:t>
                      </a:r>
                    </a:p>
                  </a:txBody>
                  <a:tcPr/>
                </a:tc>
                <a:tc>
                  <a:txBody>
                    <a:bodyPr/>
                    <a:lstStyle/>
                    <a:p>
                      <a:r>
                        <a:rPr lang="en-US" sz="3600"/>
                        <a:t>-1</a:t>
                      </a:r>
                    </a:p>
                  </a:txBody>
                  <a:tcPr/>
                </a:tc>
                <a:extLst>
                  <a:ext uri="{0D108BD9-81ED-4DB2-BD59-A6C34878D82A}">
                    <a16:rowId xmlns:a16="http://schemas.microsoft.com/office/drawing/2014/main" val="3958688691"/>
                  </a:ext>
                </a:extLst>
              </a:tr>
            </a:tbl>
          </a:graphicData>
        </a:graphic>
      </p:graphicFrame>
      <p:sp>
        <p:nvSpPr>
          <p:cNvPr id="5" name="object 20">
            <a:extLst>
              <a:ext uri="{FF2B5EF4-FFF2-40B4-BE49-F238E27FC236}">
                <a16:creationId xmlns:a16="http://schemas.microsoft.com/office/drawing/2014/main" id="{5E1E97B0-E3EC-9014-74ED-86D70455EF51}"/>
              </a:ext>
            </a:extLst>
          </p:cNvPr>
          <p:cNvSpPr txBox="1"/>
          <p:nvPr/>
        </p:nvSpPr>
        <p:spPr>
          <a:xfrm>
            <a:off x="757564" y="7147313"/>
            <a:ext cx="167485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Test 1: Nghiệm tối ưu</a:t>
            </a:r>
          </a:p>
          <a:p>
            <a:pPr marL="583565" marR="5080" indent="-571500" algn="just">
              <a:lnSpc>
                <a:spcPct val="130000"/>
              </a:lnSpc>
              <a:buFont typeface="Wingdings" panose="05000000000000000000" pitchFamily="2" charset="2"/>
              <a:buChar char="§"/>
            </a:pPr>
            <a:r>
              <a:rPr lang="en-US" sz="4000" spc="-5">
                <a:cs typeface="Source Sans Pro Light"/>
              </a:rPr>
              <a:t>Test2: Nghiệm không tối ưu </a:t>
            </a:r>
            <a:r>
              <a:rPr lang="en-US" sz="4000" spc="-5">
                <a:solidFill>
                  <a:srgbClr val="0070C0"/>
                </a:solidFill>
                <a:cs typeface="Source Sans Pro Light"/>
              </a:rPr>
              <a:t>(đổi thành 5 tờ 20 thì sẽ tối ưu hơn)</a:t>
            </a:r>
          </a:p>
          <a:p>
            <a:pPr marL="583565" marR="5080" indent="-571500" algn="just">
              <a:lnSpc>
                <a:spcPct val="130000"/>
              </a:lnSpc>
              <a:buFont typeface="Wingdings" panose="05000000000000000000" pitchFamily="2" charset="2"/>
              <a:buChar char="§"/>
            </a:pPr>
            <a:r>
              <a:rPr lang="en-US" sz="4000" spc="-5">
                <a:cs typeface="Source Sans Pro Light"/>
              </a:rPr>
              <a:t>Test3: Có nghiệm nhưng trả lời vô nghiệm</a:t>
            </a:r>
          </a:p>
        </p:txBody>
      </p:sp>
      <p:sp>
        <p:nvSpPr>
          <p:cNvPr id="7" name="object 4">
            <a:extLst>
              <a:ext uri="{FF2B5EF4-FFF2-40B4-BE49-F238E27FC236}">
                <a16:creationId xmlns:a16="http://schemas.microsoft.com/office/drawing/2014/main" id="{4B4BE568-C84A-690C-0A74-C047AB31850E}"/>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8481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2192000"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Một chiếc ba lô có thể tích là Pmax. Có n vật, vật thứ i có thể tích là P[i] và giá trị là W[i].</a:t>
            </a:r>
          </a:p>
          <a:p>
            <a:pPr marL="583565" marR="5080" indent="-571500" algn="just">
              <a:lnSpc>
                <a:spcPct val="130000"/>
              </a:lnSpc>
              <a:buFont typeface="Wingdings" panose="05000000000000000000" pitchFamily="2" charset="2"/>
              <a:buChar char="§"/>
            </a:pPr>
            <a:r>
              <a:rPr lang="en-US" sz="4000" spc="-5">
                <a:cs typeface="Source Sans Pro Light"/>
              </a:rPr>
              <a:t>Hãy tìm cách sắp các vật vào ba lô sao cho tổng giá trị là lớn nhất. Với trọng lượng tối đa cho trước là Pmax.</a:t>
            </a:r>
          </a:p>
        </p:txBody>
      </p:sp>
      <p:pic>
        <p:nvPicPr>
          <p:cNvPr id="1026" name="Picture 2" descr="caitui_400">
            <a:extLst>
              <a:ext uri="{FF2B5EF4-FFF2-40B4-BE49-F238E27FC236}">
                <a16:creationId xmlns:a16="http://schemas.microsoft.com/office/drawing/2014/main" id="{66595A28-C682-CD1E-690C-FC86A446D37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3229139" y="2288738"/>
            <a:ext cx="5420018" cy="4719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object 20">
                <a:extLst>
                  <a:ext uri="{FF2B5EF4-FFF2-40B4-BE49-F238E27FC236}">
                    <a16:creationId xmlns:a16="http://schemas.microsoft.com/office/drawing/2014/main" id="{A7E5C776-CF85-A373-5EBD-A55E4934A7CC}"/>
                  </a:ext>
                </a:extLst>
              </p:cNvPr>
              <p:cNvSpPr txBox="1"/>
              <p:nvPr/>
            </p:nvSpPr>
            <p:spPr>
              <a:xfrm>
                <a:off x="757564" y="7171239"/>
                <a:ext cx="17491415" cy="1869679"/>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Tham lam: Vật nào có kích thước bé nhưng giá trị lớn hơn cho vào túi trước.</a:t>
                </a:r>
              </a:p>
              <a:p>
                <a:pPr marL="583565" marR="5080" indent="-571500" algn="just">
                  <a:lnSpc>
                    <a:spcPct val="130000"/>
                  </a:lnSpc>
                  <a:buFont typeface="Wingdings" panose="05000000000000000000" pitchFamily="2" charset="2"/>
                  <a:buChar char="§"/>
                </a:pPr>
                <a:r>
                  <a:rPr lang="en-US" sz="3600" spc="-5">
                    <a:cs typeface="Source Sans Pro Light"/>
                  </a:rPr>
                  <a:t>Trọng số ưu tiên: </a:t>
                </a:r>
                <a14:m>
                  <m:oMath xmlns:m="http://schemas.openxmlformats.org/officeDocument/2006/math">
                    <m:f>
                      <m:fPr>
                        <m:ctrlPr>
                          <a:rPr lang="en-US" sz="3600" i="1" spc="-5" smtClean="0">
                            <a:latin typeface="Cambria Math" panose="02040503050406030204" pitchFamily="18" charset="0"/>
                          </a:rPr>
                        </m:ctrlPr>
                      </m:fPr>
                      <m:num>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𝑖</m:t>
                            </m:r>
                          </m:sub>
                        </m:sSub>
                      </m:num>
                      <m:den>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𝑃</m:t>
                            </m:r>
                          </m:e>
                          <m:sub>
                            <m:r>
                              <a:rPr lang="en-US" sz="3600" b="0" i="1" spc="-5" smtClean="0">
                                <a:latin typeface="Cambria Math" panose="02040503050406030204" pitchFamily="18" charset="0"/>
                              </a:rPr>
                              <m:t>𝑖</m:t>
                            </m:r>
                          </m:sub>
                        </m:sSub>
                      </m:den>
                    </m:f>
                  </m:oMath>
                </a14:m>
                <a:r>
                  <a:rPr lang="en-US" sz="3600" spc="-5">
                    <a:cs typeface="Source Sans Pro Light"/>
                  </a:rPr>
                  <a:t> được sắp theo thứ tự giảm dần.</a:t>
                </a:r>
              </a:p>
            </p:txBody>
          </p:sp>
        </mc:Choice>
        <mc:Fallback xmlns="">
          <p:sp>
            <p:nvSpPr>
              <p:cNvPr id="3" name="object 20">
                <a:extLst>
                  <a:ext uri="{FF2B5EF4-FFF2-40B4-BE49-F238E27FC236}">
                    <a16:creationId xmlns:a16="http://schemas.microsoft.com/office/drawing/2014/main" id="{A7E5C776-CF85-A373-5EBD-A55E4934A7CC}"/>
                  </a:ext>
                </a:extLst>
              </p:cNvPr>
              <p:cNvSpPr txBox="1">
                <a:spLocks noRot="1" noChangeAspect="1" noMove="1" noResize="1" noEditPoints="1" noAdjustHandles="1" noChangeArrowheads="1" noChangeShapeType="1" noTextEdit="1"/>
              </p:cNvSpPr>
              <p:nvPr/>
            </p:nvSpPr>
            <p:spPr>
              <a:xfrm>
                <a:off x="757564" y="7171239"/>
                <a:ext cx="17491415" cy="1869679"/>
              </a:xfrm>
              <a:prstGeom prst="rect">
                <a:avLst/>
              </a:prstGeom>
              <a:blipFill>
                <a:blip r:embed="rId4"/>
                <a:stretch>
                  <a:fillRect l="-1393" t="-1299" b="-2273"/>
                </a:stretch>
              </a:blipFill>
            </p:spPr>
            <p:txBody>
              <a:bodyPr/>
              <a:lstStyle/>
              <a:p>
                <a:r>
                  <a:rPr lang="en-US">
                    <a:noFill/>
                  </a:rPr>
                  <a:t> </a:t>
                </a:r>
              </a:p>
            </p:txBody>
          </p:sp>
        </mc:Fallback>
      </mc:AlternateContent>
      <p:sp>
        <p:nvSpPr>
          <p:cNvPr id="5" name="object 4">
            <a:extLst>
              <a:ext uri="{FF2B5EF4-FFF2-40B4-BE49-F238E27FC236}">
                <a16:creationId xmlns:a16="http://schemas.microsoft.com/office/drawing/2014/main" id="{67469C7F-5CE8-A730-BD1B-305E4D7783E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578978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3431</TotalTime>
  <Words>3705</Words>
  <Application>Microsoft Office PowerPoint</Application>
  <PresentationFormat>Custom</PresentationFormat>
  <Paragraphs>754</Paragraphs>
  <Slides>30</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Be Vietnam Pro</vt:lpstr>
      <vt:lpstr>Be Vietnam Pro Black</vt:lpstr>
      <vt:lpstr>Calibri</vt:lpstr>
      <vt:lpstr>Cambria Math</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HẾT CHƯƠNG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SCB</cp:lastModifiedBy>
  <cp:revision>39</cp:revision>
  <dcterms:created xsi:type="dcterms:W3CDTF">2023-06-02T10:09:28Z</dcterms:created>
  <dcterms:modified xsi:type="dcterms:W3CDTF">2023-07-03T02:01:23Z</dcterms:modified>
</cp:coreProperties>
</file>