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Mô tả bài toán" id="{CAE83D19-604F-4FB7-BD21-DFF297BAB023}">
          <p14:sldIdLst>
            <p14:sldId id="257"/>
            <p14:sldId id="271"/>
            <p14:sldId id="272"/>
            <p14:sldId id="273"/>
            <p14:sldId id="274"/>
          </p14:sldIdLst>
        </p14:section>
        <p14:section name="Greedy: Đổi tiền" id="{8CD6E135-4E9F-4AF4-9757-21B01A532C26}">
          <p14:sldIdLst>
            <p14:sldId id="275"/>
            <p14:sldId id="276"/>
          </p14:sldIdLst>
        </p14:section>
        <p14:section name="Greedy: Ba lô" id="{C68C52A8-0161-4518-9050-0BFBE2E33E67}">
          <p14:sldIdLst>
            <p14:sldId id="277"/>
            <p14:sldId id="279"/>
            <p14:sldId id="280"/>
            <p14:sldId id="278"/>
          </p14:sldIdLst>
        </p14:section>
        <p14:section name="Hành trình ngắn nhất -TSP" id="{EBF055DC-DF56-4B6F-B0C5-308BB33CAC1F}">
          <p14:sldIdLst>
            <p14:sldId id="281"/>
            <p14:sldId id="282"/>
          </p14:sldIdLst>
        </p14:section>
        <p14:section name="Tô màu đồ thị" id="{D04A4B59-15AE-4D1C-8ABB-886009226E0A}">
          <p14:sldIdLst>
            <p14:sldId id="283"/>
            <p14:sldId id="284"/>
          </p14:sldIdLst>
        </p14:section>
        <p14:section name="Lập lịch" id="{16A56DFF-295A-486E-A4A1-8BBFE509B416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Hill Climbing Search" id="{B8C04934-133B-4062-98C5-600CBA134374}">
          <p14:sldIdLst>
            <p14:sldId id="309"/>
            <p14:sldId id="310"/>
            <p14:sldId id="311"/>
          </p14:sldIdLst>
        </p14:section>
        <p14:section name="Hill Climbing - vd2" id="{92C9F6C8-1B77-4ACE-8824-033DC6F15B82}">
          <p14:sldIdLst>
            <p14:sldId id="312"/>
            <p14:sldId id="313"/>
          </p14:sldIdLst>
        </p14:section>
        <p14:section name="Hill Climbing - vd3" id="{4E8E216F-5E0D-4953-893B-CAEEC2AE6E10}">
          <p14:sldIdLst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FF22"/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43" autoAdjust="0"/>
    <p:restoredTop sz="94660"/>
  </p:normalViewPr>
  <p:slideViewPr>
    <p:cSldViewPr>
      <p:cViewPr varScale="1">
        <p:scale>
          <a:sx n="58" d="100"/>
          <a:sy n="58" d="100"/>
        </p:scale>
        <p:origin x="280" y="776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79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883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44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34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32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45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313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130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34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68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714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7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818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1661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559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365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008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94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979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450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08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53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01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76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6076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92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2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3258800" cy="427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Tổ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chức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dữ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liệu</a:t>
            </a:r>
            <a:r>
              <a:rPr lang="en-US" sz="3600" spc="-5" dirty="0">
                <a:cs typeface="Source Sans Pro Light"/>
              </a:rPr>
              <a:t>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Mảng</a:t>
            </a:r>
            <a:r>
              <a:rPr lang="en-US" sz="3600" spc="-5" dirty="0">
                <a:cs typeface="Source Sans Pro Light"/>
              </a:rPr>
              <a:t> 1 </a:t>
            </a:r>
            <a:r>
              <a:rPr lang="en-US" sz="3600" spc="-5" dirty="0" err="1">
                <a:cs typeface="Source Sans Pro Light"/>
              </a:rPr>
              <a:t>chiều</a:t>
            </a:r>
            <a:r>
              <a:rPr lang="en-US" sz="3600" spc="-5" dirty="0">
                <a:cs typeface="Source Sans Pro Light"/>
              </a:rPr>
              <a:t> P[], W[]: </a:t>
            </a:r>
            <a:r>
              <a:rPr lang="en-US" sz="3600" spc="-5" dirty="0" err="1">
                <a:cs typeface="Source Sans Pro Light"/>
              </a:rPr>
              <a:t>thể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tích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và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trị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Mảng</a:t>
            </a:r>
            <a:r>
              <a:rPr lang="en-US" sz="3600" spc="-5" dirty="0">
                <a:cs typeface="Source Sans Pro Light"/>
              </a:rPr>
              <a:t> 1 </a:t>
            </a:r>
            <a:r>
              <a:rPr lang="en-US" sz="3600" spc="-5" dirty="0" err="1">
                <a:cs typeface="Source Sans Pro Light"/>
              </a:rPr>
              <a:t>chiều</a:t>
            </a:r>
            <a:r>
              <a:rPr lang="en-US" sz="3600" spc="-5" dirty="0">
                <a:cs typeface="Source Sans Pro Light"/>
              </a:rPr>
              <a:t> cs[]: </a:t>
            </a:r>
            <a:r>
              <a:rPr lang="en-US" sz="3600" spc="-5" dirty="0" err="1">
                <a:cs typeface="Source Sans Pro Light"/>
              </a:rPr>
              <a:t>thứ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tự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dần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theo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số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ưu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tiên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Mảng</a:t>
            </a:r>
            <a:r>
              <a:rPr lang="en-US" sz="3600" spc="-5" dirty="0">
                <a:cs typeface="Source Sans Pro Light"/>
              </a:rPr>
              <a:t> cs </a:t>
            </a:r>
            <a:r>
              <a:rPr lang="en-US" sz="3600" spc="-5" dirty="0" err="1">
                <a:cs typeface="Source Sans Pro Light"/>
              </a:rPr>
              <a:t>chỉ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chứa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chỉ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số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phần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tử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có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số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ưu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tiên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dần</a:t>
            </a:r>
            <a:r>
              <a:rPr lang="en-US" sz="3600" spc="-5" dirty="0">
                <a:cs typeface="Source Sans Pro Light"/>
              </a:rPr>
              <a:t>, </a:t>
            </a:r>
            <a:r>
              <a:rPr lang="en-US" sz="3600" spc="-5" dirty="0" err="1">
                <a:cs typeface="Source Sans Pro Light"/>
              </a:rPr>
              <a:t>thứ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tự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vật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theo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đề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bài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không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đổi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trong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suốt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trình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xử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lý</a:t>
            </a:r>
            <a:r>
              <a:rPr lang="en-US" sz="3600" spc="-5" dirty="0">
                <a:cs typeface="Source Sans Pro Light"/>
              </a:rPr>
              <a:t>.</a:t>
            </a: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A7E5C776-CF85-A373-5EBD-A55E4934A7CC}"/>
              </a:ext>
            </a:extLst>
          </p:cNvPr>
          <p:cNvSpPr txBox="1"/>
          <p:nvPr/>
        </p:nvSpPr>
        <p:spPr>
          <a:xfrm>
            <a:off x="792149" y="7019065"/>
            <a:ext cx="17491415" cy="1389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B1. Sắp xếp các vật theo thứ tự giảm dần của trọng số ưu tiên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B2. Xếp các vật vào ba lô.</a:t>
            </a:r>
          </a:p>
        </p:txBody>
      </p:sp>
      <p:pic>
        <p:nvPicPr>
          <p:cNvPr id="5" name="Picture 4" descr="caitui_400">
            <a:extLst>
              <a:ext uri="{FF2B5EF4-FFF2-40B4-BE49-F238E27FC236}">
                <a16:creationId xmlns:a16="http://schemas.microsoft.com/office/drawing/2014/main" id="{EA4168CD-7ED2-E377-9BAE-A8EA7E13B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79083" y="2351321"/>
            <a:ext cx="4268833" cy="37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CB4130D6-8881-E593-3572-29A4873AFED7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05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/>
              <p:nvPr/>
            </p:nvSpPr>
            <p:spPr>
              <a:xfrm>
                <a:off x="662397" y="2679700"/>
                <a:ext cx="13186159" cy="298639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12065" marR="5080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𝑓𝑜𝑟</m:t>
                      </m:r>
                      <m:d>
                        <m:dPr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=1;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&lt;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𝑛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++</m:t>
                          </m:r>
                        </m:e>
                      </m:d>
                      <m:r>
                        <a:rPr lang="en-US" sz="3600" b="0" i="0" spc="-5" smtClean="0">
                          <a:latin typeface="Cambria Math" panose="02040503050406030204" pitchFamily="18" charset="0"/>
                          <a:cs typeface="Source Sans Pro Light"/>
                        </a:rPr>
                        <m:t>{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  <a:p>
                <a:pPr marL="469265" marR="5080" lvl="1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𝑓𝑜𝑟</m:t>
                      </m:r>
                      <m:d>
                        <m:dPr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=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+1;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≤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𝑛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++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{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  <a:p>
                <a:pPr marL="1383665" marR="5080" lvl="3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𝑖𝑓</m:t>
                      </m:r>
                      <m:d>
                        <m:dPr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i="1" spc="-5">
                              <a:latin typeface="Cambria Math" panose="02040503050406030204" pitchFamily="18" charset="0"/>
                              <a:cs typeface="Source Sans Pro Light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</m:ctrlPr>
                            </m:dPr>
                            <m:e>
                              <m: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  <m:t>𝑐𝑠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spc="-5">
                              <a:latin typeface="Cambria Math" panose="02040503050406030204" pitchFamily="18" charset="0"/>
                              <a:cs typeface="Source Sans Pro Light"/>
                            </a:rPr>
                            <m:t>/</m:t>
                          </m:r>
                          <m:r>
                            <a:rPr lang="en-US" sz="3600" i="1" spc="-5">
                              <a:latin typeface="Cambria Math" panose="02040503050406030204" pitchFamily="18" charset="0"/>
                              <a:cs typeface="Source Sans Pro Light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</m:ctrlPr>
                            </m:dPr>
                            <m:e>
                              <m: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  <m:t>𝑐𝑠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&lt;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𝑊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𝑐𝑠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]/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𝑃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𝑐𝑠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]]]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: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  <a:p>
                <a:pPr marL="1840865" marR="5080" lvl="4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𝑡𝑎𝑚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=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;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=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;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=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𝑡𝑎𝑚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;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</p:txBody>
          </p:sp>
        </mc:Choice>
        <mc:Fallback xmlns="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7" y="2679700"/>
                <a:ext cx="13186159" cy="298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aitui_400">
            <a:extLst>
              <a:ext uri="{FF2B5EF4-FFF2-40B4-BE49-F238E27FC236}">
                <a16:creationId xmlns:a16="http://schemas.microsoft.com/office/drawing/2014/main" id="{EA4168CD-7ED2-E377-9BAE-A8EA7E13B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79083" y="2896645"/>
            <a:ext cx="4268833" cy="37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CED0FDF3-5CC8-6FFA-958A-E0F5FC23A1AE}"/>
              </a:ext>
            </a:extLst>
          </p:cNvPr>
          <p:cNvSpPr txBox="1"/>
          <p:nvPr/>
        </p:nvSpPr>
        <p:spPr>
          <a:xfrm>
            <a:off x="-1" y="2110758"/>
            <a:ext cx="13848557" cy="596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>
                <a:cs typeface="Source Sans Pro Light"/>
              </a:rPr>
              <a:t>B1. Sắp xếp các vật theo thứ tự giảm dần của trọng số ưu tiên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D776072E-ABAF-F53D-BCB5-0AE9A11FBC9B}"/>
              </a:ext>
            </a:extLst>
          </p:cNvPr>
          <p:cNvSpPr txBox="1"/>
          <p:nvPr/>
        </p:nvSpPr>
        <p:spPr>
          <a:xfrm>
            <a:off x="-1" y="5880100"/>
            <a:ext cx="13848557" cy="669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B2. Xếp các vật vào ba lô.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7C85F0F-5D33-18C1-F7E2-5D571A30040F}"/>
                  </a:ext>
                </a:extLst>
              </p:cNvPr>
              <p:cNvSpPr txBox="1"/>
              <p:nvPr/>
            </p:nvSpPr>
            <p:spPr>
              <a:xfrm>
                <a:off x="662397" y="6565900"/>
                <a:ext cx="13186159" cy="404424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𝑆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=0;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𝑖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=1;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𝑤h𝑖𝑙𝑒</m:t>
                    </m:r>
                    <m:d>
                      <m:dPr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𝑆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&lt;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𝑃𝑚𝑎𝑥</m:t>
                            </m:r>
                          </m:e>
                        </m:d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&amp;&amp; </m:t>
                        </m:r>
                        <m:d>
                          <m:dPr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𝑖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≤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: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𝑖𝑓</m:t>
                    </m:r>
                    <m:d>
                      <m:dPr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𝑆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+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𝑐𝑠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≤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𝑃𝑚𝑎𝑥</m:t>
                        </m:r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: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2412365" marR="508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𝑆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+=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𝑐𝑠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;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2412365" marR="508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𝑝𝑟𝑖𝑛𝑡𝑓</m:t>
                    </m:r>
                    <m:d>
                      <m:dPr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%5</m:t>
                        </m:r>
                        <m:r>
                          <m:rPr>
                            <m:nor/>
                          </m:rPr>
                          <a:rPr lang="en-US" sz="3200" b="0" i="0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d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,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𝑐𝑠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;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𝑖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++;</m:t>
                    </m:r>
                  </m:oMath>
                </a14:m>
                <a:endParaRPr lang="en-US" sz="3200" spc="-5" dirty="0">
                  <a:cs typeface="Source Sans Pro Light"/>
                </a:endParaRPr>
              </a:p>
            </p:txBody>
          </p:sp>
        </mc:Choice>
        <mc:Fallback xmlns="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7C85F0F-5D33-18C1-F7E2-5D571A30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7" y="6565900"/>
                <a:ext cx="13186159" cy="4044249"/>
              </a:xfrm>
              <a:prstGeom prst="rect">
                <a:avLst/>
              </a:prstGeom>
              <a:blipFill>
                <a:blip r:embed="rId5"/>
                <a:stretch>
                  <a:fillRect l="-1635" b="-40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4">
            <a:extLst>
              <a:ext uri="{FF2B5EF4-FFF2-40B4-BE49-F238E27FC236}">
                <a16:creationId xmlns:a16="http://schemas.microsoft.com/office/drawing/2014/main" id="{F1ED292E-6923-07F3-14A4-E008B74F1B30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04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 descr="caitui_400">
            <a:extLst>
              <a:ext uri="{FF2B5EF4-FFF2-40B4-BE49-F238E27FC236}">
                <a16:creationId xmlns:a16="http://schemas.microsoft.com/office/drawing/2014/main" id="{CD98D06B-A9E2-AD64-DFFF-4B9EDDD9E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3494" y="2876970"/>
            <a:ext cx="5420018" cy="47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947339-D40F-47E7-0395-4BD3D7491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48530"/>
              </p:ext>
            </p:extLst>
          </p:nvPr>
        </p:nvGraphicFramePr>
        <p:xfrm>
          <a:off x="664516" y="2217100"/>
          <a:ext cx="8592197" cy="2596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2502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1392085973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08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15kg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/>
                        <a:t>Greedy 3: i={1,2,3,4}, Value = 15$, Weight = 8kg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829E59-2758-D6A3-9EE2-4CE03D0B9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62881"/>
              </p:ext>
            </p:extLst>
          </p:nvPr>
        </p:nvGraphicFramePr>
        <p:xfrm>
          <a:off x="664516" y="4998400"/>
          <a:ext cx="8592197" cy="2596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2502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1392085973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08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15kg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dirty="0"/>
                        <a:t>Greedy 2: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={1,2,3,4}, Value = 15$, Weight = 8kg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0B4B51-5631-02E6-A2EF-E6EB857A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99277"/>
              </p:ext>
            </p:extLst>
          </p:nvPr>
        </p:nvGraphicFramePr>
        <p:xfrm>
          <a:off x="664516" y="7779701"/>
          <a:ext cx="8592197" cy="2596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2502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1392085973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08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15kg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/>
                        <a:t>Greedy 1: i={1,2,3,4}, Value = 15$, Weight = 8kg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821595F-102B-AC03-4203-44F29A899983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392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Cho n thành phố (1,2,...n) và khoảng cách giữa chúng (ci,j). Hãy tìm hành trình của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một người đưa thư, đi qua tất cả các thành phố rồi quay về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thành phố xuất phát, sao cho tổng chiều dài đường đi là ngắn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nhất.</a:t>
            </a:r>
            <a:endParaRPr lang="en-US" sz="3600" spc="-5">
              <a:cs typeface="Source Sans Pro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30AAC-4C3B-6936-CBBE-072461C5E857}"/>
              </a:ext>
            </a:extLst>
          </p:cNvPr>
          <p:cNvSpPr txBox="1"/>
          <p:nvPr/>
        </p:nvSpPr>
        <p:spPr>
          <a:xfrm>
            <a:off x="10114756" y="4608036"/>
            <a:ext cx="8001000" cy="2909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3600" b="0" i="0" u="none" strike="noStrike" baseline="0"/>
              <a:t>Vét cạn: (n-1)</a:t>
            </a:r>
            <a:r>
              <a:rPr lang="pt-BR" sz="3600" b="0" i="0" u="none" strike="noStrike" baseline="0">
                <a:sym typeface="Symbol" panose="05050102010706020507" pitchFamily="18" charset="2"/>
              </a:rPr>
              <a:t></a:t>
            </a:r>
            <a:r>
              <a:rPr lang="pt-BR" sz="3600" b="0" i="0" u="none" strike="noStrike" baseline="0"/>
              <a:t>. Với n lớn?</a:t>
            </a:r>
          </a:p>
          <a:p>
            <a:pPr marL="571500" indent="-5715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0" i="0" u="none" strike="noStrike" baseline="0"/>
              <a:t>Greedy: Mỗi bước chọn i→j sao cho j gần i nhất trong</a:t>
            </a:r>
            <a:r>
              <a:rPr lang="en-US" sz="3600" b="0" i="0" u="none" strike="noStrike" baseline="0"/>
              <a:t> </a:t>
            </a:r>
            <a:r>
              <a:rPr lang="vi-VN" sz="3600" b="0" i="0" u="none" strike="noStrike" baseline="0"/>
              <a:t>những</a:t>
            </a:r>
            <a:r>
              <a:rPr lang="en-US" sz="3600" b="0" i="0" u="none" strike="noStrike" baseline="0"/>
              <a:t> </a:t>
            </a:r>
            <a:r>
              <a:rPr lang="vi-VN" sz="3600" b="0" i="0" u="none" strike="noStrike" baseline="0"/>
              <a:t>thành phố chưa đến nối với i.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5D6EFC-2491-EC16-36EC-3A4F737A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9643"/>
              </p:ext>
            </p:extLst>
          </p:nvPr>
        </p:nvGraphicFramePr>
        <p:xfrm>
          <a:off x="894557" y="4514047"/>
          <a:ext cx="8991603" cy="5949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161">
                  <a:extLst>
                    <a:ext uri="{9D8B030D-6E8A-4147-A177-3AD203B41FA5}">
                      <a16:colId xmlns:a16="http://schemas.microsoft.com/office/drawing/2014/main" val="307869151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5560791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4281503262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39986988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484659534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866954465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2067165951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381330424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2129652237"/>
                    </a:ext>
                  </a:extLst>
                </a:gridCol>
              </a:tblGrid>
              <a:tr h="3786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 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37136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41393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562027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09259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90684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1556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789490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9458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645809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0E2C1357-852D-EA70-E348-3229C4A57043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057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Cho n thành phố (1,2,...n) và khoảng cách giữa chúng (ci,j). Hãy tìm hành trình của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một người đưa thư, đi qua tất cả các thành phố rồi quay về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thành phố xuất phát, sao cho tổng chiều dài đường đi là ngắn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nhất.</a:t>
            </a:r>
            <a:endParaRPr lang="en-US" sz="3600" spc="-5">
              <a:cs typeface="Source Sans Pro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30AAC-4C3B-6936-CBBE-072461C5E857}"/>
              </a:ext>
            </a:extLst>
          </p:cNvPr>
          <p:cNvSpPr txBox="1"/>
          <p:nvPr/>
        </p:nvSpPr>
        <p:spPr>
          <a:xfrm>
            <a:off x="10138455" y="4692286"/>
            <a:ext cx="8001000" cy="1467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3600" b="0" i="0" u="none" strike="noStrike" baseline="0" dirty="0" err="1"/>
              <a:t>Greedy</a:t>
            </a:r>
            <a:r>
              <a:rPr lang="pt-BR" sz="3600" b="0" i="0" u="none" strike="noStrike" baseline="0" dirty="0"/>
              <a:t> 1: A→ </a:t>
            </a:r>
            <a:r>
              <a:rPr lang="pt-BR" sz="3600" b="0" i="0" u="none" strike="noStrike" baseline="0" dirty="0" err="1"/>
              <a:t>G</a:t>
            </a:r>
            <a:r>
              <a:rPr lang="pt-BR" sz="3600" b="0" i="0" u="none" strike="noStrike" baseline="0" dirty="0"/>
              <a:t> → </a:t>
            </a:r>
            <a:r>
              <a:rPr lang="pt-BR" sz="3600" b="0" i="0" u="none" strike="noStrike" baseline="0" dirty="0" err="1"/>
              <a:t>F</a:t>
            </a:r>
            <a:r>
              <a:rPr lang="pt-BR" sz="3600" b="0" i="0" u="none" strike="noStrike" baseline="0" dirty="0"/>
              <a:t>→ </a:t>
            </a:r>
            <a:r>
              <a:rPr lang="pt-BR" sz="3600" b="0" i="0" u="none" strike="noStrike" baseline="0" dirty="0" err="1"/>
              <a:t>B</a:t>
            </a:r>
            <a:r>
              <a:rPr lang="pt-BR" sz="3600" b="0" i="0" u="none" strike="noStrike" baseline="0" dirty="0"/>
              <a:t> → H → E → </a:t>
            </a:r>
            <a:r>
              <a:rPr lang="pt-BR" sz="3600" b="0" i="0" u="none" strike="noStrike" baseline="0" dirty="0" err="1"/>
              <a:t>D</a:t>
            </a:r>
            <a:r>
              <a:rPr lang="pt-BR" sz="3600" b="0" i="0" u="none" strike="noStrike" baseline="0" dirty="0"/>
              <a:t> → C → 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9BBFF4-B21E-CAE6-BE96-B64E84CB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81000"/>
              </p:ext>
            </p:extLst>
          </p:nvPr>
        </p:nvGraphicFramePr>
        <p:xfrm>
          <a:off x="894557" y="4514047"/>
          <a:ext cx="8991603" cy="5949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161">
                  <a:extLst>
                    <a:ext uri="{9D8B030D-6E8A-4147-A177-3AD203B41FA5}">
                      <a16:colId xmlns:a16="http://schemas.microsoft.com/office/drawing/2014/main" val="307869151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5560791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4281503262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39986988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484659534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866954465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2067165951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381330424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2129652237"/>
                    </a:ext>
                  </a:extLst>
                </a:gridCol>
              </a:tblGrid>
              <a:tr h="3786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 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37136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41393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562027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600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09259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90684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1556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300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600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390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789490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9458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645809"/>
                  </a:ext>
                </a:extLst>
              </a:tr>
            </a:tbl>
          </a:graphicData>
        </a:graphic>
      </p:graphicFrame>
      <p:sp>
        <p:nvSpPr>
          <p:cNvPr id="3" name="object 4">
            <a:extLst>
              <a:ext uri="{FF2B5EF4-FFF2-40B4-BE49-F238E27FC236}">
                <a16:creationId xmlns:a16="http://schemas.microsoft.com/office/drawing/2014/main" id="{76078865-462D-8617-F3AB-A4B30464584A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813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1389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Sử dụng ba màu để tô bản đồ các tỉnh của một nước sao cho các tỉnh kề nhau thì có màu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khác nhau. </a:t>
            </a:r>
            <a:endParaRPr lang="en-US" sz="3600" spc="-5">
              <a:cs typeface="Source Sans Pro Light"/>
            </a:endParaRP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EDFC033F-7579-A335-00D2-91309C2E0AA2}"/>
              </a:ext>
            </a:extLst>
          </p:cNvPr>
          <p:cNvSpPr txBox="1"/>
          <p:nvPr/>
        </p:nvSpPr>
        <p:spPr>
          <a:xfrm>
            <a:off x="790892" y="3793849"/>
            <a:ext cx="9019064" cy="427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 dirty="0">
                <a:cs typeface="Source Sans Pro Light"/>
              </a:rPr>
              <a:t>Ví dụ, nước Australia có 7 bang như hình vẽ, chỉ sử dụng ba màu: đỏ, xanh lơ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vi-VN" sz="3600" spc="-5" dirty="0">
                <a:cs typeface="Source Sans Pro Light"/>
              </a:rPr>
              <a:t>và xanh da trời để tô màu 7 bang của nước Australia sao cho không có hai bang nào kề</a:t>
            </a:r>
            <a:r>
              <a:rPr lang="en-US" sz="3600" spc="-5" dirty="0">
                <a:cs typeface="Source Sans Pro Light"/>
              </a:rPr>
              <a:t> </a:t>
            </a:r>
            <a:r>
              <a:rPr lang="vi-VN" sz="3600" spc="-5" dirty="0">
                <a:cs typeface="Source Sans Pro Light"/>
              </a:rPr>
              <a:t>nhau lại có màu giống nhau</a:t>
            </a:r>
            <a:r>
              <a:rPr lang="en-US" sz="3600" spc="-5" dirty="0">
                <a:cs typeface="Source Sans Pro Light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5C4C6-CF54-E317-6E62-6BFEC43A5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756" y="3187007"/>
            <a:ext cx="8104665" cy="6550346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A3005D18-6B21-CB29-9B43-D77E00B5F00D}"/>
              </a:ext>
            </a:extLst>
          </p:cNvPr>
          <p:cNvSpPr txBox="1"/>
          <p:nvPr/>
        </p:nvSpPr>
        <p:spPr>
          <a:xfrm>
            <a:off x="790892" y="8197619"/>
            <a:ext cx="9019064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Tập ràng buộc: WA≠NT, WA≠SA, NT≠SA, NT≠Q, SA≠Q, SA≠NSW, SA≠V,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Q≠NSW, NSW≠V</a:t>
            </a:r>
            <a:endParaRPr lang="en-US" sz="3600" spc="-5">
              <a:cs typeface="Source Sans Pro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04E4D7-D10B-2BD0-75E2-74FB4E1565C5}"/>
              </a:ext>
            </a:extLst>
          </p:cNvPr>
          <p:cNvSpPr/>
          <p:nvPr/>
        </p:nvSpPr>
        <p:spPr>
          <a:xfrm>
            <a:off x="11410156" y="6489700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3FFFC9-1DDB-C866-A28F-4D24778F7ADD}"/>
              </a:ext>
            </a:extLst>
          </p:cNvPr>
          <p:cNvSpPr/>
          <p:nvPr/>
        </p:nvSpPr>
        <p:spPr>
          <a:xfrm>
            <a:off x="13370004" y="3814233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91ADDB-C817-BA71-CB73-4DB6EF07348F}"/>
              </a:ext>
            </a:extLst>
          </p:cNvPr>
          <p:cNvSpPr/>
          <p:nvPr/>
        </p:nvSpPr>
        <p:spPr>
          <a:xfrm>
            <a:off x="15413712" y="4566251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32AC44-C40A-38ED-302A-840C7944CE05}"/>
              </a:ext>
            </a:extLst>
          </p:cNvPr>
          <p:cNvSpPr/>
          <p:nvPr/>
        </p:nvSpPr>
        <p:spPr>
          <a:xfrm>
            <a:off x="14651712" y="6008577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146786-ED25-9F93-AFBE-767073DA7B2E}"/>
              </a:ext>
            </a:extLst>
          </p:cNvPr>
          <p:cNvSpPr/>
          <p:nvPr/>
        </p:nvSpPr>
        <p:spPr>
          <a:xfrm>
            <a:off x="16667956" y="7435619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D127FA-0945-EBDE-9CD6-743985D8BBE9}"/>
              </a:ext>
            </a:extLst>
          </p:cNvPr>
          <p:cNvSpPr/>
          <p:nvPr/>
        </p:nvSpPr>
        <p:spPr>
          <a:xfrm>
            <a:off x="15032712" y="8047248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89A2E9-D41E-1CBE-9284-6DDDB94484ED}"/>
              </a:ext>
            </a:extLst>
          </p:cNvPr>
          <p:cNvSpPr/>
          <p:nvPr/>
        </p:nvSpPr>
        <p:spPr>
          <a:xfrm>
            <a:off x="16667956" y="8871331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6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E69BED-CBF4-1939-4546-C30530BCD0E5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69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7871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 Bước 1: </a:t>
            </a:r>
            <a:r>
              <a:rPr lang="vi-VN" sz="3600" spc="-5">
                <a:cs typeface="Source Sans Pro Light"/>
              </a:rPr>
              <a:t>Lập danh sách V’:=[v1</a:t>
            </a:r>
            <a:r>
              <a:rPr lang="en-US" sz="3600" spc="-5">
                <a:cs typeface="Source Sans Pro Light"/>
              </a:rPr>
              <a:t>,</a:t>
            </a:r>
            <a:r>
              <a:rPr lang="vi-VN" sz="3600" spc="-5">
                <a:cs typeface="Source Sans Pro Light"/>
              </a:rPr>
              <a:t>v2, ...,vn] là các đỉnh của đồ thị được sắp xếp theo thứ tự bậc giảm dần: d(v1) &gt; d(v2) &gt; ... &gt; d(vn). Ban đầu tất cả các đỉnh trong V (V’) đều chưa được tô màu.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Gán i := 1;</a:t>
            </a:r>
            <a:endParaRPr lang="en-US" sz="36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Bước 2: </a:t>
            </a:r>
            <a:r>
              <a:rPr lang="vi-VN" sz="3600" spc="-5">
                <a:cs typeface="Source Sans Pro Light"/>
              </a:rPr>
              <a:t>Tô màu i cho đỉnh đầu tiên trong danh sách V’. Duyệt lần lượt các đỉnh khác trong V’(nếu có) và chỉ tô màu i cho các đỉnh không kề đỉnh đã có màu i.</a:t>
            </a:r>
            <a:endParaRPr lang="en-US" sz="36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Bước 3:</a:t>
            </a:r>
            <a:r>
              <a:rPr lang="vi-VN" sz="3600" spc="-5">
                <a:cs typeface="Source Sans Pro Light"/>
              </a:rPr>
              <a:t> Kiểm tra nếu tất cả các đỉnh trong V đã được tô màu thì thuật toán kết thúc, đồ thị đã sử dụng  i màu để tô. Ngược lại, nếu vẫn còn đỉnh chưa được tô thì chuyển sang bước 4.</a:t>
            </a:r>
            <a:endParaRPr lang="en-US" sz="36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Bước 4: </a:t>
            </a:r>
            <a:r>
              <a:rPr lang="vi-VN" sz="3600" spc="-5">
                <a:cs typeface="Source Sans Pro Light"/>
              </a:rPr>
              <a:t>Loại khỏi danh sách V’ các đỉnh đã tô màu. Sắp xếp lại các đỉnh trong V’ theo thứ tự bậc giảm dần. Gán i := i + 1 và quay lại bước 2.</a:t>
            </a:r>
            <a:endParaRPr lang="en-US" sz="3600" spc="-5">
              <a:cs typeface="Source Sans Pro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6F176EE-E8FB-631B-7873-14BF96A7808F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868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EFD0F68-82BA-E2D5-9F3D-C089A16B90F1}"/>
              </a:ext>
            </a:extLst>
          </p:cNvPr>
          <p:cNvSpPr txBox="1"/>
          <p:nvPr/>
        </p:nvSpPr>
        <p:spPr>
          <a:xfrm>
            <a:off x="818356" y="2265152"/>
            <a:ext cx="16916400" cy="554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Cho n </a:t>
            </a:r>
            <a:r>
              <a:rPr lang="en-US" sz="4000" spc="-5">
                <a:cs typeface="Source Sans Pro Light"/>
              </a:rPr>
              <a:t>công việc, công việc i hoàn thành trong thời gian t</a:t>
            </a:r>
            <a:r>
              <a:rPr lang="en-US" sz="4000" spc="-5" baseline="-25000">
                <a:cs typeface="Source Sans Pro Light"/>
              </a:rPr>
              <a:t>i</a:t>
            </a:r>
            <a:r>
              <a:rPr lang="en-US" sz="4000" spc="-5">
                <a:cs typeface="Source Sans Pro Light"/>
              </a:rPr>
              <a:t>, các công việc được thực hiện trên M máy công suất như nhau, mỗi máy đều có thể thực hiện bất kỳ trong n công việc, mỗi công việc làm liên tục trên 1 máy cho đến khi hoàn thành. Hãy tổ chức máy thực hiện đủ n công việc sao cho thời gian thực hiện càng nhỏ càng tốt.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Xét 6 công việc và thời gian hoàn thành các công việc tương ứng: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15008"/>
              </p:ext>
            </p:extLst>
          </p:nvPr>
        </p:nvGraphicFramePr>
        <p:xfrm>
          <a:off x="1427956" y="8165116"/>
          <a:ext cx="16306800" cy="133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14034916"/>
                    </a:ext>
                  </a:extLst>
                </a:gridCol>
              </a:tblGrid>
              <a:tr h="6695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695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3" name="object 4">
            <a:extLst>
              <a:ext uri="{FF2B5EF4-FFF2-40B4-BE49-F238E27FC236}">
                <a16:creationId xmlns:a16="http://schemas.microsoft.com/office/drawing/2014/main" id="{3630B666-B5ED-3CC4-1198-A5A09290C86E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181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15FFF8B1-25E2-20CA-F48F-442A91EBC6B9}"/>
              </a:ext>
            </a:extLst>
          </p:cNvPr>
          <p:cNvSpPr txBox="1"/>
          <p:nvPr/>
        </p:nvSpPr>
        <p:spPr>
          <a:xfrm>
            <a:off x="645148" y="2070100"/>
            <a:ext cx="17491415" cy="8591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Sắp xếp các công việc giảm dần theo thời gian hoàn thành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Phân công M công việc đầu tiên cho M máy. Thời gian lớn nhất để hoàn thành của M công việc này: Tmax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Loop1: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Loop2: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Chọn máy có thời gian đã làm &lt; Tmax, thêm công việc mới cho máy này (theo thứ tự công việc đã sắp xếp).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Lặp lại cho đến khi thêm công việc mới thì không có máy nào có tổng thời gian thực hiện &lt;Tmax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máy có thời gian thực hiện bé nhất, phân công công việc cho máy này và thay đổi giá trị của Tmax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Lặp lại cho đến khi hết việc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BA827C6-4E7C-8077-93F2-6B6F31B8A474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63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17974"/>
              </p:ext>
            </p:extLst>
          </p:nvPr>
        </p:nvGraphicFramePr>
        <p:xfrm>
          <a:off x="836612" y="2374900"/>
          <a:ext cx="1072594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78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2014034916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6808688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31948"/>
              </p:ext>
            </p:extLst>
          </p:nvPr>
        </p:nvGraphicFramePr>
        <p:xfrm>
          <a:off x="836612" y="4737100"/>
          <a:ext cx="89733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57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201403491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36612" y="3705860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E390741-6762-FDFB-DEF0-78C3BECEF461}"/>
              </a:ext>
            </a:extLst>
          </p:cNvPr>
          <p:cNvSpPr txBox="1"/>
          <p:nvPr/>
        </p:nvSpPr>
        <p:spPr>
          <a:xfrm>
            <a:off x="757564" y="6357367"/>
            <a:ext cx="4861392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1: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M1: CV3 (8)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M2: CV2 (5)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M3: CV5 (5)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6076156" y="6425990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8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M2 (5)</a:t>
            </a: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7E79A31-F6D0-95BF-D525-9FFE3A4F270F}"/>
              </a:ext>
            </a:extLst>
          </p:cNvPr>
          <p:cNvSpPr txBox="1"/>
          <p:nvPr/>
        </p:nvSpPr>
        <p:spPr>
          <a:xfrm>
            <a:off x="11394747" y="6428320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CV1 (2) + CV4 (1)  = 8 &gt;=Tmax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 = M3 + CV6 (1) = 6</a:t>
            </a: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921FDA20-3A7B-B1A9-336E-A7E5B6EA5D27}"/>
              </a:ext>
            </a:extLst>
          </p:cNvPr>
          <p:cNvSpPr txBox="1"/>
          <p:nvPr/>
        </p:nvSpPr>
        <p:spPr>
          <a:xfrm>
            <a:off x="757564" y="976399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Tổng thời gian hoàn thành: 8 đơn vị thời gian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3C079130-F6CC-D609-1353-117CB98BEE7A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28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46956" y="1308100"/>
            <a:ext cx="16916400" cy="8904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Heuristic là gì?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Heuristic là những tri thức được rút tỉa từ những kinh nghiệm, “trực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giác” của con người (mẹo).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Heuristic có thể là những tri thức “đúng” hay “sai”.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Heuristic là những meta knowledge và “thường đúng”.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/>
              <a:t>Heuristic dùng để làm gì?</a:t>
            </a:r>
            <a:endParaRPr lang="en-US" sz="4400" spc="-5"/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Khi bài toán</a:t>
            </a:r>
            <a:r>
              <a:rPr lang="vi-VN" sz="4000" spc="-5"/>
              <a:t> có thể không có nghiệm chính xác do các mệnh đề không phát</a:t>
            </a:r>
            <a:r>
              <a:rPr lang="en-US" sz="4000" spc="-5"/>
              <a:t> </a:t>
            </a:r>
            <a:r>
              <a:rPr lang="vi-VN" sz="4000" spc="-5"/>
              <a:t>biểu chặt chẽ hay thiếu dữ liệu để khẳng định </a:t>
            </a:r>
            <a:r>
              <a:rPr lang="en-US" sz="4000" spc="-5"/>
              <a:t>KQ</a:t>
            </a:r>
            <a:r>
              <a:rPr lang="vi-VN" sz="4000" spc="-5"/>
              <a:t>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C</a:t>
            </a:r>
            <a:r>
              <a:rPr lang="vi-VN" sz="4000" spc="-5"/>
              <a:t>ó nghiệm chính xác nhưng </a:t>
            </a:r>
            <a:r>
              <a:rPr lang="en-US" sz="4000" spc="-5"/>
              <a:t>chi phí </a:t>
            </a:r>
            <a:r>
              <a:rPr lang="vi-VN" sz="4000" spc="-5"/>
              <a:t>tính toán để tìm ra nghiệm là</a:t>
            </a:r>
            <a:r>
              <a:rPr lang="en-US" sz="4000" spc="-5"/>
              <a:t> </a:t>
            </a:r>
            <a:r>
              <a:rPr lang="vi-VN" sz="4000" spc="-5"/>
              <a:t>quá lớn (hệ quả của bùng </a:t>
            </a:r>
            <a:r>
              <a:rPr lang="en-US" sz="4000" spc="-5"/>
              <a:t>nổ</a:t>
            </a:r>
            <a:r>
              <a:rPr lang="vi-VN" sz="4000" spc="-5"/>
              <a:t> tổ hợp)</a:t>
            </a:r>
            <a:r>
              <a:rPr lang="en-US" sz="4000" spc="-5"/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/>
              <a:t>Heuristic giúp tìm kiếm đạt kết quả với chi phí thấp hơn</a:t>
            </a:r>
            <a:r>
              <a:rPr lang="en-US" sz="4400" spc="-5"/>
              <a:t>.</a:t>
            </a:r>
            <a:endParaRPr lang="vi-VN" sz="4400" spc="-5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68EFBD6-126A-FED5-2464-DC2AB98AC84C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83037"/>
              </p:ext>
            </p:extLst>
          </p:nvPr>
        </p:nvGraphicFramePr>
        <p:xfrm>
          <a:off x="836612" y="2374900"/>
          <a:ext cx="102687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457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159501218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29201"/>
              </p:ext>
            </p:extLst>
          </p:nvPr>
        </p:nvGraphicFramePr>
        <p:xfrm>
          <a:off x="836612" y="4737100"/>
          <a:ext cx="747778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57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36612" y="3705860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E390741-6762-FDFB-DEF0-78C3BECEF461}"/>
              </a:ext>
            </a:extLst>
          </p:cNvPr>
          <p:cNvSpPr txBox="1"/>
          <p:nvPr/>
        </p:nvSpPr>
        <p:spPr>
          <a:xfrm>
            <a:off x="8964051" y="4346588"/>
            <a:ext cx="4861392" cy="234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1: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M1: CV1 (3)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M2: CV2 (3)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14042242" y="4431301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3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M1 (3)</a:t>
            </a: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7E79A31-F6D0-95BF-D525-9FFE3A4F270F}"/>
              </a:ext>
            </a:extLst>
          </p:cNvPr>
          <p:cNvSpPr txBox="1"/>
          <p:nvPr/>
        </p:nvSpPr>
        <p:spPr>
          <a:xfrm>
            <a:off x="836612" y="6489622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 = M1 + CV2 (2)  = 5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5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CV4 (2) = 5</a:t>
            </a: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921FDA20-3A7B-B1A9-336E-A7E5B6EA5D27}"/>
              </a:ext>
            </a:extLst>
          </p:cNvPr>
          <p:cNvSpPr txBox="1"/>
          <p:nvPr/>
        </p:nvSpPr>
        <p:spPr>
          <a:xfrm>
            <a:off x="757564" y="976399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Tổng thời gian hoàn thành: 7 đơn vị thời gian</a:t>
            </a: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E81352BE-ECFE-9EDF-6DFC-9B6A390D547A}"/>
              </a:ext>
            </a:extLst>
          </p:cNvPr>
          <p:cNvSpPr txBox="1"/>
          <p:nvPr/>
        </p:nvSpPr>
        <p:spPr>
          <a:xfrm>
            <a:off x="11791156" y="6698895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3: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 = M1 + CV3 (2)  = 7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7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</a:t>
            </a:r>
            <a:r>
              <a:rPr lang="en-US" sz="4000" spc="-5">
                <a:cs typeface="Source Sans Pro Light"/>
                <a:sym typeface="Symbol" panose="05050102010706020507" pitchFamily="18" charset="2"/>
              </a:rPr>
              <a:t></a:t>
            </a:r>
            <a:endParaRPr lang="en-US" sz="4000" spc="-5">
              <a:cs typeface="Source Sans Pro Light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C20AFF7B-839E-0657-E98A-58A40910CC53}"/>
              </a:ext>
            </a:extLst>
          </p:cNvPr>
          <p:cNvSpPr txBox="1"/>
          <p:nvPr/>
        </p:nvSpPr>
        <p:spPr>
          <a:xfrm>
            <a:off x="7219156" y="8026429"/>
            <a:ext cx="4445471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5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M1 (5)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DC6184F-A2C5-1F10-6024-63716A1C4AA3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59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20165"/>
              </p:ext>
            </p:extLst>
          </p:nvPr>
        </p:nvGraphicFramePr>
        <p:xfrm>
          <a:off x="836612" y="2374900"/>
          <a:ext cx="143835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43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595012187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6813514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8939304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2078"/>
              </p:ext>
            </p:extLst>
          </p:nvPr>
        </p:nvGraphicFramePr>
        <p:xfrm>
          <a:off x="836612" y="4737100"/>
          <a:ext cx="125547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35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6193651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31706087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18356" y="375645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E390741-6762-FDFB-DEF0-78C3BECEF461}"/>
              </a:ext>
            </a:extLst>
          </p:cNvPr>
          <p:cNvSpPr txBox="1"/>
          <p:nvPr/>
        </p:nvSpPr>
        <p:spPr>
          <a:xfrm>
            <a:off x="836612" y="6518129"/>
            <a:ext cx="4861392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1: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M1: CV2(8)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M2: CV4 (5)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M3: CV5 (4)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5698004" y="7433992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8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M3 (4)</a:t>
            </a: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43C23640-81F3-797D-7EBA-965D56E8A931}"/>
              </a:ext>
            </a:extLst>
          </p:cNvPr>
          <p:cNvSpPr txBox="1"/>
          <p:nvPr/>
        </p:nvSpPr>
        <p:spPr>
          <a:xfrm>
            <a:off x="11315700" y="6377725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 = M3 + CV7 (4)  = 8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8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CV4 (4) = 8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06273BF-E4D7-BC9E-FE5A-2F4A97624C02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8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/>
        </p:nvGraphicFramePr>
        <p:xfrm>
          <a:off x="836612" y="2374900"/>
          <a:ext cx="143835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43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595012187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6813514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8939304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/>
        </p:nvGraphicFramePr>
        <p:xfrm>
          <a:off x="836612" y="4737100"/>
          <a:ext cx="125547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35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6193651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31706087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18356" y="375645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7633821" y="7785100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8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M1 (8)</a:t>
            </a: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7E79A31-F6D0-95BF-D525-9FFE3A4F270F}"/>
              </a:ext>
            </a:extLst>
          </p:cNvPr>
          <p:cNvSpPr txBox="1"/>
          <p:nvPr/>
        </p:nvSpPr>
        <p:spPr>
          <a:xfrm>
            <a:off x="12134055" y="6261100"/>
            <a:ext cx="61722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3: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 = M1 + CV1 (1)  = 9&gt;=Tmax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9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CV3 (1) = 9</a:t>
            </a: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6A5B005D-3E76-8753-2142-AA44E3EFF7C8}"/>
              </a:ext>
            </a:extLst>
          </p:cNvPr>
          <p:cNvSpPr txBox="1"/>
          <p:nvPr/>
        </p:nvSpPr>
        <p:spPr>
          <a:xfrm>
            <a:off x="757564" y="6184900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 = M3 + CV7 (4)  = 8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8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CV4 (4) = 8</a:t>
            </a: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8EDE0621-A471-084D-F41D-640C4770F1A3}"/>
              </a:ext>
            </a:extLst>
          </p:cNvPr>
          <p:cNvSpPr txBox="1"/>
          <p:nvPr/>
        </p:nvSpPr>
        <p:spPr>
          <a:xfrm>
            <a:off x="757564" y="976399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Tổng thời gian hoàn thành: 9 đơn vị thời gian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196FFC1-2E1A-B0B7-CF15-0D80D98A2D91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641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564" y="2181739"/>
            <a:ext cx="16916400" cy="667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Là giải thuật tối ưu của tìm kiếm cục bộ (Stefanie Gunther, 1983) nhằm tìm kiếm trạng thái tốt hơn có sử dụng hàm lượng giá h’.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Bước 1. Khởi tạo ngăn xếp OPEN = start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Bước 2. Loop: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if (OPEN</a:t>
            </a:r>
            <a:r>
              <a:rPr lang="en-US" sz="3200" spc="-5">
                <a:sym typeface="Symbol" panose="05050102010706020507" pitchFamily="18" charset="2"/>
              </a:rPr>
              <a:t></a:t>
            </a:r>
            <a:r>
              <a:rPr lang="en-US" sz="3200" spc="-5"/>
              <a:t>): thất bại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 = phần tử đầu danh sách OPEN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if (n</a:t>
            </a:r>
            <a:r>
              <a:rPr lang="en-US" sz="3200" spc="-5">
                <a:sym typeface="Symbol" panose="05050102010706020507" pitchFamily="18" charset="2"/>
              </a:rPr>
              <a:t>goal</a:t>
            </a:r>
            <a:r>
              <a:rPr lang="en-US" sz="3200" spc="-5"/>
              <a:t>): thành công (END)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for (m: mỗi đỉnh kề </a:t>
            </a:r>
            <a:r>
              <a:rPr lang="en-US" sz="3200" b="1" spc="-5">
                <a:sym typeface="Symbol" panose="05050102010706020507" pitchFamily="18" charset="2"/>
              </a:rPr>
              <a:t>{OPEN  CLOSE</a:t>
            </a:r>
            <a:r>
              <a:rPr lang="en-US" sz="3200" spc="-5">
                <a:sym typeface="Symbol" panose="05050102010706020507" pitchFamily="18" charset="2"/>
              </a:rPr>
              <a:t>}</a:t>
            </a:r>
            <a:r>
              <a:rPr lang="en-US" sz="3200" spc="-5"/>
              <a:t>) </a:t>
            </a:r>
            <a:r>
              <a:rPr lang="en-US" sz="3200" spc="-5">
                <a:sym typeface="Symbol" panose="05050102010706020507" pitchFamily="18" charset="2"/>
              </a:rPr>
              <a:t> (n)//n chưa xét đến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>
                <a:sym typeface="Symbol" panose="05050102010706020507" pitchFamily="18" charset="2"/>
              </a:rPr>
              <a:t>Sắp xếp danh sách (n) theo thứ tự tăng dần của hàm đánh giá h’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>
                <a:sym typeface="Symbol" panose="05050102010706020507" pitchFamily="18" charset="2"/>
              </a:rPr>
              <a:t>Chèn (n) vào đầu danh sách OPEN</a:t>
            </a:r>
            <a:endParaRPr lang="vi-VN" sz="3200" spc="-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20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99CAFD30-61EA-2AF6-98B6-D9FD92AD26C8}"/>
              </a:ext>
            </a:extLst>
          </p:cNvPr>
          <p:cNvSpPr txBox="1"/>
          <p:nvPr/>
        </p:nvSpPr>
        <p:spPr>
          <a:xfrm>
            <a:off x="748606" y="2212279"/>
            <a:ext cx="11118751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Trình bày thuật toán leo đồi dốc đứng. Áp dụng thuật toán để tìm đường đi ngắn nhất từ đỉnh </a:t>
            </a:r>
            <a:r>
              <a:rPr lang="en-US" sz="4000" spc="-5"/>
              <a:t>A</a:t>
            </a:r>
            <a:r>
              <a:rPr lang="vi-VN" sz="4000" spc="-5"/>
              <a:t> đến </a:t>
            </a:r>
            <a:r>
              <a:rPr lang="en-US" sz="4000" spc="-5"/>
              <a:t>M</a:t>
            </a:r>
            <a:r>
              <a:rPr lang="vi-VN" sz="4000" spc="-5"/>
              <a:t> trên đồ thị, với các ước lượng heuristic của các trạng thái so với trạng thái đích được cho trong </a:t>
            </a:r>
            <a:r>
              <a:rPr lang="en-US" sz="4000" spc="-5"/>
              <a:t>hình</a:t>
            </a:r>
            <a:r>
              <a:rPr lang="vi-VN" sz="4000" spc="-5"/>
              <a:t>.</a:t>
            </a:r>
            <a:endParaRPr lang="en-US" sz="3600" i="1" spc="-5">
              <a:highlight>
                <a:srgbClr val="FF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57" y="2330027"/>
            <a:ext cx="6096000" cy="65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4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355" y="2330028"/>
            <a:ext cx="4191001" cy="4533124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0EA5F2-350A-1D21-6882-91AB4663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7248"/>
              </p:ext>
            </p:extLst>
          </p:nvPr>
        </p:nvGraphicFramePr>
        <p:xfrm>
          <a:off x="513556" y="2603500"/>
          <a:ext cx="12902344" cy="31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47785761"/>
                    </a:ext>
                  </a:extLst>
                </a:gridCol>
                <a:gridCol w="555176">
                  <a:extLst>
                    <a:ext uri="{9D8B030D-6E8A-4147-A177-3AD203B41FA5}">
                      <a16:colId xmlns:a16="http://schemas.microsoft.com/office/drawing/2014/main" val="2962333438"/>
                    </a:ext>
                  </a:extLst>
                </a:gridCol>
                <a:gridCol w="3895856">
                  <a:extLst>
                    <a:ext uri="{9D8B030D-6E8A-4147-A177-3AD203B41FA5}">
                      <a16:colId xmlns:a16="http://schemas.microsoft.com/office/drawing/2014/main" val="880620419"/>
                    </a:ext>
                  </a:extLst>
                </a:gridCol>
                <a:gridCol w="5766863">
                  <a:extLst>
                    <a:ext uri="{9D8B030D-6E8A-4147-A177-3AD203B41FA5}">
                      <a16:colId xmlns:a16="http://schemas.microsoft.com/office/drawing/2014/main" val="862872195"/>
                    </a:ext>
                  </a:extLst>
                </a:gridCol>
                <a:gridCol w="1496681">
                  <a:extLst>
                    <a:ext uri="{9D8B030D-6E8A-4147-A177-3AD203B41FA5}">
                      <a16:colId xmlns:a16="http://schemas.microsoft.com/office/drawing/2014/main" val="234865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(n)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  <a:r>
                        <a:rPr lang="en-US"/>
                        <a:t>,D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,E</a:t>
                      </a:r>
                      <a:r>
                        <a:rPr lang="en-US" baseline="3000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/>
                        <a:t>(20)</a:t>
                      </a:r>
                      <a:r>
                        <a:rPr lang="en-US" baseline="0"/>
                        <a:t>,</a:t>
                      </a:r>
                      <a:r>
                        <a:rPr lang="en-US"/>
                        <a:t>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2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/>
                        <a:t>(19)</a:t>
                      </a:r>
                      <a:r>
                        <a:rPr lang="en-US"/>
                        <a:t>,Y</a:t>
                      </a:r>
                      <a:r>
                        <a:rPr lang="en-US" baseline="30000"/>
                        <a:t>(17)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(17)</a:t>
                      </a:r>
                      <a:r>
                        <a:rPr lang="en-US"/>
                        <a:t>, G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(19)</a:t>
                      </a:r>
                      <a:r>
                        <a:rPr lang="en-US"/>
                        <a:t>, 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8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baseline="3000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</a:t>
                      </a:r>
                      <a:r>
                        <a:rPr lang="en-US" baseline="30000"/>
                        <a:t>(0)</a:t>
                      </a:r>
                      <a:r>
                        <a:rPr lang="en-US"/>
                        <a:t>, G</a:t>
                      </a:r>
                      <a:r>
                        <a:rPr lang="en-US" baseline="30000"/>
                        <a:t>(19)</a:t>
                      </a:r>
                      <a:r>
                        <a:rPr lang="en-US"/>
                        <a:t>, 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956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33B066A-6216-4521-63E5-8516F6BF33DB}"/>
              </a:ext>
            </a:extLst>
          </p:cNvPr>
          <p:cNvSpPr txBox="1"/>
          <p:nvPr/>
        </p:nvSpPr>
        <p:spPr>
          <a:xfrm>
            <a:off x="13772355" y="7069313"/>
            <a:ext cx="48768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 Y  M 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C1105EE0-A433-775F-31D2-51D1AEF143A5}"/>
              </a:ext>
            </a:extLst>
          </p:cNvPr>
          <p:cNvSpPr txBox="1"/>
          <p:nvPr/>
        </p:nvSpPr>
        <p:spPr>
          <a:xfrm>
            <a:off x="757564" y="5912745"/>
            <a:ext cx="13395792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Giải thuật có khuynh hướng sa lầy ở cực đại cục bộ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Lời giải tìm được không tối ưu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Không tìm được lời giải dù rằng có lời giải</a:t>
            </a:r>
            <a:endParaRPr lang="en-US" sz="3600" spc="-5"/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Có thể rơi vào vòng lặp vô hạn vì không lưu giữ trạng thái của các đỉnh đã xét.</a:t>
            </a:r>
          </a:p>
        </p:txBody>
      </p:sp>
    </p:spTree>
    <p:extLst>
      <p:ext uri="{BB962C8B-B14F-4D97-AF65-F5344CB8AC3E}">
        <p14:creationId xmlns:p14="http://schemas.microsoft.com/office/powerpoint/2010/main" val="342163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99CAFD30-61EA-2AF6-98B6-D9FD92AD26C8}"/>
              </a:ext>
            </a:extLst>
          </p:cNvPr>
          <p:cNvSpPr txBox="1"/>
          <p:nvPr/>
        </p:nvSpPr>
        <p:spPr>
          <a:xfrm>
            <a:off x="748606" y="2212279"/>
            <a:ext cx="11118751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Trình bày thuật toán leo đồi dốc đứng. Áp dụng thuật toán để tìm đường đi ngắn nhất từ đỉnh </a:t>
            </a:r>
            <a:r>
              <a:rPr lang="en-US" sz="4000" spc="-5"/>
              <a:t>A</a:t>
            </a:r>
            <a:r>
              <a:rPr lang="vi-VN" sz="4000" spc="-5"/>
              <a:t> đến </a:t>
            </a:r>
            <a:r>
              <a:rPr lang="en-US" sz="4000" spc="-5"/>
              <a:t>M</a:t>
            </a:r>
            <a:r>
              <a:rPr lang="vi-VN" sz="4000" spc="-5"/>
              <a:t> trên đồ thị, với các ước lượng heuristic của các trạng thái so với trạng thái đích được cho trong </a:t>
            </a:r>
            <a:r>
              <a:rPr lang="en-US" sz="4000" spc="-5"/>
              <a:t>hình</a:t>
            </a:r>
            <a:r>
              <a:rPr lang="vi-VN" sz="4000" spc="-5"/>
              <a:t>.</a:t>
            </a:r>
            <a:endParaRPr lang="en-US" sz="3600" i="1" spc="-5">
              <a:highlight>
                <a:srgbClr val="FF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87F58-1FB1-8DDC-E7A7-C138B5C469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90" y="1984829"/>
            <a:ext cx="6576430" cy="60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9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2355" y="2675876"/>
            <a:ext cx="4191001" cy="3841427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0EA5F2-350A-1D21-6882-91AB4663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36114"/>
              </p:ext>
            </p:extLst>
          </p:nvPr>
        </p:nvGraphicFramePr>
        <p:xfrm>
          <a:off x="513556" y="2603500"/>
          <a:ext cx="12902344" cy="36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47785761"/>
                    </a:ext>
                  </a:extLst>
                </a:gridCol>
                <a:gridCol w="555176">
                  <a:extLst>
                    <a:ext uri="{9D8B030D-6E8A-4147-A177-3AD203B41FA5}">
                      <a16:colId xmlns:a16="http://schemas.microsoft.com/office/drawing/2014/main" val="2962333438"/>
                    </a:ext>
                  </a:extLst>
                </a:gridCol>
                <a:gridCol w="3895856">
                  <a:extLst>
                    <a:ext uri="{9D8B030D-6E8A-4147-A177-3AD203B41FA5}">
                      <a16:colId xmlns:a16="http://schemas.microsoft.com/office/drawing/2014/main" val="880620419"/>
                    </a:ext>
                  </a:extLst>
                </a:gridCol>
                <a:gridCol w="5766863">
                  <a:extLst>
                    <a:ext uri="{9D8B030D-6E8A-4147-A177-3AD203B41FA5}">
                      <a16:colId xmlns:a16="http://schemas.microsoft.com/office/drawing/2014/main" val="862872195"/>
                    </a:ext>
                  </a:extLst>
                </a:gridCol>
                <a:gridCol w="1496681">
                  <a:extLst>
                    <a:ext uri="{9D8B030D-6E8A-4147-A177-3AD203B41FA5}">
                      <a16:colId xmlns:a16="http://schemas.microsoft.com/office/drawing/2014/main" val="234865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(n)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(7)</a:t>
                      </a:r>
                      <a:r>
                        <a:rPr lang="en-US"/>
                        <a:t>,D</a:t>
                      </a:r>
                      <a:r>
                        <a:rPr lang="en-US" baseline="3000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(5)</a:t>
                      </a:r>
                      <a:r>
                        <a:rPr lang="en-US"/>
                        <a:t>, D</a:t>
                      </a:r>
                      <a:r>
                        <a:rPr lang="en-US" baseline="30000"/>
                        <a:t>(6)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2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(9)</a:t>
                      </a:r>
                      <a:r>
                        <a:rPr lang="en-US"/>
                        <a:t>, D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8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</a:t>
                      </a:r>
                      <a:r>
                        <a:rPr lang="en-US" baseline="30000"/>
                        <a:t>(1)</a:t>
                      </a:r>
                      <a:r>
                        <a:rPr lang="en-US"/>
                        <a:t>, D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lang="en-US"/>
                        <a:t>, D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(7)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482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33B066A-6216-4521-63E5-8516F6BF33DB}"/>
              </a:ext>
            </a:extLst>
          </p:cNvPr>
          <p:cNvSpPr txBox="1"/>
          <p:nvPr/>
        </p:nvSpPr>
        <p:spPr>
          <a:xfrm>
            <a:off x="515482" y="6517303"/>
            <a:ext cx="6017873" cy="812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B  E  F  H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96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99CAFD30-61EA-2AF6-98B6-D9FD92AD26C8}"/>
              </a:ext>
            </a:extLst>
          </p:cNvPr>
          <p:cNvSpPr txBox="1"/>
          <p:nvPr/>
        </p:nvSpPr>
        <p:spPr>
          <a:xfrm>
            <a:off x="748607" y="2212279"/>
            <a:ext cx="7384950" cy="6343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Trình bày thuật toán leo đồi dốc đứng. Áp dụng thuật toán để tìm đường đi ngắn nhất từ đỉnh </a:t>
            </a:r>
            <a:r>
              <a:rPr lang="en-US" sz="4000" spc="-5"/>
              <a:t>A</a:t>
            </a:r>
            <a:r>
              <a:rPr lang="vi-VN" sz="4000" spc="-5"/>
              <a:t> đến </a:t>
            </a:r>
            <a:r>
              <a:rPr lang="en-US" sz="4000" spc="-5"/>
              <a:t>N</a:t>
            </a:r>
            <a:r>
              <a:rPr lang="vi-VN" sz="4000" spc="-5"/>
              <a:t> trên đồ thị, với các ước lượng heuristic của các trạng thái so với trạng thái đích được cho trong </a:t>
            </a:r>
            <a:r>
              <a:rPr lang="en-US" sz="4000" spc="-5"/>
              <a:t>hình</a:t>
            </a:r>
            <a:r>
              <a:rPr lang="vi-VN" sz="4000" spc="-5"/>
              <a:t>.</a:t>
            </a:r>
            <a:endParaRPr lang="en-US" sz="3600" i="1" spc="-5">
              <a:highlight>
                <a:srgbClr val="FF00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ED843-E83C-1AF9-22E5-1D70C6AD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03" y="2224978"/>
            <a:ext cx="10037503" cy="7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7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0287" y="2179926"/>
            <a:ext cx="7970181" cy="6290974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0EA5F2-350A-1D21-6882-91AB4663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35767"/>
              </p:ext>
            </p:extLst>
          </p:nvPr>
        </p:nvGraphicFramePr>
        <p:xfrm>
          <a:off x="513557" y="2603500"/>
          <a:ext cx="10901052" cy="491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47785761"/>
                    </a:ext>
                  </a:extLst>
                </a:gridCol>
                <a:gridCol w="440807">
                  <a:extLst>
                    <a:ext uri="{9D8B030D-6E8A-4147-A177-3AD203B41FA5}">
                      <a16:colId xmlns:a16="http://schemas.microsoft.com/office/drawing/2014/main" val="2962333438"/>
                    </a:ext>
                  </a:extLst>
                </a:gridCol>
                <a:gridCol w="3691255">
                  <a:extLst>
                    <a:ext uri="{9D8B030D-6E8A-4147-A177-3AD203B41FA5}">
                      <a16:colId xmlns:a16="http://schemas.microsoft.com/office/drawing/2014/main" val="880620419"/>
                    </a:ext>
                  </a:extLst>
                </a:gridCol>
                <a:gridCol w="4057221">
                  <a:extLst>
                    <a:ext uri="{9D8B030D-6E8A-4147-A177-3AD203B41FA5}">
                      <a16:colId xmlns:a16="http://schemas.microsoft.com/office/drawing/2014/main" val="862872195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34865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(n)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(38)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,D</a:t>
                      </a:r>
                      <a:r>
                        <a:rPr lang="en-US" baseline="3000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US" baseline="30000"/>
                        <a:t>(15)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,B</a:t>
                      </a:r>
                      <a:r>
                        <a:rPr lang="en-US" baseline="3000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2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</a:t>
                      </a:r>
                      <a:r>
                        <a:rPr lang="en-US" baseline="30000"/>
                        <a:t>(25)</a:t>
                      </a:r>
                      <a:r>
                        <a:rPr lang="en-US"/>
                        <a:t>, H</a:t>
                      </a:r>
                      <a:r>
                        <a:rPr lang="en-US" baseline="30000"/>
                        <a:t>(23)</a:t>
                      </a:r>
                      <a:r>
                        <a:rPr lang="en-US"/>
                        <a:t>, I</a:t>
                      </a:r>
                      <a:r>
                        <a:rPr lang="en-US" baseline="30000"/>
                        <a:t>(28)</a:t>
                      </a:r>
                      <a:r>
                        <a:rPr lang="en-US"/>
                        <a:t>, J</a:t>
                      </a:r>
                      <a:r>
                        <a:rPr lang="en-US" baseline="30000"/>
                        <a:t>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/>
                        <a:t>(23)</a:t>
                      </a:r>
                      <a:r>
                        <a:rPr lang="en-US"/>
                        <a:t>, G</a:t>
                      </a:r>
                      <a:r>
                        <a:rPr lang="en-US" baseline="30000"/>
                        <a:t>(25)</a:t>
                      </a:r>
                      <a:r>
                        <a:rPr lang="en-US"/>
                        <a:t>, I</a:t>
                      </a:r>
                      <a:r>
                        <a:rPr lang="en-US" baseline="30000"/>
                        <a:t>(28)</a:t>
                      </a:r>
                      <a:r>
                        <a:rPr lang="en-US"/>
                        <a:t>, J</a:t>
                      </a:r>
                      <a:r>
                        <a:rPr lang="en-US" baseline="30000"/>
                        <a:t>(40)</a:t>
                      </a:r>
                      <a:r>
                        <a:rPr lang="en-US" baseline="0"/>
                        <a:t>,</a:t>
                      </a:r>
                      <a:r>
                        <a:rPr lang="en-US" baseline="30000"/>
                        <a:t> </a:t>
                      </a:r>
                      <a:r>
                        <a:rPr lang="en-US"/>
                        <a:t>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8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/>
                        <a:t>(5)</a:t>
                      </a:r>
                      <a:r>
                        <a:rPr lang="en-US"/>
                        <a:t>, G</a:t>
                      </a:r>
                      <a:r>
                        <a:rPr lang="en-US" baseline="30000"/>
                        <a:t>(25)</a:t>
                      </a:r>
                      <a:r>
                        <a:rPr lang="en-US"/>
                        <a:t>, I</a:t>
                      </a:r>
                      <a:r>
                        <a:rPr lang="en-US" baseline="30000"/>
                        <a:t>(28)</a:t>
                      </a:r>
                      <a:r>
                        <a:rPr lang="en-US"/>
                        <a:t>, J</a:t>
                      </a:r>
                      <a:r>
                        <a:rPr lang="en-US" baseline="30000"/>
                        <a:t>(40)</a:t>
                      </a:r>
                      <a:r>
                        <a:rPr lang="en-US" baseline="0"/>
                        <a:t>,</a:t>
                      </a:r>
                      <a:r>
                        <a:rPr lang="en-US" baseline="30000"/>
                        <a:t> </a:t>
                      </a:r>
                      <a:r>
                        <a:rPr lang="en-US"/>
                        <a:t>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(0</a:t>
                      </a:r>
                      <a:r>
                        <a:rPr lang="en-US" baseline="30000"/>
                        <a:t>)</a:t>
                      </a:r>
                      <a:r>
                        <a:rPr lang="en-US"/>
                        <a:t>, M</a:t>
                      </a:r>
                      <a:r>
                        <a:rPr lang="en-US" baseline="30000"/>
                        <a:t>(20</a:t>
                      </a:r>
                      <a:r>
                        <a:rPr lang="en-US" baseline="30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(0)</a:t>
                      </a:r>
                      <a:r>
                        <a:rPr lang="en-US" dirty="0"/>
                        <a:t>, M</a:t>
                      </a:r>
                      <a:r>
                        <a:rPr lang="en-US" baseline="30000" dirty="0"/>
                        <a:t>(20)</a:t>
                      </a:r>
                      <a:r>
                        <a:rPr lang="en-US" dirty="0"/>
                        <a:t>,G</a:t>
                      </a:r>
                      <a:r>
                        <a:rPr lang="en-US" baseline="30000" dirty="0"/>
                        <a:t>(25)</a:t>
                      </a:r>
                      <a:r>
                        <a:rPr lang="en-US" dirty="0"/>
                        <a:t>, I</a:t>
                      </a:r>
                      <a:r>
                        <a:rPr lang="en-US" baseline="30000" dirty="0"/>
                        <a:t>(28)</a:t>
                      </a:r>
                      <a:r>
                        <a:rPr lang="en-US" dirty="0"/>
                        <a:t>, J</a:t>
                      </a:r>
                      <a:r>
                        <a:rPr lang="en-US" baseline="30000" dirty="0"/>
                        <a:t>(40)</a:t>
                      </a:r>
                      <a:r>
                        <a:rPr lang="en-US" baseline="0" dirty="0"/>
                        <a:t>,</a:t>
                      </a:r>
                      <a:r>
                        <a:rPr lang="en-US" baseline="30000" dirty="0"/>
                        <a:t> </a:t>
                      </a:r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(20)</a:t>
                      </a:r>
                      <a:r>
                        <a:rPr lang="en-US" dirty="0"/>
                        <a:t>, B</a:t>
                      </a:r>
                      <a:r>
                        <a:rPr lang="en-US" baseline="30000" dirty="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482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33B066A-6216-4521-63E5-8516F6BF33DB}"/>
              </a:ext>
            </a:extLst>
          </p:cNvPr>
          <p:cNvSpPr txBox="1"/>
          <p:nvPr/>
        </p:nvSpPr>
        <p:spPr>
          <a:xfrm>
            <a:off x="513557" y="8059057"/>
            <a:ext cx="6017873" cy="812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 H  L  N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39BC24B2-62B1-3148-CA14-E07E80AD760F}"/>
                  </a:ext>
                </a:extLst>
              </p:cNvPr>
              <p:cNvSpPr txBox="1"/>
              <p:nvPr/>
            </p:nvSpPr>
            <p:spPr>
              <a:xfrm>
                <a:off x="818356" y="2374900"/>
                <a:ext cx="16748592" cy="63434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Dạng tổng quát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40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:</m:t>
                            </m:r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𝑥</m:t>
                            </m:r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ource Sans Pro Light"/>
                              </a:rPr>
                              <m:t>∈</m:t>
                            </m:r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ource Sans Pro Light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000" spc="-5">
                    <a:cs typeface="Source Sans Pro Light"/>
                  </a:rPr>
                  <a:t>, D là tập các điểm rời rạc </a:t>
                </a:r>
                <a:r>
                  <a:rPr lang="en-US" sz="4000" spc="-5">
                    <a:cs typeface="Source Sans Pro Light"/>
                    <a:sym typeface="Symbol" panose="05050102010706020507" pitchFamily="18" charset="2"/>
                  </a:rPr>
                  <a:t> R</a:t>
                </a:r>
                <a:r>
                  <a:rPr lang="en-US" sz="4000" spc="-5" baseline="30000">
                    <a:cs typeface="Source Sans Pro Light"/>
                    <a:sym typeface="Symbol" panose="05050102010706020507" pitchFamily="18" charset="2"/>
                  </a:rPr>
                  <a:t>n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  <a:sym typeface="Symbol" panose="05050102010706020507" pitchFamily="18" charset="2"/>
                  </a:rPr>
                  <a:t>Ví dụ, máy ATM có m=4 loại tiền (100, 50, 20 và 10). Nếu đưa số tiền cần rút là n. Tìm phương án sao cho số tờ tiền là ít nhất.</a:t>
                </a: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  <a:sym typeface="Symbol" panose="05050102010706020507" pitchFamily="18" charset="2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  <a:cs typeface="Source Sans Pro Light"/>
                        <a:sym typeface="Symbol" panose="05050102010706020507" pitchFamily="18" charset="2"/>
                      </a:rPr>
                      <m:t>𝑥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cs typeface="Source Sans Pro Light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sz="3600" b="0" i="1" spc="-5" smtClean="0">
                            <a:latin typeface="Cambria Math" panose="02040503050406030204" pitchFamily="18" charset="0"/>
                            <a:cs typeface="Source Sans Pro Light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36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spc="-5">
                    <a:cs typeface="Source Sans Pro Light"/>
                  </a:rPr>
                  <a:t> là các phương án rút tiền, với x</a:t>
                </a:r>
                <a:r>
                  <a:rPr lang="en-US" sz="4000" spc="-5" baseline="-25000">
                    <a:cs typeface="Source Sans Pro Light"/>
                  </a:rPr>
                  <a:t>1</a:t>
                </a:r>
                <a:r>
                  <a:rPr lang="en-US" sz="4000" spc="-5">
                    <a:cs typeface="Source Sans Pro Light"/>
                  </a:rPr>
                  <a:t> = 100, x</a:t>
                </a:r>
                <a:r>
                  <a:rPr lang="en-US" sz="4000" spc="-5" baseline="-25000">
                    <a:cs typeface="Source Sans Pro Light"/>
                  </a:rPr>
                  <a:t>2</a:t>
                </a:r>
                <a:r>
                  <a:rPr lang="en-US" sz="4000" spc="-5">
                    <a:cs typeface="Source Sans Pro Light"/>
                  </a:rPr>
                  <a:t> = 50, x</a:t>
                </a:r>
                <a:r>
                  <a:rPr lang="en-US" sz="4000" spc="-5" baseline="-25000">
                    <a:cs typeface="Source Sans Pro Light"/>
                  </a:rPr>
                  <a:t>3</a:t>
                </a:r>
                <a:r>
                  <a:rPr lang="en-US" sz="4000" spc="-5">
                    <a:cs typeface="Source Sans Pro Light"/>
                  </a:rPr>
                  <a:t> = 20 và x</a:t>
                </a:r>
                <a:r>
                  <a:rPr lang="en-US" sz="4000" spc="-5" baseline="-25000">
                    <a:cs typeface="Source Sans Pro Light"/>
                  </a:rPr>
                  <a:t>4</a:t>
                </a:r>
                <a:r>
                  <a:rPr lang="en-US" sz="4000" spc="-5">
                    <a:cs typeface="Source Sans Pro Light"/>
                  </a:rPr>
                  <a:t> = 10. </a:t>
                </a:r>
                <a:endParaRPr lang="en-US" sz="4000" b="0" i="0" spc="-5">
                  <a:latin typeface="Cambria Math" panose="02040503050406030204" pitchFamily="18" charset="0"/>
                  <a:cs typeface="Source Sans Pro Light"/>
                </a:endParaRP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pc="-5" smtClean="0">
                        <a:latin typeface="Cambria Math" panose="02040503050406030204" pitchFamily="18" charset="0"/>
                        <a:cs typeface="Source Sans Pro Light"/>
                      </a:rPr>
                      <m:t>min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⁡{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𝑓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4000" i="1" spc="-5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sz="4000" spc="-5">
                  <a:cs typeface="Source Sans Pro Light"/>
                </a:endParaRP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Điều kiện: </a:t>
                </a:r>
                <a14:m>
                  <m:oMath xmlns:m="http://schemas.openxmlformats.org/officeDocument/2006/math"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100∗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1+50∗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2+20∗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3+10∗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4=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𝑛</m:t>
                    </m:r>
                  </m:oMath>
                </a14:m>
                <a:endParaRPr lang="en-US" sz="4000" spc="-5">
                  <a:cs typeface="Source Sans Pro Light"/>
                </a:endParaRP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Thông thường người ta sẽ vét cạn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pc="-5" smtClean="0">
                        <a:latin typeface="Cambria Math" panose="02040503050406030204" pitchFamily="18" charset="0"/>
                        <a:cs typeface="Source Sans Pro Light"/>
                      </a:rPr>
                      <m:t>min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⁡(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𝑓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𝑥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: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∈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𝐷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)</m:t>
                    </m:r>
                  </m:oMath>
                </a14:m>
                <a:endParaRPr lang="en-US" sz="4000" spc="-5">
                  <a:cs typeface="Source Sans Pro Light"/>
                </a:endParaRPr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39BC24B2-62B1-3148-CA14-E07E80AD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56" y="2374900"/>
                <a:ext cx="16748592" cy="6343468"/>
              </a:xfrm>
              <a:prstGeom prst="rect">
                <a:avLst/>
              </a:prstGeom>
              <a:blipFill>
                <a:blip r:embed="rId3"/>
                <a:stretch>
                  <a:fillRect l="-1638" t="-769" r="-1820" b="-3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0EC32CD4-FD9B-F258-75C1-F7BD281C1396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628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A82-DE6E-83EA-0441-32B847E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8" y="4660900"/>
            <a:ext cx="16396395" cy="1767382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HẾT CHƯƠNG 3</a:t>
            </a:r>
          </a:p>
        </p:txBody>
      </p:sp>
    </p:spTree>
    <p:extLst>
      <p:ext uri="{BB962C8B-B14F-4D97-AF65-F5344CB8AC3E}">
        <p14:creationId xmlns:p14="http://schemas.microsoft.com/office/powerpoint/2010/main" val="45909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374900"/>
            <a:ext cx="167485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Phương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pháp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tham</a:t>
            </a:r>
            <a:r>
              <a:rPr lang="en-US" sz="3600" spc="-5" dirty="0">
                <a:cs typeface="Source Sans Pro Light"/>
              </a:rPr>
              <a:t> lam </a:t>
            </a:r>
            <a:r>
              <a:rPr lang="en-US" sz="3600" spc="-5" dirty="0" err="1">
                <a:cs typeface="Source Sans Pro Light"/>
              </a:rPr>
              <a:t>là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đưa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ra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quyết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định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dựa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vào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ngay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thông</a:t>
            </a:r>
            <a:r>
              <a:rPr lang="en-US" sz="3600" spc="-5" dirty="0">
                <a:cs typeface="Source Sans Pro Light"/>
              </a:rPr>
              <a:t> tin </a:t>
            </a:r>
            <a:r>
              <a:rPr lang="en-US" sz="3600" spc="-5" dirty="0" err="1">
                <a:cs typeface="Source Sans Pro Light"/>
              </a:rPr>
              <a:t>đang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có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và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trong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tương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lai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sẽ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không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xem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xét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lại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động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quyết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định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trong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khứ</a:t>
            </a:r>
            <a:r>
              <a:rPr lang="en-US" sz="3600" spc="-5" dirty="0">
                <a:cs typeface="Source Sans Pro Light"/>
              </a:rPr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Hàm</a:t>
            </a:r>
            <a:r>
              <a:rPr lang="en-US" sz="3600" spc="-5" dirty="0">
                <a:cs typeface="Source Sans Pro Light"/>
              </a:rPr>
              <a:t> Solution (S): </a:t>
            </a:r>
            <a:r>
              <a:rPr lang="en-US" sz="3600" spc="-5" dirty="0" err="1">
                <a:cs typeface="Source Sans Pro Light"/>
              </a:rPr>
              <a:t>nhận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biết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tính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chấp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được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S(S = 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)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Hàm</a:t>
            </a:r>
            <a:r>
              <a:rPr lang="en-US" sz="3600" spc="-5" dirty="0">
                <a:cs typeface="Source Sans Pro Light"/>
              </a:rPr>
              <a:t> Select (C): </a:t>
            </a:r>
            <a:r>
              <a:rPr lang="en-US" sz="3600" spc="-5" dirty="0" err="1">
                <a:cs typeface="Source Sans Pro Light"/>
              </a:rPr>
              <a:t>chọn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từ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tập</a:t>
            </a:r>
            <a:r>
              <a:rPr lang="en-US" sz="3600" spc="-5" dirty="0">
                <a:cs typeface="Source Sans Pro Light"/>
              </a:rPr>
              <a:t> C </a:t>
            </a:r>
            <a:r>
              <a:rPr lang="en-US" sz="3600" spc="-5" dirty="0" err="1">
                <a:cs typeface="Source Sans Pro Light"/>
              </a:rPr>
              <a:t>ứng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viên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triển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nhất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để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bổ</a:t>
            </a:r>
            <a:r>
              <a:rPr lang="en-US" sz="3600" spc="-5" dirty="0">
                <a:cs typeface="Source Sans Pro Light"/>
              </a:rPr>
              <a:t> sung </a:t>
            </a:r>
            <a:r>
              <a:rPr lang="en-US" sz="3600" spc="-5" dirty="0" err="1">
                <a:cs typeface="Source Sans Pro Light"/>
              </a:rPr>
              <a:t>vào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hiện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có</a:t>
            </a:r>
            <a:r>
              <a:rPr lang="en-US" sz="3600" spc="-5" dirty="0">
                <a:cs typeface="Source Sans Pro Light"/>
              </a:rPr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Hàm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Feasibe</a:t>
            </a:r>
            <a:r>
              <a:rPr lang="en-US" sz="3600" spc="-5" dirty="0">
                <a:cs typeface="Source Sans Pro Light"/>
              </a:rPr>
              <a:t> (</a:t>
            </a:r>
            <a:r>
              <a:rPr lang="en-US" sz="3600" spc="-5" dirty="0" err="1">
                <a:cs typeface="Source Sans Pro Light"/>
              </a:rPr>
              <a:t>S+x</a:t>
            </a:r>
            <a:r>
              <a:rPr lang="en-US" sz="3600" spc="-5" dirty="0">
                <a:cs typeface="Source Sans Pro Light"/>
              </a:rPr>
              <a:t>): </a:t>
            </a:r>
            <a:r>
              <a:rPr lang="en-US" sz="3600" spc="-5" dirty="0" err="1">
                <a:cs typeface="Source Sans Pro Light"/>
              </a:rPr>
              <a:t>Kiểm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tính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chấp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được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bộ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S+x</a:t>
            </a:r>
            <a:r>
              <a:rPr lang="en-US" sz="3600" spc="-5" dirty="0">
                <a:cs typeface="Source Sans Pro Light"/>
              </a:rPr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Ý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tưởng</a:t>
            </a:r>
            <a:r>
              <a:rPr lang="en-US" sz="3600" spc="-5" dirty="0">
                <a:cs typeface="Source Sans Pro Light"/>
              </a:rPr>
              <a:t>: </a:t>
            </a:r>
            <a:r>
              <a:rPr lang="en-US" sz="3600" spc="-5" dirty="0" err="1">
                <a:cs typeface="Source Sans Pro Light"/>
              </a:rPr>
              <a:t>Xuất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phát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từ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,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xây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dựng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lời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giải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của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bài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toán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theo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từng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bước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,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mỗi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bước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sẽ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chọn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1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p.tử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để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bổ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sung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vào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lời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giải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hiện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có</a:t>
            </a:r>
            <a:endParaRPr lang="en-US" sz="3600" spc="-5" dirty="0">
              <a:cs typeface="Source Sans Pro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CCA97A7-9AD9-1D5B-3D14-26EFEDE3DAB0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25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374900"/>
            <a:ext cx="16748592" cy="7943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Procedure Greedy;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Begin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S=</a:t>
            </a:r>
            <a:r>
              <a:rPr lang="en-US" sz="4000" spc="-5">
                <a:cs typeface="Source Sans Pro Light"/>
                <a:sym typeface="Symbol" panose="05050102010706020507" pitchFamily="18" charset="2"/>
              </a:rPr>
              <a:t>;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While(C &amp;&amp; not(Solution(S)):{</a:t>
            </a:r>
          </a:p>
          <a:p>
            <a:pPr marL="3326765" marR="5080" lvl="6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x  Select(C);</a:t>
            </a:r>
          </a:p>
          <a:p>
            <a:pPr marL="3326765" marR="5080" lvl="6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C=C\x;</a:t>
            </a:r>
          </a:p>
          <a:p>
            <a:pPr marL="3326765" marR="5080" lvl="6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if(Feasible(SC):S=Sx;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}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If(Solution(C)): return S;</a:t>
            </a:r>
            <a:endParaRPr lang="en-US" sz="4000" spc="-5">
              <a:cs typeface="Source Sans Pro Light"/>
            </a:endParaRP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End;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52380B3-057B-0EBD-40D8-4B05EC64F9FD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085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748592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Ví dụ bài toán cái túi: Vmax và w&lt;=Wmax</a:t>
            </a: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96F36523-04EE-D364-3AC8-4FABA0C17BFF}"/>
              </a:ext>
            </a:extLst>
          </p:cNvPr>
          <p:cNvSpPr txBox="1"/>
          <p:nvPr/>
        </p:nvSpPr>
        <p:spPr>
          <a:xfrm>
            <a:off x="395742" y="3146557"/>
            <a:ext cx="6096000" cy="33374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Tham lam 1</a:t>
            </a: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Sắp xếp đồ vật theo giá trị giảm dần</a:t>
            </a: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Chọn đồ từ đầu – cuối</a:t>
            </a: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03E99691-CB97-CBAE-F5C5-9CF1D38381C1}"/>
              </a:ext>
            </a:extLst>
          </p:cNvPr>
          <p:cNvSpPr txBox="1"/>
          <p:nvPr/>
        </p:nvSpPr>
        <p:spPr>
          <a:xfrm>
            <a:off x="6474449" y="3146557"/>
            <a:ext cx="6096000" cy="3337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spc="-5" dirty="0" err="1">
                <a:cs typeface="Source Sans Pro Light"/>
              </a:rPr>
              <a:t>Tham</a:t>
            </a:r>
            <a:r>
              <a:rPr lang="en-US" sz="4000" spc="-5" dirty="0">
                <a:cs typeface="Source Sans Pro Light"/>
              </a:rPr>
              <a:t> lam 2</a:t>
            </a: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Sắp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xếp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đồ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vật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theo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lượng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tăng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dần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Chọn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đồ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từ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đầu</a:t>
            </a:r>
            <a:r>
              <a:rPr lang="en-US" sz="3600" spc="-5" dirty="0">
                <a:cs typeface="Source Sans Pro Light"/>
              </a:rPr>
              <a:t> – </a:t>
            </a:r>
            <a:r>
              <a:rPr lang="en-US" sz="3600" spc="-5" dirty="0" err="1">
                <a:cs typeface="Source Sans Pro Light"/>
              </a:rPr>
              <a:t>cuối</a:t>
            </a:r>
            <a:endParaRPr lang="en-US" sz="3600" spc="-5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AD329D1D-CF6E-DE64-52A8-E0A0E09A2857}"/>
                  </a:ext>
                </a:extLst>
              </p:cNvPr>
              <p:cNvSpPr txBox="1"/>
              <p:nvPr/>
            </p:nvSpPr>
            <p:spPr>
              <a:xfrm>
                <a:off x="12553156" y="3146557"/>
                <a:ext cx="6096000" cy="3365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Tham lam 3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</a:rPr>
                  <a:t>Sắp xếp đồ vật theo tỷ trọng v/w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&gt;</a:t>
                </a:r>
                <a:r>
                  <a:rPr lang="en-US" sz="3600" spc="-5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&gt;</a:t>
                </a:r>
                <a:r>
                  <a:rPr lang="en-US" sz="3600" spc="-5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&gt;… </a:t>
                </a:r>
              </a:p>
            </p:txBody>
          </p:sp>
        </mc:Choice>
        <mc:Fallback xmlns="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AD329D1D-CF6E-DE64-52A8-E0A0E09A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156" y="3146557"/>
                <a:ext cx="6096000" cy="3365088"/>
              </a:xfrm>
              <a:prstGeom prst="rect">
                <a:avLst/>
              </a:prstGeom>
              <a:blipFill>
                <a:blip r:embed="rId3"/>
                <a:stretch>
                  <a:fillRect l="-4496" t="-723" r="-4396" b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1C53B59E-3725-AAB9-5448-FB2A89561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82829"/>
              </p:ext>
            </p:extLst>
          </p:nvPr>
        </p:nvGraphicFramePr>
        <p:xfrm>
          <a:off x="408556" y="6934591"/>
          <a:ext cx="6065893" cy="31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Wmax = 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Greedy 1: i=1, Value = 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Tối ưu: i={2,3}, Value =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326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F5A292-1786-3C45-11E3-B100B6331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60687"/>
              </p:ext>
            </p:extLst>
          </p:nvPr>
        </p:nvGraphicFramePr>
        <p:xfrm>
          <a:off x="6487263" y="6934591"/>
          <a:ext cx="6065893" cy="3115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Wmax = 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Greedy 2: i={1,2}, Value =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Tối ưu: i={3}, Value = 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326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3778CA-78FB-7944-D1EB-1395DDAF1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47811"/>
              </p:ext>
            </p:extLst>
          </p:nvPr>
        </p:nvGraphicFramePr>
        <p:xfrm>
          <a:off x="12595112" y="6934591"/>
          <a:ext cx="6065893" cy="3115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Greedy 3: i={1,2}, Value = 160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Tối ưu: i={2,3}, Value = 220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32692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C0C7D2-9757-8E95-E0F9-82EFEFB09394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1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748592" cy="234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Cho các tờ tiền có mệnh giá lần lượt là: 500, 200, 100, 100, 50, 50, 50, 20, 20, 20, 20, 10.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Cho số tiền m  = 390 </a:t>
            </a:r>
            <a:r>
              <a:rPr lang="en-US" sz="4000" i="1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 Cách đổi với số tờ ít nhất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.</a:t>
            </a:r>
            <a:endParaRPr lang="en-US" sz="4000" spc="-5">
              <a:cs typeface="Source Sans Pro Light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29E4E73C-F813-FC95-3FB0-9C9DFF1E09B6}"/>
              </a:ext>
            </a:extLst>
          </p:cNvPr>
          <p:cNvSpPr txBox="1"/>
          <p:nvPr/>
        </p:nvSpPr>
        <p:spPr>
          <a:xfrm>
            <a:off x="818356" y="4709958"/>
            <a:ext cx="16748592" cy="57104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B1. Sắp xếp tờ tiền theo mệnh giá giảm dần: 500, 200,200…10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B2. Duyệt từ đầu danh sách </a:t>
            </a:r>
            <a:r>
              <a:rPr lang="en-US" sz="3600" spc="-5">
                <a:cs typeface="Source Sans Pro Light"/>
                <a:sym typeface="Wingdings" panose="05000000000000000000" pitchFamily="2" charset="2"/>
              </a:rPr>
              <a:t> cuối danh sách ở B1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if(m&gt;=A[i]): m = m – A[i]; //số tiền giảm dần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B3. Kiểm tra m&lt;0: Không đổi được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B4. Muốn in ra các tờ tiền đã đổi: dùng mảng VET[] để lưu trữ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Mỗi lần m đổi được: gán VET[i]=1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Duyệt từ đầu  cuối danh sách VET[]: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if(VET[i]==1): in A[i];</a:t>
            </a:r>
            <a:endParaRPr lang="en-US" sz="3600" spc="-5">
              <a:cs typeface="Source Sans Pro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364F541-2540-35E3-96A0-ABE8EF6EF1C0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66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687F64B-E436-E58C-49A7-503A191CB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99429"/>
              </p:ext>
            </p:extLst>
          </p:nvPr>
        </p:nvGraphicFramePr>
        <p:xfrm>
          <a:off x="852940" y="2374900"/>
          <a:ext cx="16881814" cy="448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937">
                  <a:extLst>
                    <a:ext uri="{9D8B030D-6E8A-4147-A177-3AD203B41FA5}">
                      <a16:colId xmlns:a16="http://schemas.microsoft.com/office/drawing/2014/main" val="1282995485"/>
                    </a:ext>
                  </a:extLst>
                </a:gridCol>
                <a:gridCol w="9244457">
                  <a:extLst>
                    <a:ext uri="{9D8B030D-6E8A-4147-A177-3AD203B41FA5}">
                      <a16:colId xmlns:a16="http://schemas.microsoft.com/office/drawing/2014/main" val="1369366553"/>
                    </a:ext>
                  </a:extLst>
                </a:gridCol>
                <a:gridCol w="6084420">
                  <a:extLst>
                    <a:ext uri="{9D8B030D-6E8A-4147-A177-3AD203B41FA5}">
                      <a16:colId xmlns:a16="http://schemas.microsoft.com/office/drawing/2014/main" val="3038098680"/>
                    </a:ext>
                  </a:extLst>
                </a:gridCol>
              </a:tblGrid>
              <a:tr h="839678">
                <a:tc>
                  <a:txBody>
                    <a:bodyPr/>
                    <a:lstStyle/>
                    <a:p>
                      <a:r>
                        <a:rPr lang="en-US" sz="36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12887"/>
                  </a:ext>
                </a:extLst>
              </a:tr>
              <a:tr h="1227222">
                <a:tc>
                  <a:txBody>
                    <a:bodyPr/>
                    <a:lstStyle/>
                    <a:p>
                      <a:r>
                        <a:rPr lang="en-US" sz="3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390 10</a:t>
                      </a:r>
                    </a:p>
                    <a:p>
                      <a:r>
                        <a:rPr lang="en-US" sz="3600"/>
                        <a:t>200,100,100,50,50,50,50,20,20,10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5</a:t>
                      </a:r>
                    </a:p>
                    <a:p>
                      <a:r>
                        <a:rPr lang="en-US" sz="3600"/>
                        <a:t>200,100,50,20,20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80013"/>
                  </a:ext>
                </a:extLst>
              </a:tr>
              <a:tr h="1227222">
                <a:tc>
                  <a:txBody>
                    <a:bodyPr/>
                    <a:lstStyle/>
                    <a:p>
                      <a:r>
                        <a:rPr lang="en-US" sz="3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100 11</a:t>
                      </a:r>
                    </a:p>
                    <a:p>
                      <a:r>
                        <a:rPr lang="en-US" sz="3600"/>
                        <a:t>50,20,20,20,20,20,2,2,2,2,2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8</a:t>
                      </a:r>
                    </a:p>
                    <a:p>
                      <a:r>
                        <a:rPr lang="en-US" sz="3600"/>
                        <a:t>50,20,20,2,2,2,2,2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52000"/>
                  </a:ext>
                </a:extLst>
              </a:tr>
              <a:tr h="1125479">
                <a:tc>
                  <a:txBody>
                    <a:bodyPr/>
                    <a:lstStyle/>
                    <a:p>
                      <a:r>
                        <a:rPr lang="en-US" sz="3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100 6</a:t>
                      </a:r>
                    </a:p>
                    <a:p>
                      <a:r>
                        <a:rPr lang="en-US" sz="3600"/>
                        <a:t>50,20,20,20,20,20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88691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5E1E97B0-E3EC-9014-74ED-86D70455EF51}"/>
              </a:ext>
            </a:extLst>
          </p:cNvPr>
          <p:cNvSpPr txBox="1"/>
          <p:nvPr/>
        </p:nvSpPr>
        <p:spPr>
          <a:xfrm>
            <a:off x="757564" y="7147313"/>
            <a:ext cx="16748592" cy="234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Test 1: Nghiệm tối ưu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Test2: Nghiệm không tối ưu </a:t>
            </a:r>
            <a:r>
              <a:rPr lang="en-US" sz="4000" spc="-5">
                <a:solidFill>
                  <a:srgbClr val="0070C0"/>
                </a:solidFill>
                <a:cs typeface="Source Sans Pro Light"/>
              </a:rPr>
              <a:t>(đổi thành 5 tờ 20 thì sẽ tối ưu hơn)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Test3: Có nghiệm nhưng trả lời vô nghiệm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B4BE568-C84A-690C-0A74-C047AB31850E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81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2192000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Một chiếc ba lô có thể tích là Pmax. Có n vật, vật thứ i có thể tích là P[i] và giá trị là W[i].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Hãy tìm cách sắp các vật vào ba lô sao cho tổng giá trị là lớn nhất. Với trọng lượng tối đa cho trước là Pmax.</a:t>
            </a:r>
          </a:p>
        </p:txBody>
      </p:sp>
      <p:pic>
        <p:nvPicPr>
          <p:cNvPr id="1026" name="Picture 2" descr="caitui_400">
            <a:extLst>
              <a:ext uri="{FF2B5EF4-FFF2-40B4-BE49-F238E27FC236}">
                <a16:creationId xmlns:a16="http://schemas.microsoft.com/office/drawing/2014/main" id="{66595A28-C682-CD1E-690C-FC86A446D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29139" y="2288738"/>
            <a:ext cx="5420018" cy="47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/>
              <p:nvPr/>
            </p:nvSpPr>
            <p:spPr>
              <a:xfrm>
                <a:off x="757564" y="7171239"/>
                <a:ext cx="17491415" cy="186967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</a:rPr>
                  <a:t>Tham lam: Vật nào có kích thước bé nhưng giá trị lớn hơn cho vào túi trước.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</a:rPr>
                  <a:t>Trọng số ưu tiên: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được sắp theo thứ tự giảm dần.</a:t>
                </a:r>
              </a:p>
            </p:txBody>
          </p:sp>
        </mc:Choice>
        <mc:Fallback xmlns="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64" y="7171239"/>
                <a:ext cx="17491415" cy="1869679"/>
              </a:xfrm>
              <a:prstGeom prst="rect">
                <a:avLst/>
              </a:prstGeom>
              <a:blipFill>
                <a:blip r:embed="rId4"/>
                <a:stretch>
                  <a:fillRect l="-1393" t="-1299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4">
            <a:extLst>
              <a:ext uri="{FF2B5EF4-FFF2-40B4-BE49-F238E27FC236}">
                <a16:creationId xmlns:a16="http://schemas.microsoft.com/office/drawing/2014/main" id="{67469C7F-5CE8-A730-BD1B-305E4D7783E4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897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3655</TotalTime>
  <Words>3709</Words>
  <Application>Microsoft Macintosh PowerPoint</Application>
  <PresentationFormat>Custom</PresentationFormat>
  <Paragraphs>753</Paragraphs>
  <Slides>30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Be Vietnam Pro</vt:lpstr>
      <vt:lpstr>Be Vietnam Pro Black</vt:lpstr>
      <vt:lpstr>Calibri</vt:lpstr>
      <vt:lpstr>Cambria Math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HẾT CHƯƠNG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Thinh Doan Vu</cp:lastModifiedBy>
  <cp:revision>49</cp:revision>
  <dcterms:created xsi:type="dcterms:W3CDTF">2023-06-02T10:09:28Z</dcterms:created>
  <dcterms:modified xsi:type="dcterms:W3CDTF">2023-09-17T15:07:55Z</dcterms:modified>
</cp:coreProperties>
</file>