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3" r:id="rId30"/>
    <p:sldId id="26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05" r:id="rId47"/>
    <p:sldId id="301" r:id="rId48"/>
    <p:sldId id="302" r:id="rId49"/>
    <p:sldId id="303" r:id="rId50"/>
    <p:sldId id="304" r:id="rId51"/>
    <p:sldId id="306" r:id="rId52"/>
    <p:sldId id="307" r:id="rId53"/>
    <p:sldId id="319" r:id="rId54"/>
    <p:sldId id="320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A* - Puzzle 8" id="{CAE83D19-604F-4FB7-BD21-DFF297BAB023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MIN-MAX" id="{5C964E45-3B04-4A41-8568-510BC3188F5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ắt tỉa alpha-beta" id="{3860FD8D-1258-44B6-B5EB-83B4C4F93511}">
          <p14:sldIdLst>
            <p14:sldId id="263"/>
            <p14:sldId id="264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alpha-beta ví dụ 1" id="{7CB32A2A-9656-4ADB-9623-1512CD0A007C}">
          <p14:sldIdLst>
            <p14:sldId id="293"/>
            <p14:sldId id="294"/>
            <p14:sldId id="295"/>
            <p14:sldId id="296"/>
            <p14:sldId id="298"/>
            <p14:sldId id="297"/>
            <p14:sldId id="299"/>
            <p14:sldId id="300"/>
            <p14:sldId id="305"/>
            <p14:sldId id="301"/>
            <p14:sldId id="302"/>
            <p14:sldId id="303"/>
            <p14:sldId id="304"/>
            <p14:sldId id="306"/>
          </p14:sldIdLst>
        </p14:section>
        <p14:section name="alpha - beta vd2" id="{5F6898E8-F585-4B92-8CC3-3FF9623F2D88}">
          <p14:sldIdLst>
            <p14:sldId id="307"/>
            <p14:sldId id="319"/>
            <p14:sldId id="320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alpha-beta vd3" id="{5B6D4A25-33FB-4678-9180-74AEA05A8490}">
          <p14:sldIdLst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alpha_beta-vd4" id="{8F06D376-26EF-48B8-A597-D8C973BE7310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9EF3"/>
    <a:srgbClr val="FFA100"/>
    <a:srgbClr val="FFBF00"/>
    <a:srgbClr val="E3B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322412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4136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009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778646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7784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6114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47195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3259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6020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22575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694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25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1386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3289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603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3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8759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7429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59420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171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68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4073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319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5540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8068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371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547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3583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4025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4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1421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321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8858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889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745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104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1349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2002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9991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373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00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36873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2923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3595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4389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1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4360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844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498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8153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492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48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742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50173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5088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60515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8104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349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3949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80496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96882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19948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798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41617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34732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0347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081142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74741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09787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41909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3102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8174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65280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3627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7320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54542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99598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9291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707103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5472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741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47342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1231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178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411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0467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94325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883142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40200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2927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71243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4540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0746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6930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51215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387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968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494328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78875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69579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371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26768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02870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41242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2909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78810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15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0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1.xml"/><Relationship Id="rId16" Type="http://schemas.openxmlformats.org/officeDocument/2006/relationships/image" Target="../media/image142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19" Type="http://schemas.openxmlformats.org/officeDocument/2006/relationships/image" Target="../media/image146.png"/><Relationship Id="rId4" Type="http://schemas.openxmlformats.org/officeDocument/2006/relationships/image" Target="../media/image147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2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3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4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5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29.png"/><Relationship Id="rId21" Type="http://schemas.openxmlformats.org/officeDocument/2006/relationships/image" Target="../media/image151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106.xml"/><Relationship Id="rId16" Type="http://schemas.openxmlformats.org/officeDocument/2006/relationships/image" Target="../media/image142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40.png"/><Relationship Id="rId23" Type="http://schemas.openxmlformats.org/officeDocument/2006/relationships/image" Target="../media/image154.png"/><Relationship Id="rId10" Type="http://schemas.openxmlformats.org/officeDocument/2006/relationships/image" Target="../media/image130.png"/><Relationship Id="rId19" Type="http://schemas.openxmlformats.org/officeDocument/2006/relationships/image" Target="../media/image150.png"/><Relationship Id="rId4" Type="http://schemas.openxmlformats.org/officeDocument/2006/relationships/image" Target="../media/image15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Relationship Id="rId22" Type="http://schemas.openxmlformats.org/officeDocument/2006/relationships/image" Target="../media/image152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7.xml"/><Relationship Id="rId16" Type="http://schemas.openxmlformats.org/officeDocument/2006/relationships/image" Target="../media/image144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8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18" Type="http://schemas.openxmlformats.org/officeDocument/2006/relationships/image" Target="../media/image150.png"/><Relationship Id="rId3" Type="http://schemas.openxmlformats.org/officeDocument/2006/relationships/image" Target="../media/image29.png"/><Relationship Id="rId21" Type="http://schemas.openxmlformats.org/officeDocument/2006/relationships/image" Target="../media/image152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109.xml"/><Relationship Id="rId16" Type="http://schemas.openxmlformats.org/officeDocument/2006/relationships/image" Target="../media/image144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57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image" Target="../media/image149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Relationship Id="rId22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3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9.png"/><Relationship Id="rId5" Type="http://schemas.openxmlformats.org/officeDocument/2006/relationships/image" Target="../media/image3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9.png"/><Relationship Id="rId4" Type="http://schemas.openxmlformats.org/officeDocument/2006/relationships/image" Target="../media/image30.png"/><Relationship Id="rId9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.tmp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4" Type="http://schemas.openxmlformats.org/officeDocument/2006/relationships/image" Target="../media/image4.tmp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1.png"/><Relationship Id="rId10" Type="http://schemas.openxmlformats.org/officeDocument/2006/relationships/image" Target="../media/image62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63.png"/><Relationship Id="rId9" Type="http://schemas.openxmlformats.org/officeDocument/2006/relationships/image" Target="../media/image5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62.png"/><Relationship Id="rId5" Type="http://schemas.openxmlformats.org/officeDocument/2006/relationships/image" Target="../media/image4.tmp"/><Relationship Id="rId10" Type="http://schemas.openxmlformats.org/officeDocument/2006/relationships/image" Target="../media/image61.png"/><Relationship Id="rId4" Type="http://schemas.openxmlformats.org/officeDocument/2006/relationships/image" Target="../media/image65.png"/><Relationship Id="rId9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68.png"/><Relationship Id="rId4" Type="http://schemas.openxmlformats.org/officeDocument/2006/relationships/image" Target="../media/image4.tmp"/><Relationship Id="rId9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1.png"/><Relationship Id="rId5" Type="http://schemas.openxmlformats.org/officeDocument/2006/relationships/image" Target="../media/image4.tmp"/><Relationship Id="rId15" Type="http://schemas.openxmlformats.org/officeDocument/2006/relationships/image" Target="../media/image73.png"/><Relationship Id="rId10" Type="http://schemas.openxmlformats.org/officeDocument/2006/relationships/image" Target="../media/image61.png"/><Relationship Id="rId4" Type="http://schemas.openxmlformats.org/officeDocument/2006/relationships/image" Target="../media/image70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9.png"/><Relationship Id="rId3" Type="http://schemas.openxmlformats.org/officeDocument/2006/relationships/image" Target="../media/image29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75.png"/><Relationship Id="rId5" Type="http://schemas.openxmlformats.org/officeDocument/2006/relationships/image" Target="../media/image4.tmp"/><Relationship Id="rId15" Type="http://schemas.openxmlformats.org/officeDocument/2006/relationships/image" Target="../media/image76.png"/><Relationship Id="rId10" Type="http://schemas.openxmlformats.org/officeDocument/2006/relationships/image" Target="../media/image61.png"/><Relationship Id="rId4" Type="http://schemas.openxmlformats.org/officeDocument/2006/relationships/image" Target="../media/image74.png"/><Relationship Id="rId9" Type="http://schemas.openxmlformats.org/officeDocument/2006/relationships/image" Target="../media/image59.png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76.png"/><Relationship Id="rId3" Type="http://schemas.openxmlformats.org/officeDocument/2006/relationships/image" Target="../media/image29.png"/><Relationship Id="rId7" Type="http://schemas.openxmlformats.org/officeDocument/2006/relationships/image" Target="../media/image56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6.png"/><Relationship Id="rId5" Type="http://schemas.openxmlformats.org/officeDocument/2006/relationships/image" Target="../media/image51.png"/><Relationship Id="rId10" Type="http://schemas.openxmlformats.org/officeDocument/2006/relationships/image" Target="../media/image77.png"/><Relationship Id="rId4" Type="http://schemas.openxmlformats.org/officeDocument/2006/relationships/image" Target="../media/image4.tmp"/><Relationship Id="rId9" Type="http://schemas.openxmlformats.org/officeDocument/2006/relationships/image" Target="../media/image61.png"/><Relationship Id="rId14" Type="http://schemas.openxmlformats.org/officeDocument/2006/relationships/image" Target="../media/image7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.tmp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4.png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91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.tmp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2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.tmp"/><Relationship Id="rId7" Type="http://schemas.openxmlformats.org/officeDocument/2006/relationships/image" Target="../media/image86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11" Type="http://schemas.openxmlformats.org/officeDocument/2006/relationships/image" Target="../media/image91.png"/><Relationship Id="rId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5.tmp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5.png"/><Relationship Id="rId5" Type="http://schemas.openxmlformats.org/officeDocument/2006/relationships/image" Target="../media/image81.png"/><Relationship Id="rId10" Type="http://schemas.openxmlformats.org/officeDocument/2006/relationships/image" Target="../media/image96.png"/><Relationship Id="rId4" Type="http://schemas.openxmlformats.org/officeDocument/2006/relationships/image" Target="../media/image29.png"/><Relationship Id="rId9" Type="http://schemas.openxmlformats.org/officeDocument/2006/relationships/image" Target="../media/image8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6.tmp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29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6.tmp"/><Relationship Id="rId4" Type="http://schemas.openxmlformats.org/officeDocument/2006/relationships/image" Target="../media/image10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6.tmp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8.png"/><Relationship Id="rId5" Type="http://schemas.openxmlformats.org/officeDocument/2006/relationships/image" Target="../media/image6.tmp"/><Relationship Id="rId10" Type="http://schemas.openxmlformats.org/officeDocument/2006/relationships/image" Target="../media/image106.png"/><Relationship Id="rId4" Type="http://schemas.openxmlformats.org/officeDocument/2006/relationships/image" Target="../media/image107.png"/><Relationship Id="rId9" Type="http://schemas.openxmlformats.org/officeDocument/2006/relationships/image" Target="../media/image10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4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7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29.png"/><Relationship Id="rId7" Type="http://schemas.openxmlformats.org/officeDocument/2006/relationships/image" Target="../media/image104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9.xml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11" Type="http://schemas.openxmlformats.org/officeDocument/2006/relationships/image" Target="../media/image109.png"/><Relationship Id="rId5" Type="http://schemas.openxmlformats.org/officeDocument/2006/relationships/image" Target="../media/image6.tmp"/><Relationship Id="rId15" Type="http://schemas.openxmlformats.org/officeDocument/2006/relationships/image" Target="../media/image116.png"/><Relationship Id="rId10" Type="http://schemas.openxmlformats.org/officeDocument/2006/relationships/image" Target="../media/image106.png"/><Relationship Id="rId4" Type="http://schemas.openxmlformats.org/officeDocument/2006/relationships/image" Target="../media/image118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12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5.png"/><Relationship Id="rId3" Type="http://schemas.openxmlformats.org/officeDocument/2006/relationships/image" Target="../media/image29.png"/><Relationship Id="rId7" Type="http://schemas.openxmlformats.org/officeDocument/2006/relationships/image" Target="../media/image103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20.png"/><Relationship Id="rId5" Type="http://schemas.openxmlformats.org/officeDocument/2006/relationships/image" Target="../media/image98.png"/><Relationship Id="rId15" Type="http://schemas.openxmlformats.org/officeDocument/2006/relationships/image" Target="../media/image119.png"/><Relationship Id="rId10" Type="http://schemas.openxmlformats.org/officeDocument/2006/relationships/image" Target="../media/image109.png"/><Relationship Id="rId4" Type="http://schemas.openxmlformats.org/officeDocument/2006/relationships/image" Target="../media/image6.tmp"/><Relationship Id="rId9" Type="http://schemas.openxmlformats.org/officeDocument/2006/relationships/image" Target="../media/image106.png"/><Relationship Id="rId14" Type="http://schemas.openxmlformats.org/officeDocument/2006/relationships/image" Target="../media/image1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5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50.png"/><Relationship Id="rId4" Type="http://schemas.openxmlformats.org/officeDocument/2006/relationships/image" Target="../media/image12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5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50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2.png"/><Relationship Id="rId5" Type="http://schemas.openxmlformats.org/officeDocument/2006/relationships/image" Target="../media/image50.png"/><Relationship Id="rId10" Type="http://schemas.openxmlformats.org/officeDocument/2006/relationships/image" Target="../media/image130.png"/><Relationship Id="rId4" Type="http://schemas.openxmlformats.org/officeDocument/2006/relationships/image" Target="../media/image131.png"/><Relationship Id="rId9" Type="http://schemas.openxmlformats.org/officeDocument/2006/relationships/image" Target="../media/image12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39.png"/><Relationship Id="rId10" Type="http://schemas.openxmlformats.org/officeDocument/2006/relationships/image" Target="../media/image130.png"/><Relationship Id="rId4" Type="http://schemas.openxmlformats.org/officeDocument/2006/relationships/image" Target="../media/image138.png"/><Relationship Id="rId9" Type="http://schemas.openxmlformats.org/officeDocument/2006/relationships/image" Target="../media/image134.png"/><Relationship Id="rId14" Type="http://schemas.openxmlformats.org/officeDocument/2006/relationships/image" Target="../media/image137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7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6.png"/><Relationship Id="rId3" Type="http://schemas.openxmlformats.org/officeDocument/2006/relationships/image" Target="../media/image29.png"/><Relationship Id="rId7" Type="http://schemas.openxmlformats.org/officeDocument/2006/relationships/image" Target="../media/image124.png"/><Relationship Id="rId12" Type="http://schemas.openxmlformats.org/officeDocument/2006/relationships/image" Target="../media/image135.png"/><Relationship Id="rId17" Type="http://schemas.openxmlformats.org/officeDocument/2006/relationships/image" Target="../media/image144.png"/><Relationship Id="rId2" Type="http://schemas.openxmlformats.org/officeDocument/2006/relationships/notesSlide" Target="../notesSlides/notesSlide98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50.png"/><Relationship Id="rId15" Type="http://schemas.openxmlformats.org/officeDocument/2006/relationships/image" Target="../media/image140.png"/><Relationship Id="rId10" Type="http://schemas.openxmlformats.org/officeDocument/2006/relationships/image" Target="../media/image130.png"/><Relationship Id="rId4" Type="http://schemas.openxmlformats.org/officeDocument/2006/relationships/image" Target="../media/image143.png"/><Relationship Id="rId9" Type="http://schemas.openxmlformats.org/officeDocument/2006/relationships/image" Target="../media/image134.png"/><Relationship Id="rId14" Type="http://schemas.openxmlformats.org/officeDocument/2006/relationships/image" Target="../media/image141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41.png"/><Relationship Id="rId3" Type="http://schemas.openxmlformats.org/officeDocument/2006/relationships/image" Target="../media/image29.png"/><Relationship Id="rId7" Type="http://schemas.openxmlformats.org/officeDocument/2006/relationships/image" Target="../media/image127.png"/><Relationship Id="rId12" Type="http://schemas.openxmlformats.org/officeDocument/2006/relationships/image" Target="../media/image136.png"/><Relationship Id="rId17" Type="http://schemas.openxmlformats.org/officeDocument/2006/relationships/image" Target="../media/image145.png"/><Relationship Id="rId2" Type="http://schemas.openxmlformats.org/officeDocument/2006/relationships/notesSlide" Target="../notesSlides/notesSlide99.xml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5.png"/><Relationship Id="rId5" Type="http://schemas.openxmlformats.org/officeDocument/2006/relationships/image" Target="../media/image128.png"/><Relationship Id="rId15" Type="http://schemas.openxmlformats.org/officeDocument/2006/relationships/image" Target="../media/image142.png"/><Relationship Id="rId10" Type="http://schemas.openxmlformats.org/officeDocument/2006/relationships/image" Target="../media/image133.png"/><Relationship Id="rId4" Type="http://schemas.openxmlformats.org/officeDocument/2006/relationships/image" Target="../media/image50.png"/><Relationship Id="rId9" Type="http://schemas.openxmlformats.org/officeDocument/2006/relationships/image" Target="../media/image130.png"/><Relationship Id="rId1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6761956" y="2138380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2799556" y="4127500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6761956" y="4127500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12934156" y="4152900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5390356" y="6049492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8133556" y="6032500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11562556" y="6032500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4305756" y="6049492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5390356" y="8047020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11562556" y="7961749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4305756" y="8013700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3485356" y="3662380"/>
            <a:ext cx="396240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7447756" y="3662380"/>
            <a:ext cx="6172200" cy="490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7447756" y="36623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60761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7411103" y="5677650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3583303" y="5702474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12248356" y="5684977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6056312" y="75819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12208668" y="755650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4964681" y="7548580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8356505" y="2362051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4282630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8285956" y="460819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4460083" y="456633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6862056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9610978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12999052" y="6481373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5742252" y="6517516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6862056" y="833141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12975082" y="83010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5742252" y="832849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267787319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tạm I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0084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S: tạm S &lt;=5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nhanh con bên phải S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78" y="613919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748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S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valS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555" y="5123190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642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 MAX(tạm,5)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883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tạm D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5372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T: val T = &lt;MIN(8,6)=6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142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J tạm J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J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982" y="5123190"/>
                <a:ext cx="1023930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379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J =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353" y="4259024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385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D = MIN(tạm D,6)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163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8" y="281146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/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BDD5C6-1027-784C-A327-D60F13F2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349" y="5195688"/>
                <a:ext cx="102393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/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D3D495-18C2-ACD0-2D94-EE27B98C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033" y="6400800"/>
                <a:ext cx="1126323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quals 24">
            <a:extLst>
              <a:ext uri="{FF2B5EF4-FFF2-40B4-BE49-F238E27FC236}">
                <a16:creationId xmlns:a16="http://schemas.microsoft.com/office/drawing/2014/main" id="{AA3EEBCE-1303-D1F9-FB54-6300A2BF8154}"/>
              </a:ext>
            </a:extLst>
          </p:cNvPr>
          <p:cNvSpPr/>
          <p:nvPr/>
        </p:nvSpPr>
        <p:spPr>
          <a:xfrm rot="18932033">
            <a:off x="9234958" y="709047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/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C60E4A-3DC8-234D-505F-97F02E4B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46" y="4281739"/>
                <a:ext cx="102393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/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5B60A-A500-19D8-9165-81C65266C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65" y="6405134"/>
                <a:ext cx="102393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/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4DECF2-618E-62F1-2957-1561C0F74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9761" y="5184083"/>
                <a:ext cx="1023930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3DFE7A97-9D39-C777-8736-12CAFD23B3BD}"/>
              </a:ext>
            </a:extLst>
          </p:cNvPr>
          <p:cNvSpPr/>
          <p:nvPr/>
        </p:nvSpPr>
        <p:spPr>
          <a:xfrm rot="18932033">
            <a:off x="10806098" y="5958635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07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335965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313644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341119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2E4BB-56E5-E4B0-78B0-A16476441465}"/>
              </a:ext>
            </a:extLst>
          </p:cNvPr>
          <p:cNvSpPr txBox="1"/>
          <p:nvPr/>
        </p:nvSpPr>
        <p:spPr>
          <a:xfrm>
            <a:off x="13724131" y="3791061"/>
            <a:ext cx="4848824" cy="323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9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nút con: 8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nút cha: 7 k.năng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...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Tổng số: 9! k.năng</a:t>
            </a:r>
            <a:endParaRPr lang="vi-VN" sz="32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767119" y="7027396"/>
            <a:ext cx="4848824" cy="32363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gán giá trị cho nút: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thắng: 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là nào thua: -1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 nào hòa: 0</a:t>
            </a:r>
            <a:endParaRPr lang="vi-VN" sz="32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908737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998401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906756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83910162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5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4420085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609163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4420085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551801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3048485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791685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8180201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923401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3048485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8180201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923401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2294963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5105885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5105885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734285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5069232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10200948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866001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714441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826313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582326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194144" y="231964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194144" y="4289335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194144" y="624051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3600" spc="-5"/>
              <a:t>MAX</a:t>
            </a:r>
            <a:endParaRPr lang="vi-VN" sz="36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194144" y="8210208"/>
            <a:ext cx="1628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3600" spc="-5"/>
              <a:t>MIN</a:t>
            </a:r>
            <a:endParaRPr lang="vi-VN" sz="36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6014634" y="236659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3092237" y="4656928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944085" y="46127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1077728" y="457895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520185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7269107" y="648592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616697" y="6493997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2359897" y="653014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520185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592727" y="81661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2359897" y="8013700"/>
            <a:ext cx="843852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E0B5857-C4B7-5743-5230-ECA97F700EF7}"/>
              </a:ext>
            </a:extLst>
          </p:cNvPr>
          <p:cNvGrpSpPr/>
          <p:nvPr/>
        </p:nvGrpSpPr>
        <p:grpSpPr>
          <a:xfrm>
            <a:off x="16020255" y="2268892"/>
            <a:ext cx="1371600" cy="1524000"/>
            <a:chOff x="851853" y="1612901"/>
            <a:chExt cx="2709703" cy="274319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233B9E4-AE88-6935-2327-24ADCD8E5C9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EA01594-8499-E139-4BC2-D02BABA90C1B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750A0C2-A7F7-B28E-E46E-71EE302BEC5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555A16-80B3-59E6-50F2-EE04BCD3DEA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183BE7-C415-BF0C-5109-5A2C778509A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4FA63CF-674E-5B5E-5954-96DB5884740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05FD79-61FA-1A54-BD37-68E47A5BA68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0021BB9-1F5C-B0C4-0EA1-9B641948D9D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40F9F24-DED2-42D9-BC64-07058BA3DC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3BF92AFC-7299-FCE4-6665-9D30AD6A027B}"/>
              </a:ext>
            </a:extLst>
          </p:cNvPr>
          <p:cNvSpPr txBox="1"/>
          <p:nvPr/>
        </p:nvSpPr>
        <p:spPr>
          <a:xfrm>
            <a:off x="14305756" y="2362051"/>
            <a:ext cx="1628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ROOT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3595843" y="3988358"/>
            <a:ext cx="4848824" cy="38765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X: muốn thắng cần hướng đến các nút có giá trị 1 hay MAX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O: muốn thắng cần hướng đến các nút có giá trị -1 hay MIN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3098022" y="5325574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7251057" y="7155353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-1</a:t>
            </a:r>
            <a:endParaRPr lang="vi-VN" sz="36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2395519" y="875995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609358" y="8850857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496764" y="8897702"/>
            <a:ext cx="84385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6FC35-F33E-C20B-2950-A9D6E6467A5C}"/>
              </a:ext>
            </a:extLst>
          </p:cNvPr>
          <p:cNvSpPr txBox="1"/>
          <p:nvPr/>
        </p:nvSpPr>
        <p:spPr>
          <a:xfrm>
            <a:off x="13612852" y="8026324"/>
            <a:ext cx="4848824" cy="13158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Nguyên tắc định trị: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Nút lá: luôn có g.trị</a:t>
            </a:r>
          </a:p>
        </p:txBody>
      </p:sp>
    </p:spTree>
    <p:extLst>
      <p:ext uri="{BB962C8B-B14F-4D97-AF65-F5344CB8AC3E}">
        <p14:creationId xmlns:p14="http://schemas.microsoft.com/office/powerpoint/2010/main" val="203587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/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MAX là giá trị lớn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Giá trị nút MIN là giá trị nhỏ nhất của các nút con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Bài toán tìm MAX hoặc MIN của dãy số (giải thuật vét cạn)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Có 2 cách giải: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1: MAX =MIN = A0, duyệt A1-An tìm MAX, MIN</a:t>
                </a:r>
              </a:p>
              <a:p>
                <a:pPr marL="148590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Cách 2: MAX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MIN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Áp dụng cách 2 cho bài toán: Mỗi nút sẽ có một giá trị tạm: Nút MAX có giá trị tam =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spc="-5"/>
                  <a:t> và nút MIN có giá trị tạm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 spc="-5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Khi tìm thấy giá trị của một nút con thì tính lại giá trị tạm của nút cha: giá trị tạm mới của nút MAX = LN(giá trị tạm cũ, giá trị nút con) VÀ giá trị tạm mới của nút MIN = NN(giá trị tạm cũ, giá trị của con)</a:t>
                </a:r>
                <a:endParaRPr lang="vi-VN" sz="3600" spc="-5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713B97D-A18A-40C4-C76E-2944C6E5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2832100"/>
                <a:ext cx="17449800" cy="7950510"/>
              </a:xfrm>
              <a:prstGeom prst="rect">
                <a:avLst/>
              </a:prstGeom>
              <a:blipFill>
                <a:blip r:embed="rId3"/>
                <a:stretch>
                  <a:fillRect l="-943" r="-1048" b="-1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EABEA1F-9770-21FD-B837-5CDC338ADCF5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3600"/>
              <a:t>Kỹ thuật vét cạn (MIN-MAX)</a:t>
            </a:r>
          </a:p>
        </p:txBody>
      </p:sp>
    </p:spTree>
    <p:extLst>
      <p:ext uri="{BB962C8B-B14F-4D97-AF65-F5344CB8AC3E}">
        <p14:creationId xmlns:p14="http://schemas.microsoft.com/office/powerpoint/2010/main" val="188620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1. Xét nút A: tạm A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spc="-5"/>
                  <a:t> (vì A là MAX)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2351080"/>
                <a:ext cx="5862032" cy="1162882"/>
              </a:xfrm>
              <a:prstGeom prst="rect">
                <a:avLst/>
              </a:prstGeom>
              <a:blipFill>
                <a:blip r:embed="rId3"/>
                <a:stretch>
                  <a:fillRect l="-1765" r="-2077" b="-13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30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562556" y="2351080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2. Xét nút B (con A, nút lá): valB = 1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A = MAX(tạm A,1)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4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1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3. Xét nút C (con A, chưa phải là lá, nút MIN): tạm C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534" y="2366598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4. Xét nút E (con C, chưa phải là lá, nút MAX): tạm E =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490" y="2370343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553" r="-16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4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5. Xét nút I (nút lá, con E):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Do E có 1 nút con (I): xét xong</a:t>
            </a:r>
          </a:p>
          <a:p>
            <a:pPr marL="1028700" lvl="3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valE = max(tạm E,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1</a:t>
            </a:r>
            <a:endParaRPr lang="vi-VN" sz="36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0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451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6. Xét nút C (nút MIN, E con C, chưa là nút lá):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tạm C = MIN(tạm C,0)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022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nn-NO" sz="4000" spc="-5">
                <a:cs typeface="Source Sans Pro Light"/>
              </a:rPr>
              <a:t>Xây dựng hàm lượng giá: f(n) = g(n) + h(n)</a:t>
            </a:r>
          </a:p>
          <a:p>
            <a:pPr marL="0" lvl="2" algn="just">
              <a:lnSpc>
                <a:spcPct val="130000"/>
              </a:lnSpc>
            </a:pPr>
            <a:r>
              <a:rPr lang="vi-VN" sz="4000" spc="-5"/>
              <a:t>Trong đó: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f(n): Hàm lượng giá heuristic tại trạng thái n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g(n): 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</a:p>
          <a:p>
            <a:pPr marL="148590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h(n): </a:t>
            </a:r>
            <a:r>
              <a:rPr lang="en-US" sz="4000" spc="-5"/>
              <a:t>K</a:t>
            </a:r>
            <a:r>
              <a:rPr lang="vi-VN" sz="4000" spc="-5"/>
              <a:t>hoảng cách từ </a:t>
            </a:r>
            <a:r>
              <a:rPr lang="en-US" sz="4000" spc="-5"/>
              <a:t> trạng thái </a:t>
            </a:r>
            <a:r>
              <a:rPr lang="vi-VN" sz="4000" spc="-5"/>
              <a:t>n đến mục tiêu</a:t>
            </a: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7. Xét nút F (nút lá, F con C):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F=C, có giá trị = MIN(tạm C, -1) = -1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cha của C=A, có giá trị tạm A = MAX(tạm A,-1)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23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8. Xét nút D (con A, chưa là nút lá, nút MIN): tạm D = +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4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9. Xét nút G (con D, chưa là nút lá, nút MAX): tạm G = 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754"/>
              </a:xfrm>
              <a:prstGeom prst="rect">
                <a:avLst/>
              </a:prstGeom>
              <a:blipFill>
                <a:blip r:embed="rId3"/>
                <a:stretch>
                  <a:fillRect l="-1726" r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89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10. Xét nút J (con G, nút lá):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tạmG=MAX(tạm G, 0)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G cha J: xét xong (hết con)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valG = tạm 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4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11. Xét nút D (chưa là nút lá, nút MIN):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tạmD=MIN(tạm D, 0)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43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/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2800" spc="-5"/>
                  <a:t>12. Xét nút H (chưa là nút lá, nút MAX):</a:t>
                </a:r>
              </a:p>
              <a:p>
                <a:pPr marL="457200" lvl="2" indent="-457200" algn="just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800" spc="-5"/>
                  <a:t>tạmH=-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spc="-5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BDE6B3-A385-1E7A-7338-3100E0B16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401" y="2425582"/>
                <a:ext cx="7059168" cy="1162882"/>
              </a:xfrm>
              <a:prstGeom prst="rect">
                <a:avLst/>
              </a:prstGeom>
              <a:blipFill>
                <a:blip r:embed="rId3"/>
                <a:stretch>
                  <a:fillRect l="-17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53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13. Xét nút K (nút lá):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H cha K: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H = MAX(tạm H, 1)=1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H hết con: val H = tạm H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049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3403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14. Xét nút D (chưa là nút lá, nút MIN): 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D = MIN(tạm D, 1)=0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D hết con: val D = tạm D = 0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Xét nút A (chưa là lá, nút MAX):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tạm A = MAX(tạm A, 1) = 1</a:t>
            </a:r>
          </a:p>
          <a:p>
            <a:pPr marL="457200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spc="-5"/>
              <a:t>Nút A hết con: val A = tạm 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5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/>
            <a:r>
              <a:rPr lang="en-US" sz="4400"/>
              <a:t>Kỹ thuật vét cạn (MIN-MAX)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494756" y="4356100"/>
            <a:ext cx="581278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11450401" y="2425582"/>
            <a:ext cx="7059168" cy="28433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/>
              <a:t>Quay lui: Xét nút lá </a:t>
            </a:r>
            <a:r>
              <a:rPr lang="en-US" sz="2800" spc="-5">
                <a:sym typeface="Symbol" panose="05050102010706020507" pitchFamily="18" charset="2"/>
              </a:rPr>
              <a:t> xét nút cha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Vét cạn: Xét hết tất cả các nút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ym typeface="Symbol" panose="05050102010706020507" pitchFamily="18" charset="2"/>
              </a:rPr>
              <a:t>Nút A ban đầu có giá trị là 1 (hướng đi để X chiến thắng). Đường đi theo B (thắng), D(hòa), C(thua)</a:t>
            </a:r>
            <a:endParaRPr lang="en-US" sz="2800" spc="-5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494756" y="5024746"/>
            <a:ext cx="5852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/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4248D-ACAE-96F5-ADA0-AF682FB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91" y="2548754"/>
                <a:ext cx="11263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/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A9F73-2F40-620D-491D-509F6ECC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990" y="4140455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/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740325-CA45-375F-B3EA-F8E14A13C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561" y="6455961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/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49CB6E-C258-F2A7-C3FE-B158A7385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30" y="7176471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/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B242D2-825A-8C94-0F1B-6ECE2CD7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663" y="519453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/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0F53B7-C92A-EDF2-1F9B-CA854E8A3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70" y="46718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/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21C88EB-1B7F-5158-A743-76B652951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57" y="554126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/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194EAC-D8F5-3883-9BE5-7E625BAEF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558" y="711152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/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FE450D-CC21-3998-CC3A-64A6EEA1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741" y="597711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/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A20D5C8-ED0D-4BC2-6B8A-F6488B13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84" y="7111522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/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762D15-8B59-B11D-690A-D495B172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520" y="515058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/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91F26B-C380-4D5E-16C3-915806487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315" y="2930794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30AD4B-FAAE-758F-DDB5-55B7EA92285D}"/>
              </a:ext>
            </a:extLst>
          </p:cNvPr>
          <p:cNvSpPr txBox="1"/>
          <p:nvPr/>
        </p:nvSpPr>
        <p:spPr>
          <a:xfrm>
            <a:off x="13002401" y="6545047"/>
            <a:ext cx="5502171" cy="2843342"/>
          </a:xfrm>
          <a:prstGeom prst="rect">
            <a:avLst/>
          </a:prstGeom>
          <a:noFill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Từ kết quả này ta nhận thấy việc xét tất cả các nút là không cần thiết.</a:t>
            </a:r>
          </a:p>
          <a:p>
            <a:pPr marL="0" lvl="2" algn="just">
              <a:lnSpc>
                <a:spcPct val="130000"/>
              </a:lnSpc>
            </a:pPr>
            <a:r>
              <a:rPr lang="en-US" sz="2800" spc="-5">
                <a:solidFill>
                  <a:schemeClr val="tx1"/>
                </a:solidFill>
              </a:rPr>
              <a:t>Có cách nào để hạn chế các nút/nhánh</a:t>
            </a:r>
          </a:p>
        </p:txBody>
      </p:sp>
    </p:spTree>
    <p:extLst>
      <p:ext uri="{BB962C8B-B14F-4D97-AF65-F5344CB8AC3E}">
        <p14:creationId xmlns:p14="http://schemas.microsoft.com/office/powerpoint/2010/main" val="371914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356" y="2755900"/>
            <a:ext cx="10549781" cy="44018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7543800" cy="562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 là nút đang xét và đã có 1 số nút con đã xét và một số con chưa xét.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Q là nút đang xét (Q</a:t>
            </a:r>
            <a:r>
              <a:rPr lang="en-US" sz="4000" spc="-5">
                <a:sym typeface="Symbol" panose="05050102010706020507" pitchFamily="18" charset="2"/>
              </a:rPr>
              <a:t>  P</a:t>
            </a:r>
            <a:r>
              <a:rPr lang="en-US" sz="4000" spc="-5"/>
              <a:t>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Gọi V</a:t>
            </a:r>
            <a:r>
              <a:rPr lang="en-US" sz="4000" spc="-5" baseline="-25000"/>
              <a:t>P</a:t>
            </a:r>
            <a:r>
              <a:rPr lang="en-US" sz="4000" spc="-5"/>
              <a:t>, V</a:t>
            </a:r>
            <a:r>
              <a:rPr lang="en-US" sz="4000" spc="-5" baseline="-25000"/>
              <a:t>Q</a:t>
            </a:r>
            <a:r>
              <a:rPr lang="en-US" sz="4000" spc="-5"/>
              <a:t>: giá trị tạm P,Q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P là MAX thì Q là MIN (MIN –MAX đan xen nhau)</a:t>
            </a:r>
            <a:endParaRPr lang="vi-VN" sz="40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7980885"/>
                <a:ext cx="17449800" cy="821443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/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P là nút MIN thì Q sẽ là nút MAX: VP &lt;= VQ: cắt tỉa các con chưa xét của Q (cắt tỉa</a:t>
                </a:r>
                <a14:m>
                  <m:oMath xmlns:m="http://schemas.openxmlformats.org/officeDocument/2006/math">
                    <m:r>
                      <a:rPr lang="en-US" sz="4000" b="0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  <m:r>
                      <a:rPr lang="en-US" sz="40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</m:oMath>
                </a14:m>
                <a:r>
                  <a:rPr lang="en-US" sz="4000" spc="-5"/>
                  <a:t>) </a:t>
                </a:r>
                <a:endParaRPr lang="vi-VN" sz="4000" spc="-5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0EAF5AF-B505-E306-B0A8-48FDE735E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56" y="8820787"/>
                <a:ext cx="17449800" cy="1665777"/>
              </a:xfrm>
              <a:prstGeom prst="rect">
                <a:avLst/>
              </a:prstGeom>
              <a:blipFill>
                <a:blip r:embed="rId6"/>
                <a:stretch>
                  <a:fillRect l="-1118" r="-1222" b="-1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8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/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just">
                  <a:lnSpc>
                    <a:spcPct val="130000"/>
                  </a:lnSpc>
                </a:pPr>
                <a:r>
                  <a:rPr lang="en-US" sz="4000" spc="-5">
                    <a:cs typeface="Source Sans Pro Light"/>
                  </a:rPr>
                  <a:t>Hàm lượng giá h được tính: </a:t>
                </a:r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h1+= abs(src[i][j] - des[i][j]): </a:t>
                </a: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3200" i="1" spc="-5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 spc="-5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i="1" spc="-5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spc="-5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endParaRPr lang="en-US" sz="3200" spc="-5"/>
              </a:p>
              <a:p>
                <a:pPr marL="1028700" lvl="3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h2: số ô sai vị trí</a:t>
                </a:r>
                <a:endParaRPr lang="vi-VN" sz="4000" spc="-5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1C0583-B40A-31DD-7CAA-DA865217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202" y="5553362"/>
                <a:ext cx="17042753" cy="2421881"/>
              </a:xfrm>
              <a:prstGeom prst="rect">
                <a:avLst/>
              </a:prstGeom>
              <a:blipFill>
                <a:blip r:embed="rId3"/>
                <a:stretch>
                  <a:fillRect l="-1252" b="-10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F42EC00-116E-7E52-20D4-D97AED76D0B3}"/>
              </a:ext>
            </a:extLst>
          </p:cNvPr>
          <p:cNvSpPr txBox="1"/>
          <p:nvPr/>
        </p:nvSpPr>
        <p:spPr>
          <a:xfrm>
            <a:off x="1271286" y="8067864"/>
            <a:ext cx="16467738" cy="2421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vi-VN" sz="4000" spc="-5"/>
              <a:t>Khoảng cách từ n </a:t>
            </a:r>
            <a:r>
              <a:rPr lang="en-US" sz="4000" spc="-5"/>
              <a:t>đến </a:t>
            </a:r>
            <a:r>
              <a:rPr lang="vi-VN" sz="4000" spc="-5"/>
              <a:t>trạng thái bắt đầu</a:t>
            </a:r>
            <a:r>
              <a:rPr lang="en-US" sz="4000" spc="-5"/>
              <a:t>: g++ (sau mỗi bước giá trị khoảng cách (g) tự động tăng thêm 1 đơn vị. Do vậy giá trị của hàm f chỉ còn phụ thuộc vào giá trị của h.</a:t>
            </a:r>
            <a:endParaRPr lang="en-US" sz="40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82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25628C2-4643-DBD9-AEAC-83C81F61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712" y="3320838"/>
            <a:ext cx="10140044" cy="50515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/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/>
                  <a:t>Nếu VP &gt;= VQ: cắt tỉa các con chưa xét của Q (cắt tỉa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</m:oMath>
                </a14:m>
                <a:r>
                  <a:rPr lang="en-US" sz="4000" spc="-5"/>
                  <a:t>) – vì sao? </a:t>
                </a:r>
                <a:endParaRPr lang="vi-VN" sz="4000" spc="-5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67F33-7337-C092-79B6-191913C73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38380"/>
                <a:ext cx="17449800" cy="821250"/>
              </a:xfrm>
              <a:prstGeom prst="rect">
                <a:avLst/>
              </a:prstGeom>
              <a:blipFill>
                <a:blip r:embed="rId5"/>
                <a:stretch>
                  <a:fillRect l="-1118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/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Nếu xét hết tất cả các con của Q, ta sẽ tìm được giá trị của Q là V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Q là nút MIN: </a:t>
                </a:r>
                <a14:m>
                  <m:oMath xmlns:m="http://schemas.openxmlformats.org/officeDocument/2006/math"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𝑉𝑄𝑖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3600" i="1" spc="-5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en-US" sz="3600" i="1" spc="-5" baseline="-25000" smtClean="0">
                        <a:latin typeface="Cambria Math" panose="02040503050406030204" pitchFamily="18" charset="0"/>
                      </a:rPr>
                      <m:t> (∗)</m:t>
                    </m:r>
                  </m:oMath>
                </a14:m>
                <a:endParaRPr lang="en-US" sz="3600" spc="-5"/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Vì P là nút MAX(V</a:t>
                </a:r>
                <a:r>
                  <a:rPr lang="en-US" sz="3600" spc="-5" baseline="-25000"/>
                  <a:t>P</a:t>
                </a:r>
                <a:r>
                  <a:rPr lang="en-US" sz="3600" spc="-5"/>
                  <a:t>,V)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/>
                  <a:t>Từ (*) ta nhận thấy có xét tất cả các nút con của Q cũng không làm ảnh hưởng đến giá trị của nút P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EC70F4-4948-5D09-BA84-A74432FA0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3322651"/>
                <a:ext cx="8544882" cy="5069721"/>
              </a:xfrm>
              <a:prstGeom prst="rect">
                <a:avLst/>
              </a:prstGeom>
              <a:blipFill>
                <a:blip r:embed="rId6"/>
                <a:stretch>
                  <a:fillRect l="-1926" r="-2140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9323890-DA5C-4E66-2731-B1F697172B61}"/>
              </a:ext>
            </a:extLst>
          </p:cNvPr>
          <p:cNvSpPr txBox="1"/>
          <p:nvPr/>
        </p:nvSpPr>
        <p:spPr>
          <a:xfrm>
            <a:off x="413658" y="8394186"/>
            <a:ext cx="17449800" cy="14687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Nếu tất cả các nút con của Q đã xét hoặc bị cắt thì giá trị tạm của Q (V</a:t>
            </a:r>
            <a:r>
              <a:rPr lang="en-US" sz="3600" spc="-5" baseline="-25000"/>
              <a:t>Q</a:t>
            </a:r>
            <a:r>
              <a:rPr lang="en-US" sz="3600" spc="-5"/>
              <a:t>) sẽ là giá trị của nút Q</a:t>
            </a:r>
            <a:endParaRPr lang="vi-VN" sz="3600" spc="-5"/>
          </a:p>
        </p:txBody>
      </p:sp>
    </p:spTree>
    <p:extLst>
      <p:ext uri="{BB962C8B-B14F-4D97-AF65-F5344CB8AC3E}">
        <p14:creationId xmlns:p14="http://schemas.microsoft.com/office/powerpoint/2010/main" val="1523938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/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9D0D50-48A2-52E7-3F6D-6BB1E92F7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585" y="2490196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/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BFDD47-9328-F4FC-E6D3-AB0A2505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70" y="66058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/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0E2834-5064-9DD5-C601-469AE9CB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77" y="358017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/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69FF20-A259-2A66-C66E-CBC0E677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7" y="4037539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/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16EE895-CB49-AB54-B5EA-2D4118EE9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05" y="3971706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/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AD40C7-8597-7021-9BB0-DDAAFE19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89" y="6062116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/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pc="-5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spc="-5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96B3C0-6AF9-719C-8127-64544A45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394" y="649399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576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A có nút con B là nút lá = 1 nên tạm A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1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1162754"/>
              </a:xfrm>
              <a:prstGeom prst="rect">
                <a:avLst/>
              </a:prstGeom>
              <a:blipFill>
                <a:blip r:embed="rId8"/>
                <a:stretch>
                  <a:fillRect l="-1765" r="-207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05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486470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C có nút con E chưa là nút lá = 1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/>
                  <a:t>Xét nút I là con E có giá trị là 0 nên valE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0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 spc="-5">
                    <a:solidFill>
                      <a:srgbClr val="7030A0"/>
                    </a:solidFill>
                  </a:rPr>
                  <a:t>Nên tạm C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1" spc="-5">
                    <a:solidFill>
                      <a:srgbClr val="7030A0"/>
                    </a:solidFill>
                  </a:rPr>
                  <a:t> 0</a:t>
                </a:r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214"/>
              </a:xfrm>
              <a:prstGeom prst="rect">
                <a:avLst/>
              </a:prstGeom>
              <a:blipFill>
                <a:blip r:embed="rId8"/>
                <a:stretch>
                  <a:fillRect l="-1765" r="-2077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92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A là nút MAX (&gt;=1), C là MIN (&lt;=0). Một số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800">
                    <a:solidFill>
                      <a:schemeClr val="tx1"/>
                    </a:solidFill>
                  </a:rPr>
                  <a:t> thì không tồn tại X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Nên nút còn lại của C (nút F) không cần xét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Xén tỉa alpha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Nút C sẽ nhận giá trị valC=0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963649"/>
              </a:xfrm>
              <a:prstGeom prst="rect">
                <a:avLst/>
              </a:prstGeom>
              <a:blipFill>
                <a:blip r:embed="rId8"/>
                <a:stretch>
                  <a:fillRect l="-1765" r="-2077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10191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2 con G và H chưa có giá trị nên 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G, có con là nút J có giá trị là 0 nên tạm G </a:t>
                </a:r>
                <a14:m>
                  <m:oMath xmlns:m="http://schemas.openxmlformats.org/officeDocument/2006/math">
                    <m:r>
                      <a:rPr lang="en-US" sz="2800" b="0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chemeClr val="tx1"/>
                    </a:solidFill>
                  </a:rPr>
                  <a:t>Vì nút G có 1 con đã xét nên valG=0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3403496"/>
              </a:xfrm>
              <a:prstGeom prst="rect">
                <a:avLst/>
              </a:prstGeom>
              <a:blipFill>
                <a:blip r:embed="rId8"/>
                <a:stretch>
                  <a:fillRect l="-1765" r="-2077" b="-3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/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E82725-2908-C0B0-7042-C371A7D7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940" y="65597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D4FFC2D-5939-EB1B-9416-0FA15769C52E}"/>
              </a:ext>
            </a:extLst>
          </p:cNvPr>
          <p:cNvSpPr txBox="1"/>
          <p:nvPr/>
        </p:nvSpPr>
        <p:spPr>
          <a:xfrm>
            <a:off x="9192702" y="7218835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06794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62011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có tạm D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spc="-5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A là nút MAX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D là nút MIN  </a:t>
                </a:r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𝒕𝒉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ì ∄!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b="1">
                    <a:solidFill>
                      <a:srgbClr val="7030A0"/>
                    </a:solidFill>
                  </a:rPr>
                  <a:t>Cắt tỉa nhánh con của D là H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561" y="3158693"/>
                <a:ext cx="5862032" cy="2843342"/>
              </a:xfrm>
              <a:prstGeom prst="rect">
                <a:avLst/>
              </a:prstGeom>
              <a:blipFill>
                <a:blip r:embed="rId8"/>
                <a:stretch>
                  <a:fillRect l="-1765" r="-935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</p:spTree>
    <p:extLst>
      <p:ext uri="{BB962C8B-B14F-4D97-AF65-F5344CB8AC3E}">
        <p14:creationId xmlns:p14="http://schemas.microsoft.com/office/powerpoint/2010/main" val="34361242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2C62781-A365-7FEF-277E-38929F4B9F7F}"/>
              </a:ext>
            </a:extLst>
          </p:cNvPr>
          <p:cNvGrpSpPr/>
          <p:nvPr/>
        </p:nvGrpSpPr>
        <p:grpSpPr>
          <a:xfrm>
            <a:off x="3962470" y="2142927"/>
            <a:ext cx="1371600" cy="1524000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D9007A-6BB9-FEBA-7EEC-0BB55023618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0D4812-B75C-760C-A9BB-DEDF09599EF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921116-5692-EE8D-3D57-EDDAEB26945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4A70-920D-9244-0082-F6592FC2027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276FA4-752A-20FC-4BD3-E6572491D10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4F597C-9DE6-C844-DF7E-897AE6CBD14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01E0-A5A8-75E1-5F1B-3754A7FD6F5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A9B680-2102-AB19-3024-A233EF4FAB7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F31FDE-DCD0-FB70-C763-72B0EE200E1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92781B-8ED7-F30E-E438-CE85C66A1A7E}"/>
              </a:ext>
            </a:extLst>
          </p:cNvPr>
          <p:cNvGrpSpPr/>
          <p:nvPr/>
        </p:nvGrpSpPr>
        <p:grpSpPr>
          <a:xfrm>
            <a:off x="1151548" y="4176235"/>
            <a:ext cx="1371600" cy="1524000"/>
            <a:chOff x="851853" y="1612901"/>
            <a:chExt cx="2709703" cy="274319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3BC593-A908-3B2A-BC01-F91CBA6A9DF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3AF4643-C953-64AF-4274-3E6B650F550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675A7B-F72D-6C14-F9A5-18E9C59A2BE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32F5A8-0B69-1544-81CC-C0CBECA9C4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58D862-6DD4-DD3F-F266-3F59FB71160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B38E3-C462-5D05-A59A-63BE5BE5247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D0C5E4-0D02-C6A2-7271-797184B5636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AADA32-8E65-2F9C-A83E-086724906EB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34D998-DF6E-77CF-6049-B7BDA63E57B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09E83AB-7890-D332-CB34-5B9CB6914DF9}"/>
              </a:ext>
            </a:extLst>
          </p:cNvPr>
          <p:cNvGrpSpPr/>
          <p:nvPr/>
        </p:nvGrpSpPr>
        <p:grpSpPr>
          <a:xfrm>
            <a:off x="3962470" y="4132047"/>
            <a:ext cx="1371600" cy="1524000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60A6E5E-BB3C-A4A0-1353-51B8373480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607951-C957-DBC2-FA4A-2A93C3E90EE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055FF7-9749-3999-FA4E-49F41C215D5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ACF921D-FE5F-3A5E-99CA-7326AF2623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C0F9D4-F48B-D5EA-BA26-FA55826E835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066151-2D2D-D542-AF1B-2E3ADE34304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438B036-6CC4-53FE-C3DC-930270FB44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E04625F-1D6D-80F4-CDD9-F607AC3A222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D0DA05-4294-3D8A-B372-EA841F7385D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1E049CB-FC6D-1E63-FE88-A33AFE0359DA}"/>
              </a:ext>
            </a:extLst>
          </p:cNvPr>
          <p:cNvGrpSpPr/>
          <p:nvPr/>
        </p:nvGrpSpPr>
        <p:grpSpPr>
          <a:xfrm>
            <a:off x="9094186" y="4165524"/>
            <a:ext cx="1371600" cy="1524000"/>
            <a:chOff x="851853" y="1612901"/>
            <a:chExt cx="2709703" cy="274319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D19A26C-5189-8989-06A3-6BBE724B9E1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E310-1802-8697-5BE4-C8DA1F3C10B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803C7D5-81E3-3E91-C9C2-7B5AC49E97B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80FA614-B768-FAD5-2B86-0FE026D9F73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C129A9-2CC7-F6BB-99B7-67D6CA73975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A422C5B-4A95-A4F6-4916-D200CF1CE2E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6B96392-C7DA-DA6C-239A-5D46AD72A7D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A97C1DB-C292-667D-5A94-6E62D07F49E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EDC4791-5DD0-8727-E1CE-1FA222AECCB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3CB8898-91AF-E07C-C256-76876E1F3E57}"/>
              </a:ext>
            </a:extLst>
          </p:cNvPr>
          <p:cNvGrpSpPr/>
          <p:nvPr/>
        </p:nvGrpSpPr>
        <p:grpSpPr>
          <a:xfrm>
            <a:off x="2590870" y="6054039"/>
            <a:ext cx="1371600" cy="1524000"/>
            <a:chOff x="851853" y="1612901"/>
            <a:chExt cx="2709703" cy="27431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ABE51F-F6AD-23CA-2A16-FDE090F5D45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C5FD84-C0D3-46E3-2EFF-6F0BC30B6B5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62000C-180A-70D3-4EFF-1838859375C1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F24A8BE-F7C3-3762-7039-8EC3D3FA49A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ECC901-7709-531A-1CEB-121D13BEC16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7E982D-945E-7B77-D5C3-E31EC49069A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3C823C7-1C34-F112-7613-30D851C7FFC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EEE8E8-CA40-2164-241A-A6EBFCC1DC5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5C083A1-1467-A8E7-8C57-032A07A105E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BD381A-E031-DAB1-807A-4A87B09A143A}"/>
              </a:ext>
            </a:extLst>
          </p:cNvPr>
          <p:cNvGrpSpPr/>
          <p:nvPr/>
        </p:nvGrpSpPr>
        <p:grpSpPr>
          <a:xfrm>
            <a:off x="5334070" y="6037047"/>
            <a:ext cx="1371600" cy="1524000"/>
            <a:chOff x="851853" y="1612901"/>
            <a:chExt cx="2709703" cy="274319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BD8724-7696-50BF-D290-A2F2DFE122D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B42DB5E-3BE1-9BC0-08A5-072C625D39E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D62920-C8AC-3C71-32B7-4C1979C8230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D4C2A5-91A2-7D34-EAAC-700DF595593F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32FDF7A-D413-3FC5-3A36-8FDC2EB7A10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7DDF3BF-3C76-5800-6DDA-EA3C40614AE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ABFEEAD-1833-2B68-058E-B172C4272B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65E93-3589-5858-E72A-A94FDAA519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DF23D7-71DF-5B57-27D2-6B8B72B3037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273BF3-06FF-4C9A-38A5-3CE8F02793E7}"/>
              </a:ext>
            </a:extLst>
          </p:cNvPr>
          <p:cNvGrpSpPr/>
          <p:nvPr/>
        </p:nvGrpSpPr>
        <p:grpSpPr>
          <a:xfrm>
            <a:off x="7722586" y="6045124"/>
            <a:ext cx="1371600" cy="1524000"/>
            <a:chOff x="851853" y="1612901"/>
            <a:chExt cx="2709703" cy="2743197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FBE8F23-1748-22CC-D1C7-F89457EFBE2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4DC57E-5D6F-C3C8-1970-A8044D9F1E7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462641E-F4A5-5810-37C8-CAB7DBD6369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0A539C-D3A2-3881-BE01-DC71FEE5E61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BB66FF2-6296-A7DB-70F8-818E9CC5AB0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F803C3D-0A83-4930-01B1-E67A0290FD5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FEE5F924-E512-88EE-6768-9749A070462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67489CE-B627-7D4B-7B97-AA47A046958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E7EFB2-0A2E-EE7D-E191-1E15F2E557B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40E040-5F19-D0EA-1D9C-CC4BF66953F5}"/>
              </a:ext>
            </a:extLst>
          </p:cNvPr>
          <p:cNvGrpSpPr/>
          <p:nvPr/>
        </p:nvGrpSpPr>
        <p:grpSpPr>
          <a:xfrm>
            <a:off x="10465786" y="6062116"/>
            <a:ext cx="1371600" cy="1524000"/>
            <a:chOff x="851853" y="1612901"/>
            <a:chExt cx="2709703" cy="274319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82FC9ED-53E4-19A7-3185-5CC1C91068C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478E1E5-3975-2C37-2D6C-96400CA7DB0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00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C0F683F-B19C-F504-5B02-43F41D55889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FBE4C-DAB4-8EB3-7D2D-6DBFC1631A8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o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57159E1-0E17-7D3B-64A0-F392BED6996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2790E8B-0649-888E-2A42-DFFD46CF95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71017-14D4-AFB5-9E90-A4EE0A66ABE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4E6C149-4D0A-D38B-3EF2-E4C8DA04F5B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EF60CFC-FD3A-2D9B-25A3-61F732FF6336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13A6E2F-FD98-F921-EF03-A247B74CB65A}"/>
              </a:ext>
            </a:extLst>
          </p:cNvPr>
          <p:cNvGrpSpPr/>
          <p:nvPr/>
        </p:nvGrpSpPr>
        <p:grpSpPr>
          <a:xfrm>
            <a:off x="2590870" y="8051567"/>
            <a:ext cx="1371600" cy="1524000"/>
            <a:chOff x="851853" y="1612901"/>
            <a:chExt cx="2709703" cy="274319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207C0C-68B0-D5BD-6E76-369A4B7D62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E7FB5B2-4A92-69EC-69C0-896594B82423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F755B51-AF1A-9606-8FDD-8DCAF972346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B1E9F07-D086-5591-342E-0913C3B19F4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50D2099-04C0-0E26-B9E8-7EBEB5A263A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D4C454-8F8C-D7B2-7A69-DB46220EA0B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6568CED-366F-13D8-9C3A-0E7C7DFA412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00EBBCF-5CED-896B-A295-32849F196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63A4F-23C9-30BE-35F3-CBC5A090C6F0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220E036-C5A4-DEF1-A9AB-4CA24FBD7E34}"/>
              </a:ext>
            </a:extLst>
          </p:cNvPr>
          <p:cNvGrpSpPr/>
          <p:nvPr/>
        </p:nvGrpSpPr>
        <p:grpSpPr>
          <a:xfrm>
            <a:off x="7722586" y="7974373"/>
            <a:ext cx="1371600" cy="1524000"/>
            <a:chOff x="851853" y="1612901"/>
            <a:chExt cx="2709703" cy="2743197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1212EB3-083F-BE0D-80F8-4BC18FDC0D8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BEFE2A6-DF84-7B7D-28A1-7DFCAB93064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CFF1137-02A2-9FCF-11EF-7F74F315F4E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BC4AE8-0ED0-4B7E-7595-FABBB06560D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34656AC-EA70-3B37-FAFD-859441AB9F9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158E19B-9757-6FB5-605E-7AC56334ED8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DAFD80-BE34-0E47-3A92-70B7B6F1770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C5BBCDA-07C0-5CA8-7918-7996A74B3AA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7EB8CB1-6F37-EA10-3A3C-5BDA7911F03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E175EF-D569-21DD-4F36-29543A051AB4}"/>
              </a:ext>
            </a:extLst>
          </p:cNvPr>
          <p:cNvGrpSpPr/>
          <p:nvPr/>
        </p:nvGrpSpPr>
        <p:grpSpPr>
          <a:xfrm>
            <a:off x="10465786" y="8026324"/>
            <a:ext cx="1371600" cy="1524000"/>
            <a:chOff x="851853" y="1612901"/>
            <a:chExt cx="2709703" cy="2743197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85DD345-E5B5-B2E8-78B5-E1C815E6C83D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65BA8FD-14DE-8BED-8055-91E9F7FC95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299ACAA-975B-F490-F66D-2538D2D569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6B4C772-9AB3-1CDB-D901-AC488CB95EA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o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B07E3F1-34CE-0E51-B78C-20E95CF0427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x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0E461A8-A733-FE57-7196-8D0F0B3B231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06DAEC-FD68-6B13-30BF-55868C565E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E197262-3706-E691-99ED-A5794C35BA0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FD0E8BD-085A-B71A-0BA0-E6D9EB805BA5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/>
                <a:t>o</a:t>
              </a:r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01A6D9F-20E9-85BA-B63C-8159229472EA}"/>
              </a:ext>
            </a:extLst>
          </p:cNvPr>
          <p:cNvCxnSpPr>
            <a:stCxn id="13" idx="2"/>
            <a:endCxn id="48" idx="0"/>
          </p:cNvCxnSpPr>
          <p:nvPr/>
        </p:nvCxnSpPr>
        <p:spPr>
          <a:xfrm flipH="1">
            <a:off x="1837348" y="3666927"/>
            <a:ext cx="2810922" cy="5093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BDC0274-7CB6-2D6C-836F-0D1F8B21B332}"/>
              </a:ext>
            </a:extLst>
          </p:cNvPr>
          <p:cNvCxnSpPr>
            <a:cxnSpLocks/>
            <a:stCxn id="68" idx="0"/>
            <a:endCxn id="13" idx="2"/>
          </p:cNvCxnSpPr>
          <p:nvPr/>
        </p:nvCxnSpPr>
        <p:spPr>
          <a:xfrm flipH="1" flipV="1">
            <a:off x="4648270" y="3666927"/>
            <a:ext cx="5131716" cy="498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B7B2819-A3AF-6688-45A5-A45F1CEAC62C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4648270" y="366692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52B26DB-FDD1-9097-6FF2-1E11406EDABC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3276670" y="5689524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A8F29-8537-0838-7AB7-9B0E948D0589}"/>
              </a:ext>
            </a:extLst>
          </p:cNvPr>
          <p:cNvCxnSpPr>
            <a:cxnSpLocks/>
            <a:stCxn id="88" idx="0"/>
          </p:cNvCxnSpPr>
          <p:nvPr/>
        </p:nvCxnSpPr>
        <p:spPr>
          <a:xfrm flipH="1" flipV="1">
            <a:off x="4611617" y="5682197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5FD9859-FD17-DCB7-FC27-3D11F376DB77}"/>
              </a:ext>
            </a:extLst>
          </p:cNvPr>
          <p:cNvCxnSpPr>
            <a:cxnSpLocks/>
          </p:cNvCxnSpPr>
          <p:nvPr/>
        </p:nvCxnSpPr>
        <p:spPr>
          <a:xfrm flipH="1" flipV="1">
            <a:off x="9743333" y="5715098"/>
            <a:ext cx="1408253" cy="3548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3396E8-6F50-E450-CB8A-A97F095BF771}"/>
              </a:ext>
            </a:extLst>
          </p:cNvPr>
          <p:cNvCxnSpPr>
            <a:cxnSpLocks/>
          </p:cNvCxnSpPr>
          <p:nvPr/>
        </p:nvCxnSpPr>
        <p:spPr>
          <a:xfrm flipH="1">
            <a:off x="8408386" y="5697601"/>
            <a:ext cx="1371600" cy="36451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35984B5-4469-49FA-EE9B-D4315F4140B5}"/>
              </a:ext>
            </a:extLst>
          </p:cNvPr>
          <p:cNvCxnSpPr>
            <a:cxnSpLocks/>
          </p:cNvCxnSpPr>
          <p:nvPr/>
        </p:nvCxnSpPr>
        <p:spPr>
          <a:xfrm>
            <a:off x="3256826" y="7586447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04B3A5D-4A91-6F56-85F5-F79825359256}"/>
              </a:ext>
            </a:extLst>
          </p:cNvPr>
          <p:cNvCxnSpPr>
            <a:cxnSpLocks/>
          </p:cNvCxnSpPr>
          <p:nvPr/>
        </p:nvCxnSpPr>
        <p:spPr>
          <a:xfrm>
            <a:off x="8368698" y="756912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EA9D340-1466-F7E8-1D72-FD1ACF6561A8}"/>
              </a:ext>
            </a:extLst>
          </p:cNvPr>
          <p:cNvCxnSpPr>
            <a:cxnSpLocks/>
          </p:cNvCxnSpPr>
          <p:nvPr/>
        </p:nvCxnSpPr>
        <p:spPr>
          <a:xfrm>
            <a:off x="11124711" y="7561204"/>
            <a:ext cx="0" cy="4651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35C9C238-3C91-A12D-59AA-E0539F9F33ED}"/>
              </a:ext>
            </a:extLst>
          </p:cNvPr>
          <p:cNvSpPr txBox="1"/>
          <p:nvPr/>
        </p:nvSpPr>
        <p:spPr>
          <a:xfrm>
            <a:off x="-123887" y="231964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BDA9EE9-BEC6-3E4B-DBDB-1717075EA36D}"/>
              </a:ext>
            </a:extLst>
          </p:cNvPr>
          <p:cNvSpPr txBox="1"/>
          <p:nvPr/>
        </p:nvSpPr>
        <p:spPr>
          <a:xfrm>
            <a:off x="-123887" y="4289335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799DFD-39B7-01D9-B187-934DDFAE9B03}"/>
              </a:ext>
            </a:extLst>
          </p:cNvPr>
          <p:cNvSpPr txBox="1"/>
          <p:nvPr/>
        </p:nvSpPr>
        <p:spPr>
          <a:xfrm>
            <a:off x="-123887" y="624051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X-đi</a:t>
            </a:r>
          </a:p>
          <a:p>
            <a:pPr marL="0" lvl="2" algn="ctr"/>
            <a:r>
              <a:rPr lang="en-US" sz="2800" spc="-5"/>
              <a:t>MAX</a:t>
            </a:r>
            <a:endParaRPr lang="vi-VN" sz="2800" spc="-5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6D3AFBA-5286-92B5-6C9A-B319DD3150F8}"/>
              </a:ext>
            </a:extLst>
          </p:cNvPr>
          <p:cNvSpPr txBox="1"/>
          <p:nvPr/>
        </p:nvSpPr>
        <p:spPr>
          <a:xfrm>
            <a:off x="-123887" y="8210208"/>
            <a:ext cx="16280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O-đi</a:t>
            </a:r>
          </a:p>
          <a:p>
            <a:pPr marL="0" lvl="2" algn="ctr"/>
            <a:r>
              <a:rPr lang="en-US" sz="2800" spc="-5"/>
              <a:t>MIN</a:t>
            </a:r>
            <a:endParaRPr lang="vi-VN" sz="2800" spc="-5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2E505C1-2EF2-3068-BE18-5E452D57BD85}"/>
              </a:ext>
            </a:extLst>
          </p:cNvPr>
          <p:cNvSpPr txBox="1"/>
          <p:nvPr/>
        </p:nvSpPr>
        <p:spPr>
          <a:xfrm>
            <a:off x="5557019" y="2366598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A</a:t>
            </a:r>
            <a:endParaRPr lang="vi-VN" sz="3600" spc="-5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2D78B78-48B6-BDEC-863F-E7DB37E13BDA}"/>
              </a:ext>
            </a:extLst>
          </p:cNvPr>
          <p:cNvSpPr txBox="1"/>
          <p:nvPr/>
        </p:nvSpPr>
        <p:spPr>
          <a:xfrm>
            <a:off x="2634622" y="435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B</a:t>
            </a:r>
            <a:endParaRPr lang="vi-VN" sz="3600" spc="-5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91810D4-3525-31F8-C504-1BCE99A961B8}"/>
              </a:ext>
            </a:extLst>
          </p:cNvPr>
          <p:cNvSpPr txBox="1"/>
          <p:nvPr/>
        </p:nvSpPr>
        <p:spPr>
          <a:xfrm>
            <a:off x="5770133" y="46127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C</a:t>
            </a:r>
            <a:endParaRPr lang="vi-VN" sz="3600" spc="-5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5438E9-51B6-1AA4-B4BB-94D1AACFC483}"/>
              </a:ext>
            </a:extLst>
          </p:cNvPr>
          <p:cNvSpPr txBox="1"/>
          <p:nvPr/>
        </p:nvSpPr>
        <p:spPr>
          <a:xfrm>
            <a:off x="10961423" y="457895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D</a:t>
            </a:r>
            <a:endParaRPr lang="vi-VN" sz="3600" spc="-5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E52ABB3-81DE-C594-19A9-905E90924D30}"/>
              </a:ext>
            </a:extLst>
          </p:cNvPr>
          <p:cNvSpPr txBox="1"/>
          <p:nvPr/>
        </p:nvSpPr>
        <p:spPr>
          <a:xfrm>
            <a:off x="4062570" y="648592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E</a:t>
            </a:r>
            <a:endParaRPr lang="vi-VN" sz="3600" spc="-5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1F605-4E32-60BD-F1BD-00FAD6E8F6FA}"/>
              </a:ext>
            </a:extLst>
          </p:cNvPr>
          <p:cNvSpPr txBox="1"/>
          <p:nvPr/>
        </p:nvSpPr>
        <p:spPr>
          <a:xfrm>
            <a:off x="6811492" y="61849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F</a:t>
            </a:r>
            <a:endParaRPr lang="vi-VN" sz="3600" spc="-5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08659F6-8CD0-0A95-0E63-A129BA93ABCD}"/>
              </a:ext>
            </a:extLst>
          </p:cNvPr>
          <p:cNvSpPr txBox="1"/>
          <p:nvPr/>
        </p:nvSpPr>
        <p:spPr>
          <a:xfrm>
            <a:off x="9159082" y="6493997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G</a:t>
            </a:r>
            <a:endParaRPr lang="vi-VN" sz="3600" spc="-5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828F1C-A3E2-C6FE-5C86-E21391BD266F}"/>
              </a:ext>
            </a:extLst>
          </p:cNvPr>
          <p:cNvSpPr txBox="1"/>
          <p:nvPr/>
        </p:nvSpPr>
        <p:spPr>
          <a:xfrm>
            <a:off x="11902282" y="653014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H</a:t>
            </a:r>
            <a:endParaRPr lang="vi-VN" sz="3600" spc="-5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DAF9E0-CD72-6B07-0532-519EE238320C}"/>
              </a:ext>
            </a:extLst>
          </p:cNvPr>
          <p:cNvSpPr txBox="1"/>
          <p:nvPr/>
        </p:nvSpPr>
        <p:spPr>
          <a:xfrm>
            <a:off x="4062570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I</a:t>
            </a:r>
            <a:endParaRPr lang="vi-VN" sz="3600" spc="-5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8E9F4D-206F-1334-C23A-1DD85800C40E}"/>
              </a:ext>
            </a:extLst>
          </p:cNvPr>
          <p:cNvSpPr txBox="1"/>
          <p:nvPr/>
        </p:nvSpPr>
        <p:spPr>
          <a:xfrm>
            <a:off x="9135112" y="81661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J</a:t>
            </a:r>
            <a:endParaRPr lang="vi-VN" sz="3600" spc="-5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A72F3E3-E7B0-C911-F298-D47869661C51}"/>
              </a:ext>
            </a:extLst>
          </p:cNvPr>
          <p:cNvSpPr txBox="1"/>
          <p:nvPr/>
        </p:nvSpPr>
        <p:spPr>
          <a:xfrm>
            <a:off x="11902282" y="8013700"/>
            <a:ext cx="585216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3600" spc="-5">
                <a:cs typeface="Source Sans Pro Light"/>
              </a:rPr>
              <a:t>K</a:t>
            </a:r>
            <a:endParaRPr lang="vi-VN" sz="3600" spc="-5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BDE6B3-A385-1E7A-7338-3100E0B16F8C}"/>
              </a:ext>
            </a:extLst>
          </p:cNvPr>
          <p:cNvSpPr txBox="1"/>
          <p:nvPr/>
        </p:nvSpPr>
        <p:spPr>
          <a:xfrm>
            <a:off x="2523148" y="10007395"/>
            <a:ext cx="5862032" cy="6027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/>
              <a:t>Ghi chú: MAX &gt;= và MIN &lt;=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38521-F5A4-676E-3B7E-B86B3B0C88D2}"/>
              </a:ext>
            </a:extLst>
          </p:cNvPr>
          <p:cNvSpPr txBox="1"/>
          <p:nvPr/>
        </p:nvSpPr>
        <p:spPr>
          <a:xfrm>
            <a:off x="2640407" y="502474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F623-FA9A-C55B-30ED-5C0DFB10D17A}"/>
              </a:ext>
            </a:extLst>
          </p:cNvPr>
          <p:cNvSpPr txBox="1"/>
          <p:nvPr/>
        </p:nvSpPr>
        <p:spPr>
          <a:xfrm>
            <a:off x="6793442" y="6854333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-1</a:t>
            </a:r>
            <a:endParaRPr lang="vi-VN" sz="2800" spc="-5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426C3A-E561-EB79-37B5-49B4E42C9BA3}"/>
              </a:ext>
            </a:extLst>
          </p:cNvPr>
          <p:cNvSpPr txBox="1"/>
          <p:nvPr/>
        </p:nvSpPr>
        <p:spPr>
          <a:xfrm>
            <a:off x="11937904" y="875995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C44B4-4D19-63EC-7DDE-A148861EDC98}"/>
              </a:ext>
            </a:extLst>
          </p:cNvPr>
          <p:cNvSpPr txBox="1"/>
          <p:nvPr/>
        </p:nvSpPr>
        <p:spPr>
          <a:xfrm>
            <a:off x="9151743" y="885085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69117-1A5F-B8B5-86D7-0374748801E3}"/>
              </a:ext>
            </a:extLst>
          </p:cNvPr>
          <p:cNvSpPr txBox="1"/>
          <p:nvPr/>
        </p:nvSpPr>
        <p:spPr>
          <a:xfrm>
            <a:off x="4039149" y="8897702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/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E26AB7-9E2E-B37A-FCC9-3A3ED122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97" y="3224998"/>
                <a:ext cx="112632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/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CAD5F3-CF28-FB5A-5144-47608E9D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" y="5184625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/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540D25-F321-843B-20F5-FC9589A1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6" y="71911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/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06D880-40F4-DD7D-D491-0E2AE676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2" y="907135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D có các nhánh đã xét nên valD= 0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Các nút con B,C,D của D đã xét. MAX(tamamjAA,valD) =1 nên valA=1</a:t>
            </a:r>
            <a:endParaRPr lang="en-US" sz="280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/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pc="-5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b="1">
                    <a:solidFill>
                      <a:srgbClr val="7030A0"/>
                    </a:solidFill>
                  </a:rPr>
                  <a:t>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E65977-F008-7CF0-5B07-BD819853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664" y="2506408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E561BE8-24BD-49BE-4EA3-4B59F350404D}"/>
              </a:ext>
            </a:extLst>
          </p:cNvPr>
          <p:cNvSpPr txBox="1"/>
          <p:nvPr/>
        </p:nvSpPr>
        <p:spPr>
          <a:xfrm>
            <a:off x="4097566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/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DADEF-C194-82A5-5E14-DC3AF0AE5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944" y="466225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quals 29">
            <a:extLst>
              <a:ext uri="{FF2B5EF4-FFF2-40B4-BE49-F238E27FC236}">
                <a16:creationId xmlns:a16="http://schemas.microsoft.com/office/drawing/2014/main" id="{BC3EBA0D-EB2D-4499-DA2C-454D1EA7B1F8}"/>
              </a:ext>
            </a:extLst>
          </p:cNvPr>
          <p:cNvSpPr/>
          <p:nvPr/>
        </p:nvSpPr>
        <p:spPr>
          <a:xfrm rot="19180429">
            <a:off x="4696830" y="5659702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CF2246-364D-4C63-0813-A0BA9A83678B}"/>
              </a:ext>
            </a:extLst>
          </p:cNvPr>
          <p:cNvSpPr txBox="1"/>
          <p:nvPr/>
        </p:nvSpPr>
        <p:spPr>
          <a:xfrm>
            <a:off x="5795740" y="5282536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/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8F8E1E-5AF8-5466-4A8F-8A2642F7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33" y="466225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quals 32">
            <a:extLst>
              <a:ext uri="{FF2B5EF4-FFF2-40B4-BE49-F238E27FC236}">
                <a16:creationId xmlns:a16="http://schemas.microsoft.com/office/drawing/2014/main" id="{0D8F9088-D63B-1C36-157C-97F817378F9F}"/>
              </a:ext>
            </a:extLst>
          </p:cNvPr>
          <p:cNvSpPr/>
          <p:nvPr/>
        </p:nvSpPr>
        <p:spPr>
          <a:xfrm rot="19180429">
            <a:off x="9857143" y="5638206"/>
            <a:ext cx="1111999" cy="508631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0F2E3F-3E52-6B5F-340C-2BA38179068E}"/>
              </a:ext>
            </a:extLst>
          </p:cNvPr>
          <p:cNvSpPr txBox="1"/>
          <p:nvPr/>
        </p:nvSpPr>
        <p:spPr>
          <a:xfrm>
            <a:off x="9194770" y="7198520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95C1E5-22BB-9767-21E7-34135065279F}"/>
              </a:ext>
            </a:extLst>
          </p:cNvPr>
          <p:cNvSpPr txBox="1"/>
          <p:nvPr/>
        </p:nvSpPr>
        <p:spPr>
          <a:xfrm>
            <a:off x="10977340" y="5192477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0</a:t>
            </a:r>
            <a:endParaRPr lang="vi-VN" sz="2800" spc="-5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62BD8B-D166-2F00-5F32-107A76E6E107}"/>
              </a:ext>
            </a:extLst>
          </p:cNvPr>
          <p:cNvSpPr txBox="1"/>
          <p:nvPr/>
        </p:nvSpPr>
        <p:spPr>
          <a:xfrm>
            <a:off x="5557019" y="3021289"/>
            <a:ext cx="585216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2" algn="ctr"/>
            <a:r>
              <a:rPr lang="en-US" sz="2800" spc="-5">
                <a:cs typeface="Source Sans Pro Light"/>
              </a:rPr>
              <a:t>1</a:t>
            </a:r>
            <a:endParaRPr lang="vi-VN" sz="2800" spc="-5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EDA47-19C6-A0E4-8FB3-7A681495245F}"/>
              </a:ext>
            </a:extLst>
          </p:cNvPr>
          <p:cNvSpPr txBox="1"/>
          <p:nvPr/>
        </p:nvSpPr>
        <p:spPr>
          <a:xfrm>
            <a:off x="12822471" y="6489620"/>
            <a:ext cx="5862032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Kết quả nút A so với PP vét cạn là không đổi nhưng số trường hợp phải xét ít hơn nhiều so với PP trước.</a:t>
            </a:r>
            <a:endParaRPr lang="en-US" sz="28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1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761561" y="3158693"/>
            <a:ext cx="5862032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nút con đã biết nên valE =  MAX(2,1)=2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B: &lt;=2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3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F có nút con trái =6 nên tạm F &gt;=6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≥6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e>
                    </m:d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ắ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ỉ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ủ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ê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8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2484"/>
              </a:xfrm>
              <a:prstGeom prst="rect">
                <a:avLst/>
              </a:prstGeom>
              <a:blipFill>
                <a:blip r:embed="rId4"/>
                <a:stretch>
                  <a:fillRect l="-1741" r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56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/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FD7C59-D124-D672-C19E-A3948C04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79" y="58039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25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CC6015-D6C3-580E-590D-8A6D2EA1E0EF}"/>
              </a:ext>
            </a:extLst>
          </p:cNvPr>
          <p:cNvGrpSpPr/>
          <p:nvPr/>
        </p:nvGrpSpPr>
        <p:grpSpPr>
          <a:xfrm>
            <a:off x="1951184" y="6414268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6DAC32-2812-48E8-5326-E54BD64A7ED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A4A6BBE-64FD-2014-B38F-37CDDE93D3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AE7C2D-508E-1834-CE5F-CCB91FEBE93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FCC588-C442-2084-4177-4576E1F2522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AD9335A-65EC-FEF0-7251-D8DECC3C8908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0EB272-6F97-F472-2A2C-99C732A9961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092E82-BA52-042A-E63A-B931512E84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B8BFE4-F812-1FB6-B74E-93663FD2435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662B1C-0C8A-B38A-D8B3-8E7E834C783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5771356" y="6381652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06036" y="5346700"/>
            <a:ext cx="1991372" cy="1021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21FF60-281B-7E33-ED8F-A9D3A7953570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>
            <a:off x="5297408" y="5346700"/>
            <a:ext cx="1828800" cy="10349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436978" y="9248728"/>
            <a:ext cx="1828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/>
              <a:t>h1=16</a:t>
            </a:r>
          </a:p>
          <a:p>
            <a:pPr marL="0" lvl="2" algn="just"/>
            <a:r>
              <a:rPr lang="en-US" sz="3600" spc="-5"/>
              <a:t>h2=5</a:t>
            </a:r>
            <a:endParaRPr lang="vi-VN" sz="3600" spc="-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6457156" y="924872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16</a:t>
            </a:r>
          </a:p>
          <a:p>
            <a:pPr marL="0" lvl="2" algn="just"/>
            <a:r>
              <a:rPr lang="en-US" sz="3600" spc="-5"/>
              <a:t>h2=3 </a:t>
            </a:r>
            <a:endParaRPr lang="vi-VN" sz="4000" spc="-5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C2B192-5149-BB46-FE5B-CBB7918BF138}"/>
              </a:ext>
            </a:extLst>
          </p:cNvPr>
          <p:cNvGrpSpPr/>
          <p:nvPr/>
        </p:nvGrpSpPr>
        <p:grpSpPr>
          <a:xfrm>
            <a:off x="9591528" y="6368185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D5A4F83-0282-455A-8327-FC04D80BB9D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3E853-F054-7F96-E92F-628514B0B7A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573957-7B38-5855-FFC9-94AB58D12605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50CEFA-34E4-4482-24D0-F78EDED802A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4EDAEF-FC87-74E6-6CD0-AAD9F2DAC78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2F7B12-F79D-C57F-9EB8-B092E9627B3C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998E560-61B3-5131-6401-1F60D47364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05EFB71-4822-114C-D7A6-CDA10790EC5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87A109-88B1-C301-F17D-C7198AB8DF2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297408" y="5346700"/>
            <a:ext cx="5648972" cy="1005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10031979" y="9199168"/>
            <a:ext cx="18288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/>
              <a:t>h1=</a:t>
            </a:r>
            <a:r>
              <a:rPr lang="en-US" sz="3600" spc="-5"/>
              <a:t>22</a:t>
            </a:r>
          </a:p>
          <a:p>
            <a:pPr marL="0" lvl="2" algn="just"/>
            <a:r>
              <a:rPr lang="en-US" sz="3600" spc="-5"/>
              <a:t>h2=5</a:t>
            </a:r>
            <a:endParaRPr lang="vi-VN" sz="40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5653012" y="6259297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8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169" y="4368094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18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3405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1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8433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nhánh đều xác định nên valF = 6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nhanh đều đã xét nên valB = 2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 2</a:t>
            </a:r>
            <a:endParaRPr lang="en-US" sz="2800">
              <a:solidFill>
                <a:srgbClr val="7030A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0552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G và H đều chưa có giá trị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valG = MAX(8,3)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Tạm C &lt;=8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537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là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H có tạm H &gt;=5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/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5D4A94-11B3-5487-E92E-D0A1A1CA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31" y="58039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3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H là con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≥5)</m:t>
                    </m:r>
                  </m:oMath>
                </a14:m>
                <a:r>
                  <a:rPr lang="en-US" sz="2800">
                    <a:solidFill>
                      <a:srgbClr val="7030A0"/>
                    </a:solidFill>
                  </a:rPr>
                  <a:t> nên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>
                    <a:solidFill>
                      <a:srgbClr val="7030A0"/>
                    </a:solidFill>
                  </a:rPr>
                  <a:t>Xét nút con bên phải H và tính lại valH = MAX(5,2) = 5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445" y="423305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75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7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nút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>
                <a:solidFill>
                  <a:srgbClr val="7030A0"/>
                </a:solidFill>
              </a:rPr>
              <a:t>valC = MIN(tạm C,5)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83052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098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là con của A chưa có giá trị và có 2 con I,E chưa có giá trị.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I: I = MAX(3,4)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609" y="439906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59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D có con là I: tạm D &lt;=4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A có con là D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xét tiếp con của D (nút K)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K &gt;=2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4"/>
                <a:stretch>
                  <a:fillRect l="-1741" r="-1838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59" y="436628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399862" y="581252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862" y="5812521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K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sz="2800" spc="-5">
                    <a:solidFill>
                      <a:schemeClr val="tx1"/>
                    </a:solidFill>
                  </a:rPr>
                  <a:t> nên xét tiếp con của K (nút bên phải)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K &gt;=MAX(2,6)=6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283189"/>
              </a:xfrm>
              <a:prstGeom prst="rect">
                <a:avLst/>
              </a:prstGeom>
              <a:blipFill>
                <a:blip r:embed="rId4"/>
                <a:stretch>
                  <a:fillRect l="-1741" r="-1838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6031152" y="433543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152" y="4335437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/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C9367B-9B86-EDB4-0596-E99E65964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856" y="4436036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4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stCxn id="47" idx="2"/>
            <a:endCxn id="87" idx="0"/>
          </p:cNvCxnSpPr>
          <p:nvPr/>
        </p:nvCxnSpPr>
        <p:spPr>
          <a:xfrm flipH="1">
            <a:off x="1716008" y="5336950"/>
            <a:ext cx="3706337" cy="1000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344408" y="5349593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3198076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stCxn id="47" idx="2"/>
            <a:endCxn id="97" idx="0"/>
          </p:cNvCxnSpPr>
          <p:nvPr/>
        </p:nvCxnSpPr>
        <p:spPr>
          <a:xfrm flipH="1">
            <a:off x="4593228" y="5336950"/>
            <a:ext cx="829117" cy="1034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BA3AFC-09E9-DB91-1E9D-25B6418E779D}"/>
              </a:ext>
            </a:extLst>
          </p:cNvPr>
          <p:cNvSpPr txBox="1"/>
          <p:nvPr/>
        </p:nvSpPr>
        <p:spPr>
          <a:xfrm>
            <a:off x="6066865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h1=18</a:t>
            </a:r>
          </a:p>
          <a:p>
            <a:pPr marL="0" lvl="2" algn="ctr"/>
            <a:r>
              <a:rPr lang="en-US" sz="3600" spc="-5"/>
              <a:t>h2=4</a:t>
            </a:r>
            <a:endParaRPr lang="vi-VN" sz="3600" spc="-5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8865075" y="6261100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7B7B5A9-0E31-A201-ABB0-B0FA7FBA7287}"/>
              </a:ext>
            </a:extLst>
          </p:cNvPr>
          <p:cNvGrpSpPr/>
          <p:nvPr/>
        </p:nvGrpSpPr>
        <p:grpSpPr>
          <a:xfrm>
            <a:off x="361156" y="6337298"/>
            <a:ext cx="2709703" cy="2743197"/>
            <a:chOff x="851853" y="1612901"/>
            <a:chExt cx="2709703" cy="274319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FE472C1-883D-20B1-AEA5-A8FC4967A8E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2205AFF-1E4B-A17F-DEAB-2C7D7333C7C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D477C84-A32C-F648-F08A-79731E8E87F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E544265-61A0-569E-DA33-4844A4F812C3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C8D352-CD1B-4AC7-FD18-187AEB4A050C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C087-D8C6-A4A7-A5BC-FC200E43E2D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BE8407-44B9-82E8-752A-0E0C454943D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77312E-2227-9FC7-6B21-4D329F93BD3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C6DD85-58AD-87C3-0C57-6AFBBB46EF1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039980-2E92-E59A-8E9B-FFD0ADD6E4F6}"/>
              </a:ext>
            </a:extLst>
          </p:cNvPr>
          <p:cNvGrpSpPr/>
          <p:nvPr/>
        </p:nvGrpSpPr>
        <p:grpSpPr>
          <a:xfrm>
            <a:off x="3238376" y="6371769"/>
            <a:ext cx="2709703" cy="2743197"/>
            <a:chOff x="851853" y="1612901"/>
            <a:chExt cx="2709703" cy="274319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5713904-4F1E-3E88-E37D-3A4236533C1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9A372D2-DC9F-07A1-ADAE-16DC8768553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F260A1-6E39-6D02-D3B2-DF183F6DCD0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04855DC-8A9F-2C7A-B996-1738D6B620E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CF1699C-F3B5-CBCD-FF6D-CBF54CD0CC29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EA65447-5457-A6A9-370E-151DC7C23D7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BD3354D-7B82-3BCD-1AC5-918981E255D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97951B-05C8-B9E7-0663-AEBB5E29451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A87676A-6B87-2BEE-FCAA-8393A324156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9D84823-004A-EE7E-A269-79E2E2EAF779}"/>
              </a:ext>
            </a:extLst>
          </p:cNvPr>
          <p:cNvGrpSpPr/>
          <p:nvPr/>
        </p:nvGrpSpPr>
        <p:grpSpPr>
          <a:xfrm>
            <a:off x="6066865" y="6364324"/>
            <a:ext cx="2709703" cy="2743197"/>
            <a:chOff x="851853" y="1612901"/>
            <a:chExt cx="2709703" cy="274319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C316985-BD86-A1A3-12F2-84884244D791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AB5ED65-E02B-B36A-648A-43E8358F894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AAC1128-D1BD-7CEA-2B2B-290595518D4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9A42ACB-5119-C191-0A37-B586A23A78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941702B-E00D-4DA6-ED98-2DF150EA96B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BE48E1B-993A-76CC-0F3E-F29A95D04EB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79638C0-E53E-F75D-D1D7-AEF921CE09D7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1F02DE0-424E-62D0-7E54-41B429D163B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165DA6A-A661-BEAE-95F4-3A323F90AEC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8EFF0BC-310C-459E-25AE-E4008C17460B}"/>
              </a:ext>
            </a:extLst>
          </p:cNvPr>
          <p:cNvCxnSpPr>
            <a:cxnSpLocks/>
            <a:stCxn id="47" idx="2"/>
            <a:endCxn id="107" idx="0"/>
          </p:cNvCxnSpPr>
          <p:nvPr/>
        </p:nvCxnSpPr>
        <p:spPr>
          <a:xfrm>
            <a:off x="5422345" y="5336950"/>
            <a:ext cx="1999372" cy="1027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8937309" y="6364324"/>
            <a:ext cx="2709703" cy="2743197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8A7779C-C4E6-66A6-FA4F-0ADE69022FF3}"/>
              </a:ext>
            </a:extLst>
          </p:cNvPr>
          <p:cNvCxnSpPr>
            <a:cxnSpLocks/>
            <a:stCxn id="47" idx="2"/>
            <a:endCxn id="72" idx="0"/>
          </p:cNvCxnSpPr>
          <p:nvPr/>
        </p:nvCxnSpPr>
        <p:spPr>
          <a:xfrm>
            <a:off x="5422345" y="5336950"/>
            <a:ext cx="4905771" cy="924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B197CEBA-1644-38E5-FEF2-276B7A3CBD44}"/>
              </a:ext>
            </a:extLst>
          </p:cNvPr>
          <p:cNvSpPr txBox="1"/>
          <p:nvPr/>
        </p:nvSpPr>
        <p:spPr>
          <a:xfrm>
            <a:off x="8937310" y="9233665"/>
            <a:ext cx="2709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h1=16</a:t>
            </a:r>
          </a:p>
          <a:p>
            <a:pPr marL="0" lvl="2" algn="ctr"/>
            <a:r>
              <a:rPr lang="en-US" sz="3600" spc="-5"/>
              <a:t>h2=2</a:t>
            </a:r>
            <a:endParaRPr lang="vi-VN" sz="3600" spc="-5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1BAB31-4D2B-5349-EF55-5DB03EF6067A}"/>
              </a:ext>
            </a:extLst>
          </p:cNvPr>
          <p:cNvSpPr txBox="1"/>
          <p:nvPr/>
        </p:nvSpPr>
        <p:spPr>
          <a:xfrm>
            <a:off x="344408" y="9207267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h1=16</a:t>
            </a:r>
          </a:p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h2=3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583A9E7-96BB-390A-2938-5B93FC22B358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033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MIN(tạm D,6) = 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56" y="234973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00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3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A,5,4) = 5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7192E0-D92A-3B29-4645-4A1226DEF8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" y="2151080"/>
            <a:ext cx="12504368" cy="5701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/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F15B5A-DC33-7C9A-92D2-1D5D222B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58039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/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BAEF95-2992-151B-A361-15DD6A670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233" y="4366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4857FD61-E909-CD50-8E12-3CA4950F3112}"/>
              </a:ext>
            </a:extLst>
          </p:cNvPr>
          <p:cNvSpPr/>
          <p:nvPr/>
        </p:nvSpPr>
        <p:spPr>
          <a:xfrm rot="18932033">
            <a:off x="3604403" y="648795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/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EE8A0-B430-6566-E5FA-AC3F3B459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556" y="5734382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246128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/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DDF54-2CBB-217B-EAF2-64BF7D23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487" y="58039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/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FADE5D-94A8-9256-8D1A-B1F6AA918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086" y="436628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/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8AF18B-31CD-FF34-6F63-BB8ACFA5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82" y="57277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/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A3B18F-DB3A-132E-A0B9-560E3886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176" y="5779739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/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4A3C9D-EBA1-7CC5-2FB5-B847ED650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170" y="5779739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/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AC87D3-B2FB-D704-65C1-4AB2E8637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426" y="4402435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447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167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592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 = MAX(-2,4)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B &lt;=4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9152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(con B) có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0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821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phải con của E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≥6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290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69" y="4620119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420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xét nên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B,6)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427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A &gt;=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0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9531035" y="2536841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src[]</a:t>
            </a:r>
            <a:endParaRPr lang="vi-VN" sz="4000" spc="-5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7189973" y="2605579"/>
            <a:ext cx="2482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</a:p>
          <a:p>
            <a:pPr marL="0" lvl="2" algn="just"/>
            <a:r>
              <a:rPr lang="en-US" sz="4000" spc="-5">
                <a:solidFill>
                  <a:srgbClr val="FF0000"/>
                </a:solidFill>
              </a:rPr>
              <a:t>des[]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D4EEF9-FA4A-3BAA-45F9-41C2185A2E2E}"/>
              </a:ext>
            </a:extLst>
          </p:cNvPr>
          <p:cNvGrpSpPr/>
          <p:nvPr/>
        </p:nvGrpSpPr>
        <p:grpSpPr>
          <a:xfrm>
            <a:off x="4067493" y="2593753"/>
            <a:ext cx="2709703" cy="2743197"/>
            <a:chOff x="851853" y="1612901"/>
            <a:chExt cx="2709703" cy="274319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CA6B35-75A2-1225-A085-8C344265C7A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13F3F-6803-4D46-2A09-5DBA558CF9B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3C77DAB-9BAD-498E-73D8-D5CD66B79F6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66D44F-2E87-B55D-9D2A-2BAEF868A3B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122A80C-0244-35C4-FB70-CB29C7B716C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4823BE-B369-C0A8-33DB-238415149A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F9AFDD-73E3-BEB8-CB59-ACD2247F2F0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204EDD-0211-FBE9-CA96-78C9D75C5A4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B1748D-BE74-FC6D-6788-9B2F9563CC9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8B734F-52FE-E512-6FFA-DDEA58F0ED49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488497" y="5346700"/>
            <a:ext cx="1829219" cy="11820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A6B5F78-9E69-BE0D-1264-030D9DA1E2CB}"/>
              </a:ext>
            </a:extLst>
          </p:cNvPr>
          <p:cNvSpPr txBox="1"/>
          <p:nvPr/>
        </p:nvSpPr>
        <p:spPr>
          <a:xfrm>
            <a:off x="2133645" y="9348569"/>
            <a:ext cx="27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3600" spc="-5"/>
              <a:t>h1=</a:t>
            </a:r>
            <a:r>
              <a:rPr lang="en-US" sz="3600" spc="-5">
                <a:sym typeface="Symbol" panose="05050102010706020507" pitchFamily="18" charset="2"/>
              </a:rPr>
              <a:t>16</a:t>
            </a:r>
          </a:p>
          <a:p>
            <a:pPr marL="0" lvl="2" algn="just"/>
            <a:r>
              <a:rPr lang="en-US" sz="3600" spc="-5">
                <a:sym typeface="Symbol" panose="05050102010706020507" pitchFamily="18" charset="2"/>
              </a:rPr>
              <a:t>h2=2</a:t>
            </a:r>
            <a:endParaRPr lang="vi-VN" sz="3600" spc="-5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1CAC57-265B-3E32-9F9E-F6D9C34C4984}"/>
              </a:ext>
            </a:extLst>
          </p:cNvPr>
          <p:cNvSpPr txBox="1"/>
          <p:nvPr/>
        </p:nvSpPr>
        <p:spPr>
          <a:xfrm>
            <a:off x="4970565" y="9348569"/>
            <a:ext cx="2709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/>
            <a:r>
              <a:rPr lang="en-US" sz="3600" spc="-5"/>
              <a:t>h1=h2 = 0</a:t>
            </a:r>
            <a:endParaRPr lang="vi-VN" sz="3600" spc="-5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566C768-8BEC-E8A9-D8A9-8C84EE50B03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5280700" y="5403613"/>
            <a:ext cx="1085017" cy="11251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09C39E3-65AF-54F2-7E8F-4A3C580231C4}"/>
              </a:ext>
            </a:extLst>
          </p:cNvPr>
          <p:cNvSpPr/>
          <p:nvPr/>
        </p:nvSpPr>
        <p:spPr>
          <a:xfrm>
            <a:off x="4902675" y="6397273"/>
            <a:ext cx="2926081" cy="3032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57F49F-5BCA-3906-5D61-4ADE9B501C48}"/>
              </a:ext>
            </a:extLst>
          </p:cNvPr>
          <p:cNvGrpSpPr/>
          <p:nvPr/>
        </p:nvGrpSpPr>
        <p:grpSpPr>
          <a:xfrm>
            <a:off x="14762956" y="2410411"/>
            <a:ext cx="1828800" cy="2103120"/>
            <a:chOff x="851853" y="1612901"/>
            <a:chExt cx="2709703" cy="274319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360E68-D8A1-1BF2-3606-3C46E026EFB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C12A9F-715D-0B14-8E79-649A992C86C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E7A3934-02D6-3E26-7C90-2D3B2BBE59B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B905FD5-6D28-E0F9-94A0-50D73CF696B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BBB9C9-FCAD-6E9D-4968-26270CDD99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AF8A-8D21-7530-905F-56C39B54992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13017E7-EBFE-710A-9026-FA9E876F595B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7E94AF6-1160-CC9B-6DD9-230980992C4A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68A6B8-FA47-FB1B-098D-3BE03C1C5EF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641C37-7535-DB5D-5AC3-D5439D5985E2}"/>
              </a:ext>
            </a:extLst>
          </p:cNvPr>
          <p:cNvGrpSpPr/>
          <p:nvPr/>
        </p:nvGrpSpPr>
        <p:grpSpPr>
          <a:xfrm>
            <a:off x="12887057" y="2410411"/>
            <a:ext cx="1828800" cy="2103120"/>
            <a:chOff x="851853" y="1612901"/>
            <a:chExt cx="2709703" cy="27431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59819F-749B-E391-F5FD-51501745220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FDD06C1-AEF5-6376-90A9-22F50CAB4EF1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D4036D-0B87-50F2-021F-B450137E6970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65243FF-72FE-B44D-3BC6-12B613A6629D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40246FC-FA6C-B45D-CABA-E75CCBEDDBF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7C3B061-F34B-6E3E-BF23-C4A998DDF097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DB9C8F-F7A0-D1BA-E2B4-03EBC3E3BFE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52DBB5D-3531-E825-7BA7-9AEC61CFE15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CCCC90-FDDF-4422-5DC5-F1E547469A5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1CB685E-294A-6D53-DBA9-0998718E0FF7}"/>
              </a:ext>
            </a:extLst>
          </p:cNvPr>
          <p:cNvSpPr txBox="1"/>
          <p:nvPr/>
        </p:nvSpPr>
        <p:spPr>
          <a:xfrm>
            <a:off x="16664485" y="236138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CLOSE</a:t>
            </a:r>
            <a:endParaRPr lang="vi-VN" sz="4000" spc="-5">
              <a:solidFill>
                <a:srgbClr val="FF0000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1999366-D462-59B7-5682-CE38EDB4F845}"/>
              </a:ext>
            </a:extLst>
          </p:cNvPr>
          <p:cNvGrpSpPr/>
          <p:nvPr/>
        </p:nvGrpSpPr>
        <p:grpSpPr>
          <a:xfrm>
            <a:off x="12887057" y="4558034"/>
            <a:ext cx="1828800" cy="2103120"/>
            <a:chOff x="851853" y="1612901"/>
            <a:chExt cx="2709703" cy="274319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C4286F6-5F83-1680-F851-698BE0CDFFE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BE1C8ED-6E57-20DB-AFC5-FDB0BBACF25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3F840D8-5BF1-A15E-E149-69692664BA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C76D6C-DFB3-239C-9CB7-0C26E06FFE4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C8FED74-D58E-9954-48A9-2FFFC43751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FC9F94E-DE6B-73BE-AE39-C2936E3FF85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CB29C50-3A5D-E1D1-F208-BA5952FEFE7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70733B-A2A3-180A-5ECF-F0BB0B1E83DE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5EA9168-CE10-1196-65CC-B7C27F56D45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C275D3-BDCD-50D0-45FC-AB52ECA2F601}"/>
              </a:ext>
            </a:extLst>
          </p:cNvPr>
          <p:cNvGrpSpPr/>
          <p:nvPr/>
        </p:nvGrpSpPr>
        <p:grpSpPr>
          <a:xfrm>
            <a:off x="2133645" y="6528787"/>
            <a:ext cx="2709703" cy="2743197"/>
            <a:chOff x="851853" y="1612901"/>
            <a:chExt cx="2709703" cy="274319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622EC6-2782-6A33-80B1-13AA02064C2F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A4BEC9-5D62-562B-C293-9A10BCB2D69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93B147-0D3D-8206-4A3F-2F40C1B8448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166BA69-D379-3101-4CC6-9C7AE4BB905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CA1B459-A6C6-1D62-BF02-6824F3E5A1B5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0559995-2FD6-616F-6DC4-7ECA2B39D18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A5D9DF-801A-86E5-15F2-C0706F839DA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E86F88-72A9-A414-0605-BA5F8C1CC6C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4F69BB-5C98-4D79-F390-BE758308617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8A0CA7-50D2-FD71-BA7E-8FF012420913}"/>
              </a:ext>
            </a:extLst>
          </p:cNvPr>
          <p:cNvGrpSpPr/>
          <p:nvPr/>
        </p:nvGrpSpPr>
        <p:grpSpPr>
          <a:xfrm>
            <a:off x="5010865" y="6528786"/>
            <a:ext cx="2709703" cy="2743197"/>
            <a:chOff x="851853" y="1612901"/>
            <a:chExt cx="2709703" cy="274319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2CD8FE-2F75-43DA-B9C9-00BE2F15785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7D6FE42-3FAA-091E-7F49-941FCC4BDDA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C4AC3D-BE01-EE49-F25F-03FD977E924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BC6F60A-B452-9A67-783C-73663C2E0D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3950397-4A23-1B63-C172-C430EA4C61D0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ACCB323-2910-94C9-B291-2E0866DCD385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6A28AC-1165-132C-F91A-88D31C6DC71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9821AD-555A-FBA6-6652-74689597F17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A6440F-D82B-9068-6881-1DB80940B01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C9D534E-E78E-0BC4-B3F4-6F8C0317EB99}"/>
              </a:ext>
            </a:extLst>
          </p:cNvPr>
          <p:cNvSpPr txBox="1"/>
          <p:nvPr/>
        </p:nvSpPr>
        <p:spPr>
          <a:xfrm>
            <a:off x="1693193" y="5679352"/>
            <a:ext cx="27097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sym typeface="Symbol" panose="05050102010706020507" pitchFamily="18" charset="2"/>
              </a:rPr>
              <a:t>CLOSE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E787D75-0951-CFB6-501A-A1951CCBC930}"/>
              </a:ext>
            </a:extLst>
          </p:cNvPr>
          <p:cNvSpPr txBox="1"/>
          <p:nvPr/>
        </p:nvSpPr>
        <p:spPr>
          <a:xfrm>
            <a:off x="8438356" y="6834467"/>
            <a:ext cx="9753600" cy="218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Heuristic 1: Tổng số miếng sai vị trí</a:t>
            </a:r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Heuristic 2: Tổng khoảng cách sai vị trí của từng miếng.</a:t>
            </a:r>
          </a:p>
        </p:txBody>
      </p:sp>
    </p:spTree>
    <p:extLst>
      <p:ext uri="{BB962C8B-B14F-4D97-AF65-F5344CB8AC3E}">
        <p14:creationId xmlns:p14="http://schemas.microsoft.com/office/powerpoint/2010/main" val="40085472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MAX(7,-1) =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8556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nút F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53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nút F đã biết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C &lt;=7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C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Tạm G &gt;=-3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2843342"/>
              </a:xfrm>
              <a:prstGeom prst="rect">
                <a:avLst/>
              </a:prstGeom>
              <a:blipFill>
                <a:blip r:embed="rId5"/>
                <a:stretch>
                  <a:fillRect l="-1741" b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982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904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G </a:t>
                </a: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nhánh bên phải của G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val G = MAX(tạm G,-5) = -3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5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956" y="463514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376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valC = MIN(tạm C,-3) = 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66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6D50AE2-EA12-43C0-5DBD-9640F475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90" y="2271510"/>
            <a:ext cx="11148466" cy="688519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4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valA = MAX(tạm A,-3) =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/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C686F-8109-3EAC-342D-10FAD739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7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/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D15082-33B7-D189-7ECE-061192BB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87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quals 5">
            <a:extLst>
              <a:ext uri="{FF2B5EF4-FFF2-40B4-BE49-F238E27FC236}">
                <a16:creationId xmlns:a16="http://schemas.microsoft.com/office/drawing/2014/main" id="{13C918C1-13E0-9F4D-1490-41374A5C53A4}"/>
              </a:ext>
            </a:extLst>
          </p:cNvPr>
          <p:cNvSpPr/>
          <p:nvPr/>
        </p:nvSpPr>
        <p:spPr>
          <a:xfrm rot="18932033">
            <a:off x="5296433" y="7482048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/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DDCB59-AA29-3787-17B0-B960E2CA7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480" y="462011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/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0B2FD-8EF3-BA75-A20E-4BD8E0371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55" y="2635473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/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8DAC91-6F71-2B39-65AD-E1B953D2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33" y="64135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/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C5A15-6DEE-FDE6-BD81-C93C6544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633" y="4646467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/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5D5D68-125A-7462-EC45-44119F9E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505" y="641350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6606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04F56A3-D838-37FE-8366-B06A6D9B4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6" y="2374900"/>
            <a:ext cx="13318309" cy="69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94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H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valH = MIN(3,17)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D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879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I: tạm I &lt;=2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phải  của I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6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220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valI=2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517" y="4935563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9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Thuật giải A* giải bài toán Puzzle 8</a:t>
            </a:r>
            <a:endParaRPr lang="vi-VN" sz="4400" spc="-5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0004D-8483-CA27-30FF-3504EEAC714F}"/>
              </a:ext>
            </a:extLst>
          </p:cNvPr>
          <p:cNvGrpSpPr/>
          <p:nvPr/>
        </p:nvGrpSpPr>
        <p:grpSpPr>
          <a:xfrm>
            <a:off x="3942556" y="2603503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02111A-3809-1709-AA3C-99AF4D7B919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DC62E-A2D3-9BD9-ECC3-AB4C4249D1D6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F7B4E6-7437-E7B9-0349-6B91644186F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27684D-CF4E-BAFA-6347-92A526249A8C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CB88EC-38A8-25E8-2801-3E7D9C52902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F9C7C8-D382-69B1-64BE-66DC9049AA3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DA4739-ED6B-30BB-BE54-91400F3547C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0CEF5-8700-D86D-24AD-5A018B4756D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035AA0-0FF0-F0C9-6930-888F6D7776F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64C9B1-9E3A-9820-D154-312E479B696F}"/>
              </a:ext>
            </a:extLst>
          </p:cNvPr>
          <p:cNvGrpSpPr/>
          <p:nvPr/>
        </p:nvGrpSpPr>
        <p:grpSpPr>
          <a:xfrm>
            <a:off x="13086556" y="2603503"/>
            <a:ext cx="2709703" cy="2743197"/>
            <a:chOff x="851853" y="1612901"/>
            <a:chExt cx="2709703" cy="2743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904A80-AECD-06D3-8768-0A6640B88C9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550F73C-C61D-CB02-6FE1-9A66C45BAFA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1E459-BE0A-88B9-DF66-97DC0F882CD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955-7D75-993F-2B5B-1E225CFB81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953CF-CE4A-C7A8-1C0C-011B74173F0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D3AE39-822E-8EB2-20DA-A634B1529EA8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EA20EA8-18B1-2377-609D-7F8FC9F9A8B8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B961AB-94DC-38ED-B3EA-9D1F7F4231CC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F7F37-895C-6850-51AD-124B081927B3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3F21B70-C81D-0BD5-CD36-4756E0163038}"/>
              </a:ext>
            </a:extLst>
          </p:cNvPr>
          <p:cNvSpPr txBox="1"/>
          <p:nvPr/>
        </p:nvSpPr>
        <p:spPr>
          <a:xfrm>
            <a:off x="1495618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Khởi tạo</a:t>
            </a:r>
            <a:endParaRPr lang="vi-VN" sz="4000" spc="-5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11A85-B0E0-7F3B-2440-5C389118DCDF}"/>
              </a:ext>
            </a:extLst>
          </p:cNvPr>
          <p:cNvSpPr txBox="1"/>
          <p:nvPr/>
        </p:nvSpPr>
        <p:spPr>
          <a:xfrm>
            <a:off x="10570696" y="2605579"/>
            <a:ext cx="24823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en-US" sz="4000" spc="-5">
                <a:cs typeface="Source Sans Pro Light"/>
              </a:rPr>
              <a:t>Kết thúc</a:t>
            </a:r>
            <a:endParaRPr lang="vi-VN" sz="4000" spc="-5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1C0583-B40A-31DD-7CAA-DA865217D181}"/>
              </a:ext>
            </a:extLst>
          </p:cNvPr>
          <p:cNvSpPr txBox="1"/>
          <p:nvPr/>
        </p:nvSpPr>
        <p:spPr>
          <a:xfrm>
            <a:off x="1530203" y="5553362"/>
            <a:ext cx="16467738" cy="4822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>
              <a:lnSpc>
                <a:spcPct val="130000"/>
              </a:lnSpc>
            </a:pPr>
            <a:r>
              <a:rPr lang="en-US" sz="4000" spc="-5">
                <a:cs typeface="Source Sans Pro Light"/>
              </a:rPr>
              <a:t>Trò chơi Puzzle 8 số với số tổ hợp các trường hợp có thể say ra là (3x3)! = 362.880 trường hợp.</a:t>
            </a:r>
          </a:p>
          <a:p>
            <a:pPr marL="0" lvl="2" algn="just">
              <a:lnSpc>
                <a:spcPct val="130000"/>
              </a:lnSpc>
            </a:pPr>
            <a:r>
              <a:rPr lang="en-US" sz="4000" spc="-5"/>
              <a:t>Ta có thể giới hạn độ sâu của các nhánh sinh ra bằng </a:t>
            </a:r>
            <a:r>
              <a:rPr lang="vi-VN" sz="4000" spc="-5"/>
              <a:t>phương pháp cắt cụt</a:t>
            </a:r>
            <a:r>
              <a:rPr lang="en-US" sz="4000" spc="-5"/>
              <a:t> </a:t>
            </a:r>
            <a:r>
              <a:rPr lang="vi-VN" sz="4000" spc="-5"/>
              <a:t>alpha-beta cho phép cắt bỏ những nhánh không cần thiết </a:t>
            </a:r>
            <a:r>
              <a:rPr lang="en-US" sz="4000" spc="-5"/>
              <a:t>nhằm </a:t>
            </a:r>
            <a:r>
              <a:rPr lang="vi-VN" sz="4000" spc="-5"/>
              <a:t>giảm bớt số </a:t>
            </a:r>
            <a:r>
              <a:rPr lang="en-US" sz="4000" spc="-5"/>
              <a:t>trường hợp</a:t>
            </a:r>
            <a:r>
              <a:rPr lang="vi-VN" sz="4000" spc="-5"/>
              <a:t> phải xét mà không ảnh hưởng đến kết quả đánh</a:t>
            </a:r>
            <a:r>
              <a:rPr lang="en-US" sz="4000" spc="-5"/>
              <a:t> </a:t>
            </a:r>
            <a:r>
              <a:rPr lang="vi-VN" sz="4000" spc="-5"/>
              <a:t>giá</a:t>
            </a:r>
            <a:r>
              <a:rPr lang="en-US" sz="4000" spc="-5"/>
              <a:t>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2368286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valD=MAX(tạm D,I)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285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B: tạm B&lt;=3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J có 1 nút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valJ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184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E: tạm E&gt;=15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à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≥15</m:t>
                        </m:r>
                      </m:e>
                    </m:d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741" y="506931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543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E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007" y="360388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370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B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valB = MIN(tạm B,E)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tạm A &gt;=3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961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L: valL=MIN(2,5)=2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240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F: tạm F &gt;=2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736" y="503368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3343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 có 1 con: valM = 3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valF = MAX(tạm F,3)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2894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C &lt;=3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5841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C: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≥3,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bên phải của 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315" y="3788578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808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722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Xét một trò chơi trong đó 2 người thay phiên nhau đi nước của mình như cờ vua, cờ tướng, cờ caro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có một trạng thái bắt đầu và mỗi nước đi sẽ biến đổi trạng thái hiện hành thành một trạng thái mới.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Trò chơi sẽ kết thúc theo một quy định nào đó, nghĩa là cuộc chơi sẽ dẫn đến một t rạng thái phản ánh có một người chơi thắng cuộc hoặc một trạng thái không có ai thắng cuộc (trạng thái hòa).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Phân tích xem từ một trạng thái nào đó sẽ dẫn đến đấu thủ nào sẽ thắng với điều kiện cả 2 đấu thủ đều sẽ đi những nước đi tốt nhất.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24629567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C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883" y="239559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4076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A có 2 nhánh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A = MAX(tạm A,3)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57" y="2374900"/>
            <a:ext cx="11565598" cy="601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356" y="64135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679" y="512828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/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AB1F98-DA49-178D-F9A6-59B7B4E8E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57" y="6438729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FD30B601-6AD9-EAE3-2A74-C485350EA218}"/>
              </a:ext>
            </a:extLst>
          </p:cNvPr>
          <p:cNvSpPr/>
          <p:nvPr/>
        </p:nvSpPr>
        <p:spPr>
          <a:xfrm rot="18932033">
            <a:off x="3659710" y="7137869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/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062963-8CD1-DB1B-5D6C-5CC063E96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33" y="3731451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/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8F2325-688A-F9DF-4B12-2E86D73D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796" y="643872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/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040463-666C-0161-55D7-AC1BD4C80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27" y="508509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80EA4C69-0B9B-8AC5-FF20-89BDEEE50A82}"/>
              </a:ext>
            </a:extLst>
          </p:cNvPr>
          <p:cNvSpPr/>
          <p:nvPr/>
        </p:nvSpPr>
        <p:spPr>
          <a:xfrm rot="18932033">
            <a:off x="5683305" y="5792864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/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7A567-8E54-3398-C616-D6F72A252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10" y="2635473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/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9C5CA-9E63-D095-74FA-16AFBE49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33" y="64135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/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0849F-D254-32F7-CE15-BEE9D6950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446" y="5107587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/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4F1823-34F4-F4DC-A9EE-1F1564942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433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/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57F4E-F4F8-DE47-0F5F-86738BF3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033" y="375668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quals 18">
            <a:extLst>
              <a:ext uri="{FF2B5EF4-FFF2-40B4-BE49-F238E27FC236}">
                <a16:creationId xmlns:a16="http://schemas.microsoft.com/office/drawing/2014/main" id="{458CB129-47D9-EF97-45DA-C7112655FE59}"/>
              </a:ext>
            </a:extLst>
          </p:cNvPr>
          <p:cNvSpPr/>
          <p:nvPr/>
        </p:nvSpPr>
        <p:spPr>
          <a:xfrm rot="18932033">
            <a:off x="10173232" y="4331521"/>
            <a:ext cx="871554" cy="523220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54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28D9271-E591-A302-D3BC-6908BBAF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04" y="2138380"/>
            <a:ext cx="12704579" cy="60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20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K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valK = MIN(5,4)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Tạm E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56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L có tạm L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L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6415314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2691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L có 2 con đã biết: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L =3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56" y="53467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270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E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valE = MAX(tạm E,3) = 4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tạm B &lt;=4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2952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M: valM=MIN(6,5)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508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Nút F: tạm F &gt;=5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nhánh con phải của F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5266564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503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F có 2 con đã biết: valF =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654" y="4318799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CBDFFB5-C1EF-F137-204B-515AAD9676B2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2" algn="just"/>
            <a:r>
              <a:rPr lang="en-US" sz="4400" spc="-5">
                <a:cs typeface="Source Sans Pro Light"/>
              </a:rPr>
              <a:t>Trò chơi 2 người đối kháng</a:t>
            </a:r>
            <a:endParaRPr lang="vi-VN" sz="4400" spc="-5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13B97D-A18A-40C4-C76E-2944C6E51BFF}"/>
              </a:ext>
            </a:extLst>
          </p:cNvPr>
          <p:cNvSpPr txBox="1"/>
          <p:nvPr/>
        </p:nvSpPr>
        <p:spPr>
          <a:xfrm>
            <a:off x="513556" y="2374900"/>
            <a:ext cx="17449800" cy="6422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trò chơi có thể biểu diễn bởi một cây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một nút cây biểu diễn cho một trạng thái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Nút gốc biểu diễn trạng thái bắt đầu của trò chơi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Mỗi nút lá biểu diễn cho một trạng thái kết thúc của trò chơi (thắng, thua, hòa)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Nếu trạng thái X được biểu diễn bởi nút n thì các con của n biểu diễn cho tất cả các trạng thái kết quả của nước đi có thể xuất phát từ trạng thái X.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31828883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B có 2 con đã biết: 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B = MIN(tạm B,5) =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538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A có tạm A &gt;=4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699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7230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C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O: valO = MIN(3,5)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769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G có: tạm G &gt;=5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5058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P có: tạm P &lt;=3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≤3, 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pc="-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</m:e>
                    </m:d>
                  </m:oMath>
                </a14:m>
                <a:endParaRPr lang="en-US" sz="2800" b="0" spc="-5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 P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607" y="64262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698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P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P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002" y="5246488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327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1162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G có 2 con đã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Val G =MAX(tạm G,3) =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517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602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Nút C có tạm C &lt;=5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450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/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Xét nút C con của A</a:t>
                </a: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80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à 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pc="-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≥4)</m:t>
                    </m:r>
                  </m:oMath>
                </a14:m>
                <a:endParaRPr lang="en-US" sz="2800" spc="-5">
                  <a:solidFill>
                    <a:schemeClr val="tx1"/>
                  </a:solidFill>
                </a:endParaRPr>
              </a:p>
              <a:p>
                <a:pPr marL="57150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spc="-5">
                    <a:solidFill>
                      <a:schemeClr val="tx1"/>
                    </a:solidFill>
                  </a:rPr>
                  <a:t>Xén tỉa nhánh con bên phải C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810438-B246-667D-AEA7-05F6FE1A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56" y="3158693"/>
                <a:ext cx="6299037" cy="1723036"/>
              </a:xfrm>
              <a:prstGeom prst="rect">
                <a:avLst/>
              </a:prstGeom>
              <a:blipFill>
                <a:blip r:embed="rId4"/>
                <a:stretch>
                  <a:fillRect l="-1741" b="-8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0208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5. GIẢI THUẬT TÌM KIẾM LỜI GIẢI CHO TRÒ CHƠI</a:t>
            </a:r>
            <a:endParaRPr lang="vi-VN" sz="4800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/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2" algn="just"/>
                <a:r>
                  <a:rPr lang="en-US" sz="4400" spc="-5">
                    <a:cs typeface="Source Sans Pro Light"/>
                  </a:rPr>
                  <a:t>Xém tỉa </a:t>
                </a:r>
                <a14:m>
                  <m:oMath xmlns:m="http://schemas.openxmlformats.org/officeDocument/2006/math">
                    <m:r>
                      <a:rPr lang="en-US" sz="44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∝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−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𝛽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 </m:t>
                    </m:r>
                  </m:oMath>
                </a14:m>
                <a:r>
                  <a:rPr lang="en-US" sz="4400" spc="-5"/>
                  <a:t>(</a:t>
                </a:r>
                <a:r>
                  <a:rPr lang="vi-VN" sz="4400" spc="-5"/>
                  <a:t>Alpha – </a:t>
                </a:r>
                <a:r>
                  <a:rPr lang="en-US" sz="4400" spc="-5"/>
                  <a:t>B</a:t>
                </a:r>
                <a:r>
                  <a:rPr lang="vi-VN" sz="4400" spc="-5"/>
                  <a:t>eta pruning</a:t>
                </a:r>
                <a:r>
                  <a:rPr lang="en-US" sz="4400" spc="-5"/>
                  <a:t>)</a:t>
                </a:r>
                <a:endParaRPr lang="vi-VN" sz="4400" spc="-5"/>
              </a:p>
            </p:txBody>
          </p:sp>
        </mc:Choice>
        <mc:Fallback xmlns=""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CBDFFB5-C1EF-F137-204B-515AAD967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24818"/>
                <a:ext cx="18572957" cy="1000863"/>
              </a:xfrm>
              <a:custGeom>
                <a:avLst/>
                <a:gdLst>
                  <a:gd name="connsiteX0" fmla="*/ 0 w 19044896"/>
                  <a:gd name="connsiteY0" fmla="*/ 0 h 814838"/>
                  <a:gd name="connsiteX1" fmla="*/ 17382432 w 19044896"/>
                  <a:gd name="connsiteY1" fmla="*/ 0 h 814838"/>
                  <a:gd name="connsiteX2" fmla="*/ 18288000 w 19044896"/>
                  <a:gd name="connsiteY2" fmla="*/ 0 h 814838"/>
                  <a:gd name="connsiteX3" fmla="*/ 18726162 w 19044896"/>
                  <a:gd name="connsiteY3" fmla="*/ 0 h 814838"/>
                  <a:gd name="connsiteX4" fmla="*/ 19044896 w 19044896"/>
                  <a:gd name="connsiteY4" fmla="*/ 407419 h 814838"/>
                  <a:gd name="connsiteX5" fmla="*/ 18726162 w 19044896"/>
                  <a:gd name="connsiteY5" fmla="*/ 814838 h 814838"/>
                  <a:gd name="connsiteX6" fmla="*/ 18288000 w 19044896"/>
                  <a:gd name="connsiteY6" fmla="*/ 814838 h 814838"/>
                  <a:gd name="connsiteX7" fmla="*/ 17382432 w 19044896"/>
                  <a:gd name="connsiteY7" fmla="*/ 814838 h 814838"/>
                  <a:gd name="connsiteX8" fmla="*/ 0 w 19044896"/>
                  <a:gd name="connsiteY8" fmla="*/ 814838 h 8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4896" h="814838">
                    <a:moveTo>
                      <a:pt x="0" y="0"/>
                    </a:moveTo>
                    <a:lnTo>
                      <a:pt x="17382432" y="0"/>
                    </a:lnTo>
                    <a:lnTo>
                      <a:pt x="18288000" y="0"/>
                    </a:lnTo>
                    <a:lnTo>
                      <a:pt x="18726162" y="0"/>
                    </a:lnTo>
                    <a:cubicBezTo>
                      <a:pt x="18902178" y="0"/>
                      <a:pt x="19044896" y="182396"/>
                      <a:pt x="19044896" y="407419"/>
                    </a:cubicBezTo>
                    <a:cubicBezTo>
                      <a:pt x="19044896" y="632443"/>
                      <a:pt x="18902178" y="814838"/>
                      <a:pt x="18726162" y="814838"/>
                    </a:cubicBezTo>
                    <a:lnTo>
                      <a:pt x="18288000" y="814838"/>
                    </a:lnTo>
                    <a:lnTo>
                      <a:pt x="17382432" y="814838"/>
                    </a:lnTo>
                    <a:lnTo>
                      <a:pt x="0" y="814838"/>
                    </a:lnTo>
                    <a:close/>
                  </a:path>
                </a:pathLst>
              </a:custGeom>
              <a:blipFill>
                <a:blip r:embed="rId3"/>
                <a:stretch>
                  <a:fillRect t="-610" b="-170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9810438-B246-667D-AEA7-05F6FE1A9D8E}"/>
              </a:ext>
            </a:extLst>
          </p:cNvPr>
          <p:cNvSpPr txBox="1"/>
          <p:nvPr/>
        </p:nvSpPr>
        <p:spPr>
          <a:xfrm>
            <a:off x="12324556" y="3158693"/>
            <a:ext cx="6299037" cy="2283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D con của A có 2 nút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I có 2 con chưa biết</a:t>
            </a:r>
          </a:p>
          <a:p>
            <a:pPr marL="57150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 spc="-5">
                <a:solidFill>
                  <a:schemeClr val="tx1"/>
                </a:solidFill>
              </a:rPr>
              <a:t>Xét nút R có valR = MIN(7,5)=5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BA0FF-EE5F-8653-42FC-71285F34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157" y="2640468"/>
            <a:ext cx="11565598" cy="5488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/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E013B8-6042-C24B-9176-DD7276F7A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4" y="5384800"/>
                <a:ext cx="11263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/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099171-8ABC-9DD7-A0B7-5D494F8F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33" y="6413500"/>
                <a:ext cx="11263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/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8D29A9-399B-9C15-9F11-0C556FDD6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12" y="6413500"/>
                <a:ext cx="112632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AA11E1DD-2DFB-F1CB-846C-ADB06EE7C9E5}"/>
              </a:ext>
            </a:extLst>
          </p:cNvPr>
          <p:cNvSpPr/>
          <p:nvPr/>
        </p:nvSpPr>
        <p:spPr>
          <a:xfrm rot="18932033">
            <a:off x="2332008" y="7090471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/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26BBD8-C982-E62D-6D2C-EC54AD82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91" y="4363692"/>
                <a:ext cx="11263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/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AD3400-7269-A98E-C5EE-BD7D96CE6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689" y="6426200"/>
                <a:ext cx="11263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/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2FFA3F-C55C-DCB7-1D7A-E99D9FF6B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5" y="5266566"/>
                <a:ext cx="11263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quals 11">
            <a:extLst>
              <a:ext uri="{FF2B5EF4-FFF2-40B4-BE49-F238E27FC236}">
                <a16:creationId xmlns:a16="http://schemas.microsoft.com/office/drawing/2014/main" id="{2B68E468-96D7-F1F5-6B1A-0BD963C7F60E}"/>
              </a:ext>
            </a:extLst>
          </p:cNvPr>
          <p:cNvSpPr/>
          <p:nvPr/>
        </p:nvSpPr>
        <p:spPr>
          <a:xfrm rot="18932033">
            <a:off x="4015235" y="594702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/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8D2631-E177-86FB-8801-3842039F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56" y="2640468"/>
                <a:ext cx="11263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/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5C961-378F-67E5-EC6A-9520159A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246" y="6426200"/>
                <a:ext cx="112632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/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F5A2B1-AE02-FF02-207D-B649549A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63" y="5290861"/>
                <a:ext cx="11263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/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F55250-9756-B4DB-C63B-E16406E3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881" y="6413500"/>
                <a:ext cx="112632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Equals 17">
            <a:extLst>
              <a:ext uri="{FF2B5EF4-FFF2-40B4-BE49-F238E27FC236}">
                <a16:creationId xmlns:a16="http://schemas.microsoft.com/office/drawing/2014/main" id="{694696C3-A989-1593-CD67-F3C4D953CF17}"/>
              </a:ext>
            </a:extLst>
          </p:cNvPr>
          <p:cNvSpPr/>
          <p:nvPr/>
        </p:nvSpPr>
        <p:spPr>
          <a:xfrm rot="18932033">
            <a:off x="6237568" y="6968059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/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18672-77BD-817C-D20A-781DDF46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84" y="4247833"/>
                <a:ext cx="1126323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/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BB619-7D40-E41D-DFF5-9DD3D1209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240" y="6400800"/>
                <a:ext cx="112632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quals 20">
            <a:extLst>
              <a:ext uri="{FF2B5EF4-FFF2-40B4-BE49-F238E27FC236}">
                <a16:creationId xmlns:a16="http://schemas.microsoft.com/office/drawing/2014/main" id="{7235AF37-B8B8-568C-7A65-A784BD47B271}"/>
              </a:ext>
            </a:extLst>
          </p:cNvPr>
          <p:cNvSpPr/>
          <p:nvPr/>
        </p:nvSpPr>
        <p:spPr>
          <a:xfrm rot="18932033">
            <a:off x="6800729" y="4704912"/>
            <a:ext cx="816047" cy="321928"/>
          </a:xfrm>
          <a:prstGeom prst="mathEqual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/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pc="-5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8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461834-1D26-C23C-1A70-C7F53B88D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98" y="6400800"/>
                <a:ext cx="112632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0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7271</TotalTime>
  <Words>9628</Words>
  <Application>Microsoft Office PowerPoint</Application>
  <PresentationFormat>Custom</PresentationFormat>
  <Paragraphs>4343</Paragraphs>
  <Slides>110</Slides>
  <Notes>109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</vt:lpstr>
      <vt:lpstr>Be Vietnam Pro</vt:lpstr>
      <vt:lpstr>Be Vietnam Pro Black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SCB</cp:lastModifiedBy>
  <cp:revision>107</cp:revision>
  <dcterms:created xsi:type="dcterms:W3CDTF">2023-06-02T10:09:28Z</dcterms:created>
  <dcterms:modified xsi:type="dcterms:W3CDTF">2023-07-03T04:44:05Z</dcterms:modified>
</cp:coreProperties>
</file>