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71" r:id="rId12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477207-CF85-4C57-B045-77ADAEF5C47E}">
          <p14:sldIdLst>
            <p14:sldId id="256"/>
          </p14:sldIdLst>
        </p14:section>
        <p14:section name="Khái niệm" id="{CAE83D19-604F-4FB7-BD21-DFF297BAB023}">
          <p14:sldIdLst>
            <p14:sldId id="257"/>
            <p14:sldId id="272"/>
            <p14:sldId id="273"/>
          </p14:sldIdLst>
        </p14:section>
        <p14:section name="Practice" id="{564852F4-E990-4B0B-B9CE-F70C28CC8831}">
          <p14:sldIdLst>
            <p14:sldId id="274"/>
            <p14:sldId id="275"/>
            <p14:sldId id="276"/>
          </p14:sldIdLst>
        </p14:section>
        <p14:section name="chuongtrinh" id="{6DE3AD2C-5E79-41F3-87F9-8A56E3124867}">
          <p14:sldIdLst>
            <p14:sldId id="277"/>
            <p14:sldId id="278"/>
            <p14:sldId id="279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11124" userDrawn="1">
          <p15:clr>
            <a:srgbClr val="A4A3A4"/>
          </p15:clr>
        </p15:guide>
        <p15:guide id="3" orient="horz" pos="6344" userDrawn="1">
          <p15:clr>
            <a:srgbClr val="A4A3A4"/>
          </p15:clr>
        </p15:guide>
        <p15:guide id="4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F00"/>
    <a:srgbClr val="E3B525"/>
    <a:srgbClr val="009EF3"/>
    <a:srgbClr val="FFA1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44" d="100"/>
          <a:sy n="44" d="100"/>
        </p:scale>
        <p:origin x="720" y="78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03.07.2023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47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9633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3808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3559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45006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0322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4946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3271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467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03/07/2023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D20BD322-64EA-01FD-C93C-757380DB57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05156" y="1140265"/>
            <a:ext cx="9505156" cy="99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4EEBCCD-49E9-79A5-5731-692DD7F165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255" y="1140265"/>
            <a:ext cx="9486901" cy="994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/>
          <p:nvPr/>
        </p:nvSpPr>
        <p:spPr>
          <a:xfrm>
            <a:off x="-1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vi-VN" sz="4800" spc="-10">
                <a:solidFill>
                  <a:srgbClr val="FFFFFF"/>
                </a:solidFill>
                <a:cs typeface="Source Sans Pro Light"/>
              </a:rPr>
              <a:t>Chương 8. LẬP TRÌNH PROLOG (PROgramming in LOGic)</a:t>
            </a:r>
            <a:endParaRPr lang="vi-VN" sz="4800" dirty="0">
              <a:cs typeface="Source Sans Pro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71756" y="2146300"/>
            <a:ext cx="9677400" cy="21493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7200" spc="-5">
                <a:solidFill>
                  <a:srgbClr val="00318B"/>
                </a:solidFill>
                <a:cs typeface="Source Sans Pro"/>
              </a:rPr>
              <a:t>TRÍ TUỆ NHÂN TẠO</a:t>
            </a:r>
          </a:p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6600" i="1" spc="-5">
                <a:solidFill>
                  <a:srgbClr val="00318B"/>
                </a:solidFill>
                <a:cs typeface="Source Sans Pro"/>
              </a:rPr>
              <a:t>Artificial Intelligence</a:t>
            </a:r>
            <a:endParaRPr lang="cs-CZ" sz="7200" i="1" dirty="0"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10000456" y="4127500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9657556" y="5329787"/>
            <a:ext cx="7888372" cy="25135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Đoàn Vũ Thịnh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Khoa Công nghệ Thông tin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Đại học Nha Trang</a:t>
            </a:r>
          </a:p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4000" spc="-5">
                <a:cs typeface="Source Sans Pro Light"/>
              </a:rPr>
              <a:t>Email: thinhdv@ntu.edu.vn</a:t>
            </a:r>
            <a:endParaRPr lang="en-US" sz="4000" dirty="0">
              <a:cs typeface="Source Sans Pro Light"/>
            </a:endParaRPr>
          </a:p>
        </p:txBody>
      </p:sp>
      <p:sp>
        <p:nvSpPr>
          <p:cNvPr id="10" name="object 20">
            <a:extLst>
              <a:ext uri="{FF2B5EF4-FFF2-40B4-BE49-F238E27FC236}">
                <a16:creationId xmlns:a16="http://schemas.microsoft.com/office/drawing/2014/main" id="{EAB98D30-1FCB-1DF6-1A38-FE534D0BAC62}"/>
              </a:ext>
            </a:extLst>
          </p:cNvPr>
          <p:cNvSpPr txBox="1"/>
          <p:nvPr/>
        </p:nvSpPr>
        <p:spPr>
          <a:xfrm>
            <a:off x="14704970" y="9870634"/>
            <a:ext cx="4287087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>
              <a:lnSpc>
                <a:spcPct val="100000"/>
              </a:lnSpc>
              <a:spcBef>
                <a:spcPts val="100"/>
              </a:spcBef>
            </a:pPr>
            <a:r>
              <a:rPr lang="en-US" sz="3200" spc="-5">
                <a:cs typeface="Source Sans Pro Light"/>
              </a:rPr>
              <a:t>Nha Trang, 06-2023</a:t>
            </a:r>
            <a:endParaRPr lang="en-US" sz="3200" dirty="0">
              <a:cs typeface="Source Sans Pr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958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8. LẬP TRÌNH PROLOG (PROgramming in LOGic)</a:t>
            </a:r>
            <a:endParaRPr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20"/>
              <p:cNvSpPr txBox="1"/>
              <p:nvPr/>
            </p:nvSpPr>
            <p:spPr>
              <a:xfrm>
                <a:off x="828277" y="2181739"/>
                <a:ext cx="9515080" cy="435003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it-IT" sz="4000" spc="-5"/>
                  <a:t>Truy vấn các tri thức sau:</a:t>
                </a:r>
              </a:p>
              <a:p>
                <a:pPr marL="1497965" marR="508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it-IT" sz="3600" spc="-5"/>
                  <a:t>Nam có yêu Mai không?</a:t>
                </a:r>
              </a:p>
              <a:p>
                <a:pPr marL="1497965" marR="508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it-IT" sz="3600" spc="-5"/>
                  <a:t>có ai yêu mẹ của mình không?</a:t>
                </a:r>
              </a:p>
              <a:p>
                <a:pPr marL="1497965" marR="508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endParaRPr lang="it-IT" sz="3600" spc="-5"/>
              </a:p>
              <a:p>
                <a:pPr marL="1497965" marR="508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it-IT" sz="3600" spc="-5"/>
                  <a:t>có ai đó yêu nhau không?</a:t>
                </a:r>
              </a:p>
              <a:p>
                <a:pPr marL="926465" marR="5080" lvl="2" algn="just">
                  <a:lnSpc>
                    <a:spcPct val="130000"/>
                  </a:lnSpc>
                </a:pPr>
                <a:r>
                  <a:rPr lang="it-IT" sz="3600" spc="-5"/>
                  <a:t>	 </a:t>
                </a:r>
                <a14:m>
                  <m:oMath xmlns:m="http://schemas.openxmlformats.org/officeDocument/2006/math">
                    <m:r>
                      <a:rPr lang="en-US" sz="3600" b="0" i="1" spc="-5" smtClean="0">
                        <a:latin typeface="Cambria Math" panose="02040503050406030204" pitchFamily="18" charset="0"/>
                      </a:rPr>
                      <m:t>𝑦𝑒𝑢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</a:rPr>
                      <m:t>)∩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𝑦𝑒𝑢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36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sz="3600" spc="-5"/>
              </a:p>
            </p:txBody>
          </p:sp>
        </mc:Choice>
        <mc:Fallback>
          <p:sp>
            <p:nvSpPr>
              <p:cNvPr id="20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77" y="2181739"/>
                <a:ext cx="9515080" cy="4350037"/>
              </a:xfrm>
              <a:prstGeom prst="rect">
                <a:avLst/>
              </a:prstGeom>
              <a:blipFill>
                <a:blip r:embed="rId3"/>
                <a:stretch>
                  <a:fillRect l="-2883" t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4CE2A7D-9DB0-761A-E2C3-01E8D6C18961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CE3A7628-F2BA-A74A-AC4C-0630CC6BB2A5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Ví dụ</a:t>
            </a:r>
            <a:endParaRPr lang="vi-VN" sz="4400" spc="-5">
              <a:cs typeface="Source Sans Pro Light"/>
            </a:endParaRPr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645E91F1-6DB6-61F7-1A04-576288F509CC}"/>
              </a:ext>
            </a:extLst>
          </p:cNvPr>
          <p:cNvSpPr txBox="1"/>
          <p:nvPr/>
        </p:nvSpPr>
        <p:spPr>
          <a:xfrm>
            <a:off x="8362156" y="2179925"/>
            <a:ext cx="10210799" cy="7150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 ?- yeu(nam,mai). = TRUE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pl-PL" sz="3600" spc="-5"/>
              <a:t>?- yeu(nam,ba_ngoai(mai)).</a:t>
            </a:r>
            <a:r>
              <a:rPr lang="en-US" sz="3600" spc="-5"/>
              <a:t> = TRUE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3600" spc="-5"/>
              <a:t>?- yeu(Y,me_cua(X)).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3600" spc="-5"/>
              <a:t>Y = nam ;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3600" spc="-5"/>
              <a:t>?- yeu(X,Y),yeu(Y,X).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3600" spc="-5"/>
              <a:t>X = mai,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3600" spc="-5"/>
              <a:t>Y = nam ;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3600" spc="-5"/>
              <a:t>X = nam,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3600" spc="-5"/>
              <a:t>Y = mai ;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3600" spc="-5"/>
              <a:t>X = Y, Y = nam ;</a:t>
            </a:r>
            <a:endParaRPr lang="it-IT" sz="3600" spc="-5"/>
          </a:p>
        </p:txBody>
      </p:sp>
    </p:spTree>
    <p:extLst>
      <p:ext uri="{BB962C8B-B14F-4D97-AF65-F5344CB8AC3E}">
        <p14:creationId xmlns:p14="http://schemas.microsoft.com/office/powerpoint/2010/main" val="260732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BA82-DE6E-83EA-0441-32B847EDC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958" y="4660900"/>
            <a:ext cx="16396395" cy="1767382"/>
          </a:xfrm>
        </p:spPr>
        <p:txBody>
          <a:bodyPr>
            <a:normAutofit/>
          </a:bodyPr>
          <a:lstStyle/>
          <a:p>
            <a:pPr algn="ctr"/>
            <a:r>
              <a:rPr lang="en-US" sz="5000"/>
              <a:t>HẾT CHƯƠNG 8</a:t>
            </a:r>
          </a:p>
        </p:txBody>
      </p:sp>
    </p:spTree>
    <p:extLst>
      <p:ext uri="{BB962C8B-B14F-4D97-AF65-F5344CB8AC3E}">
        <p14:creationId xmlns:p14="http://schemas.microsoft.com/office/powerpoint/2010/main" val="45909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958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8. LẬP TRÌNH PROLOG (PROgramming in LOGic)</a:t>
            </a:r>
            <a:endParaRPr sz="48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8277" y="2181739"/>
            <a:ext cx="16916400" cy="71436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>
                <a:cs typeface="Source Sans Pro Light"/>
              </a:rPr>
              <a:t>NNLT Prolog do Alain Colmerauer </a:t>
            </a:r>
            <a:r>
              <a:rPr lang="en-US" sz="4000" spc="-5">
                <a:cs typeface="Source Sans Pro Light"/>
              </a:rPr>
              <a:t>tạo </a:t>
            </a:r>
            <a:r>
              <a:rPr lang="vi-VN" sz="4000" spc="-5">
                <a:cs typeface="Source Sans Pro Light"/>
              </a:rPr>
              <a:t>ra </a:t>
            </a:r>
            <a:r>
              <a:rPr lang="en-US" sz="4000" spc="-5">
                <a:cs typeface="Source Sans Pro Light"/>
              </a:rPr>
              <a:t>(</a:t>
            </a:r>
            <a:r>
              <a:rPr lang="vi-VN" sz="4000" spc="-5">
                <a:cs typeface="Source Sans Pro Light"/>
              </a:rPr>
              <a:t>1972</a:t>
            </a:r>
            <a:r>
              <a:rPr lang="en-US" sz="4000" spc="-5">
                <a:cs typeface="Source Sans Pro Light"/>
              </a:rPr>
              <a:t>)</a:t>
            </a:r>
            <a:r>
              <a:rPr lang="vi-VN" sz="4000" spc="-5">
                <a:cs typeface="Source Sans Pro Light"/>
              </a:rPr>
              <a:t>. Prolog được xây dựng trên cở sở lý thuyết của</a:t>
            </a:r>
            <a:r>
              <a:rPr lang="en-US" sz="4000" spc="-5">
                <a:cs typeface="Source Sans Pro Light"/>
              </a:rPr>
              <a:t> </a:t>
            </a:r>
            <a:r>
              <a:rPr lang="vi-VN" sz="4000" spc="-5">
                <a:cs typeface="Source Sans Pro Light"/>
              </a:rPr>
              <a:t>l</a:t>
            </a:r>
            <a:r>
              <a:rPr lang="en-US" sz="4000" spc="-5">
                <a:cs typeface="Source Sans Pro Light"/>
              </a:rPr>
              <a:t>o</a:t>
            </a:r>
            <a:r>
              <a:rPr lang="vi-VN" sz="4000" spc="-5">
                <a:cs typeface="Source Sans Pro Light"/>
              </a:rPr>
              <a:t>gic vị từ, nhằm biểu diễn</a:t>
            </a:r>
            <a:r>
              <a:rPr lang="en-US" sz="4000" spc="-5">
                <a:cs typeface="Source Sans Pro Light"/>
              </a:rPr>
              <a:t> </a:t>
            </a:r>
            <a:r>
              <a:rPr lang="vi-VN" sz="4000" spc="-5">
                <a:cs typeface="Source Sans Pro Light"/>
              </a:rPr>
              <a:t>các tri thức cùng các mối quan hệ cơ bản giữa</a:t>
            </a:r>
            <a:r>
              <a:rPr lang="en-US" sz="4000" spc="-5">
                <a:cs typeface="Source Sans Pro Light"/>
              </a:rPr>
              <a:t> </a:t>
            </a:r>
            <a:r>
              <a:rPr lang="vi-VN" sz="4000" spc="-5">
                <a:cs typeface="Source Sans Pro Light"/>
              </a:rPr>
              <a:t>chúng</a:t>
            </a:r>
            <a:r>
              <a:rPr lang="en-US" sz="4000" spc="-5">
                <a:cs typeface="Source Sans Pro Light"/>
              </a:rPr>
              <a:t>. </a:t>
            </a:r>
            <a:r>
              <a:rPr lang="vi-VN" sz="4000" spc="-5"/>
              <a:t>Từ đó, khi đã được trang bị sẵn một cơ chế suy luận thông qua một môtơ</a:t>
            </a:r>
            <a:r>
              <a:rPr lang="en-US" sz="4000" spc="-5"/>
              <a:t> </a:t>
            </a:r>
            <a:r>
              <a:rPr lang="vi-VN" sz="4000" spc="-5"/>
              <a:t>suy diễn, Prolog sẽ sản sinh ra và kiểm tra </a:t>
            </a:r>
            <a:r>
              <a:rPr lang="en-US" sz="4000" spc="-5"/>
              <a:t>các</a:t>
            </a:r>
            <a:r>
              <a:rPr lang="vi-VN" sz="4000" spc="-5"/>
              <a:t> mối quan hệ hệ quả khác</a:t>
            </a:r>
            <a:r>
              <a:rPr lang="en-US" sz="4000" spc="-5"/>
              <a:t>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/>
              <a:t>Prolog thuộc nhóm</a:t>
            </a:r>
            <a:r>
              <a:rPr lang="en-US" sz="4000" spc="-5"/>
              <a:t> </a:t>
            </a:r>
            <a:r>
              <a:rPr lang="vi-VN" sz="4000" spc="-5"/>
              <a:t>NNLT mô tả</a:t>
            </a:r>
            <a:r>
              <a:rPr lang="en-US" sz="4000" spc="-5"/>
              <a:t>: </a:t>
            </a:r>
            <a:r>
              <a:rPr lang="vi-VN" sz="4000" spc="-5"/>
              <a:t>Để giải quyết một bài toán, đặc biệt là các bài toán xử lý ký hiệu</a:t>
            </a:r>
            <a:r>
              <a:rPr lang="en-US" sz="4000" spc="-5"/>
              <a:t> </a:t>
            </a:r>
            <a:r>
              <a:rPr lang="vi-VN" sz="4000" spc="-5"/>
              <a:t>trừu tượng và suy luận lôgic, ta chỉ cần chọn cách biểu diễn phù hợp và mô tả các</a:t>
            </a:r>
            <a:r>
              <a:rPr lang="en-US" sz="4000" spc="-5"/>
              <a:t> </a:t>
            </a:r>
            <a:r>
              <a:rPr lang="vi-VN" sz="4000" spc="-5"/>
              <a:t>đối tượng cùng các tính chất và mối quan hệ cơ bản đã biết giữa chúng</a:t>
            </a:r>
            <a:r>
              <a:rPr lang="en-US" sz="4000" spc="-5"/>
              <a:t>.</a:t>
            </a:r>
            <a:endParaRPr lang="vi-VN" sz="4000" spc="-5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4CE2A7D-9DB0-761A-E2C3-01E8D6C18961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CE3A7628-F2BA-A74A-AC4C-0630CC6BB2A5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Khái niệm</a:t>
            </a:r>
            <a:endParaRPr lang="vi-VN" sz="44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54144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958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8. LẬP TRÌNH PROLOG (PROgramming in LOGic)</a:t>
            </a:r>
            <a:endParaRPr sz="48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8277" y="2181739"/>
            <a:ext cx="16916400" cy="83477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>
                <a:cs typeface="Source Sans Pro Light"/>
              </a:rPr>
              <a:t>Thông</a:t>
            </a:r>
            <a:r>
              <a:rPr lang="en-US" sz="4000" spc="-5">
                <a:cs typeface="Source Sans Pro Light"/>
              </a:rPr>
              <a:t> </a:t>
            </a:r>
            <a:r>
              <a:rPr lang="vi-VN" sz="4000" spc="-5">
                <a:cs typeface="Source Sans Pro Light"/>
              </a:rPr>
              <a:t>qua môtơ suy diễn của Prolog, ta sẽ nhận được các câu trả lời liên quan đến các</a:t>
            </a:r>
            <a:r>
              <a:rPr lang="en-US" sz="4000" spc="-5">
                <a:cs typeface="Source Sans Pro Light"/>
              </a:rPr>
              <a:t> </a:t>
            </a:r>
            <a:r>
              <a:rPr lang="vi-VN" sz="4000" spc="-5">
                <a:cs typeface="Source Sans Pro Light"/>
              </a:rPr>
              <a:t>mối quan hệ nhân quả và các kết luận liên quan đến bài toán cần giải quyết.</a:t>
            </a:r>
            <a:endParaRPr lang="en-US" sz="40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/>
              <a:t>Khi</a:t>
            </a:r>
            <a:r>
              <a:rPr lang="en-US" sz="4000" spc="-5"/>
              <a:t> </a:t>
            </a:r>
            <a:r>
              <a:rPr lang="vi-VN" sz="4000" spc="-5"/>
              <a:t>tri thức đã biết về bài toán không tăng thêm, việc trả lời các kết luận khác liên</a:t>
            </a:r>
            <a:r>
              <a:rPr lang="en-US" sz="4000" spc="-5"/>
              <a:t> </a:t>
            </a:r>
            <a:r>
              <a:rPr lang="vi-VN" sz="4000" spc="-5"/>
              <a:t>quan đến bài toán là</a:t>
            </a:r>
            <a:r>
              <a:rPr lang="en-US" sz="4000" spc="-5"/>
              <a:t> </a:t>
            </a:r>
            <a:r>
              <a:rPr lang="vi-VN" sz="4000" spc="-5"/>
              <a:t>thông qua các câu hỏi thêm mà không</a:t>
            </a:r>
            <a:r>
              <a:rPr lang="en-US" sz="4000" spc="-5"/>
              <a:t> </a:t>
            </a:r>
            <a:r>
              <a:rPr lang="vi-VN" sz="4000" spc="-5"/>
              <a:t>cần phải lập trình lại như các NNLT kiểu thủ tục.</a:t>
            </a:r>
            <a:endParaRPr lang="en-US" sz="4000" spc="-5"/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la_nguoi(socrates).        			  %socrates la nguoi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phai_chet(X):-la_nguoi(X).  %la nguoi thi ai cung phai chet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%Cau truy van: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?- la_nguoi(mickey).				</a:t>
            </a:r>
            <a:r>
              <a:rPr lang="it-IT" sz="3600" spc="-5">
                <a:sym typeface="Symbol" panose="05050102010706020507" pitchFamily="18" charset="2"/>
              </a:rPr>
              <a:t> FALSE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3600" spc="-5"/>
              <a:t>la_nguoi(</a:t>
            </a:r>
            <a:r>
              <a:rPr lang="en-US" sz="3600" spc="-5"/>
              <a:t>socrates</a:t>
            </a:r>
            <a:r>
              <a:rPr lang="vi-VN" sz="3600" spc="-5"/>
              <a:t>).</a:t>
            </a:r>
            <a:r>
              <a:rPr lang="en-US" sz="3600" spc="-5"/>
              <a:t>	</a:t>
            </a:r>
            <a:r>
              <a:rPr lang="it-IT" sz="3600" spc="-5"/>
              <a:t>			</a:t>
            </a:r>
            <a:r>
              <a:rPr lang="it-IT" sz="3600" spc="-5">
                <a:sym typeface="Symbol" panose="05050102010706020507" pitchFamily="18" charset="2"/>
              </a:rPr>
              <a:t> TRUE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4CE2A7D-9DB0-761A-E2C3-01E8D6C18961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CE3A7628-F2BA-A74A-AC4C-0630CC6BB2A5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Khái niệm</a:t>
            </a:r>
            <a:endParaRPr lang="vi-VN" sz="44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1302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958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8. LẬP TRÌNH PROLOG (PROgramming in LOGic)</a:t>
            </a:r>
            <a:endParaRPr sz="48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8277" y="2181739"/>
            <a:ext cx="16916400" cy="3942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>
                <a:cs typeface="Source Sans Pro Light"/>
              </a:rPr>
              <a:t>Các khái niệm chính trong Prolog là: vị từ (predicate), đối tượng, biến, sự</a:t>
            </a:r>
            <a:r>
              <a:rPr lang="en-US" sz="4000" spc="-5">
                <a:cs typeface="Source Sans Pro Light"/>
              </a:rPr>
              <a:t> </a:t>
            </a:r>
            <a:r>
              <a:rPr lang="vi-VN" sz="4000" spc="-5">
                <a:cs typeface="Source Sans Pro Light"/>
              </a:rPr>
              <a:t>kiện (fact), qui tắc (rule), câu hỏi (đích, mục tiêu: Goal), danh sách. </a:t>
            </a:r>
            <a:endParaRPr lang="en-US" sz="4000" spc="-5">
              <a:cs typeface="Source Sans Pro Light"/>
            </a:endParaRP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vi-VN" sz="4000" spc="-5">
                <a:cs typeface="Source Sans Pro Light"/>
              </a:rPr>
              <a:t>Vài kỹ thuật</a:t>
            </a:r>
            <a:r>
              <a:rPr lang="en-US" sz="4000" spc="-5">
                <a:cs typeface="Source Sans Pro Light"/>
              </a:rPr>
              <a:t> </a:t>
            </a:r>
            <a:r>
              <a:rPr lang="vi-VN" sz="4000" spc="-5">
                <a:cs typeface="Source Sans Pro Light"/>
              </a:rPr>
              <a:t>thường được dùng trong Prolog là: quay lui (mặc định là tìm kiếm theo chiều sâu</a:t>
            </a:r>
            <a:r>
              <a:rPr lang="en-US" sz="4000" spc="-5">
                <a:cs typeface="Source Sans Pro Light"/>
              </a:rPr>
              <a:t> </a:t>
            </a:r>
            <a:r>
              <a:rPr lang="vi-VN" sz="4000" spc="-5">
                <a:cs typeface="Source Sans Pro Light"/>
              </a:rPr>
              <a:t>trên cây suy diễn), đệ qui, lát cắt.</a:t>
            </a:r>
            <a:endParaRPr lang="it-IT" sz="3600" spc="-5">
              <a:sym typeface="Symbol" panose="05050102010706020507" pitchFamily="18" charset="2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4CE2A7D-9DB0-761A-E2C3-01E8D6C18961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CE3A7628-F2BA-A74A-AC4C-0630CC6BB2A5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Khái niệm</a:t>
            </a:r>
            <a:endParaRPr lang="vi-VN" sz="44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6409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958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8. LẬP TRÌNH PROLOG (PROgramming in LOGic)</a:t>
            </a:r>
            <a:endParaRPr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20"/>
              <p:cNvSpPr txBox="1"/>
              <p:nvPr/>
            </p:nvSpPr>
            <p:spPr>
              <a:xfrm>
                <a:off x="828276" y="2181739"/>
                <a:ext cx="17744679" cy="842403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it-IT" sz="3600" spc="-5">
                    <a:sym typeface="Symbol" panose="05050102010706020507" pitchFamily="18" charset="2"/>
                  </a:rPr>
                  <a:t>Bước 1. Khám phá tri thức bài toán và hình thức hóa thành logic vị từ</a:t>
                </a:r>
              </a:p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it-IT" sz="3600" spc="-5">
                    <a:sym typeface="Symbol" panose="05050102010706020507" pitchFamily="18" charset="2"/>
                  </a:rPr>
                  <a:t>Bước 2. Tổ chức, tinh giản và chuyển tri thức về dạng </a:t>
                </a:r>
                <a:r>
                  <a:rPr lang="it-IT" sz="3600" spc="-5">
                    <a:solidFill>
                      <a:srgbClr val="FF0000"/>
                    </a:solidFill>
                    <a:sym typeface="Symbol" panose="05050102010706020507" pitchFamily="18" charset="2"/>
                  </a:rPr>
                  <a:t>Horn</a:t>
                </a:r>
              </a:p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it-IT" sz="3600" spc="-5">
                    <a:sym typeface="Symbol" panose="05050102010706020507" pitchFamily="18" charset="2"/>
                  </a:rPr>
                  <a:t>Bước 3. Viết tri thức Horn thành chương trình logic đúng cú pháp.</a:t>
                </a:r>
              </a:p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it-IT" sz="3600" spc="-5">
                    <a:sym typeface="Symbol" panose="05050102010706020507" pitchFamily="18" charset="2"/>
                  </a:rPr>
                  <a:t>Một số quy tắc biến đổi dạng chuẩn Horn:</a:t>
                </a:r>
              </a:p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it-IT" sz="40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𝑎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𝑏</m:t>
                    </m:r>
                  </m:oMath>
                </a14:m>
                <a:endParaRPr lang="en-US" sz="4000" b="0" spc="-5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4000" b="0" i="1" spc="-5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endParaRPr lang="en-US" sz="4000" b="0" spc="-5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4000" b="0" i="1" spc="-5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4000" b="0" i="1" spc="-5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∩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</m:d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endParaRPr lang="en-US" sz="4000" b="0" spc="-5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4000" b="0" i="1" spc="-5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d>
                      <m:dPr>
                        <m:ctrlP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¬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∪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</m:d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≡¬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d>
                      <m:dPr>
                        <m:ctrlP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¬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∪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</m:d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d>
                      <m:dPr>
                        <m:ctrlP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¬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∪¬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</m:d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≡¬</m:t>
                    </m:r>
                    <m:d>
                      <m:dPr>
                        <m:ctrlP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∩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</m:d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endParaRPr lang="en-US" sz="4000" b="0" spc="-5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4000" b="0" i="1" spc="-5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d>
                      <m:dPr>
                        <m:ctrlPr>
                          <a:rPr lang="en-US" sz="4000" b="0" i="1" spc="-5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4000" b="0" i="1" spc="-5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∩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</m:d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≡¬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d>
                      <m:dPr>
                        <m:ctrlP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∩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</m:d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≡¬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∩¬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endParaRPr lang="en-US" sz="4000" b="0" spc="-5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4000" b="0" i="1" spc="-5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4000" b="0" i="1" spc="-5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→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</m:d>
                    <m:r>
                      <a:rPr lang="en-US" sz="4000" b="0" i="1" spc="-5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≡¬</m:t>
                    </m:r>
                    <m:d>
                      <m:dPr>
                        <m:ctrlP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¬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∪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</m:d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d>
                      <m:dPr>
                        <m:ctrlP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¬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¬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∩¬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</m:d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d>
                      <m:dPr>
                        <m:ctrlP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∩¬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</m:d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endParaRPr lang="en-US" sz="4000" b="0" spc="-5">
                  <a:ea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4000" b="0" i="1" spc="-5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d>
                      <m:dPr>
                        <m:ctrlPr>
                          <a:rPr lang="en-US" sz="4000" b="0" i="1" spc="-5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4000" b="0" i="1" spc="-5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→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</m:d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≡¬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d>
                      <m:dPr>
                        <m:ctrlP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¬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∪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𝑟</m:t>
                        </m:r>
                      </m:e>
                    </m:d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d>
                      <m:dPr>
                        <m:ctrlP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¬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∪¬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</m:d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≡¬</m:t>
                    </m:r>
                    <m:d>
                      <m:dPr>
                        <m:ctrlP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𝑝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∩</m:t>
                        </m:r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𝑞</m:t>
                        </m:r>
                      </m:e>
                    </m:d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∪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≡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𝑝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𝑞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𝑟</m:t>
                    </m:r>
                  </m:oMath>
                </a14:m>
                <a:endParaRPr lang="it-IT" sz="4000" spc="-5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20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76" y="2181739"/>
                <a:ext cx="17744679" cy="8424037"/>
              </a:xfrm>
              <a:prstGeom prst="rect">
                <a:avLst/>
              </a:prstGeom>
              <a:blipFill>
                <a:blip r:embed="rId3"/>
                <a:stretch>
                  <a:fillRect l="-1374" t="-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4CE2A7D-9DB0-761A-E2C3-01E8D6C18961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CE3A7628-F2BA-A74A-AC4C-0630CC6BB2A5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Các bước thực thi</a:t>
            </a:r>
            <a:endParaRPr lang="vi-VN" sz="44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6993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958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8. LẬP TRÌNH PROLOG (PROgramming in LOGic)</a:t>
            </a:r>
            <a:endParaRPr sz="4800" dirty="0">
              <a:cs typeface="Source Sans Pro Ligh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bject 20"/>
              <p:cNvSpPr txBox="1"/>
              <p:nvPr/>
            </p:nvSpPr>
            <p:spPr>
              <a:xfrm>
                <a:off x="828276" y="2181739"/>
                <a:ext cx="17744679" cy="777674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en-US" sz="4000" spc="-5">
                    <a:sym typeface="Symbol" panose="05050102010706020507" pitchFamily="18" charset="2"/>
                  </a:rPr>
                  <a:t>Truy vấn trong Prolog là 1 câu logic có dạng truy vấn hạn định, là câu có dạng </a:t>
                </a:r>
                <a14:m>
                  <m:oMath xmlns:m="http://schemas.openxmlformats.org/officeDocument/2006/math">
                    <m:r>
                      <a:rPr lang="en-US" sz="400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(</m:t>
                    </m:r>
                    <m:sSub>
                      <m:sSubPr>
                        <m:ctrlP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  <m:sub>
                        <m:r>
                          <a:rPr lang="en-US" sz="40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1</m:t>
                        </m:r>
                      </m:sub>
                    </m:sSub>
                    <m:r>
                      <a:rPr lang="en-US" sz="40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sSub>
                      <m:sSubPr>
                        <m:ctrlPr>
                          <a:rPr lang="en-US" sz="4400" i="1" spc="-5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4400" i="1" spc="-5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  <m:sub>
                        <m:r>
                          <a:rPr lang="en-US" sz="44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2</m:t>
                        </m:r>
                      </m:sub>
                    </m:sSub>
                    <m:r>
                      <a:rPr lang="en-US" sz="4400" i="1" spc="-5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…</m:t>
                    </m:r>
                    <m:r>
                      <a:rPr lang="en-US" sz="4400" i="1" spc="-5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∩</m:t>
                    </m:r>
                    <m:sSub>
                      <m:sSubPr>
                        <m:ctrlPr>
                          <a:rPr lang="en-US" sz="4400" i="1" spc="-5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4400" i="1" spc="-5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  <m:sub>
                        <m:r>
                          <a:rPr lang="en-US" sz="44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sub>
                    </m:sSub>
                    <m:r>
                      <a:rPr lang="en-US" sz="4400" b="0" i="1" spc="-5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it-IT" sz="4400" spc="-5">
                    <a:sym typeface="Symbol" panose="05050102010706020507" pitchFamily="18" charset="2"/>
                  </a:rPr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pc="-5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sz="4400" i="1" spc="-5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𝐴</m:t>
                        </m:r>
                      </m:e>
                      <m:sub>
                        <m:r>
                          <a:rPr lang="en-US" sz="4400" b="0" i="1" spc="-5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4400" spc="-5">
                    <a:sym typeface="Symbol" panose="05050102010706020507" pitchFamily="18" charset="2"/>
                  </a:rPr>
                  <a:t>là các biểu thức đơn.</a:t>
                </a:r>
              </a:p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it-IT" sz="4400" spc="-5">
                    <a:sym typeface="Symbol" panose="05050102010706020507" pitchFamily="18" charset="2"/>
                  </a:rPr>
                  <a:t>Việc suy diễn tri thức là việc kiểm tra, xem xét một tri thức nào đó có phải là hệ quả logic của một cơ sở tri thức hay không?</a:t>
                </a:r>
              </a:p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it-IT" sz="4400" spc="-5">
                    <a:sym typeface="Symbol" panose="05050102010706020507" pitchFamily="18" charset="2"/>
                  </a:rPr>
                  <a:t>Câu trả lời của Prolog = false, tức tri thức cần kiểm tra không là hệ quả của chương trình.</a:t>
                </a:r>
              </a:p>
              <a:p>
                <a:pPr marL="583565" marR="5080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it-IT" sz="4400" spc="-5">
                    <a:sym typeface="Symbol" panose="05050102010706020507" pitchFamily="18" charset="2"/>
                  </a:rPr>
                  <a:t>Xét ví dụ:</a:t>
                </a:r>
              </a:p>
              <a:p>
                <a:pPr marL="1497965" marR="508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it-IT" sz="4400" spc="-5"/>
                  <a:t>la_nguoi(socrates).        			  %socrates la nguoi</a:t>
                </a:r>
              </a:p>
              <a:p>
                <a:pPr marL="1497965" marR="5080" lvl="2" indent="-571500" algn="just">
                  <a:lnSpc>
                    <a:spcPct val="130000"/>
                  </a:lnSpc>
                  <a:buFont typeface="Wingdings" panose="05000000000000000000" pitchFamily="2" charset="2"/>
                  <a:buChar char="§"/>
                </a:pPr>
                <a:r>
                  <a:rPr lang="it-IT" sz="4400" spc="-5"/>
                  <a:t>phai_chet(X):-la_nguoi(X).  %la nguoi thi ai cung phai chet</a:t>
                </a:r>
              </a:p>
            </p:txBody>
          </p:sp>
        </mc:Choice>
        <mc:Fallback>
          <p:sp>
            <p:nvSpPr>
              <p:cNvPr id="20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76" y="2181739"/>
                <a:ext cx="17744679" cy="7776744"/>
              </a:xfrm>
              <a:prstGeom prst="rect">
                <a:avLst/>
              </a:prstGeom>
              <a:blipFill>
                <a:blip r:embed="rId3"/>
                <a:stretch>
                  <a:fillRect l="-1718" t="-392" r="-1855" b="-3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4CE2A7D-9DB0-761A-E2C3-01E8D6C18961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CE3A7628-F2BA-A74A-AC4C-0630CC6BB2A5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Các bước thực thi</a:t>
            </a:r>
            <a:endParaRPr lang="vi-VN" sz="44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9199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958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8. LẬP TRÌNH PROLOG (PROgramming in LOGic)</a:t>
            </a:r>
            <a:endParaRPr sz="48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8276" y="2181739"/>
            <a:ext cx="17744679" cy="6343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sym typeface="Symbol" panose="05050102010706020507" pitchFamily="18" charset="2"/>
              </a:rPr>
              <a:t>Với câu truy vấn “la_nguoi(socrate).” muốn hỏi “socrate” có phải là người không thì câu trả lời là true vì “la_nguoi(socrate).” là hệ quả logic được suy diễn trực tiếp từ chương trình trên.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sym typeface="Symbol" panose="05050102010706020507" pitchFamily="18" charset="2"/>
              </a:rPr>
              <a:t>Với câu truy vấn “phai_chet(socrate).” muốn hỏi “socrate” có phải chết không sẽ có câu trả lời là true vì “phai_chet(socrate).”  được suy diễn từ câu (2) và (1) của chương trình trên.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sym typeface="Symbol" panose="05050102010706020507" pitchFamily="18" charset="2"/>
              </a:rPr>
              <a:t>Truy vấn “phai_chet(mickey).” sẽ có câu trả lời là false vì đây không phải là hệ quả của chương trình trên.</a:t>
            </a:r>
            <a:endParaRPr lang="it-IT" sz="4000" spc="-5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4CE2A7D-9DB0-761A-E2C3-01E8D6C18961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CE3A7628-F2BA-A74A-AC4C-0630CC6BB2A5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Các bước thực thi</a:t>
            </a:r>
            <a:endParaRPr lang="vi-VN" sz="4400" spc="-5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1412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958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8. LẬP TRÌNH PROLOG (PROgramming in LOGic)</a:t>
            </a:r>
            <a:endParaRPr sz="48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8276" y="2181739"/>
            <a:ext cx="17744679" cy="51502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000" spc="-5">
                <a:sym typeface="Symbol" panose="05050102010706020507" pitchFamily="18" charset="2"/>
              </a:rPr>
              <a:t>Xem xét chương trình sau: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en-US" sz="4000" spc="-5">
              <a:sym typeface="Symbol" panose="05050102010706020507" pitchFamily="18" charset="2"/>
            </a:endParaRP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la_nguoi(</a:t>
            </a:r>
            <a:r>
              <a:rPr lang="it-IT" sz="3600" spc="-5">
                <a:solidFill>
                  <a:srgbClr val="00B0F0"/>
                </a:solidFill>
              </a:rPr>
              <a:t>socrates</a:t>
            </a:r>
            <a:r>
              <a:rPr lang="it-IT" sz="3600" spc="-5"/>
              <a:t>)</a:t>
            </a:r>
            <a:r>
              <a:rPr lang="it-IT" sz="3600" spc="-5">
                <a:solidFill>
                  <a:srgbClr val="00B050"/>
                </a:solidFill>
              </a:rPr>
              <a:t>. </a:t>
            </a:r>
            <a:r>
              <a:rPr lang="it-IT" sz="3600" spc="-5"/>
              <a:t>       				%socrates la nguoi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phai_chet(X)</a:t>
            </a:r>
            <a:r>
              <a:rPr lang="it-IT" sz="3600" spc="-5">
                <a:solidFill>
                  <a:srgbClr val="FF0000"/>
                </a:solidFill>
              </a:rPr>
              <a:t>:-</a:t>
            </a:r>
            <a:r>
              <a:rPr lang="it-IT" sz="3600" spc="-5"/>
              <a:t>la_nguoi(</a:t>
            </a:r>
            <a:r>
              <a:rPr lang="it-IT" sz="3600" spc="-5">
                <a:solidFill>
                  <a:srgbClr val="7030A0"/>
                </a:solidFill>
              </a:rPr>
              <a:t>X</a:t>
            </a:r>
            <a:r>
              <a:rPr lang="it-IT" sz="3600" spc="-5"/>
              <a:t>). 	%la nguoi thi ai cung phai chet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it-IT" sz="3600" spc="-5"/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it-IT" sz="3600" spc="-5"/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Với dữ liệu là biến, PROLOG tự thêm </a:t>
            </a:r>
            <a:r>
              <a:rPr lang="it-IT" sz="3600" spc="-5">
                <a:sym typeface="Symbol" panose="05050102010706020507" pitchFamily="18" charset="2"/>
              </a:rPr>
              <a:t>X: không cần viết</a:t>
            </a:r>
            <a:endParaRPr lang="it-IT" sz="3600" spc="-5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4CE2A7D-9DB0-761A-E2C3-01E8D6C18961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CE3A7628-F2BA-A74A-AC4C-0630CC6BB2A5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Các bước thực thi</a:t>
            </a:r>
            <a:endParaRPr lang="vi-VN" sz="4400" spc="-5">
              <a:cs typeface="Source Sans Pro Light"/>
            </a:endParaRP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1BC6B64F-F6AC-3EA3-0D3E-BCAC14586BCB}"/>
              </a:ext>
            </a:extLst>
          </p:cNvPr>
          <p:cNvSpPr/>
          <p:nvPr/>
        </p:nvSpPr>
        <p:spPr>
          <a:xfrm>
            <a:off x="4171156" y="3023976"/>
            <a:ext cx="1676400" cy="696871"/>
          </a:xfrm>
          <a:prstGeom prst="wedgeRoundRectCallout">
            <a:avLst>
              <a:gd name="adj1" fmla="val 38907"/>
              <a:gd name="adj2" fmla="val 8654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00B0F0"/>
                </a:solidFill>
              </a:rPr>
              <a:t>hằng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F501561C-B319-F0FE-DA7F-F2CFE31BFE91}"/>
              </a:ext>
            </a:extLst>
          </p:cNvPr>
          <p:cNvSpPr/>
          <p:nvPr/>
        </p:nvSpPr>
        <p:spPr>
          <a:xfrm>
            <a:off x="6609556" y="5348514"/>
            <a:ext cx="1676400" cy="696871"/>
          </a:xfrm>
          <a:prstGeom prst="wedgeRoundRectCallout">
            <a:avLst>
              <a:gd name="adj1" fmla="val 41505"/>
              <a:gd name="adj2" fmla="val -69665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7030A0"/>
                </a:solidFill>
              </a:rPr>
              <a:t>biến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8DAD42A-0275-2B4F-51F9-4BC4BFFC3BDE}"/>
              </a:ext>
            </a:extLst>
          </p:cNvPr>
          <p:cNvSpPr/>
          <p:nvPr/>
        </p:nvSpPr>
        <p:spPr>
          <a:xfrm>
            <a:off x="6591640" y="3023976"/>
            <a:ext cx="2057400" cy="696871"/>
          </a:xfrm>
          <a:prstGeom prst="wedgeRoundRectCallout">
            <a:avLst>
              <a:gd name="adj1" fmla="val -41274"/>
              <a:gd name="adj2" fmla="val 11466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00B050"/>
                </a:solidFill>
              </a:rPr>
              <a:t>hết câu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9B407EA3-95FA-EB2B-BDE6-9FB5B1415B0A}"/>
              </a:ext>
            </a:extLst>
          </p:cNvPr>
          <p:cNvSpPr/>
          <p:nvPr/>
        </p:nvSpPr>
        <p:spPr>
          <a:xfrm>
            <a:off x="3409156" y="5361214"/>
            <a:ext cx="1905000" cy="696871"/>
          </a:xfrm>
          <a:prstGeom prst="wedgeRoundRectCallout">
            <a:avLst>
              <a:gd name="adj1" fmla="val 62284"/>
              <a:gd name="adj2" fmla="val -85286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kết quả</a:t>
            </a:r>
          </a:p>
        </p:txBody>
      </p:sp>
    </p:spTree>
    <p:extLst>
      <p:ext uri="{BB962C8B-B14F-4D97-AF65-F5344CB8AC3E}">
        <p14:creationId xmlns:p14="http://schemas.microsoft.com/office/powerpoint/2010/main" val="129796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958" y="0"/>
            <a:ext cx="19010313" cy="1112119"/>
          </a:xfrm>
          <a:custGeom>
            <a:avLst/>
            <a:gdLst/>
            <a:ahLst/>
            <a:cxnLst/>
            <a:rect l="l" t="t" r="r" b="b"/>
            <a:pathLst>
              <a:path w="1892300" h="440055">
                <a:moveTo>
                  <a:pt x="0" y="439737"/>
                </a:moveTo>
                <a:lnTo>
                  <a:pt x="1892300" y="439737"/>
                </a:lnTo>
                <a:lnTo>
                  <a:pt x="1892300" y="0"/>
                </a:lnTo>
                <a:lnTo>
                  <a:pt x="0" y="0"/>
                </a:lnTo>
                <a:lnTo>
                  <a:pt x="0" y="439737"/>
                </a:lnTo>
                <a:close/>
              </a:path>
            </a:pathLst>
          </a:custGeom>
          <a:solidFill>
            <a:srgbClr val="009E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818356" y="317499"/>
            <a:ext cx="171450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spc="-10">
                <a:solidFill>
                  <a:srgbClr val="FFFFFF"/>
                </a:solidFill>
                <a:cs typeface="Source Sans Pro Light"/>
              </a:rPr>
              <a:t>Chương 8. LẬP TRÌNH PROLOG (PROgramming in LOGic)</a:t>
            </a:r>
            <a:endParaRPr sz="4800" dirty="0">
              <a:cs typeface="Source Sans Pro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8277" y="2181739"/>
            <a:ext cx="9515080" cy="73108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4000" spc="-5"/>
              <a:t>Dùng Prolog biểu diễn tri thức sau: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1. Lan là nữ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2. Mẹ của Lan là nữ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3. Mai yêu Nam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4. Nam yêu hết thảy mọi người</a:t>
            </a:r>
          </a:p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4000" spc="-5"/>
              <a:t>Truy vấn các tri thức sau: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Lan có phải là nữ không?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Mai có phải là nữ không?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Nam có phải là nam không?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Có ai đó là nữ không?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4CE2A7D-9DB0-761A-E2C3-01E8D6C18961}"/>
              </a:ext>
            </a:extLst>
          </p:cNvPr>
          <p:cNvSpPr/>
          <p:nvPr/>
        </p:nvSpPr>
        <p:spPr>
          <a:xfrm>
            <a:off x="-1" y="1124818"/>
            <a:ext cx="18572957" cy="1000863"/>
          </a:xfrm>
          <a:custGeom>
            <a:avLst/>
            <a:gdLst>
              <a:gd name="connsiteX0" fmla="*/ 0 w 19044896"/>
              <a:gd name="connsiteY0" fmla="*/ 0 h 814838"/>
              <a:gd name="connsiteX1" fmla="*/ 17382432 w 19044896"/>
              <a:gd name="connsiteY1" fmla="*/ 0 h 814838"/>
              <a:gd name="connsiteX2" fmla="*/ 18288000 w 19044896"/>
              <a:gd name="connsiteY2" fmla="*/ 0 h 814838"/>
              <a:gd name="connsiteX3" fmla="*/ 18726162 w 19044896"/>
              <a:gd name="connsiteY3" fmla="*/ 0 h 814838"/>
              <a:gd name="connsiteX4" fmla="*/ 19044896 w 19044896"/>
              <a:gd name="connsiteY4" fmla="*/ 407419 h 814838"/>
              <a:gd name="connsiteX5" fmla="*/ 18726162 w 19044896"/>
              <a:gd name="connsiteY5" fmla="*/ 814838 h 814838"/>
              <a:gd name="connsiteX6" fmla="*/ 18288000 w 19044896"/>
              <a:gd name="connsiteY6" fmla="*/ 814838 h 814838"/>
              <a:gd name="connsiteX7" fmla="*/ 17382432 w 19044896"/>
              <a:gd name="connsiteY7" fmla="*/ 814838 h 814838"/>
              <a:gd name="connsiteX8" fmla="*/ 0 w 19044896"/>
              <a:gd name="connsiteY8" fmla="*/ 814838 h 81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44896" h="814838">
                <a:moveTo>
                  <a:pt x="0" y="0"/>
                </a:moveTo>
                <a:lnTo>
                  <a:pt x="17382432" y="0"/>
                </a:lnTo>
                <a:lnTo>
                  <a:pt x="18288000" y="0"/>
                </a:lnTo>
                <a:lnTo>
                  <a:pt x="18726162" y="0"/>
                </a:lnTo>
                <a:cubicBezTo>
                  <a:pt x="18902178" y="0"/>
                  <a:pt x="19044896" y="182396"/>
                  <a:pt x="19044896" y="407419"/>
                </a:cubicBezTo>
                <a:cubicBezTo>
                  <a:pt x="19044896" y="632443"/>
                  <a:pt x="18902178" y="814838"/>
                  <a:pt x="18726162" y="814838"/>
                </a:cubicBezTo>
                <a:lnTo>
                  <a:pt x="18288000" y="814838"/>
                </a:lnTo>
                <a:lnTo>
                  <a:pt x="17382432" y="814838"/>
                </a:lnTo>
                <a:lnTo>
                  <a:pt x="0" y="814838"/>
                </a:lnTo>
                <a:close/>
              </a:path>
            </a:pathLst>
          </a:cu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bject 20">
            <a:extLst>
              <a:ext uri="{FF2B5EF4-FFF2-40B4-BE49-F238E27FC236}">
                <a16:creationId xmlns:a16="http://schemas.microsoft.com/office/drawing/2014/main" id="{CE3A7628-F2BA-A74A-AC4C-0630CC6BB2A5}"/>
              </a:ext>
            </a:extLst>
          </p:cNvPr>
          <p:cNvSpPr txBox="1"/>
          <p:nvPr/>
        </p:nvSpPr>
        <p:spPr>
          <a:xfrm>
            <a:off x="757564" y="1179062"/>
            <a:ext cx="17205792" cy="8148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3565" marR="5080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n-US" sz="4400" spc="-5">
                <a:cs typeface="Source Sans Pro Light"/>
              </a:rPr>
              <a:t>Ví dụ</a:t>
            </a:r>
            <a:endParaRPr lang="vi-VN" sz="4400" spc="-5">
              <a:cs typeface="Source Sans Pro Light"/>
            </a:endParaRPr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645E91F1-6DB6-61F7-1A04-576288F509CC}"/>
              </a:ext>
            </a:extLst>
          </p:cNvPr>
          <p:cNvSpPr txBox="1"/>
          <p:nvPr/>
        </p:nvSpPr>
        <p:spPr>
          <a:xfrm>
            <a:off x="9505156" y="2179925"/>
            <a:ext cx="9067799" cy="85911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 la_nu(lan).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 la_nu(me_cua(lan)).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 yeu(mai,nam).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 yeu(nam,_).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 la_nu(X) :- X = me_cua(Y).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endParaRPr lang="it-IT" sz="3600" spc="-5"/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?-la_nu(lan). = TRUE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?-la_nu(mai). = FALSE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?-la_nam(nam). = LỖI</a:t>
            </a:r>
          </a:p>
          <a:p>
            <a:pPr marL="1497965" marR="5080" lvl="2" indent="-571500" algn="just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it-IT" sz="3600" spc="-5"/>
              <a:t>?-la_nu(X). </a:t>
            </a:r>
          </a:p>
          <a:p>
            <a:pPr marL="2412365" marR="5080" lvl="4" indent="-5715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3600" spc="-5"/>
              <a:t>X = lan ;X = me_cua(lan) ;</a:t>
            </a:r>
          </a:p>
          <a:p>
            <a:pPr marL="2412365" marR="5080" lvl="4" indent="-5715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es-ES" sz="3600" spc="-5"/>
              <a:t>X = me_cua(_) ;</a:t>
            </a:r>
            <a:endParaRPr lang="it-IT" sz="3600" spc="-5"/>
          </a:p>
        </p:txBody>
      </p:sp>
    </p:spTree>
    <p:extLst>
      <p:ext uri="{BB962C8B-B14F-4D97-AF65-F5344CB8AC3E}">
        <p14:creationId xmlns:p14="http://schemas.microsoft.com/office/powerpoint/2010/main" val="190497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I_main">
      <a:majorFont>
        <a:latin typeface="Be Vietnam Pro Black"/>
        <a:ea typeface=""/>
        <a:cs typeface=""/>
      </a:majorFont>
      <a:minorFont>
        <a:latin typeface="Be Vietnam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netic Fields - by Lifeliqe autor Michael Carter.pptx" id="{1CD8B0ED-503E-4F9D-BE1F-EA91A594AAD6}" vid="{DDA4976A-1FAE-4427-8059-0A415774D0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Magnetism Magnetic Fields</Template>
  <TotalTime>938</TotalTime>
  <Words>1316</Words>
  <Application>Microsoft Office PowerPoint</Application>
  <PresentationFormat>Custom</PresentationFormat>
  <Paragraphs>117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 Vietnam Pro</vt:lpstr>
      <vt:lpstr>Be Vietnam Pro Black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HẾT CHƯƠNG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SCB</dc:creator>
  <cp:lastModifiedBy>SCB</cp:lastModifiedBy>
  <cp:revision>11</cp:revision>
  <dcterms:created xsi:type="dcterms:W3CDTF">2023-06-02T10:09:28Z</dcterms:created>
  <dcterms:modified xsi:type="dcterms:W3CDTF">2023-07-03T04:31:46Z</dcterms:modified>
</cp:coreProperties>
</file>