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6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5" r:id="rId47"/>
    <p:sldId id="301" r:id="rId48"/>
    <p:sldId id="302" r:id="rId49"/>
    <p:sldId id="303" r:id="rId50"/>
    <p:sldId id="304" r:id="rId51"/>
    <p:sldId id="306" r:id="rId52"/>
    <p:sldId id="307" r:id="rId53"/>
    <p:sldId id="319" r:id="rId54"/>
    <p:sldId id="320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477207-CF85-4C57-B045-77ADAEF5C47E}">
          <p14:sldIdLst>
            <p14:sldId id="256"/>
          </p14:sldIdLst>
        </p14:section>
        <p14:section name="A* - Puzzle 8" id="{CAE83D19-604F-4FB7-BD21-DFF297BAB023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MIN-MAX" id="{5C964E45-3B04-4A41-8568-510BC3188F5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ắt tỉa alpha-beta" id="{3860FD8D-1258-44B6-B5EB-83B4C4F93511}">
          <p14:sldIdLst>
            <p14:sldId id="263"/>
            <p14:sldId id="264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alpha-beta ví dụ 1" id="{7CB32A2A-9656-4ADB-9623-1512CD0A007C}">
          <p14:sldIdLst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5"/>
            <p14:sldId id="301"/>
            <p14:sldId id="302"/>
            <p14:sldId id="303"/>
            <p14:sldId id="304"/>
            <p14:sldId id="306"/>
          </p14:sldIdLst>
        </p14:section>
        <p14:section name="alpha - beta vd2" id="{5F6898E8-F585-4B92-8CC3-3FF9623F2D88}">
          <p14:sldIdLst>
            <p14:sldId id="307"/>
            <p14:sldId id="319"/>
            <p14:sldId id="320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alpha-beta vd3" id="{5B6D4A25-33FB-4678-9180-74AEA05A8490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alpha_beta-vd4" id="{8F06D376-26EF-48B8-A597-D8C973BE7310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EF3"/>
    <a:srgbClr val="FFA100"/>
    <a:srgbClr val="FFBF00"/>
    <a:srgbClr val="E3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44" d="100"/>
          <a:sy n="44" d="100"/>
        </p:scale>
        <p:origin x="720" y="7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32241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41365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40096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78646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7784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61144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47195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3259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60208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22575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9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425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38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328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603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31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8759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7429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942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71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168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07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31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5540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806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9371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547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358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402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34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42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7321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858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8896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452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4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134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200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991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3735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00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3687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5292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595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438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1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36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844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498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8153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4920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48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4742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0173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5088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6051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8104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349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39494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80496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9688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19948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79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1617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34732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0347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08114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4741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9787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909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3102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81744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5280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627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27320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4542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99598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9291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70710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5472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7416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7342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12311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789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11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40467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9432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88314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4020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2927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71243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4540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0746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6930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51215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387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968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49432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8875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569579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7119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26768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02870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41242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2909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478810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15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0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101.xml"/><Relationship Id="rId16" Type="http://schemas.openxmlformats.org/officeDocument/2006/relationships/image" Target="../media/image142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2.png"/><Relationship Id="rId15" Type="http://schemas.openxmlformats.org/officeDocument/2006/relationships/image" Target="../media/image140.png"/><Relationship Id="rId10" Type="http://schemas.openxmlformats.org/officeDocument/2006/relationships/image" Target="../media/image130.png"/><Relationship Id="rId19" Type="http://schemas.openxmlformats.org/officeDocument/2006/relationships/image" Target="../media/image146.png"/><Relationship Id="rId4" Type="http://schemas.openxmlformats.org/officeDocument/2006/relationships/image" Target="../media/image147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2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3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4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5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29.png"/><Relationship Id="rId21" Type="http://schemas.openxmlformats.org/officeDocument/2006/relationships/image" Target="../media/image151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106.xml"/><Relationship Id="rId16" Type="http://schemas.openxmlformats.org/officeDocument/2006/relationships/image" Target="../media/image142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2.png"/><Relationship Id="rId15" Type="http://schemas.openxmlformats.org/officeDocument/2006/relationships/image" Target="../media/image140.png"/><Relationship Id="rId23" Type="http://schemas.openxmlformats.org/officeDocument/2006/relationships/image" Target="../media/image154.png"/><Relationship Id="rId10" Type="http://schemas.openxmlformats.org/officeDocument/2006/relationships/image" Target="../media/image130.png"/><Relationship Id="rId19" Type="http://schemas.openxmlformats.org/officeDocument/2006/relationships/image" Target="../media/image150.png"/><Relationship Id="rId4" Type="http://schemas.openxmlformats.org/officeDocument/2006/relationships/image" Target="../media/image153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Relationship Id="rId22" Type="http://schemas.openxmlformats.org/officeDocument/2006/relationships/image" Target="../media/image152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7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8.xml"/><Relationship Id="rId16" Type="http://schemas.openxmlformats.org/officeDocument/2006/relationships/image" Target="../media/image144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9.xml"/><Relationship Id="rId16" Type="http://schemas.openxmlformats.org/officeDocument/2006/relationships/image" Target="../media/image144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57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3.tm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9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9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tm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tmp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0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image" Target="../media/image50.tm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4" Type="http://schemas.openxmlformats.org/officeDocument/2006/relationships/image" Target="../media/image50.tm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62.png"/><Relationship Id="rId4" Type="http://schemas.openxmlformats.org/officeDocument/2006/relationships/image" Target="../media/image50.tmp"/><Relationship Id="rId9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2.png"/><Relationship Id="rId5" Type="http://schemas.openxmlformats.org/officeDocument/2006/relationships/image" Target="../media/image50.tmp"/><Relationship Id="rId10" Type="http://schemas.openxmlformats.org/officeDocument/2006/relationships/image" Target="../media/image61.png"/><Relationship Id="rId4" Type="http://schemas.openxmlformats.org/officeDocument/2006/relationships/image" Target="../media/image63.png"/><Relationship Id="rId9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2.png"/><Relationship Id="rId5" Type="http://schemas.openxmlformats.org/officeDocument/2006/relationships/image" Target="../media/image50.tmp"/><Relationship Id="rId10" Type="http://schemas.openxmlformats.org/officeDocument/2006/relationships/image" Target="../media/image61.png"/><Relationship Id="rId4" Type="http://schemas.openxmlformats.org/officeDocument/2006/relationships/image" Target="../media/image65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67.png"/><Relationship Id="rId4" Type="http://schemas.openxmlformats.org/officeDocument/2006/relationships/image" Target="../media/image50.tmp"/><Relationship Id="rId9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68.png"/><Relationship Id="rId4" Type="http://schemas.openxmlformats.org/officeDocument/2006/relationships/image" Target="../media/image50.tmp"/><Relationship Id="rId9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9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71.png"/><Relationship Id="rId5" Type="http://schemas.openxmlformats.org/officeDocument/2006/relationships/image" Target="../media/image50.tmp"/><Relationship Id="rId15" Type="http://schemas.openxmlformats.org/officeDocument/2006/relationships/image" Target="../media/image73.png"/><Relationship Id="rId10" Type="http://schemas.openxmlformats.org/officeDocument/2006/relationships/image" Target="../media/image61.png"/><Relationship Id="rId4" Type="http://schemas.openxmlformats.org/officeDocument/2006/relationships/image" Target="../media/image70.png"/><Relationship Id="rId9" Type="http://schemas.openxmlformats.org/officeDocument/2006/relationships/image" Target="../media/image59.png"/><Relationship Id="rId1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9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75.png"/><Relationship Id="rId5" Type="http://schemas.openxmlformats.org/officeDocument/2006/relationships/image" Target="../media/image50.tmp"/><Relationship Id="rId15" Type="http://schemas.openxmlformats.org/officeDocument/2006/relationships/image" Target="../media/image76.png"/><Relationship Id="rId10" Type="http://schemas.openxmlformats.org/officeDocument/2006/relationships/image" Target="../media/image61.png"/><Relationship Id="rId4" Type="http://schemas.openxmlformats.org/officeDocument/2006/relationships/image" Target="../media/image74.png"/><Relationship Id="rId9" Type="http://schemas.openxmlformats.org/officeDocument/2006/relationships/image" Target="../media/image59.png"/><Relationship Id="rId1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76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77.png"/><Relationship Id="rId4" Type="http://schemas.openxmlformats.org/officeDocument/2006/relationships/image" Target="../media/image50.tmp"/><Relationship Id="rId9" Type="http://schemas.openxmlformats.org/officeDocument/2006/relationships/image" Target="../media/image61.png"/><Relationship Id="rId1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6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77.png"/><Relationship Id="rId4" Type="http://schemas.openxmlformats.org/officeDocument/2006/relationships/image" Target="../media/image50.tmp"/><Relationship Id="rId9" Type="http://schemas.openxmlformats.org/officeDocument/2006/relationships/image" Target="../media/image61.png"/><Relationship Id="rId1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tmp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4.png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91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0.tmp"/><Relationship Id="rId7" Type="http://schemas.openxmlformats.org/officeDocument/2006/relationships/image" Target="../media/image86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91.png"/><Relationship Id="rId5" Type="http://schemas.openxmlformats.org/officeDocument/2006/relationships/image" Target="../media/image92.png"/><Relationship Id="rId10" Type="http://schemas.openxmlformats.org/officeDocument/2006/relationships/image" Target="../media/image89.png"/><Relationship Id="rId4" Type="http://schemas.openxmlformats.org/officeDocument/2006/relationships/image" Target="../media/image29.png"/><Relationship Id="rId9" Type="http://schemas.openxmlformats.org/officeDocument/2006/relationships/image" Target="../media/image8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0.tmp"/><Relationship Id="rId7" Type="http://schemas.openxmlformats.org/officeDocument/2006/relationships/image" Target="../media/image86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91.png"/><Relationship Id="rId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29.png"/><Relationship Id="rId9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81.png"/><Relationship Id="rId10" Type="http://schemas.openxmlformats.org/officeDocument/2006/relationships/image" Target="../media/image96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81.png"/><Relationship Id="rId10" Type="http://schemas.openxmlformats.org/officeDocument/2006/relationships/image" Target="../media/image96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tm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tmp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9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tmp"/><Relationship Id="rId4" Type="http://schemas.openxmlformats.org/officeDocument/2006/relationships/image" Target="../media/image10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97.tmp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97.tmp"/><Relationship Id="rId9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9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8.png"/><Relationship Id="rId5" Type="http://schemas.openxmlformats.org/officeDocument/2006/relationships/image" Target="../media/image97.tmp"/><Relationship Id="rId10" Type="http://schemas.openxmlformats.org/officeDocument/2006/relationships/image" Target="../media/image106.png"/><Relationship Id="rId4" Type="http://schemas.openxmlformats.org/officeDocument/2006/relationships/image" Target="../media/image107.png"/><Relationship Id="rId9" Type="http://schemas.openxmlformats.org/officeDocument/2006/relationships/image" Target="../media/image10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97.tmp"/><Relationship Id="rId9" Type="http://schemas.openxmlformats.org/officeDocument/2006/relationships/image" Target="../media/image10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97.tmp"/><Relationship Id="rId9" Type="http://schemas.openxmlformats.org/officeDocument/2006/relationships/image" Target="../media/image10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97.tmp"/><Relationship Id="rId9" Type="http://schemas.openxmlformats.org/officeDocument/2006/relationships/image" Target="../media/image10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4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97.tmp"/><Relationship Id="rId9" Type="http://schemas.openxmlformats.org/officeDocument/2006/relationships/image" Target="../media/image10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97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17.png"/><Relationship Id="rId10" Type="http://schemas.openxmlformats.org/officeDocument/2006/relationships/image" Target="../media/image109.png"/><Relationship Id="rId4" Type="http://schemas.openxmlformats.org/officeDocument/2006/relationships/image" Target="../media/image97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3.png"/><Relationship Id="rId3" Type="http://schemas.openxmlformats.org/officeDocument/2006/relationships/image" Target="../media/image29.png"/><Relationship Id="rId7" Type="http://schemas.openxmlformats.org/officeDocument/2006/relationships/image" Target="../media/image104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79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9.png"/><Relationship Id="rId5" Type="http://schemas.openxmlformats.org/officeDocument/2006/relationships/image" Target="../media/image97.tmp"/><Relationship Id="rId15" Type="http://schemas.openxmlformats.org/officeDocument/2006/relationships/image" Target="../media/image116.png"/><Relationship Id="rId10" Type="http://schemas.openxmlformats.org/officeDocument/2006/relationships/image" Target="../media/image106.png"/><Relationship Id="rId4" Type="http://schemas.openxmlformats.org/officeDocument/2006/relationships/image" Target="../media/image118.png"/><Relationship Id="rId9" Type="http://schemas.openxmlformats.org/officeDocument/2006/relationships/image" Target="../media/image111.png"/><Relationship Id="rId14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19.png"/><Relationship Id="rId10" Type="http://schemas.openxmlformats.org/officeDocument/2006/relationships/image" Target="../media/image109.png"/><Relationship Id="rId4" Type="http://schemas.openxmlformats.org/officeDocument/2006/relationships/image" Target="../media/image97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20.png"/><Relationship Id="rId5" Type="http://schemas.openxmlformats.org/officeDocument/2006/relationships/image" Target="../media/image98.png"/><Relationship Id="rId15" Type="http://schemas.openxmlformats.org/officeDocument/2006/relationships/image" Target="../media/image119.png"/><Relationship Id="rId10" Type="http://schemas.openxmlformats.org/officeDocument/2006/relationships/image" Target="../media/image109.png"/><Relationship Id="rId4" Type="http://schemas.openxmlformats.org/officeDocument/2006/relationships/image" Target="../media/image97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tmp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4" Type="http://schemas.openxmlformats.org/officeDocument/2006/relationships/image" Target="../media/image12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2.png"/><Relationship Id="rId5" Type="http://schemas.openxmlformats.org/officeDocument/2006/relationships/image" Target="../media/image122.png"/><Relationship Id="rId10" Type="http://schemas.openxmlformats.org/officeDocument/2006/relationships/image" Target="../media/image130.png"/><Relationship Id="rId4" Type="http://schemas.openxmlformats.org/officeDocument/2006/relationships/image" Target="../media/image131.png"/><Relationship Id="rId9" Type="http://schemas.openxmlformats.org/officeDocument/2006/relationships/image" Target="../media/image129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2.png"/><Relationship Id="rId15" Type="http://schemas.openxmlformats.org/officeDocument/2006/relationships/image" Target="../media/image139.png"/><Relationship Id="rId10" Type="http://schemas.openxmlformats.org/officeDocument/2006/relationships/image" Target="../media/image130.png"/><Relationship Id="rId4" Type="http://schemas.openxmlformats.org/officeDocument/2006/relationships/image" Target="../media/image138.png"/><Relationship Id="rId9" Type="http://schemas.openxmlformats.org/officeDocument/2006/relationships/image" Target="../media/image134.png"/><Relationship Id="rId14" Type="http://schemas.openxmlformats.org/officeDocument/2006/relationships/image" Target="../media/image137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98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2.png"/><Relationship Id="rId15" Type="http://schemas.openxmlformats.org/officeDocument/2006/relationships/image" Target="../media/image140.png"/><Relationship Id="rId10" Type="http://schemas.openxmlformats.org/officeDocument/2006/relationships/image" Target="../media/image130.png"/><Relationship Id="rId4" Type="http://schemas.openxmlformats.org/officeDocument/2006/relationships/image" Target="../media/image143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99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122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sz="48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6761956" y="2138380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2799556" y="4127500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6761956" y="4127500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12934156" y="4152900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5390356" y="6049492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8133556" y="6032500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11562556" y="6032500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4305756" y="6049492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5390356" y="8047020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11562556" y="7961749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4305756" y="8013700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3485356" y="3662380"/>
            <a:ext cx="396240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7447756" y="3662380"/>
            <a:ext cx="6172200" cy="490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7447756" y="366238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6076156" y="5684977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7411103" y="5677650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3583303" y="5702474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12248356" y="5684977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6056312" y="758190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12208668" y="755650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4964681" y="754858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8356505" y="2362051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4282630" y="460819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8285956" y="460819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4460083" y="456633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6862056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9610978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12999052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5742252" y="6517516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6862056" y="833141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12975082" y="83010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5742252" y="8328495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26778731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I: tạm I &gt;=5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0084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S: tạm S &lt;=5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nhanh con bên phải S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581078" y="61391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078" y="6139190"/>
                <a:ext cx="1126323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748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S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valS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642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valI= MAX(tạm,5)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883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tạm D &lt;=5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5372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T: val T = &lt;MIN(8,6)=6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142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J tạm J &gt;=6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J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9990982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82" y="5123190"/>
                <a:ext cx="1023930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379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J =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385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D = MIN(tạm D,6)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163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3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A = MAX(tạm A,3,5)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6309368" y="28114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8" y="281146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7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4420085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609163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4420085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551801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3048485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791685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8180201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923401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3048485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8180201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923401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2294963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5105885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105885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734285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5069232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0200948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866001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714441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826313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582326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6014634" y="236659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3092237" y="465692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944085" y="46127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1077728" y="457895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520185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7269107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616697" y="649399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2359897" y="65301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520185" y="8335965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592727" y="8313644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2359897" y="8341119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2E4BB-56E5-E4B0-78B0-A16476441465}"/>
              </a:ext>
            </a:extLst>
          </p:cNvPr>
          <p:cNvSpPr txBox="1"/>
          <p:nvPr/>
        </p:nvSpPr>
        <p:spPr>
          <a:xfrm>
            <a:off x="13724131" y="3791061"/>
            <a:ext cx="4848824" cy="323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nút cha: 9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O: nút con: 8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nút cha: 7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...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Tổng số: 9! k.năng</a:t>
            </a:r>
            <a:endParaRPr lang="vi-VN" sz="32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3767119" y="7027396"/>
            <a:ext cx="4848824" cy="32363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Nguyên tắc gán giá trị cho nút: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 nào thắng: 1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là nào thua: -1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 nào hòa: 0</a:t>
            </a:r>
            <a:endParaRPr lang="vi-VN" sz="3200" spc="-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3098022" y="5325574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7251057" y="7155353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-1</a:t>
            </a:r>
            <a:endParaRPr lang="vi-VN" sz="36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2395519" y="9087371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609358" y="8998401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496764" y="9067567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183910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4420085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609163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4420085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551801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3048485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791685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8180201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923401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3048485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8180201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923401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2294963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5105885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105885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734285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5069232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0200948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866001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714441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826313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582326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6014634" y="236659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3092237" y="465692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944085" y="46127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1077728" y="457895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520185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7269107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616697" y="649399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2359897" y="65301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520185" y="81661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592727" y="81661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2359897" y="80137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3595843" y="3988358"/>
            <a:ext cx="4848824" cy="38765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muốn thắng cần hướng đến các nút có giá trị 1 hay MAX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O: muốn thắng cần hướng đến các nút có giá trị -1 hay 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3098022" y="5325574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7251057" y="7155353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-1</a:t>
            </a:r>
            <a:endParaRPr lang="vi-VN" sz="36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2395519" y="8759952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609358" y="8850857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496764" y="8897702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6FC35-F33E-C20B-2950-A9D6E6467A5C}"/>
              </a:ext>
            </a:extLst>
          </p:cNvPr>
          <p:cNvSpPr txBox="1"/>
          <p:nvPr/>
        </p:nvSpPr>
        <p:spPr>
          <a:xfrm>
            <a:off x="13612852" y="8026324"/>
            <a:ext cx="4848824" cy="1315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Nguyên tắc định trị: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lá: luôn có g.trị</a:t>
            </a:r>
          </a:p>
        </p:txBody>
      </p:sp>
    </p:spTree>
    <p:extLst>
      <p:ext uri="{BB962C8B-B14F-4D97-AF65-F5344CB8AC3E}">
        <p14:creationId xmlns:p14="http://schemas.microsoft.com/office/powerpoint/2010/main" val="203587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13B97D-A18A-40C4-C76E-2944C6E51BFF}"/>
                  </a:ext>
                </a:extLst>
              </p:cNvPr>
              <p:cNvSpPr txBox="1"/>
              <p:nvPr/>
            </p:nvSpPr>
            <p:spPr>
              <a:xfrm>
                <a:off x="513556" y="2832100"/>
                <a:ext cx="17449800" cy="7950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Giá trị nút MAX là giá trị lớn nhất của các nút con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Giá trị nút MIN là giá trị nhỏ nhất của các nút con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Bài toán tìm MAX hoặc MIN của dãy số (giải thuật vét cạn)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Có 2 cách giải:</a:t>
                </a:r>
              </a:p>
              <a:p>
                <a:pPr marL="148590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Cách 1: MAX =MIN = A0, duyệt A1-An tìm MAX, MIN</a:t>
                </a:r>
              </a:p>
              <a:p>
                <a:pPr marL="148590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Cách 2: MAX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spc="-5"/>
                  <a:t> và MIN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Áp dụng cách 2 cho bài toán: Mỗi nút sẽ có một giá trị tạm: Nút MAX có giá trị tam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spc="-5"/>
                  <a:t> và nút MIN có giá trị tạm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1" spc="-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Khi tìm thấy giá trị của một nút con thì tính lại giá trị tạm của nút cha: giá trị tạm mới của nút MAX = LN(giá trị tạm cũ, giá trị nút con) VÀ giá trị tạm mới của nút MIN = NN(giá trị tạm cũ, giá trị của con)</a:t>
                </a:r>
                <a:endParaRPr lang="vi-VN" sz="3600" spc="-5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13B97D-A18A-40C4-C76E-2944C6E51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2832100"/>
                <a:ext cx="17449800" cy="7950510"/>
              </a:xfrm>
              <a:prstGeom prst="rect">
                <a:avLst/>
              </a:prstGeom>
              <a:blipFill>
                <a:blip r:embed="rId3"/>
                <a:stretch>
                  <a:fillRect l="-943" r="-1048" b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ABEA1F-9770-21FD-B837-5CDC338ADCF5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3600"/>
              <a:t>Kỹ thuật vét cạn (MIN-MAX)</a:t>
            </a:r>
          </a:p>
        </p:txBody>
      </p:sp>
    </p:spTree>
    <p:extLst>
      <p:ext uri="{BB962C8B-B14F-4D97-AF65-F5344CB8AC3E}">
        <p14:creationId xmlns:p14="http://schemas.microsoft.com/office/powerpoint/2010/main" val="188620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2761561" y="2351080"/>
                <a:ext cx="5862032" cy="11628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1. Xét nút A: tạm A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spc="-5"/>
                  <a:t> (vì A là MAX)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2351080"/>
                <a:ext cx="5862032" cy="1162882"/>
              </a:xfrm>
              <a:prstGeom prst="rect">
                <a:avLst/>
              </a:prstGeom>
              <a:blipFill>
                <a:blip r:embed="rId3"/>
                <a:stretch>
                  <a:fillRect l="-1765" r="-2077" b="-1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30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562556" y="2351080"/>
            <a:ext cx="7059168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2. Xét nút B (con A, nút lá): valB = 1</a:t>
            </a:r>
          </a:p>
          <a:p>
            <a:pPr marL="1028700" lvl="3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tạm A = MAX(tạm A,1)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1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374534" y="2366598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3. Xét nút C (con A, chưa phải là lá, nút MIN): tạm C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534" y="2366598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553" r="-163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8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391490" y="2370343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4. Xét nút E (con C, chưa phải là lá, nút MAX): tạm E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490" y="2370343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553" r="-163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4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5. Xét nút I (nút lá, con E): 0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Do E có 1 nút con (I): xét xong</a:t>
            </a:r>
          </a:p>
          <a:p>
            <a:pPr marL="1028700" lvl="3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valE = max(tạm E, 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45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6. Xét nút C (nút MIN, E con C, chưa là nút lá):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tạm C = MIN(tạm C,0)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  <a:endParaRPr lang="vi-VN" sz="40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  <a:endParaRPr lang="vi-VN" sz="4000" spc="-5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C0583-B40A-31DD-7CAA-DA865217D181}"/>
              </a:ext>
            </a:extLst>
          </p:cNvPr>
          <p:cNvSpPr txBox="1"/>
          <p:nvPr/>
        </p:nvSpPr>
        <p:spPr>
          <a:xfrm>
            <a:off x="1530203" y="5553362"/>
            <a:ext cx="16467738" cy="402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nn-NO" sz="4000" spc="-5">
                <a:cs typeface="Source Sans Pro Light"/>
              </a:rPr>
              <a:t>Xây dựng hàm lượng giá: f(n) = g(n) + h(n)</a:t>
            </a:r>
          </a:p>
          <a:p>
            <a:pPr marL="0" lvl="2" algn="just">
              <a:lnSpc>
                <a:spcPct val="130000"/>
              </a:lnSpc>
            </a:pPr>
            <a:r>
              <a:rPr lang="vi-VN" sz="4000" spc="-5"/>
              <a:t>Trong đó: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f(n): Hàm lượng giá heuristic tại trạng thái n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g(n): Khoảng cách từ n </a:t>
            </a:r>
            <a:r>
              <a:rPr lang="en-US" sz="4000" spc="-5"/>
              <a:t>đến </a:t>
            </a:r>
            <a:r>
              <a:rPr lang="vi-VN" sz="4000" spc="-5"/>
              <a:t>trạng thái bắt đầu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h(n): </a:t>
            </a:r>
            <a:r>
              <a:rPr lang="en-US" sz="4000" spc="-5"/>
              <a:t>K</a:t>
            </a:r>
            <a:r>
              <a:rPr lang="vi-VN" sz="4000" spc="-5"/>
              <a:t>hoảng cách từ </a:t>
            </a:r>
            <a:r>
              <a:rPr lang="en-US" sz="4000" spc="-5"/>
              <a:t> trạng thái </a:t>
            </a:r>
            <a:r>
              <a:rPr lang="vi-VN" sz="4000" spc="-5"/>
              <a:t>n đến mục tiêu</a:t>
            </a:r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7. Xét nút F (nút lá, F con C): -1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cha của F=C, có giá trị = MIN(tạm C, -1) = -1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cha của C=A, có giá trị tạm A = MAX(tạm A,-1)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3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8. Xét nút D (con A, chưa là nút lá, nút MIN): tạm D = +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726" r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4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9. Xét nút G (con D, chưa là nút lá, nút MAX): tạm G = -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726" r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89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10. Xét nút J (con G, nút lá):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tạmG=MAX(tạm G, 0) =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G cha J: xét xong (hết con)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valG = tạm 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4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11. Xét nút D (chưa là nút lá, nút MIN):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tạmD=MIN(tạm D, 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4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8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12. Xét nút H (chưa là nút lá, nút MAX):</a:t>
                </a:r>
              </a:p>
              <a:p>
                <a:pPr marL="457200" lvl="2" indent="-45720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800" spc="-5"/>
                  <a:t>tạmH=-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882"/>
              </a:xfrm>
              <a:prstGeom prst="rect">
                <a:avLst/>
              </a:prstGeom>
              <a:blipFill>
                <a:blip r:embed="rId3"/>
                <a:stretch>
                  <a:fillRect l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53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13. Xét nút K (nút lá): 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H cha K: 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H = MAX(tạm H, 1)=1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H hết con: val H = tạm H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049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3403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14. Xét nút D (chưa là nút lá, nút MIN): 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D = MIN(tạm D, 1)=0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D hết con: val D = tạm D =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A (chưa là lá, nút MAX):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A = MAX(tạm A, 1) = 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A hết con: val A = tạm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/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/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8433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Quay lui: Xét nút lá </a:t>
            </a:r>
            <a:r>
              <a:rPr lang="en-US" sz="2800" spc="-5">
                <a:sym typeface="Symbol" panose="05050102010706020507" pitchFamily="18" charset="2"/>
              </a:rPr>
              <a:t> xét nút cha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ym typeface="Symbol" panose="05050102010706020507" pitchFamily="18" charset="2"/>
              </a:rPr>
              <a:t>Vét cạn: Xét hết tất cả các nút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ym typeface="Symbol" panose="05050102010706020507" pitchFamily="18" charset="2"/>
              </a:rPr>
              <a:t>Nút A ban đầu có giá trị là 1 (hướng đi để X chiến thắng). Đường đi theo B (thắng), D(hòa), C(thua)</a:t>
            </a:r>
            <a:endParaRPr lang="en-US" sz="2800" spc="-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/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/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430AD4B-FAAE-758F-DDB5-55B7EA92285D}"/>
              </a:ext>
            </a:extLst>
          </p:cNvPr>
          <p:cNvSpPr txBox="1"/>
          <p:nvPr/>
        </p:nvSpPr>
        <p:spPr>
          <a:xfrm>
            <a:off x="13002401" y="6545047"/>
            <a:ext cx="5502171" cy="2843342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>
                <a:solidFill>
                  <a:schemeClr val="tx1"/>
                </a:solidFill>
              </a:rPr>
              <a:t>Từ kết quả này ta nhận thấy việc xét tất cả các nút là không cần thiết.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olidFill>
                  <a:schemeClr val="tx1"/>
                </a:solidFill>
              </a:rPr>
              <a:t>Có cách nào để hạn chế các nút/nhánh</a:t>
            </a:r>
          </a:p>
        </p:txBody>
      </p:sp>
    </p:spTree>
    <p:extLst>
      <p:ext uri="{BB962C8B-B14F-4D97-AF65-F5344CB8AC3E}">
        <p14:creationId xmlns:p14="http://schemas.microsoft.com/office/powerpoint/2010/main" val="371914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5628C2-4643-DBD9-AEAC-83C81F61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56" y="2755900"/>
            <a:ext cx="10549781" cy="44018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7543800" cy="562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P là nút đang xét và đã có 1 số nút con đã xét và một số con chưa xét.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Q là nút đang xét (Q</a:t>
            </a:r>
            <a:r>
              <a:rPr lang="en-US" sz="4000" spc="-5">
                <a:sym typeface="Symbol" panose="05050102010706020507" pitchFamily="18" charset="2"/>
              </a:rPr>
              <a:t>  P</a:t>
            </a:r>
            <a:r>
              <a:rPr lang="en-US" sz="4000" spc="-5"/>
              <a:t>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Gọi V</a:t>
            </a:r>
            <a:r>
              <a:rPr lang="en-US" sz="4000" spc="-5" baseline="-25000"/>
              <a:t>P</a:t>
            </a:r>
            <a:r>
              <a:rPr lang="en-US" sz="4000" spc="-5"/>
              <a:t>, V</a:t>
            </a:r>
            <a:r>
              <a:rPr lang="en-US" sz="4000" spc="-5" baseline="-25000"/>
              <a:t>Q</a:t>
            </a:r>
            <a:r>
              <a:rPr lang="en-US" sz="4000" spc="-5"/>
              <a:t>: giá trị tạm P,Q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Nếu P là MAX thì Q là MIN (MIN –MAX đan xen nhau)</a:t>
            </a:r>
            <a:endParaRPr lang="vi-VN" sz="40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/>
              <p:nvPr/>
            </p:nvSpPr>
            <p:spPr>
              <a:xfrm>
                <a:off x="513556" y="7980885"/>
                <a:ext cx="17449800" cy="82144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VP &gt;= VQ: cắt tỉa các con chưa xét của Q (cắt tỉa </a:t>
                </a:r>
                <a14:m>
                  <m:oMath xmlns:m="http://schemas.openxmlformats.org/officeDocument/2006/math">
                    <m:r>
                      <a:rPr lang="en-US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</m:oMath>
                </a14:m>
                <a:r>
                  <a:rPr lang="en-US" sz="4000" spc="-5"/>
                  <a:t>) </a:t>
                </a:r>
                <a:endParaRPr lang="vi-VN" sz="4000" spc="-5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7980885"/>
                <a:ext cx="17449800" cy="821443"/>
              </a:xfrm>
              <a:prstGeom prst="rect">
                <a:avLst/>
              </a:prstGeom>
              <a:blipFill>
                <a:blip r:embed="rId5"/>
                <a:stretch>
                  <a:fillRect l="-111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F5AF-B505-E306-B0A8-48FDE735E530}"/>
                  </a:ext>
                </a:extLst>
              </p:cNvPr>
              <p:cNvSpPr txBox="1"/>
              <p:nvPr/>
            </p:nvSpPr>
            <p:spPr>
              <a:xfrm>
                <a:off x="513556" y="8820787"/>
                <a:ext cx="17449800" cy="1665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P là nút MIN thì Q sẽ là nút MAX: VP &lt;= VQ: cắt tỉa các con chưa xét của Q (cắt tỉa</a:t>
                </a:r>
                <a14:m>
                  <m:oMath xmlns:m="http://schemas.openxmlformats.org/officeDocument/2006/math">
                    <m:r>
                      <a:rPr lang="en-US" sz="4000" b="0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  <m:r>
                      <a:rPr lang="en-US" sz="4000" i="1" spc="-5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</m:oMath>
                </a14:m>
                <a:r>
                  <a:rPr lang="en-US" sz="4000" spc="-5"/>
                  <a:t>) </a:t>
                </a:r>
                <a:endParaRPr lang="vi-VN" sz="4000" spc="-5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F5AF-B505-E306-B0A8-48FDE735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8820787"/>
                <a:ext cx="17449800" cy="1665777"/>
              </a:xfrm>
              <a:prstGeom prst="rect">
                <a:avLst/>
              </a:prstGeom>
              <a:blipFill>
                <a:blip r:embed="rId6"/>
                <a:stretch>
                  <a:fillRect l="-1118" r="-1222" b="-1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81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1C0583-B40A-31DD-7CAA-DA865217D181}"/>
                  </a:ext>
                </a:extLst>
              </p:cNvPr>
              <p:cNvSpPr txBox="1"/>
              <p:nvPr/>
            </p:nvSpPr>
            <p:spPr>
              <a:xfrm>
                <a:off x="1530202" y="5553362"/>
                <a:ext cx="17042753" cy="2421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4000" spc="-5">
                    <a:cs typeface="Source Sans Pro Light"/>
                  </a:rPr>
                  <a:t>Hàm lượng giá h được tính: </a:t>
                </a:r>
              </a:p>
              <a:p>
                <a:pPr marL="1028700" lvl="3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h1+= abs(src[i][j] - des[i][j]): </a:t>
                </a: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pc="-5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sz="3200" spc="-5"/>
              </a:p>
              <a:p>
                <a:pPr marL="1028700" lvl="3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h2: số ô sai vị trí</a:t>
                </a:r>
                <a:endParaRPr lang="vi-VN" sz="4000" spc="-5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1C0583-B40A-31DD-7CAA-DA86521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02" y="5553362"/>
                <a:ext cx="17042753" cy="2421881"/>
              </a:xfrm>
              <a:prstGeom prst="rect">
                <a:avLst/>
              </a:prstGeom>
              <a:blipFill>
                <a:blip r:embed="rId3"/>
                <a:stretch>
                  <a:fillRect l="-1252" b="-10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F42EC00-116E-7E52-20D4-D97AED76D0B3}"/>
              </a:ext>
            </a:extLst>
          </p:cNvPr>
          <p:cNvSpPr txBox="1"/>
          <p:nvPr/>
        </p:nvSpPr>
        <p:spPr>
          <a:xfrm>
            <a:off x="1271286" y="8067864"/>
            <a:ext cx="16467738" cy="2421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vi-VN" sz="4000" spc="-5"/>
              <a:t>Khoảng cách từ n </a:t>
            </a:r>
            <a:r>
              <a:rPr lang="en-US" sz="4000" spc="-5"/>
              <a:t>đến </a:t>
            </a:r>
            <a:r>
              <a:rPr lang="vi-VN" sz="4000" spc="-5"/>
              <a:t>trạng thái bắt đầu</a:t>
            </a:r>
            <a:r>
              <a:rPr lang="en-US" sz="4000" spc="-5"/>
              <a:t>: g++ (sau mỗi bước giá trị khoảng cách (g) tự động tăng thêm 1 đơn vị. Do vậy giá trị của hàm f chỉ còn phụ thuộc vào giá trị của h.</a:t>
            </a:r>
            <a:endParaRPr lang="en-US" sz="40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82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5628C2-4643-DBD9-AEAC-83C81F61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12" y="3320838"/>
            <a:ext cx="10140044" cy="5051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/>
              <p:nvPr/>
            </p:nvSpPr>
            <p:spPr>
              <a:xfrm>
                <a:off x="-1" y="2138380"/>
                <a:ext cx="17449800" cy="82125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VP &gt;= VQ: cắt tỉa các con chưa xét của Q (cắt tỉa </a:t>
                </a:r>
                <a14:m>
                  <m:oMath xmlns:m="http://schemas.openxmlformats.org/officeDocument/2006/math">
                    <m:r>
                      <a:rPr lang="en-US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</m:oMath>
                </a14:m>
                <a:r>
                  <a:rPr lang="en-US" sz="4000" spc="-5"/>
                  <a:t>) – vì sao? </a:t>
                </a:r>
                <a:endParaRPr lang="vi-VN" sz="4000" spc="-5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138380"/>
                <a:ext cx="17449800" cy="821250"/>
              </a:xfrm>
              <a:prstGeom prst="rect">
                <a:avLst/>
              </a:prstGeom>
              <a:blipFill>
                <a:blip r:embed="rId5"/>
                <a:stretch>
                  <a:fillRect l="-111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C70F4-4948-5D09-BA84-A74432FA0AAF}"/>
                  </a:ext>
                </a:extLst>
              </p:cNvPr>
              <p:cNvSpPr txBox="1"/>
              <p:nvPr/>
            </p:nvSpPr>
            <p:spPr>
              <a:xfrm>
                <a:off x="413658" y="3322651"/>
                <a:ext cx="8544882" cy="5069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Nếu xét hết tất cả các con của Q, ta sẽ tìm được giá trị của Q là V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Vì Q là nút MIN: </a:t>
                </a:r>
                <a14:m>
                  <m:oMath xmlns:m="http://schemas.openxmlformats.org/officeDocument/2006/math"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𝑉𝑄𝑖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en-US" sz="3600" i="1" spc="-5" baseline="-25000" smtClean="0">
                        <a:latin typeface="Cambria Math" panose="02040503050406030204" pitchFamily="18" charset="0"/>
                      </a:rPr>
                      <m:t> (∗)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Vì P là nút MAX(V</a:t>
                </a:r>
                <a:r>
                  <a:rPr lang="en-US" sz="3600" spc="-5" baseline="-25000"/>
                  <a:t>P</a:t>
                </a:r>
                <a:r>
                  <a:rPr lang="en-US" sz="3600" spc="-5"/>
                  <a:t>,V)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Từ (*) ta nhận thấy có xét tất cả các nút con của Q cũng không làm ảnh hưởng đến giá trị của nút P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C70F4-4948-5D09-BA84-A74432FA0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3322651"/>
                <a:ext cx="8544882" cy="5069721"/>
              </a:xfrm>
              <a:prstGeom prst="rect">
                <a:avLst/>
              </a:prstGeom>
              <a:blipFill>
                <a:blip r:embed="rId6"/>
                <a:stretch>
                  <a:fillRect l="-1926" r="-2140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323890-DA5C-4E66-2731-B1F697172B61}"/>
              </a:ext>
            </a:extLst>
          </p:cNvPr>
          <p:cNvSpPr txBox="1"/>
          <p:nvPr/>
        </p:nvSpPr>
        <p:spPr>
          <a:xfrm>
            <a:off x="413658" y="8394186"/>
            <a:ext cx="17449800" cy="14687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Nếu tất cả các nút con của Q đã xét hoặc bị cắt thì giá trị tạm của Q (V</a:t>
            </a:r>
            <a:r>
              <a:rPr lang="en-US" sz="3600" spc="-5" baseline="-25000"/>
              <a:t>Q</a:t>
            </a:r>
            <a:r>
              <a:rPr lang="en-US" sz="3600" spc="-5"/>
              <a:t>) sẽ là giá trị của nút Q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152393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9D0D50-48A2-52E7-3F6D-6BB1E92F788C}"/>
                  </a:ext>
                </a:extLst>
              </p:cNvPr>
              <p:cNvSpPr txBox="1"/>
              <p:nvPr/>
            </p:nvSpPr>
            <p:spPr>
              <a:xfrm>
                <a:off x="2746585" y="249019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9D0D50-48A2-52E7-3F6D-6BB1E92F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585" y="2490196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DD47-9328-F4FC-E6D3-AB0A2505FBFC}"/>
                  </a:ext>
                </a:extLst>
              </p:cNvPr>
              <p:cNvSpPr txBox="1"/>
              <p:nvPr/>
            </p:nvSpPr>
            <p:spPr>
              <a:xfrm>
                <a:off x="1219270" y="6605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DD47-9328-F4FC-E6D3-AB0A2505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70" y="6605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E2834-5064-9DD5-C601-469AE9CB949D}"/>
                  </a:ext>
                </a:extLst>
              </p:cNvPr>
              <p:cNvSpPr txBox="1"/>
              <p:nvPr/>
            </p:nvSpPr>
            <p:spPr>
              <a:xfrm>
                <a:off x="1173877" y="358017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E2834-5064-9DD5-C601-469AE9CB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77" y="358017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9FF20-A259-2A66-C66E-CBC0E6775E48}"/>
                  </a:ext>
                </a:extLst>
              </p:cNvPr>
              <p:cNvSpPr txBox="1"/>
              <p:nvPr/>
            </p:nvSpPr>
            <p:spPr>
              <a:xfrm>
                <a:off x="5202377" y="4037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9FF20-A259-2A66-C66E-CBC0E677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7" y="4037539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6EE895-CB49-AB54-B5EA-2D4118EE9580}"/>
                  </a:ext>
                </a:extLst>
              </p:cNvPr>
              <p:cNvSpPr txBox="1"/>
              <p:nvPr/>
            </p:nvSpPr>
            <p:spPr>
              <a:xfrm>
                <a:off x="10379305" y="397170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6EE895-CB49-AB54-B5EA-2D4118EE9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305" y="3971706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AD40C7-8597-7021-9BB0-DDAAFE19D43C}"/>
                  </a:ext>
                </a:extLst>
              </p:cNvPr>
              <p:cNvSpPr txBox="1"/>
              <p:nvPr/>
            </p:nvSpPr>
            <p:spPr>
              <a:xfrm>
                <a:off x="9014889" y="606211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AD40C7-8597-7021-9BB0-DDAAFE19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89" y="606211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96B3C0-6AF9-719C-8127-64544A45C82B}"/>
                  </a:ext>
                </a:extLst>
              </p:cNvPr>
              <p:cNvSpPr txBox="1"/>
              <p:nvPr/>
            </p:nvSpPr>
            <p:spPr>
              <a:xfrm>
                <a:off x="12552394" y="649399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96B3C0-6AF9-719C-8127-64544A45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394" y="6493997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76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A có nút con B là nút lá = 1 nên tạm A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 spc="-5">
                    <a:solidFill>
                      <a:srgbClr val="7030A0"/>
                    </a:solidFill>
                  </a:rPr>
                  <a:t> 1</a:t>
                </a:r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1162754"/>
              </a:xfrm>
              <a:prstGeom prst="rect">
                <a:avLst/>
              </a:prstGeom>
              <a:blipFill>
                <a:blip r:embed="rId8"/>
                <a:stretch>
                  <a:fillRect l="-1765" r="-207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805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28432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C có nút con E chưa là nút lá = 1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I là con E có giá trị là 0 nên valE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0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b="1" spc="-5">
                    <a:solidFill>
                      <a:srgbClr val="7030A0"/>
                    </a:solidFill>
                  </a:rPr>
                  <a:t>Nên tạm C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 spc="-5">
                    <a:solidFill>
                      <a:srgbClr val="7030A0"/>
                    </a:solidFill>
                  </a:rPr>
                  <a:t> 0</a:t>
                </a:r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2843214"/>
              </a:xfrm>
              <a:prstGeom prst="rect">
                <a:avLst/>
              </a:prstGeom>
              <a:blipFill>
                <a:blip r:embed="rId8"/>
                <a:stretch>
                  <a:fillRect l="-1765" r="-2077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09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396364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A là nút MAX (&gt;=1), C là MIN (&lt;=0). Một số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thì không tồn tại X 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Nên nút còn lại của C (nút F) không cần xét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Xén tỉa alpha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Nút C sẽ nhận giá trị valC=0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3963649"/>
              </a:xfrm>
              <a:prstGeom prst="rect">
                <a:avLst/>
              </a:prstGeom>
              <a:blipFill>
                <a:blip r:embed="rId8"/>
                <a:stretch>
                  <a:fillRect l="-1765" r="-2077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101911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340349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D có 2 con G và H chưa có giá trị nên 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G, có con là nút J có giá trị là 0 nên tạm G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Vì nút G có 1 con đã xét nên valG=0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3403496"/>
              </a:xfrm>
              <a:prstGeom prst="rect">
                <a:avLst/>
              </a:prstGeom>
              <a:blipFill>
                <a:blip r:embed="rId8"/>
                <a:stretch>
                  <a:fillRect l="-1765" r="-2077" b="-3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E82725-2908-C0B0-7042-C371A7D7221F}"/>
                  </a:ext>
                </a:extLst>
              </p:cNvPr>
              <p:cNvSpPr txBox="1"/>
              <p:nvPr/>
            </p:nvSpPr>
            <p:spPr>
              <a:xfrm>
                <a:off x="9547940" y="65597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E82725-2908-C0B0-7042-C371A7D7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940" y="65597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D4FFC2D-5939-EB1B-9416-0FA15769C52E}"/>
              </a:ext>
            </a:extLst>
          </p:cNvPr>
          <p:cNvSpPr txBox="1"/>
          <p:nvPr/>
        </p:nvSpPr>
        <p:spPr>
          <a:xfrm>
            <a:off x="9192702" y="7218835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06794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D là nút MIN có tạm D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spc="-5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Nút A là nút MAX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D là nút MIN 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𝒕𝒉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ì ∄!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b="1">
                    <a:solidFill>
                      <a:srgbClr val="7030A0"/>
                    </a:solidFill>
                  </a:rPr>
                  <a:t>Cắt tỉa nhánh con của D là H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2843342"/>
              </a:xfrm>
              <a:prstGeom prst="rect">
                <a:avLst/>
              </a:prstGeom>
              <a:blipFill>
                <a:blip r:embed="rId8"/>
                <a:stretch>
                  <a:fillRect l="-1765" r="-935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/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quals 32">
            <a:extLst>
              <a:ext uri="{FF2B5EF4-FFF2-40B4-BE49-F238E27FC236}">
                <a16:creationId xmlns:a16="http://schemas.microsoft.com/office/drawing/2014/main" id="{0D8F9088-D63B-1C36-157C-97F817378F9F}"/>
              </a:ext>
            </a:extLst>
          </p:cNvPr>
          <p:cNvSpPr/>
          <p:nvPr/>
        </p:nvSpPr>
        <p:spPr>
          <a:xfrm rot="19180429">
            <a:off x="9857143" y="5638206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2E3F-3E52-6B5F-340C-2BA38179068E}"/>
              </a:ext>
            </a:extLst>
          </p:cNvPr>
          <p:cNvSpPr txBox="1"/>
          <p:nvPr/>
        </p:nvSpPr>
        <p:spPr>
          <a:xfrm>
            <a:off x="9194770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436124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96142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761561" y="3158693"/>
            <a:ext cx="5862032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D có các nhánh đã xét nên valD= 0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Các nút con B,C,D của D đã xét. MAX(tamamjAA,valD) =1 nên valA=1</a:t>
            </a:r>
            <a:endParaRPr lang="en-US" sz="280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/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quals 32">
            <a:extLst>
              <a:ext uri="{FF2B5EF4-FFF2-40B4-BE49-F238E27FC236}">
                <a16:creationId xmlns:a16="http://schemas.microsoft.com/office/drawing/2014/main" id="{0D8F9088-D63B-1C36-157C-97F817378F9F}"/>
              </a:ext>
            </a:extLst>
          </p:cNvPr>
          <p:cNvSpPr/>
          <p:nvPr/>
        </p:nvSpPr>
        <p:spPr>
          <a:xfrm rot="19180429">
            <a:off x="9857143" y="5638206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2E3F-3E52-6B5F-340C-2BA38179068E}"/>
              </a:ext>
            </a:extLst>
          </p:cNvPr>
          <p:cNvSpPr txBox="1"/>
          <p:nvPr/>
        </p:nvSpPr>
        <p:spPr>
          <a:xfrm>
            <a:off x="9194770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5C1E5-22BB-9767-21E7-34135065279F}"/>
              </a:ext>
            </a:extLst>
          </p:cNvPr>
          <p:cNvSpPr txBox="1"/>
          <p:nvPr/>
        </p:nvSpPr>
        <p:spPr>
          <a:xfrm>
            <a:off x="10977340" y="519247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2BD8B-D166-2F00-5F32-107A76E6E107}"/>
              </a:ext>
            </a:extLst>
          </p:cNvPr>
          <p:cNvSpPr txBox="1"/>
          <p:nvPr/>
        </p:nvSpPr>
        <p:spPr>
          <a:xfrm>
            <a:off x="5557019" y="3021289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0EDA47-19C6-A0E4-8FB3-7A681495245F}"/>
              </a:ext>
            </a:extLst>
          </p:cNvPr>
          <p:cNvSpPr txBox="1"/>
          <p:nvPr/>
        </p:nvSpPr>
        <p:spPr>
          <a:xfrm>
            <a:off x="12822471" y="6489620"/>
            <a:ext cx="5862032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Kết quả nút A so với PP vét cạn là không đổi nhưng số trường hợp phải xét ít hơn nhiều so với PP trước.</a:t>
            </a:r>
            <a:endParaRPr lang="en-US" sz="2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14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761561" y="3158693"/>
            <a:ext cx="5862032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nút con đã biết nên valE =  MAX(2,1)=2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tạm B: &lt;=2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3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24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F có nút con trái =6 nên tạm F &gt;=6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≥6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à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ắ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ỉ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ủ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2484"/>
              </a:xfrm>
              <a:prstGeom prst="rect">
                <a:avLst/>
              </a:prstGeom>
              <a:blipFill>
                <a:blip r:embed="rId4"/>
                <a:stretch>
                  <a:fillRect l="-1741" r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D7C59-D124-D672-C19E-A3948C04EFDD}"/>
                  </a:ext>
                </a:extLst>
              </p:cNvPr>
              <p:cNvSpPr txBox="1"/>
              <p:nvPr/>
            </p:nvSpPr>
            <p:spPr>
              <a:xfrm>
                <a:off x="2478079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D7C59-D124-D672-C19E-A3948C04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79" y="58039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5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C6015-D6C3-580E-590D-8A6D2EA1E0EF}"/>
              </a:ext>
            </a:extLst>
          </p:cNvPr>
          <p:cNvGrpSpPr/>
          <p:nvPr/>
        </p:nvGrpSpPr>
        <p:grpSpPr>
          <a:xfrm>
            <a:off x="1951184" y="6414268"/>
            <a:ext cx="2709703" cy="2743197"/>
            <a:chOff x="851853" y="1612901"/>
            <a:chExt cx="2709703" cy="27431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6DAC32-2812-48E8-5326-E54BD64A7ED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4A6BBE-64FD-2014-B38F-37CDDE93D3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AE7C2D-508E-1834-CE5F-CCB91FEBE93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FCC588-C442-2084-4177-4576E1F2522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D9335A-65EC-FEF0-7251-D8DECC3C8908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0EB272-6F97-F472-2A2C-99C732A9961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092E82-BA52-042A-E63A-B931512E846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B8BFE4-F812-1FB6-B74E-93663FD2435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662B1C-0C8A-B38A-D8B3-8E7E834C783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5771356" y="6381652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06036" y="5346700"/>
            <a:ext cx="1991372" cy="1021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21FF60-281B-7E33-ED8F-A9D3A7953570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5297408" y="5346700"/>
            <a:ext cx="1828800" cy="1034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2436978" y="9248728"/>
            <a:ext cx="1828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/>
              <a:t>h1=16</a:t>
            </a:r>
          </a:p>
          <a:p>
            <a:pPr marL="0" lvl="2" algn="just"/>
            <a:r>
              <a:rPr lang="en-US" sz="3600" spc="-5"/>
              <a:t>h2=5</a:t>
            </a:r>
            <a:endParaRPr lang="vi-VN" sz="3600" spc="-5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6457156" y="9248728"/>
            <a:ext cx="1828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/>
              <a:t>h1=</a:t>
            </a:r>
            <a:r>
              <a:rPr lang="en-US" sz="3600" spc="-5"/>
              <a:t>16</a:t>
            </a:r>
          </a:p>
          <a:p>
            <a:pPr marL="0" lvl="2" algn="just"/>
            <a:r>
              <a:rPr lang="en-US" sz="3600" spc="-5"/>
              <a:t>h2=3 </a:t>
            </a:r>
            <a:endParaRPr lang="vi-VN" sz="4000" spc="-5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C2B192-5149-BB46-FE5B-CBB7918BF138}"/>
              </a:ext>
            </a:extLst>
          </p:cNvPr>
          <p:cNvGrpSpPr/>
          <p:nvPr/>
        </p:nvGrpSpPr>
        <p:grpSpPr>
          <a:xfrm>
            <a:off x="9591528" y="6368185"/>
            <a:ext cx="2709703" cy="2743197"/>
            <a:chOff x="851853" y="1612901"/>
            <a:chExt cx="2709703" cy="27431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5A4F83-0282-455A-8327-FC04D80BB9D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B3E853-F054-7F96-E92F-628514B0B7A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573957-7B38-5855-FFC9-94AB58D12605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50CEFA-34E4-4482-24D0-F78EDED802A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EDAEF-FC87-74E6-6CD0-AAD9F2DAC78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2F7B12-F79D-C57F-9EB8-B092E9627B3C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998E560-61B3-5131-6401-1F60D47364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05EFB71-4822-114C-D7A6-CDA10790EC5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87A109-88B1-C301-F17D-C7198AB8DF2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297408" y="5346700"/>
            <a:ext cx="5648972" cy="1005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BA3AFC-09E9-DB91-1E9D-25B6418E779D}"/>
              </a:ext>
            </a:extLst>
          </p:cNvPr>
          <p:cNvSpPr txBox="1"/>
          <p:nvPr/>
        </p:nvSpPr>
        <p:spPr>
          <a:xfrm>
            <a:off x="10031979" y="9199168"/>
            <a:ext cx="1828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/>
              <a:t>h1=</a:t>
            </a:r>
            <a:r>
              <a:rPr lang="en-US" sz="3600" spc="-5"/>
              <a:t>22</a:t>
            </a:r>
          </a:p>
          <a:p>
            <a:pPr marL="0" lvl="2" algn="just"/>
            <a:r>
              <a:rPr lang="en-US" sz="3600" spc="-5"/>
              <a:t>h2=5</a:t>
            </a:r>
            <a:endParaRPr lang="vi-VN" sz="4000" spc="-5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5653012" y="6259297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8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212169" y="43680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69" y="4368094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18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nhanh đều đã xét nên valB = 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340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340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nhanh đều đã xét nên valB = 2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A có tạm A &gt;= 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055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G và H đều chưa có giá trị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 valG = MAX(8,3)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7030A0"/>
                </a:solidFill>
              </a:rPr>
              <a:t>Tạm C &lt;=8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537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là con của 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>
                    <a:solidFill>
                      <a:srgbClr val="7030A0"/>
                    </a:solidFill>
                  </a:rPr>
                  <a:t>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rgbClr val="7030A0"/>
                    </a:solidFill>
                  </a:rPr>
                  <a:t>Xét nút H có tạm H &gt;=5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D4A94-11B3-5487-E92E-D0A1A1CA570F}"/>
                  </a:ext>
                </a:extLst>
              </p:cNvPr>
              <p:cNvSpPr txBox="1"/>
              <p:nvPr/>
            </p:nvSpPr>
            <p:spPr>
              <a:xfrm>
                <a:off x="6450431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D4A94-11B3-5487-E92E-D0A1A1CA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31" y="58039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3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H là con của C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≥5)</m:t>
                    </m:r>
                  </m:oMath>
                </a14:m>
                <a:r>
                  <a:rPr lang="en-US" sz="2800">
                    <a:solidFill>
                      <a:srgbClr val="7030A0"/>
                    </a:solidFill>
                  </a:rPr>
                  <a:t>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rgbClr val="7030A0"/>
                    </a:solidFill>
                  </a:rPr>
                  <a:t>Xét nút con bên phải H và tính lại valH = MAX(5,2) = 5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  <a:blipFill>
                <a:blip r:embed="rId4"/>
                <a:stretch>
                  <a:fillRect l="-1741" r="-183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75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7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nút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7030A0"/>
                </a:solidFill>
              </a:rPr>
              <a:t>valC = MIN(tạm C,5) = 5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6159" y="43830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59" y="438305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098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là con của A chưa có giá trị và có 2 con I,E chưa có giá trị.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I: I = MAX(3,4)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87609" y="43990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09" y="4399063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59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D có con là I: tạm D &lt;=4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A có con là D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 spc="-5">
                    <a:solidFill>
                      <a:schemeClr val="tx1"/>
                    </a:solidFill>
                  </a:rPr>
                  <a:t> nên xét tiếp con của D (nút K)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K &gt;=2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  <a:blipFill>
                <a:blip r:embed="rId4"/>
                <a:stretch>
                  <a:fillRect l="-1741" r="-1838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6159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59" y="436628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/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399862" y="581252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862" y="5812521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K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 spc="-5">
                    <a:solidFill>
                      <a:schemeClr val="tx1"/>
                    </a:solidFill>
                  </a:rPr>
                  <a:t> nên xét tiếp con của K (nút bên phải)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val K &gt;=MAX(2,6)=6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  <a:blipFill>
                <a:blip r:embed="rId4"/>
                <a:stretch>
                  <a:fillRect l="-1741" r="-183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6031152" y="433543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2" y="433543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/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4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9531035" y="2536841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7189973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4067493" y="2593753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stCxn id="47" idx="2"/>
            <a:endCxn id="87" idx="0"/>
          </p:cNvCxnSpPr>
          <p:nvPr/>
        </p:nvCxnSpPr>
        <p:spPr>
          <a:xfrm flipH="1">
            <a:off x="1716008" y="5336950"/>
            <a:ext cx="3706337" cy="1000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344408" y="5349593"/>
            <a:ext cx="2709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sym typeface="Symbol" panose="05050102010706020507" pitchFamily="18" charset="2"/>
              </a:rPr>
              <a:t>CLOSE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3198076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h1=16</a:t>
            </a:r>
          </a:p>
          <a:p>
            <a:pPr marL="0" lvl="2" algn="ctr"/>
            <a:r>
              <a:rPr lang="en-US" sz="3600" spc="-5"/>
              <a:t>h2=4</a:t>
            </a:r>
            <a:endParaRPr lang="vi-VN" sz="3600" spc="-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 flipH="1">
            <a:off x="4593228" y="5336950"/>
            <a:ext cx="829117" cy="1034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BA3AFC-09E9-DB91-1E9D-25B6418E779D}"/>
              </a:ext>
            </a:extLst>
          </p:cNvPr>
          <p:cNvSpPr txBox="1"/>
          <p:nvPr/>
        </p:nvSpPr>
        <p:spPr>
          <a:xfrm>
            <a:off x="6066865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h1=18</a:t>
            </a:r>
          </a:p>
          <a:p>
            <a:pPr marL="0" lvl="2" algn="ctr"/>
            <a:r>
              <a:rPr lang="en-US" sz="3600" spc="-5"/>
              <a:t>h2=4</a:t>
            </a:r>
            <a:endParaRPr lang="vi-VN" sz="3600" spc="-5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8865075" y="6261100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57F49F-5BCA-3906-5D61-4ADE9B501C48}"/>
              </a:ext>
            </a:extLst>
          </p:cNvPr>
          <p:cNvGrpSpPr/>
          <p:nvPr/>
        </p:nvGrpSpPr>
        <p:grpSpPr>
          <a:xfrm>
            <a:off x="14762956" y="2410411"/>
            <a:ext cx="1828800" cy="2103120"/>
            <a:chOff x="851853" y="1612901"/>
            <a:chExt cx="2709703" cy="27431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360E68-D8A1-1BF2-3606-3C46E026EFB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C12A9F-715D-0B14-8E79-649A992C86C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A3934-02D6-3E26-7C90-2D3B2BBE59B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B905FD5-6D28-E0F9-94A0-50D73CF696B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BBB9C9-FCAD-6E9D-4968-26270CDD99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AF8A-8D21-7530-905F-56C39B54992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13017E7-EBFE-710A-9026-FA9E876F59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E94AF6-1160-CC9B-6DD9-230980992C4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8A6B8-FA47-FB1B-098D-3BE03C1C5EF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641C37-7535-DB5D-5AC3-D5439D5985E2}"/>
              </a:ext>
            </a:extLst>
          </p:cNvPr>
          <p:cNvGrpSpPr/>
          <p:nvPr/>
        </p:nvGrpSpPr>
        <p:grpSpPr>
          <a:xfrm>
            <a:off x="12887057" y="2410411"/>
            <a:ext cx="1828800" cy="2103120"/>
            <a:chOff x="851853" y="1612901"/>
            <a:chExt cx="2709703" cy="27431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59819F-749B-E391-F5FD-51501745220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DD06C1-AEF5-6376-90A9-22F50CAB4E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D4036D-0B87-50F2-021F-B450137E697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5243FF-72FE-B44D-3BC6-12B613A6629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40246FC-FA6C-B45D-CABA-E75CCBEDDB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7C3B061-F34B-6E3E-BF23-C4A998DDF09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DB9C8F-F7A0-D1BA-E2B4-03EBC3E3BFE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2DBB5D-3531-E825-7BA7-9AEC61CFE15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CCCC90-FDDF-4422-5DC5-F1E547469A5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7B5A9-0E31-A201-ABB0-B0FA7FBA7287}"/>
              </a:ext>
            </a:extLst>
          </p:cNvPr>
          <p:cNvGrpSpPr/>
          <p:nvPr/>
        </p:nvGrpSpPr>
        <p:grpSpPr>
          <a:xfrm>
            <a:off x="361156" y="6337298"/>
            <a:ext cx="2709703" cy="2743197"/>
            <a:chOff x="851853" y="1612901"/>
            <a:chExt cx="2709703" cy="274319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FE472C1-883D-20B1-AEA5-A8FC4967A8E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2205AFF-1E4B-A17F-DEAB-2C7D7333C7C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477C84-A32C-F648-F08A-79731E8E87F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44265-61A0-569E-DA33-4844A4F812C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EC8D352-CD1B-4AC7-FD18-187AEB4A050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C087-D8C6-A4A7-A5BC-FC200E43E2DA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BE8407-44B9-82E8-752A-0E0C454943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77312E-2227-9FC7-6B21-4D329F93BD3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C6DD85-58AD-87C3-0C57-6AFBBB46EF1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039980-2E92-E59A-8E9B-FFD0ADD6E4F6}"/>
              </a:ext>
            </a:extLst>
          </p:cNvPr>
          <p:cNvGrpSpPr/>
          <p:nvPr/>
        </p:nvGrpSpPr>
        <p:grpSpPr>
          <a:xfrm>
            <a:off x="3238376" y="6371769"/>
            <a:ext cx="2709703" cy="2743197"/>
            <a:chOff x="851853" y="1612901"/>
            <a:chExt cx="2709703" cy="274319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5713904-4F1E-3E88-E37D-3A4236533C1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9A372D2-DC9F-07A1-ADAE-16DC87685535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F260A1-6E39-6D02-D3B2-DF183F6DCD0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04855DC-8A9F-2C7A-B996-1738D6B620E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CF1699C-F3B5-CBCD-FF6D-CBF54CD0CC2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A65447-5457-A6A9-370E-151DC7C23D7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BD3354D-7B82-3BCD-1AC5-918981E255D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797951B-05C8-B9E7-0663-AEBB5E29451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A87676A-6B87-2BEE-FCAA-8393A324156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9D84823-004A-EE7E-A269-79E2E2EAF779}"/>
              </a:ext>
            </a:extLst>
          </p:cNvPr>
          <p:cNvGrpSpPr/>
          <p:nvPr/>
        </p:nvGrpSpPr>
        <p:grpSpPr>
          <a:xfrm>
            <a:off x="6066865" y="6364324"/>
            <a:ext cx="2709703" cy="2743197"/>
            <a:chOff x="851853" y="1612901"/>
            <a:chExt cx="2709703" cy="274319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C316985-BD86-A1A3-12F2-84884244D7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AB5ED65-E02B-B36A-648A-43E8358F894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AAC1128-D1BD-7CEA-2B2B-290595518D4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9A42ACB-5119-C191-0A37-B586A23A78AB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941702B-E00D-4DA6-ED98-2DF150EA96B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E48E1B-993A-76CC-0F3E-F29A95D04EB3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79638C0-E53E-F75D-D1D7-AEF921CE09D7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1F02DE0-424E-62D0-7E54-41B429D163B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165DA6A-A661-BEAE-95F4-3A323F90AEC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EFF0BC-310C-459E-25AE-E4008C17460B}"/>
              </a:ext>
            </a:extLst>
          </p:cNvPr>
          <p:cNvCxnSpPr>
            <a:cxnSpLocks/>
            <a:stCxn id="47" idx="2"/>
            <a:endCxn id="107" idx="0"/>
          </p:cNvCxnSpPr>
          <p:nvPr/>
        </p:nvCxnSpPr>
        <p:spPr>
          <a:xfrm>
            <a:off x="5422345" y="5336950"/>
            <a:ext cx="1999372" cy="1027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1999366-D462-59B7-5682-CE38EDB4F845}"/>
              </a:ext>
            </a:extLst>
          </p:cNvPr>
          <p:cNvGrpSpPr/>
          <p:nvPr/>
        </p:nvGrpSpPr>
        <p:grpSpPr>
          <a:xfrm>
            <a:off x="8937309" y="6364324"/>
            <a:ext cx="2709703" cy="2743197"/>
            <a:chOff x="851853" y="1612901"/>
            <a:chExt cx="2709703" cy="27431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4286F6-5F83-1680-F851-698BE0CDFFE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E1C8ED-6E57-20DB-AFC5-FDB0BBACF2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3F840D8-5BF1-A15E-E149-69692664BA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C76D6C-DFB3-239C-9CB7-0C26E06FFE4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8FED74-D58E-9954-48A9-2FFFC43751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FC9F94E-DE6B-73BE-AE39-C2936E3FF85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B29C50-3A5D-E1D1-F208-BA5952FEFE7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70733B-A2A3-180A-5ECF-F0BB0B1E83D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5EA9168-CE10-1196-65CC-B7C27F56D45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8A7779C-C4E6-66A6-FA4F-0ADE69022FF3}"/>
              </a:ext>
            </a:extLst>
          </p:cNvPr>
          <p:cNvCxnSpPr>
            <a:cxnSpLocks/>
            <a:stCxn id="47" idx="2"/>
            <a:endCxn id="72" idx="0"/>
          </p:cNvCxnSpPr>
          <p:nvPr/>
        </p:nvCxnSpPr>
        <p:spPr>
          <a:xfrm>
            <a:off x="5422345" y="5336950"/>
            <a:ext cx="4905771" cy="924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197CEBA-1644-38E5-FEF2-276B7A3CBD44}"/>
              </a:ext>
            </a:extLst>
          </p:cNvPr>
          <p:cNvSpPr txBox="1"/>
          <p:nvPr/>
        </p:nvSpPr>
        <p:spPr>
          <a:xfrm>
            <a:off x="8937310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h1=16</a:t>
            </a:r>
          </a:p>
          <a:p>
            <a:pPr marL="0" lvl="2" algn="ctr"/>
            <a:r>
              <a:rPr lang="en-US" sz="3600" spc="-5"/>
              <a:t>h2=2</a:t>
            </a:r>
            <a:endParaRPr lang="vi-VN" sz="3600" spc="-5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A1BAB31-4D2B-5349-EF55-5DB03EF6067A}"/>
              </a:ext>
            </a:extLst>
          </p:cNvPr>
          <p:cNvSpPr txBox="1"/>
          <p:nvPr/>
        </p:nvSpPr>
        <p:spPr>
          <a:xfrm>
            <a:off x="344408" y="9207267"/>
            <a:ext cx="270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h1=16</a:t>
            </a:r>
          </a:p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h2=3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583A9E7-96BB-390A-2938-5B93FC22B358}"/>
              </a:ext>
            </a:extLst>
          </p:cNvPr>
          <p:cNvSpPr txBox="1"/>
          <p:nvPr/>
        </p:nvSpPr>
        <p:spPr>
          <a:xfrm>
            <a:off x="16664485" y="236138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CLOSE</a:t>
            </a:r>
            <a:endParaRPr lang="vi-VN" sz="4000" spc="-5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33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MIN(tạm D,6) = 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/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00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3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valA = MAX(tạm A,5,4) = 5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928086" y="2461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246128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/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447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516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MAX(-2,4)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B &lt;=4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592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MAX(-2,4)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B &lt;=4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915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(con B) có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E &gt;=6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390610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0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21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phải con của E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của E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5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387152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2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9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E có 2 con đã xét nên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420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con đã xét nên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valB = MIN(tạm B,6)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42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A &gt;=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0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9531035" y="2536841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7189973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4067493" y="2593753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488497" y="5346700"/>
            <a:ext cx="1829219" cy="1182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2133645" y="9348569"/>
            <a:ext cx="270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/>
              <a:t>h1=</a:t>
            </a:r>
            <a:r>
              <a:rPr lang="en-US" sz="3600" spc="-5">
                <a:sym typeface="Symbol" panose="05050102010706020507" pitchFamily="18" charset="2"/>
              </a:rPr>
              <a:t>16</a:t>
            </a:r>
          </a:p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h2=2</a:t>
            </a:r>
            <a:endParaRPr lang="vi-VN" sz="3600" spc="-5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4970565" y="9348569"/>
            <a:ext cx="2709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h1=h2 = 0</a:t>
            </a:r>
            <a:endParaRPr lang="vi-VN" sz="3600" spc="-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280700" y="5403613"/>
            <a:ext cx="1085017" cy="11251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4902675" y="6397273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57F49F-5BCA-3906-5D61-4ADE9B501C48}"/>
              </a:ext>
            </a:extLst>
          </p:cNvPr>
          <p:cNvGrpSpPr/>
          <p:nvPr/>
        </p:nvGrpSpPr>
        <p:grpSpPr>
          <a:xfrm>
            <a:off x="14762956" y="2410411"/>
            <a:ext cx="1828800" cy="2103120"/>
            <a:chOff x="851853" y="1612901"/>
            <a:chExt cx="2709703" cy="27431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360E68-D8A1-1BF2-3606-3C46E026EFB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C12A9F-715D-0B14-8E79-649A992C86C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A3934-02D6-3E26-7C90-2D3B2BBE59B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B905FD5-6D28-E0F9-94A0-50D73CF696B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BBB9C9-FCAD-6E9D-4968-26270CDD99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AF8A-8D21-7530-905F-56C39B54992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13017E7-EBFE-710A-9026-FA9E876F59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E94AF6-1160-CC9B-6DD9-230980992C4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8A6B8-FA47-FB1B-098D-3BE03C1C5EF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641C37-7535-DB5D-5AC3-D5439D5985E2}"/>
              </a:ext>
            </a:extLst>
          </p:cNvPr>
          <p:cNvGrpSpPr/>
          <p:nvPr/>
        </p:nvGrpSpPr>
        <p:grpSpPr>
          <a:xfrm>
            <a:off x="12887057" y="2410411"/>
            <a:ext cx="1828800" cy="2103120"/>
            <a:chOff x="851853" y="1612901"/>
            <a:chExt cx="2709703" cy="27431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59819F-749B-E391-F5FD-51501745220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DD06C1-AEF5-6376-90A9-22F50CAB4E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D4036D-0B87-50F2-021F-B450137E697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5243FF-72FE-B44D-3BC6-12B613A6629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40246FC-FA6C-B45D-CABA-E75CCBEDDB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7C3B061-F34B-6E3E-BF23-C4A998DDF09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DB9C8F-F7A0-D1BA-E2B4-03EBC3E3BFE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2DBB5D-3531-E825-7BA7-9AEC61CFE15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CCCC90-FDDF-4422-5DC5-F1E547469A5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1CB685E-294A-6D53-DBA9-0998718E0FF7}"/>
              </a:ext>
            </a:extLst>
          </p:cNvPr>
          <p:cNvSpPr txBox="1"/>
          <p:nvPr/>
        </p:nvSpPr>
        <p:spPr>
          <a:xfrm>
            <a:off x="16664485" y="236138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CLOSE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1999366-D462-59B7-5682-CE38EDB4F845}"/>
              </a:ext>
            </a:extLst>
          </p:cNvPr>
          <p:cNvGrpSpPr/>
          <p:nvPr/>
        </p:nvGrpSpPr>
        <p:grpSpPr>
          <a:xfrm>
            <a:off x="12887057" y="4558034"/>
            <a:ext cx="1828800" cy="2103120"/>
            <a:chOff x="851853" y="1612901"/>
            <a:chExt cx="2709703" cy="27431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4286F6-5F83-1680-F851-698BE0CDFFE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E1C8ED-6E57-20DB-AFC5-FDB0BBACF2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3F840D8-5BF1-A15E-E149-69692664BA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C76D6C-DFB3-239C-9CB7-0C26E06FFE4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8FED74-D58E-9954-48A9-2FFFC43751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FC9F94E-DE6B-73BE-AE39-C2936E3FF85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B29C50-3A5D-E1D1-F208-BA5952FEFE7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70733B-A2A3-180A-5ECF-F0BB0B1E83D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5EA9168-CE10-1196-65CC-B7C27F56D45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C275D3-BDCD-50D0-45FC-AB52ECA2F601}"/>
              </a:ext>
            </a:extLst>
          </p:cNvPr>
          <p:cNvGrpSpPr/>
          <p:nvPr/>
        </p:nvGrpSpPr>
        <p:grpSpPr>
          <a:xfrm>
            <a:off x="2133645" y="6528787"/>
            <a:ext cx="2709703" cy="2743197"/>
            <a:chOff x="851853" y="1612901"/>
            <a:chExt cx="2709703" cy="27431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622EC6-2782-6A33-80B1-13AA02064C2F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A4BEC9-5D62-562B-C293-9A10BCB2D69F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93B147-0D3D-8206-4A3F-2F40C1B84482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66BA69-D379-3101-4CC6-9C7AE4BB90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CA1B459-A6C6-1D62-BF02-6824F3E5A1B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0559995-2FD6-616F-6DC4-7ECA2B39D18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A5D9DF-801A-86E5-15F2-C0706F839DA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E86F88-72A9-A414-0605-BA5F8C1CC6C6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4F69BB-5C98-4D79-F390-BE758308617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8A0CA7-50D2-FD71-BA7E-8FF012420913}"/>
              </a:ext>
            </a:extLst>
          </p:cNvPr>
          <p:cNvGrpSpPr/>
          <p:nvPr/>
        </p:nvGrpSpPr>
        <p:grpSpPr>
          <a:xfrm>
            <a:off x="5010865" y="6528786"/>
            <a:ext cx="2709703" cy="2743197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2CD8FE-2F75-43DA-B9C9-00BE2F15785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D6FE42-3FAA-091E-7F49-941FCC4BDDA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C4AC3D-BE01-EE49-F25F-03FD977E9248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C6F60A-B452-9A67-783C-73663C2E0DB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3950397-4A23-1B63-C172-C430EA4C61D0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ACCB323-2910-94C9-B291-2E0866DCD385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6A28AC-1165-132C-F91A-88D31C6DC71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9821AD-555A-FBA6-6652-74689597F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A6440F-D82B-9068-6881-1DB80940B01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C9D534E-E78E-0BC4-B3F4-6F8C0317EB99}"/>
              </a:ext>
            </a:extLst>
          </p:cNvPr>
          <p:cNvSpPr txBox="1"/>
          <p:nvPr/>
        </p:nvSpPr>
        <p:spPr>
          <a:xfrm>
            <a:off x="1693193" y="5679352"/>
            <a:ext cx="2709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sym typeface="Symbol" panose="05050102010706020507" pitchFamily="18" charset="2"/>
              </a:rPr>
              <a:t>CLOSE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787D75-0951-CFB6-501A-A1951CCBC930}"/>
              </a:ext>
            </a:extLst>
          </p:cNvPr>
          <p:cNvSpPr txBox="1"/>
          <p:nvPr/>
        </p:nvSpPr>
        <p:spPr>
          <a:xfrm>
            <a:off x="8438356" y="6834467"/>
            <a:ext cx="9753600" cy="218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Heuristic 1: Tổng số miếng sai vị trí</a:t>
            </a:r>
          </a:p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Heuristic 2: Tổng khoảng cách sai vị trí của từng miếng.</a:t>
            </a:r>
          </a:p>
        </p:txBody>
      </p:sp>
    </p:spTree>
    <p:extLst>
      <p:ext uri="{BB962C8B-B14F-4D97-AF65-F5344CB8AC3E}">
        <p14:creationId xmlns:p14="http://schemas.microsoft.com/office/powerpoint/2010/main" val="4008547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valF MAX(7,-1) =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55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nút F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C &lt;=7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53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nút F đã biết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C &lt;=7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bên phải của C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G &gt;=-3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  <a:blipFill>
                <a:blip r:embed="rId5"/>
                <a:stretch>
                  <a:fillRect l="-1741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880698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982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04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G 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≥−3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bên phải của G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val G = MAX(tạm G,-5) = -3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5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37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valC = MIN(tạm C,-3) = 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66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valA = MAX(tạm A,-3)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606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04F56A3-D838-37FE-8366-B06A6D9B4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6" y="2374900"/>
            <a:ext cx="13318309" cy="69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94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H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valH = MIN(3,17)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D &gt;=3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79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I: tạm I &lt;=2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phải  của I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2494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6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220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valI=2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9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  <a:endParaRPr lang="vi-VN" sz="40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  <a:endParaRPr lang="vi-VN" sz="4000" spc="-5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C0583-B40A-31DD-7CAA-DA865217D181}"/>
              </a:ext>
            </a:extLst>
          </p:cNvPr>
          <p:cNvSpPr txBox="1"/>
          <p:nvPr/>
        </p:nvSpPr>
        <p:spPr>
          <a:xfrm>
            <a:off x="1530203" y="5553362"/>
            <a:ext cx="16467738" cy="4822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4000" spc="-5">
                <a:cs typeface="Source Sans Pro Light"/>
              </a:rPr>
              <a:t>Trò chơi Puzzle 8 số với số tổ hợp các trường hợp có thể say ra là (3x3)! = 362.880 trường hợp.</a:t>
            </a:r>
          </a:p>
          <a:p>
            <a:pPr marL="0" lvl="2" algn="just">
              <a:lnSpc>
                <a:spcPct val="130000"/>
              </a:lnSpc>
            </a:pPr>
            <a:r>
              <a:rPr lang="en-US" sz="4000" spc="-5"/>
              <a:t>Ta có thể giới hạn độ sâu của các nhánh sinh ra bằng </a:t>
            </a:r>
            <a:r>
              <a:rPr lang="vi-VN" sz="4000" spc="-5"/>
              <a:t>phương pháp cắt cụt</a:t>
            </a:r>
            <a:r>
              <a:rPr lang="en-US" sz="4000" spc="-5"/>
              <a:t> </a:t>
            </a:r>
            <a:r>
              <a:rPr lang="vi-VN" sz="4000" spc="-5"/>
              <a:t>alpha-beta cho phép cắt bỏ những nhánh không cần thiết </a:t>
            </a:r>
            <a:r>
              <a:rPr lang="en-US" sz="4000" spc="-5"/>
              <a:t>nhằm </a:t>
            </a:r>
            <a:r>
              <a:rPr lang="vi-VN" sz="4000" spc="-5"/>
              <a:t>giảm bớt số </a:t>
            </a:r>
            <a:r>
              <a:rPr lang="en-US" sz="4000" spc="-5"/>
              <a:t>trường hợp</a:t>
            </a:r>
            <a:r>
              <a:rPr lang="vi-VN" sz="4000" spc="-5"/>
              <a:t> phải xét mà không ảnh hưởng đến kết quả đánh</a:t>
            </a:r>
            <a:r>
              <a:rPr lang="en-US" sz="4000" spc="-5"/>
              <a:t> </a:t>
            </a:r>
            <a:r>
              <a:rPr lang="vi-VN" sz="4000" spc="-5"/>
              <a:t>giá</a:t>
            </a:r>
            <a:r>
              <a:rPr lang="en-US" sz="4000" spc="-5"/>
              <a:t>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23682862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valD=MAX(tạm D,I)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285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B: tạm B&lt;=3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1 nút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valJ =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18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E: tạm E&gt;=15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à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≥15</m:t>
                        </m:r>
                      </m:e>
                    </m:d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E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4589741" y="506931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41" y="506931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54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370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B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valB = MIN(tạm B,E)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tạm A &gt;=3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9613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L: valL=MIN(2,5)=2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40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 tạm F &gt;=2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7883736" y="503368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36" y="503368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3343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M có 1 con: valM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valF = MAX(tạm F,3)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89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C &lt;=3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5841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C: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≥3,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của C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0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17449800" cy="722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Xét một trò chơi trong đó 2 người thay phiên nhau đi nước của mình như cờ vua, cờ tướng, cờ caro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Trò chơi có một trạng thái bắt đầu và mỗi nước đi sẽ biến đổi trạng thái hiện hành thành một trạng thái mới.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Trò chơi sẽ kết thúc theo một quy định nào đó, nghĩa là cuộc chơi sẽ dẫn đến một t rạng thái phản ánh có một người chơi thắng cuộc hoặc một trạng thái không có ai thắng cuộc (trạng thái hòa).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Phân tích xem từ một trạng thái nào đó sẽ dẫn đến đấu thủ nào sẽ thắng với điều kiện cả 2 đấu thủ đều sẽ đi những nước đi tốt nhất.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24629567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nhánh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C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076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2 nhánh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A = MAX(tạm A,3)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566710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10" y="263547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54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28D9271-E591-A302-D3BC-6908BBAF7D3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4" y="2138380"/>
            <a:ext cx="12704579" cy="60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220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K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valK = MIN(5,4)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E &gt;=4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56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L có tạm L &lt;=3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L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550594" y="641531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641531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691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L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L 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270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E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MAX(tạm E,3)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tạm B &lt;=4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952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M: valM=MIN(6,5)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508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Nút F: tạm F &gt;=5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phải của F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145904" y="526656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04" y="5266564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503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đã biết: valF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17449800" cy="642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trò chơi có thể biểu diễn bởi một cây trò chơi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một nút cây biểu diễn cho một trạng thái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Nút gốc biểu diễn trạng thái bắt đầu của trò chơi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nút lá biểu diễn cho một trạng thái kết thúc của trò chơi (thắng, thua, hòa)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Nếu trạng thái X được biểu diễn bởi nút n thì các con của n biểu diễn cho tất cả các trạng thái kết quả của nước đi có thể xuất phát từ trạng thái X.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31828883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con đã biết: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B = MIN(tạm B,5)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538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A có tạm A &gt;=4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6998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O: valO = MIN(3,5)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7695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có: tạm G &gt;=5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5058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P có: tạm P &lt;=3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≤3,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endParaRPr lang="en-US" sz="2800" b="0" spc="-5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 P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449607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07" y="64262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698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P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P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327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G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G =MAX(tạm G,3)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251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C có tạm C &lt;=5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4450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con của 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C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208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con của A có 2 nút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R có valR = MIN(7,5)=5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0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7259</TotalTime>
  <Words>9625</Words>
  <Application>Microsoft Office PowerPoint</Application>
  <PresentationFormat>Custom</PresentationFormat>
  <Paragraphs>4342</Paragraphs>
  <Slides>109</Slides>
  <Notes>109</Notes>
  <HiddenSlides>53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Arial</vt:lpstr>
      <vt:lpstr>Be Vietnam Pro</vt:lpstr>
      <vt:lpstr>Be Vietnam Pro Black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SCB</cp:lastModifiedBy>
  <cp:revision>105</cp:revision>
  <dcterms:created xsi:type="dcterms:W3CDTF">2023-06-02T10:09:28Z</dcterms:created>
  <dcterms:modified xsi:type="dcterms:W3CDTF">2023-06-19T17:06:18Z</dcterms:modified>
</cp:coreProperties>
</file>