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6" r:id="rId2"/>
    <p:sldId id="257" r:id="rId3"/>
    <p:sldId id="272" r:id="rId4"/>
    <p:sldId id="271" r:id="rId5"/>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477207-CF85-4C57-B045-77ADAEF5C47E}">
          <p14:sldIdLst>
            <p14:sldId id="256"/>
          </p14:sldIdLst>
        </p14:section>
        <p14:section name="Khái niệm" id="{CAE83D19-604F-4FB7-BD21-DFF297BAB023}">
          <p14:sldIdLst>
            <p14:sldId id="257"/>
            <p14:sldId id="272"/>
            <p14:sldId id="271"/>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73" d="100"/>
          <a:sy n="73" d="100"/>
        </p:scale>
        <p:origin x="216" y="312"/>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25.09.2023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405949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9/25/23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9/25/23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9/25/23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9/25/23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9/25/23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9/25/23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dirty="0">
                <a:solidFill>
                  <a:srgbClr val="FFFFFF"/>
                </a:solidFill>
                <a:cs typeface="Source Sans Pro Light"/>
              </a:rPr>
              <a:t>Chương 9. Neural Network</a:t>
            </a:r>
            <a:endParaRPr lang="vi-VN" sz="48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8"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dirty="0">
                <a:solidFill>
                  <a:srgbClr val="FFFFFF"/>
                </a:solidFill>
                <a:cs typeface="Source Sans Pro Light"/>
              </a:rPr>
              <a:t>Chương 9. Neural Network</a:t>
            </a:r>
            <a:endParaRPr lang="vi-VN" sz="4800" dirty="0">
              <a:cs typeface="Source Sans Pro Light"/>
            </a:endParaRPr>
          </a:p>
        </p:txBody>
      </p:sp>
      <p:sp>
        <p:nvSpPr>
          <p:cNvPr id="20" name="object 20"/>
          <p:cNvSpPr txBox="1"/>
          <p:nvPr/>
        </p:nvSpPr>
        <p:spPr>
          <a:xfrm>
            <a:off x="828277" y="2181739"/>
            <a:ext cx="16916400" cy="554324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dirty="0">
                <a:cs typeface="Source Sans Pro Light"/>
              </a:rPr>
              <a:t>Mạng nơ-ron là một mô hình máy học sử dụng một mạng lưới các chức năng để hiểu và dịch dữ liệu đầu vào ở dạng này thành dạng khác ở đầu mong muốn. </a:t>
            </a:r>
          </a:p>
          <a:p>
            <a:pPr marL="583565" marR="5080" indent="-571500" algn="just">
              <a:lnSpc>
                <a:spcPct val="130000"/>
              </a:lnSpc>
              <a:buFont typeface="Wingdings" panose="05000000000000000000" pitchFamily="2" charset="2"/>
              <a:buChar char="§"/>
            </a:pPr>
            <a:r>
              <a:rPr lang="vi-VN" sz="4000" spc="-5" dirty="0">
                <a:cs typeface="Source Sans Pro Light"/>
              </a:rPr>
              <a:t>Mạng nơ-ron nhân tạo lấy cảm hứng từ cách hoạt động của hệ thần kinh sinh học trong não người. </a:t>
            </a:r>
          </a:p>
          <a:p>
            <a:pPr marL="583565" marR="5080" indent="-571500" algn="just">
              <a:lnSpc>
                <a:spcPct val="130000"/>
              </a:lnSpc>
              <a:buFont typeface="Wingdings" panose="05000000000000000000" pitchFamily="2" charset="2"/>
              <a:buChar char="§"/>
            </a:pPr>
            <a:r>
              <a:rPr lang="vi-VN" sz="4000" spc="-5" dirty="0">
                <a:cs typeface="Source Sans Pro Light"/>
              </a:rPr>
              <a:t>Mục tiêu của mạng nơ-ron là mô phỏng khả năng học và tìm hiểu thông qua việc tự điều chỉnh dự đoán dựa trên dữ liệu đầu vào.</a:t>
            </a:r>
            <a:endParaRPr lang="vi-VN" sz="4000" spc="-5" dirty="0"/>
          </a:p>
        </p:txBody>
      </p:sp>
      <p:sp>
        <p:nvSpPr>
          <p:cNvPr id="3" name="Freeform: Shape 2">
            <a:extLst>
              <a:ext uri="{FF2B5EF4-FFF2-40B4-BE49-F238E27FC236}">
                <a16:creationId xmlns:a16="http://schemas.microsoft.com/office/drawing/2014/main" id="{54CE2A7D-9DB0-761A-E2C3-01E8D6C18961}"/>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CE3A7628-F2BA-A74A-AC4C-0630CC6BB2A5}"/>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Khái niệm</a:t>
            </a:r>
            <a:endParaRPr lang="vi-VN" sz="4400" spc="-5">
              <a:cs typeface="Source Sans Pro Light"/>
            </a:endParaRPr>
          </a:p>
        </p:txBody>
      </p:sp>
    </p:spTree>
    <p:extLst>
      <p:ext uri="{BB962C8B-B14F-4D97-AF65-F5344CB8AC3E}">
        <p14:creationId xmlns:p14="http://schemas.microsoft.com/office/powerpoint/2010/main" val="5414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8"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dirty="0">
                <a:solidFill>
                  <a:srgbClr val="FFFFFF"/>
                </a:solidFill>
                <a:cs typeface="Source Sans Pro Light"/>
              </a:rPr>
              <a:t>Chương 9. Neural Network</a:t>
            </a:r>
            <a:endParaRPr lang="vi-VN" sz="4800" dirty="0">
              <a:cs typeface="Source Sans Pro Light"/>
            </a:endParaRPr>
          </a:p>
        </p:txBody>
      </p:sp>
      <p:sp>
        <p:nvSpPr>
          <p:cNvPr id="20" name="object 20"/>
          <p:cNvSpPr txBox="1"/>
          <p:nvPr/>
        </p:nvSpPr>
        <p:spPr>
          <a:xfrm>
            <a:off x="720135" y="2451484"/>
            <a:ext cx="11330090" cy="579043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dirty="0">
                <a:cs typeface="Source Sans Pro Light"/>
              </a:rPr>
              <a:t>Cấu trúc mạng nơ-ron có 3 lớp như sau:</a:t>
            </a:r>
          </a:p>
          <a:p>
            <a:pPr marL="583565" marR="5080" indent="-571500" algn="just">
              <a:lnSpc>
                <a:spcPct val="130000"/>
              </a:lnSpc>
              <a:buFont typeface="Wingdings" panose="05000000000000000000" pitchFamily="2" charset="2"/>
              <a:buChar char="§"/>
            </a:pPr>
            <a:r>
              <a:rPr lang="vi-VN" sz="3600" spc="-5" dirty="0"/>
              <a:t>Lớp đầu vào: Thông tin bên ngoài được đưa vào mô hình để học và rút ra kết luận. Các nút đầu vào chuyển thông tin sang lớp lớp ẩn.</a:t>
            </a:r>
            <a:endParaRPr lang="vi-VN" sz="4000" spc="-5" dirty="0"/>
          </a:p>
          <a:p>
            <a:pPr marL="583565" marR="5080" indent="-571500" algn="just">
              <a:lnSpc>
                <a:spcPct val="130000"/>
              </a:lnSpc>
              <a:buFont typeface="Wingdings" panose="05000000000000000000" pitchFamily="2" charset="2"/>
              <a:buChar char="§"/>
            </a:pPr>
            <a:r>
              <a:rPr lang="vi-VN" sz="3600" spc="-5" dirty="0"/>
              <a:t>Lớp ẩn: Nơi tất cả các tính toán được thực hiện trên dữ liệu đầu vào. Số lượng lớp ẩn không cố định cho các bài toán khác nhau. Mạng đơn giản nhất bao gồm một lớp ẩn duy nhất.</a:t>
            </a:r>
          </a:p>
        </p:txBody>
      </p:sp>
      <p:sp>
        <p:nvSpPr>
          <p:cNvPr id="3" name="Freeform: Shape 2">
            <a:extLst>
              <a:ext uri="{FF2B5EF4-FFF2-40B4-BE49-F238E27FC236}">
                <a16:creationId xmlns:a16="http://schemas.microsoft.com/office/drawing/2014/main" id="{54CE2A7D-9DB0-761A-E2C3-01E8D6C18961}"/>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CE3A7628-F2BA-A74A-AC4C-0630CC6BB2A5}"/>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dirty="0" err="1">
                <a:cs typeface="Source Sans Pro Light"/>
              </a:rPr>
              <a:t>Mô</a:t>
            </a:r>
            <a:r>
              <a:rPr lang="en-US" sz="4400" spc="-5" dirty="0">
                <a:cs typeface="Source Sans Pro Light"/>
              </a:rPr>
              <a:t> </a:t>
            </a:r>
            <a:r>
              <a:rPr lang="en-US" sz="4400" spc="-5" dirty="0" err="1">
                <a:cs typeface="Source Sans Pro Light"/>
              </a:rPr>
              <a:t>hình</a:t>
            </a:r>
            <a:r>
              <a:rPr lang="en-US" sz="4400" spc="-5" dirty="0">
                <a:cs typeface="Source Sans Pro Light"/>
              </a:rPr>
              <a:t> </a:t>
            </a:r>
            <a:r>
              <a:rPr lang="en-US" sz="4400" spc="-5" dirty="0" err="1">
                <a:cs typeface="Source Sans Pro Light"/>
              </a:rPr>
              <a:t>mạng</a:t>
            </a:r>
            <a:r>
              <a:rPr lang="en-US" sz="4400" spc="-5" dirty="0">
                <a:cs typeface="Source Sans Pro Light"/>
              </a:rPr>
              <a:t> </a:t>
            </a:r>
            <a:r>
              <a:rPr lang="en-US" sz="4400" spc="-5" dirty="0" err="1">
                <a:cs typeface="Source Sans Pro Light"/>
              </a:rPr>
              <a:t>nơ-ron</a:t>
            </a:r>
            <a:endParaRPr lang="vi-VN" sz="4400" spc="-5" dirty="0">
              <a:cs typeface="Source Sans Pro Light"/>
            </a:endParaRPr>
          </a:p>
        </p:txBody>
      </p:sp>
      <p:pic>
        <p:nvPicPr>
          <p:cNvPr id="1028" name="Picture 4" descr="neural network Artificial intelligence">
            <a:extLst>
              <a:ext uri="{FF2B5EF4-FFF2-40B4-BE49-F238E27FC236}">
                <a16:creationId xmlns:a16="http://schemas.microsoft.com/office/drawing/2014/main" id="{70533A8E-A31E-9811-0EBD-1E01443834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02"/>
          <a:stretch/>
        </p:blipFill>
        <p:spPr bwMode="auto">
          <a:xfrm>
            <a:off x="12087654" y="2832099"/>
            <a:ext cx="5875702" cy="44297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0">
            <a:extLst>
              <a:ext uri="{FF2B5EF4-FFF2-40B4-BE49-F238E27FC236}">
                <a16:creationId xmlns:a16="http://schemas.microsoft.com/office/drawing/2014/main" id="{64B7A641-7D91-2D10-51CD-A4F904A28C67}"/>
              </a:ext>
            </a:extLst>
          </p:cNvPr>
          <p:cNvSpPr txBox="1"/>
          <p:nvPr/>
        </p:nvSpPr>
        <p:spPr>
          <a:xfrm>
            <a:off x="720135" y="8242300"/>
            <a:ext cx="17243221"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dirty="0"/>
              <a:t>Lớp đầu ra: Kết luận của mô hình, có thể có một hoặc nhiều nút ở đầu ra. Khi bài toán thuộc lớp phân loại nhị phân, đầu ra có 1  node và trong trường hợp phân loại nhiều lớp, các node đầu ra có thể nhiều hơn 1.</a:t>
            </a:r>
          </a:p>
        </p:txBody>
      </p:sp>
    </p:spTree>
    <p:extLst>
      <p:ext uri="{BB962C8B-B14F-4D97-AF65-F5344CB8AC3E}">
        <p14:creationId xmlns:p14="http://schemas.microsoft.com/office/powerpoint/2010/main" val="331060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A82-DE6E-83EA-0441-32B847EDCAAA}"/>
              </a:ext>
            </a:extLst>
          </p:cNvPr>
          <p:cNvSpPr>
            <a:spLocks noGrp="1"/>
          </p:cNvSpPr>
          <p:nvPr>
            <p:ph type="title"/>
          </p:nvPr>
        </p:nvSpPr>
        <p:spPr>
          <a:xfrm>
            <a:off x="1306958" y="4660900"/>
            <a:ext cx="16396395" cy="1767382"/>
          </a:xfrm>
        </p:spPr>
        <p:txBody>
          <a:bodyPr>
            <a:normAutofit/>
          </a:bodyPr>
          <a:lstStyle/>
          <a:p>
            <a:pPr algn="ctr"/>
            <a:r>
              <a:rPr lang="en-US" sz="5000" dirty="0"/>
              <a:t>HẾT CHƯƠNG 9</a:t>
            </a:r>
          </a:p>
        </p:txBody>
      </p:sp>
    </p:spTree>
    <p:extLst>
      <p:ext uri="{BB962C8B-B14F-4D97-AF65-F5344CB8AC3E}">
        <p14:creationId xmlns:p14="http://schemas.microsoft.com/office/powerpoint/2010/main" val="459092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1526</TotalTime>
  <Words>285</Words>
  <Application>Microsoft Macintosh PowerPoint</Application>
  <PresentationFormat>Custom</PresentationFormat>
  <Paragraphs>23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Be Vietnam Pro</vt:lpstr>
      <vt:lpstr>Be Vietnam Pro Black</vt:lpstr>
      <vt:lpstr>Calibri</vt:lpstr>
      <vt:lpstr>Wingdings</vt:lpstr>
      <vt:lpstr>Office Theme</vt:lpstr>
      <vt:lpstr>PowerPoint Presentation</vt:lpstr>
      <vt:lpstr>PowerPoint Presentation</vt:lpstr>
      <vt:lpstr>PowerPoint Presentation</vt:lpstr>
      <vt:lpstr>HẾT CHƯƠNG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Thinh Doan Vu</cp:lastModifiedBy>
  <cp:revision>13</cp:revision>
  <dcterms:created xsi:type="dcterms:W3CDTF">2023-06-02T10:09:28Z</dcterms:created>
  <dcterms:modified xsi:type="dcterms:W3CDTF">2023-09-25T10:58:56Z</dcterms:modified>
</cp:coreProperties>
</file>