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3400" b="1">
                <a:solidFill>
                  <a:srgbClr val="7030A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>
            <a:normAutofit/>
          </a:bodyPr>
          <a:lstStyle>
            <a:lvl1pPr algn="l">
              <a:defRPr sz="3000" b="1" cap="none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11/01/2019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vi-VN" sz="3000" b="1"/>
              <a:t>CHƯƠNG 3: CÁC PHÉP BIẾN ĐỔI ĐỒ </a:t>
            </a:r>
            <a:r>
              <a:rPr lang="vi-VN" sz="3000" b="1" smtClean="0"/>
              <a:t>HOẠ</a:t>
            </a:r>
            <a:r>
              <a:rPr lang="en-US" sz="3000" b="1" smtClean="0"/>
              <a:t/>
            </a:r>
            <a:br>
              <a:rPr lang="en-US" sz="3000" b="1" smtClean="0"/>
            </a:br>
            <a:r>
              <a:rPr lang="en-US" sz="3000"/>
              <a:t/>
            </a:r>
            <a:br>
              <a:rPr lang="en-US" sz="3000"/>
            </a:br>
            <a:r>
              <a:rPr lang="en-US" sz="3000" smtClean="0"/>
              <a:t/>
            </a:r>
            <a:br>
              <a:rPr lang="en-US" sz="3000" smtClean="0"/>
            </a:br>
            <a:endParaRPr lang="en-US" sz="3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Đoàn Vũ Thịnh</a:t>
            </a:r>
          </a:p>
          <a:p>
            <a:r>
              <a:rPr lang="en-US" smtClean="0"/>
              <a:t>Khoa Công nghệ thông tin</a:t>
            </a:r>
          </a:p>
          <a:p>
            <a:r>
              <a:rPr lang="en-US" smtClean="0"/>
              <a:t>Đại học Nha Trang (2019)</a:t>
            </a:r>
          </a:p>
        </p:txBody>
      </p:sp>
    </p:spTree>
    <p:extLst>
      <p:ext uri="{BB962C8B-B14F-4D97-AF65-F5344CB8AC3E}">
        <p14:creationId xmlns:p14="http://schemas.microsoft.com/office/powerpoint/2010/main" val="383992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CÁC PHÉP BIẾN ĐỔI HÌNH HỌC HAI </a:t>
            </a:r>
            <a:r>
              <a:rPr lang="en-US" b="1" smtClean="0"/>
              <a:t>CHIỀ</a:t>
            </a:r>
            <a:r>
              <a:rPr lang="en-US" b="1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vi-VN" sz="2300" b="1" smtClean="0">
                    <a:solidFill>
                      <a:schemeClr val="tx1"/>
                    </a:solidFill>
                  </a:rPr>
                  <a:t>Các phép biến đổi </a:t>
                </a:r>
                <a:r>
                  <a:rPr lang="vi-VN" sz="2300" b="1">
                    <a:solidFill>
                      <a:schemeClr val="tx1"/>
                    </a:solidFill>
                  </a:rPr>
                  <a:t>đối </a:t>
                </a:r>
                <a:r>
                  <a:rPr lang="vi-VN" sz="2300" b="1" smtClean="0">
                    <a:solidFill>
                      <a:schemeClr val="tx1"/>
                    </a:solidFill>
                  </a:rPr>
                  <a:t>tượng</a:t>
                </a:r>
                <a:endParaRPr lang="fr-FR" sz="2300" b="1" smtClean="0">
                  <a:solidFill>
                    <a:schemeClr val="tx1"/>
                  </a:solidFill>
                </a:endParaRPr>
              </a:p>
              <a:p>
                <a:r>
                  <a:rPr lang="en-US" b="1" i="1"/>
                  <a:t>Phép biến đổi vị </a:t>
                </a:r>
                <a:r>
                  <a:rPr lang="en-US" b="1" i="1" smtClean="0"/>
                  <a:t>trí</a:t>
                </a:r>
              </a:p>
              <a:p>
                <a:r>
                  <a:rPr lang="en-US" sz="1800"/>
                  <a:t>Xét ma trận biến đổi T</a:t>
                </a:r>
                <a:r>
                  <a:rPr lang="en-US" sz="1800" smtClean="0"/>
                  <a:t>:</a:t>
                </a:r>
              </a:p>
              <a:p>
                <a:r>
                  <a:rPr lang="en-US" sz="1800">
                    <a:solidFill>
                      <a:srgbClr val="FF0000"/>
                    </a:solidFill>
                  </a:rPr>
                  <a:t>Phép </a:t>
                </a:r>
                <a:r>
                  <a:rPr lang="en-US" sz="1800" smtClean="0">
                    <a:solidFill>
                      <a:srgbClr val="FF0000"/>
                    </a:solidFill>
                  </a:rPr>
                  <a:t>quay:</a:t>
                </a:r>
                <a:endParaRPr lang="en-US" sz="1800"/>
              </a:p>
              <a:p>
                <a:r>
                  <a:rPr lang="vi-VN" sz="1800"/>
                  <a:t>Có </a:t>
                </a:r>
                <a:r>
                  <a:rPr lang="el-GR" sz="1800"/>
                  <a:t>α&gt;0 </a:t>
                </a:r>
                <a:r>
                  <a:rPr lang="vi-VN" sz="1800"/>
                  <a:t>ngược chiều kim đồng </a:t>
                </a:r>
                <a:r>
                  <a:rPr lang="vi-VN" sz="1800" smtClean="0"/>
                  <a:t>hồ</a:t>
                </a:r>
                <a:endParaRPr lang="en-US" sz="1800" smtClean="0"/>
              </a:p>
              <a:p>
                <a:r>
                  <a:rPr lang="en-US" sz="1800"/>
                  <a:t>P[x y]= [rcos</a:t>
                </a:r>
                <a:r>
                  <a:rPr lang="el-GR" sz="1800"/>
                  <a:t>β </a:t>
                </a:r>
                <a:r>
                  <a:rPr lang="en-US" sz="1800"/>
                  <a:t>rsin</a:t>
                </a:r>
                <a:r>
                  <a:rPr lang="el-GR" sz="1800"/>
                  <a:t>β]</a:t>
                </a:r>
                <a:br>
                  <a:rPr lang="el-GR" sz="1800"/>
                </a:br>
                <a:r>
                  <a:rPr lang="en-US" sz="1800"/>
                  <a:t>P’[x’ y’] = [rcos(</a:t>
                </a:r>
                <a:r>
                  <a:rPr lang="el-GR" sz="1800"/>
                  <a:t>α+β) </a:t>
                </a:r>
                <a:r>
                  <a:rPr lang="en-US" sz="1800"/>
                  <a:t>rsin(</a:t>
                </a:r>
                <a:r>
                  <a:rPr lang="el-GR" sz="1800"/>
                  <a:t>α+β)]</a:t>
                </a:r>
                <a:br>
                  <a:rPr lang="el-GR" sz="1800"/>
                </a:br>
                <a:r>
                  <a:rPr lang="en-US" sz="1800"/>
                  <a:t>P’[x’ y’] = [r(cos</a:t>
                </a:r>
                <a:r>
                  <a:rPr lang="el-GR" sz="1800"/>
                  <a:t>α</a:t>
                </a:r>
                <a:r>
                  <a:rPr lang="en-US" sz="1800"/>
                  <a:t>cos</a:t>
                </a:r>
                <a:r>
                  <a:rPr lang="el-GR" sz="1800"/>
                  <a:t>β - </a:t>
                </a:r>
                <a:r>
                  <a:rPr lang="en-US" sz="1800"/>
                  <a:t>sin</a:t>
                </a:r>
                <a:r>
                  <a:rPr lang="el-GR" sz="1800"/>
                  <a:t>α</a:t>
                </a:r>
                <a:r>
                  <a:rPr lang="en-US" sz="1800"/>
                  <a:t>sin</a:t>
                </a:r>
                <a:r>
                  <a:rPr lang="el-GR" sz="1800"/>
                  <a:t>β</a:t>
                </a:r>
                <a:r>
                  <a:rPr lang="el-GR" sz="1800" smtClean="0"/>
                  <a:t>)</a:t>
                </a:r>
                <a:r>
                  <a:rPr lang="en-US" sz="1800" smtClean="0"/>
                  <a:t>  r(cos</a:t>
                </a:r>
                <a:r>
                  <a:rPr lang="el-GR" sz="1800"/>
                  <a:t>α</a:t>
                </a:r>
                <a:r>
                  <a:rPr lang="en-US" sz="1800"/>
                  <a:t>sin</a:t>
                </a:r>
                <a:r>
                  <a:rPr lang="el-GR" sz="1800"/>
                  <a:t>β + </a:t>
                </a:r>
                <a:r>
                  <a:rPr lang="en-US" sz="1800"/>
                  <a:t>sin</a:t>
                </a:r>
                <a:r>
                  <a:rPr lang="el-GR" sz="1800"/>
                  <a:t>α</a:t>
                </a:r>
                <a:r>
                  <a:rPr lang="en-US" sz="1800"/>
                  <a:t>cos</a:t>
                </a:r>
                <a:r>
                  <a:rPr lang="el-GR" sz="1800"/>
                  <a:t>β)]</a:t>
                </a:r>
                <a:br>
                  <a:rPr lang="el-GR" sz="1800"/>
                </a:br>
                <a:r>
                  <a:rPr lang="en-US" sz="1800" smtClean="0"/>
                  <a:t>            </a:t>
                </a:r>
                <a:r>
                  <a:rPr lang="el-GR" sz="1800" smtClean="0"/>
                  <a:t>= </a:t>
                </a:r>
                <a:r>
                  <a:rPr lang="el-GR" sz="1800"/>
                  <a:t>[(</a:t>
                </a:r>
                <a:r>
                  <a:rPr lang="en-US" sz="1800"/>
                  <a:t>xcos</a:t>
                </a:r>
                <a:r>
                  <a:rPr lang="el-GR" sz="1800"/>
                  <a:t>α - </a:t>
                </a:r>
                <a:r>
                  <a:rPr lang="en-US" sz="1800"/>
                  <a:t>ysin</a:t>
                </a:r>
                <a:r>
                  <a:rPr lang="el-GR" sz="1800"/>
                  <a:t>α)(</a:t>
                </a:r>
                <a:r>
                  <a:rPr lang="en-US" sz="1800"/>
                  <a:t>xsin</a:t>
                </a:r>
                <a:r>
                  <a:rPr lang="el-GR" sz="1800"/>
                  <a:t>α + </a:t>
                </a:r>
                <a:r>
                  <a:rPr lang="en-US" sz="1800"/>
                  <a:t>ycos</a:t>
                </a:r>
                <a:r>
                  <a:rPr lang="el-GR" sz="1800"/>
                  <a:t>α</a:t>
                </a:r>
                <a:r>
                  <a:rPr lang="el-GR" sz="1800" smtClean="0"/>
                  <a:t>)]</a:t>
                </a:r>
                <a:endParaRPr lang="en-US" sz="1800" smtClean="0"/>
              </a:p>
              <a:p>
                <a:r>
                  <a:rPr lang="en-US" sz="1800"/>
                  <a:t>Vậy: x’ = xcos</a:t>
                </a:r>
                <a:r>
                  <a:rPr lang="el-GR" sz="1800"/>
                  <a:t>α </a:t>
                </a:r>
                <a:r>
                  <a:rPr lang="el-GR" sz="1800" smtClean="0"/>
                  <a:t>– </a:t>
                </a:r>
                <a:r>
                  <a:rPr lang="en-US" sz="1800"/>
                  <a:t>ysin</a:t>
                </a:r>
                <a:r>
                  <a:rPr lang="el-GR" sz="1800" smtClean="0"/>
                  <a:t>α</a:t>
                </a:r>
                <a:r>
                  <a:rPr lang="en-US" sz="1800" smtClean="0"/>
                  <a:t> và y</a:t>
                </a:r>
                <a:r>
                  <a:rPr lang="en-US" sz="1800"/>
                  <a:t>’ = xsin</a:t>
                </a:r>
                <a:r>
                  <a:rPr lang="el-GR" sz="1800"/>
                  <a:t>α + </a:t>
                </a:r>
                <a:r>
                  <a:rPr lang="en-US" sz="1800"/>
                  <a:t>ycos</a:t>
                </a:r>
                <a:r>
                  <a:rPr lang="el-GR" sz="1800" smtClean="0"/>
                  <a:t>α</a:t>
                </a:r>
                <a:endParaRPr lang="en-US" sz="1800" smtClean="0"/>
              </a:p>
              <a:p>
                <a:r>
                  <a:rPr lang="en-US" sz="1800" smtClean="0"/>
                  <a:t>[X’]=[X</a:t>
                </a:r>
                <a:r>
                  <a:rPr lang="en-US" sz="1800"/>
                  <a:t>]*[T]=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/>
                      <m:t>[(</m:t>
                    </m:r>
                    <m:r>
                      <m:rPr>
                        <m:nor/>
                      </m:rPr>
                      <a:rPr lang="en-US" sz="1800"/>
                      <m:t>xcos</m:t>
                    </m:r>
                    <m:r>
                      <m:rPr>
                        <m:nor/>
                      </m:rPr>
                      <a:rPr lang="el-GR" sz="1800"/>
                      <m:t>α</m:t>
                    </m:r>
                    <m:r>
                      <m:rPr>
                        <m:nor/>
                      </m:rPr>
                      <a:rPr lang="el-GR" sz="1800"/>
                      <m:t> − </m:t>
                    </m:r>
                    <m:r>
                      <m:rPr>
                        <m:nor/>
                      </m:rPr>
                      <a:rPr lang="en-US" sz="1800"/>
                      <m:t>ysin</m:t>
                    </m:r>
                    <m:r>
                      <m:rPr>
                        <m:nor/>
                      </m:rPr>
                      <a:rPr lang="el-GR" sz="1800"/>
                      <m:t>α</m:t>
                    </m:r>
                    <m:r>
                      <m:rPr>
                        <m:nor/>
                      </m:rPr>
                      <a:rPr lang="el-GR" sz="1800"/>
                      <m:t>) (</m:t>
                    </m:r>
                    <m:r>
                      <m:rPr>
                        <m:nor/>
                      </m:rPr>
                      <a:rPr lang="en-US" sz="1800"/>
                      <m:t>xsin</m:t>
                    </m:r>
                    <m:r>
                      <m:rPr>
                        <m:nor/>
                      </m:rPr>
                      <a:rPr lang="el-GR" sz="1800"/>
                      <m:t>α</m:t>
                    </m:r>
                    <m:r>
                      <m:rPr>
                        <m:nor/>
                      </m:rPr>
                      <a:rPr lang="el-GR" sz="1800"/>
                      <m:t> + </m:t>
                    </m:r>
                    <m:r>
                      <m:rPr>
                        <m:nor/>
                      </m:rPr>
                      <a:rPr lang="en-US" sz="1800"/>
                      <m:t>ycos</m:t>
                    </m:r>
                    <m:r>
                      <m:rPr>
                        <m:nor/>
                      </m:rPr>
                      <a:rPr lang="el-GR" sz="1800"/>
                      <m:t>α</m:t>
                    </m:r>
                    <m:r>
                      <m:rPr>
                        <m:nor/>
                      </m:rPr>
                      <a:rPr lang="el-GR" sz="1800"/>
                      <m:t>)]</m:t>
                    </m:r>
                  </m:oMath>
                </a14:m>
                <a:endParaRPr lang="en-US" sz="1800" smtClean="0"/>
              </a:p>
              <a:p>
                <a:r>
                  <a:rPr lang="vi-VN" sz="1800"/>
                  <a:t>Vậy T tổng quát khi quay đối tượng quanh gốc toạ độ 1 góc </a:t>
                </a:r>
                <a:r>
                  <a:rPr lang="el-GR" sz="1800"/>
                  <a:t>α </a:t>
                </a:r>
                <a:r>
                  <a:rPr lang="vi-VN" sz="1800"/>
                  <a:t>bất kỳ là</a:t>
                </a:r>
                <a:r>
                  <a:rPr lang="vi-VN" sz="1800" smtClean="0"/>
                  <a:t>:</a:t>
                </a:r>
                <a:endParaRPr lang="en-US" sz="180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m:rPr>
                                  <m:nor/>
                                </m:rPr>
                                <a:rPr lang="el-GR" sz="1800"/>
                                <m:t>α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m:rPr>
                                  <m:nor/>
                                </m:rPr>
                                <a:rPr lang="el-GR" sz="1800"/>
                                <m:t>α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m:rPr>
                                  <m:nor/>
                                </m:rPr>
                                <a:rPr lang="el-GR" sz="1800"/>
                                <m:t>α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m:rPr>
                                  <m:nor/>
                                </m:rPr>
                                <a:rPr lang="el-GR" sz="1800"/>
                                <m:t>α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752" t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332912" y="3686925"/>
            <a:ext cx="217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TimesNewRomanPS-BoldMT"/>
              </a:rPr>
              <a:t>Phép </a:t>
            </a:r>
            <a:r>
              <a:rPr lang="en-US" i="1" smtClean="0">
                <a:solidFill>
                  <a:srgbClr val="000000"/>
                </a:solidFill>
                <a:latin typeface="TimesNewRomanPS-BoldMT"/>
              </a:rPr>
              <a:t>quay trên 2D</a:t>
            </a:r>
            <a:endParaRPr lang="en-US" i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67800" y="1315191"/>
            <a:ext cx="2436812" cy="232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0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CÁC PHÉP BIẾN ĐỔI HÌNH HỌC HAI </a:t>
            </a:r>
            <a:r>
              <a:rPr lang="en-US" b="1" smtClean="0"/>
              <a:t>CHIỀ</a:t>
            </a:r>
            <a:r>
              <a:rPr lang="en-US" b="1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/>
              </a:bodyPr>
              <a:lstStyle/>
              <a:p>
                <a:r>
                  <a:rPr lang="vi-VN" sz="2300" b="1" smtClean="0">
                    <a:solidFill>
                      <a:schemeClr val="tx1"/>
                    </a:solidFill>
                  </a:rPr>
                  <a:t>Các phép biến đổi </a:t>
                </a:r>
                <a:r>
                  <a:rPr lang="vi-VN" sz="2300" b="1">
                    <a:solidFill>
                      <a:schemeClr val="tx1"/>
                    </a:solidFill>
                  </a:rPr>
                  <a:t>đối </a:t>
                </a:r>
                <a:r>
                  <a:rPr lang="vi-VN" sz="2300" b="1" smtClean="0">
                    <a:solidFill>
                      <a:schemeClr val="tx1"/>
                    </a:solidFill>
                  </a:rPr>
                  <a:t>tượng</a:t>
                </a:r>
                <a:endParaRPr lang="fr-FR" sz="2300" b="1" smtClean="0">
                  <a:solidFill>
                    <a:schemeClr val="tx1"/>
                  </a:solidFill>
                </a:endParaRPr>
              </a:p>
              <a:p>
                <a:r>
                  <a:rPr lang="en-US" b="1" i="1"/>
                  <a:t>Phép biến đổi tổng </a:t>
                </a:r>
                <a:r>
                  <a:rPr lang="en-US" b="1" i="1" smtClean="0"/>
                  <a:t>hợp</a:t>
                </a:r>
                <a:endParaRPr lang="en-US" b="1"/>
              </a:p>
              <a:p>
                <a:pPr algn="just"/>
                <a:r>
                  <a:rPr lang="vi-VN" sz="1800"/>
                  <a:t>Phương pháp biến đổi sử dụng phép nhân ma trận với toạ độ điểm thông qua các vectơ vị </a:t>
                </a:r>
                <a:r>
                  <a:rPr lang="vi-VN" sz="1800" smtClean="0"/>
                  <a:t>trí</a:t>
                </a:r>
                <a:r>
                  <a:rPr lang="en-US" sz="1800" smtClean="0"/>
                  <a:t> </a:t>
                </a:r>
                <a:r>
                  <a:rPr lang="vi-VN" sz="1800" smtClean="0"/>
                  <a:t>thật </a:t>
                </a:r>
                <a:r>
                  <a:rPr lang="vi-VN" sz="1800"/>
                  <a:t>sự hiệu quả và đem lại công cụ mạnh về đồ hoạ cho người sử dụng. Nhưng thực tế các </a:t>
                </a:r>
                <a:r>
                  <a:rPr lang="vi-VN" sz="1800" smtClean="0"/>
                  <a:t>thao</a:t>
                </a:r>
                <a:r>
                  <a:rPr lang="en-US" sz="1800" smtClean="0"/>
                  <a:t> </a:t>
                </a:r>
                <a:r>
                  <a:rPr lang="vi-VN" sz="1800" smtClean="0"/>
                  <a:t>tác </a:t>
                </a:r>
                <a:r>
                  <a:rPr lang="vi-VN" sz="1800"/>
                  <a:t>thường cần không chỉ một mà nhiều phép biến đổi khác nhau</a:t>
                </a:r>
                <a:r>
                  <a:rPr lang="vi-VN" sz="1800" smtClean="0"/>
                  <a:t>.</a:t>
                </a:r>
                <a:endParaRPr lang="en-US" sz="1800" smtClean="0"/>
              </a:p>
              <a:p>
                <a:pPr algn="just"/>
                <a:r>
                  <a:rPr lang="vi-VN" sz="1800"/>
                  <a:t>Ta có phép hoán vị khi nhân </a:t>
                </a:r>
                <a:r>
                  <a:rPr lang="vi-VN" sz="1800" smtClean="0"/>
                  <a:t>ma</a:t>
                </a:r>
                <a:r>
                  <a:rPr lang="en-US" sz="1800" smtClean="0"/>
                  <a:t> </a:t>
                </a:r>
                <a:r>
                  <a:rPr lang="vi-VN" sz="1800" smtClean="0"/>
                  <a:t>trận </a:t>
                </a:r>
                <a:r>
                  <a:rPr lang="vi-VN" sz="1800"/>
                  <a:t>là không thực hiện nhưng khả năng tổ hợp các phép nhân lại cho phép tạo ra một ma trận </a:t>
                </a:r>
                <a:r>
                  <a:rPr lang="vi-VN" sz="1800" smtClean="0"/>
                  <a:t>biến</a:t>
                </a:r>
                <a:r>
                  <a:rPr lang="en-US" sz="1800" smtClean="0"/>
                  <a:t> </a:t>
                </a:r>
                <a:r>
                  <a:rPr lang="vi-VN" sz="1800" smtClean="0"/>
                  <a:t>đổi </a:t>
                </a:r>
                <a:r>
                  <a:rPr lang="vi-VN" sz="1800"/>
                  <a:t>duy nhất. Làm giảm bớt đáng kể khối lượng tính toán trong quá trình biến đổi, làm tăng </a:t>
                </a:r>
                <a:r>
                  <a:rPr lang="vi-VN" sz="1800" smtClean="0"/>
                  <a:t>tốc</a:t>
                </a:r>
                <a:r>
                  <a:rPr lang="en-US" sz="1800" smtClean="0"/>
                  <a:t> </a:t>
                </a:r>
                <a:r>
                  <a:rPr lang="vi-VN" sz="1800" smtClean="0"/>
                  <a:t>các </a:t>
                </a:r>
                <a:r>
                  <a:rPr lang="vi-VN" sz="1800"/>
                  <a:t>chương trình ứng dụng và tạo điều kiện cho việc quản lý các biến đổi trong ứng dụng</a:t>
                </a:r>
                <a:r>
                  <a:rPr lang="vi-VN" sz="1800" smtClean="0"/>
                  <a:t>.</a:t>
                </a:r>
                <a:endParaRPr lang="en-US" sz="1800" smtClean="0"/>
              </a:p>
              <a:p>
                <a:pPr algn="just"/>
                <a:r>
                  <a:rPr lang="en-US" sz="1800"/>
                  <a:t>Giả sử ta có P với [X] = [x y], có hai phép biến đổi [T1] quay quanh gốc toạ độ </a:t>
                </a:r>
                <a:r>
                  <a:rPr lang="en-US" sz="1800" smtClean="0"/>
                  <a:t>90</a:t>
                </a:r>
                <a:r>
                  <a:rPr lang="en-US" sz="1800" baseline="30000" smtClean="0"/>
                  <a:t>0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sz="1800" baseline="30000" smtClean="0"/>
              </a:p>
              <a:p>
                <a:pPr algn="just"/>
                <a:endParaRPr lang="en-US" sz="1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889" t="-240" r="-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59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CÁC PHÉP BIẾN ĐỔI HÌNH HỌC HAI </a:t>
            </a:r>
            <a:r>
              <a:rPr lang="en-US" b="1" smtClean="0"/>
              <a:t>CHIỀ</a:t>
            </a:r>
            <a:r>
              <a:rPr lang="en-US" b="1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vi-VN" sz="2300" b="1" smtClean="0">
                    <a:solidFill>
                      <a:schemeClr val="tx1"/>
                    </a:solidFill>
                  </a:rPr>
                  <a:t>Các phép biến đổi </a:t>
                </a:r>
                <a:r>
                  <a:rPr lang="vi-VN" sz="2300" b="1">
                    <a:solidFill>
                      <a:schemeClr val="tx1"/>
                    </a:solidFill>
                  </a:rPr>
                  <a:t>đối </a:t>
                </a:r>
                <a:r>
                  <a:rPr lang="vi-VN" sz="2300" b="1" smtClean="0">
                    <a:solidFill>
                      <a:schemeClr val="tx1"/>
                    </a:solidFill>
                  </a:rPr>
                  <a:t>tượng</a:t>
                </a:r>
                <a:endParaRPr lang="fr-FR" sz="2300" b="1" smtClean="0">
                  <a:solidFill>
                    <a:schemeClr val="tx1"/>
                  </a:solidFill>
                </a:endParaRPr>
              </a:p>
              <a:p>
                <a:r>
                  <a:rPr lang="en-US" b="1" i="1"/>
                  <a:t>Phép biến đổi tổng </a:t>
                </a:r>
                <a:r>
                  <a:rPr lang="en-US" b="1" i="1" smtClean="0"/>
                  <a:t>hợp</a:t>
                </a:r>
                <a:endParaRPr lang="en-US" b="1"/>
              </a:p>
              <a:p>
                <a:pPr algn="just"/>
                <a:r>
                  <a:rPr lang="en-US" sz="1800"/>
                  <a:t>Và [T2] lấy đối xứng P qua gốc toạ </a:t>
                </a:r>
                <a:r>
                  <a:rPr lang="en-US" sz="1800" smtClean="0"/>
                  <a:t>độ</a:t>
                </a:r>
                <a:endParaRPr lang="en-US" sz="1800" b="0" i="1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endParaRPr lang="en-US" sz="1800" baseline="30000" smtClean="0"/>
              </a:p>
              <a:p>
                <a:pPr algn="just"/>
                <a:r>
                  <a:rPr lang="en-US" sz="1800"/>
                  <a:t>Ta có</a:t>
                </a:r>
                <a:r>
                  <a:rPr lang="en-US" sz="1800" smtClean="0"/>
                  <a:t>:</a:t>
                </a:r>
                <a:r>
                  <a:rPr lang="en-US" sz="1800"/>
                  <a:t> </a:t>
                </a:r>
                <a:endParaRPr lang="en-US" sz="1800" smtClean="0"/>
              </a:p>
              <a:p>
                <a:pPr algn="just"/>
                <a:r>
                  <a:rPr lang="en-US" sz="1800"/>
                  <a:t>[X’]=[X]*[T</a:t>
                </a:r>
                <a:r>
                  <a:rPr lang="en-US" sz="1800" smtClean="0"/>
                  <a:t>1</a:t>
                </a:r>
                <a:r>
                  <a:rPr lang="en-US" sz="1800"/>
                  <a:t>]=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1800"/>
                      <m:t>x</m:t>
                    </m:r>
                    <m:r>
                      <m:rPr>
                        <m:nor/>
                      </m:rPr>
                      <a:rPr lang="el-GR" sz="1800"/>
                      <m:t> </m:t>
                    </m:r>
                    <m:r>
                      <m:rPr>
                        <m:nor/>
                      </m:rPr>
                      <a:rPr lang="en-US" sz="1800"/>
                      <m:t>y</m:t>
                    </m:r>
                    <m:r>
                      <m:rPr>
                        <m:nor/>
                      </m:rPr>
                      <a:rPr lang="en-US" sz="1800" b="0" i="0" smtClean="0"/>
                      <m:t>]∗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800" b="0" smtClean="0"/>
              </a:p>
              <a:p>
                <a:pPr algn="just"/>
                <a:r>
                  <a:rPr lang="en-US" sz="1800"/>
                  <a:t>[</a:t>
                </a:r>
                <a:r>
                  <a:rPr lang="en-US" sz="1800" smtClean="0"/>
                  <a:t>X”]=[X’]*[</a:t>
                </a:r>
                <a:r>
                  <a:rPr lang="en-US" sz="1800"/>
                  <a:t>T</a:t>
                </a:r>
                <a:r>
                  <a:rPr lang="en-US" sz="1800" smtClean="0"/>
                  <a:t>2</a:t>
                </a:r>
                <a:r>
                  <a:rPr lang="en-US" sz="1800"/>
                  <a:t>]=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1800" b="0" i="0" smtClean="0"/>
                      <m:t>−</m:t>
                    </m:r>
                    <m:r>
                      <m:rPr>
                        <m:nor/>
                      </m:rPr>
                      <a:rPr lang="en-US" sz="1800"/>
                      <m:t>y</m:t>
                    </m:r>
                    <m:r>
                      <m:rPr>
                        <m:nor/>
                      </m:rPr>
                      <a:rPr lang="en-US" sz="1800" b="0" i="0" smtClean="0"/>
                      <m:t> </m:t>
                    </m:r>
                    <m:r>
                      <m:rPr>
                        <m:nor/>
                      </m:rPr>
                      <a:rPr lang="en-US" sz="1800" b="0" i="0" smtClean="0"/>
                      <m:t>x</m:t>
                    </m:r>
                    <m:r>
                      <m:rPr>
                        <m:nor/>
                      </m:rPr>
                      <a:rPr lang="en-US" sz="1800" b="0" i="0" smtClean="0"/>
                      <m:t>]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800" smtClean="0"/>
              </a:p>
              <a:p>
                <a:pPr algn="just"/>
                <a:r>
                  <a:rPr lang="fr-FR" sz="1800"/>
                  <a:t>Giả sử [T3] là ma trận tổng hợp [T1] và [T2</a:t>
                </a:r>
                <a:r>
                  <a:rPr lang="fr-FR" sz="1800" smtClean="0"/>
                  <a:t>]:</a:t>
                </a:r>
              </a:p>
              <a:p>
                <a:pPr algn="just"/>
                <a:r>
                  <a:rPr lang="en-US" sz="1800"/>
                  <a:t>[</a:t>
                </a:r>
                <a:r>
                  <a:rPr lang="en-US" sz="1800" smtClean="0"/>
                  <a:t>X*]=[X]*[</a:t>
                </a:r>
                <a:r>
                  <a:rPr lang="en-US" sz="1800"/>
                  <a:t>T</a:t>
                </a:r>
                <a:r>
                  <a:rPr lang="en-US" sz="1800" smtClean="0"/>
                  <a:t>3</a:t>
                </a:r>
                <a:r>
                  <a:rPr lang="en-US" sz="1800"/>
                  <a:t>]=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1800"/>
                      <m:t>x</m:t>
                    </m:r>
                    <m:r>
                      <m:rPr>
                        <m:nor/>
                      </m:rPr>
                      <a:rPr lang="en-US" sz="1800" b="0" i="0" smtClean="0"/>
                      <m:t> </m:t>
                    </m:r>
                    <m:r>
                      <m:rPr>
                        <m:nor/>
                      </m:rPr>
                      <a:rPr lang="en-US" sz="1800" b="0" i="0" smtClean="0"/>
                      <m:t>y</m:t>
                    </m:r>
                    <m:r>
                      <m:rPr>
                        <m:nor/>
                      </m:rPr>
                      <a:rPr lang="en-US" sz="1800"/>
                      <m:t>]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0</m:t>
                            </m:r>
                          </m:e>
                        </m:eqAr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80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889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651918" y="6084669"/>
            <a:ext cx="8789988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vi-VN"/>
              <a:t>Kết luận: biến đổi qua nhiều ma trận thành phần sẽ tương đương với phép biến đổi </a:t>
            </a:r>
            <a:r>
              <a:rPr lang="vi-VN" smtClean="0"/>
              <a:t>qua</a:t>
            </a:r>
            <a:r>
              <a:rPr lang="en-US" smtClean="0"/>
              <a:t> </a:t>
            </a:r>
            <a:r>
              <a:rPr lang="vi-VN" smtClean="0"/>
              <a:t>ma</a:t>
            </a:r>
            <a:r>
              <a:rPr lang="en-US" smtClean="0"/>
              <a:t> </a:t>
            </a:r>
            <a:r>
              <a:rPr lang="vi-VN" smtClean="0"/>
              <a:t>trận </a:t>
            </a:r>
            <a:r>
              <a:rPr lang="vi-VN"/>
              <a:t>tổng hợp từ các phép biến đổi đó.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41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CÁC PHÉP BIẾN ĐỔI HÌNH HỌC HAI </a:t>
            </a:r>
            <a:r>
              <a:rPr lang="en-US" b="1" smtClean="0"/>
              <a:t>CHIỀ</a:t>
            </a:r>
            <a:r>
              <a:rPr lang="en-US" b="1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smtClean="0"/>
                  <a:t>TỌA ĐỘ ĐỒNG NHẤT VÀ CÁC PHÉP </a:t>
                </a:r>
                <a:r>
                  <a:rPr lang="en-US" sz="2400" b="1"/>
                  <a:t>BIẾN </a:t>
                </a:r>
                <a:r>
                  <a:rPr lang="en-US" sz="2400" b="1" smtClean="0"/>
                  <a:t>ĐỔI</a:t>
                </a:r>
              </a:p>
              <a:p>
                <a:r>
                  <a:rPr lang="en-US" b="1"/>
                  <a:t>Toạ độ đồng </a:t>
                </a:r>
                <a:r>
                  <a:rPr lang="en-US" b="1" smtClean="0"/>
                  <a:t>nhất</a:t>
                </a:r>
              </a:p>
              <a:p>
                <a:r>
                  <a:rPr lang="en-US" sz="1800"/>
                  <a:t>Ta xét phép tịnh </a:t>
                </a:r>
                <a:r>
                  <a:rPr lang="en-US" sz="1800" smtClean="0"/>
                  <a:t>tiến: </a:t>
                </a:r>
              </a:p>
              <a:p>
                <a:r>
                  <a:rPr lang="en-US" sz="1800" smtClean="0"/>
                  <a:t>x</a:t>
                </a:r>
                <a:r>
                  <a:rPr lang="en-US" sz="1800"/>
                  <a:t>’= x + dx</a:t>
                </a:r>
                <a:br>
                  <a:rPr lang="en-US" sz="1800"/>
                </a:br>
                <a:r>
                  <a:rPr lang="en-US" sz="1800"/>
                  <a:t>y’ = y + dy</a:t>
                </a:r>
                <a:br>
                  <a:rPr lang="en-US" sz="1800"/>
                </a:br>
                <a:r>
                  <a:rPr lang="en-US" sz="1800"/>
                  <a:t>Vậy P’ = P + [T</a:t>
                </a:r>
                <a:r>
                  <a:rPr lang="en-US" sz="1800" smtClean="0"/>
                  <a:t>]</a:t>
                </a: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e>
                        </m:eqArr>
                      </m:e>
                    </m:d>
                  </m:oMath>
                </a14:m>
                <a:endParaRPr lang="en-US" sz="1800" smtClean="0"/>
              </a:p>
              <a:p>
                <a:r>
                  <a:rPr lang="en-US" sz="1800"/>
                  <a:t>Vậy phép biến đổi tổng hợp:</a:t>
                </a:r>
                <a:br>
                  <a:rPr lang="en-US" sz="1800"/>
                </a:br>
                <a:r>
                  <a:rPr lang="en-US" sz="1800"/>
                  <a:t>P’’=P’*[T’] + [T’’] = (P + [T]) [T’] + [T</a:t>
                </a:r>
                <a:r>
                  <a:rPr lang="en-US" sz="1800" smtClean="0"/>
                  <a:t>’’]</a:t>
                </a:r>
                <a:endParaRPr lang="en-US" sz="1800"/>
              </a:p>
              <a:p>
                <a:r>
                  <a:rPr lang="vi-VN" sz="1800"/>
                  <a:t>Rõ ràng không thể biểu diễn thông qua ma trận tổng hợp 2 chiều 2x2 được. Phép tịnh </a:t>
                </a:r>
                <a:r>
                  <a:rPr lang="vi-VN" sz="1800" smtClean="0"/>
                  <a:t>tiến</a:t>
                </a:r>
                <a:r>
                  <a:rPr lang="en-US" sz="1800" smtClean="0"/>
                  <a:t> </a:t>
                </a:r>
                <a:r>
                  <a:rPr lang="vi-VN" sz="1800" smtClean="0"/>
                  <a:t>đưa </a:t>
                </a:r>
                <a:r>
                  <a:rPr lang="vi-VN" sz="1800"/>
                  <a:t>ra ma trận biến đổi tổng hợp là không thể</a:t>
                </a:r>
                <a:r>
                  <a:rPr lang="vi-VN" sz="1800" smtClean="0"/>
                  <a:t>.</a:t>
                </a:r>
                <a:endParaRPr lang="en-US" sz="180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958"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688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CÁC PHÉP BIẾN ĐỔI HÌNH HỌC HAI </a:t>
            </a:r>
            <a:r>
              <a:rPr lang="en-US" b="1" smtClean="0"/>
              <a:t>CHIỀ</a:t>
            </a:r>
            <a:r>
              <a:rPr lang="en-US" b="1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b="1" smtClean="0"/>
                  <a:t>TỌA ĐỘ ĐỒNG NHẤT VÀ CÁC PHÉP </a:t>
                </a:r>
                <a:r>
                  <a:rPr lang="en-US" sz="2400" b="1"/>
                  <a:t>BIẾN </a:t>
                </a:r>
                <a:r>
                  <a:rPr lang="en-US" sz="2400" b="1" smtClean="0"/>
                  <a:t>ĐỔI</a:t>
                </a:r>
              </a:p>
              <a:p>
                <a:r>
                  <a:rPr lang="en-US" b="1"/>
                  <a:t>Toạ độ đồng </a:t>
                </a:r>
                <a:r>
                  <a:rPr lang="en-US" b="1" smtClean="0"/>
                  <a:t>nhất</a:t>
                </a:r>
              </a:p>
              <a:p>
                <a:r>
                  <a:rPr lang="en-US" sz="1800"/>
                  <a:t>Ta xét phép tịnh </a:t>
                </a:r>
                <a:r>
                  <a:rPr lang="en-US" sz="1800" smtClean="0"/>
                  <a:t>tiến: </a:t>
                </a:r>
              </a:p>
              <a:p>
                <a:r>
                  <a:rPr lang="vi-VN" sz="1800"/>
                  <a:t>Thế nào là phương pháp biểu diễn toạ độ đồng nhất ? là phương pháp biểu diễn mở </a:t>
                </a:r>
                <a:r>
                  <a:rPr lang="vi-VN" sz="1800" smtClean="0"/>
                  <a:t>rộng</a:t>
                </a:r>
                <a:r>
                  <a:rPr lang="en-US" sz="1800" smtClean="0"/>
                  <a:t> </a:t>
                </a:r>
                <a:r>
                  <a:rPr lang="vi-VN" sz="1800" smtClean="0"/>
                  <a:t>thông </a:t>
                </a:r>
                <a:r>
                  <a:rPr lang="vi-VN" sz="1800"/>
                  <a:t>qua toạ độ đồng nhất của các vectơ vị trí không đồng nhất [x y] là ứng dụng của phép </a:t>
                </a:r>
                <a:r>
                  <a:rPr lang="vi-VN" sz="1800" smtClean="0"/>
                  <a:t>biến</a:t>
                </a:r>
                <a:r>
                  <a:rPr lang="en-US" sz="1800" smtClean="0"/>
                  <a:t> </a:t>
                </a:r>
                <a:r>
                  <a:rPr lang="vi-VN" sz="1800" smtClean="0"/>
                  <a:t>đổi </a:t>
                </a:r>
                <a:r>
                  <a:rPr lang="vi-VN" sz="1800"/>
                  <a:t>hình học mà ở đó toạ độ điểm được mô tả dưới ma trận [x* y* h] với x=x*/h, y=y*/h có h </a:t>
                </a:r>
                <a:r>
                  <a:rPr lang="vi-VN" sz="1800" smtClean="0"/>
                  <a:t>là</a:t>
                </a:r>
                <a:r>
                  <a:rPr lang="en-US" sz="1800" smtClean="0"/>
                  <a:t> </a:t>
                </a:r>
                <a:r>
                  <a:rPr lang="vi-VN" sz="1800" smtClean="0"/>
                  <a:t>một </a:t>
                </a:r>
                <a:r>
                  <a:rPr lang="vi-VN" sz="1800"/>
                  <a:t>số thực tuỳ ý. Vậy một vectơ vị trí [xy] bất kỳ trên mặt phẳng xoy bằng tập vô số các </a:t>
                </a:r>
                <a:r>
                  <a:rPr lang="vi-VN" sz="1800" smtClean="0"/>
                  <a:t>điểm</a:t>
                </a:r>
                <a:r>
                  <a:rPr lang="en-US" sz="1800" smtClean="0"/>
                  <a:t> </a:t>
                </a:r>
                <a:r>
                  <a:rPr lang="vi-VN" sz="1800" smtClean="0"/>
                  <a:t>đồng </a:t>
                </a:r>
                <a:r>
                  <a:rPr lang="vi-VN" sz="1800"/>
                  <a:t>nhất [hx hyh</a:t>
                </a:r>
                <a:r>
                  <a:rPr lang="vi-VN" sz="1800" smtClean="0"/>
                  <a:t>].</a:t>
                </a:r>
                <a:endParaRPr lang="en-US" sz="1800" smtClean="0"/>
              </a:p>
              <a:p>
                <a:r>
                  <a:rPr lang="vi-VN" sz="1800" smtClean="0"/>
                  <a:t>Ví </a:t>
                </a:r>
                <a:r>
                  <a:rPr lang="vi-VN" sz="1800"/>
                  <a:t>dụ: [2 5] sẽ biểu diễn bằng [4102], [6153]..... đơn giản nhất là [251</a:t>
                </a:r>
                <a:r>
                  <a:rPr lang="vi-VN" sz="1800" smtClean="0"/>
                  <a:t>].</a:t>
                </a:r>
                <a:r>
                  <a:rPr lang="en-US" sz="1800" smtClean="0"/>
                  <a:t> </a:t>
                </a:r>
              </a:p>
              <a:p>
                <a:r>
                  <a:rPr lang="vi-VN" sz="1800" smtClean="0"/>
                  <a:t>Vậy </a:t>
                </a:r>
                <a:r>
                  <a:rPr lang="vi-VN" sz="1800"/>
                  <a:t>toạ độ đồng nhất của vectơ vị trí [X]= </a:t>
                </a:r>
                <a:r>
                  <a:rPr lang="vi-VN" sz="1800" smtClean="0"/>
                  <a:t>[x </a:t>
                </a:r>
                <a:r>
                  <a:rPr lang="vi-VN" sz="1800"/>
                  <a:t>y 1]. Khi đó ma trận biến đổi sẽ là </a:t>
                </a:r>
                <a:r>
                  <a:rPr lang="vi-VN" sz="1800" smtClean="0"/>
                  <a:t>3x3</a:t>
                </a:r>
                <a:endParaRPr lang="en-US" sz="1800" smtClean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smtClean="0"/>
                  <a:t> 		 P</a:t>
                </a:r>
                <a:r>
                  <a:rPr lang="en-US" sz="1800"/>
                  <a:t>’ = P + [T</a:t>
                </a:r>
                <a:r>
                  <a:rPr lang="en-US" sz="1800" smtClean="0"/>
                  <a:t>]</a:t>
                </a:r>
                <a:r>
                  <a:rPr lang="en-US" sz="1800"/>
                  <a:t> </a:t>
                </a:r>
                <a:r>
                  <a:rPr lang="en-US" sz="1800" smtClean="0"/>
                  <a:t>= [x y 1]*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eqArr>
                      </m:e>
                    </m:d>
                  </m:oMath>
                </a14:m>
                <a:endParaRPr lang="en-US" sz="1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958" t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636000" y="5198017"/>
            <a:ext cx="19108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NewRomanPSMT"/>
              </a:rPr>
              <a:t>x’=ax + cy +dx</a:t>
            </a:r>
            <a:br>
              <a:rPr lang="en-US">
                <a:solidFill>
                  <a:srgbClr val="000000"/>
                </a:solidFill>
                <a:latin typeface="TimesNewRomanPSMT"/>
              </a:rPr>
            </a:br>
            <a:r>
              <a:rPr lang="en-US">
                <a:solidFill>
                  <a:srgbClr val="000000"/>
                </a:solidFill>
                <a:latin typeface="TimesNewRomanPSMT"/>
              </a:rPr>
              <a:t>y’=bx + dy + dy</a:t>
            </a:r>
            <a:br>
              <a:rPr lang="en-US">
                <a:solidFill>
                  <a:srgbClr val="000000"/>
                </a:solidFill>
                <a:latin typeface="TimesNewRomanPSMT"/>
              </a:rPr>
            </a:br>
            <a:r>
              <a:rPr lang="en-US">
                <a:solidFill>
                  <a:srgbClr val="000000"/>
                </a:solidFill>
                <a:latin typeface="TimesNewRomanPSMT"/>
              </a:rPr>
              <a:t>[X’]= [x’ y’1</a:t>
            </a:r>
            <a:r>
              <a:rPr lang="en-US" smtClean="0">
                <a:solidFill>
                  <a:srgbClr val="000000"/>
                </a:solidFill>
                <a:latin typeface="TimesNewRomanPSMT"/>
              </a:rPr>
              <a:t>]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89212" y="62347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NewRomanPSMT"/>
              </a:rPr>
              <a:t>Trong đó dx, dy là khoảng tịnh tiến theo trục x và y</a:t>
            </a:r>
            <a:r>
              <a:rPr lang="en-US" smtClean="0">
                <a:solidFill>
                  <a:srgbClr val="000000"/>
                </a:solidFill>
                <a:latin typeface="TimesNewRomanPSMT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CÁC PHÉP BIẾN ĐỔI HÌNH HỌC HAI </a:t>
            </a:r>
            <a:r>
              <a:rPr lang="en-US" b="1" smtClean="0"/>
              <a:t>CHIỀ</a:t>
            </a:r>
            <a:r>
              <a:rPr lang="en-US" b="1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b="1" smtClean="0"/>
                  <a:t>TỌA ĐỘ ĐỒNG NHẤT VÀ CÁC PHÉP </a:t>
                </a:r>
                <a:r>
                  <a:rPr lang="en-US" sz="2400" b="1"/>
                  <a:t>BIẾN </a:t>
                </a:r>
                <a:r>
                  <a:rPr lang="en-US" sz="2400" b="1" smtClean="0"/>
                  <a:t>ĐỔI</a:t>
                </a:r>
              </a:p>
              <a:p>
                <a:r>
                  <a:rPr lang="en-US" sz="1800" b="1" smtClean="0"/>
                  <a:t>Phép </a:t>
                </a:r>
                <a:r>
                  <a:rPr lang="en-US" sz="1800" b="1"/>
                  <a:t>biến đổi với toạ độ đồng </a:t>
                </a:r>
                <a:r>
                  <a:rPr lang="en-US" sz="1800" b="1" smtClean="0"/>
                  <a:t>nhất</a:t>
                </a:r>
              </a:p>
              <a:p>
                <a:r>
                  <a:rPr lang="en-US" sz="1800"/>
                  <a:t>Ma trận biến đổi đồng </a:t>
                </a:r>
                <a:r>
                  <a:rPr lang="en-US" sz="1800" smtClean="0"/>
                  <a:t>nhất: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eqArr>
                      </m:e>
                    </m:d>
                  </m:oMath>
                </a14:m>
                <a:endParaRPr lang="en-US" sz="1800" smtClean="0"/>
              </a:p>
              <a:p>
                <a:r>
                  <a:rPr lang="en-US" sz="1800">
                    <a:solidFill>
                      <a:srgbClr val="FF0000"/>
                    </a:solidFill>
                  </a:rPr>
                  <a:t>Phép tịnh </a:t>
                </a:r>
                <a:r>
                  <a:rPr lang="en-US" sz="1800" smtClean="0">
                    <a:solidFill>
                      <a:srgbClr val="FF0000"/>
                    </a:solidFill>
                  </a:rPr>
                  <a:t>tiến: </a:t>
                </a:r>
                <a:r>
                  <a:rPr lang="en-US" sz="1800"/>
                  <a:t>Có a=d=1 và </a:t>
                </a:r>
                <a:r>
                  <a:rPr lang="en-US" sz="1800" smtClean="0"/>
                  <a:t>b=c=0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</m:eqArr>
                      </m:e>
                    </m:d>
                  </m:oMath>
                </a14:m>
                <a:endParaRPr lang="en-US" sz="1800" smtClean="0">
                  <a:solidFill>
                    <a:srgbClr val="FF0000"/>
                  </a:solidFill>
                </a:endParaRPr>
              </a:p>
              <a:p>
                <a:r>
                  <a:rPr lang="en-US" sz="1800" smtClean="0">
                    <a:solidFill>
                      <a:srgbClr val="FF0000"/>
                    </a:solidFill>
                  </a:rPr>
                  <a:t>[x’ y’ 1]=[x y 1]*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1   0   0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0   1   0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smtClean="0">
                    <a:solidFill>
                      <a:srgbClr val="FF0000"/>
                    </a:solidFill>
                  </a:rPr>
                  <a:t> = </a:t>
                </a:r>
                <a:r>
                  <a:rPr lang="en-US" sz="1800" smtClean="0"/>
                  <a:t>[x+m y+n 1]</a:t>
                </a:r>
              </a:p>
              <a:p>
                <a:r>
                  <a:rPr lang="en-US" sz="1800"/>
                  <a:t>Phép biến đổi tổng hợp của hai phép tịnh tiến theo khoảng [m1 n1] và [m2n2] bằng </a:t>
                </a:r>
                <a:r>
                  <a:rPr lang="en-US" sz="1800" smtClean="0"/>
                  <a:t>phép biến </a:t>
                </a:r>
                <a:r>
                  <a:rPr lang="en-US" sz="1800"/>
                  <a:t>đổi duy nhất một khoảng có giá trị bằng tổng của hai phép biến đổi [m1+m2n1+n2</a:t>
                </a:r>
                <a:r>
                  <a:rPr lang="en-US" sz="1800" smtClean="0"/>
                  <a:t>].</a:t>
                </a:r>
              </a:p>
              <a:p>
                <a:r>
                  <a:rPr lang="en-US" sz="1800" smtClean="0"/>
                  <a:t>[T1]*[T2]=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1   0   0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0   1   0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smtClean="0"/>
                  <a:t>*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1   0   0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0   1   0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</m:eqAr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0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2 1</m:t>
                            </m:r>
                          </m:e>
                        </m:eqArr>
                      </m:e>
                    </m:d>
                  </m:oMath>
                </a14:m>
                <a:endParaRPr lang="en-US" sz="180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821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9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CÁC PHÉP BIẾN ĐỔI HÌNH HỌC HAI </a:t>
            </a:r>
            <a:r>
              <a:rPr lang="en-US" b="1" smtClean="0"/>
              <a:t>CHIỀ</a:t>
            </a:r>
            <a:r>
              <a:rPr lang="en-US" b="1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smtClean="0"/>
                  <a:t>TỌA ĐỘ ĐỒNG NHẤT VÀ CÁC PHÉP </a:t>
                </a:r>
                <a:r>
                  <a:rPr lang="en-US" sz="2400" b="1"/>
                  <a:t>BIẾN </a:t>
                </a:r>
                <a:r>
                  <a:rPr lang="en-US" sz="2400" b="1" smtClean="0"/>
                  <a:t>ĐỔI</a:t>
                </a:r>
              </a:p>
              <a:p>
                <a:r>
                  <a:rPr lang="en-US" sz="1800" b="1" smtClean="0"/>
                  <a:t>Phép </a:t>
                </a:r>
                <a:r>
                  <a:rPr lang="en-US" sz="1800" b="1"/>
                  <a:t>biến đổi với toạ độ đồng </a:t>
                </a:r>
                <a:r>
                  <a:rPr lang="en-US" sz="1800" b="1" smtClean="0"/>
                  <a:t>nhất</a:t>
                </a:r>
              </a:p>
              <a:p>
                <a:r>
                  <a:rPr lang="en-US" sz="1800"/>
                  <a:t>Ma trận biến đổi đồng </a:t>
                </a:r>
                <a:r>
                  <a:rPr lang="en-US" sz="1800" smtClean="0"/>
                  <a:t>nhất: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eqArr>
                      </m:e>
                    </m:d>
                  </m:oMath>
                </a14:m>
                <a:endParaRPr lang="en-US" sz="1800" smtClean="0"/>
              </a:p>
              <a:p>
                <a:r>
                  <a:rPr lang="en-US" sz="1800">
                    <a:solidFill>
                      <a:srgbClr val="FF0000"/>
                    </a:solidFill>
                  </a:rPr>
                  <a:t>Phép tỷ </a:t>
                </a:r>
                <a:r>
                  <a:rPr lang="en-US" sz="1800" smtClean="0">
                    <a:solidFill>
                      <a:srgbClr val="FF0000"/>
                    </a:solidFill>
                  </a:rPr>
                  <a:t>lệ: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1800" smtClean="0">
                  <a:solidFill>
                    <a:srgbClr val="FF0000"/>
                  </a:solidFill>
                </a:endParaRPr>
              </a:p>
              <a:p>
                <a:r>
                  <a:rPr lang="en-US" sz="1800" smtClean="0">
                    <a:solidFill>
                      <a:srgbClr val="FF0000"/>
                    </a:solidFill>
                  </a:rPr>
                  <a:t>[x’ y’ 1]=[x y 1]*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 0   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0      0     1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smtClean="0">
                    <a:solidFill>
                      <a:srgbClr val="FF0000"/>
                    </a:solidFill>
                  </a:rPr>
                  <a:t>= </a:t>
                </a:r>
                <a:r>
                  <a:rPr lang="en-US" sz="1800" smtClean="0"/>
                  <a:t>[x.Sx  y.Sy 1]</a:t>
                </a:r>
              </a:p>
              <a:p>
                <a:r>
                  <a:rPr lang="en-US" sz="1800"/>
                  <a:t>Phép biến đổi tổng hợp của hai phép tỷ lệ Sx1, Sx2 và Sy1,Sy2 bằng phép biến </a:t>
                </a:r>
                <a:r>
                  <a:rPr lang="en-US" sz="1800" smtClean="0"/>
                  <a:t>đổi duy </a:t>
                </a:r>
                <a:r>
                  <a:rPr lang="en-US" sz="1800"/>
                  <a:t>nhất có tỷ lệ là tích hai phép biến đổi trên Sx1*Sx2, Sy1*Sy2</a:t>
                </a:r>
                <a:r>
                  <a:rPr lang="en-US" sz="180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958"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137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CÁC PHÉP BIẾN ĐỔI HÌNH HỌC HAI </a:t>
            </a:r>
            <a:r>
              <a:rPr lang="en-US" b="1" smtClean="0"/>
              <a:t>CHIỀ</a:t>
            </a:r>
            <a:r>
              <a:rPr lang="en-US" b="1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smtClean="0"/>
                  <a:t>TỌA ĐỘ ĐỒNG NHẤT VÀ CÁC PHÉP </a:t>
                </a:r>
                <a:r>
                  <a:rPr lang="en-US" sz="2400" b="1"/>
                  <a:t>BIẾN </a:t>
                </a:r>
                <a:r>
                  <a:rPr lang="en-US" sz="2400" b="1" smtClean="0"/>
                  <a:t>ĐỔI</a:t>
                </a:r>
              </a:p>
              <a:p>
                <a:r>
                  <a:rPr lang="en-US" sz="1800" b="1" smtClean="0"/>
                  <a:t>Phép </a:t>
                </a:r>
                <a:r>
                  <a:rPr lang="en-US" sz="1800" b="1"/>
                  <a:t>biến đổi với toạ độ đồng </a:t>
                </a:r>
                <a:r>
                  <a:rPr lang="en-US" sz="1800" b="1" smtClean="0"/>
                  <a:t>nhất</a:t>
                </a:r>
              </a:p>
              <a:p>
                <a:r>
                  <a:rPr lang="en-US" sz="1800"/>
                  <a:t>Ma trận biến đổi đồng </a:t>
                </a:r>
                <a:r>
                  <a:rPr lang="en-US" sz="1800" smtClean="0"/>
                  <a:t>nhất: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eqArr>
                      </m:e>
                    </m:d>
                  </m:oMath>
                </a14:m>
                <a:endParaRPr lang="en-US" sz="1800" smtClean="0"/>
              </a:p>
              <a:p>
                <a:r>
                  <a:rPr lang="en-US" sz="1800">
                    <a:solidFill>
                      <a:srgbClr val="FF0000"/>
                    </a:solidFill>
                  </a:rPr>
                  <a:t>Phép </a:t>
                </a:r>
                <a:r>
                  <a:rPr lang="en-US" sz="1800" smtClean="0">
                    <a:solidFill>
                      <a:srgbClr val="FF0000"/>
                    </a:solidFill>
                  </a:rPr>
                  <a:t>quay:</a:t>
                </a:r>
              </a:p>
              <a:p>
                <a:r>
                  <a:rPr lang="en-US" sz="1800" smtClean="0">
                    <a:solidFill>
                      <a:srgbClr val="FF0000"/>
                    </a:solidFill>
                  </a:rPr>
                  <a:t>[x’ y’ 1]=[x y 1]*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r>
                              <m:rPr>
                                <m:nor/>
                              </m:rPr>
                              <a:rPr lang="el-GR" sz="1800"/>
                              <m:t>α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m:rPr>
                                <m:nor/>
                              </m:rPr>
                              <a:rPr lang="el-GR" sz="1800"/>
                              <m:t>α</m:t>
                            </m:r>
                            <m:r>
                              <m:rPr>
                                <m:nor/>
                              </m:rPr>
                              <a:rPr lang="en-US" sz="1800" b="0" i="0" smtClean="0"/>
                              <m:t>    0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m:rPr>
                                <m:nor/>
                              </m:rPr>
                              <a:rPr lang="el-GR" sz="1800"/>
                              <m:t>α</m:t>
                            </m:r>
                            <m:r>
                              <m:rPr>
                                <m:nor/>
                              </m:rPr>
                              <a:rPr lang="en-US" sz="1800" b="0" i="0" smtClean="0"/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1800" b="0" i="0" smtClean="0"/>
                              <m:t>c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𝑜𝑠</m:t>
                            </m:r>
                            <m:r>
                              <m:rPr>
                                <m:nor/>
                              </m:rPr>
                              <a:rPr lang="el-GR" sz="1800"/>
                              <m:t>α</m:t>
                            </m:r>
                            <m:r>
                              <m:rPr>
                                <m:nor/>
                              </m:rPr>
                              <a:rPr lang="en-US" sz="1800" b="0" i="0" smtClean="0"/>
                              <m:t>    0    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0           0            1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smtClean="0">
                    <a:solidFill>
                      <a:srgbClr val="FF0000"/>
                    </a:solidFill>
                  </a:rPr>
                  <a:t>= </a:t>
                </a:r>
                <a:r>
                  <a:rPr lang="en-US" sz="1800" smtClean="0"/>
                  <a:t>[(xcos</a:t>
                </a:r>
                <a:r>
                  <a:rPr lang="el-GR" sz="1800" smtClean="0"/>
                  <a:t>α</a:t>
                </a:r>
                <a:r>
                  <a:rPr lang="en-US" sz="1800" smtClean="0"/>
                  <a:t> – ysin</a:t>
                </a:r>
                <a:r>
                  <a:rPr lang="el-GR" sz="1800" smtClean="0"/>
                  <a:t>α</a:t>
                </a:r>
                <a:r>
                  <a:rPr lang="en-US" sz="1800" smtClean="0"/>
                  <a:t>)</a:t>
                </a:r>
                <a:r>
                  <a:rPr lang="en-US" sz="1800"/>
                  <a:t> (</a:t>
                </a:r>
                <a:r>
                  <a:rPr lang="en-US" sz="1800" smtClean="0"/>
                  <a:t>xsin</a:t>
                </a:r>
                <a:r>
                  <a:rPr lang="el-GR" sz="1800" smtClean="0"/>
                  <a:t>α</a:t>
                </a:r>
                <a:r>
                  <a:rPr lang="en-US" sz="1800" smtClean="0"/>
                  <a:t> + ycos</a:t>
                </a:r>
                <a:r>
                  <a:rPr lang="el-GR" sz="1800" smtClean="0"/>
                  <a:t>α</a:t>
                </a:r>
                <a:r>
                  <a:rPr lang="en-US" sz="1800" smtClean="0"/>
                  <a:t>) (1)]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958"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5606" y="2111826"/>
            <a:ext cx="2067906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65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31590"/>
          </a:xfrm>
        </p:spPr>
        <p:txBody>
          <a:bodyPr>
            <a:normAutofit/>
          </a:bodyPr>
          <a:lstStyle/>
          <a:p>
            <a:r>
              <a:rPr lang="en-US" b="1"/>
              <a:t>CÁC PHÉP BIẾN ĐỔI HÌNH HỌC BA </a:t>
            </a:r>
            <a:r>
              <a:rPr lang="en-US" b="1" smtClean="0"/>
              <a:t>CHIỀU</a:t>
            </a:r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smtClean="0"/>
                  <a:t>TỌA ĐỘ ĐỒNG NHẤT VÀ CÁC PHÉP </a:t>
                </a:r>
                <a:r>
                  <a:rPr lang="en-US" sz="2400" b="1"/>
                  <a:t>BIẾN </a:t>
                </a:r>
                <a:r>
                  <a:rPr lang="en-US" sz="2400" b="1" smtClean="0"/>
                  <a:t>ĐỔI</a:t>
                </a:r>
              </a:p>
              <a:p>
                <a:r>
                  <a:rPr lang="en-US" sz="1800" b="1"/>
                  <a:t>Biểu diễn điểm trong không gian </a:t>
                </a:r>
                <a:r>
                  <a:rPr lang="en-US" sz="1800" b="1"/>
                  <a:t>3 </a:t>
                </a:r>
                <a:r>
                  <a:rPr lang="en-US" sz="1800" b="1" smtClean="0"/>
                  <a:t>chiều</a:t>
                </a:r>
                <a:r>
                  <a:rPr lang="en-US" sz="1800"/>
                  <a:t/>
                </a:r>
                <a:br>
                  <a:rPr lang="en-US" sz="1800"/>
                </a:br>
                <a:r>
                  <a:rPr lang="vi-VN" sz="1800"/>
                  <a:t>[x* y* z* h] hay[x</a:t>
                </a:r>
                <a:r>
                  <a:rPr lang="vi-VN" sz="1800"/>
                  <a:t>*/</a:t>
                </a:r>
                <a:r>
                  <a:rPr lang="vi-VN" sz="1800" smtClean="0"/>
                  <a:t>h</a:t>
                </a:r>
                <a:r>
                  <a:rPr lang="en-US" sz="1800"/>
                  <a:t> </a:t>
                </a:r>
                <a:r>
                  <a:rPr lang="en-US" sz="1800" smtClean="0"/>
                  <a:t>  </a:t>
                </a:r>
                <a:r>
                  <a:rPr lang="vi-VN" sz="1800" smtClean="0"/>
                  <a:t>y</a:t>
                </a:r>
                <a:r>
                  <a:rPr lang="vi-VN" sz="1800"/>
                  <a:t>*/</a:t>
                </a:r>
                <a:r>
                  <a:rPr lang="vi-VN" sz="1800" smtClean="0"/>
                  <a:t>h</a:t>
                </a:r>
                <a:r>
                  <a:rPr lang="en-US" sz="1800" smtClean="0"/>
                  <a:t>   </a:t>
                </a:r>
                <a:r>
                  <a:rPr lang="vi-VN" sz="1800" smtClean="0"/>
                  <a:t>z</a:t>
                </a:r>
                <a:r>
                  <a:rPr lang="vi-VN" sz="1800"/>
                  <a:t>*/</a:t>
                </a:r>
                <a:r>
                  <a:rPr lang="vi-VN" sz="1800" smtClean="0"/>
                  <a:t>h</a:t>
                </a:r>
                <a:r>
                  <a:rPr lang="en-US" sz="1800" smtClean="0"/>
                  <a:t>   </a:t>
                </a:r>
                <a:r>
                  <a:rPr lang="vi-VN" sz="1800" smtClean="0"/>
                  <a:t>1]</a:t>
                </a:r>
                <a:endParaRPr lang="en-US" sz="1800" smtClean="0"/>
              </a:p>
              <a:p>
                <a:r>
                  <a:rPr lang="vi-VN" sz="1800" smtClean="0"/>
                  <a:t>Viết </a:t>
                </a:r>
                <a:r>
                  <a:rPr lang="vi-VN" sz="1800"/>
                  <a:t>gọn hơn</a:t>
                </a:r>
                <a:r>
                  <a:rPr lang="vi-VN" sz="1800"/>
                  <a:t>:[</a:t>
                </a:r>
                <a:r>
                  <a:rPr lang="vi-VN" sz="1800" smtClean="0"/>
                  <a:t>x</a:t>
                </a:r>
                <a:r>
                  <a:rPr lang="en-US" sz="1800" smtClean="0"/>
                  <a:t> </a:t>
                </a:r>
                <a:r>
                  <a:rPr lang="vi-VN" sz="1800" smtClean="0"/>
                  <a:t>y z</a:t>
                </a:r>
                <a:r>
                  <a:rPr lang="en-US" sz="1800" smtClean="0"/>
                  <a:t> </a:t>
                </a:r>
                <a:r>
                  <a:rPr lang="vi-VN" sz="1800" smtClean="0"/>
                  <a:t>1]</a:t>
                </a:r>
                <a:r>
                  <a:rPr lang="en-US" sz="1800" smtClean="0"/>
                  <a:t> </a:t>
                </a:r>
              </a:p>
              <a:p>
                <a:r>
                  <a:rPr lang="vi-VN" sz="1800" smtClean="0"/>
                  <a:t>Ma </a:t>
                </a:r>
                <a:r>
                  <a:rPr lang="vi-VN" sz="1800"/>
                  <a:t>trận biến đổi tổng quát trong không gian 3D với tọa độ đồng nhất (</a:t>
                </a:r>
                <a:r>
                  <a:rPr lang="vi-VN" sz="1800"/>
                  <a:t>4x4</a:t>
                </a:r>
                <a:r>
                  <a:rPr lang="vi-VN" sz="1800" smtClean="0"/>
                  <a:t>)</a:t>
                </a:r>
                <a:endParaRPr lang="en-US" sz="1800" smtClean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smtClean="0"/>
                  <a:t> hay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𝑑𝑧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180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958"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49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31590"/>
          </a:xfrm>
        </p:spPr>
        <p:txBody>
          <a:bodyPr>
            <a:normAutofit/>
          </a:bodyPr>
          <a:lstStyle/>
          <a:p>
            <a:r>
              <a:rPr lang="en-US" b="1"/>
              <a:t>CÁC PHÉP BIẾN ĐỔI HÌNH HỌC BA </a:t>
            </a:r>
            <a:r>
              <a:rPr lang="en-US" b="1" smtClean="0"/>
              <a:t>CHIỀU</a:t>
            </a:r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smtClean="0"/>
                  <a:t>TỌA ĐỘ ĐỒNG NHẤT VÀ CÁC PHÉP </a:t>
                </a:r>
                <a:r>
                  <a:rPr lang="en-US" sz="2400" b="1"/>
                  <a:t>BIẾN </a:t>
                </a:r>
                <a:r>
                  <a:rPr lang="en-US" sz="2400" b="1" smtClean="0"/>
                  <a:t>ĐỔI</a:t>
                </a:r>
              </a:p>
              <a:p>
                <a:r>
                  <a:rPr lang="en-US" sz="1800" b="1"/>
                  <a:t>Phép </a:t>
                </a:r>
                <a:r>
                  <a:rPr lang="en-US" sz="1800" b="1"/>
                  <a:t>tịnh </a:t>
                </a:r>
                <a:r>
                  <a:rPr lang="en-US" sz="1800" b="1" smtClean="0"/>
                  <a:t>tiến</a:t>
                </a:r>
              </a:p>
              <a:p>
                <a:r>
                  <a:rPr lang="vi-VN" sz="1800"/>
                  <a:t>Đây là phép biến đổi đơn giản nhất, mở rộng từ phép biến đổi trong không gian 2D </a:t>
                </a:r>
                <a:r>
                  <a:rPr lang="vi-VN" sz="1800"/>
                  <a:t>ta </a:t>
                </a:r>
                <a:r>
                  <a:rPr lang="vi-VN" sz="1800" smtClean="0"/>
                  <a:t>có:</a:t>
                </a:r>
                <a:endParaRPr lang="en-US" sz="180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)]=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1    0    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0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0    1    0    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0    0    1    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1800" smtClean="0"/>
              </a:p>
              <a:p>
                <a:r>
                  <a:rPr lang="en-US" sz="1800"/>
                  <a:t>[X'] = [ X ] . [ </a:t>
                </a:r>
                <a:r>
                  <a:rPr lang="en-US" sz="1800"/>
                  <a:t>T(dx,dy,dz</a:t>
                </a:r>
                <a:r>
                  <a:rPr lang="en-US" sz="1800" smtClean="0"/>
                  <a:t>)]</a:t>
                </a:r>
                <a:endParaRPr lang="en-US" sz="1800"/>
              </a:p>
              <a:p>
                <a:r>
                  <a:rPr lang="pl-PL" sz="1800"/>
                  <a:t>[ x' y' z' 1 ] = [ x y z 1 </a:t>
                </a:r>
                <a:r>
                  <a:rPr lang="pl-PL" sz="1800"/>
                  <a:t>].[ </a:t>
                </a:r>
                <a:r>
                  <a:rPr lang="pl-PL" sz="1800" smtClean="0"/>
                  <a:t>T(dx,dy,dz)</a:t>
                </a:r>
                <a:r>
                  <a:rPr lang="en-US" sz="1800" smtClean="0"/>
                  <a:t>]</a:t>
                </a:r>
              </a:p>
              <a:p>
                <a:r>
                  <a:rPr lang="en-US" sz="1800"/>
                  <a:t>= [ x+dx y+dy </a:t>
                </a:r>
                <a:r>
                  <a:rPr lang="en-US" sz="1800"/>
                  <a:t>z+dz </a:t>
                </a:r>
                <a:r>
                  <a:rPr lang="en-US" sz="1800" smtClean="0"/>
                  <a:t>1]</a:t>
                </a:r>
                <a:endParaRPr lang="en-US" sz="180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958" t="-240" r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537" y="3033712"/>
            <a:ext cx="3267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8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CÁC PHÉP BIẾN ĐỔI HÌNH HỌC HAI </a:t>
            </a:r>
            <a:r>
              <a:rPr lang="en-US" b="1" smtClean="0"/>
              <a:t>CHIỀ</a:t>
            </a:r>
            <a:r>
              <a:rPr lang="en-US" b="1"/>
              <a:t>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r>
              <a:rPr lang="fr-FR" b="1">
                <a:solidFill>
                  <a:schemeClr val="tx1"/>
                </a:solidFill>
              </a:rPr>
              <a:t>Phép biến đổi Affine (Affine Transformations</a:t>
            </a:r>
            <a:r>
              <a:rPr lang="fr-FR" b="1" smtClean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vi-VN">
                <a:solidFill>
                  <a:schemeClr val="tx1"/>
                </a:solidFill>
              </a:rPr>
              <a:t>Phép biến đổi Affine là phép biến đổi tuyến tính tọa độ điểm đặc trưng của đối tượng </a:t>
            </a:r>
            <a:r>
              <a:rPr lang="vi-VN" smtClean="0">
                <a:solidFill>
                  <a:schemeClr val="tx1"/>
                </a:solidFill>
              </a:rPr>
              <a:t>thành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vi-VN" smtClean="0">
                <a:solidFill>
                  <a:schemeClr val="tx1"/>
                </a:solidFill>
              </a:rPr>
              <a:t>tập </a:t>
            </a:r>
            <a:r>
              <a:rPr lang="vi-VN">
                <a:solidFill>
                  <a:schemeClr val="tx1"/>
                </a:solidFill>
              </a:rPr>
              <a:t>tương ứng các điểm mới để tạo ra các hiệu ứng cho toàn đối </a:t>
            </a:r>
            <a:r>
              <a:rPr lang="vi-VN" smtClean="0">
                <a:solidFill>
                  <a:schemeClr val="tx1"/>
                </a:solidFill>
              </a:rPr>
              <a:t>tượng.</a:t>
            </a:r>
            <a:endParaRPr lang="en-US" smtClean="0">
              <a:solidFill>
                <a:schemeClr val="tx1"/>
              </a:solidFill>
            </a:endParaRPr>
          </a:p>
          <a:p>
            <a:pPr algn="just"/>
            <a:r>
              <a:rPr lang="vi-VN" smtClean="0">
                <a:solidFill>
                  <a:schemeClr val="tx1"/>
                </a:solidFill>
              </a:rPr>
              <a:t>Ví </a:t>
            </a:r>
            <a:r>
              <a:rPr lang="vi-VN">
                <a:solidFill>
                  <a:schemeClr val="tx1"/>
                </a:solidFill>
              </a:rPr>
              <a:t>dụ: phép biến đổi tọa độ với chỉ 2 điểm đầu cuối của đoạn thẳng tạo thành 2 điểm </a:t>
            </a:r>
            <a:r>
              <a:rPr lang="vi-VN" smtClean="0">
                <a:solidFill>
                  <a:schemeClr val="tx1"/>
                </a:solidFill>
              </a:rPr>
              <a:t>mới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vi-VN" smtClean="0">
                <a:solidFill>
                  <a:schemeClr val="tx1"/>
                </a:solidFill>
              </a:rPr>
              <a:t>mà </a:t>
            </a:r>
            <a:r>
              <a:rPr lang="vi-VN">
                <a:solidFill>
                  <a:schemeClr val="tx1"/>
                </a:solidFill>
              </a:rPr>
              <a:t>khi nối chúng với nhau tạo thành đoạn thẳng mới. Các điểm nằm trên đoạn thẳng sẽ có kết </a:t>
            </a:r>
            <a:r>
              <a:rPr lang="vi-VN" smtClean="0">
                <a:solidFill>
                  <a:schemeClr val="tx1"/>
                </a:solidFill>
              </a:rPr>
              <a:t>quả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vi-VN" smtClean="0">
                <a:solidFill>
                  <a:schemeClr val="tx1"/>
                </a:solidFill>
              </a:rPr>
              <a:t>là </a:t>
            </a:r>
            <a:r>
              <a:rPr lang="vi-VN">
                <a:solidFill>
                  <a:schemeClr val="tx1"/>
                </a:solidFill>
              </a:rPr>
              <a:t>điểm nằm trên đoạn thẳng mới với cùng phép biến đổi thông qua phép nội suy</a:t>
            </a:r>
            <a:r>
              <a:rPr lang="vi-VN" smtClean="0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76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31590"/>
          </a:xfrm>
        </p:spPr>
        <p:txBody>
          <a:bodyPr>
            <a:normAutofit/>
          </a:bodyPr>
          <a:lstStyle/>
          <a:p>
            <a:r>
              <a:rPr lang="en-US" b="1"/>
              <a:t>CÁC PHÉP BIẾN ĐỔI HÌNH HỌC BA </a:t>
            </a:r>
            <a:r>
              <a:rPr lang="en-US" b="1" smtClean="0"/>
              <a:t>CHIỀU</a:t>
            </a:r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b="1" smtClean="0"/>
                  <a:t>TỌA ĐỘ ĐỒNG NHẤT VÀ CÁC PHÉP </a:t>
                </a:r>
                <a:r>
                  <a:rPr lang="en-US" sz="2400" b="1"/>
                  <a:t>BIẾN </a:t>
                </a:r>
                <a:r>
                  <a:rPr lang="en-US" sz="2400" b="1" smtClean="0"/>
                  <a:t>ĐỔI</a:t>
                </a:r>
              </a:p>
              <a:p>
                <a:r>
                  <a:rPr lang="en-US" sz="1800" b="1"/>
                  <a:t>Phép </a:t>
                </a:r>
                <a:r>
                  <a:rPr lang="en-US" sz="1800" b="1"/>
                  <a:t>tỉ </a:t>
                </a:r>
                <a:r>
                  <a:rPr lang="en-US" sz="1800" b="1" smtClean="0"/>
                  <a:t>lệ</a:t>
                </a:r>
                <a:endParaRPr lang="en-US" sz="1800"/>
              </a:p>
              <a:p>
                <a:r>
                  <a:rPr lang="vi-VN" sz="1800"/>
                  <a:t>Tương tự trong 2D ta có phép tỉ lệ trong 3D </a:t>
                </a:r>
                <a:r>
                  <a:rPr lang="vi-VN" sz="1800"/>
                  <a:t>là</a:t>
                </a:r>
                <a:r>
                  <a:rPr lang="vi-VN" sz="1800" smtClean="0"/>
                  <a:t>: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)]=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0    0    0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0    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0    0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0    0    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𝑆𝑧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1800" smtClean="0"/>
              </a:p>
              <a:p>
                <a:r>
                  <a:rPr lang="en-US" sz="1800"/>
                  <a:t>Ta có Sx,Sy và Sz là các hệ số tỉ lệ trên </a:t>
                </a:r>
                <a:r>
                  <a:rPr lang="en-US" sz="1800"/>
                  <a:t>các </a:t>
                </a:r>
                <a:r>
                  <a:rPr lang="en-US" sz="1800" smtClean="0"/>
                  <a:t>trục toạ độ</a:t>
                </a:r>
              </a:p>
              <a:p>
                <a:r>
                  <a:rPr lang="en-US" sz="1800" smtClean="0"/>
                  <a:t>[X</a:t>
                </a:r>
                <a:r>
                  <a:rPr lang="en-US" sz="1800"/>
                  <a:t>’] = [X] . [</a:t>
                </a:r>
                <a:r>
                  <a:rPr lang="en-US" sz="1800"/>
                  <a:t>T(Sx,Sy,Sz</a:t>
                </a:r>
                <a:r>
                  <a:rPr lang="en-US" sz="1800" smtClean="0"/>
                  <a:t>)]</a:t>
                </a:r>
              </a:p>
              <a:p>
                <a:r>
                  <a:rPr lang="pl-PL" sz="1800"/>
                  <a:t>[ x' y' z' 1 ] = [ x y z </a:t>
                </a:r>
                <a:r>
                  <a:rPr lang="pl-PL" sz="1800"/>
                  <a:t>1 </a:t>
                </a:r>
                <a:r>
                  <a:rPr lang="pl-PL" sz="1800" smtClean="0"/>
                  <a:t>].</a:t>
                </a:r>
                <a:r>
                  <a:rPr lang="en-US" sz="180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 0    0   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 0   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0    0    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𝑆𝑧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1800" smtClean="0"/>
              </a:p>
              <a:p>
                <a:r>
                  <a:rPr lang="en-US" sz="1600"/>
                  <a:t>= </a:t>
                </a:r>
                <a:r>
                  <a:rPr lang="en-US" sz="1600"/>
                  <a:t>[</a:t>
                </a:r>
                <a:r>
                  <a:rPr lang="en-US" sz="1600" smtClean="0"/>
                  <a:t>x.Sx   y.Sy   z.Sz  1]</a:t>
                </a:r>
              </a:p>
              <a:p>
                <a:endParaRPr lang="en-US" sz="1600" smtClean="0"/>
              </a:p>
              <a:p>
                <a:r>
                  <a:rPr lang="en-US" sz="1800"/>
                  <a:t>Đ</a:t>
                </a:r>
                <a:r>
                  <a:rPr lang="vi-VN" sz="1800" smtClean="0"/>
                  <a:t>ối </a:t>
                </a:r>
                <a:r>
                  <a:rPr lang="vi-VN" sz="1800"/>
                  <a:t>tượng được phóng to gấp đôi, đồng thời với tác </a:t>
                </a:r>
                <a:r>
                  <a:rPr lang="vi-VN" sz="1800"/>
                  <a:t>động </a:t>
                </a:r>
                <a:r>
                  <a:rPr lang="vi-VN" sz="1800" smtClean="0"/>
                  <a:t>của</a:t>
                </a:r>
                <a:r>
                  <a:rPr lang="en-US" sz="1800" smtClean="0"/>
                  <a:t> </a:t>
                </a:r>
                <a:r>
                  <a:rPr lang="vi-VN" sz="1800" smtClean="0"/>
                  <a:t>phép </a:t>
                </a:r>
                <a:r>
                  <a:rPr lang="vi-VN" sz="1800"/>
                  <a:t>biến đổi làm cho đối tượng bị đẩy ra xa gốc tọa </a:t>
                </a:r>
                <a:r>
                  <a:rPr lang="vi-VN" sz="1800"/>
                  <a:t>độ </a:t>
                </a:r>
                <a:r>
                  <a:rPr lang="vi-VN" sz="1800" smtClean="0"/>
                  <a:t>hơn</a:t>
                </a:r>
                <a:endParaRPr lang="en-US" sz="180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684" t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626" y="3049587"/>
            <a:ext cx="3191086" cy="234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90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31590"/>
          </a:xfrm>
        </p:spPr>
        <p:txBody>
          <a:bodyPr>
            <a:normAutofit/>
          </a:bodyPr>
          <a:lstStyle/>
          <a:p>
            <a:r>
              <a:rPr lang="en-US" b="1"/>
              <a:t>CÁC PHÉP BIẾN ĐỔI HÌNH HỌC BA </a:t>
            </a:r>
            <a:r>
              <a:rPr lang="en-US" b="1" smtClean="0"/>
              <a:t>CHIỀU</a:t>
            </a:r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b="1" smtClean="0"/>
                  <a:t>TỌA ĐỘ ĐỒNG NHẤT VÀ CÁC PHÉP </a:t>
                </a:r>
                <a:r>
                  <a:rPr lang="en-US" sz="2400" b="1"/>
                  <a:t>BIẾN </a:t>
                </a:r>
                <a:r>
                  <a:rPr lang="en-US" sz="2400" b="1" smtClean="0"/>
                  <a:t>ĐỔI</a:t>
                </a:r>
              </a:p>
              <a:p>
                <a:r>
                  <a:rPr lang="en-US" sz="1600" b="1"/>
                  <a:t>Phép </a:t>
                </a:r>
                <a:r>
                  <a:rPr lang="en-US" sz="1600" b="1"/>
                  <a:t>biến </a:t>
                </a:r>
                <a:r>
                  <a:rPr lang="en-US" sz="1600" b="1" smtClean="0"/>
                  <a:t>dạng</a:t>
                </a:r>
              </a:p>
              <a:p>
                <a:r>
                  <a:rPr lang="vi-VN" sz="1800" smtClean="0"/>
                  <a:t>Ta </a:t>
                </a:r>
                <a:r>
                  <a:rPr lang="vi-VN" sz="1800"/>
                  <a:t>có tất cả các phần tử nằm trên đường chéo chính </a:t>
                </a:r>
                <a:r>
                  <a:rPr lang="vi-VN" sz="1800"/>
                  <a:t>bằng </a:t>
                </a:r>
                <a:r>
                  <a:rPr lang="vi-VN" sz="1800" smtClean="0"/>
                  <a:t>1</a:t>
                </a:r>
                <a:endParaRPr lang="en-US" sz="1800" smtClean="0"/>
              </a:p>
              <a:p>
                <a:r>
                  <a:rPr lang="en-US" sz="1800"/>
                  <a:t>Các phần tử chiếu và tịnh tiến </a:t>
                </a:r>
                <a:r>
                  <a:rPr lang="en-US" sz="1800"/>
                  <a:t>bằng </a:t>
                </a:r>
                <a:r>
                  <a:rPr lang="en-US" sz="1800" smtClean="0"/>
                  <a:t>0</a:t>
                </a:r>
              </a:p>
              <a:p>
                <a:r>
                  <a:rPr lang="en-US" sz="1800" smtClean="0"/>
                  <a:t>[</a:t>
                </a:r>
                <a:r>
                  <a:rPr lang="en-US" sz="1800"/>
                  <a:t>X’] = [X] . [</a:t>
                </a:r>
                <a:r>
                  <a:rPr lang="en-US" sz="1800"/>
                  <a:t>Tsh</a:t>
                </a:r>
                <a:r>
                  <a:rPr lang="en-US" sz="1800" smtClean="0"/>
                  <a:t>]</a:t>
                </a:r>
              </a:p>
              <a:p>
                <a:r>
                  <a:rPr lang="pl-PL" sz="1800" smtClean="0"/>
                  <a:t>[ </a:t>
                </a:r>
                <a:r>
                  <a:rPr lang="pl-PL" sz="1800"/>
                  <a:t>x' y' z' 1 ] = [ x y z </a:t>
                </a:r>
                <a:r>
                  <a:rPr lang="pl-PL" sz="1800"/>
                  <a:t>1 </a:t>
                </a:r>
                <a:r>
                  <a:rPr lang="pl-PL" sz="1800" smtClean="0"/>
                  <a:t>].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1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1800" smtClean="0"/>
              </a:p>
              <a:p>
                <a:r>
                  <a:rPr lang="pl-PL" sz="1600"/>
                  <a:t>= [</a:t>
                </a:r>
                <a:r>
                  <a:rPr lang="pl-PL" sz="1600" i="1"/>
                  <a:t>x </a:t>
                </a:r>
                <a:r>
                  <a:rPr lang="pl-PL" sz="1600"/>
                  <a:t>+ </a:t>
                </a:r>
                <a:r>
                  <a:rPr lang="pl-PL" sz="1600" i="1"/>
                  <a:t>yd </a:t>
                </a:r>
                <a:r>
                  <a:rPr lang="pl-PL" sz="1600"/>
                  <a:t>+ </a:t>
                </a:r>
                <a:r>
                  <a:rPr lang="pl-PL" sz="1600" i="1"/>
                  <a:t>gz </a:t>
                </a:r>
                <a:r>
                  <a:rPr lang="en-US" sz="1600" i="1" smtClean="0"/>
                  <a:t>  </a:t>
                </a:r>
                <a:r>
                  <a:rPr lang="pl-PL" sz="1600" i="1" smtClean="0"/>
                  <a:t>bx </a:t>
                </a:r>
                <a:r>
                  <a:rPr lang="pl-PL" sz="1600"/>
                  <a:t>+ </a:t>
                </a:r>
                <a:r>
                  <a:rPr lang="pl-PL" sz="1600" i="1"/>
                  <a:t>y </a:t>
                </a:r>
                <a:r>
                  <a:rPr lang="pl-PL" sz="1600"/>
                  <a:t>+ </a:t>
                </a:r>
                <a:r>
                  <a:rPr lang="pl-PL" sz="1600" i="1"/>
                  <a:t>iz </a:t>
                </a:r>
                <a:r>
                  <a:rPr lang="en-US" sz="1600" i="1" smtClean="0"/>
                  <a:t>  </a:t>
                </a:r>
                <a:r>
                  <a:rPr lang="pl-PL" sz="1600" i="1" smtClean="0"/>
                  <a:t>cx </a:t>
                </a:r>
                <a:r>
                  <a:rPr lang="pl-PL" sz="1600"/>
                  <a:t>+ </a:t>
                </a:r>
                <a:r>
                  <a:rPr lang="pl-PL" sz="1600" i="1"/>
                  <a:t>fy </a:t>
                </a:r>
                <a:r>
                  <a:rPr lang="pl-PL" sz="1600"/>
                  <a:t>+ </a:t>
                </a:r>
                <a:r>
                  <a:rPr lang="pl-PL" sz="1600" i="1"/>
                  <a:t>z </a:t>
                </a:r>
                <a:r>
                  <a:rPr lang="en-US" sz="1600" i="1" smtClean="0"/>
                  <a:t>  </a:t>
                </a:r>
                <a:r>
                  <a:rPr lang="pl-PL" sz="1600" smtClean="0"/>
                  <a:t>1]</a:t>
                </a:r>
                <a:endParaRPr lang="en-US" sz="1600" smtClean="0"/>
              </a:p>
              <a:p>
                <a:r>
                  <a:rPr lang="vi-VN" sz="1600"/>
                  <a:t>Tương tự như trong trường hợp phép biến đổi tỉ lệ, phép biến </a:t>
                </a:r>
                <a:r>
                  <a:rPr lang="vi-VN" sz="1600"/>
                  <a:t>dạng </a:t>
                </a:r>
                <a:r>
                  <a:rPr lang="vi-VN" sz="1600" smtClean="0"/>
                  <a:t>cũng </a:t>
                </a:r>
                <a:r>
                  <a:rPr lang="vi-VN" sz="1600"/>
                  <a:t>có điểm bất động là gốc tọa độ O. Ta cũng có thể xây dựng phép </a:t>
                </a:r>
                <a:r>
                  <a:rPr lang="vi-VN" sz="1600"/>
                  <a:t>biến </a:t>
                </a:r>
                <a:r>
                  <a:rPr lang="vi-VN" sz="1600" smtClean="0"/>
                  <a:t>dạng</a:t>
                </a:r>
                <a:r>
                  <a:rPr lang="en-US" sz="1600" smtClean="0"/>
                  <a:t> </a:t>
                </a:r>
                <a:r>
                  <a:rPr lang="vi-VN" sz="1600" smtClean="0"/>
                  <a:t>với </a:t>
                </a:r>
                <a:r>
                  <a:rPr lang="vi-VN" sz="1600"/>
                  <a:t>tâm biến dạng tại một điểm </a:t>
                </a:r>
                <a:r>
                  <a:rPr lang="vi-VN" sz="1600"/>
                  <a:t>(</a:t>
                </a:r>
                <a:r>
                  <a:rPr lang="vi-VN" sz="1600" i="1" smtClean="0"/>
                  <a:t>x</a:t>
                </a:r>
                <a:r>
                  <a:rPr lang="vi-VN" sz="1600" smtClean="0"/>
                  <a:t>, </a:t>
                </a:r>
                <a:r>
                  <a:rPr lang="vi-VN" sz="1600" i="1" smtClean="0"/>
                  <a:t>y</a:t>
                </a:r>
                <a:r>
                  <a:rPr lang="vi-VN" sz="1600" smtClean="0"/>
                  <a:t>, </a:t>
                </a:r>
                <a:r>
                  <a:rPr lang="vi-VN" sz="1600" i="1" smtClean="0"/>
                  <a:t>z</a:t>
                </a:r>
                <a:r>
                  <a:rPr lang="vi-VN" sz="1600" smtClean="0"/>
                  <a:t>) </a:t>
                </a:r>
                <a:r>
                  <a:rPr lang="vi-VN" sz="1600"/>
                  <a:t>bất </a:t>
                </a:r>
                <a:r>
                  <a:rPr lang="vi-VN" sz="1600"/>
                  <a:t>kì</a:t>
                </a:r>
                <a:r>
                  <a:rPr lang="vi-VN" sz="1600" smtClean="0"/>
                  <a:t>.</a:t>
                </a:r>
                <a:endParaRPr lang="en-US" sz="160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958" t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2957963"/>
            <a:ext cx="50482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48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31590"/>
          </a:xfrm>
        </p:spPr>
        <p:txBody>
          <a:bodyPr>
            <a:normAutofit/>
          </a:bodyPr>
          <a:lstStyle/>
          <a:p>
            <a:r>
              <a:rPr lang="en-US" b="1"/>
              <a:t>CÁC PHÉP BIẾN ĐỔI HÌNH HỌC BA </a:t>
            </a:r>
            <a:r>
              <a:rPr lang="en-US" b="1" smtClean="0"/>
              <a:t>CHIỀU</a:t>
            </a:r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smtClean="0"/>
                  <a:t>TỌA ĐỘ ĐỒNG NHẤT VÀ CÁC PHÉP </a:t>
                </a:r>
                <a:r>
                  <a:rPr lang="en-US" sz="2400" b="1"/>
                  <a:t>BIẾN </a:t>
                </a:r>
                <a:r>
                  <a:rPr lang="en-US" sz="2400" b="1" smtClean="0"/>
                  <a:t>ĐỔI</a:t>
                </a:r>
              </a:p>
              <a:p>
                <a:r>
                  <a:rPr lang="en-US" sz="1600" b="1"/>
                  <a:t>Phép lấy </a:t>
                </a:r>
                <a:r>
                  <a:rPr lang="en-US" sz="1600" b="1"/>
                  <a:t>đối </a:t>
                </a:r>
                <a:r>
                  <a:rPr lang="en-US" sz="1600" b="1" smtClean="0"/>
                  <a:t>xứng</a:t>
                </a:r>
              </a:p>
              <a:p>
                <a:r>
                  <a:rPr lang="en-US" sz="1600" smtClean="0"/>
                  <a:t>Mox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  −1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0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0    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   0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1600" smtClean="0"/>
              </a:p>
              <a:p>
                <a:r>
                  <a:rPr lang="en-US" sz="1600" smtClean="0"/>
                  <a:t>Mxoy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 0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eqArr>
                      </m:e>
                    </m:d>
                  </m:oMath>
                </a14:m>
                <a:endParaRPr lang="en-US" sz="1600" smtClean="0"/>
              </a:p>
              <a:p>
                <a:r>
                  <a:rPr lang="en-US" sz="1600"/>
                  <a:t>Mo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1     0       0      0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0     0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      0   −1  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0      0      0      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eqArr>
                      </m:e>
                    </m:d>
                  </m:oMath>
                </a14:m>
                <a:endParaRPr lang="en-US" sz="160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958"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402026" y="2825234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ối xứng qua trục x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02026" y="3930134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ối xứng qua trục y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02026" y="5035034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ối xứng qua gốc tọa độ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663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31590"/>
          </a:xfrm>
        </p:spPr>
        <p:txBody>
          <a:bodyPr>
            <a:normAutofit/>
          </a:bodyPr>
          <a:lstStyle/>
          <a:p>
            <a:r>
              <a:rPr lang="en-US" b="1"/>
              <a:t>CÁC PHÉP BIẾN ĐỔI HÌNH HỌC BA </a:t>
            </a:r>
            <a:r>
              <a:rPr lang="en-US" b="1" smtClean="0"/>
              <a:t>CHIỀU</a:t>
            </a:r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smtClean="0"/>
                  <a:t>TỌA ĐỘ ĐỒNG NHẤT VÀ CÁC PHÉP </a:t>
                </a:r>
                <a:r>
                  <a:rPr lang="en-US" sz="2400" b="1"/>
                  <a:t>BIẾN </a:t>
                </a:r>
                <a:r>
                  <a:rPr lang="en-US" sz="2400" b="1" smtClean="0"/>
                  <a:t>ĐỔI</a:t>
                </a:r>
              </a:p>
              <a:p>
                <a:r>
                  <a:rPr lang="en-US" sz="1600" b="1"/>
                  <a:t>Phép quay </a:t>
                </a:r>
                <a:r>
                  <a:rPr lang="en-US" sz="1600" b="1"/>
                  <a:t>3 </a:t>
                </a:r>
                <a:r>
                  <a:rPr lang="en-US" sz="1600" b="1" smtClean="0"/>
                  <a:t>chiều</a:t>
                </a:r>
                <a:endParaRPr lang="en-US" sz="1600"/>
              </a:p>
              <a:p>
                <a:r>
                  <a:rPr lang="en-US" sz="1600">
                    <a:solidFill>
                      <a:srgbClr val="FF0000"/>
                    </a:solidFill>
                  </a:rPr>
                  <a:t>Quay quanh các trục </a:t>
                </a:r>
                <a:r>
                  <a:rPr lang="en-US" sz="1600">
                    <a:solidFill>
                      <a:srgbClr val="FF0000"/>
                    </a:solidFill>
                  </a:rPr>
                  <a:t>toạ </a:t>
                </a:r>
                <a:r>
                  <a:rPr lang="en-US" sz="1600" smtClean="0">
                    <a:solidFill>
                      <a:srgbClr val="FF0000"/>
                    </a:solidFill>
                  </a:rPr>
                  <a:t>độ</a:t>
                </a:r>
              </a:p>
              <a:p>
                <a:r>
                  <a:rPr lang="vi-VN" sz="1600"/>
                  <a:t>Đơn giản nhất là phép quay quanh các trục toạ độ ox,oy và oz với </a:t>
                </a:r>
                <a:r>
                  <a:rPr lang="vi-VN" sz="1600"/>
                  <a:t>góc </a:t>
                </a:r>
                <a:r>
                  <a:rPr lang="vi-VN" sz="1600" smtClean="0"/>
                  <a:t>dương</a:t>
                </a:r>
                <a:endParaRPr lang="en-US" sz="1600"/>
              </a:p>
              <a:p>
                <a:r>
                  <a:rPr lang="vi-VN" sz="1600"/>
                  <a:t>Khi này phép quay lại đưa về phép quay không gian 2D quanh gốc </a:t>
                </a:r>
                <a:r>
                  <a:rPr lang="vi-VN" sz="1600"/>
                  <a:t>toạ </a:t>
                </a:r>
                <a:r>
                  <a:rPr lang="vi-VN" sz="1600" smtClean="0"/>
                  <a:t>độ</a:t>
                </a:r>
                <a:endParaRPr lang="en-US" sz="1600"/>
              </a:p>
              <a:p>
                <a:r>
                  <a:rPr lang="en-US" sz="1600"/>
                  <a:t>Quay quanh trục </a:t>
                </a:r>
                <a:r>
                  <a:rPr lang="en-US" sz="1600"/>
                  <a:t>oz</a:t>
                </a:r>
                <a:r>
                  <a:rPr lang="en-US" sz="1600" smtClean="0"/>
                  <a:t>:</a:t>
                </a:r>
                <a:endParaRPr lang="en-US" sz="160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𝑥𝑐𝑜𝑠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𝑦𝑠𝑖𝑛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𝑥𝑠𝑖𝑛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𝑦𝑐𝑜𝑠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</m:oMath>
                </a14:m>
                <a:endParaRPr lang="en-US" sz="160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𝑇𝑧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60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958"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563" y="4069554"/>
            <a:ext cx="2760326" cy="1735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889" y="4069554"/>
            <a:ext cx="2973724" cy="17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76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31590"/>
          </a:xfrm>
        </p:spPr>
        <p:txBody>
          <a:bodyPr>
            <a:normAutofit/>
          </a:bodyPr>
          <a:lstStyle/>
          <a:p>
            <a:r>
              <a:rPr lang="en-US" b="1"/>
              <a:t>CÁC PHÉP BIẾN ĐỔI HÌNH HỌC BA </a:t>
            </a:r>
            <a:r>
              <a:rPr lang="en-US" b="1" smtClean="0"/>
              <a:t>CHIỀU</a:t>
            </a:r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smtClean="0"/>
                  <a:t>TỌA ĐỘ ĐỒNG NHẤT VÀ CÁC PHÉP </a:t>
                </a:r>
                <a:r>
                  <a:rPr lang="en-US" sz="2400" b="1"/>
                  <a:t>BIẾN </a:t>
                </a:r>
                <a:r>
                  <a:rPr lang="en-US" sz="2400" b="1" smtClean="0"/>
                  <a:t>ĐỔI</a:t>
                </a:r>
              </a:p>
              <a:p>
                <a:r>
                  <a:rPr lang="en-US" sz="1600" b="1"/>
                  <a:t>Phép quay </a:t>
                </a:r>
                <a:r>
                  <a:rPr lang="en-US" sz="1600" b="1"/>
                  <a:t>3 </a:t>
                </a:r>
                <a:r>
                  <a:rPr lang="en-US" sz="1600" b="1" smtClean="0"/>
                  <a:t>chiều</a:t>
                </a:r>
                <a:endParaRPr lang="en-US" sz="1600"/>
              </a:p>
              <a:p>
                <a:r>
                  <a:rPr lang="en-US" sz="1600">
                    <a:solidFill>
                      <a:srgbClr val="FF0000"/>
                    </a:solidFill>
                  </a:rPr>
                  <a:t>Quay quanh các trục </a:t>
                </a:r>
                <a:r>
                  <a:rPr lang="en-US" sz="1600">
                    <a:solidFill>
                      <a:srgbClr val="FF0000"/>
                    </a:solidFill>
                  </a:rPr>
                  <a:t>toạ </a:t>
                </a:r>
                <a:r>
                  <a:rPr lang="en-US" sz="1600" smtClean="0">
                    <a:solidFill>
                      <a:srgbClr val="FF0000"/>
                    </a:solidFill>
                  </a:rPr>
                  <a:t>độ</a:t>
                </a:r>
              </a:p>
              <a:p>
                <a:r>
                  <a:rPr lang="en-US" sz="1600" smtClean="0"/>
                  <a:t>Quay </a:t>
                </a:r>
                <a:r>
                  <a:rPr lang="en-US" sz="1600"/>
                  <a:t>quanh </a:t>
                </a:r>
                <a:r>
                  <a:rPr lang="en-US" sz="1600"/>
                  <a:t>trục </a:t>
                </a:r>
                <a:r>
                  <a:rPr lang="en-US" sz="1600" smtClean="0"/>
                  <a:t>ox:</a:t>
                </a:r>
                <a:endParaRPr lang="en-US" sz="160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𝑦𝑐𝑜𝑠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𝑧𝑠𝑖𝑛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𝑦𝑠𝑖𝑛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𝑧𝑐𝑜𝑠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eqArr>
                      </m:e>
                    </m:d>
                  </m:oMath>
                </a14:m>
                <a:endParaRPr lang="en-US" sz="160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60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958"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587" y="1765300"/>
            <a:ext cx="2600561" cy="2160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587" y="3925887"/>
            <a:ext cx="2600561" cy="16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82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31590"/>
          </a:xfrm>
        </p:spPr>
        <p:txBody>
          <a:bodyPr>
            <a:normAutofit/>
          </a:bodyPr>
          <a:lstStyle/>
          <a:p>
            <a:r>
              <a:rPr lang="en-US" b="1"/>
              <a:t>CÁC PHÉP BIẾN ĐỔI HÌNH HỌC BA </a:t>
            </a:r>
            <a:r>
              <a:rPr lang="en-US" b="1" smtClean="0"/>
              <a:t>CHIỀU</a:t>
            </a:r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smtClean="0"/>
                  <a:t>TỌA ĐỘ ĐỒNG NHẤT VÀ CÁC PHÉP </a:t>
                </a:r>
                <a:r>
                  <a:rPr lang="en-US" sz="2400" b="1"/>
                  <a:t>BIẾN </a:t>
                </a:r>
                <a:r>
                  <a:rPr lang="en-US" sz="2400" b="1" smtClean="0"/>
                  <a:t>ĐỔI</a:t>
                </a:r>
              </a:p>
              <a:p>
                <a:r>
                  <a:rPr lang="en-US" sz="1600" b="1"/>
                  <a:t>Phép quay </a:t>
                </a:r>
                <a:r>
                  <a:rPr lang="en-US" sz="1600" b="1"/>
                  <a:t>3 </a:t>
                </a:r>
                <a:r>
                  <a:rPr lang="en-US" sz="1600" b="1" smtClean="0"/>
                  <a:t>chiều</a:t>
                </a:r>
                <a:endParaRPr lang="en-US" sz="1600"/>
              </a:p>
              <a:p>
                <a:r>
                  <a:rPr lang="en-US" sz="1600">
                    <a:solidFill>
                      <a:srgbClr val="FF0000"/>
                    </a:solidFill>
                  </a:rPr>
                  <a:t>Quay quanh các trục </a:t>
                </a:r>
                <a:r>
                  <a:rPr lang="en-US" sz="1600">
                    <a:solidFill>
                      <a:srgbClr val="FF0000"/>
                    </a:solidFill>
                  </a:rPr>
                  <a:t>toạ </a:t>
                </a:r>
                <a:r>
                  <a:rPr lang="en-US" sz="1600" smtClean="0">
                    <a:solidFill>
                      <a:srgbClr val="FF0000"/>
                    </a:solidFill>
                  </a:rPr>
                  <a:t>độ</a:t>
                </a:r>
              </a:p>
              <a:p>
                <a:r>
                  <a:rPr lang="en-US" sz="1600" smtClean="0"/>
                  <a:t>Quay </a:t>
                </a:r>
                <a:r>
                  <a:rPr lang="en-US" sz="1600"/>
                  <a:t>quanh </a:t>
                </a:r>
                <a:r>
                  <a:rPr lang="en-US" sz="1600"/>
                  <a:t>trục </a:t>
                </a:r>
                <a:r>
                  <a:rPr lang="en-US" sz="1600" smtClean="0"/>
                  <a:t>oy:</a:t>
                </a:r>
                <a:endParaRPr lang="en-US" sz="160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𝑥𝑠𝑖𝑛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𝑧𝑐𝑜𝑠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eqArr>
                      </m:e>
                    </m:d>
                  </m:oMath>
                </a14:m>
                <a:endParaRPr lang="en-US" sz="160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60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958"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38" y="1826076"/>
            <a:ext cx="2615611" cy="2174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738" y="4000500"/>
            <a:ext cx="2642190" cy="196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16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31590"/>
          </a:xfrm>
        </p:spPr>
        <p:txBody>
          <a:bodyPr>
            <a:normAutofit/>
          </a:bodyPr>
          <a:lstStyle/>
          <a:p>
            <a:r>
              <a:rPr lang="en-US" b="1"/>
              <a:t>CÁC PHÉP BIẾN ĐỔI HÌNH HỌC BA </a:t>
            </a:r>
            <a:r>
              <a:rPr lang="en-US" b="1" smtClean="0"/>
              <a:t>CHIỀU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4"/>
            <a:ext cx="8915400" cy="5072745"/>
          </a:xfrm>
        </p:spPr>
        <p:txBody>
          <a:bodyPr>
            <a:normAutofit/>
          </a:bodyPr>
          <a:lstStyle/>
          <a:p>
            <a:r>
              <a:rPr lang="en-US" sz="2400" b="1" smtClean="0"/>
              <a:t>TỌA ĐỘ ĐỒNG NHẤT VÀ CÁC PHÉP </a:t>
            </a:r>
            <a:r>
              <a:rPr lang="en-US" sz="2400" b="1"/>
              <a:t>BIẾN </a:t>
            </a:r>
            <a:r>
              <a:rPr lang="en-US" sz="2400" b="1" smtClean="0"/>
              <a:t>ĐỔI</a:t>
            </a:r>
          </a:p>
          <a:p>
            <a:r>
              <a:rPr lang="en-US" sz="1600" b="1"/>
              <a:t>Phép quay </a:t>
            </a:r>
            <a:r>
              <a:rPr lang="en-US" sz="1600" b="1"/>
              <a:t>3 </a:t>
            </a:r>
            <a:r>
              <a:rPr lang="en-US" sz="1600" b="1" smtClean="0"/>
              <a:t>chiều</a:t>
            </a:r>
            <a:endParaRPr lang="en-US" sz="1600"/>
          </a:p>
          <a:p>
            <a:r>
              <a:rPr lang="en-US" sz="1600">
                <a:solidFill>
                  <a:srgbClr val="FF0000"/>
                </a:solidFill>
              </a:rPr>
              <a:t>Quay quanh các trục </a:t>
            </a:r>
            <a:r>
              <a:rPr lang="en-US" sz="1600">
                <a:solidFill>
                  <a:srgbClr val="FF0000"/>
                </a:solidFill>
              </a:rPr>
              <a:t>toạ </a:t>
            </a:r>
            <a:r>
              <a:rPr lang="en-US" sz="1600" smtClean="0">
                <a:solidFill>
                  <a:srgbClr val="FF0000"/>
                </a:solidFill>
              </a:rPr>
              <a:t>độ</a:t>
            </a:r>
          </a:p>
          <a:p>
            <a:r>
              <a:rPr lang="en-US" sz="1600" smtClean="0"/>
              <a:t>Cách xác định chiều quay dương</a:t>
            </a:r>
          </a:p>
          <a:p>
            <a:endParaRPr lang="en-US" sz="1600"/>
          </a:p>
          <a:p>
            <a:endParaRPr lang="en-US" sz="1600" smtClean="0"/>
          </a:p>
          <a:p>
            <a:endParaRPr lang="en-US" sz="1600"/>
          </a:p>
          <a:p>
            <a:endParaRPr lang="en-US" sz="1600" smtClean="0"/>
          </a:p>
          <a:p>
            <a:endParaRPr lang="en-US" sz="1600" smtClean="0"/>
          </a:p>
          <a:p>
            <a:endParaRPr lang="en-US" sz="16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181" y="3135763"/>
            <a:ext cx="2867369" cy="2134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550" y="3800926"/>
            <a:ext cx="3300004" cy="1939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555" y="4387281"/>
            <a:ext cx="2626346" cy="20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47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31590"/>
          </a:xfrm>
        </p:spPr>
        <p:txBody>
          <a:bodyPr>
            <a:normAutofit/>
          </a:bodyPr>
          <a:lstStyle/>
          <a:p>
            <a:r>
              <a:rPr lang="en-US" b="1"/>
              <a:t>CÁC PHÉP BIẾN ĐỔI HÌNH HỌC BA </a:t>
            </a:r>
            <a:r>
              <a:rPr lang="en-US" b="1" smtClean="0"/>
              <a:t>CHIỀU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4"/>
            <a:ext cx="8915400" cy="5072745"/>
          </a:xfrm>
        </p:spPr>
        <p:txBody>
          <a:bodyPr>
            <a:normAutofit/>
          </a:bodyPr>
          <a:lstStyle/>
          <a:p>
            <a:r>
              <a:rPr lang="en-US" sz="2400" b="1" smtClean="0"/>
              <a:t>TỌA ĐỘ ĐỒNG NHẤT VÀ CÁC PHÉP </a:t>
            </a:r>
            <a:r>
              <a:rPr lang="en-US" sz="2400" b="1"/>
              <a:t>BIẾN </a:t>
            </a:r>
            <a:r>
              <a:rPr lang="en-US" sz="2400" b="1" smtClean="0"/>
              <a:t>ĐỔI</a:t>
            </a:r>
          </a:p>
          <a:p>
            <a:r>
              <a:rPr lang="en-US" sz="1800" b="1"/>
              <a:t>Phép quay </a:t>
            </a:r>
            <a:r>
              <a:rPr lang="en-US" sz="1800" b="1"/>
              <a:t>3 </a:t>
            </a:r>
            <a:r>
              <a:rPr lang="en-US" sz="1800" b="1" smtClean="0"/>
              <a:t>chiều</a:t>
            </a:r>
            <a:endParaRPr lang="en-US" sz="1800"/>
          </a:p>
          <a:p>
            <a:r>
              <a:rPr lang="en-US" sz="1800" i="1">
                <a:solidFill>
                  <a:srgbClr val="FF0000"/>
                </a:solidFill>
              </a:rPr>
              <a:t>Quay quanh một trục bất kỳ song song với các trục </a:t>
            </a:r>
            <a:r>
              <a:rPr lang="en-US" sz="1800" i="1">
                <a:solidFill>
                  <a:srgbClr val="FF0000"/>
                </a:solidFill>
              </a:rPr>
              <a:t>tọa </a:t>
            </a:r>
            <a:r>
              <a:rPr lang="en-US" sz="1800" i="1" smtClean="0">
                <a:solidFill>
                  <a:srgbClr val="FF0000"/>
                </a:solidFill>
              </a:rPr>
              <a:t>độ</a:t>
            </a:r>
            <a:endParaRPr lang="en-US" sz="1800">
              <a:solidFill>
                <a:srgbClr val="FF0000"/>
              </a:solidFill>
            </a:endParaRPr>
          </a:p>
          <a:p>
            <a:r>
              <a:rPr lang="vi-VN" sz="1800"/>
              <a:t>Đầu tiên chuyển dịch đối tượng cho đến khi toạ độ địa phương của đối tượng </a:t>
            </a:r>
            <a:r>
              <a:rPr lang="vi-VN" sz="1800"/>
              <a:t>trùng </a:t>
            </a:r>
            <a:r>
              <a:rPr lang="vi-VN" sz="1800" smtClean="0"/>
              <a:t>với</a:t>
            </a:r>
            <a:r>
              <a:rPr lang="en-US" sz="1800" smtClean="0"/>
              <a:t> </a:t>
            </a:r>
            <a:r>
              <a:rPr lang="vi-VN" sz="1800" smtClean="0"/>
              <a:t>trục </a:t>
            </a:r>
            <a:r>
              <a:rPr lang="vi-VN" sz="1800"/>
              <a:t>toạ độ mà trục địa phương song </a:t>
            </a:r>
            <a:r>
              <a:rPr lang="vi-VN" sz="1800"/>
              <a:t>song</a:t>
            </a:r>
            <a:r>
              <a:rPr lang="vi-VN" sz="1800" smtClean="0"/>
              <a:t>.</a:t>
            </a:r>
            <a:endParaRPr lang="en-US" sz="1800" smtClean="0"/>
          </a:p>
          <a:p>
            <a:r>
              <a:rPr lang="vi-VN" sz="1800" smtClean="0"/>
              <a:t>Quay </a:t>
            </a:r>
            <a:r>
              <a:rPr lang="vi-VN" sz="1800"/>
              <a:t>đối tương xung quanh trục của nó (chính là trục toạ </a:t>
            </a:r>
            <a:r>
              <a:rPr lang="vi-VN" sz="1800"/>
              <a:t>độ</a:t>
            </a:r>
            <a:r>
              <a:rPr lang="vi-VN" sz="1800" smtClean="0"/>
              <a:t>)</a:t>
            </a:r>
            <a:r>
              <a:rPr lang="en-US" sz="1800" smtClean="0"/>
              <a:t> </a:t>
            </a:r>
          </a:p>
          <a:p>
            <a:r>
              <a:rPr lang="vi-VN" sz="1800" smtClean="0"/>
              <a:t>Đưa </a:t>
            </a:r>
            <a:r>
              <a:rPr lang="vi-VN" sz="1800"/>
              <a:t>đối tượng về toạ độ trước khi dịch chuyển ta có ma trận tổng </a:t>
            </a:r>
            <a:r>
              <a:rPr lang="vi-VN" sz="1800"/>
              <a:t>hợp </a:t>
            </a:r>
            <a:r>
              <a:rPr lang="vi-VN" sz="1800" smtClean="0"/>
              <a:t>là</a:t>
            </a:r>
            <a:endParaRPr lang="en-US" sz="1800" smtClean="0"/>
          </a:p>
          <a:p>
            <a:r>
              <a:rPr lang="en-US" sz="1800"/>
              <a:t>[T</a:t>
            </a:r>
            <a:r>
              <a:rPr lang="el-GR" sz="1800"/>
              <a:t>α//] = [</a:t>
            </a:r>
            <a:r>
              <a:rPr lang="en-US" sz="1800"/>
              <a:t>Ttt-].[T</a:t>
            </a:r>
            <a:r>
              <a:rPr lang="el-GR" sz="1800"/>
              <a:t>α].[</a:t>
            </a:r>
            <a:r>
              <a:rPr lang="en-US" sz="1800"/>
              <a:t>Ttt</a:t>
            </a:r>
            <a:r>
              <a:rPr lang="en-US" sz="1800" smtClean="0"/>
              <a:t>+]</a:t>
            </a:r>
            <a:endParaRPr lang="en-US" sz="1800"/>
          </a:p>
          <a:p>
            <a:r>
              <a:rPr lang="vi-VN" sz="1800"/>
              <a:t>Ví dụ: quay đối tượng xung quanh một trục // với trục z với khoảng dịch chuyển là </a:t>
            </a:r>
            <a:r>
              <a:rPr lang="vi-VN" sz="1800"/>
              <a:t>x,y </a:t>
            </a:r>
            <a:r>
              <a:rPr lang="vi-VN" sz="1800" smtClean="0"/>
              <a:t>và</a:t>
            </a:r>
            <a:r>
              <a:rPr lang="en-US" sz="1800" smtClean="0"/>
              <a:t> </a:t>
            </a:r>
            <a:r>
              <a:rPr lang="vi-VN" sz="1800" smtClean="0"/>
              <a:t>g</a:t>
            </a:r>
            <a:r>
              <a:rPr lang="en-US" sz="1800"/>
              <a:t>ó</a:t>
            </a:r>
            <a:r>
              <a:rPr lang="vi-VN" sz="1800" smtClean="0"/>
              <a:t>c </a:t>
            </a:r>
            <a:r>
              <a:rPr lang="vi-VN" sz="1800"/>
              <a:t>quay là </a:t>
            </a:r>
            <a:r>
              <a:rPr lang="el-GR" sz="1800"/>
              <a:t>α</a:t>
            </a:r>
            <a:r>
              <a:rPr lang="el-GR" sz="1800" smtClean="0"/>
              <a:t>.</a:t>
            </a:r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2479431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31590"/>
          </a:xfrm>
        </p:spPr>
        <p:txBody>
          <a:bodyPr>
            <a:normAutofit/>
          </a:bodyPr>
          <a:lstStyle/>
          <a:p>
            <a:r>
              <a:rPr lang="en-US" b="1"/>
              <a:t>CÁC PHÉP BIẾN ĐỔI HÌNH HỌC BA </a:t>
            </a:r>
            <a:r>
              <a:rPr lang="en-US" b="1" smtClean="0"/>
              <a:t>CHIỀU</a:t>
            </a:r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b="1" smtClean="0"/>
                  <a:t>TỌA ĐỘ ĐỒNG NHẤT VÀ CÁC PHÉP </a:t>
                </a:r>
                <a:r>
                  <a:rPr lang="en-US" sz="2400" b="1"/>
                  <a:t>BIẾN </a:t>
                </a:r>
                <a:r>
                  <a:rPr lang="en-US" sz="2400" b="1" smtClean="0"/>
                  <a:t>ĐỔI</a:t>
                </a:r>
              </a:p>
              <a:p>
                <a:r>
                  <a:rPr lang="en-US" sz="1600" b="1"/>
                  <a:t>Phép quay </a:t>
                </a:r>
                <a:r>
                  <a:rPr lang="en-US" sz="1600" b="1"/>
                  <a:t>3 </a:t>
                </a:r>
                <a:r>
                  <a:rPr lang="en-US" sz="1600" b="1" smtClean="0"/>
                  <a:t>chiều</a:t>
                </a:r>
                <a:endParaRPr lang="en-US" sz="1600"/>
              </a:p>
              <a:p>
                <a:r>
                  <a:rPr lang="en-US" sz="1600" i="1">
                    <a:solidFill>
                      <a:srgbClr val="FF0000"/>
                    </a:solidFill>
                  </a:rPr>
                  <a:t>Quay quanh một trục bất kỳ song song với các trục </a:t>
                </a:r>
                <a:r>
                  <a:rPr lang="en-US" sz="1600" i="1">
                    <a:solidFill>
                      <a:srgbClr val="FF0000"/>
                    </a:solidFill>
                  </a:rPr>
                  <a:t>tọa </a:t>
                </a:r>
                <a:r>
                  <a:rPr lang="en-US" sz="1600" i="1" smtClean="0">
                    <a:solidFill>
                      <a:srgbClr val="FF0000"/>
                    </a:solidFill>
                  </a:rPr>
                  <a:t>độ</a:t>
                </a:r>
                <a:endParaRPr lang="en-US" sz="1600">
                  <a:solidFill>
                    <a:srgbClr val="FF0000"/>
                  </a:solidFill>
                </a:endParaRPr>
              </a:p>
              <a:p>
                <a:r>
                  <a:rPr lang="en-US" sz="1600"/>
                  <a:t>[T</a:t>
                </a:r>
                <a:r>
                  <a:rPr lang="el-GR" sz="1600"/>
                  <a:t>α//] = [</a:t>
                </a:r>
                <a:r>
                  <a:rPr lang="en-US" sz="1600"/>
                  <a:t>Ttt-].[T</a:t>
                </a:r>
                <a:r>
                  <a:rPr lang="el-GR" sz="1600"/>
                  <a:t>α].[</a:t>
                </a:r>
                <a:r>
                  <a:rPr lang="en-US" sz="1600"/>
                  <a:t>Ttt</a:t>
                </a:r>
                <a:r>
                  <a:rPr lang="en-US" sz="1600" smtClean="0"/>
                  <a:t>+]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smtClean="0"/>
                  <a:t>.</a:t>
                </a:r>
                <a:r>
                  <a:rPr lang="en-US" sz="160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smtClean="0"/>
                  <a:t>.</a:t>
                </a:r>
                <a:r>
                  <a:rPr lang="en-US" sz="160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600" smtClean="0"/>
              </a:p>
              <a:p>
                <a:r>
                  <a:rPr lang="en-US" sz="1600"/>
                  <a:t>=</a:t>
                </a:r>
                <a:r>
                  <a:rPr lang="en-US" sz="1600"/>
                  <a:t>.</a:t>
                </a:r>
                <a:r>
                  <a:rPr lang="en-US" sz="160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𝑥𝑐𝑜𝑠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𝑦𝑠𝑖𝑛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𝑥𝑠𝑖𝑛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𝑦𝑐𝑜𝑠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/>
                  <a:t>.</a:t>
                </a:r>
                <a:r>
                  <a:rPr lang="en-US" sz="160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600" smtClean="0"/>
              </a:p>
              <a:p>
                <a:r>
                  <a:rPr lang="en-US" sz="1600"/>
                  <a:t>=.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𝑦𝑠𝑖𝑛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1 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𝑥𝑖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6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958" t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2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31590"/>
          </a:xfrm>
        </p:spPr>
        <p:txBody>
          <a:bodyPr>
            <a:normAutofit/>
          </a:bodyPr>
          <a:lstStyle/>
          <a:p>
            <a:r>
              <a:rPr lang="en-US" b="1"/>
              <a:t>CÁC PHÉP BIẾN ĐỔI HÌNH HỌC BA </a:t>
            </a:r>
            <a:r>
              <a:rPr lang="en-US" b="1" smtClean="0"/>
              <a:t>CHIỀU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4"/>
            <a:ext cx="8915400" cy="5072745"/>
          </a:xfrm>
        </p:spPr>
        <p:txBody>
          <a:bodyPr>
            <a:normAutofit/>
          </a:bodyPr>
          <a:lstStyle/>
          <a:p>
            <a:r>
              <a:rPr lang="en-US" sz="2400" b="1" smtClean="0"/>
              <a:t>TỌA ĐỘ ĐỒNG NHẤT VÀ CÁC PHÉP </a:t>
            </a:r>
            <a:r>
              <a:rPr lang="en-US" sz="2400" b="1"/>
              <a:t>BIẾN </a:t>
            </a:r>
            <a:r>
              <a:rPr lang="en-US" sz="2400" b="1" smtClean="0"/>
              <a:t>ĐỔI</a:t>
            </a:r>
          </a:p>
          <a:p>
            <a:r>
              <a:rPr lang="en-US" sz="1800" b="1"/>
              <a:t>Phép quay </a:t>
            </a:r>
            <a:r>
              <a:rPr lang="en-US" sz="1800" b="1"/>
              <a:t>3 </a:t>
            </a:r>
            <a:r>
              <a:rPr lang="en-US" sz="1800" b="1" smtClean="0"/>
              <a:t>chiều</a:t>
            </a:r>
            <a:endParaRPr lang="en-US" sz="1800"/>
          </a:p>
          <a:p>
            <a:r>
              <a:rPr lang="vi-VN" sz="1800" i="1">
                <a:solidFill>
                  <a:srgbClr val="FF0000"/>
                </a:solidFill>
              </a:rPr>
              <a:t>Quay đối tương quanh một trục </a:t>
            </a:r>
            <a:r>
              <a:rPr lang="vi-VN" sz="1800" i="1">
                <a:solidFill>
                  <a:srgbClr val="FF0000"/>
                </a:solidFill>
              </a:rPr>
              <a:t>bất </a:t>
            </a:r>
            <a:r>
              <a:rPr lang="vi-VN" sz="1800" i="1" smtClean="0">
                <a:solidFill>
                  <a:srgbClr val="FF0000"/>
                </a:solidFill>
              </a:rPr>
              <a:t>kỳ</a:t>
            </a:r>
            <a:endParaRPr lang="en-US" sz="1800" i="1" smtClean="0">
              <a:solidFill>
                <a:srgbClr val="FF0000"/>
              </a:solidFill>
            </a:endParaRPr>
          </a:p>
          <a:p>
            <a:r>
              <a:rPr lang="vi-VN" sz="1800"/>
              <a:t>Xét bài toán sau, hãy tìm ma trận biến đổi để đưa một trục bất kỳ có hướng</a:t>
            </a:r>
            <a:r>
              <a:rPr lang="vi-VN" sz="1800"/>
              <a:t>: </a:t>
            </a:r>
            <a:endParaRPr lang="en-US" sz="1800" smtClean="0"/>
          </a:p>
          <a:p>
            <a:r>
              <a:rPr lang="vi-VN" sz="1800" smtClean="0"/>
              <a:t>V=ax </a:t>
            </a:r>
            <a:r>
              <a:rPr lang="vi-VN" sz="1800"/>
              <a:t>+ </a:t>
            </a:r>
            <a:r>
              <a:rPr lang="vi-VN" sz="1800"/>
              <a:t>by </a:t>
            </a:r>
            <a:r>
              <a:rPr lang="vi-VN" sz="1800" smtClean="0"/>
              <a:t>+cz </a:t>
            </a:r>
            <a:r>
              <a:rPr lang="vi-VN" sz="1800"/>
              <a:t>về trùng với trục oz theo chiều </a:t>
            </a:r>
            <a:r>
              <a:rPr lang="vi-VN" sz="1800"/>
              <a:t>dương</a:t>
            </a:r>
            <a:r>
              <a:rPr lang="vi-VN" sz="1800" smtClean="0"/>
              <a:t>.</a:t>
            </a:r>
            <a:endParaRPr lang="en-US" sz="1800" smtClean="0"/>
          </a:p>
          <a:p>
            <a:r>
              <a:rPr lang="vi-VN" sz="1800"/>
              <a:t>Ta thực hiện các bước </a:t>
            </a:r>
            <a:r>
              <a:rPr lang="vi-VN" sz="1800"/>
              <a:t>như </a:t>
            </a:r>
            <a:r>
              <a:rPr lang="vi-VN" sz="1800" smtClean="0"/>
              <a:t>sau:</a:t>
            </a:r>
            <a:endParaRPr lang="en-US" sz="1800" smtClean="0"/>
          </a:p>
          <a:p>
            <a:r>
              <a:rPr lang="vi-VN" sz="1800" smtClean="0"/>
              <a:t>Quay </a:t>
            </a:r>
            <a:r>
              <a:rPr lang="vi-VN" sz="1800"/>
              <a:t>V quanh trục y một góc (-</a:t>
            </a:r>
            <a:r>
              <a:rPr lang="el-GR" sz="1800"/>
              <a:t>α) </a:t>
            </a:r>
            <a:r>
              <a:rPr lang="vi-VN" sz="1800"/>
              <a:t>sao </a:t>
            </a:r>
            <a:r>
              <a:rPr lang="vi-VN" sz="1800" smtClean="0"/>
              <a:t>cho</a:t>
            </a:r>
            <a:r>
              <a:rPr lang="en-US" sz="1800" smtClean="0"/>
              <a:t> </a:t>
            </a:r>
            <a:r>
              <a:rPr lang="vi-VN" sz="1800" smtClean="0"/>
              <a:t>nằm </a:t>
            </a:r>
            <a:r>
              <a:rPr lang="vi-VN" sz="1800"/>
              <a:t>trên mặt phẳng (y, z) </a:t>
            </a:r>
            <a:r>
              <a:rPr lang="vi-VN" sz="1800"/>
              <a:t>được </a:t>
            </a:r>
            <a:r>
              <a:rPr lang="vi-VN" sz="1800" smtClean="0"/>
              <a:t>V1</a:t>
            </a:r>
            <a:endParaRPr lang="en-US" sz="1800" smtClean="0"/>
          </a:p>
          <a:p>
            <a:r>
              <a:rPr lang="vi-VN" sz="1800" smtClean="0"/>
              <a:t>Quay </a:t>
            </a:r>
            <a:r>
              <a:rPr lang="vi-VN" sz="1800"/>
              <a:t>V1 quanh trục x một góc </a:t>
            </a:r>
            <a:r>
              <a:rPr lang="el-GR" sz="1800"/>
              <a:t>β </a:t>
            </a:r>
            <a:r>
              <a:rPr lang="vi-VN" sz="1800"/>
              <a:t>sao </a:t>
            </a:r>
            <a:r>
              <a:rPr lang="vi-VN" sz="1800" smtClean="0"/>
              <a:t>cho</a:t>
            </a:r>
            <a:r>
              <a:rPr lang="en-US" sz="1800" smtClean="0"/>
              <a:t> </a:t>
            </a:r>
            <a:r>
              <a:rPr lang="vi-VN" sz="1800" smtClean="0"/>
              <a:t>trùng </a:t>
            </a:r>
            <a:r>
              <a:rPr lang="vi-VN" sz="1800"/>
              <a:t>với trục z </a:t>
            </a:r>
            <a:r>
              <a:rPr lang="vi-VN" sz="1800"/>
              <a:t>được </a:t>
            </a:r>
            <a:r>
              <a:rPr lang="vi-VN" sz="1800" smtClean="0"/>
              <a:t>V2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7275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CÁC PHÉP BIẾN ĐỔI HÌNH HỌC HAI </a:t>
            </a:r>
            <a:r>
              <a:rPr lang="en-US" b="1" smtClean="0"/>
              <a:t>CHIỀ</a:t>
            </a:r>
            <a:r>
              <a:rPr lang="en-US" b="1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vi-VN" sz="2300" b="1" smtClean="0">
                    <a:solidFill>
                      <a:schemeClr val="tx1"/>
                    </a:solidFill>
                  </a:rPr>
                  <a:t>Các phép biến đổi </a:t>
                </a:r>
                <a:r>
                  <a:rPr lang="vi-VN" sz="2300" b="1">
                    <a:solidFill>
                      <a:schemeClr val="tx1"/>
                    </a:solidFill>
                  </a:rPr>
                  <a:t>đối </a:t>
                </a:r>
                <a:r>
                  <a:rPr lang="vi-VN" sz="2300" b="1" smtClean="0">
                    <a:solidFill>
                      <a:schemeClr val="tx1"/>
                    </a:solidFill>
                  </a:rPr>
                  <a:t>tượng</a:t>
                </a:r>
                <a:endParaRPr lang="fr-FR" sz="2300" b="1" smtClean="0">
                  <a:solidFill>
                    <a:schemeClr val="tx1"/>
                  </a:solidFill>
                </a:endParaRPr>
              </a:p>
              <a:p>
                <a:r>
                  <a:rPr lang="vi-VN" sz="2300"/>
                  <a:t>Các đối tượng phẳng trong đồ hoạ 2 chiều mô tả tập các điểm phẳng. Điểm trong đồ hoạ </a:t>
                </a:r>
                <a:r>
                  <a:rPr lang="vi-VN" sz="2300" smtClean="0"/>
                  <a:t>2</a:t>
                </a:r>
                <a:r>
                  <a:rPr lang="en-US" sz="2300" smtClean="0"/>
                  <a:t> </a:t>
                </a:r>
                <a:r>
                  <a:rPr lang="vi-VN" sz="2300" smtClean="0"/>
                  <a:t>chiều </a:t>
                </a:r>
                <a:r>
                  <a:rPr lang="vi-VN" sz="2300"/>
                  <a:t>biểu diễn thông qua toạ độ, viết dưới dạng ma trận gọi là vectơ vị trí</a:t>
                </a:r>
                <a:r>
                  <a:rPr lang="vi-VN" sz="2300" smtClean="0"/>
                  <a:t>.</a:t>
                </a:r>
                <a:endParaRPr lang="en-US" sz="2300" smtClean="0"/>
              </a:p>
              <a:p>
                <a:r>
                  <a:rPr lang="en-US" sz="2300" smtClean="0"/>
                  <a:t>Có 2 dạng biểu diễn:</a:t>
                </a:r>
              </a:p>
              <a:p>
                <a:pPr lvl="1"/>
                <a:r>
                  <a:rPr lang="en-US" sz="2300" smtClean="0"/>
                  <a:t>1 hàng 2 cột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300" smtClean="0"/>
              </a:p>
              <a:p>
                <a:pPr lvl="1"/>
                <a:r>
                  <a:rPr lang="en-US" sz="2300" smtClean="0"/>
                  <a:t>2 hàng 1 cột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endParaRPr lang="en-US" sz="2300" smtClean="0"/>
              </a:p>
              <a:p>
                <a:pPr algn="just"/>
                <a:r>
                  <a:rPr lang="vi-VN" sz="2300"/>
                  <a:t>Tập các điểm được lưu trữ trong máy tính sẽ được viết dưới dạng ma trận vị trí của </a:t>
                </a:r>
                <a:r>
                  <a:rPr lang="vi-VN" sz="2300" smtClean="0"/>
                  <a:t>chúng.</a:t>
                </a:r>
                <a:r>
                  <a:rPr lang="en-US" sz="2300" smtClean="0"/>
                  <a:t> </a:t>
                </a:r>
                <a:r>
                  <a:rPr lang="vi-VN" sz="2300" smtClean="0"/>
                  <a:t>Chúng </a:t>
                </a:r>
                <a:r>
                  <a:rPr lang="vi-VN" sz="2300"/>
                  <a:t>có thể là đường thẳng, đường cong, </a:t>
                </a:r>
                <a:r>
                  <a:rPr lang="vi-VN" sz="2300" smtClean="0"/>
                  <a:t>ảnh</a:t>
                </a:r>
                <a:r>
                  <a:rPr lang="vi-VN" sz="2300"/>
                  <a:t>....thật dễ dàng kiểm soát các đối tượng thông </a:t>
                </a:r>
                <a:r>
                  <a:rPr lang="vi-VN" sz="2300" smtClean="0"/>
                  <a:t>qua</a:t>
                </a:r>
                <a:r>
                  <a:rPr lang="en-US" sz="2300" smtClean="0"/>
                  <a:t> </a:t>
                </a:r>
                <a:r>
                  <a:rPr lang="vi-VN" sz="2300" smtClean="0"/>
                  <a:t>các </a:t>
                </a:r>
                <a:r>
                  <a:rPr lang="vi-VN" sz="2300"/>
                  <a:t>phép biến đổi chúng, thực chất các phép biến đổi đồ hoạ này được mô tả dưới dạng các </a:t>
                </a:r>
                <a:r>
                  <a:rPr lang="vi-VN" sz="2300" smtClean="0"/>
                  <a:t>ma</a:t>
                </a:r>
                <a:r>
                  <a:rPr lang="en-US" sz="2300" smtClean="0"/>
                  <a:t> </a:t>
                </a:r>
                <a:r>
                  <a:rPr lang="vi-VN" sz="2300" smtClean="0"/>
                  <a:t>trận.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752" t="-720" r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339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31590"/>
          </a:xfrm>
        </p:spPr>
        <p:txBody>
          <a:bodyPr>
            <a:normAutofit/>
          </a:bodyPr>
          <a:lstStyle/>
          <a:p>
            <a:r>
              <a:rPr lang="en-US" b="1"/>
              <a:t>CÁC PHÉP BIẾN ĐỔI HÌNH HỌC BA </a:t>
            </a:r>
            <a:r>
              <a:rPr lang="en-US" b="1" smtClean="0"/>
              <a:t>CHIỀU</a:t>
            </a:r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smtClean="0"/>
                  <a:t>TỌA ĐỘ ĐỒNG NHẤT VÀ CÁC PHÉP </a:t>
                </a:r>
                <a:r>
                  <a:rPr lang="en-US" sz="2400" b="1"/>
                  <a:t>BIẾN </a:t>
                </a:r>
                <a:r>
                  <a:rPr lang="en-US" sz="2400" b="1" smtClean="0"/>
                  <a:t>ĐỔI</a:t>
                </a:r>
              </a:p>
              <a:p>
                <a:r>
                  <a:rPr lang="en-US" sz="1800" b="1"/>
                  <a:t>Phép quay </a:t>
                </a:r>
                <a:r>
                  <a:rPr lang="en-US" sz="1800" b="1"/>
                  <a:t>3 </a:t>
                </a:r>
                <a:r>
                  <a:rPr lang="en-US" sz="1800" b="1" smtClean="0"/>
                  <a:t>chiều</a:t>
                </a:r>
                <a:endParaRPr lang="en-US" sz="1800"/>
              </a:p>
              <a:p>
                <a:r>
                  <a:rPr lang="vi-VN" sz="1800" i="1">
                    <a:solidFill>
                      <a:srgbClr val="FF0000"/>
                    </a:solidFill>
                  </a:rPr>
                  <a:t>Quay đối tương quanh một trục </a:t>
                </a:r>
                <a:r>
                  <a:rPr lang="vi-VN" sz="1800" i="1">
                    <a:solidFill>
                      <a:srgbClr val="FF0000"/>
                    </a:solidFill>
                  </a:rPr>
                  <a:t>bất </a:t>
                </a:r>
                <a:r>
                  <a:rPr lang="vi-VN" sz="1800" i="1" smtClean="0">
                    <a:solidFill>
                      <a:srgbClr val="FF0000"/>
                    </a:solidFill>
                  </a:rPr>
                  <a:t>kỳ</a:t>
                </a:r>
                <a:endParaRPr lang="en-US" sz="1800" i="1" smtClean="0">
                  <a:solidFill>
                    <a:srgbClr val="FF0000"/>
                  </a:solidFill>
                </a:endParaRPr>
              </a:p>
              <a:p>
                <a:r>
                  <a:rPr lang="vi-VN" sz="1800"/>
                  <a:t>Bước </a:t>
                </a:r>
                <a:r>
                  <a:rPr lang="vi-VN" sz="1800"/>
                  <a:t>1</a:t>
                </a:r>
                <a:r>
                  <a:rPr lang="vi-VN" sz="1800" smtClean="0"/>
                  <a:t>:</a:t>
                </a:r>
                <a:r>
                  <a:rPr lang="en-US" sz="1800" smtClean="0"/>
                  <a:t> </a:t>
                </a:r>
                <a:r>
                  <a:rPr lang="en-US" sz="1800"/>
                  <a:t>Quay V=ax+by+cz quanh </a:t>
                </a:r>
                <a:r>
                  <a:rPr lang="en-US" sz="1800"/>
                  <a:t>trục </a:t>
                </a:r>
                <a:r>
                  <a:rPr lang="en-US" sz="1800" smtClean="0"/>
                  <a:t>oy</a:t>
                </a:r>
              </a:p>
              <a:p>
                <a:r>
                  <a:rPr lang="vi-VN" sz="1800"/>
                  <a:t>Ta </a:t>
                </a:r>
                <a:r>
                  <a:rPr lang="vi-VN" sz="1800"/>
                  <a:t>tính </a:t>
                </a:r>
                <a:r>
                  <a:rPr lang="el-GR" sz="1800" smtClean="0"/>
                  <a:t>α?</a:t>
                </a:r>
                <a:r>
                  <a:rPr lang="en-US" sz="1800" smtClean="0"/>
                  <a:t> </a:t>
                </a:r>
              </a:p>
              <a:p>
                <a:r>
                  <a:rPr lang="vi-VN" sz="1800" smtClean="0"/>
                  <a:t>Chiếu </a:t>
                </a:r>
                <a:r>
                  <a:rPr lang="vi-VN" sz="1800"/>
                  <a:t>V trên mặt phẳng (x,z) được V’. Ta </a:t>
                </a:r>
                <a:r>
                  <a:rPr lang="vi-VN" sz="1800"/>
                  <a:t>có</a:t>
                </a:r>
                <a:r>
                  <a:rPr lang="vi-VN" sz="1800" smtClean="0"/>
                  <a:t>:</a:t>
                </a:r>
                <a:endParaRPr lang="en-US" sz="1800" smtClean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sz="1800" smtClean="0"/>
                  <a:t>	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sz="180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⁡(−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⁡(−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den>
                                    </m:f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den>
                                    </m:f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den>
                                    </m:f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den>
                                    </m:f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800" smtClean="0"/>
              </a:p>
              <a:p>
                <a:endParaRPr lang="en-US" sz="18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958"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237" y="1812925"/>
            <a:ext cx="3508375" cy="26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87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31590"/>
          </a:xfrm>
        </p:spPr>
        <p:txBody>
          <a:bodyPr>
            <a:normAutofit/>
          </a:bodyPr>
          <a:lstStyle/>
          <a:p>
            <a:r>
              <a:rPr lang="en-US" b="1"/>
              <a:t>CÁC PHÉP BIẾN ĐỔI HÌNH HỌC BA </a:t>
            </a:r>
            <a:r>
              <a:rPr lang="en-US" b="1" smtClean="0"/>
              <a:t>CHIỀU</a:t>
            </a:r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400" b="1" smtClean="0"/>
                  <a:t>TỌA ĐỘ ĐỒNG NHẤT VÀ CÁC PHÉP </a:t>
                </a:r>
                <a:r>
                  <a:rPr lang="en-US" sz="2400" b="1"/>
                  <a:t>BIẾN </a:t>
                </a:r>
                <a:r>
                  <a:rPr lang="en-US" sz="2400" b="1" smtClean="0"/>
                  <a:t>ĐỔI</a:t>
                </a:r>
              </a:p>
              <a:p>
                <a:r>
                  <a:rPr lang="en-US" sz="1800" b="1"/>
                  <a:t>Phép quay </a:t>
                </a:r>
                <a:r>
                  <a:rPr lang="en-US" sz="1800" b="1"/>
                  <a:t>3 </a:t>
                </a:r>
                <a:r>
                  <a:rPr lang="en-US" sz="1800" b="1" smtClean="0"/>
                  <a:t>chiều</a:t>
                </a:r>
                <a:endParaRPr lang="en-US" sz="1800"/>
              </a:p>
              <a:p>
                <a:r>
                  <a:rPr lang="vi-VN" sz="1800" i="1">
                    <a:solidFill>
                      <a:srgbClr val="FF0000"/>
                    </a:solidFill>
                  </a:rPr>
                  <a:t>Quay đối tương quanh một trục </a:t>
                </a:r>
                <a:r>
                  <a:rPr lang="vi-VN" sz="1800" i="1">
                    <a:solidFill>
                      <a:srgbClr val="FF0000"/>
                    </a:solidFill>
                  </a:rPr>
                  <a:t>bất </a:t>
                </a:r>
                <a:r>
                  <a:rPr lang="vi-VN" sz="1800" i="1" smtClean="0">
                    <a:solidFill>
                      <a:srgbClr val="FF0000"/>
                    </a:solidFill>
                  </a:rPr>
                  <a:t>kỳ</a:t>
                </a:r>
                <a:endParaRPr lang="en-US" sz="1800" i="1" smtClean="0">
                  <a:solidFill>
                    <a:srgbClr val="FF0000"/>
                  </a:solidFill>
                </a:endParaRPr>
              </a:p>
              <a:p>
                <a:r>
                  <a:rPr lang="vi-VN" sz="1800"/>
                  <a:t>Bước </a:t>
                </a:r>
                <a:r>
                  <a:rPr lang="en-US" sz="1800" smtClean="0"/>
                  <a:t>2</a:t>
                </a:r>
                <a:r>
                  <a:rPr lang="vi-VN" sz="1800" smtClean="0"/>
                  <a:t>:</a:t>
                </a:r>
                <a:r>
                  <a:rPr lang="en-US" sz="1800" smtClean="0"/>
                  <a:t> </a:t>
                </a:r>
                <a:r>
                  <a:rPr lang="en-US" sz="1800"/>
                  <a:t>Quay vector V1 quanh </a:t>
                </a:r>
                <a:r>
                  <a:rPr lang="en-US" sz="1800"/>
                  <a:t>trục </a:t>
                </a:r>
                <a:r>
                  <a:rPr lang="en-US" sz="1800" smtClean="0"/>
                  <a:t>ox</a:t>
                </a:r>
                <a:endParaRPr lang="en-US" sz="1800"/>
              </a:p>
              <a:p>
                <a:r>
                  <a:rPr lang="vi-VN" sz="1800" smtClean="0"/>
                  <a:t>Chiếu V</a:t>
                </a:r>
                <a:r>
                  <a:rPr lang="en-US" sz="1800" smtClean="0"/>
                  <a:t>1</a:t>
                </a:r>
                <a:r>
                  <a:rPr lang="vi-VN" sz="1800" smtClean="0"/>
                  <a:t> </a:t>
                </a:r>
                <a:r>
                  <a:rPr lang="vi-VN" sz="1800"/>
                  <a:t>trên mặt </a:t>
                </a:r>
                <a:r>
                  <a:rPr lang="vi-VN" sz="1800"/>
                  <a:t>phẳng </a:t>
                </a:r>
                <a:r>
                  <a:rPr lang="vi-VN" sz="1800" smtClean="0"/>
                  <a:t>(</a:t>
                </a:r>
                <a:r>
                  <a:rPr lang="en-US" sz="1800" smtClean="0"/>
                  <a:t>y</a:t>
                </a:r>
                <a:r>
                  <a:rPr lang="vi-VN" sz="1800" smtClean="0"/>
                  <a:t>,z</a:t>
                </a:r>
                <a:r>
                  <a:rPr lang="vi-VN" sz="1800"/>
                  <a:t>) </a:t>
                </a:r>
                <a:r>
                  <a:rPr lang="vi-VN" sz="1800"/>
                  <a:t>được </a:t>
                </a:r>
                <a:r>
                  <a:rPr lang="vi-VN" sz="1800" smtClean="0"/>
                  <a:t>V</a:t>
                </a:r>
                <a:r>
                  <a:rPr lang="en-US" sz="1800" smtClean="0"/>
                  <a:t>2</a:t>
                </a:r>
                <a:r>
                  <a:rPr lang="vi-VN" sz="1800" smtClean="0"/>
                  <a:t>. </a:t>
                </a:r>
                <a:r>
                  <a:rPr lang="vi-VN" sz="1800"/>
                  <a:t>Ta </a:t>
                </a:r>
                <a:r>
                  <a:rPr lang="vi-VN" sz="1800"/>
                  <a:t>có</a:t>
                </a:r>
                <a:r>
                  <a:rPr lang="vi-VN" sz="1800" smtClean="0"/>
                  <a:t>:</a:t>
                </a:r>
                <a:endParaRPr lang="en-US" sz="1800" smtClean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sz="1800" smtClean="0"/>
                  <a:t>	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sz="180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den>
                                    </m:f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den>
                                    </m:f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800" smtClean="0"/>
              </a:p>
              <a:p>
                <a:r>
                  <a:rPr lang="vi-VN" sz="1800"/>
                  <a:t>Vậy [Tv] = [T-</a:t>
                </a:r>
                <a:r>
                  <a:rPr lang="el-GR" sz="1800"/>
                  <a:t>α</a:t>
                </a:r>
                <a:r>
                  <a:rPr lang="vi-VN" sz="1800"/>
                  <a:t>y]. [T</a:t>
                </a:r>
                <a:r>
                  <a:rPr lang="el-GR" sz="1800"/>
                  <a:t>β</a:t>
                </a:r>
                <a:r>
                  <a:rPr lang="vi-VN" sz="1800" smtClean="0"/>
                  <a:t>x]</a:t>
                </a:r>
                <a:endParaRPr lang="en-US" sz="1800" smtClean="0"/>
              </a:p>
              <a:p>
                <a:r>
                  <a:rPr lang="vi-VN" sz="1800" smtClean="0"/>
                  <a:t>Nếu </a:t>
                </a:r>
                <a:r>
                  <a:rPr lang="vi-VN" sz="1800"/>
                  <a:t>đưa ngược lại ta </a:t>
                </a:r>
                <a:r>
                  <a:rPr lang="vi-VN" sz="1800"/>
                  <a:t>được</a:t>
                </a:r>
                <a:r>
                  <a:rPr lang="vi-VN" sz="1800" smtClean="0"/>
                  <a:t>:</a:t>
                </a:r>
                <a:r>
                  <a:rPr lang="en-US" sz="180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b="0" i="1" baseline="3000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sz="18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684" t="-480" b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100" y="1817687"/>
            <a:ext cx="2476500" cy="195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CÁC PHÉP BIẾN ĐỔI HÌNH HỌC HAI </a:t>
            </a:r>
            <a:r>
              <a:rPr lang="en-US" b="1" smtClean="0"/>
              <a:t>CHIỀ</a:t>
            </a:r>
            <a:r>
              <a:rPr lang="en-US" b="1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/>
              </a:bodyPr>
              <a:lstStyle/>
              <a:p>
                <a:r>
                  <a:rPr lang="vi-VN" sz="2300" b="1" smtClean="0">
                    <a:solidFill>
                      <a:schemeClr val="tx1"/>
                    </a:solidFill>
                  </a:rPr>
                  <a:t>Các phép biến đổi </a:t>
                </a:r>
                <a:r>
                  <a:rPr lang="vi-VN" sz="2300" b="1">
                    <a:solidFill>
                      <a:schemeClr val="tx1"/>
                    </a:solidFill>
                  </a:rPr>
                  <a:t>đối </a:t>
                </a:r>
                <a:r>
                  <a:rPr lang="vi-VN" sz="2300" b="1" smtClean="0">
                    <a:solidFill>
                      <a:schemeClr val="tx1"/>
                    </a:solidFill>
                  </a:rPr>
                  <a:t>tượng</a:t>
                </a:r>
                <a:endParaRPr lang="fr-FR" sz="2300" b="1" smtClean="0">
                  <a:solidFill>
                    <a:schemeClr val="tx1"/>
                  </a:solidFill>
                </a:endParaRPr>
              </a:p>
              <a:p>
                <a:r>
                  <a:rPr lang="en-US" b="1" i="1"/>
                  <a:t>Phép biến đổi vị </a:t>
                </a:r>
                <a:r>
                  <a:rPr lang="en-US" b="1" i="1" smtClean="0"/>
                  <a:t>trí</a:t>
                </a:r>
              </a:p>
              <a:p>
                <a:r>
                  <a:rPr lang="vi-VN" sz="1800"/>
                  <a:t>Giả sử ta có điểm P = [ x y ] trong mặt phẳng với [x y] là vectơ vị trí của P, kí hiệu là [X</a:t>
                </a:r>
                <a:r>
                  <a:rPr lang="vi-VN" sz="1800" smtClean="0"/>
                  <a:t>].</a:t>
                </a:r>
                <a:r>
                  <a:rPr lang="en-US" sz="1800" smtClean="0"/>
                  <a:t> </a:t>
                </a:r>
              </a:p>
              <a:p>
                <a:r>
                  <a:rPr lang="en-US" sz="1800" smtClean="0"/>
                  <a:t>T=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</m:oMath>
                </a14:m>
                <a:endParaRPr lang="en-US" sz="1800" smtClean="0"/>
              </a:p>
              <a:p>
                <a:r>
                  <a:rPr lang="en-US" sz="1800"/>
                  <a:t>Gọi ma trận T là ma trận biến đổi sẽ có dạng</a:t>
                </a:r>
                <a:r>
                  <a:rPr lang="en-US" sz="1800" smtClean="0"/>
                  <a:t>:</a:t>
                </a:r>
              </a:p>
              <a:p>
                <a:r>
                  <a:rPr lang="vi-VN" sz="1800"/>
                  <a:t>Ta có điểm P sau phép biến đổi thành P’ có giá trị [x’ y</a:t>
                </a:r>
                <a:r>
                  <a:rPr lang="vi-VN" sz="1800" smtClean="0"/>
                  <a:t>’].</a:t>
                </a:r>
                <a:endParaRPr lang="en-US" sz="1800" smtClean="0"/>
              </a:p>
              <a:p>
                <a:r>
                  <a:rPr lang="vi-VN" sz="1800" smtClean="0"/>
                  <a:t>Thực </a:t>
                </a:r>
                <a:r>
                  <a:rPr lang="vi-VN" sz="1800"/>
                  <a:t>thi phép biến đổi đúng trên 1 điểm ảnh sẽ đúng với toàn bộ đối tượng</a:t>
                </a:r>
                <a:r>
                  <a:rPr lang="vi-VN" sz="1800" smtClean="0"/>
                  <a:t>.</a:t>
                </a:r>
                <a:endParaRPr lang="en-US" sz="1800" smtClean="0"/>
              </a:p>
              <a:p>
                <a:r>
                  <a:rPr lang="en-US" sz="1800" smtClean="0"/>
                  <a:t>[X]*[T]=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𝑐𝑦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smtClean="0"/>
              </a:p>
              <a:p>
                <a:r>
                  <a:rPr lang="es-ES" sz="1800"/>
                  <a:t>Hay ta có: x’ = ax + </a:t>
                </a:r>
                <a:r>
                  <a:rPr lang="es-ES" sz="1800" smtClean="0"/>
                  <a:t>cy và y</a:t>
                </a:r>
                <a:r>
                  <a:rPr lang="es-ES" sz="1800"/>
                  <a:t>’ = bx + </a:t>
                </a:r>
                <a:r>
                  <a:rPr lang="es-ES" sz="1800" smtClean="0"/>
                  <a:t>dy</a:t>
                </a:r>
                <a:endParaRPr lang="en-US" sz="1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889"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5612" y="2800801"/>
            <a:ext cx="18573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2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CÁC PHÉP BIẾN ĐỔI HÌNH HỌC HAI </a:t>
            </a:r>
            <a:r>
              <a:rPr lang="en-US" b="1" smtClean="0"/>
              <a:t>CHIỀ</a:t>
            </a:r>
            <a:r>
              <a:rPr lang="en-US" b="1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/>
              </a:bodyPr>
              <a:lstStyle/>
              <a:p>
                <a:r>
                  <a:rPr lang="vi-VN" sz="2300" b="1" smtClean="0">
                    <a:solidFill>
                      <a:schemeClr val="tx1"/>
                    </a:solidFill>
                  </a:rPr>
                  <a:t>Các phép biến đổi </a:t>
                </a:r>
                <a:r>
                  <a:rPr lang="vi-VN" sz="2300" b="1">
                    <a:solidFill>
                      <a:schemeClr val="tx1"/>
                    </a:solidFill>
                  </a:rPr>
                  <a:t>đối </a:t>
                </a:r>
                <a:r>
                  <a:rPr lang="vi-VN" sz="2300" b="1" smtClean="0">
                    <a:solidFill>
                      <a:schemeClr val="tx1"/>
                    </a:solidFill>
                  </a:rPr>
                  <a:t>tượng</a:t>
                </a:r>
                <a:endParaRPr lang="fr-FR" sz="2300" b="1" smtClean="0">
                  <a:solidFill>
                    <a:schemeClr val="tx1"/>
                  </a:solidFill>
                </a:endParaRPr>
              </a:p>
              <a:p>
                <a:r>
                  <a:rPr lang="en-US" b="1" i="1"/>
                  <a:t>Phép biến đổi vị </a:t>
                </a:r>
                <a:r>
                  <a:rPr lang="en-US" b="1" i="1" smtClean="0"/>
                  <a:t>trí</a:t>
                </a:r>
              </a:p>
              <a:p>
                <a:r>
                  <a:rPr lang="en-US" sz="1800"/>
                  <a:t>Xét ma trận biến đổi T</a:t>
                </a:r>
                <a:r>
                  <a:rPr lang="en-US" sz="1800" smtClean="0"/>
                  <a:t>:</a:t>
                </a:r>
                <a:endParaRPr lang="en-US" sz="1800"/>
              </a:p>
              <a:p>
                <a:r>
                  <a:rPr lang="en-US" sz="1800">
                    <a:solidFill>
                      <a:srgbClr val="FF0000"/>
                    </a:solidFill>
                  </a:rPr>
                  <a:t>Phép bất biến:</a:t>
                </a:r>
                <a:r>
                  <a:rPr lang="en-US" sz="1800"/>
                  <a:t/>
                </a:r>
                <a:br>
                  <a:rPr lang="en-US" sz="1800"/>
                </a:br>
                <a:r>
                  <a:rPr lang="en-US" sz="1800"/>
                  <a:t>Khi đó: a = d =1 và b = c = 0 và ma trận cho phép bất biến là</a:t>
                </a:r>
                <a:r>
                  <a:rPr lang="en-US" sz="1800" smtClean="0"/>
                  <a:t>:</a:t>
                </a:r>
              </a:p>
              <a:p>
                <a:r>
                  <a:rPr lang="en-US" sz="1800"/>
                  <a:t>T=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1800" smtClean="0">
                  <a:solidFill>
                    <a:schemeClr val="tx1"/>
                  </a:solidFill>
                </a:endParaRPr>
              </a:p>
              <a:p>
                <a:r>
                  <a:rPr lang="en-US" sz="1800"/>
                  <a:t>X]*[T]=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smtClean="0"/>
              </a:p>
              <a:p>
                <a:r>
                  <a:rPr lang="en-US" sz="1800"/>
                  <a:t>Vậy x’=x và y = y’ hay là P’ = P chứng tỏ bất biến qua phép biến đổi</a:t>
                </a:r>
                <a:r>
                  <a:rPr lang="en-US" sz="1800" smtClean="0"/>
                  <a:t>.</a:t>
                </a:r>
                <a:endParaRPr lang="en-US" sz="1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889"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2086" y="3398305"/>
            <a:ext cx="2220913" cy="144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4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CÁC PHÉP BIẾN ĐỔI HÌNH HỌC HAI </a:t>
            </a:r>
            <a:r>
              <a:rPr lang="en-US" b="1" smtClean="0"/>
              <a:t>CHIỀ</a:t>
            </a:r>
            <a:r>
              <a:rPr lang="en-US" b="1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vi-VN" sz="2300" b="1" smtClean="0">
                    <a:solidFill>
                      <a:schemeClr val="tx1"/>
                    </a:solidFill>
                  </a:rPr>
                  <a:t>Các phép biến đổi </a:t>
                </a:r>
                <a:r>
                  <a:rPr lang="vi-VN" sz="2300" b="1">
                    <a:solidFill>
                      <a:schemeClr val="tx1"/>
                    </a:solidFill>
                  </a:rPr>
                  <a:t>đối </a:t>
                </a:r>
                <a:r>
                  <a:rPr lang="vi-VN" sz="2300" b="1" smtClean="0">
                    <a:solidFill>
                      <a:schemeClr val="tx1"/>
                    </a:solidFill>
                  </a:rPr>
                  <a:t>tượng</a:t>
                </a:r>
                <a:endParaRPr lang="fr-FR" sz="2300" b="1" smtClean="0">
                  <a:solidFill>
                    <a:schemeClr val="tx1"/>
                  </a:solidFill>
                </a:endParaRPr>
              </a:p>
              <a:p>
                <a:r>
                  <a:rPr lang="en-US" b="1" i="1"/>
                  <a:t>Phép biến đổi vị </a:t>
                </a:r>
                <a:r>
                  <a:rPr lang="en-US" b="1" i="1" smtClean="0"/>
                  <a:t>trí</a:t>
                </a:r>
              </a:p>
              <a:p>
                <a:r>
                  <a:rPr lang="en-US" sz="1800"/>
                  <a:t>Xét ma trận biến đổi T</a:t>
                </a:r>
                <a:r>
                  <a:rPr lang="en-US" sz="1800" smtClean="0"/>
                  <a:t>:</a:t>
                </a:r>
              </a:p>
              <a:p>
                <a:r>
                  <a:rPr lang="en-US" sz="1800">
                    <a:solidFill>
                      <a:srgbClr val="FF0000"/>
                    </a:solidFill>
                  </a:rPr>
                  <a:t>Phép biến đổi tỷ lệ (scaling</a:t>
                </a:r>
                <a:r>
                  <a:rPr lang="en-US" sz="1800" smtClean="0">
                    <a:solidFill>
                      <a:srgbClr val="FF0000"/>
                    </a:solidFill>
                  </a:rPr>
                  <a:t>):</a:t>
                </a:r>
                <a:endParaRPr lang="en-US" sz="1800"/>
              </a:p>
              <a:p>
                <a:r>
                  <a:rPr lang="en-US" sz="1800"/>
                  <a:t>Nếu d=1 và b = c = 0 thì ma trận biến đổi là:</a:t>
                </a:r>
                <a:br>
                  <a:rPr lang="en-US" sz="1800"/>
                </a:br>
                <a:r>
                  <a:rPr lang="en-US" sz="1800" smtClean="0"/>
                  <a:t>T</a:t>
                </a:r>
                <a:r>
                  <a:rPr lang="en-US" sz="180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smtClean="0">
                    <a:solidFill>
                      <a:schemeClr val="tx1"/>
                    </a:solidFill>
                  </a:rPr>
                  <a:t>; </a:t>
                </a:r>
                <a:r>
                  <a:rPr lang="en-US" sz="1800" smtClean="0"/>
                  <a:t>x’=ax; </a:t>
                </a:r>
                <a:r>
                  <a:rPr lang="en-US" sz="1800" smtClean="0">
                    <a:solidFill>
                      <a:schemeClr val="tx1"/>
                    </a:solidFill>
                  </a:rPr>
                  <a:t>y’=y</a:t>
                </a:r>
              </a:p>
              <a:p>
                <a:r>
                  <a:rPr lang="en-US" sz="1800"/>
                  <a:t>P’ dịch chuyển theo trục x với tỷ lệ a xác định</a:t>
                </a:r>
                <a:r>
                  <a:rPr lang="en-US" sz="1800" smtClean="0"/>
                  <a:t>.</a:t>
                </a:r>
                <a:endParaRPr lang="en-US" sz="1800" smtClean="0">
                  <a:solidFill>
                    <a:schemeClr val="tx1"/>
                  </a:solidFill>
                </a:endParaRPr>
              </a:p>
              <a:p>
                <a:r>
                  <a:rPr lang="en-US" sz="1800"/>
                  <a:t>[</a:t>
                </a:r>
                <a:r>
                  <a:rPr lang="en-US" sz="1800" smtClean="0"/>
                  <a:t>X</a:t>
                </a:r>
                <a:r>
                  <a:rPr lang="en-US" sz="1800"/>
                  <a:t>]*[T]=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smtClean="0"/>
              </a:p>
              <a:p>
                <a:r>
                  <a:rPr lang="en-US" sz="1800"/>
                  <a:t>Nếu b = c =0 thì ma trận biến đổi là</a:t>
                </a:r>
                <a:r>
                  <a:rPr lang="en-US" sz="1800" smtClean="0"/>
                  <a:t>:</a:t>
                </a:r>
                <a:r>
                  <a:rPr lang="en-US" sz="1800"/>
                  <a:t> </a:t>
                </a:r>
                <a:endParaRPr lang="en-US" sz="1800" smtClean="0"/>
              </a:p>
              <a:p>
                <a:r>
                  <a:rPr lang="en-US" sz="1800"/>
                  <a:t>T=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/>
                  <a:t>; x’=ax; y’=</a:t>
                </a:r>
                <a:r>
                  <a:rPr lang="en-US" sz="1800" smtClean="0"/>
                  <a:t>y</a:t>
                </a:r>
              </a:p>
              <a:p>
                <a:r>
                  <a:rPr lang="en-US" sz="1800"/>
                  <a:t>[X]*[T]=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0 1</m:t>
                            </m:r>
                          </m:e>
                        </m:eqAr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752" t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1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CÁC PHÉP BIẾN ĐỔI HÌNH HỌC HAI </a:t>
            </a:r>
            <a:r>
              <a:rPr lang="en-US" b="1" smtClean="0"/>
              <a:t>CHIỀ</a:t>
            </a:r>
            <a:r>
              <a:rPr lang="en-US" b="1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/>
              </a:bodyPr>
              <a:lstStyle/>
              <a:p>
                <a:r>
                  <a:rPr lang="vi-VN" sz="2300" b="1" smtClean="0">
                    <a:solidFill>
                      <a:schemeClr val="tx1"/>
                    </a:solidFill>
                  </a:rPr>
                  <a:t>Các phép biến đổi </a:t>
                </a:r>
                <a:r>
                  <a:rPr lang="vi-VN" sz="2300" b="1">
                    <a:solidFill>
                      <a:schemeClr val="tx1"/>
                    </a:solidFill>
                  </a:rPr>
                  <a:t>đối </a:t>
                </a:r>
                <a:r>
                  <a:rPr lang="vi-VN" sz="2300" b="1" smtClean="0">
                    <a:solidFill>
                      <a:schemeClr val="tx1"/>
                    </a:solidFill>
                  </a:rPr>
                  <a:t>tượng</a:t>
                </a:r>
                <a:endParaRPr lang="fr-FR" sz="2300" b="1" smtClean="0">
                  <a:solidFill>
                    <a:schemeClr val="tx1"/>
                  </a:solidFill>
                </a:endParaRPr>
              </a:p>
              <a:p>
                <a:r>
                  <a:rPr lang="en-US" b="1" i="1"/>
                  <a:t>Phép biến đổi vị </a:t>
                </a:r>
                <a:r>
                  <a:rPr lang="en-US" b="1" i="1" smtClean="0"/>
                  <a:t>trí</a:t>
                </a:r>
              </a:p>
              <a:p>
                <a:r>
                  <a:rPr lang="en-US" sz="1800"/>
                  <a:t>Xét ma trận biến đổi T</a:t>
                </a:r>
                <a:r>
                  <a:rPr lang="en-US" sz="1800" smtClean="0"/>
                  <a:t>:</a:t>
                </a:r>
              </a:p>
              <a:p>
                <a:r>
                  <a:rPr lang="en-US" sz="1800">
                    <a:solidFill>
                      <a:srgbClr val="FF0000"/>
                    </a:solidFill>
                  </a:rPr>
                  <a:t>Phép biến đổi tỷ lệ (scaling</a:t>
                </a:r>
                <a:r>
                  <a:rPr lang="en-US" sz="1800" smtClean="0">
                    <a:solidFill>
                      <a:srgbClr val="FF0000"/>
                    </a:solidFill>
                  </a:rPr>
                  <a:t>):</a:t>
                </a:r>
                <a:endParaRPr lang="en-US" sz="1800"/>
              </a:p>
              <a:p>
                <a:r>
                  <a:rPr lang="en-US" sz="1800" smtClean="0"/>
                  <a:t>T</a:t>
                </a:r>
                <a:r>
                  <a:rPr lang="vi-VN" sz="1800" smtClean="0"/>
                  <a:t>ổng </a:t>
                </a:r>
                <a:r>
                  <a:rPr lang="vi-VN" sz="1800"/>
                  <a:t>quát hơn gọi Sx, Sy lần lượt là tỷ lệ theo trục x và trục y, thì ma trận tỷ </a:t>
                </a:r>
                <a:r>
                  <a:rPr lang="vi-VN" sz="1800" smtClean="0"/>
                  <a:t>lệ</a:t>
                </a:r>
                <a:r>
                  <a:rPr lang="en-US" sz="1800" smtClean="0"/>
                  <a:t> T:</a:t>
                </a:r>
              </a:p>
              <a:p>
                <a:r>
                  <a:rPr lang="en-US" sz="1800"/>
                  <a:t>T=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𝑆𝑦</m:t>
                            </m:r>
                          </m:e>
                        </m:eqArr>
                      </m:e>
                    </m:d>
                  </m:oMath>
                </a14:m>
                <a:endParaRPr lang="en-US" sz="1800" smtClean="0"/>
              </a:p>
              <a:p>
                <a:r>
                  <a:rPr lang="en-US" sz="1800"/>
                  <a:t>Khi Sx , Sy &gt;1 gọi là phép phóng </a:t>
                </a:r>
                <a:r>
                  <a:rPr lang="en-US" sz="1800" smtClean="0"/>
                  <a:t>to; khi </a:t>
                </a:r>
                <a:r>
                  <a:rPr lang="en-US" sz="1800"/>
                  <a:t>Sx, Sy &lt;1 gọi là phép thu </a:t>
                </a:r>
                <a:r>
                  <a:rPr lang="en-US" sz="1800" smtClean="0"/>
                  <a:t>nhỏ</a:t>
                </a:r>
              </a:p>
              <a:p>
                <a:r>
                  <a:rPr lang="vi-VN" sz="1800">
                    <a:solidFill>
                      <a:srgbClr val="FF0000"/>
                    </a:solidFill>
                  </a:rPr>
                  <a:t>Các trường hợp đặc biệt</a:t>
                </a:r>
                <a:r>
                  <a:rPr lang="vi-VN" sz="1800" smtClean="0">
                    <a:solidFill>
                      <a:srgbClr val="FF0000"/>
                    </a:solidFill>
                  </a:rPr>
                  <a:t>:</a:t>
                </a:r>
                <a:r>
                  <a:rPr lang="en-US" sz="1800"/>
                  <a:t/>
                </a:r>
                <a:br>
                  <a:rPr lang="en-US" sz="1800"/>
                </a:br>
                <a:r>
                  <a:rPr lang="en-US" sz="1800"/>
                  <a:t/>
                </a:r>
                <a:br>
                  <a:rPr lang="en-US" sz="1800"/>
                </a:br>
                <a:endParaRPr lang="en-US" sz="1800" smtClean="0"/>
              </a:p>
              <a:p>
                <a:endParaRPr lang="en-US" sz="1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889"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38463" y="5297846"/>
            <a:ext cx="7615238" cy="156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5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CÁC PHÉP BIẾN ĐỔI HÌNH HỌC HAI </a:t>
            </a:r>
            <a:r>
              <a:rPr lang="en-US" b="1" smtClean="0"/>
              <a:t>CHIỀ</a:t>
            </a:r>
            <a:r>
              <a:rPr lang="en-US" b="1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/>
              </a:bodyPr>
              <a:lstStyle/>
              <a:p>
                <a:r>
                  <a:rPr lang="vi-VN" sz="2300" b="1" smtClean="0">
                    <a:solidFill>
                      <a:schemeClr val="tx1"/>
                    </a:solidFill>
                  </a:rPr>
                  <a:t>Các phép biến đổi </a:t>
                </a:r>
                <a:r>
                  <a:rPr lang="vi-VN" sz="2300" b="1">
                    <a:solidFill>
                      <a:schemeClr val="tx1"/>
                    </a:solidFill>
                  </a:rPr>
                  <a:t>đối </a:t>
                </a:r>
                <a:r>
                  <a:rPr lang="vi-VN" sz="2300" b="1" smtClean="0">
                    <a:solidFill>
                      <a:schemeClr val="tx1"/>
                    </a:solidFill>
                  </a:rPr>
                  <a:t>tượng</a:t>
                </a:r>
                <a:endParaRPr lang="fr-FR" sz="2300" b="1" smtClean="0">
                  <a:solidFill>
                    <a:schemeClr val="tx1"/>
                  </a:solidFill>
                </a:endParaRPr>
              </a:p>
              <a:p>
                <a:r>
                  <a:rPr lang="en-US" b="1" i="1"/>
                  <a:t>Phép biến đổi vị </a:t>
                </a:r>
                <a:r>
                  <a:rPr lang="en-US" b="1" i="1" smtClean="0"/>
                  <a:t>trí</a:t>
                </a:r>
              </a:p>
              <a:p>
                <a:r>
                  <a:rPr lang="en-US" sz="1800"/>
                  <a:t>Xét ma trận biến đổi T</a:t>
                </a:r>
                <a:r>
                  <a:rPr lang="en-US" sz="1800" smtClean="0"/>
                  <a:t>:</a:t>
                </a:r>
              </a:p>
              <a:p>
                <a:r>
                  <a:rPr lang="en-US" sz="1800">
                    <a:solidFill>
                      <a:srgbClr val="FF0000"/>
                    </a:solidFill>
                  </a:rPr>
                  <a:t>Phép biến </a:t>
                </a:r>
                <a:r>
                  <a:rPr lang="en-US" sz="1800" smtClean="0">
                    <a:solidFill>
                      <a:srgbClr val="FF0000"/>
                    </a:solidFill>
                  </a:rPr>
                  <a:t>dạng:</a:t>
                </a:r>
                <a:endParaRPr lang="en-US" sz="1800"/>
              </a:p>
              <a:p>
                <a:r>
                  <a:rPr lang="en-US" sz="1800"/>
                  <a:t>Khi a = d = 1 thì toạ độ của P’ phụ thuộc vào thay đổi của b và </a:t>
                </a:r>
                <a:r>
                  <a:rPr lang="en-US" sz="1800" smtClean="0"/>
                  <a:t>c</a:t>
                </a:r>
              </a:p>
              <a:p>
                <a:r>
                  <a:rPr lang="en-US" sz="1800"/>
                  <a:t>Xét c = </a:t>
                </a:r>
                <a:r>
                  <a:rPr lang="en-US" sz="1800" smtClean="0"/>
                  <a:t>0</a:t>
                </a:r>
              </a:p>
              <a:p>
                <a:r>
                  <a:rPr lang="en-US" sz="1800"/>
                  <a:t>[X]*[T]=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0 1</m:t>
                            </m:r>
                          </m:e>
                        </m:eqAr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smtClean="0"/>
              </a:p>
              <a:p>
                <a:r>
                  <a:rPr lang="en-US" sz="1800"/>
                  <a:t>P’ không thay đổi giá trị toạ độ x, còn y’ thay đổi </a:t>
                </a:r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phụ </a:t>
                </a:r>
                <a:r>
                  <a:rPr lang="en-US" sz="1800"/>
                  <a:t>thuộc vào cả b và </a:t>
                </a:r>
                <a:r>
                  <a:rPr lang="en-US" sz="1800" smtClean="0"/>
                  <a:t>x</a:t>
                </a:r>
                <a:endParaRPr lang="en-US" sz="1800"/>
              </a:p>
              <a:p>
                <a:endParaRPr lang="en-US" sz="1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889"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93137" y="3953326"/>
            <a:ext cx="2447925" cy="1714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16900" y="5667826"/>
            <a:ext cx="345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TimesNewRomanPS-BoldMT"/>
              </a:rPr>
              <a:t>Phép biến dạng theo trục </a:t>
            </a:r>
            <a:r>
              <a:rPr lang="en-US" i="1" smtClean="0">
                <a:solidFill>
                  <a:srgbClr val="000000"/>
                </a:solidFill>
                <a:latin typeface="TimesNewRomanPS-BoldMT"/>
              </a:rPr>
              <a:t>y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92408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CÁC PHÉP BIẾN ĐỔI HÌNH HỌC HAI </a:t>
            </a:r>
            <a:r>
              <a:rPr lang="en-US" b="1" smtClean="0"/>
              <a:t>CHIỀ</a:t>
            </a:r>
            <a:r>
              <a:rPr lang="en-US" b="1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</p:spPr>
            <p:txBody>
              <a:bodyPr>
                <a:normAutofit/>
              </a:bodyPr>
              <a:lstStyle/>
              <a:p>
                <a:r>
                  <a:rPr lang="vi-VN" sz="2300" b="1" smtClean="0">
                    <a:solidFill>
                      <a:schemeClr val="tx1"/>
                    </a:solidFill>
                  </a:rPr>
                  <a:t>Các phép biến đổi </a:t>
                </a:r>
                <a:r>
                  <a:rPr lang="vi-VN" sz="2300" b="1">
                    <a:solidFill>
                      <a:schemeClr val="tx1"/>
                    </a:solidFill>
                  </a:rPr>
                  <a:t>đối </a:t>
                </a:r>
                <a:r>
                  <a:rPr lang="vi-VN" sz="2300" b="1" smtClean="0">
                    <a:solidFill>
                      <a:schemeClr val="tx1"/>
                    </a:solidFill>
                  </a:rPr>
                  <a:t>tượng</a:t>
                </a:r>
                <a:endParaRPr lang="fr-FR" sz="2300" b="1" smtClean="0">
                  <a:solidFill>
                    <a:schemeClr val="tx1"/>
                  </a:solidFill>
                </a:endParaRPr>
              </a:p>
              <a:p>
                <a:r>
                  <a:rPr lang="en-US" b="1" i="1"/>
                  <a:t>Phép biến đổi vị </a:t>
                </a:r>
                <a:r>
                  <a:rPr lang="en-US" b="1" i="1" smtClean="0"/>
                  <a:t>trí</a:t>
                </a:r>
              </a:p>
              <a:p>
                <a:r>
                  <a:rPr lang="en-US" sz="1800"/>
                  <a:t>Xét ma trận biến đổi T</a:t>
                </a:r>
                <a:r>
                  <a:rPr lang="en-US" sz="1800" smtClean="0"/>
                  <a:t>:</a:t>
                </a:r>
              </a:p>
              <a:p>
                <a:r>
                  <a:rPr lang="en-US" sz="1800">
                    <a:solidFill>
                      <a:srgbClr val="FF0000"/>
                    </a:solidFill>
                  </a:rPr>
                  <a:t>Phép biến </a:t>
                </a:r>
                <a:r>
                  <a:rPr lang="en-US" sz="1800" smtClean="0">
                    <a:solidFill>
                      <a:srgbClr val="FF0000"/>
                    </a:solidFill>
                  </a:rPr>
                  <a:t>dạng:</a:t>
                </a:r>
                <a:endParaRPr lang="en-US" sz="1800"/>
              </a:p>
              <a:p>
                <a:r>
                  <a:rPr lang="en-US" sz="1800"/>
                  <a:t>Khi a = d = 1 thì toạ độ của P’ phụ thuộc vào thay đổi của b và </a:t>
                </a:r>
                <a:r>
                  <a:rPr lang="en-US" sz="1800" smtClean="0"/>
                  <a:t>c</a:t>
                </a:r>
              </a:p>
              <a:p>
                <a:r>
                  <a:rPr lang="en-US" sz="1800"/>
                  <a:t>Xét b = 0</a:t>
                </a:r>
                <a:br>
                  <a:rPr lang="en-US" sz="1800"/>
                </a:br>
                <a:r>
                  <a:rPr lang="en-US" sz="1800" smtClean="0"/>
                  <a:t>[</a:t>
                </a:r>
                <a:r>
                  <a:rPr lang="en-US" sz="1800"/>
                  <a:t>X]*[T]=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eqAr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smtClean="0"/>
              </a:p>
              <a:p>
                <a:r>
                  <a:rPr lang="en-US" sz="1800"/>
                  <a:t>P’ không thay đổi giá trị toạ độ </a:t>
                </a:r>
                <a:r>
                  <a:rPr lang="en-US" sz="1800" smtClean="0"/>
                  <a:t>y, </a:t>
                </a:r>
                <a:r>
                  <a:rPr lang="en-US" sz="1800"/>
                  <a:t>còn y’ thay đổi </a:t>
                </a:r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phụ </a:t>
                </a:r>
                <a:r>
                  <a:rPr lang="en-US" sz="1800"/>
                  <a:t>thuộc vào cả </a:t>
                </a:r>
                <a:r>
                  <a:rPr lang="en-US" sz="1800" smtClean="0"/>
                  <a:t>c </a:t>
                </a:r>
                <a:r>
                  <a:rPr lang="en-US" sz="1800"/>
                  <a:t>và </a:t>
                </a:r>
                <a:r>
                  <a:rPr lang="en-US" sz="1800" smtClean="0"/>
                  <a:t>y</a:t>
                </a:r>
                <a:endParaRPr lang="en-US" sz="1800"/>
              </a:p>
              <a:p>
                <a:endParaRPr lang="en-US" sz="1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64554"/>
                <a:ext cx="8915400" cy="5072745"/>
              </a:xfrm>
              <a:blipFill rotWithShape="0">
                <a:blip r:embed="rId2"/>
                <a:stretch>
                  <a:fillRect l="-889"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216900" y="5667826"/>
            <a:ext cx="345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TimesNewRomanPS-BoldMT"/>
              </a:rPr>
              <a:t>Phép biến dạng theo trục </a:t>
            </a:r>
            <a:r>
              <a:rPr lang="en-US" i="1" smtClean="0">
                <a:solidFill>
                  <a:srgbClr val="000000"/>
                </a:solidFill>
                <a:latin typeface="TimesNewRomanPS-BoldMT"/>
              </a:rPr>
              <a:t>x</a:t>
            </a:r>
            <a:endParaRPr lang="en-US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97119" y="3667576"/>
            <a:ext cx="20383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105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948</TotalTime>
  <Words>1968</Words>
  <Application>Microsoft Office PowerPoint</Application>
  <PresentationFormat>Widescreen</PresentationFormat>
  <Paragraphs>260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Cambria Math</vt:lpstr>
      <vt:lpstr>Century Gothic</vt:lpstr>
      <vt:lpstr>Tahoma</vt:lpstr>
      <vt:lpstr>TimesNewRomanPS-BoldMT</vt:lpstr>
      <vt:lpstr>TimesNewRomanPSMT</vt:lpstr>
      <vt:lpstr>Wingdings 3</vt:lpstr>
      <vt:lpstr>Wisp</vt:lpstr>
      <vt:lpstr>CHƯƠNG 3: CÁC PHÉP BIẾN ĐỔI ĐỒ HOẠ   </vt:lpstr>
      <vt:lpstr>CÁC PHÉP BIẾN ĐỔI HÌNH HỌC HAI CHIỀU</vt:lpstr>
      <vt:lpstr>CÁC PHÉP BIẾN ĐỔI HÌNH HỌC HAI CHIỀU</vt:lpstr>
      <vt:lpstr>CÁC PHÉP BIẾN ĐỔI HÌNH HỌC HAI CHIỀU</vt:lpstr>
      <vt:lpstr>CÁC PHÉP BIẾN ĐỔI HÌNH HỌC HAI CHIỀU</vt:lpstr>
      <vt:lpstr>CÁC PHÉP BIẾN ĐỔI HÌNH HỌC HAI CHIỀU</vt:lpstr>
      <vt:lpstr>CÁC PHÉP BIẾN ĐỔI HÌNH HỌC HAI CHIỀU</vt:lpstr>
      <vt:lpstr>CÁC PHÉP BIẾN ĐỔI HÌNH HỌC HAI CHIỀU</vt:lpstr>
      <vt:lpstr>CÁC PHÉP BIẾN ĐỔI HÌNH HỌC HAI CHIỀU</vt:lpstr>
      <vt:lpstr>CÁC PHÉP BIẾN ĐỔI HÌNH HỌC HAI CHIỀU</vt:lpstr>
      <vt:lpstr>CÁC PHÉP BIẾN ĐỔI HÌNH HỌC HAI CHIỀU</vt:lpstr>
      <vt:lpstr>CÁC PHÉP BIẾN ĐỔI HÌNH HỌC HAI CHIỀU</vt:lpstr>
      <vt:lpstr>CÁC PHÉP BIẾN ĐỔI HÌNH HỌC HAI CHIỀU</vt:lpstr>
      <vt:lpstr>CÁC PHÉP BIẾN ĐỔI HÌNH HỌC HAI CHIỀU</vt:lpstr>
      <vt:lpstr>CÁC PHÉP BIẾN ĐỔI HÌNH HỌC HAI CHIỀU</vt:lpstr>
      <vt:lpstr>CÁC PHÉP BIẾN ĐỔI HÌNH HỌC HAI CHIỀU</vt:lpstr>
      <vt:lpstr>CÁC PHÉP BIẾN ĐỔI HÌNH HỌC HAI CHIỀU</vt:lpstr>
      <vt:lpstr>CÁC PHÉP BIẾN ĐỔI HÌNH HỌC BA CHIỀU</vt:lpstr>
      <vt:lpstr>CÁC PHÉP BIẾN ĐỔI HÌNH HỌC BA CHIỀU</vt:lpstr>
      <vt:lpstr>CÁC PHÉP BIẾN ĐỔI HÌNH HỌC BA CHIỀU</vt:lpstr>
      <vt:lpstr>CÁC PHÉP BIẾN ĐỔI HÌNH HỌC BA CHIỀU</vt:lpstr>
      <vt:lpstr>CÁC PHÉP BIẾN ĐỔI HÌNH HỌC BA CHIỀU</vt:lpstr>
      <vt:lpstr>CÁC PHÉP BIẾN ĐỔI HÌNH HỌC BA CHIỀU</vt:lpstr>
      <vt:lpstr>CÁC PHÉP BIẾN ĐỔI HÌNH HỌC BA CHIỀU</vt:lpstr>
      <vt:lpstr>CÁC PHÉP BIẾN ĐỔI HÌNH HỌC BA CHIỀU</vt:lpstr>
      <vt:lpstr>CÁC PHÉP BIẾN ĐỔI HÌNH HỌC BA CHIỀU</vt:lpstr>
      <vt:lpstr>CÁC PHÉP BIẾN ĐỔI HÌNH HỌC BA CHIỀU</vt:lpstr>
      <vt:lpstr>CÁC PHÉP BIẾN ĐỔI HÌNH HỌC BA CHIỀU</vt:lpstr>
      <vt:lpstr>CÁC PHÉP BIẾN ĐỔI HÌNH HỌC BA CHIỀU</vt:lpstr>
      <vt:lpstr>CÁC PHÉP BIẾN ĐỔI HÌNH HỌC BA CHIỀU</vt:lpstr>
      <vt:lpstr>CÁC PHÉP BIẾN ĐỔI HÌNH HỌC BA CHIỀU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3: CÁC PHÉP BIẾN ĐỔI ĐỒ HOẠ</dc:title>
  <dc:creator>altera</dc:creator>
  <cp:lastModifiedBy> </cp:lastModifiedBy>
  <cp:revision>26</cp:revision>
  <dcterms:created xsi:type="dcterms:W3CDTF">2019-01-10T03:16:58Z</dcterms:created>
  <dcterms:modified xsi:type="dcterms:W3CDTF">2019-01-11T08:33:46Z</dcterms:modified>
</cp:coreProperties>
</file>