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9"/>
  </p:notesMasterIdLst>
  <p:sldIdLst>
    <p:sldId id="257" r:id="rId2"/>
    <p:sldId id="258" r:id="rId3"/>
    <p:sldId id="259" r:id="rId4"/>
    <p:sldId id="260" r:id="rId5"/>
    <p:sldId id="261" r:id="rId6"/>
    <p:sldId id="262" r:id="rId7"/>
    <p:sldId id="265" r:id="rId8"/>
    <p:sldId id="263" r:id="rId9"/>
    <p:sldId id="264" r:id="rId10"/>
    <p:sldId id="283" r:id="rId11"/>
    <p:sldId id="266" r:id="rId12"/>
    <p:sldId id="268" r:id="rId13"/>
    <p:sldId id="289" r:id="rId14"/>
    <p:sldId id="290" r:id="rId15"/>
    <p:sldId id="292" r:id="rId16"/>
    <p:sldId id="294" r:id="rId17"/>
    <p:sldId id="293" r:id="rId18"/>
    <p:sldId id="295" r:id="rId19"/>
    <p:sldId id="296" r:id="rId20"/>
    <p:sldId id="297" r:id="rId21"/>
    <p:sldId id="284" r:id="rId22"/>
    <p:sldId id="299" r:id="rId23"/>
    <p:sldId id="300" r:id="rId24"/>
    <p:sldId id="298" r:id="rId25"/>
    <p:sldId id="301" r:id="rId26"/>
    <p:sldId id="302" r:id="rId27"/>
    <p:sldId id="304" r:id="rId28"/>
    <p:sldId id="305" r:id="rId29"/>
    <p:sldId id="280" r:id="rId30"/>
    <p:sldId id="281" r:id="rId31"/>
    <p:sldId id="306" r:id="rId32"/>
    <p:sldId id="282" r:id="rId33"/>
    <p:sldId id="287" r:id="rId34"/>
    <p:sldId id="288" r:id="rId35"/>
    <p:sldId id="307" r:id="rId36"/>
    <p:sldId id="308" r:id="rId37"/>
    <p:sldId id="3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94571" autoAdjust="0"/>
  </p:normalViewPr>
  <p:slideViewPr>
    <p:cSldViewPr snapToGrid="0">
      <p:cViewPr varScale="1">
        <p:scale>
          <a:sx n="68" d="100"/>
          <a:sy n="68"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80CA-A574-4787-9EBE-7A6A5A005E5F}" type="datetimeFigureOut">
              <a:rPr lang="en-US" smtClean="0"/>
              <a:t>09/04/2020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E0CA5-24CF-47F8-B9CD-15315593C7F9}" type="slidenum">
              <a:rPr lang="en-US" smtClean="0"/>
              <a:t>‹#›</a:t>
            </a:fld>
            <a:endParaRPr lang="en-US"/>
          </a:p>
        </p:txBody>
      </p:sp>
    </p:spTree>
    <p:extLst>
      <p:ext uri="{BB962C8B-B14F-4D97-AF65-F5344CB8AC3E}">
        <p14:creationId xmlns:p14="http://schemas.microsoft.com/office/powerpoint/2010/main" val="305680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Teaching" TargetMode="External"/><Relationship Id="rId13" Type="http://schemas.openxmlformats.org/officeDocument/2006/relationships/hyperlink" Target="https://en.wikipedia.org/wiki/Graphical_user_interface" TargetMode="External"/><Relationship Id="rId3" Type="http://schemas.openxmlformats.org/officeDocument/2006/relationships/hyperlink" Target="https://en.wikipedia.org/wiki/Ivan_Sutherland#cite_note-1" TargetMode="External"/><Relationship Id="rId7" Type="http://schemas.openxmlformats.org/officeDocument/2006/relationships/hyperlink" Target="https://en.wikipedia.org/wiki/Computer_graphics" TargetMode="External"/><Relationship Id="rId12" Type="http://schemas.openxmlformats.org/officeDocument/2006/relationships/hyperlink" Target="https://en.wikipedia.org/wiki/Sketchpad" TargetMode="External"/><Relationship Id="rId17" Type="http://schemas.openxmlformats.org/officeDocument/2006/relationships/hyperlink" Target="https://en.wikipedia.org/wiki/Ivan_Sutherland#cite_note-3" TargetMode="External"/><Relationship Id="rId2" Type="http://schemas.openxmlformats.org/officeDocument/2006/relationships/slide" Target="../slides/slide1.xml"/><Relationship Id="rId16" Type="http://schemas.openxmlformats.org/officeDocument/2006/relationships/hyperlink" Target="https://en.wikipedia.org/wiki/Kyoto_Prize_in_Advanced_Technology" TargetMode="External"/><Relationship Id="rId1" Type="http://schemas.openxmlformats.org/officeDocument/2006/relationships/notesMaster" Target="../notesMasters/notesMaster1.xml"/><Relationship Id="rId6" Type="http://schemas.openxmlformats.org/officeDocument/2006/relationships/hyperlink" Target="https://en.wikipedia.org/wiki/Ivan_Sutherland#cite_note-2" TargetMode="External"/><Relationship Id="rId11" Type="http://schemas.openxmlformats.org/officeDocument/2006/relationships/hyperlink" Target="https://en.wikipedia.org/wiki/Association_for_Computing_Machinery" TargetMode="External"/><Relationship Id="rId5" Type="http://schemas.openxmlformats.org/officeDocument/2006/relationships/hyperlink" Target="https://en.wikipedia.org/wiki/List_of_Internet_pioneers" TargetMode="External"/><Relationship Id="rId15" Type="http://schemas.openxmlformats.org/officeDocument/2006/relationships/hyperlink" Target="https://en.wikipedia.org/wiki/United_States_National_Academy_of_Sciences" TargetMode="External"/><Relationship Id="rId10" Type="http://schemas.openxmlformats.org/officeDocument/2006/relationships/hyperlink" Target="https://en.wikipedia.org/wiki/Turing_Award" TargetMode="External"/><Relationship Id="rId4" Type="http://schemas.openxmlformats.org/officeDocument/2006/relationships/hyperlink" Target="https://en.wikipedia.org/wiki/Computer_scientist" TargetMode="External"/><Relationship Id="rId9" Type="http://schemas.openxmlformats.org/officeDocument/2006/relationships/hyperlink" Target="https://en.wikipedia.org/wiki/David_C._Evans" TargetMode="External"/><Relationship Id="rId14" Type="http://schemas.openxmlformats.org/officeDocument/2006/relationships/hyperlink" Target="https://en.wikipedia.org/wiki/National_Academy_of_Engineering"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Ivan Edward Sutherland</a:t>
            </a:r>
            <a:r>
              <a:rPr lang="en-US" sz="1200" b="0" i="0" kern="1200">
                <a:solidFill>
                  <a:schemeClr val="tx1"/>
                </a:solidFill>
                <a:effectLst/>
                <a:latin typeface="+mn-lt"/>
                <a:ea typeface="+mn-ea"/>
                <a:cs typeface="+mn-cs"/>
              </a:rPr>
              <a:t> (born May 16, 1938)</a:t>
            </a:r>
            <a:r>
              <a:rPr lang="en-US" sz="1200" b="0" i="0" u="none" strike="noStrike" kern="1200" baseline="30000">
                <a:solidFill>
                  <a:schemeClr val="tx1"/>
                </a:solidFill>
                <a:effectLst/>
                <a:latin typeface="+mn-lt"/>
                <a:ea typeface="+mn-ea"/>
                <a:cs typeface="+mn-cs"/>
                <a:hlinkClick r:id="rId3"/>
              </a:rPr>
              <a:t>[1]</a:t>
            </a:r>
            <a:r>
              <a:rPr lang="en-US" sz="1200" b="0" i="0" kern="1200">
                <a:solidFill>
                  <a:schemeClr val="tx1"/>
                </a:solidFill>
                <a:effectLst/>
                <a:latin typeface="+mn-lt"/>
                <a:ea typeface="+mn-ea"/>
                <a:cs typeface="+mn-cs"/>
              </a:rPr>
              <a:t> is an American </a:t>
            </a:r>
            <a:r>
              <a:rPr lang="en-US" sz="1200" b="0" i="0" u="none" strike="noStrike" kern="1200">
                <a:solidFill>
                  <a:schemeClr val="tx1"/>
                </a:solidFill>
                <a:effectLst/>
                <a:latin typeface="+mn-lt"/>
                <a:ea typeface="+mn-ea"/>
                <a:cs typeface="+mn-cs"/>
                <a:hlinkClick r:id="rId4" tooltip="Computer scientist"/>
              </a:rPr>
              <a:t>computer scientist</a:t>
            </a:r>
            <a:r>
              <a:rPr lang="en-US" sz="1200" b="0" i="0" kern="1200">
                <a:solidFill>
                  <a:schemeClr val="tx1"/>
                </a:solidFill>
                <a:effectLst/>
                <a:latin typeface="+mn-lt"/>
                <a:ea typeface="+mn-ea"/>
                <a:cs typeface="+mn-cs"/>
              </a:rPr>
              <a:t> and </a:t>
            </a:r>
            <a:r>
              <a:rPr lang="en-US" sz="1200" b="0" i="0" u="none" strike="noStrike" kern="1200">
                <a:solidFill>
                  <a:schemeClr val="tx1"/>
                </a:solidFill>
                <a:effectLst/>
                <a:latin typeface="+mn-lt"/>
                <a:ea typeface="+mn-ea"/>
                <a:cs typeface="+mn-cs"/>
                <a:hlinkClick r:id="rId5" tooltip="List of Internet pioneers"/>
              </a:rPr>
              <a:t>Internet pioneer</a:t>
            </a:r>
            <a:r>
              <a:rPr lang="en-US" sz="1200" b="0" i="0" kern="1200">
                <a:solidFill>
                  <a:schemeClr val="tx1"/>
                </a:solidFill>
                <a:effectLst/>
                <a:latin typeface="+mn-lt"/>
                <a:ea typeface="+mn-ea"/>
                <a:cs typeface="+mn-cs"/>
              </a:rPr>
              <a:t>, widely regarded as the "father of computer graphics".</a:t>
            </a:r>
            <a:r>
              <a:rPr lang="en-US" sz="1200" b="0" i="0" u="none" strike="noStrike" kern="1200" baseline="30000">
                <a:solidFill>
                  <a:schemeClr val="tx1"/>
                </a:solidFill>
                <a:effectLst/>
                <a:latin typeface="+mn-lt"/>
                <a:ea typeface="+mn-ea"/>
                <a:cs typeface="+mn-cs"/>
                <a:hlinkClick r:id="rId6"/>
              </a:rPr>
              <a:t>[2]</a:t>
            </a:r>
            <a:r>
              <a:rPr lang="en-US" sz="1200" b="0" i="0" kern="1200">
                <a:solidFill>
                  <a:schemeClr val="tx1"/>
                </a:solidFill>
                <a:effectLst/>
                <a:latin typeface="+mn-lt"/>
                <a:ea typeface="+mn-ea"/>
                <a:cs typeface="+mn-cs"/>
              </a:rPr>
              <a:t> His early work in </a:t>
            </a:r>
            <a:r>
              <a:rPr lang="en-US" sz="1200" b="0" i="0" u="none" strike="noStrike" kern="1200">
                <a:solidFill>
                  <a:schemeClr val="tx1"/>
                </a:solidFill>
                <a:effectLst/>
                <a:latin typeface="+mn-lt"/>
                <a:ea typeface="+mn-ea"/>
                <a:cs typeface="+mn-cs"/>
                <a:hlinkClick r:id="rId7" tooltip="Computer graphics"/>
              </a:rPr>
              <a:t>computer graphics</a:t>
            </a:r>
            <a:r>
              <a:rPr lang="en-US" sz="1200" b="0" i="0" kern="1200">
                <a:solidFill>
                  <a:schemeClr val="tx1"/>
                </a:solidFill>
                <a:effectLst/>
                <a:latin typeface="+mn-lt"/>
                <a:ea typeface="+mn-ea"/>
                <a:cs typeface="+mn-cs"/>
              </a:rPr>
              <a:t> as well as his </a:t>
            </a:r>
            <a:r>
              <a:rPr lang="en-US" sz="1200" b="0" i="0" u="none" strike="noStrike" kern="1200">
                <a:solidFill>
                  <a:schemeClr val="tx1"/>
                </a:solidFill>
                <a:effectLst/>
                <a:latin typeface="+mn-lt"/>
                <a:ea typeface="+mn-ea"/>
                <a:cs typeface="+mn-cs"/>
                <a:hlinkClick r:id="rId8" tooltip="Teaching"/>
              </a:rPr>
              <a:t>teaching</a:t>
            </a:r>
            <a:r>
              <a:rPr lang="en-US" sz="1200" b="0" i="0" kern="1200">
                <a:solidFill>
                  <a:schemeClr val="tx1"/>
                </a:solidFill>
                <a:effectLst/>
                <a:latin typeface="+mn-lt"/>
                <a:ea typeface="+mn-ea"/>
                <a:cs typeface="+mn-cs"/>
              </a:rPr>
              <a:t> with </a:t>
            </a:r>
            <a:r>
              <a:rPr lang="en-US" sz="1200" b="0" i="0" u="none" strike="noStrike" kern="1200">
                <a:solidFill>
                  <a:schemeClr val="tx1"/>
                </a:solidFill>
                <a:effectLst/>
                <a:latin typeface="+mn-lt"/>
                <a:ea typeface="+mn-ea"/>
                <a:cs typeface="+mn-cs"/>
                <a:hlinkClick r:id="rId9" tooltip="David C. Evans"/>
              </a:rPr>
              <a:t>David C. Evans</a:t>
            </a:r>
            <a:r>
              <a:rPr lang="en-US" sz="1200" b="0" i="0" kern="1200">
                <a:solidFill>
                  <a:schemeClr val="tx1"/>
                </a:solidFill>
                <a:effectLst/>
                <a:latin typeface="+mn-lt"/>
                <a:ea typeface="+mn-ea"/>
                <a:cs typeface="+mn-cs"/>
              </a:rPr>
              <a:t> in that subject at the University of Utah in the 1970s was pioneering in the field. Sutherland, Evans, and their students from that era invented several foundations of modern computer graphics. He received the </a:t>
            </a:r>
            <a:r>
              <a:rPr lang="en-US" sz="1200" b="0" i="0" u="none" strike="noStrike" kern="1200">
                <a:solidFill>
                  <a:schemeClr val="tx1"/>
                </a:solidFill>
                <a:effectLst/>
                <a:latin typeface="+mn-lt"/>
                <a:ea typeface="+mn-ea"/>
                <a:cs typeface="+mn-cs"/>
                <a:hlinkClick r:id="rId10" tooltip="Turing Award"/>
              </a:rPr>
              <a:t>Turing Award</a:t>
            </a:r>
            <a:r>
              <a:rPr lang="en-US" sz="1200" b="0" i="0" kern="1200">
                <a:solidFill>
                  <a:schemeClr val="tx1"/>
                </a:solidFill>
                <a:effectLst/>
                <a:latin typeface="+mn-lt"/>
                <a:ea typeface="+mn-ea"/>
                <a:cs typeface="+mn-cs"/>
              </a:rPr>
              <a:t> from the </a:t>
            </a:r>
            <a:r>
              <a:rPr lang="en-US" sz="1200" b="0" i="0" u="none" strike="noStrike" kern="1200">
                <a:solidFill>
                  <a:schemeClr val="tx1"/>
                </a:solidFill>
                <a:effectLst/>
                <a:latin typeface="+mn-lt"/>
                <a:ea typeface="+mn-ea"/>
                <a:cs typeface="+mn-cs"/>
                <a:hlinkClick r:id="rId11" tooltip="Association for Computing Machinery"/>
              </a:rPr>
              <a:t>Association for Computing Machinery</a:t>
            </a:r>
            <a:r>
              <a:rPr lang="en-US" sz="1200" b="0" i="0" kern="1200">
                <a:solidFill>
                  <a:schemeClr val="tx1"/>
                </a:solidFill>
                <a:effectLst/>
                <a:latin typeface="+mn-lt"/>
                <a:ea typeface="+mn-ea"/>
                <a:cs typeface="+mn-cs"/>
              </a:rPr>
              <a:t> in 1988 for the invention of </a:t>
            </a:r>
            <a:r>
              <a:rPr lang="en-US" sz="1200" b="0" i="0" u="none" strike="noStrike" kern="1200">
                <a:solidFill>
                  <a:schemeClr val="tx1"/>
                </a:solidFill>
                <a:effectLst/>
                <a:latin typeface="+mn-lt"/>
                <a:ea typeface="+mn-ea"/>
                <a:cs typeface="+mn-cs"/>
                <a:hlinkClick r:id="rId12" tooltip="Sketchpad"/>
              </a:rPr>
              <a:t>Sketchpad</a:t>
            </a:r>
            <a:r>
              <a:rPr lang="en-US" sz="1200" b="0" i="0" kern="1200">
                <a:solidFill>
                  <a:schemeClr val="tx1"/>
                </a:solidFill>
                <a:effectLst/>
                <a:latin typeface="+mn-lt"/>
                <a:ea typeface="+mn-ea"/>
                <a:cs typeface="+mn-cs"/>
              </a:rPr>
              <a:t>, an early predecessor to the sort of </a:t>
            </a:r>
            <a:r>
              <a:rPr lang="en-US" sz="1200" b="0" i="0" u="none" strike="noStrike" kern="1200">
                <a:solidFill>
                  <a:schemeClr val="tx1"/>
                </a:solidFill>
                <a:effectLst/>
                <a:latin typeface="+mn-lt"/>
                <a:ea typeface="+mn-ea"/>
                <a:cs typeface="+mn-cs"/>
                <a:hlinkClick r:id="rId13" tooltip="Graphical user interface"/>
              </a:rPr>
              <a:t>graphical user interface</a:t>
            </a:r>
            <a:r>
              <a:rPr lang="en-US" sz="1200" b="0" i="0" kern="1200">
                <a:solidFill>
                  <a:schemeClr val="tx1"/>
                </a:solidFill>
                <a:effectLst/>
                <a:latin typeface="+mn-lt"/>
                <a:ea typeface="+mn-ea"/>
                <a:cs typeface="+mn-cs"/>
              </a:rPr>
              <a:t> that has become ubiquitous in personal computers. He is a member of the </a:t>
            </a:r>
            <a:r>
              <a:rPr lang="en-US" sz="1200" b="0" i="0" u="none" strike="noStrike" kern="1200">
                <a:solidFill>
                  <a:schemeClr val="tx1"/>
                </a:solidFill>
                <a:effectLst/>
                <a:latin typeface="+mn-lt"/>
                <a:ea typeface="+mn-ea"/>
                <a:cs typeface="+mn-cs"/>
                <a:hlinkClick r:id="rId14" tooltip="National Academy of Engineering"/>
              </a:rPr>
              <a:t>National Academy of Engineering</a:t>
            </a:r>
            <a:r>
              <a:rPr lang="en-US" sz="1200" b="0" i="0" kern="1200">
                <a:solidFill>
                  <a:schemeClr val="tx1"/>
                </a:solidFill>
                <a:effectLst/>
                <a:latin typeface="+mn-lt"/>
                <a:ea typeface="+mn-ea"/>
                <a:cs typeface="+mn-cs"/>
              </a:rPr>
              <a:t>, as well as the </a:t>
            </a:r>
            <a:r>
              <a:rPr lang="en-US" sz="1200" b="0" i="0" u="none" strike="noStrike" kern="1200">
                <a:solidFill>
                  <a:schemeClr val="tx1"/>
                </a:solidFill>
                <a:effectLst/>
                <a:latin typeface="+mn-lt"/>
                <a:ea typeface="+mn-ea"/>
                <a:cs typeface="+mn-cs"/>
                <a:hlinkClick r:id="rId15" tooltip="United States National Academy of Sciences"/>
              </a:rPr>
              <a:t>National Academy of Sciences</a:t>
            </a:r>
            <a:r>
              <a:rPr lang="en-US" sz="1200" b="0" i="0" kern="1200">
                <a:solidFill>
                  <a:schemeClr val="tx1"/>
                </a:solidFill>
                <a:effectLst/>
                <a:latin typeface="+mn-lt"/>
                <a:ea typeface="+mn-ea"/>
                <a:cs typeface="+mn-cs"/>
              </a:rPr>
              <a:t> among many other major awards. In 2012 he was awarded the </a:t>
            </a:r>
            <a:r>
              <a:rPr lang="en-US" sz="1200" b="0" i="0" u="none" strike="noStrike" kern="1200">
                <a:solidFill>
                  <a:schemeClr val="tx1"/>
                </a:solidFill>
                <a:effectLst/>
                <a:latin typeface="+mn-lt"/>
                <a:ea typeface="+mn-ea"/>
                <a:cs typeface="+mn-cs"/>
                <a:hlinkClick r:id="rId16" tooltip="Kyoto Prize in Advanced Technology"/>
              </a:rPr>
              <a:t>Kyoto Prize in Advanced Technology</a:t>
            </a:r>
            <a:r>
              <a:rPr lang="en-US" sz="1200" b="0" i="0" kern="1200">
                <a:solidFill>
                  <a:schemeClr val="tx1"/>
                </a:solidFill>
                <a:effectLst/>
                <a:latin typeface="+mn-lt"/>
                <a:ea typeface="+mn-ea"/>
                <a:cs typeface="+mn-cs"/>
              </a:rPr>
              <a:t> for "pioneering achievements in the development of computer graphics and interactive interfaces".</a:t>
            </a:r>
            <a:r>
              <a:rPr lang="en-US" sz="1200" b="0" i="0" u="none" strike="noStrike" kern="1200" baseline="30000">
                <a:solidFill>
                  <a:schemeClr val="tx1"/>
                </a:solidFill>
                <a:effectLst/>
                <a:latin typeface="+mn-lt"/>
                <a:ea typeface="+mn-ea"/>
                <a:cs typeface="+mn-cs"/>
                <a:hlinkClick r:id="rId17"/>
              </a:rPr>
              <a:t>[3]</a:t>
            </a:r>
            <a:endParaRPr lang="en-IN" dirty="0"/>
          </a:p>
        </p:txBody>
      </p:sp>
      <p:sp>
        <p:nvSpPr>
          <p:cNvPr id="4" name="Slide Number Placeholder 3"/>
          <p:cNvSpPr>
            <a:spLocks noGrp="1"/>
          </p:cNvSpPr>
          <p:nvPr>
            <p:ph type="sldNum" sz="quarter" idx="10"/>
          </p:nvPr>
        </p:nvSpPr>
        <p:spPr/>
        <p:txBody>
          <a:bodyPr/>
          <a:lstStyle/>
          <a:p>
            <a:fld id="{B6F731E0-8D32-41F3-AB99-E93F40833C53}" type="slidenum">
              <a:rPr lang="en-IN" smtClean="0"/>
              <a:t>1</a:t>
            </a:fld>
            <a:endParaRPr lang="en-IN"/>
          </a:p>
        </p:txBody>
      </p:sp>
    </p:spTree>
    <p:extLst>
      <p:ext uri="{BB962C8B-B14F-4D97-AF65-F5344CB8AC3E}">
        <p14:creationId xmlns:p14="http://schemas.microsoft.com/office/powerpoint/2010/main" val="419835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10</a:t>
            </a:fld>
            <a:endParaRPr lang="en-IN"/>
          </a:p>
        </p:txBody>
      </p:sp>
    </p:spTree>
    <p:extLst>
      <p:ext uri="{BB962C8B-B14F-4D97-AF65-F5344CB8AC3E}">
        <p14:creationId xmlns:p14="http://schemas.microsoft.com/office/powerpoint/2010/main" val="2051160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11</a:t>
            </a:fld>
            <a:endParaRPr lang="en-IN"/>
          </a:p>
        </p:txBody>
      </p:sp>
    </p:spTree>
    <p:extLst>
      <p:ext uri="{BB962C8B-B14F-4D97-AF65-F5344CB8AC3E}">
        <p14:creationId xmlns:p14="http://schemas.microsoft.com/office/powerpoint/2010/main" val="313267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12</a:t>
            </a:fld>
            <a:endParaRPr lang="en-IN"/>
          </a:p>
        </p:txBody>
      </p:sp>
    </p:spTree>
    <p:extLst>
      <p:ext uri="{BB962C8B-B14F-4D97-AF65-F5344CB8AC3E}">
        <p14:creationId xmlns:p14="http://schemas.microsoft.com/office/powerpoint/2010/main" val="51566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13</a:t>
            </a:fld>
            <a:endParaRPr lang="en-IN"/>
          </a:p>
        </p:txBody>
      </p:sp>
    </p:spTree>
    <p:extLst>
      <p:ext uri="{BB962C8B-B14F-4D97-AF65-F5344CB8AC3E}">
        <p14:creationId xmlns:p14="http://schemas.microsoft.com/office/powerpoint/2010/main" val="277072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14</a:t>
            </a:fld>
            <a:endParaRPr lang="en-IN"/>
          </a:p>
        </p:txBody>
      </p:sp>
    </p:spTree>
    <p:extLst>
      <p:ext uri="{BB962C8B-B14F-4D97-AF65-F5344CB8AC3E}">
        <p14:creationId xmlns:p14="http://schemas.microsoft.com/office/powerpoint/2010/main" val="110470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15</a:t>
            </a:fld>
            <a:endParaRPr lang="en-IN"/>
          </a:p>
        </p:txBody>
      </p:sp>
    </p:spTree>
    <p:extLst>
      <p:ext uri="{BB962C8B-B14F-4D97-AF65-F5344CB8AC3E}">
        <p14:creationId xmlns:p14="http://schemas.microsoft.com/office/powerpoint/2010/main" val="149974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16</a:t>
            </a:fld>
            <a:endParaRPr lang="en-IN"/>
          </a:p>
        </p:txBody>
      </p:sp>
    </p:spTree>
    <p:extLst>
      <p:ext uri="{BB962C8B-B14F-4D97-AF65-F5344CB8AC3E}">
        <p14:creationId xmlns:p14="http://schemas.microsoft.com/office/powerpoint/2010/main" val="2946887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17</a:t>
            </a:fld>
            <a:endParaRPr lang="en-IN"/>
          </a:p>
        </p:txBody>
      </p:sp>
    </p:spTree>
    <p:extLst>
      <p:ext uri="{BB962C8B-B14F-4D97-AF65-F5344CB8AC3E}">
        <p14:creationId xmlns:p14="http://schemas.microsoft.com/office/powerpoint/2010/main" val="1051274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18</a:t>
            </a:fld>
            <a:endParaRPr lang="en-IN"/>
          </a:p>
        </p:txBody>
      </p:sp>
    </p:spTree>
    <p:extLst>
      <p:ext uri="{BB962C8B-B14F-4D97-AF65-F5344CB8AC3E}">
        <p14:creationId xmlns:p14="http://schemas.microsoft.com/office/powerpoint/2010/main" val="1732070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19</a:t>
            </a:fld>
            <a:endParaRPr lang="en-IN"/>
          </a:p>
        </p:txBody>
      </p:sp>
    </p:spTree>
    <p:extLst>
      <p:ext uri="{BB962C8B-B14F-4D97-AF65-F5344CB8AC3E}">
        <p14:creationId xmlns:p14="http://schemas.microsoft.com/office/powerpoint/2010/main" val="348111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a:t>
            </a:fld>
            <a:endParaRPr lang="en-IN"/>
          </a:p>
        </p:txBody>
      </p:sp>
    </p:spTree>
    <p:extLst>
      <p:ext uri="{BB962C8B-B14F-4D97-AF65-F5344CB8AC3E}">
        <p14:creationId xmlns:p14="http://schemas.microsoft.com/office/powerpoint/2010/main" val="80268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 command</a:t>
            </a: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Tx = matrix(c(0,0,0,0,1,0,0,0,1),ncol=3,byrow=TRUE)</a:t>
            </a:r>
          </a:p>
          <a:p>
            <a:r>
              <a:rPr lang="en-US" sz="1200" kern="1200">
                <a:solidFill>
                  <a:schemeClr val="tx1"/>
                </a:solidFill>
                <a:effectLst/>
                <a:latin typeface="+mn-lt"/>
                <a:ea typeface="+mn-ea"/>
                <a:cs typeface="+mn-cs"/>
              </a:rPr>
              <a:t>Ty = matrix(c(1,0,0,0,0,0,0,0,1),ncol=3,byrow=TRUE)</a:t>
            </a:r>
          </a:p>
          <a:p>
            <a:r>
              <a:rPr lang="en-US" sz="1200" kern="1200">
                <a:solidFill>
                  <a:schemeClr val="tx1"/>
                </a:solidFill>
                <a:effectLst/>
                <a:latin typeface="+mn-lt"/>
                <a:ea typeface="+mn-ea"/>
                <a:cs typeface="+mn-cs"/>
              </a:rPr>
              <a:t>Tz = matrix(c(1,0,0,0,1,0,0,0,0),ncol=3,byrow=TRUE)</a:t>
            </a:r>
          </a:p>
          <a:p>
            <a:r>
              <a:rPr lang="en-US" sz="1200" kern="1200">
                <a:solidFill>
                  <a:schemeClr val="tx1"/>
                </a:solidFill>
                <a:effectLst/>
                <a:latin typeface="+mn-lt"/>
                <a:ea typeface="+mn-ea"/>
                <a:cs typeface="+mn-cs"/>
              </a:rPr>
              <a:t>Front=Pchop %*%Tz</a:t>
            </a:r>
          </a:p>
          <a:p>
            <a:r>
              <a:rPr lang="en-US" sz="1200" kern="1200">
                <a:solidFill>
                  <a:schemeClr val="tx1"/>
                </a:solidFill>
                <a:effectLst/>
                <a:latin typeface="+mn-lt"/>
                <a:ea typeface="+mn-ea"/>
                <a:cs typeface="+mn-cs"/>
              </a:rPr>
              <a:t>Left=Pchop %*%Tx</a:t>
            </a:r>
          </a:p>
          <a:p>
            <a:r>
              <a:rPr lang="en-US" sz="1200" kern="1200">
                <a:solidFill>
                  <a:schemeClr val="tx1"/>
                </a:solidFill>
                <a:effectLst/>
                <a:latin typeface="+mn-lt"/>
                <a:ea typeface="+mn-ea"/>
                <a:cs typeface="+mn-cs"/>
              </a:rPr>
              <a:t>Top=Pchop%*%Ty</a:t>
            </a:r>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20</a:t>
            </a:fld>
            <a:endParaRPr lang="en-IN"/>
          </a:p>
        </p:txBody>
      </p:sp>
    </p:spTree>
    <p:extLst>
      <p:ext uri="{BB962C8B-B14F-4D97-AF65-F5344CB8AC3E}">
        <p14:creationId xmlns:p14="http://schemas.microsoft.com/office/powerpoint/2010/main" val="181849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21</a:t>
            </a:fld>
            <a:endParaRPr lang="en-IN"/>
          </a:p>
        </p:txBody>
      </p:sp>
    </p:spTree>
    <p:extLst>
      <p:ext uri="{BB962C8B-B14F-4D97-AF65-F5344CB8AC3E}">
        <p14:creationId xmlns:p14="http://schemas.microsoft.com/office/powerpoint/2010/main" val="204355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22</a:t>
            </a:fld>
            <a:endParaRPr lang="en-IN"/>
          </a:p>
        </p:txBody>
      </p:sp>
    </p:spTree>
    <p:extLst>
      <p:ext uri="{BB962C8B-B14F-4D97-AF65-F5344CB8AC3E}">
        <p14:creationId xmlns:p14="http://schemas.microsoft.com/office/powerpoint/2010/main" val="405415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23</a:t>
            </a:fld>
            <a:endParaRPr lang="en-IN"/>
          </a:p>
        </p:txBody>
      </p:sp>
    </p:spTree>
    <p:extLst>
      <p:ext uri="{BB962C8B-B14F-4D97-AF65-F5344CB8AC3E}">
        <p14:creationId xmlns:p14="http://schemas.microsoft.com/office/powerpoint/2010/main" val="121967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24</a:t>
            </a:fld>
            <a:endParaRPr lang="en-IN"/>
          </a:p>
        </p:txBody>
      </p:sp>
    </p:spTree>
    <p:extLst>
      <p:ext uri="{BB962C8B-B14F-4D97-AF65-F5344CB8AC3E}">
        <p14:creationId xmlns:p14="http://schemas.microsoft.com/office/powerpoint/2010/main" val="105629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Pchop=matrix(c(100,100,100,100,100,300,300,100,300,300,100,100,200,500,200),nrow=3,byrow=TRUE)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25</a:t>
            </a:fld>
            <a:endParaRPr lang="en-IN"/>
          </a:p>
        </p:txBody>
      </p:sp>
    </p:spTree>
    <p:extLst>
      <p:ext uri="{BB962C8B-B14F-4D97-AF65-F5344CB8AC3E}">
        <p14:creationId xmlns:p14="http://schemas.microsoft.com/office/powerpoint/2010/main" val="111902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Pchop=matrix(c(100,100,100,100,100,300,300,100,300,300,100,100,200,500,200),nrow=3,byrow=TRUE)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26</a:t>
            </a:fld>
            <a:endParaRPr lang="en-IN"/>
          </a:p>
        </p:txBody>
      </p:sp>
    </p:spTree>
    <p:extLst>
      <p:ext uri="{BB962C8B-B14F-4D97-AF65-F5344CB8AC3E}">
        <p14:creationId xmlns:p14="http://schemas.microsoft.com/office/powerpoint/2010/main" val="3398458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27</a:t>
            </a:fld>
            <a:endParaRPr lang="en-IN"/>
          </a:p>
        </p:txBody>
      </p:sp>
    </p:spTree>
    <p:extLst>
      <p:ext uri="{BB962C8B-B14F-4D97-AF65-F5344CB8AC3E}">
        <p14:creationId xmlns:p14="http://schemas.microsoft.com/office/powerpoint/2010/main" val="1405810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phi=30</a:t>
            </a:r>
          </a:p>
          <a:p>
            <a:r>
              <a:rPr lang="en-US" sz="1200" kern="1200">
                <a:solidFill>
                  <a:schemeClr val="tx1"/>
                </a:solidFill>
                <a:effectLst/>
                <a:latin typeface="+mn-lt"/>
                <a:ea typeface="+mn-ea"/>
                <a:cs typeface="+mn-cs"/>
              </a:rPr>
              <a:t>L1=0.5</a:t>
            </a:r>
          </a:p>
          <a:p>
            <a:r>
              <a:rPr lang="fr-FR" sz="1200" kern="1200">
                <a:solidFill>
                  <a:schemeClr val="tx1"/>
                </a:solidFill>
                <a:effectLst/>
                <a:latin typeface="+mn-lt"/>
                <a:ea typeface="+mn-ea"/>
                <a:cs typeface="+mn-cs"/>
              </a:rPr>
              <a:t>phi_rad = 3.14*phi/180;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Pchop=matrix(c(0,0,0,0,0,3,3,0,3,3,0,0,2,5,2),nrow=5,byrow=TRUE)</a:t>
            </a:r>
          </a:p>
          <a:p>
            <a:r>
              <a:rPr lang="en-US" sz="1200" kern="1200">
                <a:solidFill>
                  <a:schemeClr val="tx1"/>
                </a:solidFill>
                <a:effectLst/>
                <a:latin typeface="+mn-lt"/>
                <a:ea typeface="+mn-ea"/>
                <a:cs typeface="+mn-cs"/>
              </a:rPr>
              <a:t>T = matrix(c(1,0, L1*cos(phi_rad),0,1, L1*sin(phi_rad),0,0,0),ncol=3,byrow=TRUE)</a:t>
            </a:r>
          </a:p>
          <a:p>
            <a:r>
              <a:rPr lang="en-US" sz="1200" kern="1200">
                <a:solidFill>
                  <a:schemeClr val="tx1"/>
                </a:solidFill>
                <a:effectLst/>
                <a:latin typeface="+mn-lt"/>
                <a:ea typeface="+mn-ea"/>
                <a:cs typeface="+mn-cs"/>
              </a:rPr>
              <a:t>Pnew=round(T %*%Pchop,0)</a:t>
            </a:r>
          </a:p>
        </p:txBody>
      </p:sp>
      <p:sp>
        <p:nvSpPr>
          <p:cNvPr id="4" name="Slide Number Placeholder 3"/>
          <p:cNvSpPr>
            <a:spLocks noGrp="1"/>
          </p:cNvSpPr>
          <p:nvPr>
            <p:ph type="sldNum" sz="quarter" idx="10"/>
          </p:nvPr>
        </p:nvSpPr>
        <p:spPr/>
        <p:txBody>
          <a:bodyPr/>
          <a:lstStyle/>
          <a:p>
            <a:fld id="{B6F731E0-8D32-41F3-AB99-E93F40833C53}" type="slidenum">
              <a:rPr lang="en-IN" smtClean="0"/>
              <a:t>28</a:t>
            </a:fld>
            <a:endParaRPr lang="en-IN"/>
          </a:p>
        </p:txBody>
      </p:sp>
    </p:spTree>
    <p:extLst>
      <p:ext uri="{BB962C8B-B14F-4D97-AF65-F5344CB8AC3E}">
        <p14:creationId xmlns:p14="http://schemas.microsoft.com/office/powerpoint/2010/main" val="3345477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29</a:t>
            </a:fld>
            <a:endParaRPr lang="en-IN"/>
          </a:p>
        </p:txBody>
      </p:sp>
    </p:spTree>
    <p:extLst>
      <p:ext uri="{BB962C8B-B14F-4D97-AF65-F5344CB8AC3E}">
        <p14:creationId xmlns:p14="http://schemas.microsoft.com/office/powerpoint/2010/main" val="93979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a:t>
            </a:fld>
            <a:endParaRPr lang="en-IN"/>
          </a:p>
        </p:txBody>
      </p:sp>
    </p:spTree>
    <p:extLst>
      <p:ext uri="{BB962C8B-B14F-4D97-AF65-F5344CB8AC3E}">
        <p14:creationId xmlns:p14="http://schemas.microsoft.com/office/powerpoint/2010/main" val="2338025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30</a:t>
            </a:fld>
            <a:endParaRPr lang="en-IN"/>
          </a:p>
        </p:txBody>
      </p:sp>
    </p:spTree>
    <p:extLst>
      <p:ext uri="{BB962C8B-B14F-4D97-AF65-F5344CB8AC3E}">
        <p14:creationId xmlns:p14="http://schemas.microsoft.com/office/powerpoint/2010/main" val="117040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31</a:t>
            </a:fld>
            <a:endParaRPr lang="en-IN"/>
          </a:p>
        </p:txBody>
      </p:sp>
    </p:spTree>
    <p:extLst>
      <p:ext uri="{BB962C8B-B14F-4D97-AF65-F5344CB8AC3E}">
        <p14:creationId xmlns:p14="http://schemas.microsoft.com/office/powerpoint/2010/main" val="3493666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32</a:t>
            </a:fld>
            <a:endParaRPr lang="en-IN"/>
          </a:p>
        </p:txBody>
      </p:sp>
    </p:spTree>
    <p:extLst>
      <p:ext uri="{BB962C8B-B14F-4D97-AF65-F5344CB8AC3E}">
        <p14:creationId xmlns:p14="http://schemas.microsoft.com/office/powerpoint/2010/main" val="3052401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33</a:t>
            </a:fld>
            <a:endParaRPr lang="en-IN"/>
          </a:p>
        </p:txBody>
      </p:sp>
    </p:spTree>
    <p:extLst>
      <p:ext uri="{BB962C8B-B14F-4D97-AF65-F5344CB8AC3E}">
        <p14:creationId xmlns:p14="http://schemas.microsoft.com/office/powerpoint/2010/main" val="182938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34</a:t>
            </a:fld>
            <a:endParaRPr lang="en-IN"/>
          </a:p>
        </p:txBody>
      </p:sp>
    </p:spTree>
    <p:extLst>
      <p:ext uri="{BB962C8B-B14F-4D97-AF65-F5344CB8AC3E}">
        <p14:creationId xmlns:p14="http://schemas.microsoft.com/office/powerpoint/2010/main" val="3839207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35</a:t>
            </a:fld>
            <a:endParaRPr lang="en-IN"/>
          </a:p>
        </p:txBody>
      </p:sp>
    </p:spTree>
    <p:extLst>
      <p:ext uri="{BB962C8B-B14F-4D97-AF65-F5344CB8AC3E}">
        <p14:creationId xmlns:p14="http://schemas.microsoft.com/office/powerpoint/2010/main" val="1895476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36</a:t>
            </a:fld>
            <a:endParaRPr lang="en-IN"/>
          </a:p>
        </p:txBody>
      </p:sp>
    </p:spTree>
    <p:extLst>
      <p:ext uri="{BB962C8B-B14F-4D97-AF65-F5344CB8AC3E}">
        <p14:creationId xmlns:p14="http://schemas.microsoft.com/office/powerpoint/2010/main" val="2878213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37</a:t>
            </a:fld>
            <a:endParaRPr lang="en-IN"/>
          </a:p>
        </p:txBody>
      </p:sp>
    </p:spTree>
    <p:extLst>
      <p:ext uri="{BB962C8B-B14F-4D97-AF65-F5344CB8AC3E}">
        <p14:creationId xmlns:p14="http://schemas.microsoft.com/office/powerpoint/2010/main" val="265658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4</a:t>
            </a:fld>
            <a:endParaRPr lang="en-IN"/>
          </a:p>
        </p:txBody>
      </p:sp>
    </p:spTree>
    <p:extLst>
      <p:ext uri="{BB962C8B-B14F-4D97-AF65-F5344CB8AC3E}">
        <p14:creationId xmlns:p14="http://schemas.microsoft.com/office/powerpoint/2010/main" val="330857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5</a:t>
            </a:fld>
            <a:endParaRPr lang="en-IN"/>
          </a:p>
        </p:txBody>
      </p:sp>
    </p:spTree>
    <p:extLst>
      <p:ext uri="{BB962C8B-B14F-4D97-AF65-F5344CB8AC3E}">
        <p14:creationId xmlns:p14="http://schemas.microsoft.com/office/powerpoint/2010/main" val="144380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6</a:t>
            </a:fld>
            <a:endParaRPr lang="en-IN"/>
          </a:p>
        </p:txBody>
      </p:sp>
    </p:spTree>
    <p:extLst>
      <p:ext uri="{BB962C8B-B14F-4D97-AF65-F5344CB8AC3E}">
        <p14:creationId xmlns:p14="http://schemas.microsoft.com/office/powerpoint/2010/main" val="410372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7</a:t>
            </a:fld>
            <a:endParaRPr lang="en-IN"/>
          </a:p>
        </p:txBody>
      </p:sp>
    </p:spTree>
    <p:extLst>
      <p:ext uri="{BB962C8B-B14F-4D97-AF65-F5344CB8AC3E}">
        <p14:creationId xmlns:p14="http://schemas.microsoft.com/office/powerpoint/2010/main" val="3614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8</a:t>
            </a:fld>
            <a:endParaRPr lang="en-IN"/>
          </a:p>
        </p:txBody>
      </p:sp>
    </p:spTree>
    <p:extLst>
      <p:ext uri="{BB962C8B-B14F-4D97-AF65-F5344CB8AC3E}">
        <p14:creationId xmlns:p14="http://schemas.microsoft.com/office/powerpoint/2010/main" val="44900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9</a:t>
            </a:fld>
            <a:endParaRPr lang="en-IN"/>
          </a:p>
        </p:txBody>
      </p:sp>
    </p:spTree>
    <p:extLst>
      <p:ext uri="{BB962C8B-B14F-4D97-AF65-F5344CB8AC3E}">
        <p14:creationId xmlns:p14="http://schemas.microsoft.com/office/powerpoint/2010/main" val="180618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2613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54387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776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5952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15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13949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12257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417365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9809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09/04/2020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07023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9977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1451C-30B6-40BD-B6A0-6D48297F74FA}" type="datetimeFigureOut">
              <a:rPr lang="en-US" smtClean="0"/>
              <a:t>09/04/2020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0987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1451C-30B6-40BD-B6A0-6D48297F74FA}" type="datetimeFigureOut">
              <a:rPr lang="en-US" smtClean="0"/>
              <a:t>09/04/2020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5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1451C-30B6-40BD-B6A0-6D48297F74FA}" type="datetimeFigureOut">
              <a:rPr lang="en-US" smtClean="0"/>
              <a:t>09/04/2020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84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74806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09/04/2020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5033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1451C-30B6-40BD-B6A0-6D48297F74FA}" type="datetimeFigureOut">
              <a:rPr lang="en-US" smtClean="0"/>
              <a:t>09/04/2020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27D14B-22BD-49DC-BF5E-EEAE4B906E4B}" type="slidenum">
              <a:rPr lang="en-US" smtClean="0"/>
              <a:t>‹#›</a:t>
            </a:fld>
            <a:endParaRPr lang="en-US"/>
          </a:p>
        </p:txBody>
      </p:sp>
    </p:spTree>
    <p:extLst>
      <p:ext uri="{BB962C8B-B14F-4D97-AF65-F5344CB8AC3E}">
        <p14:creationId xmlns:p14="http://schemas.microsoft.com/office/powerpoint/2010/main" val="22296059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2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31.tmp"/><Relationship Id="rId2" Type="http://schemas.openxmlformats.org/officeDocument/2006/relationships/notesSlide" Target="../notesSlides/notesSlide19.xml"/><Relationship Id="rId16" Type="http://schemas.openxmlformats.org/officeDocument/2006/relationships/image" Target="../media/image30.tmp"/><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29.tmp"/><Relationship Id="rId10" Type="http://schemas.openxmlformats.org/officeDocument/2006/relationships/image" Target="../media/image44.png"/><Relationship Id="rId4" Type="http://schemas.openxmlformats.org/officeDocument/2006/relationships/image" Target="../media/image28.png"/><Relationship Id="rId9" Type="http://schemas.openxmlformats.org/officeDocument/2006/relationships/image" Target="../media/image43.pn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4.tmp"/><Relationship Id="rId5" Type="http://schemas.openxmlformats.org/officeDocument/2006/relationships/image" Target="../media/image59.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58.tmp"/><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7.tmp"/><Relationship Id="rId5" Type="http://schemas.openxmlformats.org/officeDocument/2006/relationships/image" Target="../media/image56.tmp"/><Relationship Id="rId4" Type="http://schemas.openxmlformats.org/officeDocument/2006/relationships/image" Target="../media/image55.tmp"/></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tmp"/></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61.tmp"/><Relationship Id="rId7" Type="http://schemas.openxmlformats.org/officeDocument/2006/relationships/image" Target="../media/image59.tmp"/><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2.tmp"/></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9" Type="http://schemas.openxmlformats.org/officeDocument/2006/relationships/image" Target="../media/image33.png"/><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28.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28.xml"/><Relationship Id="rId16"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64.tmp"/><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63.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69.png"/><Relationship Id="rId7" Type="http://schemas.openxmlformats.org/officeDocument/2006/relationships/image" Target="../media/image250.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3.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270.png"/><Relationship Id="rId7" Type="http://schemas.openxmlformats.org/officeDocument/2006/relationships/image" Target="../media/image310.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34.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0.png"/><Relationship Id="rId7" Type="http://schemas.openxmlformats.org/officeDocument/2006/relationships/image" Target="../media/image400.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1.tmp"/></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72.tmp"/></Relationships>
</file>

<file path=ppt/slides/_rels/slide37.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arge building&#10;&#10;Description generated with very high confidence">
            <a:extLst>
              <a:ext uri="{FF2B5EF4-FFF2-40B4-BE49-F238E27FC236}">
                <a16:creationId xmlns:a16="http://schemas.microsoft.com/office/drawing/2014/main" id="{323B7FFA-9E6B-4659-AD05-8B426C7F3246}"/>
              </a:ext>
            </a:extLst>
          </p:cNvPr>
          <p:cNvPicPr>
            <a:picLocks noChangeAspect="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20" y="10"/>
            <a:ext cx="12191980" cy="6857990"/>
          </a:xfrm>
          <a:prstGeom prst="rect">
            <a:avLst/>
          </a:prstGeom>
          <a:solidFill>
            <a:srgbClr val="DDDDDD"/>
          </a:solidFill>
        </p:spPr>
      </p:pic>
      <p:sp>
        <p:nvSpPr>
          <p:cNvPr id="3" name="Rectangle 2">
            <a:extLst>
              <a:ext uri="{FF2B5EF4-FFF2-40B4-BE49-F238E27FC236}">
                <a16:creationId xmlns:a16="http://schemas.microsoft.com/office/drawing/2014/main" id="{3F080268-C420-4009-9A1C-C76A1F9CC2D3}"/>
              </a:ext>
            </a:extLst>
          </p:cNvPr>
          <p:cNvSpPr/>
          <p:nvPr/>
        </p:nvSpPr>
        <p:spPr>
          <a:xfrm>
            <a:off x="20" y="2476500"/>
            <a:ext cx="12191980" cy="1955800"/>
          </a:xfrm>
          <a:prstGeom prst="rect">
            <a:avLst/>
          </a:prstGeom>
          <a:solidFill>
            <a:srgbClr val="29A8A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9B26BC-D3CF-461E-ABC6-B1651DED2787}"/>
              </a:ext>
            </a:extLst>
          </p:cNvPr>
          <p:cNvSpPr/>
          <p:nvPr/>
        </p:nvSpPr>
        <p:spPr>
          <a:xfrm>
            <a:off x="0" y="1263995"/>
            <a:ext cx="12191980" cy="852976"/>
          </a:xfrm>
          <a:prstGeom prst="rect">
            <a:avLst/>
          </a:prstGeom>
          <a:solidFill>
            <a:srgbClr val="DDDDD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tx1"/>
                </a:solidFill>
                <a:latin typeface="Arial" panose="020B0604020202020204" pitchFamily="34" charset="0"/>
                <a:cs typeface="Arial" panose="020B0604020202020204" pitchFamily="34" charset="0"/>
              </a:rPr>
              <a:t>CHƯƠNG 5: PHÉP CHIẾU – PROJECTION</a:t>
            </a:r>
            <a:endParaRPr lang="en-IN" sz="20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E9A8753-7934-45AC-BAB4-1042B5604D54}"/>
              </a:ext>
            </a:extLst>
          </p:cNvPr>
          <p:cNvSpPr txBox="1"/>
          <p:nvPr/>
        </p:nvSpPr>
        <p:spPr>
          <a:xfrm>
            <a:off x="2515564" y="2785239"/>
            <a:ext cx="6730584" cy="1287532"/>
          </a:xfrm>
          <a:prstGeom prst="rect">
            <a:avLst/>
          </a:prstGeom>
          <a:noFill/>
        </p:spPr>
        <p:txBody>
          <a:bodyPr wrap="square" rtlCol="0">
            <a:spAutoFit/>
          </a:bodyPr>
          <a:lstStyle/>
          <a:p>
            <a:pPr algn="ctr">
              <a:lnSpc>
                <a:spcPct val="150000"/>
              </a:lnSpc>
            </a:pPr>
            <a:r>
              <a:rPr lang="en-IN">
                <a:solidFill>
                  <a:schemeClr val="bg1"/>
                </a:solidFill>
                <a:latin typeface="Arial" panose="020B0604020202020204" pitchFamily="34" charset="0"/>
                <a:cs typeface="Arial" panose="020B0604020202020204" pitchFamily="34" charset="0"/>
              </a:rPr>
              <a:t>ĐOÀN VŨ THỊNH</a:t>
            </a:r>
          </a:p>
          <a:p>
            <a:pPr algn="ctr">
              <a:lnSpc>
                <a:spcPct val="150000"/>
              </a:lnSpc>
            </a:pPr>
            <a:r>
              <a:rPr lang="en-IN">
                <a:solidFill>
                  <a:schemeClr val="bg1"/>
                </a:solidFill>
                <a:latin typeface="Arial" panose="020B0604020202020204" pitchFamily="34" charset="0"/>
                <a:cs typeface="Arial" panose="020B0604020202020204" pitchFamily="34" charset="0"/>
              </a:rPr>
              <a:t>BỘ MÔN KỸ THUẬT PHẦN MỀM</a:t>
            </a:r>
          </a:p>
          <a:p>
            <a:pPr algn="ctr">
              <a:lnSpc>
                <a:spcPct val="150000"/>
              </a:lnSpc>
            </a:pPr>
            <a:r>
              <a:rPr lang="en-IN">
                <a:solidFill>
                  <a:schemeClr val="bg1"/>
                </a:solidFill>
                <a:latin typeface="Arial" panose="020B0604020202020204" pitchFamily="34" charset="0"/>
                <a:cs typeface="Arial" panose="020B0604020202020204" pitchFamily="34" charset="0"/>
              </a:rPr>
              <a:t>KHOA CÔNG NGHỆ THÔNG TIN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25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594523"/>
            <a:ext cx="5987505" cy="2805320"/>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Chúng ta có thể </a:t>
            </a:r>
            <a:r>
              <a:rPr lang="en-US" sz="2000">
                <a:latin typeface="Arial" panose="020B0604020202020204" pitchFamily="34" charset="0"/>
                <a:cs typeface="Arial" panose="020B0604020202020204" pitchFamily="34" charset="0"/>
              </a:rPr>
              <a:t>định nghĩa </a:t>
            </a:r>
            <a:r>
              <a:rPr lang="vi-VN" sz="2000">
                <a:latin typeface="Arial" panose="020B0604020202020204" pitchFamily="34" charset="0"/>
                <a:cs typeface="Arial" panose="020B0604020202020204" pitchFamily="34" charset="0"/>
              </a:rPr>
              <a:t>một phép chiếu song song với một vectơ chiếu xác định độ lệch cho các đường chiếu. Khi hình chiếu vuông góc với mặt phẳng khung nhìn, chúng ta có hình chiếu song song trực giao.</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Ng</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ợc lại, ta có phép chiếu xiên</a:t>
            </a:r>
          </a:p>
        </p:txBody>
      </p:sp>
      <p:pic>
        <p:nvPicPr>
          <p:cNvPr id="9" name="Picture 8">
            <a:extLst>
              <a:ext uri="{FF2B5EF4-FFF2-40B4-BE49-F238E27FC236}">
                <a16:creationId xmlns:a16="http://schemas.microsoft.com/office/drawing/2014/main" id="{F8844774-842C-49BF-B1EC-1647F07329B1}"/>
              </a:ext>
            </a:extLst>
          </p:cNvPr>
          <p:cNvPicPr>
            <a:picLocks noChangeAspect="1"/>
          </p:cNvPicPr>
          <p:nvPr/>
        </p:nvPicPr>
        <p:blipFill>
          <a:blip r:embed="rId3"/>
          <a:stretch>
            <a:fillRect/>
          </a:stretch>
        </p:blipFill>
        <p:spPr>
          <a:xfrm>
            <a:off x="2405931" y="4537569"/>
            <a:ext cx="3167004" cy="1982226"/>
          </a:xfrm>
          <a:prstGeom prst="rect">
            <a:avLst/>
          </a:prstGeom>
        </p:spPr>
      </p:pic>
      <p:pic>
        <p:nvPicPr>
          <p:cNvPr id="4" name="Picture 3">
            <a:extLst>
              <a:ext uri="{FF2B5EF4-FFF2-40B4-BE49-F238E27FC236}">
                <a16:creationId xmlns:a16="http://schemas.microsoft.com/office/drawing/2014/main" id="{A2417389-FA98-41AB-83AA-DE588C74C3EF}"/>
              </a:ext>
            </a:extLst>
          </p:cNvPr>
          <p:cNvPicPr>
            <a:picLocks noChangeAspect="1"/>
          </p:cNvPicPr>
          <p:nvPr/>
        </p:nvPicPr>
        <p:blipFill>
          <a:blip r:embed="rId4"/>
          <a:stretch>
            <a:fillRect/>
          </a:stretch>
        </p:blipFill>
        <p:spPr>
          <a:xfrm>
            <a:off x="6997740" y="3803749"/>
            <a:ext cx="4247518" cy="2610519"/>
          </a:xfrm>
          <a:prstGeom prst="rect">
            <a:avLst/>
          </a:prstGeom>
        </p:spPr>
      </p:pic>
      <p:pic>
        <p:nvPicPr>
          <p:cNvPr id="7" name="Picture 6">
            <a:extLst>
              <a:ext uri="{FF2B5EF4-FFF2-40B4-BE49-F238E27FC236}">
                <a16:creationId xmlns:a16="http://schemas.microsoft.com/office/drawing/2014/main" id="{DD69DA68-6EAB-436D-9F93-B8742CE70D8B}"/>
              </a:ext>
            </a:extLst>
          </p:cNvPr>
          <p:cNvPicPr>
            <a:picLocks noChangeAspect="1"/>
          </p:cNvPicPr>
          <p:nvPr/>
        </p:nvPicPr>
        <p:blipFill>
          <a:blip r:embed="rId5"/>
          <a:stretch>
            <a:fillRect/>
          </a:stretch>
        </p:blipFill>
        <p:spPr>
          <a:xfrm>
            <a:off x="8120058" y="1506707"/>
            <a:ext cx="3125200" cy="1922293"/>
          </a:xfrm>
          <a:prstGeom prst="rect">
            <a:avLst/>
          </a:prstGeom>
        </p:spPr>
      </p:pic>
    </p:spTree>
    <p:extLst>
      <p:ext uri="{BB962C8B-B14F-4D97-AF65-F5344CB8AC3E}">
        <p14:creationId xmlns:p14="http://schemas.microsoft.com/office/powerpoint/2010/main" val="34560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5851071" cy="326698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(Orthographic projection) là phép</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chiếu song song và tia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vuông góc với mặt phẳng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thường dùng mặt phẳng z=0</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Ứng với mỗi mặt phẳng chiếu ta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có 1 ma trận chiếu tương ứng</a:t>
            </a:r>
            <a:endParaRPr lang="en-US" sz="20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30CC0E-4379-4F37-B5A3-AB82E88678FA}"/>
                  </a:ext>
                </a:extLst>
              </p:cNvPr>
              <p:cNvSpPr/>
              <p:nvPr/>
            </p:nvSpPr>
            <p:spPr>
              <a:xfrm>
                <a:off x="2264229" y="4647668"/>
                <a:ext cx="9286144" cy="1112805"/>
              </a:xfrm>
              <a:prstGeom prst="rect">
                <a:avLst/>
              </a:prstGeom>
            </p:spPr>
            <p:txBody>
              <a:bodyPr wrap="squar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𝑥</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r>
                      <a:rPr lang="en-US" i="1">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   </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𝑦</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r>
                  <a:rPr lang="en-US">
                    <a:latin typeface="Arial" panose="020B0604020202020204" pitchFamily="34" charset="0"/>
                    <a:cs typeface="Arial" panose="020B0604020202020204" pitchFamily="34" charset="0"/>
                  </a:rPr>
                  <a:t>	</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𝑧</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endParaRPr lang="en-US"/>
              </a:p>
            </p:txBody>
          </p:sp>
        </mc:Choice>
        <mc:Fallback xmlns="">
          <p:sp>
            <p:nvSpPr>
              <p:cNvPr id="6" name="Rectangle 5">
                <a:extLst>
                  <a:ext uri="{FF2B5EF4-FFF2-40B4-BE49-F238E27FC236}">
                    <a16:creationId xmlns:a16="http://schemas.microsoft.com/office/drawing/2014/main" id="{E630CC0E-4379-4F37-B5A3-AB82E88678FA}"/>
                  </a:ext>
                </a:extLst>
              </p:cNvPr>
              <p:cNvSpPr>
                <a:spLocks noRot="1" noChangeAspect="1" noMove="1" noResize="1" noEditPoints="1" noAdjustHandles="1" noChangeArrowheads="1" noChangeShapeType="1" noTextEdit="1"/>
              </p:cNvSpPr>
              <p:nvPr/>
            </p:nvSpPr>
            <p:spPr>
              <a:xfrm>
                <a:off x="2264229" y="4647668"/>
                <a:ext cx="9286144" cy="1112805"/>
              </a:xfrm>
              <a:prstGeom prst="rect">
                <a:avLst/>
              </a:prstGeo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9FD50AC-4F96-4796-81EA-B07257394F2F}"/>
              </a:ext>
            </a:extLst>
          </p:cNvPr>
          <p:cNvPicPr>
            <a:picLocks noChangeAspect="1"/>
          </p:cNvPicPr>
          <p:nvPr/>
        </p:nvPicPr>
        <p:blipFill>
          <a:blip r:embed="rId4"/>
          <a:stretch>
            <a:fillRect/>
          </a:stretch>
        </p:blipFill>
        <p:spPr>
          <a:xfrm>
            <a:off x="8293170" y="714260"/>
            <a:ext cx="2633477" cy="166116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5AD731-E59D-49AE-90A4-1D6E95E56466}"/>
                  </a:ext>
                </a:extLst>
              </p:cNvPr>
              <p:cNvSpPr txBox="1"/>
              <p:nvPr/>
            </p:nvSpPr>
            <p:spPr>
              <a:xfrm>
                <a:off x="8196943" y="2631364"/>
                <a:ext cx="2509982"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mr>
                            <m:mr>
                              <m:e>
                                <m:r>
                                  <a:rPr lang="en-US" i="1">
                                    <a:latin typeface="Cambria Math" panose="02040503050406030204" pitchFamily="18" charset="0"/>
                                  </a:rPr>
                                  <m:t>𝑧</m:t>
                                </m:r>
                              </m:e>
                            </m:mr>
                            <m:mr>
                              <m:e>
                                <m:r>
                                  <a:rPr lang="en-US" i="1">
                                    <a:latin typeface="Cambria Math" panose="02040503050406030204" pitchFamily="18" charset="0"/>
                                  </a:rPr>
                                  <m:t>1</m:t>
                                </m:r>
                              </m:e>
                            </m:mr>
                          </m:m>
                        </m:e>
                      </m:d>
                    </m:oMath>
                  </m:oMathPara>
                </a14:m>
                <a:endParaRPr lang="en-US"/>
              </a:p>
            </p:txBody>
          </p:sp>
        </mc:Choice>
        <mc:Fallback xmlns="">
          <p:sp>
            <p:nvSpPr>
              <p:cNvPr id="7" name="TextBox 6">
                <a:extLst>
                  <a:ext uri="{FF2B5EF4-FFF2-40B4-BE49-F238E27FC236}">
                    <a16:creationId xmlns:a16="http://schemas.microsoft.com/office/drawing/2014/main" id="{6D5AD731-E59D-49AE-90A4-1D6E95E56466}"/>
                  </a:ext>
                </a:extLst>
              </p:cNvPr>
              <p:cNvSpPr txBox="1">
                <a:spLocks noRot="1" noChangeAspect="1" noMove="1" noResize="1" noEditPoints="1" noAdjustHandles="1" noChangeArrowheads="1" noChangeShapeType="1" noTextEdit="1"/>
              </p:cNvSpPr>
              <p:nvPr/>
            </p:nvSpPr>
            <p:spPr>
              <a:xfrm>
                <a:off x="8196943" y="2631364"/>
                <a:ext cx="2509982" cy="10512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460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4" y="1614922"/>
            <a:ext cx="6043710" cy="4653646"/>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Các phép chiếu trực giao hầu như được dùng để tạo ra quang cảnh nhìn từ phía trước, bên sườn, và trên đỉnh của đối tượng</a:t>
            </a:r>
            <a:r>
              <a:rPr lang="en-US" sz="2000">
                <a:solidFill>
                  <a:srgbClr val="000000"/>
                </a:solidFill>
                <a:latin typeface="TimesNewRomanPSMT"/>
              </a:rPr>
              <a:t>. </a:t>
            </a:r>
          </a:p>
          <a:p>
            <a:pPr marL="342900" indent="-342900" algn="just">
              <a:lnSpc>
                <a:spcPct val="150000"/>
              </a:lnSpc>
              <a:buFont typeface="Wingdings" panose="05000000000000000000" pitchFamily="2" charset="2"/>
              <a:buChar char="q"/>
            </a:pPr>
            <a:r>
              <a:rPr lang="vi-VN" sz="2000">
                <a:solidFill>
                  <a:srgbClr val="000000"/>
                </a:solidFill>
                <a:latin typeface="TimesNewRomanPSMT"/>
              </a:rPr>
              <a:t>Quang cảnh phía trước, bên sườn, và phía sau của đối tượng được gọi là “mặt chiếu” (elevation)</a:t>
            </a:r>
            <a:r>
              <a:rPr lang="en-US" sz="2000">
                <a:solidFill>
                  <a:srgbClr val="000000"/>
                </a:solidFill>
                <a:latin typeface="TimesNewRomanPSMT"/>
              </a:rPr>
              <a:t>.</a:t>
            </a:r>
          </a:p>
          <a:p>
            <a:pPr marL="342900" indent="-342900" algn="just">
              <a:lnSpc>
                <a:spcPct val="150000"/>
              </a:lnSpc>
              <a:buFont typeface="Wingdings" panose="05000000000000000000" pitchFamily="2" charset="2"/>
              <a:buChar char="q"/>
            </a:pPr>
            <a:r>
              <a:rPr lang="en-US" sz="2000">
                <a:solidFill>
                  <a:srgbClr val="000000"/>
                </a:solidFill>
                <a:latin typeface="TimesNewRomanPSMT"/>
              </a:rPr>
              <a:t>Q</a:t>
            </a:r>
            <a:r>
              <a:rPr lang="vi-VN" sz="2000">
                <a:solidFill>
                  <a:srgbClr val="000000"/>
                </a:solidFill>
                <a:latin typeface="TimesNewRomanPSMT"/>
              </a:rPr>
              <a:t>uang cảnh phía trên được gọi là “mặt phẳng” (plane). </a:t>
            </a:r>
            <a:endParaRPr lang="en-US" sz="2000">
              <a:solidFill>
                <a:srgbClr val="000000"/>
              </a:solidFill>
              <a:latin typeface="TimesNewRomanPSMT"/>
            </a:endParaRPr>
          </a:p>
          <a:p>
            <a:pPr marL="342900" indent="-342900" algn="just">
              <a:lnSpc>
                <a:spcPct val="150000"/>
              </a:lnSpc>
              <a:buFont typeface="Wingdings" panose="05000000000000000000" pitchFamily="2" charset="2"/>
              <a:buChar char="q"/>
            </a:pPr>
            <a:r>
              <a:rPr lang="vi-VN" sz="2000">
                <a:solidFill>
                  <a:srgbClr val="000000"/>
                </a:solidFill>
                <a:latin typeface="TimesNewRomanPSMT"/>
              </a:rPr>
              <a:t>Các bản vẽ trong kỹ thuật thường dùng các phép chiếu trực giao này, vì các chiều dài và góc miêu tả chính xác và có thể đo được từ bản vẽ.</a:t>
            </a:r>
            <a:endParaRPr lang="en-US" sz="2000" i="0">
              <a:solidFill>
                <a:srgbClr val="000000"/>
              </a:solidFill>
              <a:effectLst/>
              <a:latin typeface="TimesNewRomanPSMT"/>
            </a:endParaRPr>
          </a:p>
        </p:txBody>
      </p:sp>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BC3AB1E-F60C-4DD3-AD0B-26462722D70B}"/>
              </a:ext>
            </a:extLst>
          </p:cNvPr>
          <p:cNvPicPr>
            <a:picLocks noChangeAspect="1"/>
          </p:cNvPicPr>
          <p:nvPr/>
        </p:nvPicPr>
        <p:blipFill>
          <a:blip r:embed="rId3"/>
          <a:stretch>
            <a:fillRect/>
          </a:stretch>
        </p:blipFill>
        <p:spPr>
          <a:xfrm>
            <a:off x="8079644" y="2828981"/>
            <a:ext cx="3788837" cy="2225528"/>
          </a:xfrm>
          <a:prstGeom prst="rect">
            <a:avLst/>
          </a:prstGeom>
        </p:spPr>
      </p:pic>
    </p:spTree>
    <p:extLst>
      <p:ext uri="{BB962C8B-B14F-4D97-AF65-F5344CB8AC3E}">
        <p14:creationId xmlns:p14="http://schemas.microsoft.com/office/powerpoint/2010/main" val="58020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3" y="1614922"/>
            <a:ext cx="5050934" cy="373031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trước (front-view): Tia chiếu song song với trục x và mặt</a:t>
            </a:r>
            <a:r>
              <a:rPr lang="en-US" sz="2000" i="0">
                <a:solidFill>
                  <a:srgbClr val="000000"/>
                </a:solidFill>
                <a:effectLst/>
                <a:latin typeface="TimesNewRomanPSMT"/>
              </a:rPr>
              <a:t> </a:t>
            </a:r>
            <a:r>
              <a:rPr lang="vi-VN" sz="2000" i="0">
                <a:solidFill>
                  <a:srgbClr val="000000"/>
                </a:solidFill>
                <a:effectLst/>
                <a:latin typeface="TimesNewRomanPSMT"/>
              </a:rPr>
              <a:t>phẳng quan sát là yz. Phép chiếu này loại bỏ thành phần x của P.</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bên cạnh (side-view): Tia chiếu song song với trục y và</a:t>
            </a:r>
            <a:r>
              <a:rPr lang="en-US" sz="2000" i="0">
                <a:solidFill>
                  <a:srgbClr val="000000"/>
                </a:solidFill>
                <a:effectLst/>
                <a:latin typeface="TimesNewRomanPSMT"/>
              </a:rPr>
              <a:t> </a:t>
            </a:r>
            <a:r>
              <a:rPr lang="vi-VN" sz="2000" i="0">
                <a:solidFill>
                  <a:srgbClr val="000000"/>
                </a:solidFill>
                <a:effectLst/>
                <a:latin typeface="TimesNewRomanPSMT"/>
              </a:rPr>
              <a:t>mặt phẳng quan sát là xz. Phép chiếu này loại bỏ thành phần y của P.</a:t>
            </a:r>
            <a:endParaRPr lang="en-US" sz="2000" i="0">
              <a:solidFill>
                <a:srgbClr val="000000"/>
              </a:solidFill>
              <a:effectLst/>
              <a:latin typeface="TimesNewRomanPSMT"/>
            </a:endParaRPr>
          </a:p>
        </p:txBody>
      </p:sp>
      <p:pic>
        <p:nvPicPr>
          <p:cNvPr id="8" name="Picture 7">
            <a:extLst>
              <a:ext uri="{FF2B5EF4-FFF2-40B4-BE49-F238E27FC236}">
                <a16:creationId xmlns:a16="http://schemas.microsoft.com/office/drawing/2014/main" id="{A3CB8669-4E17-4B5D-887E-1FFCC29F7AEF}"/>
              </a:ext>
            </a:extLst>
          </p:cNvPr>
          <p:cNvPicPr>
            <a:picLocks noChangeAspect="1"/>
          </p:cNvPicPr>
          <p:nvPr/>
        </p:nvPicPr>
        <p:blipFill>
          <a:blip r:embed="rId3"/>
          <a:stretch>
            <a:fillRect/>
          </a:stretch>
        </p:blipFill>
        <p:spPr>
          <a:xfrm>
            <a:off x="6920261" y="1745581"/>
            <a:ext cx="4882906" cy="2868174"/>
          </a:xfrm>
          <a:prstGeom prst="rect">
            <a:avLst/>
          </a:prstGeom>
        </p:spPr>
      </p:pic>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DB783F0-8C98-41B1-B944-23C920BC9D00}"/>
              </a:ext>
            </a:extLst>
          </p:cNvPr>
          <p:cNvSpPr/>
          <p:nvPr/>
        </p:nvSpPr>
        <p:spPr>
          <a:xfrm>
            <a:off x="1741752" y="5524354"/>
            <a:ext cx="9643442" cy="960328"/>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nhìn từ phía bên </a:t>
            </a:r>
            <a:r>
              <a:rPr lang="en-US" sz="2000">
                <a:solidFill>
                  <a:srgbClr val="000000"/>
                </a:solidFill>
                <a:latin typeface="TimesNewRomanPSMT"/>
              </a:rPr>
              <a:t>tr</a:t>
            </a:r>
            <a:r>
              <a:rPr lang="vi-VN" sz="2000">
                <a:solidFill>
                  <a:srgbClr val="000000"/>
                </a:solidFill>
                <a:latin typeface="TimesNewRomanPSMT"/>
              </a:rPr>
              <a:t>ư</a:t>
            </a:r>
            <a:r>
              <a:rPr lang="en-US" sz="2000">
                <a:solidFill>
                  <a:srgbClr val="000000"/>
                </a:solidFill>
                <a:latin typeface="TimesNewRomanPSMT"/>
              </a:rPr>
              <a:t>ớc</a:t>
            </a:r>
            <a:r>
              <a:rPr lang="vi-VN" sz="2000">
                <a:solidFill>
                  <a:srgbClr val="000000"/>
                </a:solidFill>
                <a:latin typeface="TimesNewRomanPSMT"/>
              </a:rPr>
              <a:t> (</a:t>
            </a:r>
            <a:r>
              <a:rPr lang="en-US" sz="2000">
                <a:solidFill>
                  <a:srgbClr val="000000"/>
                </a:solidFill>
                <a:latin typeface="TimesNewRomanPSMT"/>
              </a:rPr>
              <a:t>front</a:t>
            </a:r>
            <a:r>
              <a:rPr lang="vi-VN" sz="2000">
                <a:solidFill>
                  <a:srgbClr val="000000"/>
                </a:solidFill>
                <a:latin typeface="TimesNewRomanPSMT"/>
              </a:rPr>
              <a:t>-view): Tia chiếu song song với trục </a:t>
            </a:r>
            <a:r>
              <a:rPr lang="en-US" sz="2000">
                <a:solidFill>
                  <a:srgbClr val="000000"/>
                </a:solidFill>
                <a:latin typeface="TimesNewRomanPSMT"/>
              </a:rPr>
              <a:t>z</a:t>
            </a:r>
            <a:r>
              <a:rPr lang="vi-VN" sz="2000">
                <a:solidFill>
                  <a:srgbClr val="000000"/>
                </a:solidFill>
                <a:latin typeface="TimesNewRomanPSMT"/>
              </a:rPr>
              <a:t> và</a:t>
            </a:r>
            <a:r>
              <a:rPr lang="en-US" sz="2000">
                <a:solidFill>
                  <a:srgbClr val="000000"/>
                </a:solidFill>
                <a:latin typeface="TimesNewRomanPSMT"/>
              </a:rPr>
              <a:t> </a:t>
            </a:r>
            <a:r>
              <a:rPr lang="vi-VN" sz="2000">
                <a:solidFill>
                  <a:srgbClr val="000000"/>
                </a:solidFill>
                <a:latin typeface="TimesNewRomanPSMT"/>
              </a:rPr>
              <a:t>mặt phẳng quan sát là x</a:t>
            </a:r>
            <a:r>
              <a:rPr lang="en-US" sz="2000">
                <a:solidFill>
                  <a:srgbClr val="000000"/>
                </a:solidFill>
                <a:latin typeface="TimesNewRomanPSMT"/>
              </a:rPr>
              <a:t>y</a:t>
            </a:r>
            <a:r>
              <a:rPr lang="vi-VN" sz="2000">
                <a:solidFill>
                  <a:srgbClr val="000000"/>
                </a:solidFill>
                <a:latin typeface="TimesNewRomanPSMT"/>
              </a:rPr>
              <a:t>. Phép chiếu này loại bỏ thành phần </a:t>
            </a:r>
            <a:r>
              <a:rPr lang="en-US" sz="2000">
                <a:solidFill>
                  <a:srgbClr val="000000"/>
                </a:solidFill>
                <a:latin typeface="TimesNewRomanPSMT"/>
              </a:rPr>
              <a:t>z</a:t>
            </a:r>
            <a:r>
              <a:rPr lang="vi-VN" sz="2000">
                <a:solidFill>
                  <a:srgbClr val="000000"/>
                </a:solidFill>
                <a:latin typeface="TimesNewRomanPSMT"/>
              </a:rPr>
              <a:t> của P.</a:t>
            </a:r>
            <a:endParaRPr lang="en-US" sz="2000">
              <a:solidFill>
                <a:srgbClr val="000000"/>
              </a:solidFill>
              <a:latin typeface="TimesNewRomanPSMT"/>
            </a:endParaRPr>
          </a:p>
        </p:txBody>
      </p:sp>
    </p:spTree>
    <p:extLst>
      <p:ext uri="{BB962C8B-B14F-4D97-AF65-F5344CB8AC3E}">
        <p14:creationId xmlns:p14="http://schemas.microsoft.com/office/powerpoint/2010/main" val="143204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2" y="1480111"/>
            <a:ext cx="5782454"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Chúng ta cũng có thể xây dựng các phép chiếu trực giao để có thể quan sát nhiều hơn một mặt của một đối tượng. Các quang cảnh như thế được gọi là các phép chiếu trực giao trục lượng học (</a:t>
            </a:r>
            <a:r>
              <a:rPr lang="vi-VN" sz="2000" b="1">
                <a:solidFill>
                  <a:srgbClr val="000000"/>
                </a:solidFill>
                <a:latin typeface="TimesNewRomanPSMT"/>
              </a:rPr>
              <a:t>axonometric orthographic projection</a:t>
            </a:r>
            <a:r>
              <a:rPr lang="vi-VN" sz="2000">
                <a:solidFill>
                  <a:srgbClr val="000000"/>
                </a:solidFill>
                <a:latin typeface="TimesNewRomanPSMT"/>
              </a:rPr>
              <a:t>). </a:t>
            </a:r>
            <a:endParaRPr lang="en-US" sz="2000" i="0">
              <a:solidFill>
                <a:srgbClr val="000000"/>
              </a:solidFill>
              <a:effectLst/>
              <a:latin typeface="TimesNewRomanPSMT"/>
            </a:endParaRPr>
          </a:p>
        </p:txBody>
      </p:sp>
      <p:sp>
        <p:nvSpPr>
          <p:cNvPr id="9" name="Rectangle 8">
            <a:extLst>
              <a:ext uri="{FF2B5EF4-FFF2-40B4-BE49-F238E27FC236}">
                <a16:creationId xmlns:a16="http://schemas.microsoft.com/office/drawing/2014/main" id="{1795A467-5F1B-4601-86F8-DD143F1C7854}"/>
              </a:ext>
            </a:extLst>
          </p:cNvPr>
          <p:cNvSpPr/>
          <p:nvPr/>
        </p:nvSpPr>
        <p:spPr>
          <a:xfrm>
            <a:off x="1861917" y="925200"/>
            <a:ext cx="6349815"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 </a:t>
            </a:r>
            <a:r>
              <a:rPr lang="vi-VN" sz="2000">
                <a:latin typeface="Arial" panose="020B0604020202020204" pitchFamily="34" charset="0"/>
                <a:cs typeface="Arial" panose="020B0604020202020204" pitchFamily="34" charset="0"/>
              </a:rPr>
              <a:t>(Orthographic projection) </a:t>
            </a:r>
            <a:endParaRPr lang="en-US" sz="2000" b="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DB783F0-8C98-41B1-B944-23C920BC9D00}"/>
              </a:ext>
            </a:extLst>
          </p:cNvPr>
          <p:cNvSpPr/>
          <p:nvPr/>
        </p:nvSpPr>
        <p:spPr>
          <a:xfrm>
            <a:off x="2018671" y="4100052"/>
            <a:ext cx="9832135"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rPr>
              <a:t>Hầu hết phép chiếu trục lượng học được dùng là phép chiếu cùng kích thước </a:t>
            </a:r>
            <a:r>
              <a:rPr lang="vi-VN" sz="2000" b="1">
                <a:solidFill>
                  <a:srgbClr val="000000"/>
                </a:solidFill>
                <a:latin typeface="TimesNewRomanPSMT"/>
              </a:rPr>
              <a:t>(isometric projection).</a:t>
            </a:r>
            <a:endParaRPr lang="en-US" sz="2000" b="1">
              <a:solidFill>
                <a:srgbClr val="000000"/>
              </a:solidFill>
              <a:latin typeface="TimesNewRomanPSMT"/>
            </a:endParaRPr>
          </a:p>
          <a:p>
            <a:pPr marL="342900" indent="-342900" algn="just">
              <a:lnSpc>
                <a:spcPct val="150000"/>
              </a:lnSpc>
              <a:buFont typeface="Wingdings" panose="05000000000000000000" pitchFamily="2" charset="2"/>
              <a:buChar char="q"/>
            </a:pPr>
            <a:r>
              <a:rPr lang="vi-VN" sz="2000">
                <a:solidFill>
                  <a:srgbClr val="000000"/>
                </a:solidFill>
                <a:latin typeface="TimesNewRomanPSMT"/>
              </a:rPr>
              <a:t>Một phép chiếu cùng kích thước được thực hiện bằng việc sắp xếp song song mặt phẳng chiếu mà nó cắt mỗi trục tọa độ ở nơi đối tượng được định nghĩa (được gọi là các trục chính) ở các khoảng cách như nhau từ ảnh gốc.</a:t>
            </a:r>
            <a:endParaRPr lang="en-US" sz="2000">
              <a:solidFill>
                <a:srgbClr val="000000"/>
              </a:solidFill>
              <a:latin typeface="TimesNewRomanPSMT"/>
            </a:endParaRPr>
          </a:p>
        </p:txBody>
      </p:sp>
      <p:pic>
        <p:nvPicPr>
          <p:cNvPr id="3" name="Picture 2">
            <a:extLst>
              <a:ext uri="{FF2B5EF4-FFF2-40B4-BE49-F238E27FC236}">
                <a16:creationId xmlns:a16="http://schemas.microsoft.com/office/drawing/2014/main" id="{C12110E2-00AF-4D53-8FEC-45F31D65A4E0}"/>
              </a:ext>
            </a:extLst>
          </p:cNvPr>
          <p:cNvPicPr>
            <a:picLocks noChangeAspect="1"/>
          </p:cNvPicPr>
          <p:nvPr/>
        </p:nvPicPr>
        <p:blipFill>
          <a:blip r:embed="rId3"/>
          <a:stretch>
            <a:fillRect/>
          </a:stretch>
        </p:blipFill>
        <p:spPr>
          <a:xfrm>
            <a:off x="7645625" y="1585287"/>
            <a:ext cx="2096394" cy="2390961"/>
          </a:xfrm>
          <a:prstGeom prst="rect">
            <a:avLst/>
          </a:prstGeom>
        </p:spPr>
      </p:pic>
      <p:pic>
        <p:nvPicPr>
          <p:cNvPr id="4" name="Picture 3">
            <a:extLst>
              <a:ext uri="{FF2B5EF4-FFF2-40B4-BE49-F238E27FC236}">
                <a16:creationId xmlns:a16="http://schemas.microsoft.com/office/drawing/2014/main" id="{90ED0687-1395-491D-977A-4ED39EB2AC02}"/>
              </a:ext>
            </a:extLst>
          </p:cNvPr>
          <p:cNvPicPr>
            <a:picLocks noChangeAspect="1"/>
          </p:cNvPicPr>
          <p:nvPr/>
        </p:nvPicPr>
        <p:blipFill>
          <a:blip r:embed="rId4"/>
          <a:stretch>
            <a:fillRect/>
          </a:stretch>
        </p:blipFill>
        <p:spPr>
          <a:xfrm>
            <a:off x="9742019" y="1839596"/>
            <a:ext cx="2252477" cy="2136652"/>
          </a:xfrm>
          <a:prstGeom prst="rect">
            <a:avLst/>
          </a:prstGeom>
        </p:spPr>
      </p:pic>
    </p:spTree>
    <p:extLst>
      <p:ext uri="{BB962C8B-B14F-4D97-AF65-F5344CB8AC3E}">
        <p14:creationId xmlns:p14="http://schemas.microsoft.com/office/powerpoint/2010/main" val="231426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a:blip r:embed="rId3"/>
          <a:stretch>
            <a:fillRect/>
          </a:stretch>
        </p:blipFill>
        <p:spPr>
          <a:xfrm>
            <a:off x="2122503" y="2877207"/>
            <a:ext cx="5303055" cy="3187812"/>
          </a:xfrm>
          <a:prstGeom prst="rect">
            <a:avLst/>
          </a:prstGeom>
        </p:spPr>
      </p:pic>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3896751" cy="3955378"/>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pPr>
              <a:lnSpc>
                <a:spcPct val="150000"/>
              </a:lnSpc>
            </a:pPr>
            <a:r>
              <a:rPr lang="en-US" sz="1300">
                <a:latin typeface="Arial" panose="020B0604020202020204" pitchFamily="34" charset="0"/>
                <a:cs typeface="Arial" panose="020B0604020202020204" pitchFamily="34" charset="0"/>
              </a:rPr>
              <a:t>Pchop=matrix(c(0,0,0,0,0,3,3,0,3,3,0,0,2,5,2),nrow=5,byrow=TRUE)</a:t>
            </a:r>
          </a:p>
          <a:p>
            <a:pPr>
              <a:lnSpc>
                <a:spcPct val="150000"/>
              </a:lnSpc>
            </a:pPr>
            <a:r>
              <a:rPr lang="en-US" sz="1300">
                <a:latin typeface="Arial" panose="020B0604020202020204" pitchFamily="34" charset="0"/>
                <a:cs typeface="Arial" panose="020B0604020202020204" pitchFamily="34" charset="0"/>
              </a:rPr>
              <a:t>Tx = matrix(c(0,0,0,0,1,0,0,0,1),ncol=3,byrow=TRUE)</a:t>
            </a:r>
          </a:p>
          <a:p>
            <a:pPr>
              <a:lnSpc>
                <a:spcPct val="150000"/>
              </a:lnSpc>
            </a:pPr>
            <a:r>
              <a:rPr lang="en-US" sz="1300">
                <a:latin typeface="Arial" panose="020B0604020202020204" pitchFamily="34" charset="0"/>
                <a:cs typeface="Arial" panose="020B0604020202020204" pitchFamily="34" charset="0"/>
              </a:rPr>
              <a:t>Ty = matrix(c(1,0,0,0,0,0,0,0,1),ncol=3,byrow=TRUE)</a:t>
            </a:r>
          </a:p>
          <a:p>
            <a:pPr>
              <a:lnSpc>
                <a:spcPct val="150000"/>
              </a:lnSpc>
            </a:pPr>
            <a:r>
              <a:rPr lang="en-US" sz="1300">
                <a:latin typeface="Arial" panose="020B0604020202020204" pitchFamily="34" charset="0"/>
                <a:cs typeface="Arial" panose="020B0604020202020204" pitchFamily="34" charset="0"/>
              </a:rPr>
              <a:t>Tz = matrix(c(1,0,0,0,1,0,0,0,0),ncol=3,byrow=TRUE)</a:t>
            </a:r>
          </a:p>
          <a:p>
            <a:pPr>
              <a:lnSpc>
                <a:spcPct val="150000"/>
              </a:lnSpc>
            </a:pPr>
            <a:r>
              <a:rPr lang="en-US" sz="1300">
                <a:latin typeface="Arial" panose="020B0604020202020204" pitchFamily="34" charset="0"/>
                <a:cs typeface="Arial" panose="020B0604020202020204" pitchFamily="34" charset="0"/>
              </a:rPr>
              <a:t>Front=Pchop %*%Tz</a:t>
            </a:r>
          </a:p>
          <a:p>
            <a:pPr>
              <a:lnSpc>
                <a:spcPct val="150000"/>
              </a:lnSpc>
            </a:pPr>
            <a:r>
              <a:rPr lang="en-US" sz="1300">
                <a:latin typeface="Arial" panose="020B0604020202020204" pitchFamily="34" charset="0"/>
                <a:cs typeface="Arial" panose="020B0604020202020204" pitchFamily="34" charset="0"/>
              </a:rPr>
              <a:t>Left=Pchop %*%Tx</a:t>
            </a:r>
          </a:p>
          <a:p>
            <a:pPr>
              <a:lnSpc>
                <a:spcPct val="150000"/>
              </a:lnSpc>
            </a:pPr>
            <a:r>
              <a:rPr lang="en-US" sz="1300">
                <a:latin typeface="Arial" panose="020B0604020202020204" pitchFamily="34" charset="0"/>
                <a:cs typeface="Arial" panose="020B0604020202020204" pitchFamily="34" charset="0"/>
              </a:rPr>
              <a:t>Top=Pchop%*%Ty</a:t>
            </a:r>
          </a:p>
        </p:txBody>
      </p:sp>
    </p:spTree>
    <p:extLst>
      <p:ext uri="{BB962C8B-B14F-4D97-AF65-F5344CB8AC3E}">
        <p14:creationId xmlns:p14="http://schemas.microsoft.com/office/powerpoint/2010/main" val="223539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a:blip r:embed="rId3"/>
          <a:stretch>
            <a:fillRect/>
          </a:stretch>
        </p:blipFill>
        <p:spPr>
          <a:xfrm>
            <a:off x="2122503" y="2877207"/>
            <a:ext cx="5303055" cy="3187812"/>
          </a:xfrm>
          <a:prstGeom prst="rect">
            <a:avLst/>
          </a:prstGeom>
        </p:spPr>
      </p:pic>
      <p:pic>
        <p:nvPicPr>
          <p:cNvPr id="6" name="Picture 5" descr="A picture containing glasses, looking, watching, set&#10;&#10;Description automatically generated">
            <a:extLst>
              <a:ext uri="{FF2B5EF4-FFF2-40B4-BE49-F238E27FC236}">
                <a16:creationId xmlns:a16="http://schemas.microsoft.com/office/drawing/2014/main" id="{27EFC786-541E-43BF-90F8-2097D483F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6892" y="2877206"/>
            <a:ext cx="1636984" cy="3187811"/>
          </a:xfrm>
          <a:prstGeom prst="rect">
            <a:avLst/>
          </a:prstGeom>
        </p:spPr>
      </p:pic>
      <p:pic>
        <p:nvPicPr>
          <p:cNvPr id="8" name="Picture 7" descr="A close up of a logo&#10;&#10;Description automatically generated">
            <a:extLst>
              <a:ext uri="{FF2B5EF4-FFF2-40B4-BE49-F238E27FC236}">
                <a16:creationId xmlns:a16="http://schemas.microsoft.com/office/drawing/2014/main" id="{8CB504CB-D82A-41C4-9431-C653946C33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4123" y="106788"/>
            <a:ext cx="1981477" cy="1981477"/>
          </a:xfrm>
          <a:prstGeom prst="rect">
            <a:avLst/>
          </a:prstGeom>
        </p:spPr>
      </p:pic>
      <p:pic>
        <p:nvPicPr>
          <p:cNvPr id="11" name="Picture 10" descr="A close up of smoke&#10;&#10;Description automatically generated">
            <a:extLst>
              <a:ext uri="{FF2B5EF4-FFF2-40B4-BE49-F238E27FC236}">
                <a16:creationId xmlns:a16="http://schemas.microsoft.com/office/drawing/2014/main" id="{30FF2280-8B86-4BA2-92EA-AB74A7178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18416" y="2877205"/>
            <a:ext cx="1636984" cy="3187811"/>
          </a:xfrm>
          <a:prstGeom prst="rect">
            <a:avLst/>
          </a:prstGeom>
        </p:spPr>
      </p:pic>
    </p:spTree>
    <p:extLst>
      <p:ext uri="{BB962C8B-B14F-4D97-AF65-F5344CB8AC3E}">
        <p14:creationId xmlns:p14="http://schemas.microsoft.com/office/powerpoint/2010/main" val="315586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grpSp>
        <p:nvGrpSpPr>
          <p:cNvPr id="9" name="Group 8">
            <a:extLst>
              <a:ext uri="{FF2B5EF4-FFF2-40B4-BE49-F238E27FC236}">
                <a16:creationId xmlns:a16="http://schemas.microsoft.com/office/drawing/2014/main" id="{B293113D-0698-4853-AC58-1728C640D870}"/>
              </a:ext>
            </a:extLst>
          </p:cNvPr>
          <p:cNvGrpSpPr/>
          <p:nvPr/>
        </p:nvGrpSpPr>
        <p:grpSpPr>
          <a:xfrm>
            <a:off x="978867" y="2765908"/>
            <a:ext cx="3694423" cy="3587503"/>
            <a:chOff x="1757094" y="2517852"/>
            <a:chExt cx="3694423" cy="3587503"/>
          </a:xfrm>
        </p:grpSpPr>
        <p:pic>
          <p:nvPicPr>
            <p:cNvPr id="4" name="Picture 3">
              <a:extLst>
                <a:ext uri="{FF2B5EF4-FFF2-40B4-BE49-F238E27FC236}">
                  <a16:creationId xmlns:a16="http://schemas.microsoft.com/office/drawing/2014/main" id="{4B881D0D-7019-4E3D-9603-A46D6FD0FF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57094" y="2517852"/>
              <a:ext cx="3694423" cy="3587503"/>
            </a:xfrm>
            <a:prstGeom prst="rect">
              <a:avLst/>
            </a:prstGeom>
          </p:spPr>
        </p:pic>
        <p:pic>
          <p:nvPicPr>
            <p:cNvPr id="7" name="Picture 6">
              <a:extLst>
                <a:ext uri="{FF2B5EF4-FFF2-40B4-BE49-F238E27FC236}">
                  <a16:creationId xmlns:a16="http://schemas.microsoft.com/office/drawing/2014/main" id="{517B00CF-C410-4509-AE66-D860CFDF8B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49967" y="2517853"/>
              <a:ext cx="1297836" cy="1222044"/>
            </a:xfrm>
            <a:prstGeom prst="rect">
              <a:avLst/>
            </a:prstGeom>
          </p:spPr>
        </p:pic>
      </p:grpSp>
      <p:grpSp>
        <p:nvGrpSpPr>
          <p:cNvPr id="11" name="Group 10">
            <a:extLst>
              <a:ext uri="{FF2B5EF4-FFF2-40B4-BE49-F238E27FC236}">
                <a16:creationId xmlns:a16="http://schemas.microsoft.com/office/drawing/2014/main" id="{16C074C9-8CBF-476C-BA31-889FD4B23E63}"/>
              </a:ext>
            </a:extLst>
          </p:cNvPr>
          <p:cNvGrpSpPr/>
          <p:nvPr/>
        </p:nvGrpSpPr>
        <p:grpSpPr>
          <a:xfrm>
            <a:off x="4852458" y="2737363"/>
            <a:ext cx="3515393" cy="3587504"/>
            <a:chOff x="5532211" y="2517850"/>
            <a:chExt cx="3515393" cy="3587504"/>
          </a:xfrm>
        </p:grpSpPr>
        <p:pic>
          <p:nvPicPr>
            <p:cNvPr id="6" name="Picture 5">
              <a:extLst>
                <a:ext uri="{FF2B5EF4-FFF2-40B4-BE49-F238E27FC236}">
                  <a16:creationId xmlns:a16="http://schemas.microsoft.com/office/drawing/2014/main" id="{5C3175AD-BA91-4D1C-96D3-48BAA123F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32211" y="2517851"/>
              <a:ext cx="3515393" cy="3587503"/>
            </a:xfrm>
            <a:prstGeom prst="rect">
              <a:avLst/>
            </a:prstGeom>
          </p:spPr>
        </p:pic>
        <p:pic>
          <p:nvPicPr>
            <p:cNvPr id="8" name="Picture 7">
              <a:extLst>
                <a:ext uri="{FF2B5EF4-FFF2-40B4-BE49-F238E27FC236}">
                  <a16:creationId xmlns:a16="http://schemas.microsoft.com/office/drawing/2014/main" id="{F03253DC-ADD5-47CD-B7FE-7C01E365562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77795" y="2517850"/>
              <a:ext cx="1466095" cy="1368203"/>
            </a:xfrm>
            <a:prstGeom prst="rect">
              <a:avLst/>
            </a:prstGeom>
          </p:spPr>
        </p:pic>
      </p:grpSp>
      <p:grpSp>
        <p:nvGrpSpPr>
          <p:cNvPr id="17" name="Group 16">
            <a:extLst>
              <a:ext uri="{FF2B5EF4-FFF2-40B4-BE49-F238E27FC236}">
                <a16:creationId xmlns:a16="http://schemas.microsoft.com/office/drawing/2014/main" id="{AFB8748A-303E-48B3-BC94-8083D691882C}"/>
              </a:ext>
            </a:extLst>
          </p:cNvPr>
          <p:cNvGrpSpPr/>
          <p:nvPr/>
        </p:nvGrpSpPr>
        <p:grpSpPr>
          <a:xfrm>
            <a:off x="8547019" y="2765908"/>
            <a:ext cx="3515393" cy="3587503"/>
            <a:chOff x="8547019" y="2765908"/>
            <a:chExt cx="3515393" cy="3587503"/>
          </a:xfrm>
        </p:grpSpPr>
        <p:pic>
          <p:nvPicPr>
            <p:cNvPr id="15" name="Picture 14">
              <a:extLst>
                <a:ext uri="{FF2B5EF4-FFF2-40B4-BE49-F238E27FC236}">
                  <a16:creationId xmlns:a16="http://schemas.microsoft.com/office/drawing/2014/main" id="{956BA26D-BE9C-42D6-8AB2-9472D09CB7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547019" y="2765908"/>
              <a:ext cx="3515393" cy="3587503"/>
            </a:xfrm>
            <a:prstGeom prst="rect">
              <a:avLst/>
            </a:prstGeom>
          </p:spPr>
        </p:pic>
        <p:pic>
          <p:nvPicPr>
            <p:cNvPr id="16" name="Picture 15">
              <a:extLst>
                <a:ext uri="{FF2B5EF4-FFF2-40B4-BE49-F238E27FC236}">
                  <a16:creationId xmlns:a16="http://schemas.microsoft.com/office/drawing/2014/main" id="{73185AFC-AD89-4B8B-B06D-732506DAC98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10596317" y="2765908"/>
              <a:ext cx="1466095" cy="1396339"/>
            </a:xfrm>
            <a:prstGeom prst="rect">
              <a:avLst/>
            </a:prstGeom>
          </p:spPr>
        </p:pic>
      </p:grpSp>
    </p:spTree>
    <p:extLst>
      <p:ext uri="{BB962C8B-B14F-4D97-AF65-F5344CB8AC3E}">
        <p14:creationId xmlns:p14="http://schemas.microsoft.com/office/powerpoint/2010/main" val="129081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122503" y="5303519"/>
            <a:ext cx="5303055" cy="761499"/>
          </a:xfrm>
          <a:prstGeom prst="rect">
            <a:avLst/>
          </a:prstGeom>
        </p:spPr>
      </p:pic>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3896751" cy="3955378"/>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pPr>
              <a:lnSpc>
                <a:spcPct val="150000"/>
              </a:lnSpc>
            </a:pPr>
            <a:r>
              <a:rPr lang="en-US" sz="1300">
                <a:latin typeface="Arial" panose="020B0604020202020204" pitchFamily="34" charset="0"/>
                <a:cs typeface="Arial" panose="020B0604020202020204" pitchFamily="34" charset="0"/>
              </a:rPr>
              <a:t>Pchopcut=matrix(c(0,0,0,0,0,3,3,0,3,3,0,0,1,3,1,1,3,2,2,3,2,2,3,1),nrow=8,byrow=TRUE)</a:t>
            </a:r>
          </a:p>
          <a:p>
            <a:pPr>
              <a:lnSpc>
                <a:spcPct val="150000"/>
              </a:lnSpc>
            </a:pPr>
            <a:r>
              <a:rPr lang="en-US" sz="1300">
                <a:latin typeface="Arial" panose="020B0604020202020204" pitchFamily="34" charset="0"/>
                <a:cs typeface="Arial" panose="020B0604020202020204" pitchFamily="34" charset="0"/>
              </a:rPr>
              <a:t>Tx = matrix(c(0,0,0,0,1,0,0,0,1),ncol=3,byrow=TRUE)</a:t>
            </a:r>
          </a:p>
          <a:p>
            <a:pPr>
              <a:lnSpc>
                <a:spcPct val="150000"/>
              </a:lnSpc>
            </a:pPr>
            <a:r>
              <a:rPr lang="en-US" sz="1300">
                <a:latin typeface="Arial" panose="020B0604020202020204" pitchFamily="34" charset="0"/>
                <a:cs typeface="Arial" panose="020B0604020202020204" pitchFamily="34" charset="0"/>
              </a:rPr>
              <a:t>Ty = matrix(c(1,0,0,0,0,0,0,0,1),ncol=3,byrow=TRUE)</a:t>
            </a:r>
          </a:p>
          <a:p>
            <a:pPr>
              <a:lnSpc>
                <a:spcPct val="150000"/>
              </a:lnSpc>
            </a:pPr>
            <a:r>
              <a:rPr lang="en-US" sz="1300">
                <a:latin typeface="Arial" panose="020B0604020202020204" pitchFamily="34" charset="0"/>
                <a:cs typeface="Arial" panose="020B0604020202020204" pitchFamily="34" charset="0"/>
              </a:rPr>
              <a:t>Tz = matrix(c(1,0,0,0,1,0,0,0,0),ncol=3,byrow=TRUE)</a:t>
            </a:r>
          </a:p>
          <a:p>
            <a:pPr>
              <a:lnSpc>
                <a:spcPct val="150000"/>
              </a:lnSpc>
            </a:pPr>
            <a:r>
              <a:rPr lang="en-US" sz="1300">
                <a:latin typeface="Arial" panose="020B0604020202020204" pitchFamily="34" charset="0"/>
                <a:cs typeface="Arial" panose="020B0604020202020204" pitchFamily="34" charset="0"/>
              </a:rPr>
              <a:t>Frontcut=Pchopcut %*%Tz</a:t>
            </a:r>
          </a:p>
          <a:p>
            <a:pPr>
              <a:lnSpc>
                <a:spcPct val="150000"/>
              </a:lnSpc>
            </a:pPr>
            <a:r>
              <a:rPr lang="en-US" sz="1300">
                <a:latin typeface="Arial" panose="020B0604020202020204" pitchFamily="34" charset="0"/>
                <a:cs typeface="Arial" panose="020B0604020202020204" pitchFamily="34" charset="0"/>
              </a:rPr>
              <a:t>Leftcut=Pchopcut %*%Tx</a:t>
            </a:r>
          </a:p>
          <a:p>
            <a:pPr>
              <a:lnSpc>
                <a:spcPct val="150000"/>
              </a:lnSpc>
            </a:pPr>
            <a:r>
              <a:rPr lang="en-US" sz="1300">
                <a:latin typeface="Arial" panose="020B0604020202020204" pitchFamily="34" charset="0"/>
                <a:cs typeface="Arial" panose="020B0604020202020204" pitchFamily="34" charset="0"/>
              </a:rPr>
              <a:t>Topcut=Pchopcut%*%Ty</a:t>
            </a: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4"/>
          <a:stretch>
            <a:fillRect/>
          </a:stretch>
        </p:blipFill>
        <p:spPr>
          <a:xfrm>
            <a:off x="2122503" y="2615341"/>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598866" y="297531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598866" y="2975317"/>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724083" y="2658717"/>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724083" y="2658717"/>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347148" y="3009573"/>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347148" y="3009573"/>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598866" y="32361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598866" y="3236100"/>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598866" y="349688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598866" y="3496883"/>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598866" y="375766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598866" y="3757666"/>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598866" y="401844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598866" y="4018449"/>
                <a:ext cx="1072088" cy="276999"/>
              </a:xfrm>
              <a:prstGeom prst="rect">
                <a:avLst/>
              </a:prstGeom>
              <a:blipFill>
                <a:blip r:embed="rId11"/>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598866" y="427923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598866" y="4279232"/>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598866" y="454001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598866" y="4540015"/>
                <a:ext cx="1072088" cy="276999"/>
              </a:xfrm>
              <a:prstGeom prst="rect">
                <a:avLst/>
              </a:prstGeom>
              <a:blipFill>
                <a:blip r:embed="rId13"/>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598866" y="48008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598866" y="4800800"/>
                <a:ext cx="1072088" cy="276999"/>
              </a:xfrm>
              <a:prstGeom prst="rect">
                <a:avLst/>
              </a:prstGeom>
              <a:blipFill>
                <a:blip r:embed="rId14"/>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188608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1" y="1097527"/>
            <a:ext cx="5469988" cy="188199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10" name="Picture 9">
            <a:extLst>
              <a:ext uri="{FF2B5EF4-FFF2-40B4-BE49-F238E27FC236}">
                <a16:creationId xmlns:a16="http://schemas.microsoft.com/office/drawing/2014/main" id="{85B95DE0-6C1D-49EB-9A49-D7722277ED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332369" y="5911823"/>
            <a:ext cx="5303055" cy="761499"/>
          </a:xfrm>
          <a:prstGeom prst="rect">
            <a:avLst/>
          </a:prstGeom>
        </p:spPr>
      </p:pic>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4"/>
          <a:stretch>
            <a:fillRect/>
          </a:stretch>
        </p:blipFill>
        <p:spPr>
          <a:xfrm>
            <a:off x="3332369" y="3097418"/>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6729259" y="3422344"/>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6729259" y="3422344"/>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6854476" y="3105744"/>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6854476" y="3105744"/>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6477541" y="3456600"/>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6477541" y="3456600"/>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6729259" y="368312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6729259" y="3683127"/>
                <a:ext cx="1072088" cy="276999"/>
              </a:xfrm>
              <a:prstGeom prst="rect">
                <a:avLst/>
              </a:prstGeom>
              <a:blipFill>
                <a:blip r:embed="rId8"/>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6729259" y="394391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6729259" y="3943910"/>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6729259" y="420469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6729259" y="4204693"/>
                <a:ext cx="1072088" cy="276999"/>
              </a:xfrm>
              <a:prstGeom prst="rect">
                <a:avLst/>
              </a:prstGeom>
              <a:blipFill>
                <a:blip r:embed="rId10"/>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6729259" y="446547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6729259" y="4465476"/>
                <a:ext cx="1072088" cy="276999"/>
              </a:xfrm>
              <a:prstGeom prst="rect">
                <a:avLst/>
              </a:prstGeom>
              <a:blipFill>
                <a:blip r:embed="rId11"/>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6729259" y="472625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6729259" y="4726259"/>
                <a:ext cx="1072088" cy="276999"/>
              </a:xfrm>
              <a:prstGeom prst="rect">
                <a:avLst/>
              </a:prstGeom>
              <a:blipFill>
                <a:blip r:embed="rId1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6729259" y="49870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6729259" y="4987042"/>
                <a:ext cx="1072088" cy="276999"/>
              </a:xfrm>
              <a:prstGeom prst="rect">
                <a:avLst/>
              </a:prstGeom>
              <a:blipFill>
                <a:blip r:embed="rId13"/>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6729259" y="524782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6729259" y="5247827"/>
                <a:ext cx="1072088" cy="276999"/>
              </a:xfrm>
              <a:prstGeom prst="rect">
                <a:avLst/>
              </a:prstGeom>
              <a:blipFill>
                <a:blip r:embed="rId14"/>
                <a:stretch>
                  <a:fillRect b="-15556"/>
                </a:stretch>
              </a:blipFill>
            </p:spPr>
            <p:txBody>
              <a:bodyPr/>
              <a:lstStyle/>
              <a:p>
                <a:r>
                  <a:rPr lang="en-US">
                    <a:noFill/>
                  </a:rPr>
                  <a:t> </a:t>
                </a:r>
              </a:p>
            </p:txBody>
          </p:sp>
        </mc:Fallback>
      </mc:AlternateContent>
      <p:pic>
        <p:nvPicPr>
          <p:cNvPr id="19" name="Picture 18" descr="A picture containing glasses, watching, standing, man&#10;&#10;Description automatically generated">
            <a:extLst>
              <a:ext uri="{FF2B5EF4-FFF2-40B4-BE49-F238E27FC236}">
                <a16:creationId xmlns:a16="http://schemas.microsoft.com/office/drawing/2014/main" id="{0B4D5B87-61F7-47E3-A4F7-6F312E5884F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01822" y="4663182"/>
            <a:ext cx="1970598" cy="1964220"/>
          </a:xfrm>
          <a:prstGeom prst="rect">
            <a:avLst/>
          </a:prstGeom>
        </p:spPr>
      </p:pic>
      <p:pic>
        <p:nvPicPr>
          <p:cNvPr id="21" name="Picture 20" descr="A picture containing star&#10;&#10;Description automatically generated">
            <a:extLst>
              <a:ext uri="{FF2B5EF4-FFF2-40B4-BE49-F238E27FC236}">
                <a16:creationId xmlns:a16="http://schemas.microsoft.com/office/drawing/2014/main" id="{45AFD7F1-5833-47DB-A71C-6737ABCCF5A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9675" y="2637940"/>
            <a:ext cx="1964220" cy="1964220"/>
          </a:xfrm>
          <a:prstGeom prst="rect">
            <a:avLst/>
          </a:prstGeom>
        </p:spPr>
      </p:pic>
      <p:pic>
        <p:nvPicPr>
          <p:cNvPr id="23" name="Picture 22" descr="A close up of a person&#10;&#10;Description automatically generated">
            <a:extLst>
              <a:ext uri="{FF2B5EF4-FFF2-40B4-BE49-F238E27FC236}">
                <a16:creationId xmlns:a16="http://schemas.microsoft.com/office/drawing/2014/main" id="{AE65A90E-E18F-445F-B04E-D19EBFD9AB5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09675" y="627547"/>
            <a:ext cx="1964220" cy="1957801"/>
          </a:xfrm>
          <a:prstGeom prst="rect">
            <a:avLst/>
          </a:prstGeom>
        </p:spPr>
      </p:pic>
    </p:spTree>
    <p:extLst>
      <p:ext uri="{BB962C8B-B14F-4D97-AF65-F5344CB8AC3E}">
        <p14:creationId xmlns:p14="http://schemas.microsoft.com/office/powerpoint/2010/main" val="242499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51000" y="1479519"/>
            <a:ext cx="9779000" cy="326698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họa 3 chiều (3D computer graphics) bao gồm việc bổ xung kích thước về chiều sâu của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đối tượng, cho phép ta biểu diễn chúng trong thế giới thực một cách chính xác và sinh động hơn.</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Tuy nhiên các thiết bị truy xuất hiện tại đều là 2 chiều, </a:t>
            </a:r>
            <a:r>
              <a:rPr lang="en-US" sz="2000">
                <a:latin typeface="Arial" panose="020B0604020202020204" pitchFamily="34" charset="0"/>
                <a:cs typeface="Arial" panose="020B0604020202020204" pitchFamily="34" charset="0"/>
              </a:rPr>
              <a:t>d</a:t>
            </a:r>
            <a:r>
              <a:rPr lang="vi-VN" sz="2000">
                <a:latin typeface="Arial" panose="020B0604020202020204" pitchFamily="34" charset="0"/>
                <a:cs typeface="Arial" panose="020B0604020202020204" pitchFamily="34" charset="0"/>
              </a:rPr>
              <a:t>o vậy việc biểu diễn được thực thi</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thông qua phép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 để gây ảo giác (illusion) về độ sâu</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hoạ 3D là việc chyển thế giới tự nhiên dưới dạng các mô hình biểu diễn trên các thiết bị</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hiển thị thông qua kỹ thuật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(rendering).</a:t>
            </a:r>
            <a:endParaRPr lang="en-US" sz="2000">
              <a:latin typeface="Arial" panose="020B0604020202020204" pitchFamily="34" charset="0"/>
              <a:cs typeface="Arial" panose="020B0604020202020204" pitchFamily="34" charset="0"/>
            </a:endParaRPr>
          </a:p>
        </p:txBody>
      </p:sp>
      <p:sp>
        <p:nvSpPr>
          <p:cNvPr id="6" name="Rectangle 5"/>
          <p:cNvSpPr/>
          <p:nvPr/>
        </p:nvSpPr>
        <p:spPr>
          <a:xfrm>
            <a:off x="1651000" y="931035"/>
            <a:ext cx="9779000" cy="452432"/>
          </a:xfrm>
          <a:prstGeom prst="rect">
            <a:avLst/>
          </a:prstGeom>
        </p:spPr>
        <p:txBody>
          <a:bodyPr wrap="square">
            <a:spAutoFit/>
          </a:bodyPr>
          <a:lstStyle/>
          <a:p>
            <a:pPr algn="just">
              <a:lnSpc>
                <a:spcPct val="130000"/>
              </a:lnSpc>
            </a:pPr>
            <a:r>
              <a:rPr lang="en-US" b="1" i="0">
                <a:solidFill>
                  <a:srgbClr val="000000"/>
                </a:solidFill>
                <a:effectLst/>
                <a:latin typeface="Arial" panose="020B0604020202020204" pitchFamily="34" charset="0"/>
                <a:cs typeface="Arial" panose="020B0604020202020204" pitchFamily="34" charset="0"/>
              </a:rPr>
              <a:t>5.1.1. Nguyên lý về 3D (three-Dimension)</a:t>
            </a:r>
          </a:p>
        </p:txBody>
      </p:sp>
    </p:spTree>
    <p:extLst>
      <p:ext uri="{BB962C8B-B14F-4D97-AF65-F5344CB8AC3E}">
        <p14:creationId xmlns:p14="http://schemas.microsoft.com/office/powerpoint/2010/main" val="324830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endParaRPr lang="en-US" sz="2000" b="1">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pic>
        <p:nvPicPr>
          <p:cNvPr id="20" name="Picture 19">
            <a:extLst>
              <a:ext uri="{FF2B5EF4-FFF2-40B4-BE49-F238E27FC236}">
                <a16:creationId xmlns:a16="http://schemas.microsoft.com/office/drawing/2014/main" id="{779086BC-EEE1-4F05-89F9-F339D59C2944}"/>
              </a:ext>
            </a:extLst>
          </p:cNvPr>
          <p:cNvPicPr>
            <a:picLocks noChangeAspect="1"/>
          </p:cNvPicPr>
          <p:nvPr/>
        </p:nvPicPr>
        <p:blipFill>
          <a:blip r:embed="rId3"/>
          <a:stretch>
            <a:fillRect/>
          </a:stretch>
        </p:blipFill>
        <p:spPr>
          <a:xfrm>
            <a:off x="531463" y="2649125"/>
            <a:ext cx="3691136" cy="3587503"/>
          </a:xfrm>
          <a:prstGeom prst="rect">
            <a:avLst/>
          </a:prstGeom>
        </p:spPr>
      </p:pic>
      <p:pic>
        <p:nvPicPr>
          <p:cNvPr id="21" name="Picture 20">
            <a:extLst>
              <a:ext uri="{FF2B5EF4-FFF2-40B4-BE49-F238E27FC236}">
                <a16:creationId xmlns:a16="http://schemas.microsoft.com/office/drawing/2014/main" id="{5037B473-F2DA-42CE-8363-F094746C531D}"/>
              </a:ext>
            </a:extLst>
          </p:cNvPr>
          <p:cNvPicPr>
            <a:picLocks noChangeAspect="1"/>
          </p:cNvPicPr>
          <p:nvPr/>
        </p:nvPicPr>
        <p:blipFill>
          <a:blip r:embed="rId4"/>
          <a:stretch>
            <a:fillRect/>
          </a:stretch>
        </p:blipFill>
        <p:spPr>
          <a:xfrm>
            <a:off x="4281139" y="2649125"/>
            <a:ext cx="3861824" cy="3587503"/>
          </a:xfrm>
          <a:prstGeom prst="rect">
            <a:avLst/>
          </a:prstGeom>
        </p:spPr>
      </p:pic>
      <p:pic>
        <p:nvPicPr>
          <p:cNvPr id="22" name="Picture 21">
            <a:extLst>
              <a:ext uri="{FF2B5EF4-FFF2-40B4-BE49-F238E27FC236}">
                <a16:creationId xmlns:a16="http://schemas.microsoft.com/office/drawing/2014/main" id="{B24C8A7D-CF8A-4F30-B1AF-9711A93E0B2A}"/>
              </a:ext>
            </a:extLst>
          </p:cNvPr>
          <p:cNvPicPr>
            <a:picLocks noChangeAspect="1"/>
          </p:cNvPicPr>
          <p:nvPr/>
        </p:nvPicPr>
        <p:blipFill>
          <a:blip r:embed="rId5"/>
          <a:stretch>
            <a:fillRect/>
          </a:stretch>
        </p:blipFill>
        <p:spPr>
          <a:xfrm>
            <a:off x="8255111" y="2649125"/>
            <a:ext cx="3861824" cy="3587503"/>
          </a:xfrm>
          <a:prstGeom prst="rect">
            <a:avLst/>
          </a:prstGeom>
        </p:spPr>
      </p:pic>
    </p:spTree>
    <p:extLst>
      <p:ext uri="{BB962C8B-B14F-4D97-AF65-F5344CB8AC3E}">
        <p14:creationId xmlns:p14="http://schemas.microsoft.com/office/powerpoint/2010/main" val="281964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p:sp>
        <p:nvSpPr>
          <p:cNvPr id="5" name="Rectangle 4"/>
          <p:cNvSpPr/>
          <p:nvPr/>
        </p:nvSpPr>
        <p:spPr>
          <a:xfrm>
            <a:off x="1511299" y="1433802"/>
            <a:ext cx="6577623" cy="234532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Một phép chiếu xiên đạt được bằng việc chiếu các điểm theo các đường thẳng song song, các đường thẳng này không vuông góc với mặt phẳng chiếu.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H</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ình chiếu xiên của điểm (x, y, z) theo một đường thẳng chiếu đến vị trí (x</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59572A8-CE22-4317-9D51-4E72C24FCA27}"/>
                  </a:ext>
                </a:extLst>
              </p:cNvPr>
              <p:cNvSpPr/>
              <p:nvPr/>
            </p:nvSpPr>
            <p:spPr>
              <a:xfrm>
                <a:off x="1511299" y="3870688"/>
                <a:ext cx="10356862" cy="142032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Đường thẳng của phép chiếu xiên tạo một góc </a:t>
                </a:r>
                <a14:m>
                  <m:oMath xmlns:m="http://schemas.openxmlformats.org/officeDocument/2006/math">
                    <m: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đường thẳng trên mặt phẳng chiếu (đây là đường nối điểm (x</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điểm (x, y</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,0</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Đường này, có chiều dài L, hợp một góc </a:t>
                </a:r>
                <a14:m>
                  <m:oMath xmlns:m="http://schemas.openxmlformats.org/officeDocument/2006/math">
                    <m: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với phương ngang trên mặt phẳng chiếu</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F59572A8-CE22-4317-9D51-4E72C24FCA27}"/>
                  </a:ext>
                </a:extLst>
              </p:cNvPr>
              <p:cNvSpPr>
                <a:spLocks noRot="1" noChangeAspect="1" noMove="1" noResize="1" noEditPoints="1" noAdjustHandles="1" noChangeArrowheads="1" noChangeShapeType="1" noTextEdit="1"/>
              </p:cNvSpPr>
              <p:nvPr/>
            </p:nvSpPr>
            <p:spPr>
              <a:xfrm>
                <a:off x="1511299" y="3870688"/>
                <a:ext cx="10356862" cy="1420325"/>
              </a:xfrm>
              <a:prstGeom prst="rect">
                <a:avLst/>
              </a:prstGeom>
              <a:blipFill>
                <a:blip r:embed="rId3"/>
                <a:stretch>
                  <a:fillRect l="-530" r="-589" b="-686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3CC201-E484-4BF8-806D-09B39CDC3BAE}"/>
              </a:ext>
            </a:extLst>
          </p:cNvPr>
          <p:cNvPicPr>
            <a:picLocks noChangeAspect="1"/>
          </p:cNvPicPr>
          <p:nvPr/>
        </p:nvPicPr>
        <p:blipFill>
          <a:blip r:embed="rId4"/>
          <a:stretch>
            <a:fillRect/>
          </a:stretch>
        </p:blipFill>
        <p:spPr>
          <a:xfrm>
            <a:off x="8294111" y="834982"/>
            <a:ext cx="3574050" cy="2944141"/>
          </a:xfrm>
          <a:prstGeom prst="rect">
            <a:avLst/>
          </a:prstGeom>
        </p:spPr>
      </p:pic>
    </p:spTree>
    <p:extLst>
      <p:ext uri="{BB962C8B-B14F-4D97-AF65-F5344CB8AC3E}">
        <p14:creationId xmlns:p14="http://schemas.microsoft.com/office/powerpoint/2010/main" val="1809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11300" y="1433802"/>
                <a:ext cx="6311900" cy="322088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000">
                    <a:solidFill>
                      <a:srgbClr val="000000"/>
                    </a:solidFill>
                    <a:latin typeface="TimesNewRomanPSMT"/>
                    <a:ea typeface="Cambria Math" panose="02040503050406030204" pitchFamily="18" charset="0"/>
                  </a:rPr>
                  <a:t>Ta có: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rPr>
                      <m:t>𝑥</m:t>
                    </m:r>
                    <m:r>
                      <a:rPr lang="en-US" sz="2000" i="1" smtClean="0">
                        <a:solidFill>
                          <a:srgbClr val="000000"/>
                        </a:solidFill>
                        <a:latin typeface="Cambria Math" panose="02040503050406030204" pitchFamily="18" charset="0"/>
                        <a:ea typeface="Cambria Math" panose="02040503050406030204" pitchFamily="18" charset="0"/>
                      </a:rPr>
                      <m:t>’= </m:t>
                    </m:r>
                    <m:r>
                      <a:rPr lang="en-US" sz="2000" i="1" smtClean="0">
                        <a:solidFill>
                          <a:srgbClr val="000000"/>
                        </a:solidFill>
                        <a:latin typeface="Cambria Math" panose="02040503050406030204" pitchFamily="18" charset="0"/>
                        <a:ea typeface="Cambria Math" panose="02040503050406030204" pitchFamily="18" charset="0"/>
                      </a:rPr>
                      <m:t>𝑥</m:t>
                    </m:r>
                    <m:r>
                      <a:rPr lang="en-US" sz="2000" i="1" smtClean="0">
                        <a:solidFill>
                          <a:srgbClr val="000000"/>
                        </a:solidFill>
                        <a:latin typeface="Cambria Math" panose="02040503050406030204" pitchFamily="18" charset="0"/>
                        <a:ea typeface="Cambria Math" panose="02040503050406030204" pitchFamily="18" charset="0"/>
                      </a:rPr>
                      <m:t> + </m:t>
                    </m:r>
                    <m:r>
                      <a:rPr lang="en-US" sz="2000" i="1" smtClean="0">
                        <a:solidFill>
                          <a:srgbClr val="000000"/>
                        </a:solidFill>
                        <a:latin typeface="Cambria Math" panose="02040503050406030204" pitchFamily="18" charset="0"/>
                        <a:ea typeface="Cambria Math" panose="02040503050406030204" pitchFamily="18" charset="0"/>
                      </a:rPr>
                      <m:t>𝑚</m:t>
                    </m:r>
                  </m:oMath>
                </a14:m>
                <a:r>
                  <a:rPr lang="en-US" sz="2000">
                    <a:solidFill>
                      <a:srgbClr val="000000"/>
                    </a:solidFill>
                    <a:latin typeface="TimesNewRomanPSMT"/>
                    <a:ea typeface="Cambria Math" panose="02040503050406030204" pitchFamily="18" charset="0"/>
                  </a:rPr>
                  <a:t> và </a:t>
                </a:r>
                <a14:m>
                  <m:oMath xmlns:m="http://schemas.openxmlformats.org/officeDocument/2006/math">
                    <m:func>
                      <m:funcPr>
                        <m:ctrlPr>
                          <a:rPr lang="en-US" sz="2000" i="1" smtClean="0">
                            <a:solidFill>
                              <a:srgbClr val="000000"/>
                            </a:solidFill>
                            <a:latin typeface="Cambria Math" panose="02040503050406030204" pitchFamily="18" charset="0"/>
                            <a:ea typeface="Cambria Math" panose="02040503050406030204" pitchFamily="18" charset="0"/>
                          </a:rPr>
                        </m:ctrlPr>
                      </m:funcPr>
                      <m:fName>
                        <m:r>
                          <m:rPr>
                            <m:sty m:val="p"/>
                          </m:rPr>
                          <a:rPr lang="en-US" sz="2000" i="0" smtClean="0">
                            <a:solidFill>
                              <a:srgbClr val="000000"/>
                            </a:solidFill>
                            <a:latin typeface="Cambria Math" panose="02040503050406030204" pitchFamily="18" charset="0"/>
                            <a:ea typeface="Cambria Math" panose="02040503050406030204" pitchFamily="18" charset="0"/>
                          </a:rPr>
                          <m:t>cos</m:t>
                        </m:r>
                      </m:fName>
                      <m:e>
                        <m:r>
                          <a:rPr lang="en-US" sz="2000" i="1" smtClean="0">
                            <a:solidFill>
                              <a:srgbClr val="000000"/>
                            </a:solidFill>
                            <a:latin typeface="Cambria Math" panose="02040503050406030204" pitchFamily="18" charset="0"/>
                            <a:ea typeface="Cambria Math" panose="02040503050406030204" pitchFamily="18" charset="0"/>
                          </a:rPr>
                          <m:t>𝜃</m:t>
                        </m:r>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𝑚</m:t>
                            </m:r>
                          </m:num>
                          <m:den>
                            <m:r>
                              <a:rPr lang="en-US" sz="2000" b="0" i="1" smtClean="0">
                                <a:solidFill>
                                  <a:srgbClr val="000000"/>
                                </a:solidFill>
                                <a:latin typeface="Cambria Math" panose="02040503050406030204" pitchFamily="18" charset="0"/>
                                <a:ea typeface="Cambria Math" panose="02040503050406030204" pitchFamily="18" charset="0"/>
                              </a:rPr>
                              <m:t>𝐿</m:t>
                            </m:r>
                          </m:den>
                        </m:f>
                      </m:e>
                    </m:func>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rPr>
                      <m:t>𝑦</m:t>
                    </m:r>
                    <m:r>
                      <a:rPr lang="en-US" sz="2000" i="1">
                        <a:solidFill>
                          <a:srgbClr val="000000"/>
                        </a:solidFill>
                        <a:latin typeface="Cambria Math" panose="02040503050406030204" pitchFamily="18" charset="0"/>
                        <a:ea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rPr>
                      <m:t>𝑥</m:t>
                    </m:r>
                    <m:r>
                      <a:rPr lang="en-US" sz="2000" i="1">
                        <a:solidFill>
                          <a:srgbClr val="000000"/>
                        </a:solidFill>
                        <a:latin typeface="Cambria Math" panose="02040503050406030204" pitchFamily="18" charset="0"/>
                        <a:ea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rPr>
                      <m:t>𝑛</m:t>
                    </m:r>
                  </m:oMath>
                </a14:m>
                <a:r>
                  <a:rPr lang="en-US" sz="2000">
                    <a:solidFill>
                      <a:srgbClr val="000000"/>
                    </a:solidFill>
                    <a:latin typeface="TimesNewRomanPSMT"/>
                    <a:ea typeface="Cambria Math" panose="02040503050406030204" pitchFamily="18" charset="0"/>
                  </a:rPr>
                  <a:t> và </a:t>
                </a:r>
                <a14:m>
                  <m:oMath xmlns:m="http://schemas.openxmlformats.org/officeDocument/2006/math">
                    <m:func>
                      <m:funcPr>
                        <m:ctrlPr>
                          <a:rPr lang="en-US" sz="2000" i="1">
                            <a:solidFill>
                              <a:srgbClr val="000000"/>
                            </a:solidFill>
                            <a:latin typeface="Cambria Math" panose="02040503050406030204" pitchFamily="18" charset="0"/>
                            <a:ea typeface="Cambria Math" panose="02040503050406030204" pitchFamily="18" charset="0"/>
                          </a:rPr>
                        </m:ctrlPr>
                      </m:funcPr>
                      <m:fName>
                        <m:r>
                          <m:rPr>
                            <m:sty m:val="p"/>
                          </m:rPr>
                          <a:rPr lang="en-US" sz="2000">
                            <a:solidFill>
                              <a:srgbClr val="000000"/>
                            </a:solidFill>
                            <a:latin typeface="Cambria Math" panose="02040503050406030204" pitchFamily="18" charset="0"/>
                            <a:ea typeface="Cambria Math" panose="02040503050406030204" pitchFamily="18" charset="0"/>
                          </a:rPr>
                          <m:t>s</m:t>
                        </m:r>
                        <m:r>
                          <m:rPr>
                            <m:sty m:val="p"/>
                          </m:rPr>
                          <a:rPr lang="en-US" sz="2000" b="0" i="0" smtClean="0">
                            <a:solidFill>
                              <a:srgbClr val="000000"/>
                            </a:solidFill>
                            <a:latin typeface="Cambria Math" panose="02040503050406030204" pitchFamily="18" charset="0"/>
                            <a:ea typeface="Cambria Math" panose="02040503050406030204" pitchFamily="18" charset="0"/>
                          </a:rPr>
                          <m:t>in</m:t>
                        </m:r>
                      </m:fName>
                      <m:e>
                        <m:r>
                          <a:rPr lang="en-US" sz="2000" i="1">
                            <a:solidFill>
                              <a:srgbClr val="000000"/>
                            </a:solidFill>
                            <a:latin typeface="Cambria Math" panose="02040503050406030204" pitchFamily="18" charset="0"/>
                            <a:ea typeface="Cambria Math" panose="02040503050406030204" pitchFamily="18" charset="0"/>
                          </a:rPr>
                          <m:t>𝜃</m:t>
                        </m:r>
                        <m:r>
                          <a:rPr lang="en-US" sz="2000" i="1">
                            <a:solidFill>
                              <a:srgbClr val="000000"/>
                            </a:solidFill>
                            <a:latin typeface="Cambria Math" panose="02040503050406030204" pitchFamily="18" charset="0"/>
                            <a:ea typeface="Cambria Math" panose="02040503050406030204" pitchFamily="18" charset="0"/>
                          </a:rPr>
                          <m:t>= </m:t>
                        </m:r>
                        <m:f>
                          <m:fPr>
                            <m:ctrlPr>
                              <a:rPr lang="en-US" sz="2000" i="1">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𝑛</m:t>
                            </m:r>
                          </m:num>
                          <m:den>
                            <m:r>
                              <a:rPr lang="en-US" sz="2000" i="1">
                                <a:solidFill>
                                  <a:srgbClr val="000000"/>
                                </a:solidFill>
                                <a:latin typeface="Cambria Math" panose="02040503050406030204" pitchFamily="18" charset="0"/>
                                <a:ea typeface="Cambria Math" panose="02040503050406030204" pitchFamily="18" charset="0"/>
                              </a:rPr>
                              <m:t>𝐿</m:t>
                            </m:r>
                          </m:den>
                        </m:f>
                      </m:e>
                    </m:func>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r>
                  <a:rPr lang="en-US" sz="2000">
                    <a:solidFill>
                      <a:srgbClr val="000000"/>
                    </a:solidFill>
                    <a:latin typeface="TimesNewRomanPSMT"/>
                    <a:ea typeface="Cambria Math" panose="02040503050406030204" pitchFamily="18" charset="0"/>
                  </a:rPr>
                  <a:t>Suy ra:</a:t>
                </a:r>
              </a:p>
              <a:p>
                <a:pPr marL="342900" indent="-342900" algn="just">
                  <a:lnSpc>
                    <a:spcPct val="150000"/>
                  </a:lnSpc>
                  <a:buFont typeface="Wingdings" panose="05000000000000000000" pitchFamily="2" charset="2"/>
                  <a:buChar char="q"/>
                </a:pPr>
                <a14:m>
                  <m:oMath xmlns:m="http://schemas.openxmlformats.org/officeDocument/2006/math">
                    <m:d>
                      <m:dPr>
                        <m:begChr m:val="{"/>
                        <m:endChr m:val=""/>
                        <m:ctrlPr>
                          <a:rPr lang="en-US" sz="2000" i="1" smtClean="0">
                            <a:solidFill>
                              <a:srgbClr val="000000"/>
                            </a:solidFill>
                            <a:latin typeface="Cambria Math" panose="02040503050406030204" pitchFamily="18" charset="0"/>
                            <a:ea typeface="Cambria Math" panose="02040503050406030204" pitchFamily="18" charset="0"/>
                          </a:rPr>
                        </m:ctrlPr>
                      </m:dPr>
                      <m:e>
                        <m:eqArr>
                          <m:eqArrPr>
                            <m:ctrlPr>
                              <a:rPr lang="en-US" sz="2000" b="0" i="1" smtClean="0">
                                <a:solidFill>
                                  <a:srgbClr val="000000"/>
                                </a:solidFill>
                                <a:latin typeface="Cambria Math" panose="02040503050406030204" pitchFamily="18" charset="0"/>
                                <a:ea typeface="Cambria Math" panose="02040503050406030204" pitchFamily="18" charset="0"/>
                              </a:rPr>
                            </m:ctrlPr>
                          </m:eqArrPr>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𝑥</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𝑥</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𝐿𝑐𝑜𝑠</m:t>
                            </m:r>
                            <m:r>
                              <a:rPr lang="en-US" sz="2000" b="0" i="1" smtClean="0">
                                <a:solidFill>
                                  <a:srgbClr val="000000"/>
                                </a:solidFill>
                                <a:latin typeface="Cambria Math" panose="02040503050406030204" pitchFamily="18" charset="0"/>
                                <a:ea typeface="Cambria Math" panose="02040503050406030204" pitchFamily="18" charset="0"/>
                              </a:rPr>
                              <m:t>𝜃</m:t>
                            </m:r>
                          </m:e>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𝑦</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𝑦</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𝐿</m:t>
                            </m:r>
                            <m:func>
                              <m:funcPr>
                                <m:ctrlPr>
                                  <a:rPr lang="en-US" sz="2000" b="0" i="1" smtClean="0">
                                    <a:solidFill>
                                      <a:srgbClr val="000000"/>
                                    </a:solidFill>
                                    <a:latin typeface="Cambria Math" panose="02040503050406030204" pitchFamily="18" charset="0"/>
                                    <a:ea typeface="Cambria Math" panose="02040503050406030204" pitchFamily="18" charset="0"/>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rPr>
                                  <m:t>sin</m:t>
                                </m:r>
                              </m:fName>
                              <m:e>
                                <m:r>
                                  <a:rPr lang="en-US" sz="2000" b="0" i="1" smtClean="0">
                                    <a:solidFill>
                                      <a:srgbClr val="000000"/>
                                    </a:solidFill>
                                    <a:latin typeface="Cambria Math" panose="02040503050406030204" pitchFamily="18" charset="0"/>
                                    <a:ea typeface="Cambria Math" panose="02040503050406030204" pitchFamily="18" charset="0"/>
                                  </a:rPr>
                                  <m:t>𝜃</m:t>
                                </m:r>
                              </m:e>
                            </m:func>
                          </m:e>
                        </m:eqArr>
                      </m:e>
                    </m:d>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endParaRPr lang="en-US" sz="200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1300" y="1433802"/>
                <a:ext cx="6311900" cy="3220882"/>
              </a:xfrm>
              <a:prstGeom prst="rect">
                <a:avLst/>
              </a:prstGeom>
              <a:blipFill>
                <a:blip r:embed="rId3"/>
                <a:stretch>
                  <a:fillRect l="-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59572A8-CE22-4317-9D51-4E72C24FCA27}"/>
                  </a:ext>
                </a:extLst>
              </p:cNvPr>
              <p:cNvSpPr/>
              <p:nvPr/>
            </p:nvSpPr>
            <p:spPr>
              <a:xfrm>
                <a:off x="1511300" y="4393203"/>
                <a:ext cx="10277426" cy="1150571"/>
              </a:xfrm>
              <a:prstGeom prst="rect">
                <a:avLst/>
              </a:prstGeom>
            </p:spPr>
            <p:txBody>
              <a:bodyPr wrap="square">
                <a:spAutoFit/>
              </a:bodyPr>
              <a:lstStyle/>
              <a:p>
                <a:pPr marL="342900" indent="-342900" algn="just">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rPr>
                      <m:t>𝑡𝑎𝑛</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𝑧</m:t>
                        </m:r>
                      </m:num>
                      <m:den>
                        <m:r>
                          <a:rPr lang="en-US" sz="2000" b="0" i="1" smtClean="0">
                            <a:solidFill>
                              <a:srgbClr val="000000"/>
                            </a:solidFill>
                            <a:latin typeface="Cambria Math" panose="02040503050406030204" pitchFamily="18" charset="0"/>
                            <a:ea typeface="Cambria Math" panose="02040503050406030204" pitchFamily="18" charset="0"/>
                          </a:rPr>
                          <m:t>𝐿</m:t>
                        </m:r>
                      </m:den>
                    </m:f>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𝐿</m:t>
                        </m:r>
                        <m:r>
                          <a:rPr lang="en-US" sz="2000" b="0" i="1" smtClean="0">
                            <a:solidFill>
                              <a:srgbClr val="000000"/>
                            </a:solidFill>
                            <a:latin typeface="Cambria Math" panose="02040503050406030204" pitchFamily="18" charset="0"/>
                            <a:ea typeface="Cambria Math" panose="02040503050406030204" pitchFamily="18" charset="0"/>
                          </a:rPr>
                          <m:t>1</m:t>
                        </m:r>
                      </m:den>
                    </m:f>
                    <m:r>
                      <a:rPr lang="en-US" sz="2000" b="0" i="1" smtClean="0">
                        <a:solidFill>
                          <a:srgbClr val="000000"/>
                        </a:solidFill>
                        <a:latin typeface="Cambria Math" panose="02040503050406030204" pitchFamily="18" charset="0"/>
                        <a:ea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ớ</m:t>
                    </m:r>
                    <m:r>
                      <a:rPr lang="en-US" sz="2000" b="0" i="1" smtClean="0">
                        <a:solidFill>
                          <a:srgbClr val="000000"/>
                        </a:solidFill>
                        <a:latin typeface="Cambria Math" panose="02040503050406030204" pitchFamily="18" charset="0"/>
                        <a:ea typeface="Cambria Math" panose="02040503050406030204" pitchFamily="18" charset="0"/>
                      </a:rPr>
                      <m:t>𝑖</m:t>
                    </m:r>
                    <m:r>
                      <a:rPr lang="en-US" sz="2000" b="0" i="1" smtClean="0">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𝐿</m:t>
                    </m:r>
                    <m:r>
                      <a:rPr lang="vi-VN" sz="2000" i="1">
                        <a:solidFill>
                          <a:srgbClr val="000000"/>
                        </a:solidFill>
                        <a:latin typeface="Cambria Math" panose="02040503050406030204" pitchFamily="18" charset="0"/>
                        <a:ea typeface="Cambria Math" panose="02040503050406030204" pitchFamily="18" charset="0"/>
                      </a:rPr>
                      <m:t>1 </m:t>
                    </m:r>
                    <m:r>
                      <a:rPr lang="vi-VN" sz="2000" i="1">
                        <a:solidFill>
                          <a:srgbClr val="000000"/>
                        </a:solidFill>
                        <a:latin typeface="Cambria Math" panose="02040503050406030204" pitchFamily="18" charset="0"/>
                        <a:ea typeface="Cambria Math" panose="02040503050406030204" pitchFamily="18" charset="0"/>
                      </a:rPr>
                      <m:t>𝑙</m:t>
                    </m:r>
                    <m:r>
                      <a:rPr lang="vi-VN" sz="2000" i="1">
                        <a:solidFill>
                          <a:srgbClr val="000000"/>
                        </a:solidFill>
                        <a:latin typeface="Cambria Math" panose="02040503050406030204" pitchFamily="18" charset="0"/>
                        <a:ea typeface="Cambria Math" panose="02040503050406030204" pitchFamily="18" charset="0"/>
                      </a:rPr>
                      <m:t>à </m:t>
                    </m:r>
                    <m:r>
                      <a:rPr lang="vi-VN" sz="2000" i="1">
                        <a:solidFill>
                          <a:srgbClr val="000000"/>
                        </a:solidFill>
                        <a:latin typeface="Cambria Math" panose="02040503050406030204" pitchFamily="18" charset="0"/>
                        <a:ea typeface="Cambria Math" panose="02040503050406030204" pitchFamily="18" charset="0"/>
                      </a:rPr>
                      <m:t>𝑐h𝑖</m:t>
                    </m:r>
                    <m:r>
                      <a:rPr lang="vi-VN" sz="2000" i="1">
                        <a:solidFill>
                          <a:srgbClr val="000000"/>
                        </a:solidFill>
                        <a:latin typeface="Cambria Math" panose="02040503050406030204" pitchFamily="18" charset="0"/>
                        <a:ea typeface="Cambria Math" panose="02040503050406030204" pitchFamily="18" charset="0"/>
                      </a:rPr>
                      <m:t>ề</m:t>
                    </m:r>
                    <m:r>
                      <a:rPr lang="vi-VN" sz="2000" i="1">
                        <a:solidFill>
                          <a:srgbClr val="000000"/>
                        </a:solidFill>
                        <a:latin typeface="Cambria Math" panose="02040503050406030204" pitchFamily="18" charset="0"/>
                        <a:ea typeface="Cambria Math" panose="02040503050406030204" pitchFamily="18" charset="0"/>
                      </a:rPr>
                      <m:t>𝑢</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𝑑</m:t>
                    </m:r>
                    <m:r>
                      <a:rPr lang="vi-VN" sz="2000" i="1">
                        <a:solidFill>
                          <a:srgbClr val="000000"/>
                        </a:solidFill>
                        <a:latin typeface="Cambria Math" panose="02040503050406030204" pitchFamily="18" charset="0"/>
                        <a:ea typeface="Cambria Math" panose="02040503050406030204" pitchFamily="18" charset="0"/>
                      </a:rPr>
                      <m:t>à</m:t>
                    </m:r>
                    <m:r>
                      <a:rPr lang="vi-VN" sz="2000" i="1">
                        <a:solidFill>
                          <a:srgbClr val="000000"/>
                        </a:solidFill>
                        <a:latin typeface="Cambria Math" panose="02040503050406030204" pitchFamily="18" charset="0"/>
                        <a:ea typeface="Cambria Math" panose="02040503050406030204" pitchFamily="18" charset="0"/>
                      </a:rPr>
                      <m:t>𝑖</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ủ</m:t>
                    </m:r>
                    <m:r>
                      <a:rPr lang="vi-VN" sz="2000" i="1">
                        <a:solidFill>
                          <a:srgbClr val="000000"/>
                        </a:solidFill>
                        <a:latin typeface="Cambria Math" panose="02040503050406030204" pitchFamily="18" charset="0"/>
                        <a:ea typeface="Cambria Math" panose="02040503050406030204" pitchFamily="18" charset="0"/>
                      </a:rPr>
                      <m:t>𝑎</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á</m:t>
                    </m:r>
                    <m:r>
                      <a:rPr lang="vi-VN" sz="2000" i="1">
                        <a:solidFill>
                          <a:srgbClr val="000000"/>
                        </a:solidFill>
                        <a:latin typeface="Cambria Math" panose="02040503050406030204" pitchFamily="18" charset="0"/>
                        <a:ea typeface="Cambria Math" panose="02040503050406030204" pitchFamily="18" charset="0"/>
                      </a:rPr>
                      <m:t>𝑐</m:t>
                    </m:r>
                    <m:r>
                      <a:rPr lang="vi-VN" sz="2000" i="1">
                        <a:solidFill>
                          <a:srgbClr val="000000"/>
                        </a:solidFill>
                        <a:latin typeface="Cambria Math" panose="02040503050406030204" pitchFamily="18" charset="0"/>
                        <a:ea typeface="Cambria Math" panose="02040503050406030204" pitchFamily="18" charset="0"/>
                      </a:rPr>
                      <m:t> đườ</m:t>
                    </m:r>
                    <m:r>
                      <a:rPr lang="vi-VN" sz="2000" i="1">
                        <a:solidFill>
                          <a:srgbClr val="000000"/>
                        </a:solidFill>
                        <a:latin typeface="Cambria Math" panose="02040503050406030204" pitchFamily="18" charset="0"/>
                        <a:ea typeface="Cambria Math" panose="02040503050406030204" pitchFamily="18" charset="0"/>
                      </a:rPr>
                      <m:t>𝑛𝑔</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𝑐h𝑖</m:t>
                    </m:r>
                    <m:r>
                      <a:rPr lang="vi-VN" sz="2000" i="1">
                        <a:solidFill>
                          <a:srgbClr val="000000"/>
                        </a:solidFill>
                        <a:latin typeface="Cambria Math" panose="02040503050406030204" pitchFamily="18" charset="0"/>
                        <a:ea typeface="Cambria Math" panose="02040503050406030204" pitchFamily="18" charset="0"/>
                      </a:rPr>
                      <m:t>ế</m:t>
                    </m:r>
                    <m:r>
                      <a:rPr lang="vi-VN" sz="2000" i="1">
                        <a:solidFill>
                          <a:srgbClr val="000000"/>
                        </a:solidFill>
                        <a:latin typeface="Cambria Math" panose="02040503050406030204" pitchFamily="18" charset="0"/>
                        <a:ea typeface="Cambria Math" panose="02040503050406030204" pitchFamily="18" charset="0"/>
                      </a:rPr>
                      <m:t>𝑢</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𝑡</m:t>
                    </m:r>
                    <m:r>
                      <a:rPr lang="vi-VN" sz="2000" i="1">
                        <a:solidFill>
                          <a:srgbClr val="000000"/>
                        </a:solidFill>
                        <a:latin typeface="Cambria Math" panose="02040503050406030204" pitchFamily="18" charset="0"/>
                        <a:ea typeface="Cambria Math" panose="02040503050406030204" pitchFamily="18" charset="0"/>
                      </a:rPr>
                      <m:t>ừ </m:t>
                    </m:r>
                    <m:d>
                      <m:dPr>
                        <m:ctrlPr>
                          <a:rPr lang="vi-VN" sz="2000" i="1">
                            <a:solidFill>
                              <a:srgbClr val="000000"/>
                            </a:solidFill>
                            <a:latin typeface="Cambria Math" panose="02040503050406030204" pitchFamily="18" charset="0"/>
                            <a:ea typeface="Cambria Math" panose="02040503050406030204" pitchFamily="18" charset="0"/>
                          </a:rPr>
                        </m:ctrlPr>
                      </m:dPr>
                      <m:e>
                        <m:r>
                          <a:rPr lang="vi-VN" sz="2000" i="1">
                            <a:solidFill>
                              <a:srgbClr val="000000"/>
                            </a:solidFill>
                            <a:latin typeface="Cambria Math" panose="02040503050406030204" pitchFamily="18" charset="0"/>
                            <a:ea typeface="Cambria Math" panose="02040503050406030204" pitchFamily="18" charset="0"/>
                          </a:rPr>
                          <m:t>𝑥</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𝑦</m:t>
                        </m:r>
                      </m:e>
                    </m:d>
                    <m:r>
                      <a:rPr lang="vi-VN" sz="2000" i="1">
                        <a:solidFill>
                          <a:srgbClr val="000000"/>
                        </a:solidFill>
                        <a:latin typeface="Cambria Math" panose="02040503050406030204" pitchFamily="18" charset="0"/>
                        <a:ea typeface="Cambria Math" panose="02040503050406030204" pitchFamily="18" charset="0"/>
                      </a:rPr>
                      <m:t>đế</m:t>
                    </m:r>
                    <m:r>
                      <a:rPr lang="vi-VN" sz="2000" i="1">
                        <a:solidFill>
                          <a:srgbClr val="000000"/>
                        </a:solidFill>
                        <a:latin typeface="Cambria Math" panose="02040503050406030204" pitchFamily="18" charset="0"/>
                        <a:ea typeface="Cambria Math" panose="02040503050406030204" pitchFamily="18" charset="0"/>
                      </a:rPr>
                      <m:t>𝑛</m:t>
                    </m:r>
                    <m:r>
                      <a:rPr lang="vi-VN" sz="2000" i="1">
                        <a:solidFill>
                          <a:srgbClr val="000000"/>
                        </a:solidFill>
                        <a:latin typeface="Cambria Math" panose="02040503050406030204" pitchFamily="18" charset="0"/>
                        <a:ea typeface="Cambria Math" panose="02040503050406030204" pitchFamily="18" charset="0"/>
                      </a:rPr>
                      <m:t> </m:t>
                    </m:r>
                    <m:d>
                      <m:dPr>
                        <m:ctrlPr>
                          <a:rPr lang="vi-VN" sz="2000" i="1">
                            <a:solidFill>
                              <a:srgbClr val="000000"/>
                            </a:solidFill>
                            <a:latin typeface="Cambria Math" panose="02040503050406030204" pitchFamily="18" charset="0"/>
                            <a:ea typeface="Cambria Math" panose="02040503050406030204" pitchFamily="18" charset="0"/>
                          </a:rPr>
                        </m:ctrlPr>
                      </m:dPr>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vi-VN" sz="2000" i="1">
                                <a:solidFill>
                                  <a:srgbClr val="000000"/>
                                </a:solidFill>
                                <a:latin typeface="Cambria Math" panose="02040503050406030204" pitchFamily="18" charset="0"/>
                                <a:ea typeface="Cambria Math" panose="02040503050406030204" pitchFamily="18" charset="0"/>
                              </a:rPr>
                              <m:t>𝑥</m:t>
                            </m:r>
                          </m:e>
                          <m:sup>
                            <m:r>
                              <a:rPr lang="en-US" sz="2000" b="0" i="1" smtClean="0">
                                <a:solidFill>
                                  <a:srgbClr val="000000"/>
                                </a:solidFill>
                                <a:latin typeface="Cambria Math" panose="02040503050406030204" pitchFamily="18" charset="0"/>
                                <a:ea typeface="Cambria Math" panose="02040503050406030204" pitchFamily="18" charset="0"/>
                              </a:rPr>
                              <m:t>′</m:t>
                            </m:r>
                          </m:sup>
                        </m:sSup>
                        <m:r>
                          <a:rPr lang="vi-VN" sz="2000" i="1">
                            <a:solidFill>
                              <a:srgbClr val="000000"/>
                            </a:solidFill>
                            <a:latin typeface="Cambria Math" panose="02040503050406030204" pitchFamily="18" charset="0"/>
                            <a:ea typeface="Cambria Math" panose="02040503050406030204" pitchFamily="18" charset="0"/>
                          </a:rPr>
                          <m:t>, </m:t>
                        </m:r>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vi-VN" sz="2000" i="1">
                                <a:solidFill>
                                  <a:srgbClr val="000000"/>
                                </a:solidFill>
                                <a:latin typeface="Cambria Math" panose="02040503050406030204" pitchFamily="18" charset="0"/>
                                <a:ea typeface="Cambria Math" panose="02040503050406030204" pitchFamily="18" charset="0"/>
                              </a:rPr>
                              <m:t>𝑦</m:t>
                            </m:r>
                          </m:e>
                          <m:sup>
                            <m:r>
                              <a:rPr lang="en-US" sz="2000" b="0" i="1" smtClean="0">
                                <a:solidFill>
                                  <a:srgbClr val="000000"/>
                                </a:solidFill>
                                <a:latin typeface="Cambria Math" panose="02040503050406030204" pitchFamily="18" charset="0"/>
                                <a:ea typeface="Cambria Math" panose="02040503050406030204" pitchFamily="18" charset="0"/>
                              </a:rPr>
                              <m:t>′</m:t>
                            </m:r>
                          </m:sup>
                        </m:sSup>
                      </m:e>
                    </m:d>
                    <m:r>
                      <a:rPr lang="vi-VN" sz="2000" i="1">
                        <a:solidFill>
                          <a:srgbClr val="000000"/>
                        </a:solidFill>
                        <a:latin typeface="Cambria Math" panose="02040503050406030204" pitchFamily="18" charset="0"/>
                        <a:ea typeface="Cambria Math" panose="02040503050406030204" pitchFamily="18" charset="0"/>
                      </a:rPr>
                      <m:t>𝑘h𝑖</m:t>
                    </m:r>
                    <m:r>
                      <a:rPr lang="vi-VN" sz="2000" i="1">
                        <a:solidFill>
                          <a:srgbClr val="000000"/>
                        </a:solidFill>
                        <a:latin typeface="Cambria Math" panose="02040503050406030204" pitchFamily="18" charset="0"/>
                        <a:ea typeface="Cambria Math" panose="02040503050406030204" pitchFamily="18" charset="0"/>
                      </a:rPr>
                      <m:t> </m:t>
                    </m:r>
                    <m:r>
                      <a:rPr lang="vi-VN" sz="2000" i="1">
                        <a:solidFill>
                          <a:srgbClr val="000000"/>
                        </a:solidFill>
                        <a:latin typeface="Cambria Math" panose="02040503050406030204" pitchFamily="18" charset="0"/>
                        <a:ea typeface="Cambria Math" panose="02040503050406030204" pitchFamily="18" charset="0"/>
                      </a:rPr>
                      <m:t>𝑧</m:t>
                    </m:r>
                    <m:r>
                      <a:rPr lang="vi-VN" sz="2000" i="1">
                        <a:solidFill>
                          <a:srgbClr val="000000"/>
                        </a:solidFill>
                        <a:latin typeface="Cambria Math" panose="02040503050406030204" pitchFamily="18" charset="0"/>
                        <a:ea typeface="Cambria Math" panose="02040503050406030204" pitchFamily="18" charset="0"/>
                      </a:rPr>
                      <m:t> = 1</m:t>
                    </m:r>
                  </m:oMath>
                </a14:m>
                <a:endParaRPr lang="en-US" sz="2000">
                  <a:solidFill>
                    <a:srgbClr val="000000"/>
                  </a:solidFill>
                  <a:latin typeface="TimesNewRomanPSMT"/>
                  <a:ea typeface="Cambria Math" panose="02040503050406030204" pitchFamily="18" charset="0"/>
                </a:endParaRPr>
              </a:p>
              <a:p>
                <a:pPr marL="342900" indent="-342900" algn="just">
                  <a:lnSpc>
                    <a:spcPct val="150000"/>
                  </a:lnSpc>
                  <a:buFont typeface="Wingdings" panose="05000000000000000000" pitchFamily="2" charset="2"/>
                  <a:buChar char="q"/>
                </a:pPr>
                <a:r>
                  <a:rPr lang="en-US" sz="2000" b="0">
                    <a:solidFill>
                      <a:srgbClr val="000000"/>
                    </a:solidFill>
                    <a:latin typeface="TimesNewRomanPSMT"/>
                    <a:ea typeface="Cambria Math" panose="02040503050406030204" pitchFamily="18" charset="0"/>
                  </a:rPr>
                  <a:t>Suy ra: L=z.L</a:t>
                </a:r>
                <a:r>
                  <a:rPr lang="en-US" sz="2000" b="0" baseline="-25000">
                    <a:solidFill>
                      <a:srgbClr val="000000"/>
                    </a:solidFill>
                    <a:latin typeface="TimesNewRomanPSMT"/>
                    <a:ea typeface="Cambria Math" panose="02040503050406030204" pitchFamily="18" charset="0"/>
                  </a:rPr>
                  <a:t>1</a:t>
                </a:r>
              </a:p>
            </p:txBody>
          </p:sp>
        </mc:Choice>
        <mc:Fallback xmlns="">
          <p:sp>
            <p:nvSpPr>
              <p:cNvPr id="6" name="Rectangle 5">
                <a:extLst>
                  <a:ext uri="{FF2B5EF4-FFF2-40B4-BE49-F238E27FC236}">
                    <a16:creationId xmlns:a16="http://schemas.microsoft.com/office/drawing/2014/main" id="{F59572A8-CE22-4317-9D51-4E72C24FCA27}"/>
                  </a:ext>
                </a:extLst>
              </p:cNvPr>
              <p:cNvSpPr>
                <a:spLocks noRot="1" noChangeAspect="1" noMove="1" noResize="1" noEditPoints="1" noAdjustHandles="1" noChangeArrowheads="1" noChangeShapeType="1" noTextEdit="1"/>
              </p:cNvSpPr>
              <p:nvPr/>
            </p:nvSpPr>
            <p:spPr>
              <a:xfrm>
                <a:off x="1511300" y="4393203"/>
                <a:ext cx="10277426" cy="1150571"/>
              </a:xfrm>
              <a:prstGeom prst="rect">
                <a:avLst/>
              </a:prstGeom>
              <a:blipFill>
                <a:blip r:embed="rId4"/>
                <a:stretch>
                  <a:fillRect l="-534" b="-904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6780D4D-25F1-498F-BFA1-069D7F00874D}"/>
              </a:ext>
            </a:extLst>
          </p:cNvPr>
          <p:cNvPicPr>
            <a:picLocks noChangeAspect="1"/>
          </p:cNvPicPr>
          <p:nvPr/>
        </p:nvPicPr>
        <p:blipFill>
          <a:blip r:embed="rId5"/>
          <a:stretch>
            <a:fillRect/>
          </a:stretch>
        </p:blipFill>
        <p:spPr>
          <a:xfrm>
            <a:off x="7823200" y="1134392"/>
            <a:ext cx="3844891" cy="31672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24B5C7-898F-490A-8D6D-C57FA1EF9E2F}"/>
                  </a:ext>
                </a:extLst>
              </p:cNvPr>
              <p:cNvSpPr txBox="1"/>
              <p:nvPr/>
            </p:nvSpPr>
            <p:spPr>
              <a:xfrm>
                <a:off x="6047348" y="5433432"/>
                <a:ext cx="3343287"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𝑐𝑜𝑠</m:t>
                                                  </m:r>
                                                  <m:r>
                                                    <a:rPr lang="en-US" i="1">
                                                      <a:solidFill>
                                                        <a:srgbClr val="000000"/>
                                                      </a:solidFill>
                                                      <a:latin typeface="Cambria Math" panose="02040503050406030204" pitchFamily="18" charset="0"/>
                                                      <a:ea typeface="Cambria Math" panose="02040503050406030204" pitchFamily="18" charset="0"/>
                                                    </a:rPr>
                                                    <m:t>𝜃</m:t>
                                                  </m:r>
                                                </m:e>
                                              </m:mr>
                                              <m:m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solidFill>
                                                        <a:srgbClr val="000000"/>
                                                      </a:solidFill>
                                                      <a:latin typeface="Cambria Math" panose="02040503050406030204" pitchFamily="18" charset="0"/>
                                                      <a:ea typeface="Cambria Math" panose="02040503050406030204" pitchFamily="18" charset="0"/>
                                                    </a:rPr>
                                                    <m:t>.</m:t>
                                                  </m:r>
                                                  <m:func>
                                                    <m:funcPr>
                                                      <m:ctrlPr>
                                                        <a:rPr lang="en-US" i="1">
                                                          <a:solidFill>
                                                            <a:srgbClr val="000000"/>
                                                          </a:solidFill>
                                                          <a:latin typeface="Cambria Math" panose="02040503050406030204" pitchFamily="18" charset="0"/>
                                                          <a:ea typeface="Cambria Math" panose="02040503050406030204" pitchFamily="18" charset="0"/>
                                                        </a:rPr>
                                                      </m:ctrlPr>
                                                    </m:funcPr>
                                                    <m:fName>
                                                      <m:r>
                                                        <m:rPr>
                                                          <m:sty m:val="p"/>
                                                        </m:rPr>
                                                        <a:rPr lang="en-US">
                                                          <a:solidFill>
                                                            <a:srgbClr val="000000"/>
                                                          </a:solidFill>
                                                          <a:latin typeface="Cambria Math" panose="02040503050406030204" pitchFamily="18" charset="0"/>
                                                          <a:ea typeface="Cambria Math" panose="02040503050406030204" pitchFamily="18" charset="0"/>
                                                        </a:rPr>
                                                        <m:t>sin</m:t>
                                                      </m:r>
                                                    </m:fName>
                                                    <m:e>
                                                      <m:r>
                                                        <a:rPr lang="en-US" i="1">
                                                          <a:solidFill>
                                                            <a:srgbClr val="000000"/>
                                                          </a:solidFill>
                                                          <a:latin typeface="Cambria Math" panose="02040503050406030204" pitchFamily="18" charset="0"/>
                                                          <a:ea typeface="Cambria Math" panose="02040503050406030204" pitchFamily="18" charset="0"/>
                                                        </a:rPr>
                                                        <m:t>𝜃</m:t>
                                                      </m:r>
                                                    </m:e>
                                                  </m:func>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mr>
                            <m:mr>
                              <m:e>
                                <m:r>
                                  <a:rPr lang="en-US" b="0" i="1" smtClean="0">
                                    <a:latin typeface="Cambria Math" panose="02040503050406030204" pitchFamily="18" charset="0"/>
                                  </a:rPr>
                                  <m:t>𝑧</m:t>
                                </m:r>
                              </m:e>
                            </m:mr>
                            <m:mr>
                              <m:e>
                                <m:r>
                                  <a:rPr lang="en-US" b="0" i="1" smtClean="0">
                                    <a:latin typeface="Cambria Math" panose="02040503050406030204" pitchFamily="18" charset="0"/>
                                  </a:rPr>
                                  <m:t>1</m:t>
                                </m:r>
                              </m:e>
                            </m:mr>
                          </m:m>
                        </m:e>
                      </m:d>
                    </m:oMath>
                  </m:oMathPara>
                </a14:m>
                <a:endParaRPr lang="en-US"/>
              </a:p>
            </p:txBody>
          </p:sp>
        </mc:Choice>
        <mc:Fallback xmlns="">
          <p:sp>
            <p:nvSpPr>
              <p:cNvPr id="9" name="TextBox 8">
                <a:extLst>
                  <a:ext uri="{FF2B5EF4-FFF2-40B4-BE49-F238E27FC236}">
                    <a16:creationId xmlns:a16="http://schemas.microsoft.com/office/drawing/2014/main" id="{5324B5C7-898F-490A-8D6D-C57FA1EF9E2F}"/>
                  </a:ext>
                </a:extLst>
              </p:cNvPr>
              <p:cNvSpPr txBox="1">
                <a:spLocks noRot="1" noChangeAspect="1" noMove="1" noResize="1" noEditPoints="1" noAdjustHandles="1" noChangeArrowheads="1" noChangeShapeType="1" noTextEdit="1"/>
              </p:cNvSpPr>
              <p:nvPr/>
            </p:nvSpPr>
            <p:spPr>
              <a:xfrm>
                <a:off x="6047348" y="5433432"/>
                <a:ext cx="3343287" cy="105125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DB7DBC6-FD25-4248-958E-6CB51457060A}"/>
                  </a:ext>
                </a:extLst>
              </p:cNvPr>
              <p:cNvSpPr/>
              <p:nvPr/>
            </p:nvSpPr>
            <p:spPr>
              <a:xfrm>
                <a:off x="1741752" y="5774488"/>
                <a:ext cx="2030299"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000000"/>
                              </a:solidFill>
                              <a:latin typeface="Cambria Math" panose="02040503050406030204" pitchFamily="18" charset="0"/>
                              <a:ea typeface="Cambria Math" panose="02040503050406030204" pitchFamily="18" charset="0"/>
                            </a:rPr>
                          </m:ctrlPr>
                        </m:dPr>
                        <m:e>
                          <m:eqArr>
                            <m:eqArrPr>
                              <m:ctrlPr>
                                <a:rPr lang="en-US" i="1">
                                  <a:solidFill>
                                    <a:srgbClr val="000000"/>
                                  </a:solidFill>
                                  <a:latin typeface="Cambria Math" panose="02040503050406030204" pitchFamily="18" charset="0"/>
                                  <a:ea typeface="Cambria Math" panose="02040503050406030204" pitchFamily="18" charset="0"/>
                                </a:rPr>
                              </m:ctrlPr>
                            </m:eqArrPr>
                            <m:e>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𝑥</m:t>
                                  </m:r>
                                </m:e>
                                <m:sup>
                                  <m:r>
                                    <a:rPr lang="en-US" i="1">
                                      <a:solidFill>
                                        <a:srgbClr val="000000"/>
                                      </a:solidFill>
                                      <a:latin typeface="Cambria Math" panose="02040503050406030204" pitchFamily="18" charset="0"/>
                                      <a:ea typeface="Cambria Math" panose="02040503050406030204" pitchFamily="18" charset="0"/>
                                    </a:rPr>
                                    <m:t>′</m:t>
                                  </m:r>
                                </m:sup>
                              </m:sSup>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𝑥</m:t>
                              </m:r>
                              <m:r>
                                <a:rPr lang="en-US" i="1">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𝑧</m:t>
                              </m:r>
                              <m:r>
                                <a:rPr lang="en-US" i="1">
                                  <a:solidFill>
                                    <a:srgbClr val="000000"/>
                                  </a:solidFill>
                                  <a:latin typeface="Cambria Math" panose="02040503050406030204" pitchFamily="18" charset="0"/>
                                  <a:ea typeface="Cambria Math" panose="02040503050406030204" pitchFamily="18" charset="0"/>
                                </a:rPr>
                                <m:t>𝐿𝑐𝑜𝑠</m:t>
                              </m:r>
                              <m:r>
                                <a:rPr lang="en-US" i="1">
                                  <a:solidFill>
                                    <a:srgbClr val="000000"/>
                                  </a:solidFill>
                                  <a:latin typeface="Cambria Math" panose="02040503050406030204" pitchFamily="18" charset="0"/>
                                  <a:ea typeface="Cambria Math" panose="02040503050406030204" pitchFamily="18" charset="0"/>
                                </a:rPr>
                                <m:t>𝜃</m:t>
                              </m:r>
                            </m:e>
                            <m:e>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𝑦</m:t>
                                  </m:r>
                                </m:e>
                                <m:sup>
                                  <m:r>
                                    <a:rPr lang="en-US" i="1">
                                      <a:solidFill>
                                        <a:srgbClr val="000000"/>
                                      </a:solidFill>
                                      <a:latin typeface="Cambria Math" panose="02040503050406030204" pitchFamily="18" charset="0"/>
                                      <a:ea typeface="Cambria Math" panose="02040503050406030204" pitchFamily="18" charset="0"/>
                                    </a:rPr>
                                    <m:t>′</m:t>
                                  </m:r>
                                </m:sup>
                              </m:sSup>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𝑦</m:t>
                              </m:r>
                              <m:r>
                                <a:rPr lang="en-US" i="1">
                                  <a:solidFill>
                                    <a:srgbClr val="000000"/>
                                  </a:solidFill>
                                  <a:latin typeface="Cambria Math" panose="02040503050406030204" pitchFamily="18" charset="0"/>
                                  <a:ea typeface="Cambria Math" panose="02040503050406030204" pitchFamily="18" charset="0"/>
                                </a:rPr>
                                <m:t>+</m:t>
                              </m:r>
                              <m:r>
                                <a:rPr lang="en-US" b="0" i="1" smtClean="0">
                                  <a:solidFill>
                                    <a:srgbClr val="000000"/>
                                  </a:solidFill>
                                  <a:latin typeface="Cambria Math" panose="02040503050406030204" pitchFamily="18" charset="0"/>
                                  <a:ea typeface="Cambria Math" panose="02040503050406030204" pitchFamily="18" charset="0"/>
                                </a:rPr>
                                <m:t>𝑧</m:t>
                              </m:r>
                              <m:r>
                                <a:rPr lang="en-US" i="1">
                                  <a:solidFill>
                                    <a:srgbClr val="000000"/>
                                  </a:solidFill>
                                  <a:latin typeface="Cambria Math" panose="02040503050406030204" pitchFamily="18" charset="0"/>
                                  <a:ea typeface="Cambria Math" panose="02040503050406030204" pitchFamily="18" charset="0"/>
                                </a:rPr>
                                <m:t>𝐿</m:t>
                              </m:r>
                              <m:func>
                                <m:funcPr>
                                  <m:ctrlPr>
                                    <a:rPr lang="en-US" i="1">
                                      <a:solidFill>
                                        <a:srgbClr val="000000"/>
                                      </a:solidFill>
                                      <a:latin typeface="Cambria Math" panose="02040503050406030204" pitchFamily="18" charset="0"/>
                                      <a:ea typeface="Cambria Math" panose="02040503050406030204" pitchFamily="18" charset="0"/>
                                    </a:rPr>
                                  </m:ctrlPr>
                                </m:funcPr>
                                <m:fName>
                                  <m:r>
                                    <m:rPr>
                                      <m:sty m:val="p"/>
                                    </m:rPr>
                                    <a:rPr lang="en-US">
                                      <a:solidFill>
                                        <a:srgbClr val="000000"/>
                                      </a:solidFill>
                                      <a:latin typeface="Cambria Math" panose="02040503050406030204" pitchFamily="18" charset="0"/>
                                      <a:ea typeface="Cambria Math" panose="02040503050406030204" pitchFamily="18" charset="0"/>
                                    </a:rPr>
                                    <m:t>sin</m:t>
                                  </m:r>
                                </m:fName>
                                <m:e>
                                  <m:r>
                                    <a:rPr lang="en-US" i="1">
                                      <a:solidFill>
                                        <a:srgbClr val="000000"/>
                                      </a:solidFill>
                                      <a:latin typeface="Cambria Math" panose="02040503050406030204" pitchFamily="18" charset="0"/>
                                      <a:ea typeface="Cambria Math" panose="02040503050406030204" pitchFamily="18" charset="0"/>
                                    </a:rPr>
                                    <m:t>𝜃</m:t>
                                  </m:r>
                                </m:e>
                              </m:func>
                            </m:e>
                          </m:eqArr>
                        </m:e>
                      </m:d>
                    </m:oMath>
                  </m:oMathPara>
                </a14:m>
                <a:endParaRPr lang="en-US"/>
              </a:p>
            </p:txBody>
          </p:sp>
        </mc:Choice>
        <mc:Fallback xmlns="">
          <p:sp>
            <p:nvSpPr>
              <p:cNvPr id="3" name="Rectangle 2">
                <a:extLst>
                  <a:ext uri="{FF2B5EF4-FFF2-40B4-BE49-F238E27FC236}">
                    <a16:creationId xmlns:a16="http://schemas.microsoft.com/office/drawing/2014/main" id="{7DB7DBC6-FD25-4248-958E-6CB51457060A}"/>
                  </a:ext>
                </a:extLst>
              </p:cNvPr>
              <p:cNvSpPr>
                <a:spLocks noRot="1" noChangeAspect="1" noMove="1" noResize="1" noEditPoints="1" noAdjustHandles="1" noChangeArrowheads="1" noChangeShapeType="1" noTextEdit="1"/>
              </p:cNvSpPr>
              <p:nvPr/>
            </p:nvSpPr>
            <p:spPr>
              <a:xfrm>
                <a:off x="1741752" y="5774488"/>
                <a:ext cx="2030299" cy="71019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256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11300" y="1433802"/>
                <a:ext cx="6311900" cy="49821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TimesNewRomanPSMT"/>
                    <a:ea typeface="Cambria Math" panose="02040503050406030204" pitchFamily="18" charset="0"/>
                  </a:rPr>
                  <a:t>Một phép chiếu trực giao </a:t>
                </a:r>
                <a:r>
                  <a:rPr lang="en-US" sz="2000">
                    <a:solidFill>
                      <a:srgbClr val="000000"/>
                    </a:solidFill>
                    <a:latin typeface="TimesNewRomanPSMT"/>
                    <a:ea typeface="Cambria Math" panose="02040503050406030204" pitchFamily="18" charset="0"/>
                  </a:rPr>
                  <a:t>x</a:t>
                </a:r>
                <a:r>
                  <a:rPr lang="vi-VN" sz="2000">
                    <a:solidFill>
                      <a:srgbClr val="000000"/>
                    </a:solidFill>
                    <a:latin typeface="TimesNewRomanPSMT"/>
                    <a:ea typeface="Cambria Math" panose="02040503050406030204" pitchFamily="18" charset="0"/>
                  </a:rPr>
                  <a:t>ảy ra ở góc chiếu </a:t>
                </a:r>
                <a14:m>
                  <m:oMath xmlns:m="http://schemas.openxmlformats.org/officeDocument/2006/math">
                    <m:r>
                      <a:rPr lang="vi-VN"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 = </m:t>
                    </m:r>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90</m:t>
                        </m:r>
                      </m:e>
                      <m:sup>
                        <m:r>
                          <a:rPr lang="en-US" sz="2000" b="0" i="1" smtClean="0">
                            <a:solidFill>
                              <a:srgbClr val="000000"/>
                            </a:solidFill>
                            <a:latin typeface="Cambria Math" panose="02040503050406030204" pitchFamily="18" charset="0"/>
                            <a:ea typeface="Cambria Math" panose="02040503050406030204" pitchFamily="18" charset="0"/>
                          </a:rPr>
                          <m:t>0</m:t>
                        </m:r>
                      </m:sup>
                    </m:sSup>
                  </m:oMath>
                </a14:m>
                <a:endParaRPr lang="en-US" sz="200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1300" y="1433802"/>
                <a:ext cx="6311900" cy="498213"/>
              </a:xfrm>
              <a:prstGeom prst="rect">
                <a:avLst/>
              </a:prstGeom>
              <a:blipFill>
                <a:blip r:embed="rId3"/>
                <a:stretch>
                  <a:fillRect l="-870" b="-207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6780D4D-25F1-498F-BFA1-069D7F00874D}"/>
              </a:ext>
            </a:extLst>
          </p:cNvPr>
          <p:cNvPicPr>
            <a:picLocks noChangeAspect="1"/>
          </p:cNvPicPr>
          <p:nvPr/>
        </p:nvPicPr>
        <p:blipFill>
          <a:blip r:embed="rId4"/>
          <a:stretch>
            <a:fillRect/>
          </a:stretch>
        </p:blipFill>
        <p:spPr>
          <a:xfrm>
            <a:off x="8100979" y="926547"/>
            <a:ext cx="3844891" cy="316724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BCDA4-91CC-4DCD-87D4-E11D3A409322}"/>
                  </a:ext>
                </a:extLst>
              </p:cNvPr>
              <p:cNvSpPr txBox="1"/>
              <p:nvPr/>
            </p:nvSpPr>
            <p:spPr>
              <a:xfrm>
                <a:off x="3000294" y="2031981"/>
                <a:ext cx="2686313" cy="10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e>
                                  </m:mr>
                                  <m:mr>
                                    <m:e>
                                      <m:r>
                                        <a:rPr lang="en-US" b="0" i="1" smtClean="0">
                                          <a:latin typeface="Cambria Math" panose="02040503050406030204" pitchFamily="18" charset="0"/>
                                        </a:rPr>
                                        <m:t>𝑦</m:t>
                                      </m:r>
                                      <m:r>
                                        <a:rPr lang="en-US" b="0" i="1" smtClean="0">
                                          <a:latin typeface="Cambria Math" panose="02040503050406030204" pitchFamily="18" charset="0"/>
                                        </a:rPr>
                                        <m:t>′</m:t>
                                      </m:r>
                                    </m:e>
                                  </m:mr>
                                </m:m>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r>
                                        <a:rPr lang="en-US" b="0" i="1" smtClean="0">
                                          <a:latin typeface="Cambria Math" panose="02040503050406030204" pitchFamily="18" charset="0"/>
                                        </a:rPr>
                                        <m:t>′</m:t>
                                      </m:r>
                                    </m:e>
                                  </m:mr>
                                  <m:mr>
                                    <m:e>
                                      <m:r>
                                        <a:rPr lang="en-US" b="0" i="1" smtClean="0">
                                          <a:latin typeface="Cambria Math" panose="02040503050406030204" pitchFamily="18" charset="0"/>
                                        </a:rPr>
                                        <m:t>1</m:t>
                                      </m:r>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mr>
                                </m:m>
                              </m:e>
                              <m:e>
                                <m:m>
                                  <m:mPr>
                                    <m:mcs>
                                      <m:mc>
                                        <m:mcPr>
                                          <m:count m:val="1"/>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a:rPr lang="en-US" b="0" i="1" smtClean="0">
                                                      <a:solidFill>
                                                        <a:srgbClr val="000000"/>
                                                      </a:solidFill>
                                                      <a:latin typeface="Cambria Math" panose="02040503050406030204" pitchFamily="18" charset="0"/>
                                                      <a:ea typeface="Cambria Math" panose="02040503050406030204" pitchFamily="18" charset="0"/>
                                                    </a:rPr>
                                                    <m:t>0</m:t>
                                                  </m:r>
                                                </m:e>
                                              </m:mr>
                                              <m:mr>
                                                <m:e>
                                                  <m:r>
                                                    <a:rPr lang="en-US" b="0" i="1" smtClean="0">
                                                      <a:solidFill>
                                                        <a:srgbClr val="000000"/>
                                                      </a:solidFill>
                                                      <a:latin typeface="Cambria Math" panose="02040503050406030204" pitchFamily="18" charset="0"/>
                                                      <a:ea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mr>
                                      </m:m>
                                    </m:e>
                                  </m:mr>
                                  <m:mr>
                                    <m:e>
                                      <m:m>
                                        <m:mPr>
                                          <m:mcs>
                                            <m:mc>
                                              <m:mcPr>
                                                <m:count m:val="2"/>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
                                          </m:e>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e>
                                        </m:mr>
                                      </m:m>
                                    </m:e>
                                  </m:mr>
                                </m:m>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mr>
                            <m:mr>
                              <m:e>
                                <m:r>
                                  <a:rPr lang="en-US" b="0" i="1" smtClean="0">
                                    <a:latin typeface="Cambria Math" panose="02040503050406030204" pitchFamily="18" charset="0"/>
                                  </a:rPr>
                                  <m:t>𝑧</m:t>
                                </m:r>
                              </m:e>
                            </m:mr>
                            <m:mr>
                              <m:e>
                                <m:r>
                                  <a:rPr lang="en-US" b="0" i="1" smtClean="0">
                                    <a:latin typeface="Cambria Math" panose="02040503050406030204" pitchFamily="18" charset="0"/>
                                  </a:rPr>
                                  <m:t>1</m:t>
                                </m:r>
                              </m:e>
                            </m:mr>
                          </m:m>
                        </m:e>
                      </m:d>
                    </m:oMath>
                  </m:oMathPara>
                </a14:m>
                <a:endParaRPr lang="en-US"/>
              </a:p>
            </p:txBody>
          </p:sp>
        </mc:Choice>
        <mc:Fallback xmlns="">
          <p:sp>
            <p:nvSpPr>
              <p:cNvPr id="10" name="TextBox 9">
                <a:extLst>
                  <a:ext uri="{FF2B5EF4-FFF2-40B4-BE49-F238E27FC236}">
                    <a16:creationId xmlns:a16="http://schemas.microsoft.com/office/drawing/2014/main" id="{405BCDA4-91CC-4DCD-87D4-E11D3A409322}"/>
                  </a:ext>
                </a:extLst>
              </p:cNvPr>
              <p:cNvSpPr txBox="1">
                <a:spLocks noRot="1" noChangeAspect="1" noMove="1" noResize="1" noEditPoints="1" noAdjustHandles="1" noChangeArrowheads="1" noChangeShapeType="1" noTextEdit="1"/>
              </p:cNvSpPr>
              <p:nvPr/>
            </p:nvSpPr>
            <p:spPr>
              <a:xfrm>
                <a:off x="3000294" y="2031981"/>
                <a:ext cx="2686313" cy="1051250"/>
              </a:xfrm>
              <a:prstGeom prst="rect">
                <a:avLst/>
              </a:prstGeom>
              <a:blipFill>
                <a:blip r:embed="rId5"/>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D059929-7782-4823-8BA2-BB75DF96D5CC}"/>
              </a:ext>
            </a:extLst>
          </p:cNvPr>
          <p:cNvSpPr/>
          <p:nvPr/>
        </p:nvSpPr>
        <p:spPr>
          <a:xfrm>
            <a:off x="1342487" y="3454061"/>
            <a:ext cx="5902375" cy="234365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𝐶á𝑐 𝑔𝑖á 𝑡𝑟ị 𝑡ọ𝑎 độ 𝑥 𝑣à 𝑦 𝑡𝑟𝑜𝑛𝑔 𝑚ỗ𝑖 𝑚ặ𝑡 𝑐ủ𝑎 ℎằ𝑛𝑔 𝑧 𝑏ị 𝑡ℎ𝑎𝑦 đổ𝑖 𝑏ở𝑖 𝑚ộ𝑡 ℎệ 𝑠ố 𝑡ỷ 𝑙ệ đế𝑛 𝑔𝑖á 𝑡𝑟ị 𝑧 𝑐ủ𝑎 𝑚ặ𝑡 𝑝ℎẳ𝑛𝑔 để 𝑐á𝑐 𝑔ó𝑐, 𝑐á𝑐 𝑘ℎ𝑜ả𝑛𝑔 𝑐á𝑐ℎ, 𝑣à 𝑐á𝑐 đườ𝑛𝑔 𝑠𝑜𝑛𝑔 𝑠𝑜𝑛𝑔 𝑡𝑟𝑜𝑛𝑔 𝑚ặ𝑡 𝑝ℎẳ𝑛𝑔 đượ𝑐 𝑐ℎ𝑖ế𝑢 𝑐ℎí𝑛ℎ 𝑥á𝑐.</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p:txBody>
      </p:sp>
      <p:pic>
        <p:nvPicPr>
          <p:cNvPr id="12" name="Picture 11" descr="A picture containing game&#10;&#10;Description automatically generated">
            <a:extLst>
              <a:ext uri="{FF2B5EF4-FFF2-40B4-BE49-F238E27FC236}">
                <a16:creationId xmlns:a16="http://schemas.microsoft.com/office/drawing/2014/main" id="{16C209B0-1D34-47EE-8915-51D8972DC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4557" y="4185358"/>
            <a:ext cx="4511313" cy="2468660"/>
          </a:xfrm>
          <a:prstGeom prst="rect">
            <a:avLst/>
          </a:prstGeom>
        </p:spPr>
      </p:pic>
    </p:spTree>
    <p:extLst>
      <p:ext uri="{BB962C8B-B14F-4D97-AF65-F5344CB8AC3E}">
        <p14:creationId xmlns:p14="http://schemas.microsoft.com/office/powerpoint/2010/main" val="34107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 (Oblique Projection)</a:t>
            </a:r>
          </a:p>
        </p:txBody>
      </p:sp>
      <mc:AlternateContent xmlns:mc="http://schemas.openxmlformats.org/markup-compatibility/2006" xmlns:a14="http://schemas.microsoft.com/office/drawing/2010/main">
        <mc:Choice Requires="a14">
          <p:sp>
            <p:nvSpPr>
              <p:cNvPr id="5" name="Rectangle 4"/>
              <p:cNvSpPr/>
              <p:nvPr/>
            </p:nvSpPr>
            <p:spPr>
              <a:xfrm>
                <a:off x="1502707" y="1372111"/>
                <a:ext cx="7235866" cy="4651979"/>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Hai góc được dùng phổ biến trong phép chiếu xiên là</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p>
              <a:p>
                <a:pPr marL="800100" lvl="1" indent="-342900" algn="just">
                  <a:lnSpc>
                    <a:spcPct val="150000"/>
                  </a:lnSpc>
                  <a:buFont typeface="Wingdings" panose="05000000000000000000" pitchFamily="2" charset="2"/>
                  <a:buChar char="q"/>
                </a:pPr>
                <a14:m>
                  <m:oMath xmlns:m="http://schemas.openxmlformats.org/officeDocument/2006/math">
                    <m:func>
                      <m:funcPr>
                        <m:ctrlPr>
                          <a:rPr lang="vi-V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vi-VN" sz="2000" i="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tan</m:t>
                        </m:r>
                      </m:fName>
                      <m:e>
                        <m:r>
                          <a:rPr lang="vi-VN" sz="20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e>
                    </m:func>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 </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h𝑎𝑦</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 =45° </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và quang cảnh đạt được được gọi là phép chiếu </a:t>
                </a:r>
                <a:r>
                  <a:rPr lang="vi-VN" sz="2000" b="1">
                    <a:solidFill>
                      <a:srgbClr val="FF0000"/>
                    </a:solidFill>
                    <a:latin typeface="Arial" panose="020B0604020202020204" pitchFamily="34" charset="0"/>
                    <a:ea typeface="Cambria Math" panose="02040503050406030204" pitchFamily="18" charset="0"/>
                    <a:cs typeface="Arial" panose="020B0604020202020204" pitchFamily="34" charset="0"/>
                  </a:rPr>
                  <a:t>cavalier</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Độ sâu của phép chiếu bằng chiều rộng và chiều cao.</a:t>
                </a:r>
              </a:p>
              <a:p>
                <a:pPr marL="800100" lvl="1" indent="-342900" algn="just">
                  <a:lnSpc>
                    <a:spcPct val="150000"/>
                  </a:lnSpc>
                  <a:buFont typeface="Wingdings" panose="05000000000000000000" pitchFamily="2" charset="2"/>
                  <a:buChar char="q"/>
                </a:pP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14:m>
                  <m:oMath xmlns:m="http://schemas.openxmlformats.org/officeDocument/2006/math">
                    <m:func>
                      <m:funcPr>
                        <m:ctrlPr>
                          <a:rPr lang="vi-V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vi-VN" sz="2000">
                            <a:solidFill>
                              <a:srgbClr val="000000"/>
                            </a:solidFill>
                            <a:latin typeface="Cambria Math" panose="02040503050406030204" pitchFamily="18" charset="0"/>
                            <a:ea typeface="Cambria Math" panose="02040503050406030204" pitchFamily="18" charset="0"/>
                            <a:cs typeface="Arial" panose="020B0604020202020204" pitchFamily="34" charset="0"/>
                          </a:rPr>
                          <m:t>tan</m:t>
                        </m:r>
                      </m:fName>
                      <m:e>
                        <m:r>
                          <a:rPr lang="vi-V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e>
                    </m:func>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h𝑎𝑦</m:t>
                    </m:r>
                    <m:r>
                      <a:rPr 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 ∝ =63.4° </m:t>
                    </m:r>
                  </m:oMath>
                </a14:m>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và quang cảnh đạt được được gọi là phép chiếu </a:t>
                </a:r>
                <a:r>
                  <a:rPr lang="en-US" sz="2000" b="1">
                    <a:solidFill>
                      <a:srgbClr val="00B050"/>
                    </a:solidFill>
                    <a:latin typeface="Arial" panose="020B0604020202020204" pitchFamily="34" charset="0"/>
                    <a:ea typeface="Cambria Math" panose="02040503050406030204" pitchFamily="18" charset="0"/>
                    <a:cs typeface="Arial" panose="020B0604020202020204" pitchFamily="34" charset="0"/>
                  </a:rPr>
                  <a:t>cabinet</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 </a:t>
                </a:r>
                <a:endParaRPr lang="en-US" sz="200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800100" lvl="1" indent="-342900" algn="just">
                  <a:lnSpc>
                    <a:spcPct val="150000"/>
                  </a:lnSpc>
                  <a:buFont typeface="Wingdings" panose="05000000000000000000" pitchFamily="2" charset="2"/>
                  <a:buChar char="q"/>
                </a:pP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C</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ác đường chiếu vuông góc với bề mặt chiếu được chiếu ở </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½ </a:t>
                </a:r>
                <a:r>
                  <a:rPr lang="vi-VN" sz="2000">
                    <a:solidFill>
                      <a:srgbClr val="000000"/>
                    </a:solidFill>
                    <a:latin typeface="Arial" panose="020B0604020202020204" pitchFamily="34" charset="0"/>
                    <a:ea typeface="Cambria Math" panose="02040503050406030204" pitchFamily="18" charset="0"/>
                    <a:cs typeface="Arial" panose="020B0604020202020204" pitchFamily="34" charset="0"/>
                  </a:rPr>
                  <a:t>chiều dài của chúng</a:t>
                </a:r>
                <a:r>
                  <a:rPr lang="en-US" sz="2000">
                    <a:solidFill>
                      <a:srgbClr val="000000"/>
                    </a:solidFill>
                    <a:latin typeface="Arial" panose="020B0604020202020204" pitchFamily="34" charset="0"/>
                    <a:ea typeface="Cambria Math" panose="02040503050406030204" pitchFamily="18" charset="0"/>
                    <a:cs typeface="Arial" panose="020B0604020202020204" pitchFamily="34" charset="0"/>
                  </a:rPr>
                  <a:t>.</a:t>
                </a:r>
              </a:p>
            </p:txBody>
          </p:sp>
        </mc:Choice>
        <mc:Fallback xmlns="">
          <p:sp>
            <p:nvSpPr>
              <p:cNvPr id="5" name="Rectangle 4"/>
              <p:cNvSpPr>
                <a:spLocks noRot="1" noChangeAspect="1" noMove="1" noResize="1" noEditPoints="1" noAdjustHandles="1" noChangeArrowheads="1" noChangeShapeType="1" noTextEdit="1"/>
              </p:cNvSpPr>
              <p:nvPr/>
            </p:nvSpPr>
            <p:spPr>
              <a:xfrm>
                <a:off x="1502707" y="1372111"/>
                <a:ext cx="7235866" cy="4651979"/>
              </a:xfrm>
              <a:prstGeom prst="rect">
                <a:avLst/>
              </a:prstGeom>
              <a:blipFill>
                <a:blip r:embed="rId3"/>
                <a:stretch>
                  <a:fillRect l="-759" r="-927" b="-1442"/>
                </a:stretch>
              </a:blipFill>
            </p:spPr>
            <p:txBody>
              <a:bodyPr/>
              <a:lstStyle/>
              <a:p>
                <a:r>
                  <a:rPr lang="en-US">
                    <a:noFill/>
                  </a:rPr>
                  <a:t> </a:t>
                </a:r>
              </a:p>
            </p:txBody>
          </p:sp>
        </mc:Fallback>
      </mc:AlternateContent>
      <p:pic>
        <p:nvPicPr>
          <p:cNvPr id="6" name="Picture 5" descr="A picture containing game, table&#10;&#10;Description automatically generated">
            <a:extLst>
              <a:ext uri="{FF2B5EF4-FFF2-40B4-BE49-F238E27FC236}">
                <a16:creationId xmlns:a16="http://schemas.microsoft.com/office/drawing/2014/main" id="{41BA99E2-3978-4A01-8D67-B01CFBBAF3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2047" y="373318"/>
            <a:ext cx="1963523" cy="1670824"/>
          </a:xfrm>
          <a:prstGeom prst="rect">
            <a:avLst/>
          </a:prstGeom>
        </p:spPr>
      </p:pic>
      <p:pic>
        <p:nvPicPr>
          <p:cNvPr id="9" name="Picture 8" descr="A picture containing game, sport, table&#10;&#10;Description automatically generated">
            <a:extLst>
              <a:ext uri="{FF2B5EF4-FFF2-40B4-BE49-F238E27FC236}">
                <a16:creationId xmlns:a16="http://schemas.microsoft.com/office/drawing/2014/main" id="{AF255F50-0198-4A81-A6DE-3C3C3A1F3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2046" y="2041553"/>
            <a:ext cx="1963523" cy="1670824"/>
          </a:xfrm>
          <a:prstGeom prst="rect">
            <a:avLst/>
          </a:prstGeom>
        </p:spPr>
      </p:pic>
      <p:pic>
        <p:nvPicPr>
          <p:cNvPr id="11" name="Picture 10" descr="A picture containing game, table&#10;&#10;Description automatically generated">
            <a:extLst>
              <a:ext uri="{FF2B5EF4-FFF2-40B4-BE49-F238E27FC236}">
                <a16:creationId xmlns:a16="http://schemas.microsoft.com/office/drawing/2014/main" id="{DB6A92EC-4045-4431-B1E9-D2AA66F93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2046" y="3873454"/>
            <a:ext cx="1963523" cy="1507158"/>
          </a:xfrm>
          <a:prstGeom prst="rect">
            <a:avLst/>
          </a:prstGeom>
        </p:spPr>
      </p:pic>
      <p:pic>
        <p:nvPicPr>
          <p:cNvPr id="13" name="Picture 12" descr="A picture containing table, game&#10;&#10;Description automatically generated">
            <a:extLst>
              <a:ext uri="{FF2B5EF4-FFF2-40B4-BE49-F238E27FC236}">
                <a16:creationId xmlns:a16="http://schemas.microsoft.com/office/drawing/2014/main" id="{6C09A946-0D42-4C48-9E6A-E1F0BE420D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2046" y="5464662"/>
            <a:ext cx="1963523" cy="1233495"/>
          </a:xfrm>
          <a:prstGeom prst="rect">
            <a:avLst/>
          </a:prstGeom>
        </p:spPr>
      </p:pic>
      <p:cxnSp>
        <p:nvCxnSpPr>
          <p:cNvPr id="15" name="Straight Connector 14">
            <a:extLst>
              <a:ext uri="{FF2B5EF4-FFF2-40B4-BE49-F238E27FC236}">
                <a16:creationId xmlns:a16="http://schemas.microsoft.com/office/drawing/2014/main" id="{7F0D0E2E-84E0-4FB0-8C01-A7A633A40E0F}"/>
              </a:ext>
            </a:extLst>
          </p:cNvPr>
          <p:cNvCxnSpPr/>
          <p:nvPr/>
        </p:nvCxnSpPr>
        <p:spPr>
          <a:xfrm>
            <a:off x="9298745" y="1209822"/>
            <a:ext cx="0" cy="2335236"/>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673B5EE-93CC-4DBE-8322-7C8434A63D62}"/>
              </a:ext>
            </a:extLst>
          </p:cNvPr>
          <p:cNvCxnSpPr>
            <a:cxnSpLocks/>
          </p:cNvCxnSpPr>
          <p:nvPr/>
        </p:nvCxnSpPr>
        <p:spPr>
          <a:xfrm>
            <a:off x="9340948" y="3995225"/>
            <a:ext cx="0" cy="270293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E9DE098-3F74-42D2-B988-8CD785B8941F}"/>
              </a:ext>
            </a:extLst>
          </p:cNvPr>
          <p:cNvCxnSpPr/>
          <p:nvPr/>
        </p:nvCxnSpPr>
        <p:spPr>
          <a:xfrm>
            <a:off x="5050302" y="5036234"/>
            <a:ext cx="4248443"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3E57B04-D3A9-4EC5-858E-6BF32E31AC85}"/>
              </a:ext>
            </a:extLst>
          </p:cNvPr>
          <p:cNvCxnSpPr/>
          <p:nvPr/>
        </p:nvCxnSpPr>
        <p:spPr>
          <a:xfrm>
            <a:off x="4389120" y="2697480"/>
            <a:ext cx="4909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32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các mặt phẳng chiếu nh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 sau:</a:t>
            </a:r>
          </a:p>
        </p:txBody>
      </p:sp>
      <p:sp>
        <p:nvSpPr>
          <p:cNvPr id="11" name="TextBox 10">
            <a:extLst>
              <a:ext uri="{FF2B5EF4-FFF2-40B4-BE49-F238E27FC236}">
                <a16:creationId xmlns:a16="http://schemas.microsoft.com/office/drawing/2014/main" id="{F7BD8A13-6041-47AF-B285-E620F70B7349}"/>
              </a:ext>
            </a:extLst>
          </p:cNvPr>
          <p:cNvSpPr txBox="1"/>
          <p:nvPr/>
        </p:nvSpPr>
        <p:spPr>
          <a:xfrm>
            <a:off x="7679116" y="2760805"/>
            <a:ext cx="3896751" cy="2492990"/>
          </a:xfrm>
          <a:prstGeom prst="rect">
            <a:avLst/>
          </a:prstGeom>
          <a:noFill/>
        </p:spPr>
        <p:txBody>
          <a:bodyPr wrap="square" rtlCol="0">
            <a:spAutoFit/>
          </a:bodyPr>
          <a:lstStyle/>
          <a:p>
            <a:pPr>
              <a:lnSpc>
                <a:spcPct val="150000"/>
              </a:lnSpc>
            </a:pPr>
            <a:r>
              <a:rPr lang="en-US" sz="1300">
                <a:latin typeface="Arial" panose="020B0604020202020204" pitchFamily="34" charset="0"/>
                <a:cs typeface="Arial" panose="020B0604020202020204" pitchFamily="34" charset="0"/>
              </a:rPr>
              <a:t>Using R studio</a:t>
            </a:r>
          </a:p>
          <a:p>
            <a:pPr>
              <a:lnSpc>
                <a:spcPct val="150000"/>
              </a:lnSpc>
            </a:pPr>
            <a:r>
              <a:rPr lang="en-US" sz="1300">
                <a:latin typeface="Arial" panose="020B0604020202020204" pitchFamily="34" charset="0"/>
                <a:cs typeface="Arial" panose="020B0604020202020204" pitchFamily="34" charset="0"/>
              </a:rPr>
              <a:t>R command</a:t>
            </a:r>
          </a:p>
          <a:p>
            <a:r>
              <a:rPr lang="en-US" sz="1300">
                <a:latin typeface="Arial" panose="020B0604020202020204" pitchFamily="34" charset="0"/>
                <a:cs typeface="Arial" panose="020B0604020202020204" pitchFamily="34" charset="0"/>
              </a:rPr>
              <a:t>phi=30</a:t>
            </a:r>
          </a:p>
          <a:p>
            <a:r>
              <a:rPr lang="en-US" sz="1300">
                <a:latin typeface="Arial" panose="020B0604020202020204" pitchFamily="34" charset="0"/>
                <a:cs typeface="Arial" panose="020B0604020202020204" pitchFamily="34" charset="0"/>
              </a:rPr>
              <a:t>L1=0.5</a:t>
            </a:r>
          </a:p>
          <a:p>
            <a:r>
              <a:rPr lang="fr-FR" sz="1300">
                <a:latin typeface="Arial" panose="020B0604020202020204" pitchFamily="34" charset="0"/>
                <a:cs typeface="Arial" panose="020B0604020202020204" pitchFamily="34" charset="0"/>
              </a:rPr>
              <a:t>phi_rad = 3.14*phi/180;</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Pchop=matrix(c(100,100,100,100,100,300,300,100,300,300,100,100,200,500,200),nrow=3,byrow=TRUE)</a:t>
            </a:r>
          </a:p>
          <a:p>
            <a:r>
              <a:rPr lang="en-US" sz="1300">
                <a:latin typeface="Arial" panose="020B0604020202020204" pitchFamily="34" charset="0"/>
                <a:cs typeface="Arial" panose="020B0604020202020204" pitchFamily="34" charset="0"/>
              </a:rPr>
              <a:t>T = matrix(c(1,0, L1*cos(phi_rad),0,1, L1*sin(phi_rad),0,0,0),ncol=3,byrow=TRUE)</a:t>
            </a:r>
          </a:p>
          <a:p>
            <a:r>
              <a:rPr lang="en-US" sz="1300">
                <a:latin typeface="Arial" panose="020B0604020202020204" pitchFamily="34" charset="0"/>
                <a:cs typeface="Arial" panose="020B0604020202020204" pitchFamily="34" charset="0"/>
              </a:rPr>
              <a:t>Pnew=round(T %*%Pchop,0)</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C8FCD55-6E5D-47E8-A805-6A84F77B5010}"/>
                  </a:ext>
                </a:extLst>
              </p:cNvPr>
              <p:cNvSpPr/>
              <p:nvPr/>
            </p:nvSpPr>
            <p:spPr>
              <a:xfrm>
                <a:off x="1996379" y="5281143"/>
                <a:ext cx="2023403" cy="958660"/>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𝜃</m:t>
                    </m:r>
                    <m:r>
                      <a:rPr lang="en-US" sz="2000" b="0" i="1" smtClean="0">
                        <a:latin typeface="Cambria Math" panose="02040503050406030204" pitchFamily="18" charset="0"/>
                        <a:ea typeface="Cambria Math" panose="02040503050406030204" pitchFamily="18" charset="0"/>
                        <a:cs typeface="Arial" panose="020B0604020202020204" pitchFamily="34" charset="0"/>
                      </a:rPr>
                      <m:t>=60°</m:t>
                    </m:r>
                  </m:oMath>
                </a14:m>
                <a:endParaRPr lang="en-US" sz="2000" b="0">
                  <a:latin typeface="Arial" panose="020B0604020202020204" pitchFamily="34" charset="0"/>
                  <a:ea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𝐿</m:t>
                    </m:r>
                    <m:r>
                      <a:rPr lang="en-US" sz="2000" b="0" i="1" smtClean="0">
                        <a:latin typeface="Cambria Math" panose="02040503050406030204" pitchFamily="18" charset="0"/>
                        <a:cs typeface="Arial" panose="020B0604020202020204" pitchFamily="34" charset="0"/>
                      </a:rPr>
                      <m:t>1=0.5</m:t>
                    </m:r>
                  </m:oMath>
                </a14:m>
                <a:endParaRPr lang="en-US" sz="200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2C8FCD55-6E5D-47E8-A805-6A84F77B5010}"/>
                  </a:ext>
                </a:extLst>
              </p:cNvPr>
              <p:cNvSpPr>
                <a:spLocks noRot="1" noChangeAspect="1" noMove="1" noResize="1" noEditPoints="1" noAdjustHandles="1" noChangeArrowheads="1" noChangeShapeType="1" noTextEdit="1"/>
              </p:cNvSpPr>
              <p:nvPr/>
            </p:nvSpPr>
            <p:spPr>
              <a:xfrm>
                <a:off x="1996379" y="5281143"/>
                <a:ext cx="2023403" cy="958660"/>
              </a:xfrm>
              <a:prstGeom prst="rect">
                <a:avLst/>
              </a:prstGeom>
              <a:blipFill>
                <a:blip r:embed="rId3"/>
                <a:stretch>
                  <a:fillRect l="-2711" b="-8861"/>
                </a:stretch>
              </a:blipFill>
            </p:spPr>
            <p:txBody>
              <a:bodyPr/>
              <a:lstStyle/>
              <a:p>
                <a:r>
                  <a:rPr lang="en-US">
                    <a:noFill/>
                  </a:rPr>
                  <a:t> </a:t>
                </a:r>
              </a:p>
            </p:txBody>
          </p:sp>
        </mc:Fallback>
      </mc:AlternateContent>
      <p:pic>
        <p:nvPicPr>
          <p:cNvPr id="12" name="Picture 11" descr="A picture containing photo, black, red, drawing&#10;&#10;Description automatically generated">
            <a:extLst>
              <a:ext uri="{FF2B5EF4-FFF2-40B4-BE49-F238E27FC236}">
                <a16:creationId xmlns:a16="http://schemas.microsoft.com/office/drawing/2014/main" id="{C6DA4160-F2AD-46BF-A2E8-735D6C5AB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15" y="5281142"/>
            <a:ext cx="3810053" cy="958659"/>
          </a:xfrm>
          <a:prstGeom prst="rect">
            <a:avLst/>
          </a:prstGeom>
        </p:spPr>
      </p:pic>
      <p:pic>
        <p:nvPicPr>
          <p:cNvPr id="9" name="Picture 8">
            <a:extLst>
              <a:ext uri="{FF2B5EF4-FFF2-40B4-BE49-F238E27FC236}">
                <a16:creationId xmlns:a16="http://schemas.microsoft.com/office/drawing/2014/main" id="{85B95DE0-6C1D-49EB-9A49-D7722277ED7A}"/>
              </a:ext>
            </a:extLst>
          </p:cNvPr>
          <p:cNvPicPr/>
          <p:nvPr/>
        </p:nvPicPr>
        <p:blipFill rotWithShape="1">
          <a:blip r:embed="rId5" cstate="print">
            <a:extLst>
              <a:ext uri="{28A0092B-C50C-407E-A947-70E740481C1C}">
                <a14:useLocalDpi xmlns:a14="http://schemas.microsoft.com/office/drawing/2010/main" val="0"/>
              </a:ext>
            </a:extLst>
          </a:blip>
          <a:srcRect/>
          <a:stretch/>
        </p:blipFill>
        <p:spPr bwMode="auto">
          <a:xfrm>
            <a:off x="1996379" y="2785423"/>
            <a:ext cx="3210560" cy="2360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710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1: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mặt phẳng chiếu</a:t>
            </a:r>
          </a:p>
        </p:txBody>
      </p:sp>
      <p:pic>
        <p:nvPicPr>
          <p:cNvPr id="7" name="Picture 6" descr="A picture containing light, star, standing&#10;&#10;Description automatically generated">
            <a:extLst>
              <a:ext uri="{FF2B5EF4-FFF2-40B4-BE49-F238E27FC236}">
                <a16:creationId xmlns:a16="http://schemas.microsoft.com/office/drawing/2014/main" id="{C7B2FECE-4F5C-4998-9000-BE567CD29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579895" y="2877207"/>
            <a:ext cx="1950804" cy="2867289"/>
          </a:xfrm>
          <a:prstGeom prst="rect">
            <a:avLst/>
          </a:prstGeom>
        </p:spPr>
      </p:pic>
      <p:pic>
        <p:nvPicPr>
          <p:cNvPr id="12" name="Picture 11" descr="A star filled sky&#10;&#10;Description automatically generated">
            <a:extLst>
              <a:ext uri="{FF2B5EF4-FFF2-40B4-BE49-F238E27FC236}">
                <a16:creationId xmlns:a16="http://schemas.microsoft.com/office/drawing/2014/main" id="{A78B9567-707D-411E-9AA7-8D204BEBC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9685036" y="2883263"/>
            <a:ext cx="1673311" cy="2861234"/>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DB0C3B7-E328-46E4-ADA4-A4DDD4B1CDF4}"/>
                  </a:ext>
                </a:extLst>
              </p:cNvPr>
              <p:cNvSpPr/>
              <p:nvPr/>
            </p:nvSpPr>
            <p:spPr>
              <a:xfrm>
                <a:off x="7579895" y="5875583"/>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=30°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13" name="Rectangle 12">
                <a:extLst>
                  <a:ext uri="{FF2B5EF4-FFF2-40B4-BE49-F238E27FC236}">
                    <a16:creationId xmlns:a16="http://schemas.microsoft.com/office/drawing/2014/main" id="{5DB0C3B7-E328-46E4-ADA4-A4DDD4B1CDF4}"/>
                  </a:ext>
                </a:extLst>
              </p:cNvPr>
              <p:cNvSpPr>
                <a:spLocks noRot="1" noChangeAspect="1" noMove="1" noResize="1" noEditPoints="1" noAdjustHandles="1" noChangeArrowheads="1" noChangeShapeType="1" noTextEdit="1"/>
              </p:cNvSpPr>
              <p:nvPr/>
            </p:nvSpPr>
            <p:spPr>
              <a:xfrm>
                <a:off x="7579895" y="5875583"/>
                <a:ext cx="1311898" cy="456535"/>
              </a:xfrm>
              <a:prstGeom prst="rect">
                <a:avLst/>
              </a:prstGeom>
              <a:blipFill>
                <a:blip r:embed="rId5"/>
                <a:stretch>
                  <a:fillRect l="-2778"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0364761-2720-42C1-9B65-76344169ACFF}"/>
                  </a:ext>
                </a:extLst>
              </p:cNvPr>
              <p:cNvSpPr/>
              <p:nvPr/>
            </p:nvSpPr>
            <p:spPr>
              <a:xfrm>
                <a:off x="9685036" y="5875583"/>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𝜃</m:t>
                    </m:r>
                    <m:r>
                      <a:rPr lang="en-US" i="1">
                        <a:latin typeface="Cambria Math" panose="02040503050406030204" pitchFamily="18" charset="0"/>
                        <a:ea typeface="Cambria Math" panose="02040503050406030204" pitchFamily="18" charset="0"/>
                        <a:cs typeface="Arial" panose="020B0604020202020204" pitchFamily="34" charset="0"/>
                      </a:rPr>
                      <m:t>=60°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14" name="Rectangle 13">
                <a:extLst>
                  <a:ext uri="{FF2B5EF4-FFF2-40B4-BE49-F238E27FC236}">
                    <a16:creationId xmlns:a16="http://schemas.microsoft.com/office/drawing/2014/main" id="{50364761-2720-42C1-9B65-76344169ACFF}"/>
                  </a:ext>
                </a:extLst>
              </p:cNvPr>
              <p:cNvSpPr>
                <a:spLocks noRot="1" noChangeAspect="1" noMove="1" noResize="1" noEditPoints="1" noAdjustHandles="1" noChangeArrowheads="1" noChangeShapeType="1" noTextEdit="1"/>
              </p:cNvSpPr>
              <p:nvPr/>
            </p:nvSpPr>
            <p:spPr>
              <a:xfrm>
                <a:off x="9685036" y="5875583"/>
                <a:ext cx="1311898" cy="456535"/>
              </a:xfrm>
              <a:prstGeom prst="rect">
                <a:avLst/>
              </a:prstGeom>
              <a:blipFill>
                <a:blip r:embed="rId6"/>
                <a:stretch>
                  <a:fillRect l="-3256" b="-17333"/>
                </a:stretch>
              </a:blipFill>
            </p:spPr>
            <p:txBody>
              <a:bodyPr/>
              <a:lstStyle/>
              <a:p>
                <a:r>
                  <a:rPr lang="en-US">
                    <a:noFill/>
                  </a:rPr>
                  <a:t> </a:t>
                </a:r>
              </a:p>
            </p:txBody>
          </p:sp>
        </mc:Fallback>
      </mc:AlternateContent>
      <p:pic>
        <p:nvPicPr>
          <p:cNvPr id="17" name="Picture 16" descr="A picture containing photo, black, red, drawing&#10;&#10;Description automatically generated">
            <a:extLst>
              <a:ext uri="{FF2B5EF4-FFF2-40B4-BE49-F238E27FC236}">
                <a16:creationId xmlns:a16="http://schemas.microsoft.com/office/drawing/2014/main" id="{BAB7813C-1539-411B-B81A-B02BF56CAE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2503" y="5373459"/>
            <a:ext cx="3810053" cy="958659"/>
          </a:xfrm>
          <a:prstGeom prst="rect">
            <a:avLst/>
          </a:prstGeom>
        </p:spPr>
      </p:pic>
      <p:pic>
        <p:nvPicPr>
          <p:cNvPr id="11" name="Picture 10">
            <a:extLst>
              <a:ext uri="{FF2B5EF4-FFF2-40B4-BE49-F238E27FC236}">
                <a16:creationId xmlns:a16="http://schemas.microsoft.com/office/drawing/2014/main" id="{85B95DE0-6C1D-49EB-9A49-D7722277ED7A}"/>
              </a:ext>
            </a:extLst>
          </p:cNvPr>
          <p:cNvPicPr/>
          <p:nvPr/>
        </p:nvPicPr>
        <p:blipFill rotWithShape="1">
          <a:blip r:embed="rId8" cstate="print">
            <a:extLst>
              <a:ext uri="{28A0092B-C50C-407E-A947-70E740481C1C}">
                <a14:useLocalDpi xmlns:a14="http://schemas.microsoft.com/office/drawing/2010/main" val="0"/>
              </a:ext>
            </a:extLst>
          </a:blip>
          <a:srcRect/>
          <a:stretch/>
        </p:blipFill>
        <p:spPr bwMode="auto">
          <a:xfrm>
            <a:off x="2122503" y="2877207"/>
            <a:ext cx="3210560" cy="2360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089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097527"/>
            <a:ext cx="10100441"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các hình chiếu của đối tượng 3D lên các mặt phẳng chiếu (top, left, front)</a:t>
            </a:r>
          </a:p>
        </p:txBody>
      </p:sp>
      <p:sp>
        <p:nvSpPr>
          <p:cNvPr id="11" name="TextBox 10">
            <a:extLst>
              <a:ext uri="{FF2B5EF4-FFF2-40B4-BE49-F238E27FC236}">
                <a16:creationId xmlns:a16="http://schemas.microsoft.com/office/drawing/2014/main" id="{F7BD8A13-6041-47AF-B285-E620F70B7349}"/>
              </a:ext>
            </a:extLst>
          </p:cNvPr>
          <p:cNvSpPr txBox="1"/>
          <p:nvPr/>
        </p:nvSpPr>
        <p:spPr>
          <a:xfrm>
            <a:off x="7709096" y="2656523"/>
            <a:ext cx="4212610" cy="2800767"/>
          </a:xfrm>
          <a:prstGeom prst="rect">
            <a:avLst/>
          </a:prstGeom>
          <a:noFill/>
        </p:spPr>
        <p:txBody>
          <a:bodyPr wrap="square" rtlCol="0">
            <a:spAutoFit/>
          </a:bodyPr>
          <a:lstStyle/>
          <a:p>
            <a:pPr>
              <a:lnSpc>
                <a:spcPct val="150000"/>
              </a:lnSpc>
            </a:pPr>
            <a:r>
              <a:rPr lang="en-US" sz="1600">
                <a:latin typeface="Arial" panose="020B0604020202020204" pitchFamily="34" charset="0"/>
                <a:cs typeface="Arial" panose="020B0604020202020204" pitchFamily="34" charset="0"/>
              </a:rPr>
              <a:t>Using R studio</a:t>
            </a:r>
          </a:p>
          <a:p>
            <a:pPr>
              <a:lnSpc>
                <a:spcPct val="150000"/>
              </a:lnSpc>
            </a:pPr>
            <a:r>
              <a:rPr lang="en-US" sz="1600">
                <a:latin typeface="Arial" panose="020B0604020202020204" pitchFamily="34" charset="0"/>
                <a:cs typeface="Arial" panose="020B0604020202020204" pitchFamily="34" charset="0"/>
              </a:rPr>
              <a:t>R command</a:t>
            </a:r>
          </a:p>
          <a:p>
            <a:r>
              <a:rPr lang="en-US" sz="1600">
                <a:latin typeface="Arial" panose="020B0604020202020204" pitchFamily="34" charset="0"/>
                <a:cs typeface="Arial" panose="020B0604020202020204" pitchFamily="34" charset="0"/>
              </a:rPr>
              <a:t>phi=30</a:t>
            </a:r>
          </a:p>
          <a:p>
            <a:r>
              <a:rPr lang="en-US" sz="1600">
                <a:latin typeface="Arial" panose="020B0604020202020204" pitchFamily="34" charset="0"/>
                <a:cs typeface="Arial" panose="020B0604020202020204" pitchFamily="34" charset="0"/>
              </a:rPr>
              <a:t>L1=0.5</a:t>
            </a:r>
          </a:p>
          <a:p>
            <a:r>
              <a:rPr lang="fr-FR" sz="1600">
                <a:latin typeface="Arial" panose="020B0604020202020204" pitchFamily="34" charset="0"/>
                <a:cs typeface="Arial" panose="020B0604020202020204" pitchFamily="34" charset="0"/>
              </a:rPr>
              <a:t>phi_rad = 3.14*phi/180;</a:t>
            </a:r>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Pchop=matrix(c(0,0,0,0,0,3,3,0,3,3,0,0,2,5,2),nrow=5,byrow=TRUE)</a:t>
            </a:r>
          </a:p>
          <a:p>
            <a:r>
              <a:rPr lang="en-US" sz="1600">
                <a:latin typeface="Arial" panose="020B0604020202020204" pitchFamily="34" charset="0"/>
                <a:cs typeface="Arial" panose="020B0604020202020204" pitchFamily="34" charset="0"/>
              </a:rPr>
              <a:t>T = matrix(c(1,0, L1*cos(phi_rad),0,1, L1*sin(phi_rad),0,0,0),ncol=3,byrow=TRUE)</a:t>
            </a:r>
          </a:p>
          <a:p>
            <a:r>
              <a:rPr lang="en-US" sz="1600">
                <a:latin typeface="Arial" panose="020B0604020202020204" pitchFamily="34" charset="0"/>
                <a:cs typeface="Arial" panose="020B0604020202020204" pitchFamily="34" charset="0"/>
              </a:rPr>
              <a:t>Pnew=round(T %*%Pchop,0)</a:t>
            </a: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3"/>
          <a:stretch>
            <a:fillRect/>
          </a:stretch>
        </p:blipFill>
        <p:spPr>
          <a:xfrm>
            <a:off x="2122503" y="2615341"/>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598866" y="297531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598866" y="2975317"/>
                <a:ext cx="1072088"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724083" y="2658717"/>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724083" y="2658717"/>
                <a:ext cx="906210" cy="276999"/>
              </a:xfrm>
              <a:prstGeom prst="rect">
                <a:avLst/>
              </a:prstGeom>
              <a:blipFill>
                <a:blip r:embed="rId6"/>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347148" y="3009573"/>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347148" y="3009573"/>
                <a:ext cx="239168" cy="19581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598866" y="32361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598866" y="3236100"/>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598866" y="3496883"/>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598866" y="3496883"/>
                <a:ext cx="1072088" cy="276999"/>
              </a:xfrm>
              <a:prstGeom prst="rect">
                <a:avLst/>
              </a:prstGeom>
              <a:blipFill>
                <a:blip r:embed="rId9"/>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598866" y="3757666"/>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598866" y="3757666"/>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598866" y="401844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598866" y="4018449"/>
                <a:ext cx="1072088" cy="276999"/>
              </a:xfrm>
              <a:prstGeom prst="rect">
                <a:avLst/>
              </a:prstGeom>
              <a:blipFill>
                <a:blip r:embed="rId11"/>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598866" y="427923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598866" y="4279232"/>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598866" y="454001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598866" y="4540015"/>
                <a:ext cx="1072088" cy="276999"/>
              </a:xfrm>
              <a:prstGeom prst="rect">
                <a:avLst/>
              </a:prstGeom>
              <a:blipFill>
                <a:blip r:embed="rId13"/>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598866" y="4800800"/>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598866" y="4800800"/>
                <a:ext cx="1072088" cy="276999"/>
              </a:xfrm>
              <a:prstGeom prst="rect">
                <a:avLst/>
              </a:prstGeom>
              <a:blipFill>
                <a:blip r:embed="rId14"/>
                <a:stretch>
                  <a:fillRect b="-15556"/>
                </a:stretch>
              </a:blipFill>
            </p:spPr>
            <p:txBody>
              <a:bodyPr/>
              <a:lstStyle/>
              <a:p>
                <a:r>
                  <a:rPr lang="en-US">
                    <a:noFill/>
                  </a:rPr>
                  <a:t> </a:t>
                </a:r>
              </a:p>
            </p:txBody>
          </p:sp>
        </mc:Fallback>
      </mc:AlternateContent>
    </p:spTree>
    <p:extLst>
      <p:ext uri="{BB962C8B-B14F-4D97-AF65-F5344CB8AC3E}">
        <p14:creationId xmlns:p14="http://schemas.microsoft.com/office/powerpoint/2010/main" val="3926674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1" y="1097527"/>
            <a:ext cx="5469988" cy="188199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a:t>
            </a:r>
            <a:r>
              <a:rPr lang="en-US" sz="2000" b="1">
                <a:latin typeface="Arial" panose="020B0604020202020204" pitchFamily="34" charset="0"/>
                <a:cs typeface="Arial" panose="020B0604020202020204" pitchFamily="34" charset="0"/>
              </a:rPr>
              <a:t>xiên</a:t>
            </a:r>
          </a:p>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Ví dụ 2: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Xác định hình chiếu của đối tượng 3D lên các mặt phẳng chiếu</a:t>
            </a:r>
          </a:p>
        </p:txBody>
      </p:sp>
      <p:pic>
        <p:nvPicPr>
          <p:cNvPr id="4" name="Picture 3">
            <a:extLst>
              <a:ext uri="{FF2B5EF4-FFF2-40B4-BE49-F238E27FC236}">
                <a16:creationId xmlns:a16="http://schemas.microsoft.com/office/drawing/2014/main" id="{465D74A7-DD7F-4CA3-9DD4-F3BF025D7EE7}"/>
              </a:ext>
            </a:extLst>
          </p:cNvPr>
          <p:cNvPicPr>
            <a:picLocks noChangeAspect="1"/>
          </p:cNvPicPr>
          <p:nvPr/>
        </p:nvPicPr>
        <p:blipFill>
          <a:blip r:embed="rId3"/>
          <a:stretch>
            <a:fillRect/>
          </a:stretch>
        </p:blipFill>
        <p:spPr>
          <a:xfrm>
            <a:off x="1996379" y="3339333"/>
            <a:ext cx="2570642" cy="26881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37E6FF-65F7-4B90-93FC-838F6A315B14}"/>
                  </a:ext>
                </a:extLst>
              </p:cNvPr>
              <p:cNvSpPr txBox="1"/>
              <p:nvPr/>
            </p:nvSpPr>
            <p:spPr>
              <a:xfrm>
                <a:off x="5393269" y="3664259"/>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7" name="TextBox 6">
                <a:extLst>
                  <a:ext uri="{FF2B5EF4-FFF2-40B4-BE49-F238E27FC236}">
                    <a16:creationId xmlns:a16="http://schemas.microsoft.com/office/drawing/2014/main" id="{B437E6FF-65F7-4B90-93FC-838F6A315B14}"/>
                  </a:ext>
                </a:extLst>
              </p:cNvPr>
              <p:cNvSpPr txBox="1">
                <a:spLocks noRot="1" noChangeAspect="1" noMove="1" noResize="1" noEditPoints="1" noAdjustHandles="1" noChangeArrowheads="1" noChangeShapeType="1" noTextEdit="1"/>
              </p:cNvSpPr>
              <p:nvPr/>
            </p:nvSpPr>
            <p:spPr>
              <a:xfrm>
                <a:off x="5393269" y="3664259"/>
                <a:ext cx="1072088" cy="276999"/>
              </a:xfrm>
              <a:prstGeom prst="rect">
                <a:avLst/>
              </a:prstGeom>
              <a:blipFill>
                <a:blip r:embed="rId4"/>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1B37CA-89AA-4B64-8465-8FB8CF09F07D}"/>
                  </a:ext>
                </a:extLst>
              </p:cNvPr>
              <p:cNvSpPr txBox="1"/>
              <p:nvPr/>
            </p:nvSpPr>
            <p:spPr>
              <a:xfrm>
                <a:off x="5518486" y="3347659"/>
                <a:ext cx="906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𝑧</m:t>
                            </m:r>
                          </m:e>
                        </m:mr>
                      </m:m>
                    </m:oMath>
                  </m:oMathPara>
                </a14:m>
                <a:endParaRPr lang="en-US"/>
              </a:p>
            </p:txBody>
          </p:sp>
        </mc:Choice>
        <mc:Fallback xmlns="">
          <p:sp>
            <p:nvSpPr>
              <p:cNvPr id="8" name="TextBox 7">
                <a:extLst>
                  <a:ext uri="{FF2B5EF4-FFF2-40B4-BE49-F238E27FC236}">
                    <a16:creationId xmlns:a16="http://schemas.microsoft.com/office/drawing/2014/main" id="{281B37CA-89AA-4B64-8465-8FB8CF09F07D}"/>
                  </a:ext>
                </a:extLst>
              </p:cNvPr>
              <p:cNvSpPr txBox="1">
                <a:spLocks noRot="1" noChangeAspect="1" noMove="1" noResize="1" noEditPoints="1" noAdjustHandles="1" noChangeArrowheads="1" noChangeShapeType="1" noTextEdit="1"/>
              </p:cNvSpPr>
              <p:nvPr/>
            </p:nvSpPr>
            <p:spPr>
              <a:xfrm>
                <a:off x="5518486" y="3347659"/>
                <a:ext cx="906210" cy="276999"/>
              </a:xfrm>
              <a:prstGeom prst="rect">
                <a:avLst/>
              </a:prstGeom>
              <a:blipFill>
                <a:blip r:embed="rId5"/>
                <a:stretch>
                  <a:fillRect l="-2685" r="-201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D8D27B-3FDB-4EF2-8C26-667C62F485FE}"/>
                  </a:ext>
                </a:extLst>
              </p:cNvPr>
              <p:cNvSpPr txBox="1"/>
              <p:nvPr/>
            </p:nvSpPr>
            <p:spPr>
              <a:xfrm>
                <a:off x="5141551" y="3698515"/>
                <a:ext cx="239168" cy="195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e>
                        </m:mr>
                        <m:mr>
                          <m:e>
                            <m:r>
                              <a:rPr lang="en-US" b="0" i="1" smtClean="0">
                                <a:latin typeface="Cambria Math" panose="02040503050406030204" pitchFamily="18" charset="0"/>
                              </a:rPr>
                              <m:t>𝐵</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𝐷</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𝐸</m:t>
                                        </m:r>
                                      </m:e>
                                    </m:mr>
                                    <m:mr>
                                      <m:e>
                                        <m:r>
                                          <a:rPr lang="en-US" b="0" i="1" smtClean="0">
                                            <a:latin typeface="Cambria Math" panose="02040503050406030204" pitchFamily="18" charset="0"/>
                                          </a:rPr>
                                          <m:t>𝐹</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𝐺</m:t>
                                              </m:r>
                                            </m:e>
                                          </m:mr>
                                          <m:mr>
                                            <m:e>
                                              <m:r>
                                                <a:rPr lang="en-US" b="0" i="1" smtClean="0">
                                                  <a:latin typeface="Cambria Math" panose="02040503050406030204" pitchFamily="18" charset="0"/>
                                                </a:rPr>
                                                <m:t>𝐻</m:t>
                                              </m:r>
                                            </m:e>
                                          </m:mr>
                                        </m:m>
                                      </m:e>
                                    </m:mr>
                                  </m:m>
                                </m:e>
                              </m:mr>
                            </m:m>
                          </m:e>
                        </m:mr>
                      </m:m>
                    </m:oMath>
                  </m:oMathPara>
                </a14:m>
                <a:endParaRPr lang="en-US"/>
              </a:p>
            </p:txBody>
          </p:sp>
        </mc:Choice>
        <mc:Fallback xmlns="">
          <p:sp>
            <p:nvSpPr>
              <p:cNvPr id="9" name="TextBox 8">
                <a:extLst>
                  <a:ext uri="{FF2B5EF4-FFF2-40B4-BE49-F238E27FC236}">
                    <a16:creationId xmlns:a16="http://schemas.microsoft.com/office/drawing/2014/main" id="{58D8D27B-3FDB-4EF2-8C26-667C62F485FE}"/>
                  </a:ext>
                </a:extLst>
              </p:cNvPr>
              <p:cNvSpPr txBox="1">
                <a:spLocks noRot="1" noChangeAspect="1" noMove="1" noResize="1" noEditPoints="1" noAdjustHandles="1" noChangeArrowheads="1" noChangeShapeType="1" noTextEdit="1"/>
              </p:cNvSpPr>
              <p:nvPr/>
            </p:nvSpPr>
            <p:spPr>
              <a:xfrm>
                <a:off x="5141551" y="3698515"/>
                <a:ext cx="239168" cy="19581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517DF0-683C-4C47-8010-B353CE8E5709}"/>
                  </a:ext>
                </a:extLst>
              </p:cNvPr>
              <p:cNvSpPr txBox="1"/>
              <p:nvPr/>
            </p:nvSpPr>
            <p:spPr>
              <a:xfrm>
                <a:off x="5393269" y="39250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2" name="TextBox 11">
                <a:extLst>
                  <a:ext uri="{FF2B5EF4-FFF2-40B4-BE49-F238E27FC236}">
                    <a16:creationId xmlns:a16="http://schemas.microsoft.com/office/drawing/2014/main" id="{86517DF0-683C-4C47-8010-B353CE8E5709}"/>
                  </a:ext>
                </a:extLst>
              </p:cNvPr>
              <p:cNvSpPr txBox="1">
                <a:spLocks noRot="1" noChangeAspect="1" noMove="1" noResize="1" noEditPoints="1" noAdjustHandles="1" noChangeArrowheads="1" noChangeShapeType="1" noTextEdit="1"/>
              </p:cNvSpPr>
              <p:nvPr/>
            </p:nvSpPr>
            <p:spPr>
              <a:xfrm>
                <a:off x="5393269" y="3925042"/>
                <a:ext cx="1072088" cy="276999"/>
              </a:xfrm>
              <a:prstGeom prst="rect">
                <a:avLst/>
              </a:prstGeom>
              <a:blipFill>
                <a:blip r:embed="rId7"/>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C94556-03DD-4920-8252-347A9567DD9D}"/>
                  </a:ext>
                </a:extLst>
              </p:cNvPr>
              <p:cNvSpPr txBox="1"/>
              <p:nvPr/>
            </p:nvSpPr>
            <p:spPr>
              <a:xfrm>
                <a:off x="5393269" y="4185825"/>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3</m:t>
                                </m:r>
                              </m:e>
                            </m:mr>
                          </m:m>
                        </m:e>
                      </m:d>
                    </m:oMath>
                  </m:oMathPara>
                </a14:m>
                <a:endParaRPr lang="en-US"/>
              </a:p>
            </p:txBody>
          </p:sp>
        </mc:Choice>
        <mc:Fallback xmlns="">
          <p:sp>
            <p:nvSpPr>
              <p:cNvPr id="13" name="TextBox 12">
                <a:extLst>
                  <a:ext uri="{FF2B5EF4-FFF2-40B4-BE49-F238E27FC236}">
                    <a16:creationId xmlns:a16="http://schemas.microsoft.com/office/drawing/2014/main" id="{BAC94556-03DD-4920-8252-347A9567DD9D}"/>
                  </a:ext>
                </a:extLst>
              </p:cNvPr>
              <p:cNvSpPr txBox="1">
                <a:spLocks noRot="1" noChangeAspect="1" noMove="1" noResize="1" noEditPoints="1" noAdjustHandles="1" noChangeArrowheads="1" noChangeShapeType="1" noTextEdit="1"/>
              </p:cNvSpPr>
              <p:nvPr/>
            </p:nvSpPr>
            <p:spPr>
              <a:xfrm>
                <a:off x="5393269" y="4185825"/>
                <a:ext cx="1072088" cy="276999"/>
              </a:xfrm>
              <a:prstGeom prst="rect">
                <a:avLst/>
              </a:prstGeom>
              <a:blipFill>
                <a:blip r:embed="rId8"/>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2C976B-2817-461C-9D79-63BD9B726DE7}"/>
                  </a:ext>
                </a:extLst>
              </p:cNvPr>
              <p:cNvSpPr txBox="1"/>
              <p:nvPr/>
            </p:nvSpPr>
            <p:spPr>
              <a:xfrm>
                <a:off x="5393269" y="4446608"/>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a:p>
            </p:txBody>
          </p:sp>
        </mc:Choice>
        <mc:Fallback xmlns="">
          <p:sp>
            <p:nvSpPr>
              <p:cNvPr id="14" name="TextBox 13">
                <a:extLst>
                  <a:ext uri="{FF2B5EF4-FFF2-40B4-BE49-F238E27FC236}">
                    <a16:creationId xmlns:a16="http://schemas.microsoft.com/office/drawing/2014/main" id="{392C976B-2817-461C-9D79-63BD9B726DE7}"/>
                  </a:ext>
                </a:extLst>
              </p:cNvPr>
              <p:cNvSpPr txBox="1">
                <a:spLocks noRot="1" noChangeAspect="1" noMove="1" noResize="1" noEditPoints="1" noAdjustHandles="1" noChangeArrowheads="1" noChangeShapeType="1" noTextEdit="1"/>
              </p:cNvSpPr>
              <p:nvPr/>
            </p:nvSpPr>
            <p:spPr>
              <a:xfrm>
                <a:off x="5393269" y="4446608"/>
                <a:ext cx="1072088" cy="276999"/>
              </a:xfrm>
              <a:prstGeom prst="rect">
                <a:avLst/>
              </a:prstGeom>
              <a:blipFill>
                <a:blip r:embed="rId9"/>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782B84-BA5A-4A62-AC0C-846A0307D714}"/>
                  </a:ext>
                </a:extLst>
              </p:cNvPr>
              <p:cNvSpPr txBox="1"/>
              <p:nvPr/>
            </p:nvSpPr>
            <p:spPr>
              <a:xfrm>
                <a:off x="5393269" y="4707391"/>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5" name="TextBox 14">
                <a:extLst>
                  <a:ext uri="{FF2B5EF4-FFF2-40B4-BE49-F238E27FC236}">
                    <a16:creationId xmlns:a16="http://schemas.microsoft.com/office/drawing/2014/main" id="{14782B84-BA5A-4A62-AC0C-846A0307D714}"/>
                  </a:ext>
                </a:extLst>
              </p:cNvPr>
              <p:cNvSpPr txBox="1">
                <a:spLocks noRot="1" noChangeAspect="1" noMove="1" noResize="1" noEditPoints="1" noAdjustHandles="1" noChangeArrowheads="1" noChangeShapeType="1" noTextEdit="1"/>
              </p:cNvSpPr>
              <p:nvPr/>
            </p:nvSpPr>
            <p:spPr>
              <a:xfrm>
                <a:off x="5393269" y="4707391"/>
                <a:ext cx="1072088" cy="276999"/>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041E95-2A64-4D9A-9EAD-41D4F4188D3C}"/>
                  </a:ext>
                </a:extLst>
              </p:cNvPr>
              <p:cNvSpPr txBox="1"/>
              <p:nvPr/>
            </p:nvSpPr>
            <p:spPr>
              <a:xfrm>
                <a:off x="5393269" y="4968174"/>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6" name="TextBox 15">
                <a:extLst>
                  <a:ext uri="{FF2B5EF4-FFF2-40B4-BE49-F238E27FC236}">
                    <a16:creationId xmlns:a16="http://schemas.microsoft.com/office/drawing/2014/main" id="{77041E95-2A64-4D9A-9EAD-41D4F4188D3C}"/>
                  </a:ext>
                </a:extLst>
              </p:cNvPr>
              <p:cNvSpPr txBox="1">
                <a:spLocks noRot="1" noChangeAspect="1" noMove="1" noResize="1" noEditPoints="1" noAdjustHandles="1" noChangeArrowheads="1" noChangeShapeType="1" noTextEdit="1"/>
              </p:cNvSpPr>
              <p:nvPr/>
            </p:nvSpPr>
            <p:spPr>
              <a:xfrm>
                <a:off x="5393269" y="4968174"/>
                <a:ext cx="1072088" cy="276999"/>
              </a:xfrm>
              <a:prstGeom prst="rect">
                <a:avLst/>
              </a:prstGeom>
              <a:blipFill>
                <a:blip r:embed="rId11"/>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F4E51B0-1A9F-450F-8979-7BB4AB9EA81F}"/>
                  </a:ext>
                </a:extLst>
              </p:cNvPr>
              <p:cNvSpPr txBox="1"/>
              <p:nvPr/>
            </p:nvSpPr>
            <p:spPr>
              <a:xfrm>
                <a:off x="5393269" y="5228957"/>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m:oMathPara>
                </a14:m>
                <a:endParaRPr lang="en-US"/>
              </a:p>
            </p:txBody>
          </p:sp>
        </mc:Choice>
        <mc:Fallback xmlns="">
          <p:sp>
            <p:nvSpPr>
              <p:cNvPr id="17" name="TextBox 16">
                <a:extLst>
                  <a:ext uri="{FF2B5EF4-FFF2-40B4-BE49-F238E27FC236}">
                    <a16:creationId xmlns:a16="http://schemas.microsoft.com/office/drawing/2014/main" id="{7F4E51B0-1A9F-450F-8979-7BB4AB9EA81F}"/>
                  </a:ext>
                </a:extLst>
              </p:cNvPr>
              <p:cNvSpPr txBox="1">
                <a:spLocks noRot="1" noChangeAspect="1" noMove="1" noResize="1" noEditPoints="1" noAdjustHandles="1" noChangeArrowheads="1" noChangeShapeType="1" noTextEdit="1"/>
              </p:cNvSpPr>
              <p:nvPr/>
            </p:nvSpPr>
            <p:spPr>
              <a:xfrm>
                <a:off x="5393269" y="5228957"/>
                <a:ext cx="1072088" cy="276999"/>
              </a:xfrm>
              <a:prstGeom prst="rect">
                <a:avLst/>
              </a:prstGeom>
              <a:blipFill>
                <a:blip r:embed="rId12"/>
                <a:stretch>
                  <a:fillRect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3EC3F5-DA8E-428A-922B-8ECD1D4EA120}"/>
                  </a:ext>
                </a:extLst>
              </p:cNvPr>
              <p:cNvSpPr txBox="1"/>
              <p:nvPr/>
            </p:nvSpPr>
            <p:spPr>
              <a:xfrm>
                <a:off x="5393269" y="5489742"/>
                <a:ext cx="1072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m:oMathPara>
                </a14:m>
                <a:endParaRPr lang="en-US"/>
              </a:p>
            </p:txBody>
          </p:sp>
        </mc:Choice>
        <mc:Fallback xmlns="">
          <p:sp>
            <p:nvSpPr>
              <p:cNvPr id="18" name="TextBox 17">
                <a:extLst>
                  <a:ext uri="{FF2B5EF4-FFF2-40B4-BE49-F238E27FC236}">
                    <a16:creationId xmlns:a16="http://schemas.microsoft.com/office/drawing/2014/main" id="{4A3EC3F5-DA8E-428A-922B-8ECD1D4EA120}"/>
                  </a:ext>
                </a:extLst>
              </p:cNvPr>
              <p:cNvSpPr txBox="1">
                <a:spLocks noRot="1" noChangeAspect="1" noMove="1" noResize="1" noEditPoints="1" noAdjustHandles="1" noChangeArrowheads="1" noChangeShapeType="1" noTextEdit="1"/>
              </p:cNvSpPr>
              <p:nvPr/>
            </p:nvSpPr>
            <p:spPr>
              <a:xfrm>
                <a:off x="5393269" y="5489742"/>
                <a:ext cx="1072088" cy="276999"/>
              </a:xfrm>
              <a:prstGeom prst="rect">
                <a:avLst/>
              </a:prstGeom>
              <a:blipFill>
                <a:blip r:embed="rId13"/>
                <a:stretch>
                  <a:fillRect b="-15556"/>
                </a:stretch>
              </a:blipFill>
            </p:spPr>
            <p:txBody>
              <a:bodyPr/>
              <a:lstStyle/>
              <a:p>
                <a:r>
                  <a:rPr lang="en-US">
                    <a:noFill/>
                  </a:rPr>
                  <a:t> </a:t>
                </a:r>
              </a:p>
            </p:txBody>
          </p:sp>
        </mc:Fallback>
      </mc:AlternateContent>
      <p:pic>
        <p:nvPicPr>
          <p:cNvPr id="11" name="Picture 10" descr="A picture containing light&#10;&#10;Description automatically generated">
            <a:extLst>
              <a:ext uri="{FF2B5EF4-FFF2-40B4-BE49-F238E27FC236}">
                <a16:creationId xmlns:a16="http://schemas.microsoft.com/office/drawing/2014/main" id="{3A91BC75-99EC-4C10-A9B1-8358B03031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70976" y="696236"/>
            <a:ext cx="3259837" cy="2684571"/>
          </a:xfrm>
          <a:prstGeom prst="rect">
            <a:avLst/>
          </a:prstGeom>
        </p:spPr>
      </p:pic>
      <p:pic>
        <p:nvPicPr>
          <p:cNvPr id="22" name="Picture 21" descr="A picture containing dark, standing, light&#10;&#10;Description automatically generated">
            <a:extLst>
              <a:ext uri="{FF2B5EF4-FFF2-40B4-BE49-F238E27FC236}">
                <a16:creationId xmlns:a16="http://schemas.microsoft.com/office/drawing/2014/main" id="{DB532B12-68AA-4049-B1C2-548D41B99F7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0977" y="3597188"/>
            <a:ext cx="3317206" cy="2564576"/>
          </a:xfrm>
          <a:prstGeom prst="rect">
            <a:avLst/>
          </a:prstGeom>
        </p:spPr>
      </p:pic>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250C055-6B4F-4C29-A1DB-248FB4A14BDE}"/>
                  </a:ext>
                </a:extLst>
              </p:cNvPr>
              <p:cNvSpPr/>
              <p:nvPr/>
            </p:nvSpPr>
            <p:spPr>
              <a:xfrm>
                <a:off x="10988183" y="1269261"/>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=30°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24" name="Rectangle 23">
                <a:extLst>
                  <a:ext uri="{FF2B5EF4-FFF2-40B4-BE49-F238E27FC236}">
                    <a16:creationId xmlns:a16="http://schemas.microsoft.com/office/drawing/2014/main" id="{D250C055-6B4F-4C29-A1DB-248FB4A14BDE}"/>
                  </a:ext>
                </a:extLst>
              </p:cNvPr>
              <p:cNvSpPr>
                <a:spLocks noRot="1" noChangeAspect="1" noMove="1" noResize="1" noEditPoints="1" noAdjustHandles="1" noChangeArrowheads="1" noChangeShapeType="1" noTextEdit="1"/>
              </p:cNvSpPr>
              <p:nvPr/>
            </p:nvSpPr>
            <p:spPr>
              <a:xfrm>
                <a:off x="10988183" y="1269261"/>
                <a:ext cx="1311898" cy="456535"/>
              </a:xfrm>
              <a:prstGeom prst="rect">
                <a:avLst/>
              </a:prstGeom>
              <a:blipFill>
                <a:blip r:embed="rId16"/>
                <a:stretch>
                  <a:fillRect l="-3256"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7057631-C679-468D-B093-1C245D8B147B}"/>
                  </a:ext>
                </a:extLst>
              </p:cNvPr>
              <p:cNvSpPr/>
              <p:nvPr/>
            </p:nvSpPr>
            <p:spPr>
              <a:xfrm>
                <a:off x="11004957" y="4566645"/>
                <a:ext cx="1311898" cy="456535"/>
              </a:xfrm>
              <a:prstGeom prst="rect">
                <a:avLst/>
              </a:prstGeom>
            </p:spPr>
            <p:txBody>
              <a:bodyPr wrap="none">
                <a:spAutoFit/>
              </a:bodyPr>
              <a:lstStyle/>
              <a:p>
                <a:pPr marL="342900" indent="-342900">
                  <a:lnSpc>
                    <a:spcPct val="150000"/>
                  </a:lnSpc>
                  <a:buFont typeface="Wingdings" panose="05000000000000000000" pitchFamily="2" charset="2"/>
                  <a:buChar char="q"/>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𝜃</m:t>
                    </m:r>
                    <m:r>
                      <a:rPr lang="en-US" i="1" smtClean="0">
                        <a:latin typeface="Cambria Math" panose="02040503050406030204" pitchFamily="18" charset="0"/>
                        <a:ea typeface="Cambria Math" panose="02040503050406030204" pitchFamily="18" charset="0"/>
                        <a:cs typeface="Arial" panose="020B0604020202020204" pitchFamily="34" charset="0"/>
                      </a:rPr>
                      <m:t>=10°</m:t>
                    </m:r>
                  </m:oMath>
                </a14:m>
                <a:endParaRPr lang="en-US">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25" name="Rectangle 24">
                <a:extLst>
                  <a:ext uri="{FF2B5EF4-FFF2-40B4-BE49-F238E27FC236}">
                    <a16:creationId xmlns:a16="http://schemas.microsoft.com/office/drawing/2014/main" id="{87057631-C679-468D-B093-1C245D8B147B}"/>
                  </a:ext>
                </a:extLst>
              </p:cNvPr>
              <p:cNvSpPr>
                <a:spLocks noRot="1" noChangeAspect="1" noMove="1" noResize="1" noEditPoints="1" noAdjustHandles="1" noChangeArrowheads="1" noChangeShapeType="1" noTextEdit="1"/>
              </p:cNvSpPr>
              <p:nvPr/>
            </p:nvSpPr>
            <p:spPr>
              <a:xfrm>
                <a:off x="11004957" y="4566645"/>
                <a:ext cx="1311898" cy="456535"/>
              </a:xfrm>
              <a:prstGeom prst="rect">
                <a:avLst/>
              </a:prstGeom>
              <a:blipFill>
                <a:blip r:embed="rId17"/>
                <a:stretch>
                  <a:fillRect l="-2791" b="-17333"/>
                </a:stretch>
              </a:blipFill>
            </p:spPr>
            <p:txBody>
              <a:bodyPr/>
              <a:lstStyle/>
              <a:p>
                <a:r>
                  <a:rPr lang="en-US">
                    <a:noFill/>
                  </a:rPr>
                  <a:t> </a:t>
                </a:r>
              </a:p>
            </p:txBody>
          </p:sp>
        </mc:Fallback>
      </mc:AlternateContent>
    </p:spTree>
    <p:extLst>
      <p:ext uri="{BB962C8B-B14F-4D97-AF65-F5344CB8AC3E}">
        <p14:creationId xmlns:p14="http://schemas.microsoft.com/office/powerpoint/2010/main" val="3279371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457969" y="1378979"/>
            <a:ext cx="9779000" cy="500983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400" i="1">
                <a:solidFill>
                  <a:srgbClr val="000000"/>
                </a:solidFill>
                <a:latin typeface="Arial" panose="020B0604020202020204" pitchFamily="34" charset="0"/>
                <a:cs typeface="Arial" panose="020B0604020202020204" pitchFamily="34" charset="0"/>
              </a:rPr>
              <a:t>Phép chiếu phối cảnh </a:t>
            </a:r>
            <a:r>
              <a:rPr lang="vi-VN" sz="2400">
                <a:solidFill>
                  <a:srgbClr val="000000"/>
                </a:solidFill>
                <a:latin typeface="Arial" panose="020B0604020202020204" pitchFamily="34" charset="0"/>
                <a:cs typeface="Arial" panose="020B0604020202020204" pitchFamily="34" charset="0"/>
              </a:rPr>
              <a:t>là phép chiếu mà các tia chiếu không song song với nhau mà xuất</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phát từ một điểm gọi là tâm chiếu. </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Phép chiếu phối cảnh tạo ra hiệu ứng về luật xa gần tạo cảm</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giác về độ sâu của đối tượng trong thế giới thật mà phép chiếu song song không lột tả được.</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Các đoạn thẳng song song của mô hình 3D sau phép chiếu hội tụ tại một điểm gọi là điểm</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triệt tiêu (vanishing point).</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400" i="1">
                <a:solidFill>
                  <a:srgbClr val="000000"/>
                </a:solidFill>
                <a:latin typeface="Arial" panose="020B0604020202020204" pitchFamily="34" charset="0"/>
                <a:cs typeface="Arial" panose="020B0604020202020204" pitchFamily="34" charset="0"/>
              </a:rPr>
              <a:t>Phân loại phép chiếu phối cảnh </a:t>
            </a:r>
            <a:r>
              <a:rPr lang="vi-VN" sz="2400">
                <a:solidFill>
                  <a:srgbClr val="000000"/>
                </a:solidFill>
                <a:latin typeface="Arial" panose="020B0604020202020204" pitchFamily="34" charset="0"/>
                <a:cs typeface="Arial" panose="020B0604020202020204" pitchFamily="34" charset="0"/>
              </a:rPr>
              <a:t>dựa vào tâm chiếu </a:t>
            </a:r>
            <a:r>
              <a:rPr lang="en-US" sz="2400">
                <a:solidFill>
                  <a:srgbClr val="000000"/>
                </a:solidFill>
                <a:latin typeface="Arial" panose="020B0604020202020204" pitchFamily="34" charset="0"/>
                <a:cs typeface="Arial" panose="020B0604020202020204" pitchFamily="34" charset="0"/>
              </a:rPr>
              <a:t>(</a:t>
            </a:r>
            <a:r>
              <a:rPr lang="vi-VN" sz="2400" i="1">
                <a:solidFill>
                  <a:srgbClr val="000000"/>
                </a:solidFill>
                <a:latin typeface="Arial" panose="020B0604020202020204" pitchFamily="34" charset="0"/>
                <a:cs typeface="Arial" panose="020B0604020202020204" pitchFamily="34" charset="0"/>
              </a:rPr>
              <a:t>Centre Of Projection</a:t>
            </a:r>
            <a:r>
              <a:rPr lang="en-US" sz="2400" i="1">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COP) và mặt</a:t>
            </a:r>
            <a:r>
              <a:rPr lang="en-US" sz="2400">
                <a:solidFill>
                  <a:srgbClr val="000000"/>
                </a:solidFill>
                <a:latin typeface="Arial" panose="020B0604020202020204" pitchFamily="34" charset="0"/>
                <a:cs typeface="Arial" panose="020B0604020202020204" pitchFamily="34" charset="0"/>
              </a:rPr>
              <a:t> </a:t>
            </a:r>
            <a:r>
              <a:rPr lang="vi-VN" sz="2400">
                <a:solidFill>
                  <a:srgbClr val="000000"/>
                </a:solidFill>
                <a:latin typeface="Arial" panose="020B0604020202020204" pitchFamily="34" charset="0"/>
                <a:cs typeface="Arial" panose="020B0604020202020204" pitchFamily="34" charset="0"/>
              </a:rPr>
              <a:t>phẳng chiếu </a:t>
            </a:r>
            <a:r>
              <a:rPr lang="en-US" sz="2400">
                <a:solidFill>
                  <a:srgbClr val="000000"/>
                </a:solidFill>
                <a:latin typeface="Arial" panose="020B0604020202020204" pitchFamily="34" charset="0"/>
                <a:cs typeface="Arial" panose="020B0604020202020204" pitchFamily="34" charset="0"/>
              </a:rPr>
              <a:t>(</a:t>
            </a:r>
            <a:r>
              <a:rPr lang="vi-VN" sz="2400">
                <a:solidFill>
                  <a:srgbClr val="000000"/>
                </a:solidFill>
                <a:latin typeface="Arial" panose="020B0604020202020204" pitchFamily="34" charset="0"/>
                <a:cs typeface="Arial" panose="020B0604020202020204" pitchFamily="34" charset="0"/>
              </a:rPr>
              <a:t>projection plane</a:t>
            </a:r>
            <a:r>
              <a:rPr lang="en-US" sz="2400">
                <a:solidFill>
                  <a:srgbClr val="000000"/>
                </a:solidFill>
                <a:latin typeface="Arial" panose="020B0604020202020204" pitchFamily="34" charset="0"/>
                <a:cs typeface="Arial" panose="020B0604020202020204" pitchFamily="34" charset="0"/>
              </a:rPr>
              <a:t>)</a:t>
            </a:r>
            <a:endParaRPr lang="fr-FR" sz="2400" baseline="300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348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3728649"/>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Có các đối tượng phức tạp hơn các đối tượng trong không gian 2D</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Bao bởi các mặt phẳng hay các bề mặt</a:t>
            </a:r>
            <a:endParaRPr lang="en-US"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Có các thành phần trong và ngoài</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hình học phức tạp</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hệ toạ độ phức tạp hơn</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Thường xuyên phải bổ xung thêm phép chiếu từ không gian 3D vào 2D</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Luôn phải xác định các bề mặt hiển thị</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1402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5.1.2. </a:t>
            </a:r>
            <a:r>
              <a:rPr lang="vi-VN" b="1">
                <a:latin typeface="Arial" panose="020B0604020202020204" pitchFamily="34" charset="0"/>
                <a:cs typeface="Arial" panose="020B0604020202020204" pitchFamily="34" charset="0"/>
              </a:rPr>
              <a:t>Đặc điểm của kỹ thuật đồ hoạ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27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7" name="Rectangle 6"/>
          <p:cNvSpPr/>
          <p:nvPr/>
        </p:nvSpPr>
        <p:spPr>
          <a:xfrm>
            <a:off x="1833703" y="1060306"/>
            <a:ext cx="5945731" cy="3403239"/>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Để đạt được phép chiếu phối cảnh của đối tượng ba chiều, chúng ta chiếu các điểm theo đường thẳng chiếu để các đường này gặp nhau ở tâm chiếu. </a:t>
            </a:r>
            <a:endParaRPr lang="en-US" sz="2400">
              <a:solidFill>
                <a:srgbClr val="000000"/>
              </a:solidFill>
              <a:latin typeface="Arial" panose="020B0604020202020204" pitchFamily="34" charset="0"/>
              <a:cs typeface="Arial" panose="020B0604020202020204" pitchFamily="34" charset="0"/>
            </a:endParaRPr>
          </a:p>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Trong hình </a:t>
            </a:r>
            <a:r>
              <a:rPr lang="en-US" sz="2400">
                <a:solidFill>
                  <a:srgbClr val="000000"/>
                </a:solidFill>
                <a:latin typeface="Arial" panose="020B0604020202020204" pitchFamily="34" charset="0"/>
                <a:cs typeface="Arial" panose="020B0604020202020204" pitchFamily="34" charset="0"/>
              </a:rPr>
              <a:t>bên</a:t>
            </a:r>
            <a:r>
              <a:rPr lang="vi-VN" sz="2400">
                <a:solidFill>
                  <a:srgbClr val="000000"/>
                </a:solidFill>
                <a:latin typeface="Arial" panose="020B0604020202020204" pitchFamily="34" charset="0"/>
                <a:cs typeface="Arial" panose="020B0604020202020204" pitchFamily="34" charset="0"/>
              </a:rPr>
              <a:t>, tâm chiếu trên trục z và có giá trị âm, cách một khoảng d phía sau mặt phẳng chiếu. </a:t>
            </a:r>
            <a:endParaRPr lang="en-US" sz="2400">
              <a:solidFill>
                <a:srgbClr val="00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1E92B8D-B306-40A8-B1BC-EFB33FD79859}"/>
              </a:ext>
            </a:extLst>
          </p:cNvPr>
          <p:cNvPicPr>
            <a:picLocks noChangeAspect="1"/>
          </p:cNvPicPr>
          <p:nvPr/>
        </p:nvPicPr>
        <p:blipFill>
          <a:blip r:embed="rId3"/>
          <a:stretch>
            <a:fillRect/>
          </a:stretch>
        </p:blipFill>
        <p:spPr>
          <a:xfrm>
            <a:off x="7924558" y="1246900"/>
            <a:ext cx="4082816" cy="3216645"/>
          </a:xfrm>
          <a:prstGeom prst="rect">
            <a:avLst/>
          </a:prstGeom>
        </p:spPr>
      </p:pic>
      <p:sp>
        <p:nvSpPr>
          <p:cNvPr id="9" name="Rectangle 8">
            <a:extLst>
              <a:ext uri="{FF2B5EF4-FFF2-40B4-BE49-F238E27FC236}">
                <a16:creationId xmlns:a16="http://schemas.microsoft.com/office/drawing/2014/main" id="{8D98956A-15A0-45D1-915A-1FDBA8F25AFA}"/>
              </a:ext>
            </a:extLst>
          </p:cNvPr>
          <p:cNvSpPr/>
          <p:nvPr/>
        </p:nvSpPr>
        <p:spPr>
          <a:xfrm>
            <a:off x="1833702" y="4520105"/>
            <a:ext cx="9969091" cy="1484445"/>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vi-VN" sz="2400">
                <a:solidFill>
                  <a:srgbClr val="000000"/>
                </a:solidFill>
                <a:latin typeface="Arial" panose="020B0604020202020204" pitchFamily="34" charset="0"/>
                <a:cs typeface="Arial" panose="020B0604020202020204" pitchFamily="34" charset="0"/>
              </a:rPr>
              <a:t>Bất kỳ điểm nào cũng có thể được chọn làm tâm của phép chiếu, tuy nhiên việc chọn một điểm dọc theo trục z sẽ làm đơn giản việc tính toán trong các phương trình biến đổi.</a:t>
            </a:r>
            <a:endParaRPr lang="en-US" sz="2400">
              <a:solidFill>
                <a:srgbClr val="000000"/>
              </a:solidFill>
              <a:effectLst/>
              <a:latin typeface="TimesNewRomanPS-BoldMT"/>
            </a:endParaRPr>
          </a:p>
        </p:txBody>
      </p:sp>
    </p:spTree>
    <p:extLst>
      <p:ext uri="{BB962C8B-B14F-4D97-AF65-F5344CB8AC3E}">
        <p14:creationId xmlns:p14="http://schemas.microsoft.com/office/powerpoint/2010/main" val="135804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8D98956A-15A0-45D1-915A-1FDBA8F25AFA}"/>
                  </a:ext>
                </a:extLst>
              </p:cNvPr>
              <p:cNvSpPr/>
              <p:nvPr/>
            </p:nvSpPr>
            <p:spPr>
              <a:xfrm>
                <a:off x="1636755" y="1449060"/>
                <a:ext cx="5256562" cy="4369145"/>
              </a:xfrm>
              <a:prstGeom prst="rect">
                <a:avLst/>
              </a:prstGeom>
            </p:spPr>
            <p:txBody>
              <a:bodyPr wrap="square">
                <a:spAutoFit/>
              </a:bodyPr>
              <a:lstStyle/>
              <a:p>
                <a:pPr marL="342900" indent="-342900" algn="just">
                  <a:lnSpc>
                    <a:spcPct val="130000"/>
                  </a:lnSpc>
                  <a:buFont typeface="Wingdings" panose="05000000000000000000" pitchFamily="2" charset="2"/>
                  <a:buChar char="q"/>
                </a:pPr>
                <a:r>
                  <a:rPr lang="en-US" sz="2400">
                    <a:solidFill>
                      <a:srgbClr val="000000"/>
                    </a:solidFill>
                    <a:latin typeface="Arial" panose="020B0604020202020204" pitchFamily="34" charset="0"/>
                    <a:cs typeface="Arial" panose="020B0604020202020204" pitchFamily="34" charset="0"/>
                  </a:rPr>
                  <a:t>Xét </a:t>
                </a:r>
                <a14:m>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𝑀𝑁𝐼</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𝑣</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à ∆ </m:t>
                    </m:r>
                    <m:r>
                      <a:rPr lang="en-US"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𝐿𝑂𝐼</m:t>
                    </m:r>
                  </m:oMath>
                </a14:m>
                <a:endParaRPr lang="en-US" sz="2400" b="0">
                  <a:solidFill>
                    <a:srgbClr val="000000"/>
                  </a:solidFill>
                  <a:latin typeface="Arial" panose="020B0604020202020204" pitchFamily="34" charset="0"/>
                  <a:ea typeface="Cambria Math" panose="02040503050406030204" pitchFamily="18" charset="0"/>
                  <a:cs typeface="Arial" panose="020B0604020202020204" pitchFamily="34" charset="0"/>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𝑀𝑁</m:t>
                        </m:r>
                      </m:num>
                      <m:den>
                        <m:r>
                          <a:rPr lang="en-US" sz="2400" b="0" i="1" smtClean="0">
                            <a:solidFill>
                              <a:srgbClr val="000000"/>
                            </a:solidFill>
                            <a:effectLst/>
                            <a:latin typeface="Cambria Math" panose="02040503050406030204" pitchFamily="18" charset="0"/>
                          </a:rPr>
                          <m:t>𝐿𝑂</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𝑀𝐼</m:t>
                        </m:r>
                      </m:num>
                      <m:den>
                        <m:r>
                          <a:rPr lang="en-US" sz="2400" b="0" i="1" smtClean="0">
                            <a:solidFill>
                              <a:srgbClr val="000000"/>
                            </a:solidFill>
                            <a:effectLst/>
                            <a:latin typeface="Cambria Math" panose="02040503050406030204" pitchFamily="18" charset="0"/>
                          </a:rPr>
                          <m:t>𝑂𝐼</m:t>
                        </m:r>
                      </m:den>
                    </m:f>
                  </m:oMath>
                </a14:m>
                <a:endParaRPr lang="en-US" sz="2400">
                  <a:solidFill>
                    <a:srgbClr val="000000"/>
                  </a:solidFill>
                  <a:effectLst/>
                  <a:latin typeface="TimesNewRomanPS-BoldMT"/>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𝑥</m:t>
                        </m:r>
                      </m:num>
                      <m:den>
                        <m:r>
                          <a:rPr lang="en-US" sz="2400" b="0" i="1" smtClean="0">
                            <a:solidFill>
                              <a:srgbClr val="000000"/>
                            </a:solidFill>
                            <a:effectLst/>
                            <a:latin typeface="Cambria Math" panose="02040503050406030204" pitchFamily="18" charset="0"/>
                          </a:rPr>
                          <m:t>𝑥</m:t>
                        </m:r>
                        <m:r>
                          <a:rPr lang="en-US" sz="2400" b="0" i="1" smtClean="0">
                            <a:solidFill>
                              <a:srgbClr val="000000"/>
                            </a:solidFill>
                            <a:effectLst/>
                            <a:latin typeface="Cambria Math" panose="02040503050406030204" pitchFamily="18" charset="0"/>
                          </a:rPr>
                          <m:t>′</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𝑧</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𝑑</m:t>
                        </m:r>
                      </m:num>
                      <m:den>
                        <m:r>
                          <a:rPr lang="en-US" sz="2400" b="0" i="1" smtClean="0">
                            <a:solidFill>
                              <a:srgbClr val="000000"/>
                            </a:solidFill>
                            <a:effectLst/>
                            <a:latin typeface="Cambria Math" panose="02040503050406030204" pitchFamily="18" charset="0"/>
                          </a:rPr>
                          <m:t>𝑑</m:t>
                        </m:r>
                      </m:den>
                    </m:f>
                    <m:r>
                      <a:rPr lang="en-US" sz="2400" b="0" i="1" smtClean="0">
                        <a:solidFill>
                          <a:srgbClr val="000000"/>
                        </a:solidFill>
                        <a:effectLst/>
                        <a:latin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m:t>
                    </m:r>
                    <m:sSup>
                      <m:sSupPr>
                        <m:ctrlPr>
                          <a:rPr lang="en-US" sz="2400" b="0" i="1" smtClean="0">
                            <a:solidFill>
                              <a:srgbClr val="000000"/>
                            </a:solidFill>
                            <a:effectLst/>
                            <a:latin typeface="Cambria Math" panose="02040503050406030204" pitchFamily="18" charset="0"/>
                            <a:ea typeface="Cambria Math" panose="02040503050406030204" pitchFamily="18" charset="0"/>
                          </a:rPr>
                        </m:ctrlPr>
                      </m:sSupPr>
                      <m:e>
                        <m:r>
                          <a:rPr lang="en-US" sz="2400" b="0" i="1" smtClean="0">
                            <a:solidFill>
                              <a:srgbClr val="000000"/>
                            </a:solidFill>
                            <a:effectLst/>
                            <a:latin typeface="Cambria Math" panose="02040503050406030204" pitchFamily="18" charset="0"/>
                            <a:ea typeface="Cambria Math" panose="02040503050406030204" pitchFamily="18" charset="0"/>
                          </a:rPr>
                          <m:t>𝑥</m:t>
                        </m:r>
                      </m:e>
                      <m:sup>
                        <m:r>
                          <a:rPr lang="en-US" sz="2400" b="0" i="1" smtClean="0">
                            <a:solidFill>
                              <a:srgbClr val="000000"/>
                            </a:solidFill>
                            <a:effectLst/>
                            <a:latin typeface="Cambria Math" panose="02040503050406030204" pitchFamily="18" charset="0"/>
                            <a:ea typeface="Cambria Math" panose="02040503050406030204" pitchFamily="18" charset="0"/>
                          </a:rPr>
                          <m:t>′</m:t>
                        </m:r>
                      </m:sup>
                    </m:sSup>
                    <m:r>
                      <a:rPr lang="en-US" sz="2400" b="0" i="1" smtClean="0">
                        <a:solidFill>
                          <a:srgbClr val="000000"/>
                        </a:solidFill>
                        <a:effectLst/>
                        <a:latin typeface="Cambria Math" panose="02040503050406030204" pitchFamily="18" charset="0"/>
                        <a:ea typeface="Cambria Math" panose="02040503050406030204" pitchFamily="18" charset="0"/>
                      </a:rPr>
                      <m:t>= </m:t>
                    </m:r>
                    <m:f>
                      <m:fPr>
                        <m:ctrlPr>
                          <a:rPr lang="en-US" sz="2400" b="0" i="1" smtClean="0">
                            <a:solidFill>
                              <a:srgbClr val="000000"/>
                            </a:solidFill>
                            <a:effectLst/>
                            <a:latin typeface="Cambria Math" panose="02040503050406030204" pitchFamily="18" charset="0"/>
                            <a:ea typeface="Cambria Math" panose="02040503050406030204" pitchFamily="18" charset="0"/>
                          </a:rPr>
                        </m:ctrlPr>
                      </m:fPr>
                      <m:num>
                        <m:r>
                          <a:rPr lang="en-US" sz="2400" b="0" i="1" smtClean="0">
                            <a:solidFill>
                              <a:srgbClr val="000000"/>
                            </a:solidFill>
                            <a:effectLst/>
                            <a:latin typeface="Cambria Math" panose="02040503050406030204" pitchFamily="18" charset="0"/>
                            <a:ea typeface="Cambria Math" panose="02040503050406030204" pitchFamily="18" charset="0"/>
                          </a:rPr>
                          <m:t>𝑥</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num>
                      <m:den>
                        <m:r>
                          <a:rPr lang="en-US" sz="2400" b="0" i="1" smtClean="0">
                            <a:solidFill>
                              <a:srgbClr val="000000"/>
                            </a:solidFill>
                            <a:effectLst/>
                            <a:latin typeface="Cambria Math" panose="02040503050406030204" pitchFamily="18" charset="0"/>
                            <a:ea typeface="Cambria Math" panose="02040503050406030204" pitchFamily="18" charset="0"/>
                          </a:rPr>
                          <m:t>𝑧</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den>
                    </m:f>
                  </m:oMath>
                </a14:m>
                <a:endParaRPr lang="en-US" sz="2400">
                  <a:solidFill>
                    <a:srgbClr val="000000"/>
                  </a:solidFill>
                  <a:effectLst/>
                  <a:latin typeface="TimesNewRomanPS-BoldMT"/>
                </a:endParaRPr>
              </a:p>
              <a:p>
                <a:pPr marL="342900" indent="-342900" algn="just">
                  <a:lnSpc>
                    <a:spcPct val="130000"/>
                  </a:lnSpc>
                  <a:buFont typeface="Wingdings" panose="05000000000000000000" pitchFamily="2" charset="2"/>
                  <a:buChar char="q"/>
                </a:pPr>
                <a:endParaRPr lang="en-US" sz="2400">
                  <a:solidFill>
                    <a:srgbClr val="000000"/>
                  </a:solidFill>
                  <a:latin typeface="TimesNewRomanPS-BoldMT"/>
                </a:endParaRPr>
              </a:p>
              <a:p>
                <a:pPr marL="342900" indent="-342900" algn="just">
                  <a:lnSpc>
                    <a:spcPct val="130000"/>
                  </a:lnSpc>
                  <a:buFont typeface="Wingdings" panose="05000000000000000000" pitchFamily="2" charset="2"/>
                  <a:buChar char="q"/>
                </a:pPr>
                <a:r>
                  <a:rPr lang="en-US" sz="2400">
                    <a:solidFill>
                      <a:srgbClr val="000000"/>
                    </a:solidFill>
                    <a:effectLst/>
                    <a:latin typeface="TimesNewRomanPS-BoldMT"/>
                  </a:rPr>
                  <a:t>Xét </a:t>
                </a:r>
                <a14:m>
                  <m:oMath xmlns:m="http://schemas.openxmlformats.org/officeDocument/2006/math">
                    <m:r>
                      <a:rPr lang="en-US" sz="240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𝐴𝑀𝐼</m:t>
                    </m:r>
                    <m:r>
                      <a:rPr lang="en-US" sz="2400" b="0" i="1" smtClean="0">
                        <a:solidFill>
                          <a:srgbClr val="000000"/>
                        </a:solidFill>
                        <a:effectLst/>
                        <a:latin typeface="Cambria Math" panose="02040503050406030204" pitchFamily="18" charset="0"/>
                        <a:ea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𝑣</m:t>
                    </m:r>
                    <m:r>
                      <a:rPr lang="en-US" sz="2400" b="0" i="1" smtClean="0">
                        <a:solidFill>
                          <a:srgbClr val="000000"/>
                        </a:solidFill>
                        <a:effectLst/>
                        <a:latin typeface="Cambria Math" panose="02040503050406030204" pitchFamily="18" charset="0"/>
                        <a:ea typeface="Cambria Math" panose="02040503050406030204" pitchFamily="18" charset="0"/>
                      </a:rPr>
                      <m:t>à ∆ </m:t>
                    </m:r>
                    <m:r>
                      <a:rPr lang="en-US" sz="2400" b="0" i="1" smtClean="0">
                        <a:solidFill>
                          <a:srgbClr val="000000"/>
                        </a:solidFill>
                        <a:effectLst/>
                        <a:latin typeface="Cambria Math" panose="02040503050406030204" pitchFamily="18" charset="0"/>
                        <a:ea typeface="Cambria Math" panose="02040503050406030204" pitchFamily="18" charset="0"/>
                      </a:rPr>
                      <m:t>𝐵𝑂𝐼</m:t>
                    </m:r>
                  </m:oMath>
                </a14:m>
                <a:endParaRPr lang="en-US" sz="2400" b="0">
                  <a:solidFill>
                    <a:srgbClr val="000000"/>
                  </a:solidFill>
                  <a:effectLst/>
                  <a:latin typeface="TimesNewRomanPS-BoldMT"/>
                  <a:ea typeface="Cambria Math" panose="02040503050406030204" pitchFamily="18" charset="0"/>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𝐴𝑀</m:t>
                        </m:r>
                      </m:num>
                      <m:den>
                        <m:r>
                          <a:rPr lang="en-US" sz="2400" b="0" i="1" smtClean="0">
                            <a:solidFill>
                              <a:srgbClr val="000000"/>
                            </a:solidFill>
                            <a:effectLst/>
                            <a:latin typeface="Cambria Math" panose="02040503050406030204" pitchFamily="18" charset="0"/>
                          </a:rPr>
                          <m:t>𝐵𝐼</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𝑀𝐼</m:t>
                        </m:r>
                      </m:num>
                      <m:den>
                        <m:r>
                          <a:rPr lang="en-US" sz="2400" b="0" i="1" smtClean="0">
                            <a:solidFill>
                              <a:srgbClr val="000000"/>
                            </a:solidFill>
                            <a:effectLst/>
                            <a:latin typeface="Cambria Math" panose="02040503050406030204" pitchFamily="18" charset="0"/>
                          </a:rPr>
                          <m:t>𝑂𝐼</m:t>
                        </m:r>
                      </m:den>
                    </m:f>
                  </m:oMath>
                </a14:m>
                <a:endParaRPr lang="en-US" sz="2400" b="0">
                  <a:solidFill>
                    <a:srgbClr val="000000"/>
                  </a:solidFill>
                  <a:effectLst/>
                  <a:latin typeface="TimesNewRomanPS-BoldMT"/>
                </a:endParaRPr>
              </a:p>
              <a:p>
                <a:pPr marL="342900" indent="-342900" algn="just">
                  <a:lnSpc>
                    <a:spcPct val="130000"/>
                  </a:lnSpc>
                  <a:buFont typeface="Wingdings" panose="05000000000000000000" pitchFamily="2" charset="2"/>
                  <a:buChar char="q"/>
                </a:pPr>
                <a14:m>
                  <m:oMath xmlns:m="http://schemas.openxmlformats.org/officeDocument/2006/math">
                    <m:f>
                      <m:fPr>
                        <m:ctrlPr>
                          <a:rPr lang="en-US" sz="240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𝑦</m:t>
                        </m:r>
                      </m:num>
                      <m:den>
                        <m:r>
                          <a:rPr lang="en-US" sz="2400" b="0" i="1" smtClean="0">
                            <a:solidFill>
                              <a:srgbClr val="000000"/>
                            </a:solidFill>
                            <a:effectLst/>
                            <a:latin typeface="Cambria Math" panose="02040503050406030204" pitchFamily="18" charset="0"/>
                          </a:rPr>
                          <m:t>𝑦</m:t>
                        </m:r>
                        <m:r>
                          <a:rPr lang="en-US" sz="2400" b="0" i="1" smtClean="0">
                            <a:solidFill>
                              <a:srgbClr val="000000"/>
                            </a:solidFill>
                            <a:effectLst/>
                            <a:latin typeface="Cambria Math" panose="02040503050406030204" pitchFamily="18" charset="0"/>
                          </a:rPr>
                          <m:t>′</m:t>
                        </m:r>
                      </m:den>
                    </m:f>
                    <m:r>
                      <a:rPr lang="en-US" sz="2400" b="0" i="1" smtClean="0">
                        <a:solidFill>
                          <a:srgbClr val="000000"/>
                        </a:solidFill>
                        <a:effectLst/>
                        <a:latin typeface="Cambria Math" panose="02040503050406030204" pitchFamily="18" charset="0"/>
                      </a:rPr>
                      <m:t>= </m:t>
                    </m:r>
                    <m:f>
                      <m:fPr>
                        <m:ctrlPr>
                          <a:rPr lang="en-US" sz="2400" b="0" i="1" smtClean="0">
                            <a:solidFill>
                              <a:srgbClr val="000000"/>
                            </a:solidFill>
                            <a:effectLst/>
                            <a:latin typeface="Cambria Math" panose="02040503050406030204" pitchFamily="18" charset="0"/>
                          </a:rPr>
                        </m:ctrlPr>
                      </m:fPr>
                      <m:num>
                        <m:r>
                          <a:rPr lang="en-US" sz="2400" b="0" i="1" smtClean="0">
                            <a:solidFill>
                              <a:srgbClr val="000000"/>
                            </a:solidFill>
                            <a:effectLst/>
                            <a:latin typeface="Cambria Math" panose="02040503050406030204" pitchFamily="18" charset="0"/>
                          </a:rPr>
                          <m:t>𝑧</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𝑑</m:t>
                        </m:r>
                      </m:num>
                      <m:den>
                        <m:r>
                          <a:rPr lang="en-US" sz="2400" b="0" i="1" smtClean="0">
                            <a:solidFill>
                              <a:srgbClr val="000000"/>
                            </a:solidFill>
                            <a:effectLst/>
                            <a:latin typeface="Cambria Math" panose="02040503050406030204" pitchFamily="18" charset="0"/>
                          </a:rPr>
                          <m:t>𝑑</m:t>
                        </m:r>
                      </m:den>
                    </m:f>
                    <m:r>
                      <a:rPr lang="en-US" sz="2400" b="0" i="1" smtClean="0">
                        <a:solidFill>
                          <a:srgbClr val="000000"/>
                        </a:solidFill>
                        <a:effectLst/>
                        <a:latin typeface="Cambria Math" panose="02040503050406030204" pitchFamily="18" charset="0"/>
                      </a:rPr>
                      <m:t> </m:t>
                    </m:r>
                    <m:r>
                      <a:rPr lang="en-US" sz="2400" b="0" i="1" smtClean="0">
                        <a:solidFill>
                          <a:srgbClr val="000000"/>
                        </a:solidFill>
                        <a:effectLst/>
                        <a:latin typeface="Cambria Math" panose="02040503050406030204" pitchFamily="18" charset="0"/>
                        <a:ea typeface="Cambria Math" panose="02040503050406030204" pitchFamily="18" charset="0"/>
                      </a:rPr>
                      <m:t>→</m:t>
                    </m:r>
                    <m:sSup>
                      <m:sSupPr>
                        <m:ctrlPr>
                          <a:rPr lang="en-US" sz="2400" b="0" i="1" smtClean="0">
                            <a:solidFill>
                              <a:srgbClr val="000000"/>
                            </a:solidFill>
                            <a:effectLst/>
                            <a:latin typeface="Cambria Math" panose="02040503050406030204" pitchFamily="18" charset="0"/>
                            <a:ea typeface="Cambria Math" panose="02040503050406030204" pitchFamily="18" charset="0"/>
                          </a:rPr>
                        </m:ctrlPr>
                      </m:sSupPr>
                      <m:e>
                        <m:r>
                          <a:rPr lang="en-US" sz="2400" b="0" i="1" smtClean="0">
                            <a:solidFill>
                              <a:srgbClr val="000000"/>
                            </a:solidFill>
                            <a:effectLst/>
                            <a:latin typeface="Cambria Math" panose="02040503050406030204" pitchFamily="18" charset="0"/>
                            <a:ea typeface="Cambria Math" panose="02040503050406030204" pitchFamily="18" charset="0"/>
                          </a:rPr>
                          <m:t>𝑦</m:t>
                        </m:r>
                      </m:e>
                      <m:sup>
                        <m:r>
                          <a:rPr lang="en-US" sz="2400" b="0" i="1" smtClean="0">
                            <a:solidFill>
                              <a:srgbClr val="000000"/>
                            </a:solidFill>
                            <a:effectLst/>
                            <a:latin typeface="Cambria Math" panose="02040503050406030204" pitchFamily="18" charset="0"/>
                            <a:ea typeface="Cambria Math" panose="02040503050406030204" pitchFamily="18" charset="0"/>
                          </a:rPr>
                          <m:t>′</m:t>
                        </m:r>
                      </m:sup>
                    </m:sSup>
                    <m:r>
                      <a:rPr lang="en-US" sz="2400" b="0" i="1" smtClean="0">
                        <a:solidFill>
                          <a:srgbClr val="000000"/>
                        </a:solidFill>
                        <a:effectLst/>
                        <a:latin typeface="Cambria Math" panose="02040503050406030204" pitchFamily="18" charset="0"/>
                        <a:ea typeface="Cambria Math" panose="02040503050406030204" pitchFamily="18" charset="0"/>
                      </a:rPr>
                      <m:t>=</m:t>
                    </m:r>
                    <m:f>
                      <m:fPr>
                        <m:ctrlPr>
                          <a:rPr lang="en-US" sz="2400" b="0" i="1" smtClean="0">
                            <a:solidFill>
                              <a:srgbClr val="000000"/>
                            </a:solidFill>
                            <a:effectLst/>
                            <a:latin typeface="Cambria Math" panose="02040503050406030204" pitchFamily="18" charset="0"/>
                            <a:ea typeface="Cambria Math" panose="02040503050406030204" pitchFamily="18" charset="0"/>
                          </a:rPr>
                        </m:ctrlPr>
                      </m:fPr>
                      <m:num>
                        <m:r>
                          <a:rPr lang="en-US" sz="2400" b="0" i="1" smtClean="0">
                            <a:solidFill>
                              <a:srgbClr val="000000"/>
                            </a:solidFill>
                            <a:effectLst/>
                            <a:latin typeface="Cambria Math" panose="02040503050406030204" pitchFamily="18" charset="0"/>
                            <a:ea typeface="Cambria Math" panose="02040503050406030204" pitchFamily="18" charset="0"/>
                          </a:rPr>
                          <m:t>𝑦</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num>
                      <m:den>
                        <m:r>
                          <a:rPr lang="en-US" sz="2400" b="0" i="1" smtClean="0">
                            <a:solidFill>
                              <a:srgbClr val="000000"/>
                            </a:solidFill>
                            <a:effectLst/>
                            <a:latin typeface="Cambria Math" panose="02040503050406030204" pitchFamily="18" charset="0"/>
                            <a:ea typeface="Cambria Math" panose="02040503050406030204" pitchFamily="18" charset="0"/>
                          </a:rPr>
                          <m:t>𝑧</m:t>
                        </m:r>
                        <m:r>
                          <a:rPr lang="en-US" sz="2400" b="0" i="1" smtClean="0">
                            <a:solidFill>
                              <a:srgbClr val="000000"/>
                            </a:solidFill>
                            <a:effectLst/>
                            <a:latin typeface="Cambria Math" panose="02040503050406030204" pitchFamily="18" charset="0"/>
                            <a:ea typeface="Cambria Math" panose="02040503050406030204" pitchFamily="18" charset="0"/>
                          </a:rPr>
                          <m:t>+</m:t>
                        </m:r>
                        <m:r>
                          <a:rPr lang="en-US" sz="2400" b="0" i="1" smtClean="0">
                            <a:solidFill>
                              <a:srgbClr val="000000"/>
                            </a:solidFill>
                            <a:effectLst/>
                            <a:latin typeface="Cambria Math" panose="02040503050406030204" pitchFamily="18" charset="0"/>
                            <a:ea typeface="Cambria Math" panose="02040503050406030204" pitchFamily="18" charset="0"/>
                          </a:rPr>
                          <m:t>𝑑</m:t>
                        </m:r>
                      </m:den>
                    </m:f>
                  </m:oMath>
                </a14:m>
                <a:endParaRPr lang="en-US" sz="2400">
                  <a:solidFill>
                    <a:srgbClr val="000000"/>
                  </a:solidFill>
                  <a:effectLst/>
                  <a:latin typeface="TimesNewRomanPS-BoldMT"/>
                </a:endParaRPr>
              </a:p>
            </p:txBody>
          </p:sp>
        </mc:Choice>
        <mc:Fallback>
          <p:sp>
            <p:nvSpPr>
              <p:cNvPr id="9" name="Rectangle 8">
                <a:extLst>
                  <a:ext uri="{FF2B5EF4-FFF2-40B4-BE49-F238E27FC236}">
                    <a16:creationId xmlns:a16="http://schemas.microsoft.com/office/drawing/2014/main" id="{8D98956A-15A0-45D1-915A-1FDBA8F25AFA}"/>
                  </a:ext>
                </a:extLst>
              </p:cNvPr>
              <p:cNvSpPr>
                <a:spLocks noRot="1" noChangeAspect="1" noMove="1" noResize="1" noEditPoints="1" noAdjustHandles="1" noChangeArrowheads="1" noChangeShapeType="1" noTextEdit="1"/>
              </p:cNvSpPr>
              <p:nvPr/>
            </p:nvSpPr>
            <p:spPr>
              <a:xfrm>
                <a:off x="1636755" y="1449060"/>
                <a:ext cx="5256562" cy="4369145"/>
              </a:xfrm>
              <a:prstGeom prst="rect">
                <a:avLst/>
              </a:prstGeom>
              <a:blipFill>
                <a:blip r:embed="rId3"/>
                <a:stretch>
                  <a:fillRect l="-150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983C03E9-5733-439B-B63A-3F81AFA171B3}"/>
              </a:ext>
            </a:extLst>
          </p:cNvPr>
          <p:cNvPicPr>
            <a:picLocks noChangeAspect="1"/>
          </p:cNvPicPr>
          <p:nvPr/>
        </p:nvPicPr>
        <p:blipFill>
          <a:blip r:embed="rId4"/>
          <a:stretch>
            <a:fillRect/>
          </a:stretch>
        </p:blipFill>
        <p:spPr>
          <a:xfrm>
            <a:off x="7390112" y="834982"/>
            <a:ext cx="4721737" cy="3496385"/>
          </a:xfrm>
          <a:prstGeom prst="rect">
            <a:avLst/>
          </a:prstGeom>
        </p:spPr>
      </p:pic>
    </p:spTree>
    <p:extLst>
      <p:ext uri="{BB962C8B-B14F-4D97-AF65-F5344CB8AC3E}">
        <p14:creationId xmlns:p14="http://schemas.microsoft.com/office/powerpoint/2010/main" val="1148693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5.4.1. </a:t>
            </a:r>
            <a:r>
              <a:rPr lang="en-US" b="1">
                <a:solidFill>
                  <a:srgbClr val="000000"/>
                </a:solidFill>
                <a:latin typeface="TimesNewRomanPS-BoldMT"/>
              </a:rPr>
              <a:t>Phép chiếu phối cảnh một tâm chiếu</a:t>
            </a:r>
            <a:endParaRPr lang="en-US" b="1" i="1">
              <a:solidFill>
                <a:srgbClr val="000000"/>
              </a:solidFill>
              <a:effectLst/>
              <a:latin typeface="TimesNewRomanPS-BoldMT"/>
            </a:endParaRPr>
          </a:p>
        </p:txBody>
      </p:sp>
      <p:sp>
        <p:nvSpPr>
          <p:cNvPr id="9" name="Rectangle 8"/>
          <p:cNvSpPr/>
          <p:nvPr/>
        </p:nvSpPr>
        <p:spPr>
          <a:xfrm>
            <a:off x="1511300" y="1614093"/>
            <a:ext cx="9982199" cy="2400657"/>
          </a:xfrm>
          <a:prstGeom prst="rect">
            <a:avLst/>
          </a:prstGeom>
        </p:spPr>
        <p:txBody>
          <a:bodyPr wrap="square">
            <a:spAutoFit/>
          </a:bodyPr>
          <a:lstStyle/>
          <a:p>
            <a:pPr marL="285750" indent="-285750">
              <a:lnSpc>
                <a:spcPct val="150000"/>
              </a:lnSpc>
              <a:buFont typeface="Wingdings" panose="05000000000000000000" pitchFamily="2" charset="2"/>
              <a:buChar char="q"/>
            </a:pPr>
            <a:r>
              <a:rPr lang="vi-VN" sz="2000">
                <a:solidFill>
                  <a:srgbClr val="000000"/>
                </a:solidFill>
                <a:latin typeface="TimesNewRomanPSMT"/>
              </a:rPr>
              <a:t>Giả sử khi mặt phẳng được đặt tại z = 0 và tâm phép chiếu nằm trên trục z , cách trục z một</a:t>
            </a:r>
            <a:r>
              <a:rPr lang="en-US" sz="2000">
                <a:solidFill>
                  <a:srgbClr val="000000"/>
                </a:solidFill>
                <a:latin typeface="TimesNewRomanPSMT"/>
              </a:rPr>
              <a:t> </a:t>
            </a:r>
            <a:r>
              <a:rPr lang="vi-VN" sz="2000">
                <a:solidFill>
                  <a:srgbClr val="000000"/>
                </a:solidFill>
                <a:latin typeface="TimesNewRomanPSMT"/>
              </a:rPr>
              <a:t>khoảng zc = -1/r.</a:t>
            </a:r>
            <a:r>
              <a:rPr lang="en-US" sz="2000">
                <a:solidFill>
                  <a:srgbClr val="000000"/>
                </a:solidFill>
                <a:latin typeface="TimesNewRomanPSMT"/>
              </a:rPr>
              <a:t> </a:t>
            </a:r>
          </a:p>
          <a:p>
            <a:pPr marL="285750" indent="-285750">
              <a:lnSpc>
                <a:spcPct val="150000"/>
              </a:lnSpc>
              <a:buFont typeface="Wingdings" panose="05000000000000000000" pitchFamily="2" charset="2"/>
              <a:buChar char="q"/>
            </a:pPr>
            <a:r>
              <a:rPr lang="vi-VN" sz="2000">
                <a:solidFill>
                  <a:srgbClr val="000000"/>
                </a:solidFill>
                <a:latin typeface="TimesNewRomanPSMT"/>
              </a:rPr>
              <a:t>Nếu đối tượng cũng nằm trên mặt phẳng z = 0 thì đối tượng sẽ cho hình ảnh thật.</a:t>
            </a:r>
            <a:endParaRPr lang="en-US" sz="2000">
              <a:solidFill>
                <a:srgbClr val="000000"/>
              </a:solidFill>
              <a:latin typeface="TimesNewRomanPSMT"/>
            </a:endParaRPr>
          </a:p>
          <a:p>
            <a:pPr marL="285750" indent="-285750">
              <a:lnSpc>
                <a:spcPct val="150000"/>
              </a:lnSpc>
              <a:buFont typeface="Wingdings" panose="05000000000000000000" pitchFamily="2" charset="2"/>
              <a:buChar char="q"/>
            </a:pPr>
            <a:r>
              <a:rPr lang="vi-VN" sz="2000">
                <a:solidFill>
                  <a:srgbClr val="000000"/>
                </a:solidFill>
                <a:latin typeface="TimesNewRomanPSMT"/>
              </a:rPr>
              <a:t>Phương trình biến đổi:</a:t>
            </a:r>
            <a:r>
              <a:rPr lang="en-US" sz="2000">
                <a:solidFill>
                  <a:srgbClr val="000000"/>
                </a:solidFill>
                <a:latin typeface="TimesNewRomanPSMT"/>
              </a:rPr>
              <a:t> </a:t>
            </a:r>
            <a:r>
              <a:rPr lang="vi-VN" sz="2000">
                <a:solidFill>
                  <a:srgbClr val="000000"/>
                </a:solidFill>
                <a:latin typeface="TimesNewRomanPSMT"/>
              </a:rPr>
              <a:t>[ x y z 1 ][ Tr ] = [ x y z rz+1]</a:t>
            </a:r>
            <a:r>
              <a:rPr lang="en-US" sz="2000">
                <a:solidFill>
                  <a:srgbClr val="000000"/>
                </a:solidFill>
                <a:latin typeface="TimesNewRomanPSMT"/>
              </a:rPr>
              <a:t>.</a:t>
            </a:r>
          </a:p>
          <a:p>
            <a:pPr marL="285750" indent="-285750">
              <a:lnSpc>
                <a:spcPct val="150000"/>
              </a:lnSpc>
              <a:buFont typeface="Wingdings" panose="05000000000000000000" pitchFamily="2" charset="2"/>
              <a:buChar char="q"/>
            </a:pPr>
            <a:r>
              <a:rPr lang="en-US" sz="2000">
                <a:solidFill>
                  <a:srgbClr val="000000"/>
                </a:solidFill>
                <a:latin typeface="TimesNewRomanPSMT"/>
              </a:rPr>
              <a:t>M</a:t>
            </a:r>
            <a:r>
              <a:rPr lang="vi-VN" sz="2000">
                <a:solidFill>
                  <a:srgbClr val="000000"/>
                </a:solidFill>
                <a:latin typeface="TimesNewRomanPSMT"/>
              </a:rPr>
              <a:t>a trận biến đổi một điểm phối cảnh [ Tr ] có dạng</a:t>
            </a:r>
            <a:r>
              <a:rPr lang="en-US" sz="2000">
                <a:solidFill>
                  <a:srgbClr val="000000"/>
                </a:solidFill>
                <a:latin typeface="TimesNewRomanPSMT"/>
              </a:rPr>
              <a:t>:</a:t>
            </a:r>
            <a:endParaRPr lang="en-US" sz="2000" i="1">
              <a:solidFill>
                <a:srgbClr val="000000"/>
              </a:solidFill>
              <a:effectLst/>
              <a:latin typeface="TimesNewRomanPS-BoldMT"/>
            </a:endParaRPr>
          </a:p>
        </p:txBody>
      </p:sp>
      <p:pic>
        <p:nvPicPr>
          <p:cNvPr id="5" name="Picture 4"/>
          <p:cNvPicPr>
            <a:picLocks noChangeAspect="1"/>
          </p:cNvPicPr>
          <p:nvPr/>
        </p:nvPicPr>
        <p:blipFill>
          <a:blip r:embed="rId3"/>
          <a:stretch>
            <a:fillRect/>
          </a:stretch>
        </p:blipFill>
        <p:spPr>
          <a:xfrm>
            <a:off x="7693648" y="3138614"/>
            <a:ext cx="4046791" cy="255098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353873" y="441410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353873" y="4414106"/>
                <a:ext cx="1700081" cy="11128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858315" y="4414105"/>
                <a:ext cx="343388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xmlns="">
          <p:sp>
            <p:nvSpPr>
              <p:cNvPr id="11" name="Rectangle 10"/>
              <p:cNvSpPr>
                <a:spLocks noRot="1" noChangeAspect="1" noMove="1" noResize="1" noEditPoints="1" noAdjustHandles="1" noChangeArrowheads="1" noChangeShapeType="1" noTextEdit="1"/>
              </p:cNvSpPr>
              <p:nvPr/>
            </p:nvSpPr>
            <p:spPr>
              <a:xfrm>
                <a:off x="2858315" y="4414105"/>
                <a:ext cx="3433889" cy="11128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93567" y="442646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smtClean="0">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2" name="Rectangle 11"/>
              <p:cNvSpPr>
                <a:spLocks noRot="1" noChangeAspect="1" noMove="1" noResize="1" noEditPoints="1" noAdjustHandles="1" noChangeArrowheads="1" noChangeShapeType="1" noTextEdit="1"/>
              </p:cNvSpPr>
              <p:nvPr/>
            </p:nvSpPr>
            <p:spPr>
              <a:xfrm>
                <a:off x="5993567" y="4426466"/>
                <a:ext cx="1700081" cy="111280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11300" y="5709920"/>
                <a:ext cx="2315249" cy="369332"/>
              </a:xfrm>
              <a:prstGeom prst="rect">
                <a:avLst/>
              </a:prstGeom>
            </p:spPr>
            <p:txBody>
              <a:bodyPr wrap="none">
                <a:spAutoFit/>
              </a:bodyPr>
              <a:lstStyle/>
              <a:p>
                <a:r>
                  <a:rPr lang="en-US"/>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𝑟𝑧</m:t>
                                    </m:r>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xmlns="">
          <p:sp>
            <p:nvSpPr>
              <p:cNvPr id="13" name="Rectangle 12"/>
              <p:cNvSpPr>
                <a:spLocks noRot="1" noChangeAspect="1" noMove="1" noResize="1" noEditPoints="1" noAdjustHandles="1" noChangeArrowheads="1" noChangeShapeType="1" noTextEdit="1"/>
              </p:cNvSpPr>
              <p:nvPr/>
            </p:nvSpPr>
            <p:spPr>
              <a:xfrm>
                <a:off x="1511300" y="5709920"/>
                <a:ext cx="2315249" cy="369332"/>
              </a:xfrm>
              <a:prstGeom prst="rect">
                <a:avLst/>
              </a:prstGeom>
              <a:blipFill>
                <a:blip r:embed="rId7"/>
                <a:stretch>
                  <a:fillRect l="-236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4483056" y="5950987"/>
                <a:ext cx="4721101" cy="5713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483056" y="5950987"/>
                <a:ext cx="4721101" cy="5713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4429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5.4.2. </a:t>
            </a:r>
            <a:r>
              <a:rPr lang="en-US" b="1">
                <a:solidFill>
                  <a:srgbClr val="000000"/>
                </a:solidFill>
                <a:latin typeface="TimesNewRomanPS-BoldMT"/>
              </a:rPr>
              <a:t>Phép chiếu phối cảnh hai tâm chiếu</a:t>
            </a:r>
            <a:endParaRPr lang="en-US" b="1" i="1">
              <a:solidFill>
                <a:srgbClr val="000000"/>
              </a:solidFill>
              <a:effectLst/>
              <a:latin typeface="TimesNewRomanPS-BoldMT"/>
            </a:endParaRPr>
          </a:p>
        </p:txBody>
      </p:sp>
      <p:sp>
        <p:nvSpPr>
          <p:cNvPr id="9" name="Rectangle 8"/>
          <p:cNvSpPr/>
          <p:nvPr/>
        </p:nvSpPr>
        <p:spPr>
          <a:xfrm>
            <a:off x="1511300" y="1614093"/>
            <a:ext cx="9982199" cy="498663"/>
          </a:xfrm>
          <a:prstGeom prst="rect">
            <a:avLst/>
          </a:prstGeom>
        </p:spPr>
        <p:txBody>
          <a:bodyPr wrap="square">
            <a:spAutoFit/>
          </a:bodyPr>
          <a:lstStyle/>
          <a:p>
            <a:pPr marL="285750" indent="-285750">
              <a:lnSpc>
                <a:spcPct val="150000"/>
              </a:lnSpc>
              <a:buFont typeface="Wingdings" panose="05000000000000000000" pitchFamily="2" charset="2"/>
              <a:buChar char="q"/>
            </a:pPr>
            <a:endParaRPr lang="en-US" sz="2000" i="1">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10" name="Rectangle 9"/>
              <p:cNvSpPr/>
              <p:nvPr/>
            </p:nvSpPr>
            <p:spPr>
              <a:xfrm>
                <a:off x="1634304" y="1449442"/>
                <a:ext cx="2497222"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634304" y="1449442"/>
                <a:ext cx="2497222"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341402" y="1447978"/>
                <a:ext cx="5957593"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𝑝𝑥</m:t>
                                    </m:r>
                                    <m:r>
                                      <a:rPr lang="en-US" b="0" i="1" smtClean="0">
                                        <a:latin typeface="Cambria Math" panose="02040503050406030204" pitchFamily="18" charset="0"/>
                                      </a:rPr>
                                      <m:t>+</m:t>
                                    </m:r>
                                    <m:r>
                                      <a:rPr lang="en-US" b="0" i="1" smtClean="0">
                                        <a:latin typeface="Cambria Math" panose="02040503050406030204" pitchFamily="18" charset="0"/>
                                      </a:rPr>
                                      <m:t>𝑞𝑦</m:t>
                                    </m:r>
                                    <m:r>
                                      <a:rPr lang="en-US" b="0" i="1" smtClean="0">
                                        <a:latin typeface="Cambria Math" panose="02040503050406030204" pitchFamily="18" charset="0"/>
                                      </a:rPr>
                                      <m:t>+1)</m:t>
                                    </m:r>
                                  </m:e>
                                </m:mr>
                              </m:m>
                            </m:e>
                          </m:mr>
                        </m:m>
                      </m:e>
                    </m:d>
                  </m:oMath>
                </a14:m>
                <a:endParaRPr lang="en-US"/>
              </a:p>
            </p:txBody>
          </p:sp>
        </mc:Choice>
        <mc:Fallback xmlns="">
          <p:sp>
            <p:nvSpPr>
              <p:cNvPr id="11" name="Rectangle 10"/>
              <p:cNvSpPr>
                <a:spLocks noRot="1" noChangeAspect="1" noMove="1" noResize="1" noEditPoints="1" noAdjustHandles="1" noChangeArrowheads="1" noChangeShapeType="1" noTextEdit="1"/>
              </p:cNvSpPr>
              <p:nvPr/>
            </p:nvSpPr>
            <p:spPr>
              <a:xfrm>
                <a:off x="4341402" y="1447978"/>
                <a:ext cx="5957593" cy="11128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4217522" y="2729115"/>
                <a:ext cx="6081473" cy="6158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217522" y="2729115"/>
                <a:ext cx="6081473" cy="6158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4784C75-BF07-42F3-BD44-A25E4A4A6982}"/>
                  </a:ext>
                </a:extLst>
              </p:cNvPr>
              <p:cNvSpPr/>
              <p:nvPr/>
            </p:nvSpPr>
            <p:spPr>
              <a:xfrm>
                <a:off x="1634304" y="3509895"/>
                <a:ext cx="6711324"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xmlns="">
          <p:sp>
            <p:nvSpPr>
              <p:cNvPr id="14" name="Rectangle 13">
                <a:extLst>
                  <a:ext uri="{FF2B5EF4-FFF2-40B4-BE49-F238E27FC236}">
                    <a16:creationId xmlns:a16="http://schemas.microsoft.com/office/drawing/2014/main" id="{C4784C75-BF07-42F3-BD44-A25E4A4A6982}"/>
                  </a:ext>
                </a:extLst>
              </p:cNvPr>
              <p:cNvSpPr>
                <a:spLocks noRot="1" noChangeAspect="1" noMove="1" noResize="1" noEditPoints="1" noAdjustHandles="1" noChangeArrowheads="1" noChangeShapeType="1" noTextEdit="1"/>
              </p:cNvSpPr>
              <p:nvPr/>
            </p:nvSpPr>
            <p:spPr>
              <a:xfrm>
                <a:off x="1634304" y="3509895"/>
                <a:ext cx="6711324" cy="111280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6948FEC-1AB9-49D5-8248-5875981DA12E}"/>
                  </a:ext>
                </a:extLst>
              </p:cNvPr>
              <p:cNvSpPr/>
              <p:nvPr/>
            </p:nvSpPr>
            <p:spPr>
              <a:xfrm>
                <a:off x="1634304" y="4925309"/>
                <a:ext cx="2171172" cy="1094530"/>
              </a:xfrm>
              <a:prstGeom prst="rect">
                <a:avLst/>
              </a:prstGeom>
            </p:spPr>
            <p:txBody>
              <a:bodyPr wrap="none">
                <a:spAutoFit/>
              </a:bodyPr>
              <a:lstStyle/>
              <a:p>
                <a:r>
                  <a:rPr lang="en-US">
                    <a:solidFill>
                      <a:srgbClr val="000000"/>
                    </a:solidFill>
                    <a:latin typeface="Roboto Cn"/>
                  </a:rPr>
                  <a:t>2 tâm chiếu:</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4304" y="4925309"/>
                <a:ext cx="2171172" cy="1094530"/>
              </a:xfrm>
              <a:prstGeom prst="rect">
                <a:avLst/>
              </a:prstGeom>
              <a:blipFill>
                <a:blip r:embed="rId7"/>
                <a:stretch>
                  <a:fillRect l="-2247" t="-24444" b="-7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059FF2-4A81-48ED-821A-771BE7B4C413}"/>
                  </a:ext>
                </a:extLst>
              </p:cNvPr>
              <p:cNvSpPr/>
              <p:nvPr/>
            </p:nvSpPr>
            <p:spPr>
              <a:xfrm>
                <a:off x="4131527" y="5023083"/>
                <a:ext cx="5585518" cy="1094530"/>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4131527" y="5023083"/>
                <a:ext cx="5585518" cy="1094530"/>
              </a:xfrm>
              <a:prstGeom prst="rect">
                <a:avLst/>
              </a:prstGeom>
              <a:blipFill>
                <a:blip r:embed="rId8"/>
                <a:stretch>
                  <a:fillRect l="-4476" t="-24444" b="-76111"/>
                </a:stretch>
              </a:blipFill>
            </p:spPr>
            <p:txBody>
              <a:bodyPr/>
              <a:lstStyle/>
              <a:p>
                <a:r>
                  <a:rPr lang="en-US">
                    <a:noFill/>
                  </a:rPr>
                  <a:t> </a:t>
                </a:r>
              </a:p>
            </p:txBody>
          </p:sp>
        </mc:Fallback>
      </mc:AlternateContent>
    </p:spTree>
    <p:extLst>
      <p:ext uri="{BB962C8B-B14F-4D97-AF65-F5344CB8AC3E}">
        <p14:creationId xmlns:p14="http://schemas.microsoft.com/office/powerpoint/2010/main" val="352039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5.4.3. </a:t>
            </a:r>
            <a:r>
              <a:rPr lang="en-US" b="1">
                <a:solidFill>
                  <a:srgbClr val="000000"/>
                </a:solidFill>
                <a:latin typeface="TimesNewRomanPS-BoldMT"/>
              </a:rPr>
              <a:t>Phép chiếu phối cảnh ba tâm chiếu</a:t>
            </a:r>
            <a:endParaRPr lang="en-US" b="1" i="1">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10" name="Rectangle 9"/>
              <p:cNvSpPr/>
              <p:nvPr/>
            </p:nvSpPr>
            <p:spPr>
              <a:xfrm>
                <a:off x="1678771" y="1358787"/>
                <a:ext cx="8756564"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𝑝</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𝑟</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678771" y="1358787"/>
                <a:ext cx="8756564"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581180-2857-4E23-92AE-ED7EC22BBC85}"/>
                  </a:ext>
                </a:extLst>
              </p:cNvPr>
              <p:cNvSpPr/>
              <p:nvPr/>
            </p:nvSpPr>
            <p:spPr>
              <a:xfrm>
                <a:off x="1673251" y="3600433"/>
                <a:ext cx="8845498" cy="641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r>
                                        <a:rPr lang="en-US" b="0" i="1" smtClean="0">
                                          <a:latin typeface="Cambria Math" panose="02040503050406030204" pitchFamily="18" charset="0"/>
                                        </a:rPr>
                                        <m:t>1</m:t>
                                      </m:r>
                                    </m:e>
                                  </m:mr>
                                </m:m>
                              </m:e>
                            </m:mr>
                          </m:m>
                        </m:e>
                      </m:d>
                    </m:oMath>
                  </m:oMathPara>
                </a14:m>
                <a:endParaRPr lang="en-US"/>
              </a:p>
            </p:txBody>
          </p:sp>
        </mc:Choice>
        <mc:Fallback xmlns="">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1673251" y="3600433"/>
                <a:ext cx="8845498" cy="6413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6948FEC-1AB9-49D5-8248-5875981DA12E}"/>
                  </a:ext>
                </a:extLst>
              </p:cNvPr>
              <p:cNvSpPr/>
              <p:nvPr/>
            </p:nvSpPr>
            <p:spPr>
              <a:xfrm>
                <a:off x="1636755" y="5348264"/>
                <a:ext cx="2150782" cy="1457130"/>
              </a:xfrm>
              <a:prstGeom prst="rect">
                <a:avLst/>
              </a:prstGeom>
            </p:spPr>
            <p:txBody>
              <a:bodyPr wrap="none">
                <a:spAutoFit/>
              </a:bodyPr>
              <a:lstStyle/>
              <a:p>
                <a:r>
                  <a:rPr lang="en-US">
                    <a:solidFill>
                      <a:srgbClr val="000000"/>
                    </a:solidFill>
                    <a:latin typeface="Roboto Cn"/>
                  </a:rPr>
                  <a:t>3 tâm chiếu:</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6755" y="5348264"/>
                <a:ext cx="2150782" cy="1457130"/>
              </a:xfrm>
              <a:prstGeom prst="rect">
                <a:avLst/>
              </a:prstGeom>
              <a:blipFill>
                <a:blip r:embed="rId5"/>
                <a:stretch>
                  <a:fillRect l="-2266" t="-18410" r="-5666" b="-56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059FF2-4A81-48ED-821A-771BE7B4C413}"/>
                  </a:ext>
                </a:extLst>
              </p:cNvPr>
              <p:cNvSpPr/>
              <p:nvPr/>
            </p:nvSpPr>
            <p:spPr>
              <a:xfrm>
                <a:off x="6515042" y="5396739"/>
                <a:ext cx="5585518" cy="1408655"/>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xmlns="">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6515042" y="5396739"/>
                <a:ext cx="5585518" cy="1408655"/>
              </a:xfrm>
              <a:prstGeom prst="rect">
                <a:avLst/>
              </a:prstGeom>
              <a:blipFill>
                <a:blip r:embed="rId6"/>
                <a:stretch>
                  <a:fillRect l="-4476" t="-19048" b="-61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B60E9D9-7DE1-4559-9708-A2C242A1F2C8}"/>
                  </a:ext>
                </a:extLst>
              </p:cNvPr>
              <p:cNvSpPr/>
              <p:nvPr/>
            </p:nvSpPr>
            <p:spPr>
              <a:xfrm>
                <a:off x="1678771" y="2487628"/>
                <a:ext cx="6582699"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e>
                                    <m:e>
                                      <m:r>
                                        <a:rPr lang="en-US" i="1" smtClean="0">
                                          <a:latin typeface="Cambria Math" panose="02040503050406030204" pitchFamily="18" charset="0"/>
                                        </a:rPr>
                                        <m:t>1</m:t>
                                      </m:r>
                                    </m:e>
                                  </m:mr>
                                </m:m>
                                <m:r>
                                  <a:rPr lang="en-US" i="1">
                                    <a:latin typeface="Cambria Math" panose="02040503050406030204" pitchFamily="18" charset="0"/>
                                  </a:rPr>
                                  <m:t> </m:t>
                                </m:r>
                              </m:e>
                            </m:mr>
                          </m:m>
                        </m:e>
                      </m:d>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𝑧</m:t>
                                      </m:r>
                                    </m:e>
                                    <m:e>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b="0" i="1" smtClean="0">
                                          <a:latin typeface="Cambria Math" panose="02040503050406030204" pitchFamily="18" charset="0"/>
                                        </a:rPr>
                                        <m:t>𝑟𝑧</m:t>
                                      </m:r>
                                      <m:r>
                                        <a:rPr lang="en-US" b="0" i="1" smtClean="0">
                                          <a:latin typeface="Cambria Math" panose="02040503050406030204" pitchFamily="18" charset="0"/>
                                        </a:rPr>
                                        <m:t>+1)</m:t>
                                      </m:r>
                                    </m:e>
                                  </m:mr>
                                </m:m>
                              </m:e>
                            </m:mr>
                          </m:m>
                        </m:e>
                      </m:d>
                    </m:oMath>
                  </m:oMathPara>
                </a14:m>
                <a:endParaRPr lang="en-US"/>
              </a:p>
            </p:txBody>
          </p:sp>
        </mc:Choice>
        <mc:Fallback xmlns="">
          <p:sp>
            <p:nvSpPr>
              <p:cNvPr id="12" name="Rectangle 11">
                <a:extLst>
                  <a:ext uri="{FF2B5EF4-FFF2-40B4-BE49-F238E27FC236}">
                    <a16:creationId xmlns:a16="http://schemas.microsoft.com/office/drawing/2014/main" id="{AB60E9D9-7DE1-4559-9708-A2C242A1F2C8}"/>
                  </a:ext>
                </a:extLst>
              </p:cNvPr>
              <p:cNvSpPr>
                <a:spLocks noRot="1" noChangeAspect="1" noMove="1" noResize="1" noEditPoints="1" noAdjustHandles="1" noChangeArrowheads="1" noChangeShapeType="1" noTextEdit="1"/>
              </p:cNvSpPr>
              <p:nvPr/>
            </p:nvSpPr>
            <p:spPr>
              <a:xfrm>
                <a:off x="1678771" y="2487628"/>
                <a:ext cx="6582699" cy="11128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6A2A52F-1E3A-4BB1-81F2-48CD39642014}"/>
                  </a:ext>
                </a:extLst>
              </p:cNvPr>
              <p:cNvSpPr/>
              <p:nvPr/>
            </p:nvSpPr>
            <p:spPr>
              <a:xfrm>
                <a:off x="1695592" y="4241762"/>
                <a:ext cx="680134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xmlns="">
          <p:sp>
            <p:nvSpPr>
              <p:cNvPr id="13" name="Rectangle 12">
                <a:extLst>
                  <a:ext uri="{FF2B5EF4-FFF2-40B4-BE49-F238E27FC236}">
                    <a16:creationId xmlns:a16="http://schemas.microsoft.com/office/drawing/2014/main" id="{D6A2A52F-1E3A-4BB1-81F2-48CD39642014}"/>
                  </a:ext>
                </a:extLst>
              </p:cNvPr>
              <p:cNvSpPr>
                <a:spLocks noRot="1" noChangeAspect="1" noMove="1" noResize="1" noEditPoints="1" noAdjustHandles="1" noChangeArrowheads="1" noChangeShapeType="1" noTextEdit="1"/>
              </p:cNvSpPr>
              <p:nvPr/>
            </p:nvSpPr>
            <p:spPr>
              <a:xfrm>
                <a:off x="1695592" y="4241762"/>
                <a:ext cx="6801349" cy="111280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0068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chop nhọn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(50,50,100)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32681"/>
          </a:xfrm>
          <a:prstGeom prst="rect">
            <a:avLst/>
          </a:prstGeom>
        </p:spPr>
        <p:txBody>
          <a:bodyPr>
            <a:spAutoFit/>
          </a:bodyPr>
          <a:lstStyle/>
          <a:p>
            <a:pPr>
              <a:lnSpc>
                <a:spcPct val="150000"/>
              </a:lnSpc>
              <a:tabLst>
                <a:tab pos="1547813" algn="l"/>
                <a:tab pos="3024188" algn="l"/>
              </a:tabLst>
            </a:pPr>
            <a:r>
              <a:rPr lang="en-US">
                <a:solidFill>
                  <a:srgbClr val="0070C0"/>
                </a:solidFill>
              </a:rPr>
              <a:t>//X	Y	Z</a:t>
            </a:r>
          </a:p>
          <a:p>
            <a:pPr>
              <a:lnSpc>
                <a:spcPct val="150000"/>
              </a:lnSpc>
            </a:pPr>
            <a:r>
              <a:rPr lang="en-US">
                <a:solidFill>
                  <a:srgbClr val="0070C0"/>
                </a:solidFill>
              </a:rPr>
              <a:t>a[0][0] = 100; a[1][0] = 100; a[2][0] = 100;//A</a:t>
            </a:r>
          </a:p>
          <a:p>
            <a:pPr>
              <a:lnSpc>
                <a:spcPct val="150000"/>
              </a:lnSpc>
            </a:pPr>
            <a:r>
              <a:rPr lang="en-US">
                <a:solidFill>
                  <a:srgbClr val="0070C0"/>
                </a:solidFill>
              </a:rPr>
              <a:t>a[0][1] = 100; a[1][1] = 100; a[2][1] = 300;//B</a:t>
            </a:r>
          </a:p>
          <a:p>
            <a:pPr>
              <a:lnSpc>
                <a:spcPct val="150000"/>
              </a:lnSpc>
            </a:pPr>
            <a:r>
              <a:rPr lang="en-US">
                <a:solidFill>
                  <a:srgbClr val="0070C0"/>
                </a:solidFill>
              </a:rPr>
              <a:t>a[0][2] = 300; a[1][2] = 100; a[2][2] = 300;//C</a:t>
            </a:r>
          </a:p>
          <a:p>
            <a:pPr>
              <a:lnSpc>
                <a:spcPct val="150000"/>
              </a:lnSpc>
            </a:pPr>
            <a:r>
              <a:rPr lang="en-US">
                <a:solidFill>
                  <a:srgbClr val="0070C0"/>
                </a:solidFill>
              </a:rPr>
              <a:t>a[0][3] = 300; a[1][3] = 100; a[2][3] = 100;//D	</a:t>
            </a:r>
          </a:p>
          <a:p>
            <a:pPr>
              <a:lnSpc>
                <a:spcPct val="150000"/>
              </a:lnSpc>
            </a:pPr>
            <a:r>
              <a:rPr lang="en-US">
                <a:solidFill>
                  <a:srgbClr val="0070C0"/>
                </a:solidFill>
              </a:rPr>
              <a:t>a[0][4] = 200; a[1][4] = 500; a[2][4] = 200;//S</a:t>
            </a:r>
          </a:p>
        </p:txBody>
      </p:sp>
      <p:pic>
        <p:nvPicPr>
          <p:cNvPr id="11" name="Picture 10">
            <a:extLst>
              <a:ext uri="{FF2B5EF4-FFF2-40B4-BE49-F238E27FC236}">
                <a16:creationId xmlns:a16="http://schemas.microsoft.com/office/drawing/2014/main" id="{85B95DE0-6C1D-49EB-9A49-D7722277ED7A}"/>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1708443" y="4647938"/>
            <a:ext cx="2850857" cy="2057400"/>
          </a:xfrm>
          <a:prstGeom prst="rect">
            <a:avLst/>
          </a:prstGeom>
          <a:ln>
            <a:noFill/>
          </a:ln>
          <a:extLst>
            <a:ext uri="{53640926-AAD7-44D8-BBD7-CCE9431645EC}">
              <a14:shadowObscured xmlns:a14="http://schemas.microsoft.com/office/drawing/2010/main"/>
            </a:ext>
          </a:extLst>
        </p:spPr>
      </p:pic>
      <p:pic>
        <p:nvPicPr>
          <p:cNvPr id="8" name="Picture 7" descr="A picture containing sitting, light, red, star&#10;&#10;Description automatically generated">
            <a:extLst>
              <a:ext uri="{FF2B5EF4-FFF2-40B4-BE49-F238E27FC236}">
                <a16:creationId xmlns:a16="http://schemas.microsoft.com/office/drawing/2014/main" id="{FBA6BACC-3922-443D-9D8C-4D3B76AB0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7416799" y="2558096"/>
            <a:ext cx="3328063" cy="3575417"/>
          </a:xfrm>
          <a:prstGeom prst="rect">
            <a:avLst/>
          </a:prstGeom>
        </p:spPr>
      </p:pic>
    </p:spTree>
    <p:extLst>
      <p:ext uri="{BB962C8B-B14F-4D97-AF65-F5344CB8AC3E}">
        <p14:creationId xmlns:p14="http://schemas.microsoft.com/office/powerpoint/2010/main" val="1679851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chop cụt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(50,50,100)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85323"/>
          </a:xfrm>
          <a:prstGeom prst="rect">
            <a:avLst/>
          </a:prstGeom>
        </p:spPr>
        <p:txBody>
          <a:bodyPr>
            <a:spAutoFit/>
          </a:bodyPr>
          <a:lstStyle/>
          <a:p>
            <a:pPr>
              <a:tabLst>
                <a:tab pos="1547813" algn="l"/>
                <a:tab pos="3024188" algn="l"/>
              </a:tabLst>
            </a:pPr>
            <a:r>
              <a:rPr lang="pt-BR">
                <a:solidFill>
                  <a:srgbClr val="0070C0"/>
                </a:solidFill>
              </a:rPr>
              <a:t>//X	Y	Z</a:t>
            </a:r>
          </a:p>
          <a:p>
            <a:pPr>
              <a:tabLst>
                <a:tab pos="1547813" algn="l"/>
                <a:tab pos="3024188" algn="l"/>
              </a:tabLst>
            </a:pPr>
            <a:r>
              <a:rPr lang="pt-BR">
                <a:solidFill>
                  <a:srgbClr val="0070C0"/>
                </a:solidFill>
              </a:rPr>
              <a:t>a[0][0] = 100; a[1][0] = 100; a[2][0] = 100;//A</a:t>
            </a:r>
          </a:p>
          <a:p>
            <a:pPr>
              <a:tabLst>
                <a:tab pos="1547813" algn="l"/>
                <a:tab pos="3024188" algn="l"/>
              </a:tabLst>
            </a:pPr>
            <a:r>
              <a:rPr lang="pt-BR">
                <a:solidFill>
                  <a:srgbClr val="0070C0"/>
                </a:solidFill>
              </a:rPr>
              <a:t>a[0][1] = 100; a[1][1] = 100; a[2][1] = 400;//B</a:t>
            </a:r>
          </a:p>
          <a:p>
            <a:pPr>
              <a:tabLst>
                <a:tab pos="1547813" algn="l"/>
                <a:tab pos="3024188" algn="l"/>
              </a:tabLst>
            </a:pPr>
            <a:r>
              <a:rPr lang="pt-BR">
                <a:solidFill>
                  <a:srgbClr val="0070C0"/>
                </a:solidFill>
              </a:rPr>
              <a:t>a[0][2] = 400; a[1][2] = 100; a[2][2] = 400;//C</a:t>
            </a:r>
          </a:p>
          <a:p>
            <a:pPr>
              <a:tabLst>
                <a:tab pos="1547813" algn="l"/>
                <a:tab pos="3024188" algn="l"/>
              </a:tabLst>
            </a:pPr>
            <a:r>
              <a:rPr lang="pt-BR">
                <a:solidFill>
                  <a:srgbClr val="0070C0"/>
                </a:solidFill>
              </a:rPr>
              <a:t>a[0][3] = 400; a[1][3] = 100; a[2][3] = 100;//D	</a:t>
            </a:r>
          </a:p>
          <a:p>
            <a:pPr>
              <a:tabLst>
                <a:tab pos="1547813" algn="l"/>
                <a:tab pos="3024188" algn="l"/>
              </a:tabLst>
            </a:pPr>
            <a:r>
              <a:rPr lang="pt-BR">
                <a:solidFill>
                  <a:srgbClr val="0070C0"/>
                </a:solidFill>
              </a:rPr>
              <a:t>a[0][4] = 200; a[1][4] = 400; a[2][4] = 200;//E</a:t>
            </a:r>
          </a:p>
          <a:p>
            <a:pPr>
              <a:tabLst>
                <a:tab pos="1547813" algn="l"/>
                <a:tab pos="3024188" algn="l"/>
              </a:tabLst>
            </a:pPr>
            <a:r>
              <a:rPr lang="pt-BR">
                <a:solidFill>
                  <a:srgbClr val="0070C0"/>
                </a:solidFill>
              </a:rPr>
              <a:t>a[0][5] = 200; a[1][5] = 400; a[2][5] = 300;//F</a:t>
            </a:r>
          </a:p>
          <a:p>
            <a:pPr>
              <a:tabLst>
                <a:tab pos="1547813" algn="l"/>
                <a:tab pos="3024188" algn="l"/>
              </a:tabLst>
            </a:pPr>
            <a:r>
              <a:rPr lang="pt-BR">
                <a:solidFill>
                  <a:srgbClr val="0070C0"/>
                </a:solidFill>
              </a:rPr>
              <a:t>a[0][6] = 300; a[1][6] = 400; a[2][6] = 300;//G</a:t>
            </a:r>
          </a:p>
          <a:p>
            <a:pPr>
              <a:tabLst>
                <a:tab pos="1547813" algn="l"/>
                <a:tab pos="3024188" algn="l"/>
              </a:tabLst>
            </a:pPr>
            <a:r>
              <a:rPr lang="pt-BR">
                <a:solidFill>
                  <a:srgbClr val="0070C0"/>
                </a:solidFill>
              </a:rPr>
              <a:t>a[0][7] = 300; a[1][7] = 400; a[2][7] = 200;//H</a:t>
            </a:r>
            <a:endParaRPr lang="en-US">
              <a:solidFill>
                <a:srgbClr val="0070C0"/>
              </a:solidFill>
            </a:endParaRPr>
          </a:p>
        </p:txBody>
      </p:sp>
      <p:pic>
        <p:nvPicPr>
          <p:cNvPr id="7" name="Picture 6">
            <a:extLst>
              <a:ext uri="{FF2B5EF4-FFF2-40B4-BE49-F238E27FC236}">
                <a16:creationId xmlns:a16="http://schemas.microsoft.com/office/drawing/2014/main" id="{4CBBD756-1ED2-4AB8-8A6F-84ED65F8D990}"/>
              </a:ext>
            </a:extLst>
          </p:cNvPr>
          <p:cNvPicPr>
            <a:picLocks noChangeAspect="1"/>
          </p:cNvPicPr>
          <p:nvPr/>
        </p:nvPicPr>
        <p:blipFill>
          <a:blip r:embed="rId3"/>
          <a:stretch>
            <a:fillRect/>
          </a:stretch>
        </p:blipFill>
        <p:spPr>
          <a:xfrm>
            <a:off x="8298704" y="1213393"/>
            <a:ext cx="2570642" cy="2688178"/>
          </a:xfrm>
          <a:prstGeom prst="rect">
            <a:avLst/>
          </a:prstGeom>
        </p:spPr>
      </p:pic>
      <p:pic>
        <p:nvPicPr>
          <p:cNvPr id="6" name="Picture 5" descr="A picture containing light&#10;&#10;Description automatically generated">
            <a:extLst>
              <a:ext uri="{FF2B5EF4-FFF2-40B4-BE49-F238E27FC236}">
                <a16:creationId xmlns:a16="http://schemas.microsoft.com/office/drawing/2014/main" id="{AE97E850-7500-47AB-B4DA-11AD556F9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7056849" y="4182925"/>
            <a:ext cx="3812497" cy="2442958"/>
          </a:xfrm>
          <a:prstGeom prst="rect">
            <a:avLst/>
          </a:prstGeom>
        </p:spPr>
      </p:pic>
    </p:spTree>
    <p:extLst>
      <p:ext uri="{BB962C8B-B14F-4D97-AF65-F5344CB8AC3E}">
        <p14:creationId xmlns:p14="http://schemas.microsoft.com/office/powerpoint/2010/main" val="3601243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113640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Ví dụ: </a:t>
            </a:r>
            <a:r>
              <a:rPr lang="en-US">
                <a:solidFill>
                  <a:srgbClr val="000000"/>
                </a:solidFill>
                <a:latin typeface="Arial" panose="020B0604020202020204" pitchFamily="34" charset="0"/>
                <a:cs typeface="Arial" panose="020B0604020202020204" pitchFamily="34" charset="0"/>
              </a:rPr>
              <a:t>Cho đối t</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ợng 3D là hình hộp có tọa độ nh</a:t>
            </a:r>
            <a:r>
              <a:rPr lang="vi-VN">
                <a:solidFill>
                  <a:srgbClr val="000000"/>
                </a:solidFill>
                <a:latin typeface="Arial" panose="020B0604020202020204" pitchFamily="34" charset="0"/>
                <a:cs typeface="Arial" panose="020B0604020202020204" pitchFamily="34" charset="0"/>
              </a:rPr>
              <a:t>ư</a:t>
            </a:r>
            <a:r>
              <a:rPr lang="en-US">
                <a:solidFill>
                  <a:srgbClr val="000000"/>
                </a:solidFill>
                <a:latin typeface="Arial" panose="020B0604020202020204" pitchFamily="34" charset="0"/>
                <a:cs typeface="Arial" panose="020B0604020202020204" pitchFamily="34" charset="0"/>
              </a:rPr>
              <a:t> hình.</a:t>
            </a:r>
          </a:p>
          <a:p>
            <a:pPr>
              <a:lnSpc>
                <a:spcPct val="130000"/>
              </a:lnSpc>
            </a:pPr>
            <a:r>
              <a:rPr lang="en-US" i="1">
                <a:solidFill>
                  <a:srgbClr val="000000"/>
                </a:solidFill>
                <a:effectLst/>
                <a:latin typeface="Arial" panose="020B0604020202020204" pitchFamily="34" charset="0"/>
                <a:cs typeface="Arial" panose="020B0604020202020204" pitchFamily="34" charset="0"/>
              </a:rPr>
              <a:t>T</a:t>
            </a:r>
            <a:r>
              <a:rPr lang="en-US" i="1">
                <a:solidFill>
                  <a:srgbClr val="000000"/>
                </a:solidFill>
                <a:latin typeface="Arial" panose="020B0604020202020204" pitchFamily="34" charset="0"/>
                <a:cs typeface="Arial" panose="020B0604020202020204" pitchFamily="34" charset="0"/>
              </a:rPr>
              <a:t>âm chiếu có tọa độ (xp,yp,zp) là (100,200,100)</a:t>
            </a:r>
          </a:p>
          <a:p>
            <a:pPr>
              <a:lnSpc>
                <a:spcPct val="130000"/>
              </a:lnSpc>
            </a:pPr>
            <a:r>
              <a:rPr lang="en-US" i="1">
                <a:solidFill>
                  <a:srgbClr val="000000"/>
                </a:solidFill>
                <a:effectLst/>
                <a:latin typeface="Arial" panose="020B0604020202020204" pitchFamily="34" charset="0"/>
                <a:cs typeface="Arial" panose="020B0604020202020204" pitchFamily="34" charset="0"/>
              </a:rPr>
              <a:t>Hãy xác định các điểm trên mặt phẳng chiếu.</a:t>
            </a:r>
            <a:endParaRPr lang="en-US" i="1">
              <a:solidFill>
                <a:srgbClr val="000000"/>
              </a:solidFill>
              <a:effectLst/>
              <a:latin typeface="TimesNewRomanPS-BoldMT"/>
            </a:endParaRPr>
          </a:p>
        </p:txBody>
      </p:sp>
      <p:sp>
        <p:nvSpPr>
          <p:cNvPr id="5" name="Rectangle 4">
            <a:extLst>
              <a:ext uri="{FF2B5EF4-FFF2-40B4-BE49-F238E27FC236}">
                <a16:creationId xmlns:a16="http://schemas.microsoft.com/office/drawing/2014/main" id="{0EB65D84-C7D2-4FA2-98C5-2E09EEE14D00}"/>
              </a:ext>
            </a:extLst>
          </p:cNvPr>
          <p:cNvSpPr/>
          <p:nvPr/>
        </p:nvSpPr>
        <p:spPr>
          <a:xfrm>
            <a:off x="1511300" y="2035252"/>
            <a:ext cx="6096000" cy="2585323"/>
          </a:xfrm>
          <a:prstGeom prst="rect">
            <a:avLst/>
          </a:prstGeom>
        </p:spPr>
        <p:txBody>
          <a:bodyPr>
            <a:spAutoFit/>
          </a:bodyPr>
          <a:lstStyle/>
          <a:p>
            <a:pPr>
              <a:tabLst>
                <a:tab pos="1547813" algn="l"/>
                <a:tab pos="3024188" algn="l"/>
              </a:tabLst>
            </a:pPr>
            <a:r>
              <a:rPr lang="pt-BR">
                <a:solidFill>
                  <a:srgbClr val="0070C0"/>
                </a:solidFill>
              </a:rPr>
              <a:t>//X	Y	Z</a:t>
            </a:r>
          </a:p>
          <a:p>
            <a:pPr>
              <a:tabLst>
                <a:tab pos="1547813" algn="l"/>
                <a:tab pos="3024188" algn="l"/>
              </a:tabLst>
            </a:pPr>
            <a:r>
              <a:rPr lang="pt-BR">
                <a:solidFill>
                  <a:srgbClr val="0070C0"/>
                </a:solidFill>
              </a:rPr>
              <a:t>a[0][0] = 100; a[1][0] = 100; a[2][0] = 100;//A</a:t>
            </a:r>
          </a:p>
          <a:p>
            <a:pPr>
              <a:tabLst>
                <a:tab pos="1547813" algn="l"/>
                <a:tab pos="3024188" algn="l"/>
              </a:tabLst>
            </a:pPr>
            <a:r>
              <a:rPr lang="pt-BR">
                <a:solidFill>
                  <a:srgbClr val="0070C0"/>
                </a:solidFill>
              </a:rPr>
              <a:t>a[0][1] = 100; a[1][1] = 100; a[2][1] = 200;//B</a:t>
            </a:r>
          </a:p>
          <a:p>
            <a:pPr>
              <a:tabLst>
                <a:tab pos="1547813" algn="l"/>
                <a:tab pos="3024188" algn="l"/>
              </a:tabLst>
            </a:pPr>
            <a:r>
              <a:rPr lang="pt-BR">
                <a:solidFill>
                  <a:srgbClr val="0070C0"/>
                </a:solidFill>
              </a:rPr>
              <a:t>a[0][2] = 200; a[1][2] = 100; a[2][2] = 200;//C</a:t>
            </a:r>
          </a:p>
          <a:p>
            <a:pPr>
              <a:tabLst>
                <a:tab pos="1547813" algn="l"/>
                <a:tab pos="3024188" algn="l"/>
              </a:tabLst>
            </a:pPr>
            <a:r>
              <a:rPr lang="pt-BR">
                <a:solidFill>
                  <a:srgbClr val="0070C0"/>
                </a:solidFill>
              </a:rPr>
              <a:t>a[0][3] = 200; a[1][3] = 100; a[2][3] = 100;//D	</a:t>
            </a:r>
          </a:p>
          <a:p>
            <a:pPr>
              <a:tabLst>
                <a:tab pos="1547813" algn="l"/>
                <a:tab pos="3024188" algn="l"/>
              </a:tabLst>
            </a:pPr>
            <a:r>
              <a:rPr lang="pt-BR">
                <a:solidFill>
                  <a:srgbClr val="0070C0"/>
                </a:solidFill>
              </a:rPr>
              <a:t>a[0][4] = 100; a[1][4] = 200; a[2][4] = 100;//E</a:t>
            </a:r>
          </a:p>
          <a:p>
            <a:pPr>
              <a:tabLst>
                <a:tab pos="1547813" algn="l"/>
                <a:tab pos="3024188" algn="l"/>
              </a:tabLst>
            </a:pPr>
            <a:r>
              <a:rPr lang="pt-BR">
                <a:solidFill>
                  <a:srgbClr val="0070C0"/>
                </a:solidFill>
              </a:rPr>
              <a:t>a[0][5] = 100; a[1][5] = 200; a[2][5] = 200;//F</a:t>
            </a:r>
          </a:p>
          <a:p>
            <a:pPr>
              <a:tabLst>
                <a:tab pos="1547813" algn="l"/>
                <a:tab pos="3024188" algn="l"/>
              </a:tabLst>
            </a:pPr>
            <a:r>
              <a:rPr lang="pt-BR">
                <a:solidFill>
                  <a:srgbClr val="0070C0"/>
                </a:solidFill>
              </a:rPr>
              <a:t>a[0][6] = 200; a[1][6] = 200; a[2][6] = 200;//G</a:t>
            </a:r>
          </a:p>
          <a:p>
            <a:pPr>
              <a:tabLst>
                <a:tab pos="1547813" algn="l"/>
                <a:tab pos="3024188" algn="l"/>
              </a:tabLst>
            </a:pPr>
            <a:r>
              <a:rPr lang="pt-BR">
                <a:solidFill>
                  <a:srgbClr val="0070C0"/>
                </a:solidFill>
              </a:rPr>
              <a:t>a[0][7] = 200; a[1][7] = 200; a[2][7] = 100;//H</a:t>
            </a:r>
            <a:endParaRPr lang="en-US">
              <a:solidFill>
                <a:srgbClr val="0070C0"/>
              </a:solidFill>
            </a:endParaRPr>
          </a:p>
        </p:txBody>
      </p:sp>
      <p:pic>
        <p:nvPicPr>
          <p:cNvPr id="8" name="Picture 7" descr="A picture containing light&#10;&#10;Description automatically generated">
            <a:extLst>
              <a:ext uri="{FF2B5EF4-FFF2-40B4-BE49-F238E27FC236}">
                <a16:creationId xmlns:a16="http://schemas.microsoft.com/office/drawing/2014/main" id="{F991725F-7539-421B-934B-D2843B6A0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08849" y="2005087"/>
            <a:ext cx="3874789" cy="4368633"/>
          </a:xfrm>
          <a:prstGeom prst="rect">
            <a:avLst/>
          </a:prstGeom>
        </p:spPr>
      </p:pic>
    </p:spTree>
    <p:extLst>
      <p:ext uri="{BB962C8B-B14F-4D97-AF65-F5344CB8AC3E}">
        <p14:creationId xmlns:p14="http://schemas.microsoft.com/office/powerpoint/2010/main" val="59407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5170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Với các thiết bị hiển thị 2D thì chúng ta có các phương pháp sau để biểu diễn đối tượng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chiếu (projection): Trực giao (orthographic)/phối cảnh (perspective)</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đánh dấu độ sâu (depth cueing)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Nét khuất (visible line/surface identification)</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Tô </a:t>
            </a:r>
            <a:r>
              <a:rPr lang="en-US" sz="2000" i="0">
                <a:solidFill>
                  <a:srgbClr val="000000"/>
                </a:solidFill>
                <a:effectLst/>
                <a:latin typeface="TimesNewRomanPSMT"/>
              </a:rPr>
              <a:t>tr</a:t>
            </a:r>
            <a:r>
              <a:rPr lang="vi-VN" sz="2000" i="0">
                <a:solidFill>
                  <a:srgbClr val="000000"/>
                </a:solidFill>
                <a:effectLst/>
                <a:latin typeface="TimesNewRomanPSMT"/>
              </a:rPr>
              <a:t>át bề mặt (surface rendering)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Cắt lát (exploded/cutaway scenes, cross-sections)</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Các thiết bị hiển thị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Kính stereo - Stereoscopic displays*</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Màn hình 3D – Holograms</a:t>
            </a:r>
            <a:br>
              <a:rPr lang="vi-VN" sz="2000" i="0">
                <a:solidFill>
                  <a:srgbClr val="000000"/>
                </a:solidFill>
                <a:effectLst/>
                <a:latin typeface="TimesNewRomanPSMT"/>
              </a:rPr>
            </a:b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5.1.3. </a:t>
            </a:r>
            <a:r>
              <a:rPr lang="vi-VN" b="1"/>
              <a:t>Các phương pháp hiển thị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5" name="Picture 4"/>
          <p:cNvPicPr>
            <a:picLocks noChangeAspect="1"/>
          </p:cNvPicPr>
          <p:nvPr/>
        </p:nvPicPr>
        <p:blipFill>
          <a:blip r:embed="rId3"/>
          <a:stretch>
            <a:fillRect/>
          </a:stretch>
        </p:blipFill>
        <p:spPr>
          <a:xfrm>
            <a:off x="3371186" y="834983"/>
            <a:ext cx="6534150" cy="2615945"/>
          </a:xfrm>
          <a:prstGeom prst="rect">
            <a:avLst/>
          </a:prstGeom>
        </p:spPr>
      </p:pic>
      <p:pic>
        <p:nvPicPr>
          <p:cNvPr id="6" name="Picture 5"/>
          <p:cNvPicPr>
            <a:picLocks noChangeAspect="1"/>
          </p:cNvPicPr>
          <p:nvPr/>
        </p:nvPicPr>
        <p:blipFill>
          <a:blip r:embed="rId4"/>
          <a:stretch>
            <a:fillRect/>
          </a:stretch>
        </p:blipFill>
        <p:spPr>
          <a:xfrm>
            <a:off x="3371186" y="4074940"/>
            <a:ext cx="6534150" cy="2262799"/>
          </a:xfrm>
          <a:prstGeom prst="rect">
            <a:avLst/>
          </a:prstGeom>
        </p:spPr>
      </p:pic>
      <p:sp>
        <p:nvSpPr>
          <p:cNvPr id="7" name="Rectangle 6"/>
          <p:cNvSpPr/>
          <p:nvPr/>
        </p:nvSpPr>
        <p:spPr>
          <a:xfrm>
            <a:off x="4219575" y="6337739"/>
            <a:ext cx="4838700" cy="369332"/>
          </a:xfrm>
          <a:prstGeom prst="rect">
            <a:avLst/>
          </a:prstGeom>
        </p:spPr>
        <p:txBody>
          <a:bodyPr wrap="square">
            <a:spAutoFit/>
          </a:bodyPr>
          <a:lstStyle/>
          <a:p>
            <a:r>
              <a:rPr lang="en-US" b="1" i="1">
                <a:solidFill>
                  <a:srgbClr val="000000"/>
                </a:solidFill>
                <a:effectLst/>
                <a:latin typeface="TimesNewRomanPS-BoldMT"/>
              </a:rPr>
              <a:t>Các góc nhìn khác nhau của mô hình 3D</a:t>
            </a:r>
            <a:endParaRPr lang="en-US" i="1"/>
          </a:p>
        </p:txBody>
      </p:sp>
      <p:sp>
        <p:nvSpPr>
          <p:cNvPr id="8" name="Rectangle 7"/>
          <p:cNvSpPr/>
          <p:nvPr/>
        </p:nvSpPr>
        <p:spPr>
          <a:xfrm>
            <a:off x="3263900" y="3520942"/>
            <a:ext cx="6096000" cy="369332"/>
          </a:xfrm>
          <a:prstGeom prst="rect">
            <a:avLst/>
          </a:prstGeom>
        </p:spPr>
        <p:txBody>
          <a:bodyPr>
            <a:spAutoFit/>
          </a:bodyPr>
          <a:lstStyle/>
          <a:p>
            <a:pPr algn="ctr"/>
            <a:r>
              <a:rPr lang="vi-VN" b="1" i="1">
                <a:solidFill>
                  <a:srgbClr val="000000"/>
                </a:solidFill>
                <a:effectLst/>
                <a:latin typeface="TimesNewRomanPS-BoldMT"/>
              </a:rPr>
              <a:t>Các cách mô tả đối tượng 3D</a:t>
            </a:r>
            <a:endParaRPr lang="en-US" i="1"/>
          </a:p>
        </p:txBody>
      </p:sp>
    </p:spTree>
    <p:extLst>
      <p:ext uri="{BB962C8B-B14F-4D97-AF65-F5344CB8AC3E}">
        <p14:creationId xmlns:p14="http://schemas.microsoft.com/office/powerpoint/2010/main" val="3855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3" name="Picture 2"/>
          <p:cNvPicPr>
            <a:picLocks noChangeAspect="1"/>
          </p:cNvPicPr>
          <p:nvPr/>
        </p:nvPicPr>
        <p:blipFill>
          <a:blip r:embed="rId3"/>
          <a:stretch>
            <a:fillRect/>
          </a:stretch>
        </p:blipFill>
        <p:spPr>
          <a:xfrm>
            <a:off x="3095624" y="834983"/>
            <a:ext cx="6149975" cy="5198432"/>
          </a:xfrm>
          <a:prstGeom prst="rect">
            <a:avLst/>
          </a:prstGeom>
        </p:spPr>
      </p:pic>
      <p:sp>
        <p:nvSpPr>
          <p:cNvPr id="4" name="Rectangle 3"/>
          <p:cNvSpPr/>
          <p:nvPr/>
        </p:nvSpPr>
        <p:spPr>
          <a:xfrm>
            <a:off x="4127500" y="6125748"/>
            <a:ext cx="3657600" cy="369332"/>
          </a:xfrm>
          <a:prstGeom prst="rect">
            <a:avLst/>
          </a:prstGeom>
        </p:spPr>
        <p:txBody>
          <a:bodyPr wrap="square">
            <a:spAutoFit/>
          </a:bodyPr>
          <a:lstStyle/>
          <a:p>
            <a:pPr algn="ctr"/>
            <a:r>
              <a:rPr lang="vi-VN" b="1" i="1">
                <a:solidFill>
                  <a:srgbClr val="000000"/>
                </a:solidFill>
                <a:effectLst/>
                <a:latin typeface="Arial" panose="020B0604020202020204" pitchFamily="34" charset="0"/>
                <a:cs typeface="Arial" panose="020B0604020202020204" pitchFamily="34" charset="0"/>
              </a:rPr>
              <a:t>Các cách mô tả đối tượng 3D</a:t>
            </a:r>
            <a:endParaRPr lang="en-US"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58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9174" y="373318"/>
            <a:ext cx="267156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a:t>
            </a:r>
            <a:r>
              <a:rPr lang="fr-FR" sz="2400" b="1" i="0">
                <a:solidFill>
                  <a:srgbClr val="000000"/>
                </a:solidFill>
                <a:effectLst/>
                <a:latin typeface="TimesNewRomanPS-BoldMT"/>
              </a:rPr>
              <a:t>PHÉP CHIẾU</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036319" y="1097527"/>
            <a:ext cx="4728756" cy="3729995"/>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chiếu song song (Parallel Projections) là phép chiếu mà ở đó các tia chiếu song song</a:t>
            </a:r>
            <a:r>
              <a:rPr lang="en-US" sz="2000" i="0">
                <a:solidFill>
                  <a:srgbClr val="000000"/>
                </a:solidFill>
                <a:effectLst/>
                <a:latin typeface="TimesNewRomanPSMT"/>
              </a:rPr>
              <a:t> </a:t>
            </a:r>
            <a:r>
              <a:rPr lang="vi-VN" sz="2000" i="0">
                <a:solidFill>
                  <a:srgbClr val="000000"/>
                </a:solidFill>
                <a:effectLst/>
                <a:latin typeface="TimesNewRomanPSMT"/>
              </a:rPr>
              <a:t>với nhau hay xuất phát từ điểm vô cùng.</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Phân loại phép chiếu song song dựa trên hướng của tia chiếu (</a:t>
            </a:r>
            <a:r>
              <a:rPr lang="vi-VN" sz="2000" i="1">
                <a:solidFill>
                  <a:srgbClr val="000000"/>
                </a:solidFill>
                <a:effectLst/>
                <a:latin typeface="TimesNewRomanPS-ItalicMT"/>
              </a:rPr>
              <a:t>Direction Of Projection) </a:t>
            </a:r>
            <a:r>
              <a:rPr lang="vi-VN" sz="2000" i="0">
                <a:solidFill>
                  <a:srgbClr val="000000"/>
                </a:solidFill>
                <a:effectLst/>
                <a:latin typeface="TimesNewRomanPSMT"/>
              </a:rPr>
              <a:t>và</a:t>
            </a:r>
            <a:r>
              <a:rPr lang="en-US" sz="2000" i="0">
                <a:solidFill>
                  <a:srgbClr val="000000"/>
                </a:solidFill>
                <a:effectLst/>
                <a:latin typeface="TimesNewRomanPSMT"/>
              </a:rPr>
              <a:t> </a:t>
            </a:r>
            <a:r>
              <a:rPr lang="vi-VN" sz="2000" i="0">
                <a:solidFill>
                  <a:srgbClr val="000000"/>
                </a:solidFill>
                <a:effectLst/>
                <a:latin typeface="TimesNewRomanPSMT"/>
              </a:rPr>
              <a:t>mặt phẳng chiếu </a:t>
            </a:r>
            <a:r>
              <a:rPr lang="vi-VN" sz="2000" i="1">
                <a:solidFill>
                  <a:srgbClr val="000000"/>
                </a:solidFill>
                <a:effectLst/>
                <a:latin typeface="TimesNewRomanPS-ItalicMT"/>
              </a:rPr>
              <a:t>(projection plane)</a:t>
            </a:r>
            <a:r>
              <a:rPr lang="vi-VN" sz="2000" i="0">
                <a:solidFill>
                  <a:srgbClr val="000000"/>
                </a:solidFill>
                <a:effectLst/>
                <a:latin typeface="TimesNewRomanPSMT"/>
              </a:rPr>
              <a:t>.</a:t>
            </a:r>
            <a:endParaRPr lang="en-US" sz="20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EAC4EC-EA6C-4490-8369-542115865018}"/>
              </a:ext>
            </a:extLst>
          </p:cNvPr>
          <p:cNvSpPr/>
          <p:nvPr/>
        </p:nvSpPr>
        <p:spPr>
          <a:xfrm>
            <a:off x="6096000" y="373565"/>
            <a:ext cx="5451567" cy="4653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chiếu phối cảnh</a:t>
            </a:r>
            <a:r>
              <a:rPr lang="en-US" sz="2000">
                <a:solidFill>
                  <a:srgbClr val="000000"/>
                </a:solidFill>
                <a:latin typeface="TimesNewRomanPSMT"/>
              </a:rPr>
              <a:t> (Perspective Projection)</a:t>
            </a:r>
            <a:r>
              <a:rPr lang="vi-VN" sz="2000">
                <a:solidFill>
                  <a:srgbClr val="000000"/>
                </a:solidFill>
                <a:latin typeface="TimesNewRomanPSMT"/>
              </a:rPr>
              <a:t> là phép chiếu mà các tia chiếu không</a:t>
            </a:r>
            <a:r>
              <a:rPr lang="en-US" sz="2000">
                <a:solidFill>
                  <a:srgbClr val="000000"/>
                </a:solidFill>
                <a:latin typeface="TimesNewRomanPSMT"/>
              </a:rPr>
              <a:t> </a:t>
            </a:r>
            <a:r>
              <a:rPr lang="vi-VN" sz="2000">
                <a:solidFill>
                  <a:srgbClr val="000000"/>
                </a:solidFill>
                <a:latin typeface="TimesNewRomanPSMT"/>
              </a:rPr>
              <a:t>song song với nhau mà xuất phát từ 1 điểm gọi là tâm</a:t>
            </a:r>
            <a:r>
              <a:rPr lang="en-US" sz="2000">
                <a:solidFill>
                  <a:srgbClr val="000000"/>
                </a:solidFill>
                <a:latin typeface="TimesNewRomanPSMT"/>
              </a:rPr>
              <a:t> </a:t>
            </a:r>
            <a:r>
              <a:rPr lang="vi-VN" sz="2000">
                <a:solidFill>
                  <a:srgbClr val="000000"/>
                </a:solidFill>
                <a:latin typeface="TimesNewRomanPSMT"/>
              </a:rPr>
              <a:t>chiếu.</a:t>
            </a:r>
            <a:r>
              <a:rPr lang="en-US" sz="2000">
                <a:solidFill>
                  <a:srgbClr val="000000"/>
                </a:solidFill>
                <a:latin typeface="TimesNewRomanPSMT"/>
              </a:rPr>
              <a:t> </a:t>
            </a:r>
            <a:r>
              <a:rPr lang="vi-VN" sz="2000">
                <a:solidFill>
                  <a:srgbClr val="000000"/>
                </a:solidFill>
                <a:latin typeface="TimesNewRomanPSMT"/>
              </a:rPr>
              <a:t>Phép chiếu phối cảnh tạo ra hiệu ứng về luật xa gần tạo</a:t>
            </a:r>
            <a:r>
              <a:rPr lang="en-US" sz="2000">
                <a:solidFill>
                  <a:srgbClr val="000000"/>
                </a:solidFill>
                <a:latin typeface="TimesNewRomanPSMT"/>
              </a:rPr>
              <a:t> </a:t>
            </a:r>
            <a:r>
              <a:rPr lang="vi-VN" sz="2000">
                <a:solidFill>
                  <a:srgbClr val="000000"/>
                </a:solidFill>
                <a:latin typeface="TimesNewRomanPSMT"/>
              </a:rPr>
              <a:t>cảm giác về độ sâu của đối tượng trong thế giới thật mà phép</a:t>
            </a:r>
            <a:r>
              <a:rPr lang="en-US" sz="2000">
                <a:solidFill>
                  <a:srgbClr val="000000"/>
                </a:solidFill>
                <a:latin typeface="TimesNewRomanPSMT"/>
              </a:rPr>
              <a:t> </a:t>
            </a:r>
            <a:r>
              <a:rPr lang="vi-VN" sz="2000">
                <a:solidFill>
                  <a:srgbClr val="000000"/>
                </a:solidFill>
                <a:latin typeface="TimesNewRomanPSMT"/>
              </a:rPr>
              <a:t>chiếu song song không lột tả được.</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Các đoạn thẳng song song của mô hình 3D sau phép chiếu hội</a:t>
            </a:r>
            <a:r>
              <a:rPr lang="en-US" sz="2000">
                <a:solidFill>
                  <a:srgbClr val="000000"/>
                </a:solidFill>
                <a:latin typeface="TimesNewRomanPSMT"/>
              </a:rPr>
              <a:t> </a:t>
            </a:r>
            <a:r>
              <a:rPr lang="vi-VN" sz="2000">
                <a:solidFill>
                  <a:srgbClr val="000000"/>
                </a:solidFill>
                <a:latin typeface="TimesNewRomanPSMT"/>
              </a:rPr>
              <a:t>tụ tại 1 điểm gọi là điểm triệt tiêu - vanishing point </a:t>
            </a:r>
            <a:endParaRPr lang="en-US" sz="2000" i="0">
              <a:solidFill>
                <a:srgbClr val="000000"/>
              </a:solidFill>
              <a:effectLst/>
              <a:latin typeface="TimesNewRomanPSMT"/>
            </a:endParaRPr>
          </a:p>
        </p:txBody>
      </p:sp>
      <p:pic>
        <p:nvPicPr>
          <p:cNvPr id="7" name="Picture 6">
            <a:extLst>
              <a:ext uri="{FF2B5EF4-FFF2-40B4-BE49-F238E27FC236}">
                <a16:creationId xmlns:a16="http://schemas.microsoft.com/office/drawing/2014/main" id="{CFE04A13-7040-4DFE-99F2-2B41E0DA8703}"/>
              </a:ext>
            </a:extLst>
          </p:cNvPr>
          <p:cNvPicPr>
            <a:picLocks noChangeAspect="1"/>
          </p:cNvPicPr>
          <p:nvPr/>
        </p:nvPicPr>
        <p:blipFill>
          <a:blip r:embed="rId3"/>
          <a:stretch>
            <a:fillRect/>
          </a:stretch>
        </p:blipFill>
        <p:spPr>
          <a:xfrm>
            <a:off x="1718960" y="4895443"/>
            <a:ext cx="2951991" cy="1730060"/>
          </a:xfrm>
          <a:prstGeom prst="rect">
            <a:avLst/>
          </a:prstGeom>
        </p:spPr>
      </p:pic>
      <p:pic>
        <p:nvPicPr>
          <p:cNvPr id="5" name="Picture 4">
            <a:extLst>
              <a:ext uri="{FF2B5EF4-FFF2-40B4-BE49-F238E27FC236}">
                <a16:creationId xmlns:a16="http://schemas.microsoft.com/office/drawing/2014/main" id="{BD3AB06B-351E-4FB3-8A5E-A039B9D1423E}"/>
              </a:ext>
            </a:extLst>
          </p:cNvPr>
          <p:cNvPicPr>
            <a:picLocks noChangeAspect="1"/>
          </p:cNvPicPr>
          <p:nvPr/>
        </p:nvPicPr>
        <p:blipFill>
          <a:blip r:embed="rId4"/>
          <a:stretch>
            <a:fillRect/>
          </a:stretch>
        </p:blipFill>
        <p:spPr>
          <a:xfrm>
            <a:off x="9312620" y="4678139"/>
            <a:ext cx="2039004" cy="1947364"/>
          </a:xfrm>
          <a:prstGeom prst="rect">
            <a:avLst/>
          </a:prstGeom>
        </p:spPr>
      </p:pic>
    </p:spTree>
    <p:extLst>
      <p:ext uri="{BB962C8B-B14F-4D97-AF65-F5344CB8AC3E}">
        <p14:creationId xmlns:p14="http://schemas.microsoft.com/office/powerpoint/2010/main" val="115623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02550"/>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0" y="1201316"/>
            <a:ext cx="9779000" cy="3268331"/>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a:solidFill>
                  <a:srgbClr val="000000"/>
                </a:solidFill>
                <a:effectLst/>
                <a:latin typeface="TimesNewRomanPS-BoldItalicMT"/>
              </a:rPr>
              <a:t>Định nghĩa về phép chiếu</a:t>
            </a:r>
            <a:r>
              <a:rPr lang="en-US" sz="2000" i="1">
                <a:solidFill>
                  <a:srgbClr val="000000"/>
                </a:solidFill>
                <a:effectLst/>
                <a:latin typeface="TimesNewRomanPS-BoldItalicMT"/>
              </a:rPr>
              <a:t>: </a:t>
            </a:r>
            <a:r>
              <a:rPr lang="vi-VN" sz="2000" i="0">
                <a:solidFill>
                  <a:srgbClr val="000000"/>
                </a:solidFill>
                <a:effectLst/>
                <a:latin typeface="TimesNewRomanPSMT"/>
              </a:rPr>
              <a:t>Một cách tổng quát, phép chiếu là phép chuyển đổi những điểm của đối tượng trong hệ</a:t>
            </a:r>
            <a:r>
              <a:rPr lang="en-US" sz="2000" i="0">
                <a:solidFill>
                  <a:srgbClr val="000000"/>
                </a:solidFill>
                <a:effectLst/>
                <a:latin typeface="TimesNewRomanPSMT"/>
              </a:rPr>
              <a:t> </a:t>
            </a:r>
            <a:r>
              <a:rPr lang="vi-VN" sz="2000" i="0">
                <a:solidFill>
                  <a:srgbClr val="000000"/>
                </a:solidFill>
                <a:effectLst/>
                <a:latin typeface="TimesNewRomanPSMT"/>
              </a:rPr>
              <a:t>thống tọa độ n chiều thành những điểm trong hệ thống tọa độ có số chiều nhỏ hơn n.</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1">
                <a:solidFill>
                  <a:srgbClr val="000000"/>
                </a:solidFill>
                <a:latin typeface="TimesNewRomanPS-BoldItalicMT"/>
              </a:rPr>
              <a:t>Định nghĩa về hình chiếu</a:t>
            </a:r>
            <a:r>
              <a:rPr lang="en-US" sz="2000" i="1">
                <a:solidFill>
                  <a:srgbClr val="000000"/>
                </a:solidFill>
                <a:latin typeface="TimesNewRomanPS-BoldItalicMT"/>
              </a:rPr>
              <a:t>: </a:t>
            </a:r>
            <a:r>
              <a:rPr lang="vi-VN" sz="2000">
                <a:solidFill>
                  <a:srgbClr val="000000"/>
                </a:solidFill>
                <a:latin typeface="TimesNewRomanPSMT"/>
              </a:rPr>
              <a:t>Ảnh của đối tượng trên mặt phẳng chiếu được hình thành từ phép chiếu bởi các đường</a:t>
            </a:r>
            <a:r>
              <a:rPr lang="en-US" sz="2000">
                <a:solidFill>
                  <a:srgbClr val="000000"/>
                </a:solidFill>
                <a:latin typeface="TimesNewRomanPSMT"/>
              </a:rPr>
              <a:t> </a:t>
            </a:r>
            <a:r>
              <a:rPr lang="vi-VN" sz="2000">
                <a:solidFill>
                  <a:srgbClr val="000000"/>
                </a:solidFill>
                <a:latin typeface="TimesNewRomanPSMT"/>
              </a:rPr>
              <a:t>thẳng gọi là tia chiếu (projector) xuất phát từ một điểm gọi là tâm chiếu (center of projection) điqua các điểm của đối tượng giao với mặt chiếu (projection plan).</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84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241" y="418338"/>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1" y="1038183"/>
            <a:ext cx="5638800" cy="4653325"/>
          </a:xfrm>
          <a:prstGeom prst="rect">
            <a:avLst/>
          </a:prstGeom>
        </p:spPr>
        <p:txBody>
          <a:bodyPr wrap="square">
            <a:spAutoFit/>
          </a:bodyPr>
          <a:lstStyle/>
          <a:p>
            <a:pPr marL="342900" lvl="0" indent="-342900">
              <a:lnSpc>
                <a:spcPct val="150000"/>
              </a:lnSpc>
              <a:buFont typeface="Wingdings" panose="05000000000000000000" pitchFamily="2" charset="2"/>
              <a:buChar char="q"/>
            </a:pPr>
            <a:r>
              <a:rPr lang="vi-VN" sz="2000" i="1">
                <a:solidFill>
                  <a:srgbClr val="000000"/>
                </a:solidFill>
                <a:latin typeface="TimesNewRomanPS-BoldItalicMT"/>
              </a:rPr>
              <a:t>Các bước xây dựng hình chiếu</a:t>
            </a:r>
            <a:r>
              <a:rPr lang="en-US" sz="2000" i="1">
                <a:solidFill>
                  <a:srgbClr val="000000"/>
                </a:solidFill>
                <a:latin typeface="TimesNewRomanPS-BoldItalicMT"/>
              </a:rPr>
              <a:t>:</a:t>
            </a:r>
            <a:br>
              <a:rPr lang="vi-VN" sz="2000">
                <a:solidFill>
                  <a:srgbClr val="000000"/>
                </a:solidFill>
                <a:latin typeface="TimesNewRomanPS-BoldItalic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Đối tượng trong không gian 3D với tọa độ thực được cắt theo một không gian xác định</a:t>
            </a:r>
            <a:r>
              <a:rPr lang="en-US" sz="2000">
                <a:solidFill>
                  <a:srgbClr val="000000"/>
                </a:solidFill>
                <a:latin typeface="TimesNewRomanPSMT"/>
              </a:rPr>
              <a:t> </a:t>
            </a:r>
            <a:r>
              <a:rPr lang="vi-VN" sz="2000">
                <a:solidFill>
                  <a:srgbClr val="000000"/>
                </a:solidFill>
                <a:latin typeface="TimesNewRomanPSMT"/>
              </a:rPr>
              <a:t>gọi là view volume.</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vi-VN" sz="2000">
                <a:solidFill>
                  <a:srgbClr val="000000"/>
                </a:solidFill>
                <a:latin typeface="TimesNewRomanPSMT"/>
              </a:rPr>
              <a:t> View volume được chiếu lên mặt phẳng chiếu. Diện tích </a:t>
            </a:r>
            <a:r>
              <a:rPr lang="en-US" sz="2000">
                <a:solidFill>
                  <a:srgbClr val="000000"/>
                </a:solidFill>
                <a:latin typeface="TimesNewRomanPSMT"/>
              </a:rPr>
              <a:t>chiếm</a:t>
            </a:r>
            <a:r>
              <a:rPr lang="vi-VN" sz="2000">
                <a:solidFill>
                  <a:srgbClr val="000000"/>
                </a:solidFill>
                <a:latin typeface="TimesNewRomanPSMT"/>
              </a:rPr>
              <a:t> bởi view volume trên mặt</a:t>
            </a:r>
            <a:r>
              <a:rPr lang="en-US" sz="2000">
                <a:solidFill>
                  <a:srgbClr val="000000"/>
                </a:solidFill>
                <a:latin typeface="TimesNewRomanPSMT"/>
              </a:rPr>
              <a:t> </a:t>
            </a:r>
            <a:r>
              <a:rPr lang="vi-VN" sz="2000">
                <a:solidFill>
                  <a:srgbClr val="000000"/>
                </a:solidFill>
                <a:latin typeface="TimesNewRomanPSMT"/>
              </a:rPr>
              <a:t>phẳng chiếu đó sẽ cho chúng ta khung nhìn.</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Là việc ánh xạ khung nhìn vào trong một cổng nhìn bất kỳ cho trước trên màn hình để</a:t>
            </a:r>
            <a:r>
              <a:rPr lang="en-US" sz="2000">
                <a:solidFill>
                  <a:srgbClr val="000000"/>
                </a:solidFill>
                <a:latin typeface="TimesNewRomanPSMT"/>
              </a:rPr>
              <a:t> </a:t>
            </a:r>
            <a:r>
              <a:rPr lang="vi-VN" sz="2000">
                <a:solidFill>
                  <a:srgbClr val="000000"/>
                </a:solidFill>
                <a:latin typeface="TimesNewRomanPSMT"/>
              </a:rPr>
              <a:t>hiển thị hình ảnh.</a:t>
            </a:r>
            <a:endParaRPr lang="en-US" sz="2000">
              <a:solidFill>
                <a:prstClr val="black"/>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06DB91-3A2E-43F2-90FB-EDED7B93A6AD}"/>
              </a:ext>
            </a:extLst>
          </p:cNvPr>
          <p:cNvPicPr>
            <a:picLocks noChangeAspect="1"/>
          </p:cNvPicPr>
          <p:nvPr/>
        </p:nvPicPr>
        <p:blipFill>
          <a:blip r:embed="rId3"/>
          <a:stretch>
            <a:fillRect/>
          </a:stretch>
        </p:blipFill>
        <p:spPr>
          <a:xfrm>
            <a:off x="7440591" y="1698170"/>
            <a:ext cx="4405532" cy="3782011"/>
          </a:xfrm>
          <a:prstGeom prst="rect">
            <a:avLst/>
          </a:prstGeom>
        </p:spPr>
      </p:pic>
    </p:spTree>
    <p:extLst>
      <p:ext uri="{BB962C8B-B14F-4D97-AF65-F5344CB8AC3E}">
        <p14:creationId xmlns:p14="http://schemas.microsoft.com/office/powerpoint/2010/main" val="3294797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2698</TotalTime>
  <Words>6581</Words>
  <Application>Microsoft Office PowerPoint</Application>
  <PresentationFormat>Widescreen</PresentationFormat>
  <Paragraphs>445</Paragraphs>
  <Slides>37</Slides>
  <Notes>37</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Century Gothic</vt:lpstr>
      <vt:lpstr>Roboto Cn</vt:lpstr>
      <vt:lpstr>Tahoma</vt:lpstr>
      <vt:lpstr>TimesNewRomanPS-BoldItalicMT</vt:lpstr>
      <vt:lpstr>TimesNewRomanPS-BoldMT</vt:lpstr>
      <vt:lpstr>TimesNewRomanPS-ItalicMT</vt:lpstr>
      <vt:lpstr>TimesNewRomanPSMT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altera</dc:creator>
  <cp:lastModifiedBy> </cp:lastModifiedBy>
  <cp:revision>98</cp:revision>
  <dcterms:created xsi:type="dcterms:W3CDTF">2019-01-13T14:26:01Z</dcterms:created>
  <dcterms:modified xsi:type="dcterms:W3CDTF">2020-04-09T06:59:02Z</dcterms:modified>
</cp:coreProperties>
</file>