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38"/>
  </p:notes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23" r:id="rId27"/>
    <p:sldId id="286" r:id="rId28"/>
    <p:sldId id="287" r:id="rId29"/>
    <p:sldId id="288" r:id="rId30"/>
    <p:sldId id="325" r:id="rId31"/>
    <p:sldId id="289" r:id="rId32"/>
    <p:sldId id="290" r:id="rId33"/>
    <p:sldId id="326" r:id="rId34"/>
    <p:sldId id="327" r:id="rId35"/>
    <p:sldId id="328" r:id="rId36"/>
    <p:sldId id="32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1171" autoAdjust="0"/>
  </p:normalViewPr>
  <p:slideViewPr>
    <p:cSldViewPr snapToGrid="0">
      <p:cViewPr varScale="1">
        <p:scale>
          <a:sx n="68" d="100"/>
          <a:sy n="68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8AA6-8A76-408C-948F-27602E16498A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DE8F-43C6-423C-AA64-78C061BD7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Nếu </a:t>
            </a:r>
            <a:r>
              <a:rPr lang="vi-VN" i="1" smtClean="0"/>
              <a:t>t </a:t>
            </a:r>
            <a:r>
              <a:rPr lang="vi-VN" smtClean="0"/>
              <a:t>∈ [0,1] , ta có các điểm (x,y) thuộc về đoạn thẳng giới hạn bởi hai điểm</a:t>
            </a:r>
            <a:r>
              <a:rPr lang="en-US" smtClean="0"/>
              <a:t> </a:t>
            </a:r>
            <a:r>
              <a:rPr lang="vi-VN" smtClean="0"/>
              <a:t>(x</a:t>
            </a:r>
            <a:r>
              <a:rPr lang="vi-VN" baseline="-25000" smtClean="0"/>
              <a:t>1</a:t>
            </a:r>
            <a:r>
              <a:rPr lang="vi-VN" smtClean="0"/>
              <a:t>, y</a:t>
            </a:r>
            <a:r>
              <a:rPr lang="vi-VN" baseline="-25000" smtClean="0"/>
              <a:t>1</a:t>
            </a:r>
            <a:r>
              <a:rPr lang="vi-VN" smtClean="0"/>
              <a:t>) và (x</a:t>
            </a:r>
            <a:r>
              <a:rPr lang="vi-VN" baseline="-25000" smtClean="0"/>
              <a:t>2</a:t>
            </a:r>
            <a:r>
              <a:rPr lang="vi-VN" smtClean="0"/>
              <a:t>, y</a:t>
            </a:r>
            <a:r>
              <a:rPr lang="vi-VN" baseline="-25000" smtClean="0"/>
              <a:t>2</a:t>
            </a:r>
            <a:r>
              <a:rPr lang="vi-VN" smtClean="0"/>
              <a:t>), nếu </a:t>
            </a:r>
            <a:r>
              <a:rPr lang="vi-VN" i="1" smtClean="0"/>
              <a:t>t </a:t>
            </a:r>
            <a:r>
              <a:rPr lang="vi-VN" smtClean="0"/>
              <a:t>∈ [−∞,+∞] , ta sẽ có toàn bộ đường thẳng.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đoạn thẳng này không nhất thiết phải tạo thành một hình khép kín và các đoạn có</a:t>
            </a:r>
            <a:r>
              <a:rPr lang="en-US" smtClean="0"/>
              <a:t> </a:t>
            </a:r>
            <a:r>
              <a:rPr lang="vi-VN" smtClean="0"/>
              <a:t>thể cắt lẫn nhau.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Trường</a:t>
            </a:r>
            <a:r>
              <a:rPr lang="en-US" baseline="0" smtClean="0"/>
              <a:t> hợp m&gt;1 thì xi+1 = xi + 1/m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19/01/2019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19/01/2019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6.svg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vi-VN"/>
              <a:t>Các giải thuật sinh thực thể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885836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BUỔI GIẢNG THỬ MÔN HỌC KỸ THUẬT ĐỒ HỌA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 TÍN CHỈ: 03 	LỚP: 59cntt	THỜI LƯỢNG: 45 PHÚT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TRÌNH BÀY: ĐOÀN VŨ THỊNH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MÔN: KỸ THUẬT PHẦN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=""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9171" y="201944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9754"/>
            <a:ext cx="7671837" cy="401676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(tt)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Các thuộc tính của đoạn </a:t>
            </a:r>
            <a:r>
              <a:rPr lang="en-US" b="1" smtClean="0"/>
              <a:t>thẳng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Màu sắc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Độ </a:t>
            </a:r>
            <a:r>
              <a:rPr lang="vi-VN"/>
              <a:t>rộng của nét </a:t>
            </a:r>
            <a:r>
              <a:rPr lang="vi-VN" smtClean="0"/>
              <a:t>vẽ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Kiểu </a:t>
            </a:r>
            <a:r>
              <a:rPr lang="vi-VN"/>
              <a:t>nét vẽ của đoạn </a:t>
            </a:r>
            <a:r>
              <a:rPr lang="vi-VN" smtClean="0"/>
              <a:t>thẳng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Đối với đường gấp khúc, các đoạn thẳng trong cùng một đường gấp khúc </a:t>
            </a:r>
            <a:r>
              <a:rPr lang="vi-VN" smtClean="0"/>
              <a:t>thì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cùng một thuộc tính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85029" y="3048000"/>
            <a:ext cx="1306285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91314" y="3599543"/>
            <a:ext cx="130628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94400" y="4238171"/>
            <a:ext cx="1306285" cy="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82504"/>
            <a:ext cx="7671837" cy="401676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(tt)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/>
              <a:t>Vùng </a:t>
            </a:r>
            <a:r>
              <a:rPr lang="en-US" b="1" smtClean="0"/>
              <a:t>tô</a:t>
            </a:r>
            <a:r>
              <a:rPr lang="en-US" b="1"/>
              <a:t/>
            </a:r>
            <a:br>
              <a:rPr lang="en-US" b="1"/>
            </a:br>
            <a:r>
              <a:rPr lang="vi-VN"/>
              <a:t>Một vùng tô bao gồm đường biên và vùng bên trong. </a:t>
            </a:r>
            <a:r>
              <a:rPr lang="vi-VN" smtClean="0"/>
              <a:t>Đường </a:t>
            </a:r>
            <a:r>
              <a:rPr lang="vi-VN"/>
              <a:t>biên là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đường </a:t>
            </a:r>
            <a:r>
              <a:rPr lang="vi-VN"/>
              <a:t>khép kín ví dụ như đa giác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Các </a:t>
            </a:r>
            <a:r>
              <a:rPr lang="vi-VN" b="1"/>
              <a:t>thuộc tính của vùng tô bao gồm:</a:t>
            </a:r>
            <a:r>
              <a:rPr lang="vi-VN"/>
              <a:t/>
            </a:r>
            <a:br>
              <a:rPr lang="vi-VN"/>
            </a:br>
            <a:r>
              <a:rPr lang="vi-VN"/>
              <a:t>Thuộc tính của đường </a:t>
            </a:r>
            <a:r>
              <a:rPr lang="vi-VN" smtClean="0"/>
              <a:t>biên: </a:t>
            </a:r>
            <a:r>
              <a:rPr lang="vi-VN"/>
              <a:t>chính là các thuộc tính như thuộc tính của </a:t>
            </a:r>
            <a:r>
              <a:rPr lang="vi-VN" smtClean="0"/>
              <a:t>đoạn</a:t>
            </a:r>
            <a:r>
              <a:rPr lang="en-US" smtClean="0"/>
              <a:t> </a:t>
            </a:r>
            <a:r>
              <a:rPr lang="vi-VN" smtClean="0"/>
              <a:t>thẳng</a:t>
            </a:r>
            <a:r>
              <a:rPr lang="vi-VN"/>
              <a:t>.</a:t>
            </a:r>
            <a:br>
              <a:rPr lang="vi-VN"/>
            </a:br>
            <a:r>
              <a:rPr lang="vi-VN"/>
              <a:t>Thuộc tính của vùng bên </a:t>
            </a:r>
            <a:r>
              <a:rPr lang="vi-VN" smtClean="0"/>
              <a:t>trong: gồm </a:t>
            </a:r>
            <a:r>
              <a:rPr lang="vi-VN"/>
              <a:t>màu tô và mẫu tô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966200" y="2641756"/>
            <a:ext cx="2659743" cy="2249558"/>
          </a:xfrm>
          <a:custGeom>
            <a:avLst/>
            <a:gdLst>
              <a:gd name="connsiteX0" fmla="*/ 0 w 2047165"/>
              <a:gd name="connsiteY0" fmla="*/ 736980 h 1228299"/>
              <a:gd name="connsiteX1" fmla="*/ 532263 w 2047165"/>
              <a:gd name="connsiteY1" fmla="*/ 0 h 1228299"/>
              <a:gd name="connsiteX2" fmla="*/ 2033517 w 2047165"/>
              <a:gd name="connsiteY2" fmla="*/ 272956 h 1228299"/>
              <a:gd name="connsiteX3" fmla="*/ 2047165 w 2047165"/>
              <a:gd name="connsiteY3" fmla="*/ 982639 h 1228299"/>
              <a:gd name="connsiteX4" fmla="*/ 996287 w 2047165"/>
              <a:gd name="connsiteY4" fmla="*/ 491320 h 1228299"/>
              <a:gd name="connsiteX5" fmla="*/ 1269242 w 2047165"/>
              <a:gd name="connsiteY5" fmla="*/ 1228299 h 1228299"/>
              <a:gd name="connsiteX6" fmla="*/ 0 w 2047165"/>
              <a:gd name="connsiteY6" fmla="*/ 73698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7165" h="1228299">
                <a:moveTo>
                  <a:pt x="0" y="736980"/>
                </a:moveTo>
                <a:lnTo>
                  <a:pt x="532263" y="0"/>
                </a:lnTo>
                <a:lnTo>
                  <a:pt x="2033517" y="272956"/>
                </a:lnTo>
                <a:lnTo>
                  <a:pt x="2047165" y="982639"/>
                </a:lnTo>
                <a:lnTo>
                  <a:pt x="996287" y="491320"/>
                </a:lnTo>
                <a:lnTo>
                  <a:pt x="1269242" y="1228299"/>
                </a:lnTo>
                <a:lnTo>
                  <a:pt x="0" y="736980"/>
                </a:lnTo>
                <a:close/>
              </a:path>
            </a:pathLst>
          </a:custGeom>
          <a:pattFill prst="horzBrick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23126"/>
            <a:ext cx="9997751" cy="4016768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Giải </a:t>
            </a:r>
            <a:r>
              <a:rPr lang="vi-VN" b="1"/>
              <a:t>thuật vẽ đoạn thẳng thông thường</a:t>
            </a:r>
            <a:r>
              <a:rPr lang="vi-VN"/>
              <a:t/>
            </a:r>
            <a:br>
              <a:rPr lang="vi-VN"/>
            </a:br>
            <a:r>
              <a:rPr lang="vi-VN"/>
              <a:t>Giả sử tọa độ các điểm nguyên sau khi xấp xỉ đối tượng thực lần lượt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 smtClean="0"/>
              <a:t>),</a:t>
            </a:r>
            <a:r>
              <a:rPr lang="en-US" smtClean="0"/>
              <a:t> </a:t>
            </a:r>
            <a:r>
              <a:rPr lang="vi-VN" i="1" smtClean="0"/>
              <a:t>i </a:t>
            </a:r>
            <a:r>
              <a:rPr lang="vi-VN"/>
              <a:t>= </a:t>
            </a:r>
            <a:r>
              <a:rPr lang="vi-VN" smtClean="0"/>
              <a:t>0,</a:t>
            </a:r>
            <a:r>
              <a:rPr lang="en-US" smtClean="0"/>
              <a:t>1,2,</a:t>
            </a:r>
            <a:r>
              <a:rPr lang="vi-VN" smtClean="0"/>
              <a:t>.... </a:t>
            </a:r>
            <a:r>
              <a:rPr lang="vi-VN"/>
              <a:t>Đây là các điểm nguyên sẽ được hiển thị trên màn hình</a:t>
            </a:r>
            <a:r>
              <a:rPr lang="vi-VN" smtClean="0"/>
              <a:t>.</a:t>
            </a:r>
            <a:endParaRPr lang="en-US" smtClean="0"/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vi-VN"/>
              <a:t>Bài toán đặt ra là nếu biết được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 </a:t>
            </a:r>
            <a:r>
              <a:rPr lang="vi-VN"/>
              <a:t>là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nguyên </a:t>
            </a:r>
            <a:r>
              <a:rPr lang="vi-VN"/>
              <a:t>xác định ở bước </a:t>
            </a:r>
            <a:r>
              <a:rPr lang="vi-VN" smtClean="0"/>
              <a:t>thứ</a:t>
            </a:r>
            <a:r>
              <a:rPr lang="en-US" smtClean="0"/>
              <a:t> </a:t>
            </a:r>
            <a:r>
              <a:rPr lang="vi-VN" smtClean="0"/>
              <a:t>i</a:t>
            </a:r>
            <a:r>
              <a:rPr lang="vi-VN"/>
              <a:t>, điểm nguyên tiếp theo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) </a:t>
            </a:r>
            <a:r>
              <a:rPr lang="vi-VN"/>
              <a:t>sẽ được xác định như thế nào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408437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pPr lvl="0" algn="just"/>
            <a:r>
              <a:rPr lang="vi-VN" smtClean="0"/>
              <a:t>Nhận </a:t>
            </a:r>
            <a:r>
              <a:rPr lang="vi-VN"/>
              <a:t>xét rằng để đối tượng hiển thị trên lưới nguyên được liền nét, các </a:t>
            </a:r>
            <a:r>
              <a:rPr lang="vi-VN" smtClean="0"/>
              <a:t>điểm</a:t>
            </a:r>
            <a:r>
              <a:rPr lang="en-US" smtClean="0"/>
              <a:t> </a:t>
            </a:r>
            <a:r>
              <a:rPr lang="vi-VN" smtClean="0"/>
              <a:t>mà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i+1</a:t>
            </a:r>
            <a:r>
              <a:rPr lang="vi-VN" smtClean="0"/>
              <a:t>) </a:t>
            </a:r>
            <a:r>
              <a:rPr lang="vi-VN"/>
              <a:t>có thể chọn chỉ là một trong tám điểm được đánh số từ 1 đến </a:t>
            </a:r>
            <a:r>
              <a:rPr lang="vi-VN" smtClean="0"/>
              <a:t>8</a:t>
            </a:r>
            <a:r>
              <a:rPr lang="en-US" smtClean="0"/>
              <a:t> </a:t>
            </a:r>
            <a:r>
              <a:rPr lang="vi-VN" smtClean="0"/>
              <a:t>(điểm </a:t>
            </a:r>
            <a:r>
              <a:rPr lang="vi-VN"/>
              <a:t>đen chính là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Hay </a:t>
            </a:r>
            <a:r>
              <a:rPr lang="vi-VN"/>
              <a:t>nói cách </a:t>
            </a:r>
            <a:r>
              <a:rPr lang="vi-VN" smtClean="0"/>
              <a:t>khác: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vi-VN" i="1" baseline="-25000"/>
              <a:t>+</a:t>
            </a:r>
            <a:r>
              <a:rPr lang="vi-VN" i="1" baseline="-25000" smtClean="0"/>
              <a:t>1</a:t>
            </a:r>
            <a:r>
              <a:rPr lang="vi-VN" smtClean="0"/>
              <a:t>) </a:t>
            </a:r>
            <a:r>
              <a:rPr lang="vi-VN"/>
              <a:t>=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0" algn="just"/>
            <a:r>
              <a:rPr lang="vi-VN"/>
              <a:t>Dáng điệu của đường sẽ cho ta gợi ý khi chọn một trong tám điểm trên. </a:t>
            </a:r>
            <a:r>
              <a:rPr lang="vi-VN" smtClean="0"/>
              <a:t>Cách</a:t>
            </a:r>
            <a:r>
              <a:rPr lang="en-US" smtClean="0"/>
              <a:t> </a:t>
            </a:r>
            <a:r>
              <a:rPr lang="vi-VN" smtClean="0"/>
              <a:t>chọn </a:t>
            </a:r>
            <a:r>
              <a:rPr lang="vi-VN"/>
              <a:t>các điểm như thế nào sẽ tùy thuộc vào từng thuật toán trên cơ sở xem xét </a:t>
            </a:r>
            <a:r>
              <a:rPr lang="vi-VN" smtClean="0"/>
              <a:t>tới</a:t>
            </a:r>
            <a:r>
              <a:rPr lang="en-US" smtClean="0"/>
              <a:t> </a:t>
            </a:r>
            <a:r>
              <a:rPr lang="vi-VN" smtClean="0"/>
              <a:t>vấn </a:t>
            </a:r>
            <a:r>
              <a:rPr lang="vi-VN"/>
              <a:t>đề tối ưu tốc độ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08353" y="232129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354078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5816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4616" y="231712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10035" y="27817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10035" y="33532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10035" y="39120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760478" y="321358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318239" y="321358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87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36868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0203468" y="2657328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216918" y="32034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16918" y="37749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751356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285793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b="1" smtClean="0"/>
                  <a:t>Giải </a:t>
                </a:r>
                <a:r>
                  <a:rPr lang="vi-VN" b="1"/>
                  <a:t>thuật vẽ đoạn thẳng thông </a:t>
                </a:r>
                <a:r>
                  <a:rPr lang="vi-VN" b="1" smtClean="0"/>
                  <a:t>thường</a:t>
                </a:r>
                <a:endParaRPr lang="en-US" b="1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Xét đoạn thẳng có hệ số góc 0 &lt; </a:t>
                </a:r>
                <a:r>
                  <a:rPr lang="en-US" i="1"/>
                  <a:t>m </a:t>
                </a:r>
                <a:r>
                  <a:rPr lang="en-US"/>
                  <a:t>&lt; 1 và </a:t>
                </a:r>
                <a:r>
                  <a:rPr lang="en-US" i="1"/>
                  <a:t>Dx </a:t>
                </a:r>
                <a:r>
                  <a:rPr lang="en-US"/>
                  <a:t>&gt; </a:t>
                </a:r>
                <a:r>
                  <a:rPr lang="en-US" smtClean="0"/>
                  <a:t>0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Với các đoạn thẳng dạng này, nếu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,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vi-VN"/>
                  <a:t>) là điểm đã xác định </a:t>
                </a:r>
                <a:r>
                  <a:rPr lang="vi-VN" smtClean="0"/>
                  <a:t>được ở bước</a:t>
                </a:r>
                <a:r>
                  <a:rPr lang="en-US" smtClean="0"/>
                  <a:t> </a:t>
                </a:r>
                <a:r>
                  <a:rPr lang="vi-VN" smtClean="0"/>
                  <a:t>thứ </a:t>
                </a:r>
                <a:r>
                  <a:rPr lang="vi-VN"/>
                  <a:t>i (điểm màu đen) thì điểm cần chọn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,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) </a:t>
                </a:r>
                <a:r>
                  <a:rPr lang="vi-VN"/>
                  <a:t>ở bước thứ (i+1) sẽ là một </a:t>
                </a:r>
                <a:r>
                  <a:rPr lang="vi-VN" smtClean="0"/>
                  <a:t>trong</a:t>
                </a:r>
                <a:r>
                  <a:rPr lang="en-US" smtClean="0"/>
                  <a:t> </a:t>
                </a:r>
                <a:r>
                  <a:rPr lang="vi-VN" smtClean="0"/>
                  <a:t>hai </a:t>
                </a:r>
                <a:r>
                  <a:rPr lang="vi-VN"/>
                  <a:t>trường hợp như hình </a:t>
                </a:r>
                <a:r>
                  <a:rPr lang="en-US" smtClean="0"/>
                  <a:t>bên</a:t>
                </a:r>
                <a:r>
                  <a:rPr lang="vi-VN" smtClean="0"/>
                  <a:t>:</a:t>
                </a:r>
                <a:endParaRPr lang="en-US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Như</a:t>
                </a:r>
                <a:r>
                  <a:rPr lang="en-US"/>
                  <a:t> </a:t>
                </a:r>
                <a:r>
                  <a:rPr lang="vi-VN"/>
                  <a:t>vậy: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  <a:blipFill rotWithShape="0">
                <a:blip r:embed="rId4"/>
                <a:stretch>
                  <a:fillRect l="-69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80648" y="166887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326373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848111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06911" y="166470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82330" y="21293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82330" y="27008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82330" y="32596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732773" y="25611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34" y="2561167"/>
            <a:ext cx="274320" cy="274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262882" y="1992207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208444" y="2381553"/>
            <a:ext cx="1750774" cy="3193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43411" y="2953052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9988877" y="2214180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11131931" y="2830435"/>
            <a:ext cx="10047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(x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+1,y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2773" y="1641836"/>
            <a:ext cx="1320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(x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+1,y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8" grpId="0"/>
      <p:bldP spid="19" grpId="0"/>
      <p:bldP spid="20" grpId="0" build="p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775885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  <a:p>
            <a:pPr lvl="0" algn="just"/>
            <a:r>
              <a:rPr lang="vi-VN"/>
              <a:t>Với thuật toán DDA, việc quyết định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en-US"/>
              <a:t> </a:t>
            </a:r>
            <a:r>
              <a:rPr lang="vi-VN" smtClean="0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en-US" i="1" baseline="-25000" smtClean="0"/>
              <a:t> </a:t>
            </a:r>
            <a:r>
              <a:rPr lang="vi-VN" smtClean="0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+1, dựa</a:t>
            </a:r>
            <a:r>
              <a:rPr lang="en-US" smtClean="0"/>
              <a:t> </a:t>
            </a:r>
            <a:r>
              <a:rPr lang="vi-VN" smtClean="0"/>
              <a:t>vào</a:t>
            </a:r>
            <a:r>
              <a:rPr lang="en-US" smtClean="0"/>
              <a:t> </a:t>
            </a:r>
            <a:r>
              <a:rPr lang="vi-VN" smtClean="0"/>
              <a:t>phương </a:t>
            </a:r>
            <a:r>
              <a:rPr lang="vi-VN"/>
              <a:t>trình của đoạn thẳng </a:t>
            </a:r>
            <a:r>
              <a:rPr lang="vi-VN" i="1"/>
              <a:t>y </a:t>
            </a:r>
            <a:r>
              <a:rPr lang="vi-VN"/>
              <a:t>= </a:t>
            </a:r>
            <a:r>
              <a:rPr lang="vi-VN" i="1" smtClean="0"/>
              <a:t>mx</a:t>
            </a:r>
            <a:r>
              <a:rPr lang="vi-VN" smtClean="0"/>
              <a:t>+</a:t>
            </a:r>
            <a:r>
              <a:rPr lang="vi-VN" i="1" smtClean="0"/>
              <a:t>b</a:t>
            </a:r>
            <a:r>
              <a:rPr lang="vi-VN" smtClean="0"/>
              <a:t>. </a:t>
            </a:r>
            <a:endParaRPr lang="en-US" smtClean="0"/>
          </a:p>
          <a:p>
            <a:pPr lvl="0" algn="just"/>
            <a:r>
              <a:rPr lang="en-US" smtClean="0"/>
              <a:t>T</a:t>
            </a:r>
            <a:r>
              <a:rPr lang="vi-VN" smtClean="0"/>
              <a:t>ọa </a:t>
            </a:r>
            <a:r>
              <a:rPr lang="vi-VN"/>
              <a:t>độ của </a:t>
            </a:r>
            <a:r>
              <a:rPr lang="vi-VN" smtClean="0"/>
              <a:t>điểm</a:t>
            </a:r>
            <a:r>
              <a:rPr lang="en-US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thuộc về đoạn thẳng thực. </a:t>
            </a:r>
            <a:endParaRPr lang="en-US" smtClean="0"/>
          </a:p>
          <a:p>
            <a:pPr lvl="0"/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sẽ là giá trị sau khi làm tròn </a:t>
            </a:r>
            <a:r>
              <a:rPr lang="vi-VN" smtClean="0"/>
              <a:t>giá</a:t>
            </a:r>
            <a:r>
              <a:rPr lang="en-US" smtClean="0"/>
              <a:t> </a:t>
            </a:r>
            <a:r>
              <a:rPr lang="vi-VN" smtClean="0"/>
              <a:t>trị </a:t>
            </a:r>
            <a:r>
              <a:rPr lang="vi-VN"/>
              <a:t>tung độ </a:t>
            </a:r>
            <a:r>
              <a:rPr lang="vi-VN" i="1"/>
              <a:t>y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𝑅𝑜𝑢𝑛𝑑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="" xmlns:lc="http://schemas.openxmlformats.org/drawingml/2006/lockedCanvas" xmlns:a16="http://schemas.microsoft.com/office/drawing/2014/main" id="{F3059199-30FB-4025-8292-946E6F28F608}"/>
              </a:ext>
            </a:extLst>
          </p:cNvPr>
          <p:cNvSpPr/>
          <p:nvPr/>
        </p:nvSpPr>
        <p:spPr>
          <a:xfrm>
            <a:off x="9162360" y="185375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40665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09922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79179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2666" y="2276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32666" y="304599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2666" y="3800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392052" y="288778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232666" y="302494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369556" y="3635997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0399" y="333555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3505" y="363599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8"/>
          <p:cNvSpPr txBox="1"/>
          <p:nvPr/>
        </p:nvSpPr>
        <p:spPr>
          <a:xfrm>
            <a:off x="9084199" y="380877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10550257" y="3349034"/>
            <a:ext cx="9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+1,y)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9613665" y="2472609"/>
            <a:ext cx="16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+1,Round(y))</a:t>
            </a:r>
          </a:p>
        </p:txBody>
      </p:sp>
    </p:spTree>
    <p:extLst>
      <p:ext uri="{BB962C8B-B14F-4D97-AF65-F5344CB8AC3E}">
        <p14:creationId xmlns:p14="http://schemas.microsoft.com/office/powerpoint/2010/main" val="4503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Thuật toán DDA (Digital Differential Analizer</a:t>
                </a:r>
                <a:r>
                  <a:rPr lang="en-US" b="1" smtClean="0"/>
                  <a:t>) (tt)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Nếu tính trực tiếp giá trị thực y ở mỗi bước từ phương trình </a:t>
                </a:r>
                <a:r>
                  <a:rPr lang="vi-VN" i="1"/>
                  <a:t>y </a:t>
                </a:r>
                <a:r>
                  <a:rPr lang="vi-VN"/>
                  <a:t>= </a:t>
                </a:r>
                <a:r>
                  <a:rPr lang="vi-VN" i="1"/>
                  <a:t>mx </a:t>
                </a:r>
                <a:r>
                  <a:rPr lang="vi-VN"/>
                  <a:t>+ </a:t>
                </a:r>
                <a:r>
                  <a:rPr lang="vi-VN" i="1"/>
                  <a:t>b </a:t>
                </a:r>
                <a:r>
                  <a:rPr lang="vi-VN" smtClean="0"/>
                  <a:t>thì</a:t>
                </a:r>
                <a:r>
                  <a:rPr lang="en-US" smtClean="0"/>
                  <a:t> </a:t>
                </a:r>
                <a:r>
                  <a:rPr lang="vi-VN" smtClean="0"/>
                  <a:t>phải </a:t>
                </a:r>
                <a:r>
                  <a:rPr lang="vi-VN"/>
                  <a:t>cần một phép toán nhân và một phép toán cộng số thực. 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Để </a:t>
                </a:r>
                <a:r>
                  <a:rPr lang="vi-VN"/>
                  <a:t>cải thiện tốc </a:t>
                </a:r>
                <a:r>
                  <a:rPr lang="vi-VN" smtClean="0"/>
                  <a:t>độ,</a:t>
                </a:r>
                <a:r>
                  <a:rPr lang="en-US" smtClean="0"/>
                  <a:t> </a:t>
                </a:r>
                <a:r>
                  <a:rPr lang="vi-VN" smtClean="0"/>
                  <a:t>người </a:t>
                </a:r>
                <a:r>
                  <a:rPr lang="vi-VN"/>
                  <a:t>ta tính giá trị thực của y ở mỗi bước theo cách sau để khử phép tính </a:t>
                </a:r>
                <a:r>
                  <a:rPr lang="vi-VN" smtClean="0"/>
                  <a:t>nhân</a:t>
                </a:r>
                <a:r>
                  <a:rPr lang="en-US" smtClean="0"/>
                  <a:t> </a:t>
                </a:r>
                <a:r>
                  <a:rPr lang="vi-VN" smtClean="0"/>
                  <a:t>trên </a:t>
                </a:r>
                <a:r>
                  <a:rPr lang="vi-VN"/>
                  <a:t>số </a:t>
                </a:r>
                <a:r>
                  <a:rPr lang="vi-VN" smtClean="0"/>
                  <a:t>thực: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Nhận </a:t>
                </a:r>
                <a:r>
                  <a:rPr lang="vi-VN"/>
                  <a:t>xét </a:t>
                </a:r>
                <a:r>
                  <a:rPr lang="vi-VN" smtClean="0"/>
                  <a:t>rằng: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ES" smtClean="0"/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  <a:blipFill rotWithShape="0">
                <a:blip r:embed="rId3"/>
                <a:stretch>
                  <a:fillRect l="-562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Straight Arrow Connector 1086"/>
          <p:cNvCxnSpPr/>
          <p:nvPr/>
        </p:nvCxnSpPr>
        <p:spPr>
          <a:xfrm>
            <a:off x="9606719" y="1956233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87148" y="3272321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0536"/>
            <a:ext cx="9767336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2.2.3. </a:t>
            </a:r>
            <a:r>
              <a:rPr lang="vi-VN" sz="2200" b="1" smtClean="0"/>
              <a:t>Các </a:t>
            </a:r>
            <a:r>
              <a:rPr lang="vi-VN" sz="2200" b="1"/>
              <a:t>giải thuật xây dựng thực thể cơ </a:t>
            </a:r>
            <a:r>
              <a:rPr lang="vi-VN" sz="2200" b="1" smtClean="0"/>
              <a:t>sở</a:t>
            </a:r>
            <a:r>
              <a:rPr lang="en-US" sz="2200" b="1" smtClean="0"/>
              <a:t> (tt)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Thuật toán DDA (Digital Differential Analizer</a:t>
            </a:r>
            <a:r>
              <a:rPr lang="en-US" sz="2200" b="1" smtClean="0"/>
              <a:t>) (tt)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9837" y="2649771"/>
            <a:ext cx="356870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#define Round(a) int(a+0.5)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int Color = GREEN;</a:t>
            </a:r>
          </a:p>
          <a:p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void </a:t>
            </a:r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LineDDA(int x1, int y1, int x2, int y2)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int x = x1;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y = y1;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m = float(y2-y1)/(x2-x1);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Round(y), 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for(int i=x1; i&lt;x2; i++)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y+=m;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putpixel(x,Round(y),Color);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} //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LineDDA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80" name="Picture 10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50" y="1481631"/>
            <a:ext cx="1372950" cy="609120"/>
          </a:xfrm>
          <a:prstGeom prst="rect">
            <a:avLst/>
          </a:prstGeom>
        </p:spPr>
      </p:pic>
      <p:pic>
        <p:nvPicPr>
          <p:cNvPr id="1081" name="Picture 10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769" y="2188597"/>
            <a:ext cx="2745900" cy="1256310"/>
          </a:xfrm>
          <a:prstGeom prst="rect">
            <a:avLst/>
          </a:prstGeom>
        </p:spPr>
      </p:pic>
      <p:pic>
        <p:nvPicPr>
          <p:cNvPr id="1082" name="Picture 10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450" y="3458519"/>
            <a:ext cx="1258538" cy="1256310"/>
          </a:xfrm>
          <a:prstGeom prst="rect">
            <a:avLst/>
          </a:prstGeom>
        </p:spPr>
      </p:pic>
      <p:pic>
        <p:nvPicPr>
          <p:cNvPr id="1084" name="Picture 10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3921" y="4745909"/>
            <a:ext cx="2745900" cy="1256310"/>
          </a:xfrm>
          <a:prstGeom prst="rect">
            <a:avLst/>
          </a:prstGeom>
        </p:spPr>
      </p:pic>
      <p:pic>
        <p:nvPicPr>
          <p:cNvPr id="1085" name="Picture 10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0673" y="6108761"/>
            <a:ext cx="1372950" cy="609120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9606719" y="4471589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1082" idx="3"/>
            <a:endCxn id="1085" idx="3"/>
          </p:cNvCxnSpPr>
          <p:nvPr/>
        </p:nvCxnSpPr>
        <p:spPr>
          <a:xfrm>
            <a:off x="10235988" y="4086674"/>
            <a:ext cx="37635" cy="2326647"/>
          </a:xfrm>
          <a:prstGeom prst="bentConnector3">
            <a:avLst>
              <a:gd name="adj1" fmla="val 2057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8" name="Picture 10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9239" y="3650241"/>
            <a:ext cx="622913" cy="571050"/>
          </a:xfrm>
          <a:prstGeom prst="rect">
            <a:avLst/>
          </a:prstGeom>
        </p:spPr>
      </p:pic>
      <p:pic>
        <p:nvPicPr>
          <p:cNvPr id="1099" name="Picture 10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8158" y="4353842"/>
            <a:ext cx="673763" cy="571050"/>
          </a:xfrm>
          <a:prstGeom prst="rect">
            <a:avLst/>
          </a:prstGeom>
        </p:spPr>
      </p:pic>
      <p:cxnSp>
        <p:nvCxnSpPr>
          <p:cNvPr id="1103" name="Elbow Connector 1102"/>
          <p:cNvCxnSpPr>
            <a:stCxn id="1084" idx="1"/>
            <a:endCxn id="1082" idx="1"/>
          </p:cNvCxnSpPr>
          <p:nvPr/>
        </p:nvCxnSpPr>
        <p:spPr>
          <a:xfrm rot="10800000" flipH="1">
            <a:off x="8093920" y="4086674"/>
            <a:ext cx="883529" cy="1287390"/>
          </a:xfrm>
          <a:prstGeom prst="bentConnector3">
            <a:avLst>
              <a:gd name="adj1" fmla="val -2587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62" y="1574354"/>
            <a:ext cx="10580137" cy="434384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 smtClean="0"/>
              <a:t>2.2.3. </a:t>
            </a:r>
            <a:r>
              <a:rPr lang="vi-VN" sz="1800" b="1" smtClean="0"/>
              <a:t>Các </a:t>
            </a:r>
            <a:r>
              <a:rPr lang="vi-VN" sz="1800" b="1"/>
              <a:t>giải thuật xây dựng thực thể cơ </a:t>
            </a:r>
            <a:r>
              <a:rPr lang="vi-VN" sz="1800" b="1" smtClean="0"/>
              <a:t>sở</a:t>
            </a:r>
            <a:r>
              <a:rPr lang="en-US" sz="1800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/>
              <a:t>Giải thuật </a:t>
            </a:r>
            <a:r>
              <a:rPr lang="en-US" sz="1800" b="1" smtClean="0"/>
              <a:t>Bresenham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1800"/>
              <a:t>Jack Elton Bresenham </a:t>
            </a:r>
            <a:r>
              <a:rPr lang="vi-VN" sz="1800" smtClean="0"/>
              <a:t>(</a:t>
            </a:r>
            <a:r>
              <a:rPr lang="en-US" sz="1800" smtClean="0"/>
              <a:t>1</a:t>
            </a:r>
            <a:r>
              <a:rPr lang="vi-VN" sz="1800" smtClean="0"/>
              <a:t>1</a:t>
            </a:r>
            <a:r>
              <a:rPr lang="en-US" sz="1800" smtClean="0"/>
              <a:t>/</a:t>
            </a:r>
            <a:r>
              <a:rPr lang="vi-VN" sz="1800" smtClean="0"/>
              <a:t>10</a:t>
            </a:r>
            <a:r>
              <a:rPr lang="en-US" sz="1800" smtClean="0"/>
              <a:t>/</a:t>
            </a:r>
            <a:r>
              <a:rPr lang="vi-VN" sz="1800" smtClean="0"/>
              <a:t>1937</a:t>
            </a:r>
            <a:r>
              <a:rPr lang="vi-VN" sz="1800"/>
              <a:t>, Clovis, New Mexico, Hoa Kỳ) là cựu giáo sư khoa học máy </a:t>
            </a:r>
            <a:r>
              <a:rPr lang="vi-VN" sz="1800" smtClean="0"/>
              <a:t>tính.</a:t>
            </a:r>
            <a:r>
              <a:rPr lang="en-US" sz="1800" smtClean="0"/>
              <a:t> Ông từng</a:t>
            </a:r>
            <a:r>
              <a:rPr lang="vi-VN" sz="1800" smtClean="0"/>
              <a:t> làm </a:t>
            </a:r>
            <a:r>
              <a:rPr lang="vi-VN" sz="1800"/>
              <a:t>việc trong phòng thí nghiệm tính toán tại phòng thí nghiệm phát triển San Jose của IBM. </a:t>
            </a:r>
            <a:r>
              <a:rPr lang="en-US" sz="1800" smtClean="0"/>
              <a:t>Thuật toán được sử dụng cho </a:t>
            </a:r>
            <a:r>
              <a:rPr lang="vi-VN" sz="1800" smtClean="0"/>
              <a:t>máy </a:t>
            </a:r>
            <a:r>
              <a:rPr lang="vi-VN" sz="1800"/>
              <a:t>vẽ </a:t>
            </a:r>
            <a:r>
              <a:rPr lang="vi-VN" sz="1800" smtClean="0"/>
              <a:t>Calcomp </a:t>
            </a:r>
            <a:r>
              <a:rPr lang="en-US" sz="1800" smtClean="0"/>
              <a:t>kết nối với</a:t>
            </a:r>
            <a:r>
              <a:rPr lang="vi-VN" sz="1800" smtClean="0"/>
              <a:t> </a:t>
            </a:r>
            <a:r>
              <a:rPr lang="vi-VN" sz="1800"/>
              <a:t>IBM 1401 thông qua bảng điều khiển máy </a:t>
            </a:r>
            <a:r>
              <a:rPr lang="en-US" sz="1800" smtClean="0"/>
              <a:t>của </a:t>
            </a:r>
            <a:r>
              <a:rPr lang="vi-VN" sz="1800" smtClean="0"/>
              <a:t>đánh </a:t>
            </a:r>
            <a:r>
              <a:rPr lang="vi-VN" sz="1800"/>
              <a:t>chữ </a:t>
            </a:r>
            <a:r>
              <a:rPr lang="vi-VN" sz="1800" smtClean="0"/>
              <a:t>1407</a:t>
            </a:r>
            <a:r>
              <a:rPr lang="en-US" sz="1800" smtClean="0"/>
              <a:t> v</a:t>
            </a:r>
            <a:r>
              <a:rPr lang="vi-VN" sz="1800" smtClean="0"/>
              <a:t>ào năm 1962. Thuật </a:t>
            </a:r>
            <a:r>
              <a:rPr lang="vi-VN" sz="1800"/>
              <a:t>toán của </a:t>
            </a:r>
            <a:r>
              <a:rPr lang="en-US" sz="1800" smtClean="0"/>
              <a:t>ông </a:t>
            </a:r>
            <a:r>
              <a:rPr lang="vi-VN" sz="1800" smtClean="0"/>
              <a:t>sau </a:t>
            </a:r>
            <a:r>
              <a:rPr lang="vi-VN" sz="1800"/>
              <a:t>đó đã được mở rộng để </a:t>
            </a:r>
            <a:r>
              <a:rPr lang="en-US" sz="1800" smtClean="0"/>
              <a:t>xây dựng đường</a:t>
            </a:r>
            <a:r>
              <a:rPr lang="vi-VN" sz="1800" smtClean="0"/>
              <a:t> tròn </a:t>
            </a:r>
            <a:r>
              <a:rPr lang="en-US" sz="1800" smtClean="0"/>
              <a:t>(Bresenham's midpoint circle algorithm). </a:t>
            </a:r>
            <a:r>
              <a:rPr lang="vi-VN" sz="1800" smtClean="0"/>
              <a:t>Thuật </a:t>
            </a:r>
            <a:r>
              <a:rPr lang="vi-VN" sz="1800"/>
              <a:t>toán Bresenham </a:t>
            </a:r>
            <a:r>
              <a:rPr lang="vi-VN" sz="1800" smtClean="0"/>
              <a:t>sử dụng</a:t>
            </a:r>
            <a:r>
              <a:rPr lang="en-US" sz="1800" smtClean="0"/>
              <a:t> hầu hết</a:t>
            </a:r>
            <a:r>
              <a:rPr lang="vi-VN" sz="1800" smtClean="0"/>
              <a:t> </a:t>
            </a:r>
            <a:r>
              <a:rPr lang="vi-VN" sz="1800"/>
              <a:t>trong </a:t>
            </a:r>
            <a:r>
              <a:rPr lang="en-US" sz="1800" smtClean="0"/>
              <a:t>sản phẩm </a:t>
            </a:r>
            <a:r>
              <a:rPr lang="vi-VN" sz="1800" smtClean="0"/>
              <a:t>phần </a:t>
            </a:r>
            <a:r>
              <a:rPr lang="vi-VN" sz="1800"/>
              <a:t>cứng như máy vẽ và trong chip đồ họa của card đồ họa hiện </a:t>
            </a:r>
            <a:r>
              <a:rPr lang="vi-VN" sz="1800" smtClean="0"/>
              <a:t>đại</a:t>
            </a:r>
            <a:r>
              <a:rPr lang="en-US" sz="1800" smtClean="0"/>
              <a:t> và</a:t>
            </a:r>
            <a:r>
              <a:rPr lang="vi-VN" sz="1800" smtClean="0"/>
              <a:t> </a:t>
            </a:r>
            <a:r>
              <a:rPr lang="vi-VN" sz="1800"/>
              <a:t>trong nhiều thư viện </a:t>
            </a:r>
            <a:r>
              <a:rPr lang="vi-VN" sz="1800" smtClean="0"/>
              <a:t>phần mềm</a:t>
            </a:r>
            <a:r>
              <a:rPr lang="en-US" sz="1800" smtClean="0"/>
              <a:t> </a:t>
            </a:r>
            <a:r>
              <a:rPr lang="vi-VN" sz="1800"/>
              <a:t>đồ </a:t>
            </a:r>
            <a:r>
              <a:rPr lang="vi-VN" sz="1800" smtClean="0"/>
              <a:t>họa.</a:t>
            </a:r>
            <a:endParaRPr lang="en-US" sz="18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 algn="just"/>
            <a:r>
              <a:rPr lang="vi-VN"/>
              <a:t>Thuật toán Bresenham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theo một </a:t>
            </a:r>
            <a:r>
              <a:rPr lang="vi-VN" smtClean="0"/>
              <a:t>hướng</a:t>
            </a:r>
            <a:r>
              <a:rPr lang="en-US" smtClean="0"/>
              <a:t> </a:t>
            </a:r>
            <a:r>
              <a:rPr lang="vi-VN" smtClean="0"/>
              <a:t>khác </a:t>
            </a:r>
            <a:r>
              <a:rPr lang="vi-VN"/>
              <a:t>sao cho có thể tối ưu hóa về mặt tốc độ so với thuật toán DDA. Vấn đề </a:t>
            </a:r>
            <a:r>
              <a:rPr lang="vi-VN" smtClean="0"/>
              <a:t>mấu</a:t>
            </a:r>
            <a:r>
              <a:rPr lang="en-US" smtClean="0"/>
              <a:t> </a:t>
            </a:r>
            <a:r>
              <a:rPr lang="vi-VN" smtClean="0"/>
              <a:t>chốt </a:t>
            </a:r>
            <a:r>
              <a:rPr lang="vi-VN"/>
              <a:t>ở đây là làm thế nào để hạn chế tối đa các phép toán trên số </a:t>
            </a:r>
            <a:r>
              <a:rPr lang="vi-VN" smtClean="0"/>
              <a:t>thực</a:t>
            </a:r>
            <a:r>
              <a:rPr lang="en-US" smtClean="0"/>
              <a:t>.</a:t>
            </a:r>
          </a:p>
          <a:p>
            <a:pPr lvl="0"/>
            <a:r>
              <a:rPr lang="en-US"/>
              <a:t>Gọi P 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, </a:t>
            </a:r>
            <a:r>
              <a:rPr lang="en-US" i="1" smtClean="0"/>
              <a:t>y</a:t>
            </a:r>
            <a:r>
              <a:rPr lang="en-US" smtClean="0"/>
              <a:t>) </a:t>
            </a:r>
            <a:r>
              <a:rPr lang="en-US"/>
              <a:t>là điểm thuộc đoạn thẳng. </a:t>
            </a:r>
            <a:endParaRPr lang="en-US" smtClean="0"/>
          </a:p>
          <a:p>
            <a:pPr lvl="0"/>
            <a:r>
              <a:rPr lang="en-US" smtClean="0"/>
              <a:t>Ta </a:t>
            </a:r>
            <a:r>
              <a:rPr lang="en-US"/>
              <a:t>có: </a:t>
            </a:r>
            <a:r>
              <a:rPr lang="en-US" i="1"/>
              <a:t>y </a:t>
            </a:r>
            <a:r>
              <a:rPr lang="en-US"/>
              <a:t>= </a:t>
            </a:r>
            <a:r>
              <a:rPr lang="en-US" i="1" smtClean="0"/>
              <a:t>m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) + </a:t>
            </a:r>
            <a:r>
              <a:rPr lang="en-US" i="1" smtClean="0"/>
              <a:t>b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36332"/>
            <a:ext cx="9603275" cy="3450613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Bất kì một ảnh mô tả thế giới thực nào bao giờ cũng được cấu trúc từ tập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đối </a:t>
            </a:r>
            <a:r>
              <a:rPr lang="vi-VN" sz="2000"/>
              <a:t>tượng đơn giản hơn</a:t>
            </a:r>
            <a:r>
              <a:rPr lang="vi-VN" sz="2000" smtClean="0"/>
              <a:t>.</a:t>
            </a:r>
            <a:r>
              <a:rPr lang="en-US" sz="2000" smtClean="0"/>
              <a:t> </a:t>
            </a:r>
            <a:r>
              <a:rPr lang="vi-VN" sz="2000" smtClean="0"/>
              <a:t>Ví dụ một ảnh thể hiện bài trí của một căn phòng sẽ được</a:t>
            </a:r>
            <a:r>
              <a:rPr lang="en-US" sz="2000" smtClean="0"/>
              <a:t> </a:t>
            </a:r>
            <a:r>
              <a:rPr lang="vi-VN" sz="2000" smtClean="0"/>
              <a:t>cấu trúc từ các đối tượng như cây cảnh, tủ kính, bàn ghế, tường, ánh sáng đèn</a:t>
            </a:r>
            <a:endParaRPr lang="en-US" sz="2000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Với các ảnh đồ họa phát sinh bằng máy tính, hình dạng và màu sắc của mỗi đối</a:t>
            </a:r>
            <a:r>
              <a:rPr lang="en-US" sz="2000" smtClean="0"/>
              <a:t> </a:t>
            </a:r>
            <a:r>
              <a:rPr lang="vi-VN" sz="2000" smtClean="0"/>
              <a:t>tượng có thể được mô tả riêng biệt bằng hai cách: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dãy các </a:t>
            </a:r>
            <a:r>
              <a:rPr lang="vi-VN" sz="2000" smtClean="0"/>
              <a:t>pixel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tập các đối tượng hình học cơ sở như đoạn thẳng hay </a:t>
            </a:r>
            <a:r>
              <a:rPr lang="vi-VN" sz="2000" smtClean="0"/>
              <a:t>đa giác</a:t>
            </a:r>
            <a:r>
              <a:rPr lang="en-US" sz="2000" smtClean="0"/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Sau </a:t>
            </a:r>
            <a:r>
              <a:rPr lang="vi-VN" sz="2000"/>
              <a:t>đó, các ảnh </a:t>
            </a:r>
            <a:r>
              <a:rPr lang="vi-VN" sz="2000" smtClean="0"/>
              <a:t>hiển </a:t>
            </a:r>
            <a:r>
              <a:rPr lang="vi-VN" sz="2000"/>
              <a:t>thị bằng cách nạp các pixel vào </a:t>
            </a:r>
            <a:r>
              <a:rPr lang="vi-VN" sz="2000" smtClean="0"/>
              <a:t>vùng</a:t>
            </a:r>
            <a:r>
              <a:rPr lang="en-US" sz="2000" smtClean="0"/>
              <a:t> </a:t>
            </a:r>
            <a:r>
              <a:rPr lang="vi-VN" sz="2000" smtClean="0"/>
              <a:t>bộ </a:t>
            </a:r>
            <a:r>
              <a:rPr lang="vi-VN" sz="2000"/>
              <a:t>nhớ màn hình</a:t>
            </a:r>
            <a:r>
              <a:rPr lang="vi-VN" sz="2000" smtClean="0"/>
              <a:t>.</a:t>
            </a: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13" y="1601439"/>
            <a:ext cx="7517528" cy="2665978"/>
          </a:xfrm>
        </p:spPr>
        <p:txBody>
          <a:bodyPr>
            <a:noAutofit/>
          </a:bodyPr>
          <a:lstStyle/>
          <a:p>
            <a:pPr lvl="0" algn="just"/>
            <a:r>
              <a:rPr lang="en-US" sz="2000" b="1" smtClean="0"/>
              <a:t>2.2.3</a:t>
            </a:r>
            <a:r>
              <a:rPr lang="en-US" sz="2000" b="1" smtClean="0"/>
              <a:t>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/>
              <a:t>Giải thuật </a:t>
            </a:r>
            <a:r>
              <a:rPr lang="en-US" sz="2000" b="1" smtClean="0"/>
              <a:t>Bresenham (tt)</a:t>
            </a:r>
          </a:p>
          <a:p>
            <a:pPr lvl="0" algn="just"/>
            <a:r>
              <a:rPr lang="en-US" sz="2000" smtClean="0"/>
              <a:t>Đặt d</a:t>
            </a:r>
            <a:r>
              <a:rPr lang="en-US" sz="2000" baseline="-25000" smtClean="0"/>
              <a:t>1</a:t>
            </a:r>
            <a:r>
              <a:rPr lang="en-US" sz="2000" smtClean="0"/>
              <a:t>=y-y</a:t>
            </a:r>
            <a:r>
              <a:rPr lang="en-US" sz="2000" baseline="-25000" smtClean="0"/>
              <a:t>i</a:t>
            </a:r>
            <a:r>
              <a:rPr lang="en-US" sz="2000" baseline="30000" smtClean="0"/>
              <a:t> </a:t>
            </a:r>
            <a:r>
              <a:rPr lang="en-US" sz="2000" smtClean="0"/>
              <a:t>và d</a:t>
            </a:r>
            <a:r>
              <a:rPr lang="en-US" sz="2000" baseline="-25000" smtClean="0"/>
              <a:t>2</a:t>
            </a:r>
            <a:r>
              <a:rPr lang="en-US" sz="2000" smtClean="0"/>
              <a:t>=(y</a:t>
            </a:r>
            <a:r>
              <a:rPr lang="en-US" sz="2000" baseline="-25000" smtClean="0"/>
              <a:t>i</a:t>
            </a:r>
            <a:r>
              <a:rPr lang="en-US" sz="2000" smtClean="0"/>
              <a:t>+1)-y</a:t>
            </a:r>
          </a:p>
          <a:p>
            <a:pPr lvl="0" algn="just"/>
            <a:r>
              <a:rPr lang="vi-VN" sz="2000"/>
              <a:t>Xét tất cả các vị trí tương đối của </a:t>
            </a:r>
            <a:r>
              <a:rPr lang="vi-VN" sz="2000" i="1"/>
              <a:t>y </a:t>
            </a:r>
            <a:r>
              <a:rPr lang="vi-VN" sz="2000"/>
              <a:t>so với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i="1" smtClean="0"/>
              <a:t> </a:t>
            </a:r>
            <a:r>
              <a:rPr lang="vi-VN" sz="2000"/>
              <a:t>và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smtClean="0"/>
              <a:t>+1, </a:t>
            </a:r>
            <a:r>
              <a:rPr lang="vi-VN" sz="2000"/>
              <a:t>việc chọn </a:t>
            </a:r>
            <a:r>
              <a:rPr lang="vi-VN" sz="2000" smtClean="0"/>
              <a:t>điểm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,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 </a:t>
            </a:r>
            <a:r>
              <a:rPr lang="vi-VN" sz="2000"/>
              <a:t>) là S hay P phụ thuộc vào việc </a:t>
            </a:r>
            <a:r>
              <a:rPr lang="vi-VN" sz="2000" smtClean="0"/>
              <a:t>dấu </a:t>
            </a:r>
            <a:r>
              <a:rPr lang="vi-VN" sz="2000"/>
              <a:t>của </a:t>
            </a:r>
            <a:r>
              <a:rPr lang="en-US" sz="2000" smtClean="0"/>
              <a:t>(</a:t>
            </a:r>
            <a:r>
              <a:rPr lang="vi-VN" sz="2000" i="1" smtClean="0"/>
              <a:t>d</a:t>
            </a:r>
            <a:r>
              <a:rPr lang="vi-VN" sz="2000" baseline="-25000" smtClean="0"/>
              <a:t>1</a:t>
            </a:r>
            <a:r>
              <a:rPr lang="vi-VN" sz="2000" smtClean="0"/>
              <a:t>−</a:t>
            </a:r>
            <a:r>
              <a:rPr lang="vi-VN" sz="2000" i="1" smtClean="0"/>
              <a:t>d</a:t>
            </a:r>
            <a:r>
              <a:rPr lang="vi-VN" sz="2000" baseline="-25000" smtClean="0"/>
              <a:t>2</a:t>
            </a:r>
            <a:r>
              <a:rPr lang="en-US" sz="2000" smtClean="0"/>
              <a:t>)</a:t>
            </a:r>
            <a:r>
              <a:rPr lang="vi-VN" sz="2000" smtClean="0"/>
              <a:t>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800" smtClean="0"/>
                  <a:t>Nếu </a:t>
                </a:r>
                <a:r>
                  <a:rPr lang="en-US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en-US" sz="1800" smtClean="0"/>
                  <a:t>) </a:t>
                </a:r>
                <a:r>
                  <a:rPr lang="vi-VN" sz="1800" smtClean="0"/>
                  <a:t>&lt; 0, điểm S</a:t>
                </a:r>
                <a:r>
                  <a:rPr lang="en-US" sz="1800" smtClean="0"/>
                  <a:t> được </a:t>
                </a:r>
                <a:r>
                  <a:rPr lang="vi-VN" sz="1800" smtClean="0"/>
                  <a:t>chọn, tức là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=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Ngược lại, ta chọn điểm P, tức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 =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+1.</a:t>
                </a:r>
                <a:endParaRPr lang="en-US" sz="1800" smtClean="0"/>
              </a:p>
              <a:p>
                <a:r>
                  <a:rPr lang="vi-VN" sz="1800" smtClean="0"/>
                  <a:t>Xét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</a:t>
                </a:r>
                <a:r>
                  <a:rPr lang="vi-VN" sz="1800" i="1" baseline="-25000" smtClean="0"/>
                  <a:t>x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vi-VN" sz="1800" smtClean="0"/>
                  <a:t>) = </a:t>
                </a:r>
                <a:r>
                  <a:rPr lang="vi-VN" sz="1800" i="1" smtClean="0"/>
                  <a:t>Dx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y</a:t>
                </a:r>
                <a:r>
                  <a:rPr lang="vi-VN" sz="1800" smtClean="0"/>
                  <a:t>−2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− 1)</a:t>
                </a:r>
                <a:r>
                  <a:rPr lang="en-US" sz="1800" smtClean="0"/>
                  <a:t> </a:t>
                </a:r>
                <a:r>
                  <a:rPr lang="vi-VN" sz="1800" smtClean="0"/>
                  <a:t>⇒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Dx </a:t>
                </a:r>
                <a:r>
                  <a:rPr lang="vi-VN" sz="1800" smtClean="0"/>
                  <a:t>[2(</a:t>
                </a:r>
                <a:r>
                  <a:rPr lang="vi-VN" sz="1800" i="1" smtClean="0"/>
                  <a:t>m 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+1)+ </a:t>
                </a:r>
                <a:r>
                  <a:rPr lang="vi-VN" sz="1800" i="1" smtClean="0"/>
                  <a:t>b</a:t>
                </a:r>
                <a:r>
                  <a:rPr lang="vi-VN" sz="1800" smtClean="0"/>
                  <a:t>) − 2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−1]</a:t>
                </a:r>
                <a:endParaRPr lang="en-US" sz="1800" baseline="-25000"/>
              </a:p>
              <a:p>
                <a:r>
                  <a:rPr lang="vi-VN" sz="1800" smtClean="0"/>
                  <a:t>Thay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i="1" smtClean="0"/>
                  <a:t>  </a:t>
                </a:r>
                <a:r>
                  <a:rPr lang="vi-VN" sz="1800" smtClean="0"/>
                  <a:t>vào </a:t>
                </a:r>
                <a:r>
                  <a:rPr lang="vi-VN" sz="1800"/>
                  <a:t>phương trình trên ta </a:t>
                </a:r>
                <a:r>
                  <a:rPr lang="vi-VN" sz="1800" smtClean="0"/>
                  <a:t>được: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=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Dyx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−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Dxy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+ </a:t>
                </a:r>
                <a:r>
                  <a:rPr lang="vi-VN" sz="1800" i="1"/>
                  <a:t>c </a:t>
                </a:r>
                <a:r>
                  <a:rPr lang="vi-VN" sz="1800"/>
                  <a:t>, </a:t>
                </a:r>
                <a:r>
                  <a:rPr lang="vi-VN" sz="1800" smtClean="0"/>
                  <a:t>với</a:t>
                </a:r>
                <a:r>
                  <a:rPr lang="en-US" sz="1800" smtClean="0"/>
                  <a:t> </a:t>
                </a:r>
                <a:r>
                  <a:rPr lang="vi-VN" sz="1800" i="1" smtClean="0"/>
                  <a:t>c </a:t>
                </a:r>
                <a:r>
                  <a:rPr lang="vi-VN" sz="1800"/>
                  <a:t>= 2</a:t>
                </a:r>
                <a:r>
                  <a:rPr lang="vi-VN" sz="1800" i="1"/>
                  <a:t>Dy </a:t>
                </a:r>
                <a:r>
                  <a:rPr lang="vi-VN" sz="1800"/>
                  <a:t>+ 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b </a:t>
                </a:r>
                <a:r>
                  <a:rPr lang="vi-VN" sz="1800"/>
                  <a:t>− </a:t>
                </a:r>
                <a:r>
                  <a:rPr lang="vi-VN" sz="1800" smtClean="0"/>
                  <a:t>1)</a:t>
                </a:r>
                <a:r>
                  <a:rPr lang="vi-VN" sz="1800" i="1" smtClean="0"/>
                  <a:t>Dx</a:t>
                </a:r>
                <a:endParaRPr lang="en-US" sz="1800" smtClean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  <a:blipFill rotWithShape="0">
                <a:blip r:embed="rId5"/>
                <a:stretch>
                  <a:fillRect l="-3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="" xmlns:lc="http://schemas.openxmlformats.org/drawingml/2006/lockedCanvas" xmlns:a16="http://schemas.microsoft.com/office/drawing/2014/main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="" xmlns:lc="http://schemas.openxmlformats.org/drawingml/2006/lockedCanvas" xmlns:a16="http://schemas.microsoft.com/office/drawing/2014/main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="" xmlns:lc="http://schemas.openxmlformats.org/drawingml/2006/lockedCanvas" xmlns:a16="http://schemas.microsoft.com/office/drawing/2014/main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="" xmlns:lc="http://schemas.openxmlformats.org/drawingml/2006/lockedCanvas" xmlns:a16="http://schemas.microsoft.com/office/drawing/2014/main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lc="http://schemas.openxmlformats.org/drawingml/2006/lockedCanvas" xmlns:a16="http://schemas.microsoft.com/office/drawing/2014/main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lc="http://schemas.openxmlformats.org/drawingml/2006/lockedCanvas" xmlns:a16="http://schemas.microsoft.com/office/drawing/2014/main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8">
            <a:extLst>
              <a:ext uri="{FF2B5EF4-FFF2-40B4-BE49-F238E27FC236}">
                <a16:creationId xmlns="" xmlns:lc="http://schemas.openxmlformats.org/drawingml/2006/lockedCanvas" xmlns:a16="http://schemas.microsoft.com/office/drawing/2014/main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" name="TextBox 29">
            <a:extLst>
              <a:ext uri="{FF2B5EF4-FFF2-40B4-BE49-F238E27FC236}">
                <a16:creationId xmlns="" xmlns:lc="http://schemas.openxmlformats.org/drawingml/2006/lockedCanvas" xmlns:a16="http://schemas.microsoft.com/office/drawing/2014/main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0874"/>
            <a:ext cx="10508430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</a:t>
            </a:r>
            <a:r>
              <a:rPr lang="en-US" b="1" smtClean="0"/>
              <a:t>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  <a:endParaRPr lang="en-US" b="1" smtClean="0"/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  <a:endParaRPr lang="en-US" b="1" smtClean="0"/>
          </a:p>
          <a:p>
            <a:pPr lvl="0"/>
            <a:r>
              <a:rPr lang="vi-VN"/>
              <a:t>Nhận xét rằng do 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 i="1"/>
              <a:t> </a:t>
            </a:r>
            <a:r>
              <a:rPr lang="vi-VN"/>
              <a:t>&gt; 0 nên dấu của biểu thức </a:t>
            </a:r>
            <a:r>
              <a:rPr lang="en-US"/>
              <a:t>(</a:t>
            </a:r>
            <a:r>
              <a:rPr lang="vi-VN" i="1"/>
              <a:t>d</a:t>
            </a:r>
            <a:r>
              <a:rPr lang="vi-VN" baseline="-25000"/>
              <a:t>1</a:t>
            </a:r>
            <a:r>
              <a:rPr lang="vi-VN"/>
              <a:t>−</a:t>
            </a:r>
            <a:r>
              <a:rPr lang="vi-VN" i="1"/>
              <a:t>d</a:t>
            </a:r>
            <a:r>
              <a:rPr lang="vi-VN" baseline="-25000"/>
              <a:t>2</a:t>
            </a:r>
            <a:r>
              <a:rPr lang="en-US"/>
              <a:t>) </a:t>
            </a:r>
            <a:r>
              <a:rPr lang="vi-VN" smtClean="0"/>
              <a:t>cũng </a:t>
            </a:r>
            <a:r>
              <a:rPr lang="vi-VN"/>
              <a:t>chính là dấu </a:t>
            </a:r>
            <a:r>
              <a:rPr lang="vi-VN" smtClean="0"/>
              <a:t>của</a:t>
            </a:r>
            <a:r>
              <a:rPr lang="en-US" smtClean="0"/>
              <a:t>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smtClean="0"/>
              <a:t>. </a:t>
            </a:r>
            <a:r>
              <a:rPr lang="vi-VN"/>
              <a:t>Hay nói </a:t>
            </a:r>
            <a:r>
              <a:rPr lang="vi-VN" smtClean="0"/>
              <a:t>cách </a:t>
            </a:r>
            <a:r>
              <a:rPr lang="vi-VN"/>
              <a:t>khác, nếu tại bước thứ i ta xác định được dấu của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thì </a:t>
            </a:r>
            <a:r>
              <a:rPr lang="vi-VN" smtClean="0"/>
              <a:t>xem</a:t>
            </a:r>
            <a:r>
              <a:rPr lang="en-US" smtClean="0"/>
              <a:t> </a:t>
            </a:r>
            <a:r>
              <a:rPr lang="vi-VN" smtClean="0"/>
              <a:t>như xác </a:t>
            </a:r>
            <a:r>
              <a:rPr lang="vi-VN"/>
              <a:t>định được điểm cần chọn ở </a:t>
            </a:r>
            <a:r>
              <a:rPr lang="vi-VN" smtClean="0"/>
              <a:t>bước</a:t>
            </a:r>
            <a:r>
              <a:rPr lang="en-US" smtClean="0"/>
              <a:t> </a:t>
            </a:r>
            <a:r>
              <a:rPr lang="vi-VN" smtClean="0"/>
              <a:t>(i+1</a:t>
            </a:r>
            <a:r>
              <a:rPr lang="vi-VN"/>
              <a:t>). Vấn đề còn lại là làm thế nào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được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tại mỗi bước thật nhanh</a:t>
            </a:r>
            <a:r>
              <a:rPr lang="vi-VN" smtClean="0"/>
              <a:t>.</a:t>
            </a:r>
            <a:endParaRPr lang="en-US" smtClean="0"/>
          </a:p>
          <a:p>
            <a:pPr lvl="0"/>
            <a:r>
              <a:rPr lang="en-US"/>
              <a:t>Ta </a:t>
            </a:r>
            <a:r>
              <a:rPr lang="en-US" smtClean="0"/>
              <a:t>có: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(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i="1" smtClean="0"/>
              <a:t>c</a:t>
            </a:r>
            <a:r>
              <a:rPr lang="en-US" smtClean="0"/>
              <a:t>) </a:t>
            </a:r>
            <a:r>
              <a:rPr lang="en-US"/>
              <a:t>− </a:t>
            </a:r>
            <a:r>
              <a:rPr lang="en-US" smtClean="0"/>
              <a:t>(2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+ </a:t>
            </a:r>
            <a:r>
              <a:rPr lang="en-US" i="1" smtClean="0"/>
              <a:t>c)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/>
              <a:t>− 2</a:t>
            </a:r>
            <a:r>
              <a:rPr lang="en-US" i="1"/>
              <a:t>Dx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−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 smtClean="0"/>
              <a:t>= </a:t>
            </a:r>
            <a:r>
              <a:rPr lang="en-US"/>
              <a:t>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/>
              <a:t>− 2</a:t>
            </a:r>
            <a:r>
              <a:rPr lang="en-US" i="1"/>
              <a:t>D</a:t>
            </a:r>
            <a:r>
              <a:rPr lang="en-US" i="1" baseline="-25000"/>
              <a:t>x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), </a:t>
            </a:r>
            <a:r>
              <a:rPr lang="en-US"/>
              <a:t>do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i="1" smtClean="0"/>
              <a:t>x</a:t>
            </a:r>
            <a:r>
              <a:rPr lang="en-US" i="1" baseline="-25000" smtClean="0"/>
              <a:t>i </a:t>
            </a:r>
            <a:r>
              <a:rPr lang="en-US"/>
              <a:t>+ </a:t>
            </a:r>
            <a:r>
              <a:rPr lang="en-US" smtClean="0"/>
              <a:t>1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17" y="1502061"/>
            <a:ext cx="10745206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2.2.3</a:t>
            </a:r>
            <a:r>
              <a:rPr lang="en-US" b="1" smtClean="0"/>
              <a:t>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  <a:endParaRPr lang="en-US" b="1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/>
              <a:t>Giải thuật </a:t>
            </a:r>
            <a:r>
              <a:rPr lang="en-US" b="1" smtClean="0"/>
              <a:t>Bresenham (tt)</a:t>
            </a:r>
            <a:endParaRPr lang="en-US" b="1" smtClean="0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Từ đây ta có thể suy ra cách tính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từ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như sau:</a:t>
            </a:r>
            <a:br>
              <a:rPr lang="vi-VN"/>
            </a:br>
            <a:r>
              <a:rPr lang="vi-VN"/>
              <a:t>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&lt; 0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70000"/>
              </a:lnSpc>
              <a:spcBef>
                <a:spcPts val="0"/>
              </a:spcBef>
            </a:pPr>
            <a:endParaRPr lang="en-US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Ngược lại, 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≥ 0 ,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− 2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/>
              <a:t>, 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</a:t>
            </a:r>
            <a:r>
              <a:rPr lang="vi-VN" smtClean="0"/>
              <a:t>1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lc="http://schemas.openxmlformats.org/drawingml/2006/lockedCanvas" xmlns:a16="http://schemas.microsoft.com/office/drawing/2014/main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5" name="Oval 14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18" name="TextBox 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="" xmlns:lc="http://schemas.openxmlformats.org/drawingml/2006/lockedCanvas" xmlns:a16="http://schemas.microsoft.com/office/drawing/2014/main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5">
            <a:extLst>
              <a:ext uri="{FF2B5EF4-FFF2-40B4-BE49-F238E27FC236}">
                <a16:creationId xmlns="" xmlns:lc="http://schemas.openxmlformats.org/drawingml/2006/lockedCanvas" xmlns:a16="http://schemas.microsoft.com/office/drawing/2014/main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="" xmlns:lc="http://schemas.openxmlformats.org/drawingml/2006/lockedCanvas" xmlns:a16="http://schemas.microsoft.com/office/drawing/2014/main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lc="http://schemas.openxmlformats.org/drawingml/2006/lockedCanvas" xmlns:a16="http://schemas.microsoft.com/office/drawing/2014/main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lc="http://schemas.openxmlformats.org/drawingml/2006/lockedCanvas" xmlns:a16="http://schemas.microsoft.com/office/drawing/2014/main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lc="http://schemas.openxmlformats.org/drawingml/2006/lockedCanvas" xmlns:a16="http://schemas.microsoft.com/office/drawing/2014/main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="" xmlns:lc="http://schemas.openxmlformats.org/drawingml/2006/lockedCanvas" xmlns:a16="http://schemas.microsoft.com/office/drawing/2014/main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" name="TextBox 29">
            <a:extLst>
              <a:ext uri="{FF2B5EF4-FFF2-40B4-BE49-F238E27FC236}">
                <a16:creationId xmlns="" xmlns:lc="http://schemas.openxmlformats.org/drawingml/2006/lockedCanvas" xmlns:a16="http://schemas.microsoft.com/office/drawing/2014/main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</a:t>
                </a:r>
                <a:r>
                  <a:rPr lang="en-US" sz="2000" b="1" smtClean="0"/>
                  <a:t>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  <a:endParaRPr lang="en-US" sz="2000" b="1" smtClean="0"/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</a:t>
                </a:r>
                <a:r>
                  <a:rPr lang="en-US" sz="2000" b="1" smtClean="0"/>
                  <a:t>Bresenham (tt)</a:t>
                </a:r>
                <a:endParaRPr lang="en-US" sz="2000" b="1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Giá </a:t>
                </a:r>
                <a:r>
                  <a:rPr lang="vi-VN" sz="2000"/>
                  <a:t>trị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được tính từ điểm vẽ đầu tiên 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theo công </a:t>
                </a:r>
                <a:r>
                  <a:rPr lang="vi-VN" sz="2000" smtClean="0"/>
                  <a:t>thức</a:t>
                </a:r>
                <a:r>
                  <a:rPr lang="vi-VN" sz="2000" smtClean="0"/>
                  <a:t>:</a:t>
                </a:r>
                <a:r>
                  <a:rPr lang="en-US" sz="2000" smtClean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000" i="1"/>
                  <a:t>	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smtClean="0"/>
                  <a:t>−(</a:t>
                </a:r>
                <a:r>
                  <a:rPr lang="vi-VN" sz="2000"/>
                  <a:t>2</a:t>
                </a:r>
                <a:r>
                  <a:rPr lang="vi-VN" sz="2000" i="1"/>
                  <a:t>b </a:t>
                </a:r>
                <a:r>
                  <a:rPr lang="vi-VN" sz="2000"/>
                  <a:t>− </a:t>
                </a:r>
                <a:r>
                  <a:rPr lang="en-US" sz="2000" smtClean="0"/>
                  <a:t>1</a:t>
                </a:r>
                <a:r>
                  <a:rPr lang="vi-VN" sz="2000" smtClean="0"/>
                  <a:t>)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Do </a:t>
                </a:r>
                <a:r>
                  <a:rPr lang="vi-VN" sz="2000"/>
                  <a:t>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là điểm nguyên thuộc về đoạn thẳng nên ta </a:t>
                </a:r>
                <a:r>
                  <a:rPr lang="vi-VN" sz="2000" smtClean="0"/>
                  <a:t>có</a:t>
                </a:r>
                <a:r>
                  <a:rPr lang="en-US" sz="2000" smtClean="0"/>
                  <a:t>: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 smtClean="0"/>
                  <a:t>mx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smtClean="0"/>
                  <a:t>x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+b</a:t>
                </a:r>
                <a:r>
                  <a:rPr lang="vi-VN" sz="2000" smtClean="0"/>
                  <a:t>.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Thế </a:t>
                </a:r>
                <a:r>
                  <a:rPr lang="vi-VN" sz="2000"/>
                  <a:t>vào phương trình trên ta suy </a:t>
                </a:r>
                <a:r>
                  <a:rPr lang="vi-VN" sz="2000" smtClean="0"/>
                  <a:t>ra: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2</a:t>
                </a:r>
                <a:r>
                  <a:rPr lang="vi-VN" sz="2000" i="1"/>
                  <a:t>D</a:t>
                </a:r>
                <a:r>
                  <a:rPr lang="vi-VN" sz="2000" i="1" baseline="-25000"/>
                  <a:t>y</a:t>
                </a:r>
                <a:r>
                  <a:rPr lang="vi-VN" sz="2000" i="1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  <a:blipFill rotWithShape="0"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650554"/>
            <a:ext cx="9767336" cy="4016768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giải thuật xây dựng thực thể cơ 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 smtClean="0"/>
              <a:t>Giải thuật Bresenham</a:t>
            </a:r>
            <a:endParaRPr lang="en-US" sz="2000" b="1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2669078"/>
            <a:ext cx="31623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void LineBres (int x1, int y1, int x2, int y2)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Dx, Dy, p, Const1,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Dx = x2 -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Dy = y2 -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 = 2*Dy - Dx; // (Dy &lt;&lt;1) - Dx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Const1 = 2*Dy; // Dy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Const2 = 2*(Dy-Dx); // (Dy-Dx)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x =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y =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y, Color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);</a:t>
            </a:r>
            <a:endParaRPr 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409" y="2175172"/>
            <a:ext cx="3162300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for(i=x1; i&lt;x2; i++)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if (p&lt;0)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p += Const1;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else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 </a:t>
            </a:r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+=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y++;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 y, Color);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} // LineBres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68" y="1650554"/>
            <a:ext cx="19666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34" y="1655776"/>
            <a:ext cx="8205236" cy="401676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2.2.3</a:t>
            </a:r>
            <a:r>
              <a:rPr lang="en-US" b="1" smtClean="0"/>
              <a:t>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Giải thuật trung điểm (</a:t>
            </a:r>
            <a:r>
              <a:rPr lang="en-US" b="1" smtClean="0"/>
              <a:t>Midpoint)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Thuật toán MidPoint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bằng cách so </a:t>
            </a:r>
            <a:r>
              <a:rPr lang="vi-VN" smtClean="0"/>
              <a:t>sánh</a:t>
            </a:r>
            <a:r>
              <a:rPr lang="en-US" smtClean="0"/>
              <a:t> </a:t>
            </a:r>
            <a:r>
              <a:rPr lang="vi-VN" smtClean="0"/>
              <a:t>điểm </a:t>
            </a:r>
            <a:r>
              <a:rPr lang="vi-VN"/>
              <a:t>thực </a:t>
            </a:r>
            <a:r>
              <a:rPr lang="vi-VN" smtClean="0"/>
              <a:t>Q(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với điểm MidPoint là trung điểm của S và P. Ta </a:t>
            </a:r>
            <a:r>
              <a:rPr lang="vi-VN" smtClean="0"/>
              <a:t>có: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Nếu </a:t>
            </a:r>
            <a:r>
              <a:rPr lang="vi-VN"/>
              <a:t>điểm Q nằm dưới điểm MidPoint, ta chọn </a:t>
            </a:r>
            <a:r>
              <a:rPr lang="vi-VN" smtClean="0"/>
              <a:t>S.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Ngược </a:t>
            </a:r>
            <a:r>
              <a:rPr lang="vi-VN"/>
              <a:t>lại nếu điểm Q nằm trên điểm MidPoint ta chọn P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99600" y="1849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0591800" y="2456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591800" y="1836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10591800" y="1201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695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91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26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55200" y="3396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38230" y="2676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15070" y="3395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2631" y="2745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15600" y="3030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18642" y="2926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9" name="Oval 18"/>
          <p:cNvSpPr/>
          <p:nvPr/>
        </p:nvSpPr>
        <p:spPr>
          <a:xfrm>
            <a:off x="10553700" y="3220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42855" y="3063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82902" y="4015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52630" y="3986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5732" y="3356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9038395" y="2706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572400"/>
            <a:ext cx="9856348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 smtClean="0"/>
              <a:t>2.2.3</a:t>
            </a:r>
            <a:r>
              <a:rPr lang="en-US" sz="2000" b="1" smtClean="0"/>
              <a:t>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  <a:endParaRPr lang="en-US" sz="2000" b="1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/>
              <a:t>Giải thuật trung điểm (</a:t>
            </a:r>
            <a:r>
              <a:rPr lang="en-US" sz="2000" b="1" smtClean="0"/>
              <a:t>Midpoint</a:t>
            </a:r>
            <a:r>
              <a:rPr lang="en-US" sz="2000" b="1" smtClean="0"/>
              <a:t>) (tt)</a:t>
            </a:r>
            <a:endParaRPr lang="en-US" sz="2000" b="1" smtClean="0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000"/>
              <a:t>Ta có dạng tổng quát của phương trình đường </a:t>
            </a:r>
            <a:r>
              <a:rPr lang="vi-VN" sz="2000" smtClean="0"/>
              <a:t>thẳng:</a:t>
            </a:r>
            <a:r>
              <a:rPr lang="vi-VN" sz="2000"/>
              <a:t/>
            </a:r>
            <a:br>
              <a:rPr lang="vi-VN" sz="2000"/>
            </a:b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smtClean="0"/>
              <a:t>0</a:t>
            </a:r>
            <a:r>
              <a:rPr lang="en-US" sz="2000" smtClean="0"/>
              <a:t>, </a:t>
            </a:r>
            <a:r>
              <a:rPr lang="vi-VN" sz="2000" smtClean="0"/>
              <a:t>với </a:t>
            </a:r>
            <a:r>
              <a:rPr lang="vi-VN" sz="2000" i="1"/>
              <a:t>A</a:t>
            </a:r>
            <a:r>
              <a:rPr lang="vi-VN" sz="2000"/>
              <a:t>= 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/>
              <a:t>, </a:t>
            </a:r>
            <a:r>
              <a:rPr lang="vi-VN" sz="2000" i="1"/>
              <a:t>B </a:t>
            </a:r>
            <a:r>
              <a:rPr lang="vi-VN" sz="2000"/>
              <a:t>= −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smtClean="0"/>
              <a:t>),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endParaRPr lang="en-US" sz="2000" baseline="-2500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sz="2000" smtClean="0"/>
              <a:t>Đặt </a:t>
            </a:r>
            <a:r>
              <a:rPr lang="en-US" sz="2000" i="1" smtClean="0"/>
              <a:t>f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smtClean="0"/>
              <a:t>,</a:t>
            </a:r>
            <a:r>
              <a:rPr lang="vi-VN" sz="2000" i="1" smtClean="0"/>
              <a:t>y </a:t>
            </a:r>
            <a:r>
              <a:rPr lang="vi-VN" sz="2000"/>
              <a:t>) = </a:t>
            </a: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</a:t>
            </a:r>
            <a:r>
              <a:rPr lang="vi-VN" sz="2000"/>
              <a:t>, ta có nhận </a:t>
            </a:r>
            <a:r>
              <a:rPr lang="vi-VN" sz="2000" smtClean="0"/>
              <a:t>xét</a:t>
            </a:r>
            <a:r>
              <a:rPr lang="vi-VN" sz="2000" smtClean="0"/>
              <a:t>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ướ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</a:t>
                </a:r>
                <a:r>
                  <a:rPr lang="en-US" sz="2000" b="1" smtClean="0"/>
                  <a:t>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  <a:endParaRPr lang="en-US" sz="2000" b="1" smtClean="0"/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trung điểm (</a:t>
                </a:r>
                <a:r>
                  <a:rPr lang="en-US" sz="2000" b="1" smtClean="0"/>
                  <a:t>Midpoint</a:t>
                </a:r>
                <a:r>
                  <a:rPr lang="en-US" sz="2000" b="1" smtClean="0"/>
                  <a:t>) (tt)</a:t>
                </a:r>
                <a:endParaRPr lang="en-US" sz="2000" b="1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Lúc </a:t>
                </a:r>
                <a:r>
                  <a:rPr lang="vi-VN" sz="2000"/>
                  <a:t>này việc chọn các điểm S, P ở trên được đưa về việc xét dấu </a:t>
                </a:r>
                <a:r>
                  <a:rPr lang="vi-VN" sz="2000" smtClean="0"/>
                  <a:t>của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en-US" sz="2000" i="1" smtClean="0"/>
                  <a:t>f(midpoint</a:t>
                </a:r>
                <a:r>
                  <a:rPr lang="en-US" sz="2000" i="1" smtClean="0"/>
                  <a:t>) = </a:t>
                </a:r>
                <a:r>
                  <a:rPr lang="en-US" sz="2000" i="1" smtClean="0"/>
                  <a:t>f(x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+1,y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smtClean="0"/>
                  <a:t>)</a:t>
                </a:r>
              </a:p>
              <a:p>
                <a:pPr lvl="0"/>
                <a:r>
                  <a:rPr lang="vi-VN" sz="2000"/>
                  <a:t>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&lt; </a:t>
                </a:r>
                <a:r>
                  <a:rPr lang="vi-VN" sz="2000" smtClean="0"/>
                  <a:t>0, </a:t>
                </a:r>
                <a:r>
                  <a:rPr lang="vi-VN" sz="2000"/>
                  <a:t>điểm MidPoint nằm phía trên đoạn thẳng. Lúc này điểm thực </a:t>
                </a:r>
                <a:r>
                  <a:rPr lang="vi-VN" sz="2000"/>
                  <a:t>Q</a:t>
                </a:r>
                <a:r>
                  <a:rPr lang="en-US" sz="2000"/>
                  <a:t> </a:t>
                </a:r>
                <a:r>
                  <a:rPr lang="vi-VN" sz="2000"/>
                  <a:t>nằm </a:t>
                </a:r>
                <a:r>
                  <a:rPr lang="vi-VN" sz="2000"/>
                  <a:t>dưới điểm MidPoint nên ta chọn S,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</a:t>
                </a:r>
                <a:r>
                  <a:rPr lang="vi-VN" sz="2000"/>
                  <a:t>= </a:t>
                </a:r>
                <a:r>
                  <a:rPr lang="vi-VN" sz="2000" i="1"/>
                  <a:t>yi</a:t>
                </a:r>
                <a:r>
                  <a:rPr lang="vi-VN" sz="2000"/>
                  <a:t>.</a:t>
                </a:r>
                <a:endParaRPr lang="en-US" sz="2000"/>
              </a:p>
              <a:p>
                <a:pPr lvl="0"/>
                <a:r>
                  <a:rPr lang="vi-VN" sz="2000"/>
                  <a:t>Ngược </a:t>
                </a:r>
                <a:r>
                  <a:rPr lang="vi-VN" sz="2000"/>
                  <a:t>lại, 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≥ 0 , điểm MidPoint nằm phía dưới đoạn thẳng. Lúc </a:t>
                </a:r>
                <a:r>
                  <a:rPr lang="vi-VN" sz="2000"/>
                  <a:t>này</a:t>
                </a:r>
                <a:r>
                  <a:rPr lang="en-US" sz="2000"/>
                  <a:t> </a:t>
                </a:r>
                <a:r>
                  <a:rPr lang="vi-VN" sz="2000"/>
                  <a:t>điểm </a:t>
                </a:r>
                <a:r>
                  <a:rPr lang="vi-VN" sz="2000"/>
                  <a:t>thực Q nằm trên điểm MidPoint nên ta chọn P,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</a:t>
                </a:r>
                <a:r>
                  <a:rPr lang="vi-VN" sz="2000"/>
                  <a:t>=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/>
                  <a:t>+1</a:t>
                </a:r>
                <a:r>
                  <a:rPr lang="vi-VN" sz="2000" smtClean="0"/>
                  <a:t>.</a:t>
                </a:r>
                <a:endParaRPr lang="en-US" sz="2000" baseline="-25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  <a:blipFill rotWithShape="0">
                <a:blip r:embed="rId3"/>
                <a:stretch>
                  <a:fillRect l="-557" b="-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45642" y="2799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69855" y="2936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 smtClean="0"/>
                  <a:t>2.2.3</a:t>
                </a:r>
                <a:r>
                  <a:rPr lang="en-US" b="1" smtClean="0"/>
                  <a:t>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  <a:endParaRPr lang="en-US" b="1" smtClean="0"/>
              </a:p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/>
                  <a:t>Giải thuật trung điểm (</a:t>
                </a:r>
                <a:r>
                  <a:rPr lang="en-US" b="1" smtClean="0"/>
                  <a:t>Midpoint</a:t>
                </a:r>
                <a:r>
                  <a:rPr lang="en-US" b="1" smtClean="0"/>
                  <a:t>) (tt)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/>
                  <a:t>Mặt khác: </a:t>
                </a: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nn-NO" i="1"/>
                      <m:t>f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xi</m:t>
                    </m:r>
                    <m:r>
                      <m:rPr>
                        <m:nor/>
                      </m:rPr>
                      <a:rPr lang="nn-NO" i="1"/>
                      <m:t>+1,</m:t>
                    </m:r>
                    <m:r>
                      <m:rPr>
                        <m:nor/>
                      </m:rPr>
                      <a:rPr lang="nn-NO" i="1"/>
                      <m:t>yi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i+1</a:t>
                </a:r>
                <a:r>
                  <a:rPr lang="nn-NO" i="1"/>
                  <a:t>+1)+B(y</a:t>
                </a:r>
                <a:r>
                  <a:rPr lang="nn-NO" i="1" baseline="-2500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C] </a:t>
                </a:r>
                <a:r>
                  <a:rPr lang="en-US" i="1"/>
                  <a:t>- </a:t>
                </a:r>
                <a:r>
                  <a:rPr lang="en-US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</a:t>
                </a:r>
                <a:r>
                  <a:rPr lang="nn-NO" i="1"/>
                  <a:t>+1)+B(y</a:t>
                </a:r>
                <a:r>
                  <a:rPr lang="nn-NO" i="1" baseline="-25000"/>
                  <a:t>i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</a:t>
                </a:r>
                <a:r>
                  <a:rPr lang="en-US" i="1" smtClean="0"/>
                  <a:t>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 smtClean="0"/>
                  <a:t>= A(x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x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 + B(y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y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</a:t>
                </a:r>
              </a:p>
              <a:p>
                <a:r>
                  <a:rPr lang="en-US"/>
                  <a:t>Vậy: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&lt; 0, do ta </a:t>
                </a:r>
                <a:r>
                  <a:rPr lang="en-US"/>
                  <a:t>chọn </a:t>
                </a:r>
                <a:r>
                  <a:rPr lang="en-US" smtClean="0"/>
                  <a:t>S: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endParaRPr lang="en-US"/>
              </a:p>
              <a:p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≥ 0 do ta </a:t>
                </a:r>
                <a:r>
                  <a:rPr lang="en-US"/>
                  <a:t>chọn </a:t>
                </a:r>
                <a:r>
                  <a:rPr lang="en-US" smtClean="0"/>
                  <a:t>P: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 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+1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192182" y="240120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0877" y="339875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&lt;0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b="1" smtClean="0"/>
                  <a:t>2.2.3</a:t>
                </a:r>
                <a:r>
                  <a:rPr lang="en-US" b="1" smtClean="0"/>
                  <a:t>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  <a:endParaRPr lang="en-US" b="1" smtClean="0"/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</a:t>
                </a:r>
                <a:r>
                  <a:rPr lang="en-US" b="1" smtClean="0"/>
                  <a:t>) (tt)</a:t>
                </a:r>
                <a:endParaRPr lang="en-US" b="1" smtClean="0"/>
              </a:p>
              <a:p>
                <a:r>
                  <a:rPr lang="en-US" smtClean="0"/>
                  <a:t>Ta </a:t>
                </a:r>
                <a:r>
                  <a:rPr lang="en-US"/>
                  <a:t>tính giá trị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ứng với điểm ban đầu 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), </a:t>
                </a:r>
                <a:r>
                  <a:rPr lang="en-US"/>
                  <a:t>với nhận xét </a:t>
                </a:r>
                <a:r>
                  <a:rPr lang="en-US" smtClean="0"/>
                  <a:t>rằng:</a:t>
                </a:r>
              </a:p>
              <a:p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 là điểm </a:t>
                </a:r>
                <a:r>
                  <a:rPr lang="en-US"/>
                  <a:t>thuộc về đoạn thẳng, </a:t>
                </a:r>
                <a:r>
                  <a:rPr lang="en-US" smtClean="0"/>
                  <a:t>tức: </a:t>
                </a:r>
                <a:r>
                  <a:rPr lang="en-US" i="1"/>
                  <a:t>Ax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 </a:t>
                </a:r>
                <a:r>
                  <a:rPr lang="en-US"/>
                  <a:t>= </a:t>
                </a:r>
                <a:r>
                  <a:rPr lang="en-US" smtClean="0"/>
                  <a:t>0</a:t>
                </a:r>
              </a:p>
              <a:p>
                <a:r>
                  <a:rPr lang="nn-NO" i="1" smtClean="0"/>
                  <a:t>p</a:t>
                </a:r>
                <a:r>
                  <a:rPr lang="nn-NO" i="1" baseline="-25000" smtClean="0"/>
                  <a:t>0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b="0" i="1" smtClean="0"/>
                      <m:t>A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+1</m:t>
                    </m:r>
                    <m:r>
                      <m:rPr>
                        <m:nor/>
                      </m:rPr>
                      <a:rPr lang="en-US" b="0" i="1" smtClean="0"/>
                      <m:t>)+</m:t>
                    </m:r>
                    <m:r>
                      <m:rPr>
                        <m:nor/>
                      </m:rPr>
                      <a:rPr lang="en-US" b="0" i="1" smtClean="0"/>
                      <m:t>B</m:t>
                    </m:r>
                    <m:r>
                      <m:rPr>
                        <m:nor/>
                      </m:rPr>
                      <a:rPr lang="en-US" b="0" i="1" smtClean="0"/>
                      <m:t>(</m:t>
                    </m:r>
                    <m:r>
                      <m:rPr>
                        <m:nor/>
                      </m:rPr>
                      <a:rPr lang="nn-NO" i="1"/>
                      <m:t>y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baseline="-25000" smtClean="0"/>
              </a:p>
              <a:p>
                <a:r>
                  <a:rPr lang="en-US"/>
                  <a:t>⇒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smtClean="0"/>
                  <a:t>(</a:t>
                </a:r>
                <a:r>
                  <a:rPr lang="en-US" i="1" smtClean="0"/>
                  <a:t>Ax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</a:t>
                </a:r>
                <a:r>
                  <a:rPr lang="en-US"/>
                  <a:t>) +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Dx/2</a:t>
                </a:r>
                <a:endParaRPr lang="en-US" baseline="-25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866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36" y="1600980"/>
            <a:ext cx="8052837" cy="2478382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Với các ảnh được mô tả bằng các đối tượng hình học cơ sở, cần </a:t>
            </a:r>
            <a:r>
              <a:rPr lang="vi-VN" smtClean="0"/>
              <a:t>có một</a:t>
            </a:r>
            <a:r>
              <a:rPr lang="en-US" smtClean="0"/>
              <a:t> </a:t>
            </a:r>
            <a:r>
              <a:rPr lang="vi-VN" smtClean="0"/>
              <a:t>quá </a:t>
            </a:r>
            <a:r>
              <a:rPr lang="vi-VN"/>
              <a:t>trình chuyển các đối tượng này về dạng ma trận các pixel trước. Quá trình </a:t>
            </a:r>
            <a:r>
              <a:rPr lang="vi-VN" smtClean="0"/>
              <a:t>này</a:t>
            </a:r>
            <a:r>
              <a:rPr lang="en-US" smtClean="0"/>
              <a:t> </a:t>
            </a:r>
            <a:r>
              <a:rPr lang="vi-VN" smtClean="0"/>
              <a:t>còn </a:t>
            </a:r>
            <a:r>
              <a:rPr lang="vi-VN"/>
              <a:t>được gọi là quá trình chuyển đổi bằng dòng </a:t>
            </a:r>
            <a:r>
              <a:rPr lang="vi-VN" smtClean="0"/>
              <a:t>quét.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97546" y="1738573"/>
            <a:ext cx="2804243" cy="2074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954025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966655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386418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839162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289824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72844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43692" y="19622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343692" y="25464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343692" y="31179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337342" y="3664049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25957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42278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265828" y="18479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736234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166805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611988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445290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892632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265828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736234" y="241944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1183576" y="239404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1610001" y="24194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45474" y="297370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852355" y="2973702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305867" y="294905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736234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166601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614147" y="29655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445290" y="352026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9878259" y="352026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278754" y="3508044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736234" y="3507948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166746" y="34989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611988" y="3522923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endCxn id="106" idx="5"/>
          </p:cNvCxnSpPr>
          <p:nvPr/>
        </p:nvCxnSpPr>
        <p:spPr>
          <a:xfrm flipV="1">
            <a:off x="9343692" y="2007431"/>
            <a:ext cx="2463418" cy="1665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121249" y="4074995"/>
            <a:ext cx="10782763" cy="1911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Đối tượng đồ họa cơ sở đơn giản nhất là điểm và đoạn thẳng, ngoài ra còn</a:t>
            </a:r>
            <a:r>
              <a:rPr lang="en-US" smtClean="0"/>
              <a:t> </a:t>
            </a:r>
            <a:r>
              <a:rPr lang="vi-VN" smtClean="0"/>
              <a:t>có đường tròn, và các đường conics, mặt bậc hai, các mặt và đường splines, các</a:t>
            </a:r>
            <a:r>
              <a:rPr lang="en-US" smtClean="0"/>
              <a:t> </a:t>
            </a:r>
            <a:r>
              <a:rPr lang="vi-VN" smtClean="0"/>
              <a:t>vùng tô đa giác, chuỗi kí tự</a:t>
            </a:r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4603"/>
            <a:ext cx="985634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</a:t>
            </a:r>
            <a:r>
              <a:rPr lang="en-US" sz="2000" b="1" smtClean="0"/>
              <a:t>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  <a:endParaRPr lang="en-US" sz="2000" b="1" smtClean="0"/>
          </a:p>
          <a:p>
            <a:pPr lvl="0" algn="just"/>
            <a:r>
              <a:rPr lang="en-US" sz="2000" b="1"/>
              <a:t>Giải thuật trung điểm (</a:t>
            </a:r>
            <a:r>
              <a:rPr lang="en-US" sz="2000" b="1" smtClean="0"/>
              <a:t>Midpoint</a:t>
            </a:r>
            <a:r>
              <a:rPr lang="en-US" sz="2000" b="1" smtClean="0"/>
              <a:t>) (tt)</a:t>
            </a:r>
            <a:endParaRPr lang="en-US" sz="2000" b="1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31" y="1614603"/>
            <a:ext cx="4065487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699" y="2663838"/>
            <a:ext cx="4515729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void Mid_line(int x1, int y1, int x2, int y2, int c)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s-E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x, y, dx, dy,d;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 = y1;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dx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x2 - x1;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y2 - y1;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p=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 - dx/2;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(x=x1; x&lt;=x2; x++)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putpixel(x, 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color);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428" y="2663838"/>
            <a:ext cx="3085584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if (p&lt;0)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mtClean="0"/>
              <a:t>p </a:t>
            </a:r>
            <a:r>
              <a:rPr lang="en-US"/>
              <a:t>= </a:t>
            </a:r>
            <a:r>
              <a:rPr lang="en-US" smtClean="0"/>
              <a:t>p </a:t>
            </a:r>
            <a:r>
              <a:rPr lang="en-US"/>
              <a:t>+ </a:t>
            </a:r>
            <a:r>
              <a:rPr lang="en-US"/>
              <a:t>dy</a:t>
            </a:r>
            <a:r>
              <a:rPr lang="en-US" smtClean="0"/>
              <a:t>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mtClean="0"/>
              <a:t>  else</a:t>
            </a:r>
            <a:endParaRPr lang="en-US"/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mtClean="0"/>
              <a:t>y </a:t>
            </a:r>
            <a:r>
              <a:rPr lang="en-US"/>
              <a:t>++;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    d </a:t>
            </a:r>
            <a:r>
              <a:rPr lang="en-US"/>
              <a:t>= d + dy - </a:t>
            </a:r>
            <a:r>
              <a:rPr lang="en-US"/>
              <a:t>dx</a:t>
            </a:r>
            <a:r>
              <a:rPr lang="en-US" smtClean="0"/>
              <a:t>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}//end for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}//end midpoint line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smtClean="0"/>
              <a:t>So sánh DDA và Bresenham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2889"/>
              </p:ext>
            </p:extLst>
          </p:nvPr>
        </p:nvGraphicFramePr>
        <p:xfrm>
          <a:off x="1294359" y="2572597"/>
          <a:ext cx="10424028" cy="35864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8330"/>
                <a:gridCol w="5191022"/>
                <a:gridCol w="3474676"/>
              </a:tblGrid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Bresenham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học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thực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nguyên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Phép</a:t>
                      </a:r>
                      <a:r>
                        <a:rPr lang="en-US" sz="2000" baseline="0" smtClean="0"/>
                        <a:t> toán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Nhân</a:t>
                      </a:r>
                      <a:r>
                        <a:rPr lang="en-US" sz="2000" baseline="0" smtClean="0"/>
                        <a:t> và Chia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Cộng</a:t>
                      </a:r>
                      <a:r>
                        <a:rPr lang="en-US" sz="2000" baseline="0" smtClean="0"/>
                        <a:t>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Tốc</a:t>
                      </a:r>
                      <a:r>
                        <a:rPr lang="en-US" sz="2000" baseline="0" smtClean="0"/>
                        <a:t> độ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Chậm</a:t>
                      </a:r>
                      <a:r>
                        <a:rPr lang="en-US" sz="2000" baseline="0" smtClean="0"/>
                        <a:t> hơn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Nhanh hơn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Độ</a:t>
                      </a:r>
                      <a:r>
                        <a:rPr lang="en-US" sz="2000" baseline="0" smtClean="0"/>
                        <a:t> chính xác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Không</a:t>
                      </a:r>
                      <a:r>
                        <a:rPr lang="en-US" sz="2000" baseline="0" smtClean="0"/>
                        <a:t> bằng Bresenham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Chính</a:t>
                      </a:r>
                      <a:r>
                        <a:rPr lang="en-US" sz="2000" baseline="0" smtClean="0"/>
                        <a:t> xác hơn DDA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Hạn</a:t>
                      </a:r>
                      <a:r>
                        <a:rPr lang="en-US" sz="2000" baseline="0" smtClean="0"/>
                        <a:t> chế</a:t>
                      </a:r>
                      <a:endParaRPr 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r>
                        <a:rPr lang="en-US" sz="2000" baseline="0" smtClean="0"/>
                        <a:t> cho s</a:t>
                      </a:r>
                      <a:r>
                        <a:rPr lang="en-US" sz="2000" smtClean="0"/>
                        <a:t>ai số</a:t>
                      </a:r>
                      <a:r>
                        <a:rPr lang="en-US" sz="2000" baseline="0" smtClean="0"/>
                        <a:t> lớn hơn khi áp dụng để vẽ đường cong, đường tròn</a:t>
                      </a:r>
                      <a:endParaRPr 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793">
                <a:tc>
                  <a:txBody>
                    <a:bodyPr/>
                    <a:lstStyle/>
                    <a:p>
                      <a:r>
                        <a:rPr lang="en-US" sz="2000" smtClean="0"/>
                        <a:t>Bộ</a:t>
                      </a:r>
                      <a:r>
                        <a:rPr lang="en-US" sz="2000" baseline="0" smtClean="0"/>
                        <a:t> nhớ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Tốn</a:t>
                      </a:r>
                      <a:r>
                        <a:rPr lang="en-US" sz="2000" baseline="0" smtClean="0"/>
                        <a:t> bộ nhớ hơn do phải xử lý dấu phẩy động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Ít</a:t>
                      </a:r>
                      <a:r>
                        <a:rPr lang="en-US" sz="2000" baseline="0" smtClean="0"/>
                        <a:t> tốn bộ nhớ hơn do chỉ thực hiện phép toán cộng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tập áp dụng: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1. </a:t>
            </a:r>
            <a:r>
              <a:rPr lang="en-US" sz="2200" smtClean="0"/>
              <a:t>Sử dụng thuật toán Bresenham trình bày các bước vẽ đường thẳng đi qua 2 điểm A(3,7) và B(9,10).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2. </a:t>
            </a:r>
            <a:r>
              <a:rPr lang="en-US" sz="2200" smtClean="0"/>
              <a:t>Sử dụng thuật toán Midpoint trình bày thứ tự các bước vẽ đường thẳng đi qua 2 điểm A(4,8) và B(10,12).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Xin chân thành cám ơn quý thầy cô đã quan tâm theo dõi</a:t>
            </a:r>
          </a:p>
          <a:p>
            <a:pPr algn="ctr"/>
            <a:endParaRPr lang="en-US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72" y="393895"/>
            <a:ext cx="7216726" cy="10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Q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86" y="26088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4046"/>
            <a:ext cx="8052837" cy="356733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2.2.1. Hệ </a:t>
            </a:r>
            <a:r>
              <a:rPr lang="en-US" b="1"/>
              <a:t>đồ hoạ </a:t>
            </a:r>
            <a:r>
              <a:rPr lang="en-US" b="1" smtClean="0"/>
              <a:t>thế </a:t>
            </a:r>
            <a:r>
              <a:rPr lang="en-US" b="1"/>
              <a:t>giới thực và hệ đồ hoạ thiết </a:t>
            </a:r>
            <a:r>
              <a:rPr lang="en-US" b="1" smtClean="0"/>
              <a:t>bị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Hệ tọa độ thế giới thực (hay hệ tọa độ thực) là hệ tọa độ được dùng mô tả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đối </a:t>
            </a:r>
            <a:r>
              <a:rPr lang="vi-VN"/>
              <a:t>tượng thế giới thực. 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Một </a:t>
            </a:r>
            <a:r>
              <a:rPr lang="vi-VN"/>
              <a:t>trong các hệ tọa độ thực thường được dùng nhất đó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hệ </a:t>
            </a:r>
            <a:r>
              <a:rPr lang="vi-VN"/>
              <a:t>tọa độ </a:t>
            </a:r>
            <a:r>
              <a:rPr lang="vi-VN" smtClean="0"/>
              <a:t>Descartes</a:t>
            </a:r>
            <a:r>
              <a:rPr lang="en-US" smtClean="0"/>
              <a:t> (</a:t>
            </a:r>
            <a:r>
              <a:rPr lang="vi-VN" smtClean="0"/>
              <a:t>x</a:t>
            </a:r>
            <a:r>
              <a:rPr lang="vi-VN"/>
              <a:t>, y ∈ </a:t>
            </a:r>
            <a:r>
              <a:rPr lang="vi-VN" smtClean="0"/>
              <a:t>R</a:t>
            </a:r>
            <a:r>
              <a:rPr lang="en-US"/>
              <a:t>)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Gốc </a:t>
            </a:r>
            <a:r>
              <a:rPr lang="vi-VN"/>
              <a:t>tọa độ là điểm O </a:t>
            </a:r>
            <a:r>
              <a:rPr lang="vi-VN" smtClean="0"/>
              <a:t>có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(0, 0). </a:t>
            </a:r>
            <a:r>
              <a:rPr lang="en-US" smtClean="0"/>
              <a:t> </a:t>
            </a:r>
            <a:r>
              <a:rPr lang="vi-VN" smtClean="0"/>
              <a:t>Ox</a:t>
            </a:r>
            <a:r>
              <a:rPr lang="vi-VN"/>
              <a:t>, </a:t>
            </a:r>
            <a:r>
              <a:rPr lang="vi-VN" smtClean="0"/>
              <a:t>Oy</a:t>
            </a:r>
            <a:r>
              <a:rPr lang="en-US" smtClean="0"/>
              <a:t> </a:t>
            </a:r>
            <a:r>
              <a:rPr lang="vi-VN" smtClean="0"/>
              <a:t>lần </a:t>
            </a:r>
            <a:r>
              <a:rPr lang="vi-VN"/>
              <a:t>lượt được gọi là trục hoành, trục tung</a:t>
            </a:r>
            <a:r>
              <a:rPr lang="vi-VN" smtClean="0"/>
              <a:t>;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2" y="5052478"/>
            <a:ext cx="10691263" cy="999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200" smtClean="0"/>
              <a:t>x là khoảng cách từ điểm đến trục</a:t>
            </a:r>
            <a:r>
              <a:rPr lang="en-US" sz="2200" smtClean="0"/>
              <a:t> </a:t>
            </a:r>
            <a:r>
              <a:rPr lang="vi-VN" sz="2200" smtClean="0"/>
              <a:t>hoành hay còn được gọi là hoành độ, y là khoảng cách từ điểm đến trục tung hay</a:t>
            </a:r>
            <a:r>
              <a:rPr lang="en-US" sz="2200" smtClean="0"/>
              <a:t> </a:t>
            </a:r>
            <a:r>
              <a:rPr lang="vi-VN" sz="2200" smtClean="0"/>
              <a:t>còn được gọi là tung độ.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9169969" y="1683638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961651" y="1965039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04635" y="3458210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6809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1386214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66960" y="1780373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52915" y="2547033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0707779" y="2656761"/>
            <a:ext cx="0" cy="8014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79467" y="2615817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65408" y="216496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wc</a:t>
            </a:r>
            <a:r>
              <a:rPr lang="en-US" smtClean="0"/>
              <a:t>(x,y)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85222" y="34172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15856" y="23623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28" grpId="0"/>
      <p:bldP spid="29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r>
              <a:rPr lang="en-US" b="1" smtClean="0"/>
              <a:t>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02" y="1672680"/>
            <a:ext cx="7848612" cy="236852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2.2.1. Hệ </a:t>
            </a:r>
            <a:r>
              <a:rPr lang="en-US" sz="2200" b="1"/>
              <a:t>đồ hoạ </a:t>
            </a:r>
            <a:r>
              <a:rPr lang="en-US" sz="2200" b="1" smtClean="0"/>
              <a:t>thế </a:t>
            </a:r>
            <a:r>
              <a:rPr lang="en-US" sz="2200" b="1"/>
              <a:t>giới thực và hệ đồ hoạ thiết </a:t>
            </a:r>
            <a:r>
              <a:rPr lang="en-US" sz="2200" b="1" smtClean="0"/>
              <a:t>bị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Các điểm trong hệ tọa độ thiết bị cũng được mô tả bởi một cặp tọa độ (x, </a:t>
            </a:r>
            <a:r>
              <a:rPr lang="vi-VN" sz="2200" smtClean="0"/>
              <a:t>y</a:t>
            </a:r>
            <a:r>
              <a:rPr lang="en-US" sz="2200" smtClean="0"/>
              <a:t> </a:t>
            </a:r>
            <a:r>
              <a:rPr lang="vi-VN" sz="2200" smtClean="0"/>
              <a:t>∈ </a:t>
            </a:r>
            <a:r>
              <a:rPr lang="vi-VN" sz="2200"/>
              <a:t>N. </a:t>
            </a:r>
            <a:r>
              <a:rPr lang="en-US" sz="2200" smtClean="0"/>
              <a:t>Do đó, </a:t>
            </a:r>
            <a:r>
              <a:rPr lang="en-US" sz="2200"/>
              <a:t>các điểm trong các hệ tọa </a:t>
            </a:r>
            <a:r>
              <a:rPr lang="en-US" sz="2200" smtClean="0"/>
              <a:t>độ thiết </a:t>
            </a:r>
            <a:r>
              <a:rPr lang="en-US" sz="2200"/>
              <a:t>bị là rời rạc do tính chất của tập các số tự </a:t>
            </a:r>
            <a:r>
              <a:rPr lang="en-US" sz="2200" smtClean="0"/>
              <a:t>nhiên.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925202" y="3987436"/>
            <a:ext cx="10693711" cy="1843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Các tọa độ x, y của hệ tọa độ thiết bị không thể lớn tùy ý mà đều bị giới hạn trong một khoảng nào đó. Khoảng giới hạn các tọa độ x, y là khác nhau đối với từng loại thiết bị khác nhau.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803258" y="1537114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219549" y="1818515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19549" y="1831215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71821" y="162663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234627" y="1522692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40098" y="372619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92504" y="2550615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53071" y="249313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DC</a:t>
            </a:r>
            <a:r>
              <a:rPr lang="en-US" smtClean="0"/>
              <a:t>(x,y)</a:t>
            </a:r>
            <a:endParaRPr lang="en-US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H="1">
            <a:off x="9953071" y="1832732"/>
            <a:ext cx="1680" cy="7772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31756" y="2596293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053947" y="1853923"/>
            <a:ext cx="0" cy="192024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>
            <a:off x="10133949" y="2849898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29649" y="1726370"/>
            <a:ext cx="556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max</a:t>
            </a:r>
            <a:endParaRPr lang="en-US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9240097" y="3404831"/>
            <a:ext cx="591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max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305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Điểm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vi-VN"/>
              <a:t>Điểm là thành phần cơ sở được định nghĩa trong một hệ tọa độ. Đối với </a:t>
            </a:r>
            <a:r>
              <a:rPr lang="vi-VN" smtClean="0"/>
              <a:t>hệ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hai chiều mỗi điểm được xác định bởi cặp tọa độ (x, y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Ngoài </a:t>
            </a:r>
            <a:r>
              <a:rPr lang="vi-VN"/>
              <a:t>thông tin về tọa độ, điểm còn có thuộc tính là màu sắc</a:t>
            </a:r>
            <a:r>
              <a:rPr lang="vi-VN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2.2.2. Biểu </a:t>
                </a:r>
                <a:r>
                  <a:rPr lang="en-US" b="1"/>
                  <a:t>diễn điểm và đoạn </a:t>
                </a:r>
                <a:r>
                  <a:rPr lang="en-US" b="1" smtClean="0"/>
                  <a:t>thẳng (tt)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Đoạn thẳng</a:t>
                </a:r>
                <a:br>
                  <a:rPr lang="en-US" b="1"/>
                </a:br>
                <a:r>
                  <a:rPr lang="vi-VN"/>
                  <a:t>Một đường thẳng có thể xác định nếu biết hai điểm thuộc nó. Phương </a:t>
                </a:r>
                <a:r>
                  <a:rPr lang="vi-VN" smtClean="0"/>
                  <a:t>trình</a:t>
                </a:r>
                <a:r>
                  <a:rPr lang="en-US" smtClean="0"/>
                  <a:t> </a:t>
                </a:r>
                <a:r>
                  <a:rPr lang="vi-VN" smtClean="0"/>
                  <a:t>đường </a:t>
                </a:r>
                <a:r>
                  <a:rPr lang="vi-VN"/>
                  <a:t>thẳng đi qua hai điểm (x</a:t>
                </a:r>
                <a:r>
                  <a:rPr lang="vi-VN" baseline="-25000"/>
                  <a:t>1</a:t>
                </a:r>
                <a:r>
                  <a:rPr lang="vi-VN"/>
                  <a:t>, y</a:t>
                </a:r>
                <a:r>
                  <a:rPr lang="vi-VN" baseline="-25000"/>
                  <a:t>1</a:t>
                </a:r>
                <a:r>
                  <a:rPr lang="vi-VN"/>
                  <a:t>) và (x</a:t>
                </a:r>
                <a:r>
                  <a:rPr lang="vi-VN" baseline="-25000"/>
                  <a:t>2</a:t>
                </a:r>
                <a:r>
                  <a:rPr lang="vi-VN"/>
                  <a:t>, y</a:t>
                </a:r>
                <a:r>
                  <a:rPr lang="vi-VN" baseline="-25000"/>
                  <a:t>2</a:t>
                </a:r>
                <a:r>
                  <a:rPr lang="vi-VN"/>
                  <a:t>) có dạng </a:t>
                </a:r>
                <a:r>
                  <a:rPr lang="vi-VN" smtClean="0"/>
                  <a:t>sau: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s-ES"/>
                  <a:t>H</a:t>
                </a:r>
                <a:r>
                  <a:rPr lang="es-ES" smtClean="0"/>
                  <a:t>ay </a:t>
                </a:r>
                <a:r>
                  <a:rPr lang="es-ES"/>
                  <a:t>ở dạng tương </a:t>
                </a:r>
                <a:r>
                  <a:rPr lang="es-ES" smtClean="0"/>
                  <a:t>đương: </a:t>
                </a:r>
                <a:r>
                  <a:rPr lang="es-ES"/>
                  <a:t>(</a:t>
                </a:r>
                <a:r>
                  <a:rPr lang="es-ES" i="1"/>
                  <a:t>x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i="1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 </a:t>
                </a:r>
                <a:r>
                  <a:rPr lang="es-ES"/>
                  <a:t>= </a:t>
                </a:r>
                <a:r>
                  <a:rPr lang="es-ES" smtClean="0"/>
                  <a:t>(</a:t>
                </a:r>
                <a:r>
                  <a:rPr lang="es-ES" i="1" smtClean="0"/>
                  <a:t>y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smtClean="0"/>
                  <a:t>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Khai triển ta có </a:t>
                </a:r>
                <a:r>
                  <a:rPr lang="en-US" smtClean="0"/>
                  <a:t>dạng: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/>
                  <a:t>mx </a:t>
                </a:r>
                <a:r>
                  <a:rPr lang="en-US"/>
                  <a:t>+ </a:t>
                </a:r>
                <a:r>
                  <a:rPr lang="en-US" i="1" smtClean="0"/>
                  <a:t>b</a:t>
                </a:r>
                <a:r>
                  <a:rPr lang="en-US" smtClean="0"/>
                  <a:t>, </a:t>
                </a:r>
                <a:r>
                  <a:rPr lang="en-US"/>
                  <a:t>trong </a:t>
                </a:r>
                <a:r>
                  <a:rPr lang="en-US" smtClean="0"/>
                  <a:t>đó: </a:t>
                </a: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  Dy=(y</a:t>
                </a:r>
                <a:r>
                  <a:rPr lang="en-US" baseline="-25000" smtClean="0"/>
                  <a:t>2</a:t>
                </a:r>
                <a:r>
                  <a:rPr lang="en-US" smtClean="0"/>
                  <a:t>-y</a:t>
                </a:r>
                <a:r>
                  <a:rPr lang="en-US" baseline="-25000" smtClean="0"/>
                  <a:t>1</a:t>
                </a:r>
                <a:r>
                  <a:rPr lang="en-US" smtClean="0"/>
                  <a:t>) Dx=(x</a:t>
                </a:r>
                <a:r>
                  <a:rPr lang="en-US" baseline="-25000" smtClean="0"/>
                  <a:t>2</a:t>
                </a:r>
                <a:r>
                  <a:rPr lang="en-US" smtClean="0"/>
                  <a:t>-x</a:t>
                </a:r>
                <a:r>
                  <a:rPr lang="en-US" baseline="-25000" smtClean="0"/>
                  <a:t>1</a:t>
                </a:r>
                <a:r>
                  <a:rPr lang="en-US" smtClean="0"/>
                  <a:t>) b=y</a:t>
                </a:r>
                <a:r>
                  <a:rPr lang="en-US" baseline="-25000" smtClean="0"/>
                  <a:t>1</a:t>
                </a:r>
                <a:r>
                  <a:rPr lang="en-US" smtClean="0"/>
                  <a:t>-mx</a:t>
                </a:r>
                <a:r>
                  <a:rPr lang="en-US" baseline="-25000" smtClean="0"/>
                  <a:t>1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Đây còn được gọi là phương trình đoạn </a:t>
                </a:r>
                <a:r>
                  <a:rPr lang="vi-VN" smtClean="0"/>
                  <a:t>th</a:t>
                </a:r>
                <a:r>
                  <a:rPr lang="en-US"/>
                  <a:t>ẳ</a:t>
                </a:r>
                <a:r>
                  <a:rPr lang="vi-VN" smtClean="0"/>
                  <a:t>ng </a:t>
                </a:r>
                <a:r>
                  <a:rPr lang="vi-VN"/>
                  <a:t>của đường thẳng</a:t>
                </a:r>
                <a:r>
                  <a:rPr lang="vi-VN" smtClean="0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  <a:blipFill rotWithShape="0">
                <a:blip r:embed="rId3"/>
                <a:stretch>
                  <a:fillRect l="-571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2.2.2. Biểu </a:t>
                </a:r>
                <a:r>
                  <a:rPr lang="en-US" sz="2000" b="1"/>
                  <a:t>diễn điểm và đoạn </a:t>
                </a:r>
                <a:r>
                  <a:rPr lang="en-US" sz="2000" b="1" smtClean="0"/>
                  <a:t>thẳng (tt)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Đoạn </a:t>
                </a:r>
                <a:r>
                  <a:rPr lang="en-US" sz="2000" b="1" smtClean="0"/>
                  <a:t>thẳng (tt)</a:t>
                </a:r>
                <a:r>
                  <a:rPr lang="en-US" sz="2000" b="1"/>
                  <a:t/>
                </a:r>
                <a:br>
                  <a:rPr lang="en-US" sz="2000" b="1"/>
                </a:br>
                <a:r>
                  <a:rPr lang="vi-VN" sz="2000"/>
                  <a:t>Nếu khai triển dưới </a:t>
                </a:r>
                <a:r>
                  <a:rPr lang="vi-VN" sz="2000" smtClean="0"/>
                  <a:t>dạng:</a:t>
                </a:r>
                <a:r>
                  <a:rPr lang="en-US" sz="2000" smtClean="0"/>
                  <a:t>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x </a:t>
                </a:r>
                <a:r>
                  <a:rPr lang="es-ES" sz="2000"/>
                  <a:t>−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y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+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 </a:t>
                </a:r>
                <a:r>
                  <a:rPr lang="es-ES" sz="2000"/>
                  <a:t>= 0</a:t>
                </a:r>
                <a:br>
                  <a:rPr lang="es-ES" sz="2000"/>
                </a:br>
                <a:r>
                  <a:rPr lang="vi-VN" sz="2000" smtClean="0"/>
                  <a:t>và </a:t>
                </a:r>
                <a:r>
                  <a:rPr lang="vi-VN" sz="2000"/>
                  <a:t>đặt </a:t>
                </a:r>
                <a:r>
                  <a:rPr lang="vi-VN" sz="2000" i="1"/>
                  <a:t>A</a:t>
                </a:r>
                <a:r>
                  <a:rPr lang="vi-VN" sz="2000"/>
                  <a:t>=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/>
                  <a:t>, </a:t>
                </a:r>
                <a:r>
                  <a:rPr lang="vi-VN" sz="2000" i="1"/>
                  <a:t>B </a:t>
                </a:r>
                <a:r>
                  <a:rPr lang="vi-VN" sz="2000"/>
                  <a:t>= −(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),</a:t>
                </a:r>
                <a:r>
                  <a:rPr lang="en-US" sz="2000" smtClean="0"/>
                  <a:t> </a:t>
                </a:r>
                <a:r>
                  <a:rPr lang="vi-VN" sz="2000" i="1" smtClean="0"/>
                  <a:t>C </a:t>
                </a:r>
                <a:r>
                  <a:rPr lang="vi-VN" sz="2000"/>
                  <a:t>=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thì phương trình đường thẳng </a:t>
                </a:r>
                <a:r>
                  <a:rPr lang="vi-VN" sz="2000" smtClean="0"/>
                  <a:t>sẽ</a:t>
                </a:r>
                <a:r>
                  <a:rPr lang="en-US" sz="2000" smtClean="0"/>
                  <a:t> </a:t>
                </a:r>
                <a:r>
                  <a:rPr lang="vi-VN" sz="2000" smtClean="0"/>
                  <a:t>có </a:t>
                </a:r>
                <a:r>
                  <a:rPr lang="vi-VN" sz="2000"/>
                  <a:t>dạng </a:t>
                </a:r>
                <a:r>
                  <a:rPr lang="vi-VN" sz="2000" i="1"/>
                  <a:t>Ax </a:t>
                </a:r>
                <a:r>
                  <a:rPr lang="vi-VN" sz="2000"/>
                  <a:t>+ </a:t>
                </a:r>
                <a:r>
                  <a:rPr lang="vi-VN" sz="2000" i="1"/>
                  <a:t>By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0, </a:t>
                </a:r>
                <a:r>
                  <a:rPr lang="vi-VN" sz="2000"/>
                  <a:t>dạng này được gọi là phương trình tổng quát của </a:t>
                </a:r>
                <a:r>
                  <a:rPr lang="vi-VN" sz="2000" smtClean="0"/>
                  <a:t>đường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Phương trình tham số của đường thẳng có dạng các tọa độ x, y được mô </a:t>
                </a:r>
                <a:r>
                  <a:rPr lang="vi-VN" sz="2000" smtClean="0"/>
                  <a:t>tả</a:t>
                </a:r>
                <a:r>
                  <a:rPr lang="en-US" sz="2000" smtClean="0"/>
                  <a:t> </a:t>
                </a:r>
                <a:r>
                  <a:rPr lang="vi-VN" sz="2000" smtClean="0"/>
                  <a:t>qua </a:t>
                </a:r>
                <a:r>
                  <a:rPr lang="vi-VN" sz="2000"/>
                  <a:t>một thành phần thứ ba là t. Dạng này rất thuận tiện khi khảo sát các </a:t>
                </a:r>
                <a:r>
                  <a:rPr lang="vi-VN" sz="2000" smtClean="0"/>
                  <a:t>đoạn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  <a:blipFill rotWithShape="0">
                <a:blip r:embed="rId4"/>
                <a:stretch>
                  <a:fillRect l="-526" b="-5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63175" y="5416062"/>
            <a:ext cx="38545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82154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99938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5883" y="5484223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3667" y="553019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1059" y="5484223"/>
            <a:ext cx="508612" cy="369332"/>
            <a:chOff x="5831059" y="5484223"/>
            <a:chExt cx="5086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9522740" y="5456088"/>
            <a:ext cx="505522" cy="369332"/>
            <a:chOff x="9522740" y="5456088"/>
            <a:chExt cx="50552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522740" y="5456088"/>
              <a:ext cx="28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V="1">
            <a:off x="6744976" y="5407856"/>
            <a:ext cx="1645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63175" y="5407856"/>
            <a:ext cx="385454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87585" y="500670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38" y="1607011"/>
            <a:ext cx="7671837" cy="4518018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2.2.2. Biểu </a:t>
            </a:r>
            <a:r>
              <a:rPr lang="en-US" sz="2200" b="1"/>
              <a:t>diễn điểm và đoạn </a:t>
            </a:r>
            <a:r>
              <a:rPr lang="en-US" sz="2200" b="1" smtClean="0"/>
              <a:t>thẳng (tt)</a:t>
            </a:r>
            <a:endParaRPr lang="en-US" sz="2200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200" b="1"/>
              <a:t>Đường gấp khúc </a:t>
            </a:r>
            <a:endParaRPr lang="en-US" sz="2200" b="1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L</a:t>
            </a:r>
            <a:r>
              <a:rPr lang="vi-VN" sz="2200" smtClean="0"/>
              <a:t>à </a:t>
            </a:r>
            <a:r>
              <a:rPr lang="vi-VN" sz="2200"/>
              <a:t>tập các đoạn thẳng nối với nhau một cách tuần tự. </a:t>
            </a:r>
            <a:r>
              <a:rPr lang="vi-VN" sz="2200" smtClean="0"/>
              <a:t>Điểm </a:t>
            </a:r>
            <a:r>
              <a:rPr lang="vi-VN" sz="2200"/>
              <a:t>giao của hai đoạn thẳng được gọi là đỉnh. Các đường </a:t>
            </a:r>
            <a:r>
              <a:rPr lang="vi-VN" sz="2200" smtClean="0"/>
              <a:t>gấp</a:t>
            </a:r>
            <a:r>
              <a:rPr lang="en-US" sz="2200" smtClean="0"/>
              <a:t> </a:t>
            </a:r>
            <a:r>
              <a:rPr lang="vi-VN" sz="2200" smtClean="0"/>
              <a:t>khúc </a:t>
            </a:r>
            <a:r>
              <a:rPr lang="vi-VN" sz="2200"/>
              <a:t>được xác định qua danh sách các đỉnh, mỗi đỉnh được cho bởi các cặp tọa </a:t>
            </a:r>
            <a:r>
              <a:rPr lang="vi-VN" sz="2200" smtClean="0"/>
              <a:t>độ</a:t>
            </a:r>
            <a:r>
              <a:rPr lang="en-US" sz="2200" smtClean="0"/>
              <a:t> </a:t>
            </a:r>
            <a:r>
              <a:rPr lang="vi-VN" sz="2200" smtClean="0"/>
              <a:t>(</a:t>
            </a:r>
            <a:r>
              <a:rPr lang="vi-VN" sz="2200" i="1" smtClean="0"/>
              <a:t>x</a:t>
            </a:r>
            <a:r>
              <a:rPr lang="vi-VN" sz="2200" i="1" baseline="-25000" smtClean="0"/>
              <a:t>i</a:t>
            </a:r>
            <a:r>
              <a:rPr lang="vi-VN" sz="2200" smtClean="0"/>
              <a:t>, </a:t>
            </a:r>
            <a:r>
              <a:rPr lang="vi-VN" sz="2200" i="1" smtClean="0"/>
              <a:t>y</a:t>
            </a:r>
            <a:r>
              <a:rPr lang="vi-VN" sz="2200" i="1" baseline="-25000" smtClean="0"/>
              <a:t>i</a:t>
            </a:r>
            <a:r>
              <a:rPr lang="vi-VN" sz="2200" smtClean="0"/>
              <a:t>).</a:t>
            </a:r>
            <a:endParaRPr lang="en-US" sz="2200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Một đa giác là một đường gấp khúc có điểm đầu và điểm cuối trùng </a:t>
            </a:r>
            <a:r>
              <a:rPr lang="vi-VN" sz="2200" smtClean="0"/>
              <a:t>nhau</a:t>
            </a:r>
            <a:endParaRPr lang="en-US" sz="22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449" y="1853755"/>
            <a:ext cx="2886075" cy="143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449" y="3479799"/>
            <a:ext cx="2886075" cy="17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6dc4bcd6-49db-4c07-9060-8acfc67cef9f"/>
    <ds:schemaRef ds:uri="fb0879af-3eba-417a-a55a-ffe6dcd6ca7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3032</Words>
  <Application>Microsoft Office PowerPoint</Application>
  <PresentationFormat>Widescreen</PresentationFormat>
  <Paragraphs>332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Adobe Arabic</vt:lpstr>
      <vt:lpstr>Arial</vt:lpstr>
      <vt:lpstr>Calibri</vt:lpstr>
      <vt:lpstr>Cambria Math</vt:lpstr>
      <vt:lpstr>Gill Sans MT</vt:lpstr>
      <vt:lpstr>Tahoma</vt:lpstr>
      <vt:lpstr>Wingdings</vt:lpstr>
      <vt:lpstr>Gallery</vt:lpstr>
      <vt:lpstr>Các giải thuật sinh thực thể cơ sở</vt:lpstr>
      <vt:lpstr>2.1. Giới thiệu</vt:lpstr>
      <vt:lpstr>2.1. Giới thiệu (tt)</vt:lpstr>
      <vt:lpstr>2.2. Các đối tượng đồ họa cơ sở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2019-01-19T16:58:09Z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