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03"/>
  </p:notesMasterIdLst>
  <p:sldIdLst>
    <p:sldId id="25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63" r:id="rId17"/>
    <p:sldId id="334" r:id="rId18"/>
    <p:sldId id="360" r:id="rId19"/>
    <p:sldId id="361" r:id="rId20"/>
    <p:sldId id="357" r:id="rId21"/>
    <p:sldId id="335" r:id="rId22"/>
    <p:sldId id="336" r:id="rId23"/>
    <p:sldId id="337" r:id="rId24"/>
    <p:sldId id="364" r:id="rId25"/>
    <p:sldId id="365" r:id="rId26"/>
    <p:sldId id="366" r:id="rId27"/>
    <p:sldId id="369" r:id="rId28"/>
    <p:sldId id="370" r:id="rId29"/>
    <p:sldId id="377" r:id="rId30"/>
    <p:sldId id="376" r:id="rId31"/>
    <p:sldId id="378" r:id="rId32"/>
    <p:sldId id="380" r:id="rId33"/>
    <p:sldId id="381" r:id="rId34"/>
    <p:sldId id="379" r:id="rId35"/>
    <p:sldId id="382" r:id="rId36"/>
    <p:sldId id="383" r:id="rId37"/>
    <p:sldId id="338" r:id="rId38"/>
    <p:sldId id="384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67" r:id="rId47"/>
    <p:sldId id="371" r:id="rId48"/>
    <p:sldId id="375" r:id="rId49"/>
    <p:sldId id="389" r:id="rId50"/>
    <p:sldId id="386" r:id="rId51"/>
    <p:sldId id="388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8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08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C40A1-C3AC-47F7-98A3-245F5DA8C657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A8FB1-3579-4917-AE5F-275E4645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Nếu </a:t>
            </a:r>
            <a:r>
              <a:rPr lang="vi-VN" i="1" smtClean="0"/>
              <a:t>t </a:t>
            </a:r>
            <a:r>
              <a:rPr lang="vi-VN" smtClean="0"/>
              <a:t>∈ [0,1] , ta có các điểm (x,y) thuộc về đoạn thẳng giới hạn bởi hai điểm</a:t>
            </a:r>
            <a:r>
              <a:rPr lang="en-US" smtClean="0"/>
              <a:t> </a:t>
            </a:r>
            <a:r>
              <a:rPr lang="vi-VN" smtClean="0"/>
              <a:t>(x</a:t>
            </a:r>
            <a:r>
              <a:rPr lang="vi-VN" baseline="-25000" smtClean="0"/>
              <a:t>1</a:t>
            </a:r>
            <a:r>
              <a:rPr lang="vi-VN" smtClean="0"/>
              <a:t>, y</a:t>
            </a:r>
            <a:r>
              <a:rPr lang="vi-VN" baseline="-25000" smtClean="0"/>
              <a:t>1</a:t>
            </a:r>
            <a:r>
              <a:rPr lang="vi-VN" smtClean="0"/>
              <a:t>) và (x</a:t>
            </a:r>
            <a:r>
              <a:rPr lang="vi-VN" baseline="-25000" smtClean="0"/>
              <a:t>2</a:t>
            </a:r>
            <a:r>
              <a:rPr lang="vi-VN" smtClean="0"/>
              <a:t>, y</a:t>
            </a:r>
            <a:r>
              <a:rPr lang="vi-VN" baseline="-25000" smtClean="0"/>
              <a:t>2</a:t>
            </a:r>
            <a:r>
              <a:rPr lang="vi-VN" smtClean="0"/>
              <a:t>), nếu </a:t>
            </a:r>
            <a:r>
              <a:rPr lang="vi-VN" i="1" smtClean="0"/>
              <a:t>t </a:t>
            </a:r>
            <a:r>
              <a:rPr lang="vi-VN" smtClean="0"/>
              <a:t>∈ [−∞,+∞] , ta sẽ có toàn bộ đường thẳng.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đoạn thẳng này không nhất thiết phải tạo thành một hình khép kín và các đoạn có</a:t>
            </a:r>
            <a:r>
              <a:rPr lang="en-US" smtClean="0"/>
              <a:t> </a:t>
            </a:r>
            <a:r>
              <a:rPr lang="vi-VN" smtClean="0"/>
              <a:t>thể cắt lẫn nhau.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Trường</a:t>
            </a:r>
            <a:r>
              <a:rPr lang="en-US" baseline="0" smtClean="0"/>
              <a:t> hợp m&gt;1 thì x</a:t>
            </a:r>
            <a:r>
              <a:rPr lang="en-US" baseline="-25000" smtClean="0"/>
              <a:t>i+1</a:t>
            </a:r>
            <a:r>
              <a:rPr lang="en-US" baseline="0" smtClean="0"/>
              <a:t> = xi + 1/m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17/03/2019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0"/>
            <a:ext cx="11341100" cy="1231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17/03/2019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17/03/2019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q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ü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8.wmf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image" Target="../media/image5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6.svg"/><Relationship Id="rId9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6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0.png"/><Relationship Id="rId4" Type="http://schemas.openxmlformats.org/officeDocument/2006/relationships/image" Target="../media/image6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5" Type="http://schemas.openxmlformats.org/officeDocument/2006/relationships/image" Target="../media/image6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6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6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6.sv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Các giải thuật sinh thực thể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365136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Đoàn vũ thịnh</a:t>
            </a:r>
          </a:p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môn kỹ thuật phần mềm, khoa công nghệ thông tin</a:t>
            </a:r>
          </a:p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 học nha trang (2019)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09171" y="201944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9754"/>
            <a:ext cx="9603275" cy="401676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(tt)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Các thuộc tính của đoạn </a:t>
            </a:r>
            <a:r>
              <a:rPr lang="en-US" b="1" smtClean="0"/>
              <a:t>thẳng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Màu sắc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Độ </a:t>
            </a:r>
            <a:r>
              <a:rPr lang="vi-VN"/>
              <a:t>rộng của nét </a:t>
            </a:r>
            <a:r>
              <a:rPr lang="vi-VN" smtClean="0"/>
              <a:t>vẽ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Kiểu </a:t>
            </a:r>
            <a:r>
              <a:rPr lang="vi-VN"/>
              <a:t>nét vẽ của đoạn </a:t>
            </a:r>
            <a:r>
              <a:rPr lang="vi-VN" smtClean="0"/>
              <a:t>thẳng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Đối với đường gấp khúc, các đoạn thẳng trong cùng một đường gấp khúc </a:t>
            </a:r>
            <a:r>
              <a:rPr lang="vi-VN" smtClean="0"/>
              <a:t>thì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cùng một thuộc tính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85029" y="3048000"/>
            <a:ext cx="1306285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91314" y="3599543"/>
            <a:ext cx="130628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94400" y="4238171"/>
            <a:ext cx="1306285" cy="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82504"/>
            <a:ext cx="7671837" cy="401676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(tt)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/>
              <a:t>Vùng </a:t>
            </a:r>
            <a:r>
              <a:rPr lang="en-US" b="1" smtClean="0"/>
              <a:t>tô</a:t>
            </a:r>
            <a:r>
              <a:rPr lang="en-US" b="1"/>
              <a:t/>
            </a:r>
            <a:br>
              <a:rPr lang="en-US" b="1"/>
            </a:br>
            <a:r>
              <a:rPr lang="vi-VN"/>
              <a:t>Một vùng tô bao gồm đường biên và vùng bên trong. </a:t>
            </a:r>
            <a:r>
              <a:rPr lang="vi-VN" smtClean="0"/>
              <a:t>Đường </a:t>
            </a:r>
            <a:r>
              <a:rPr lang="vi-VN"/>
              <a:t>biên là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đường </a:t>
            </a:r>
            <a:r>
              <a:rPr lang="vi-VN"/>
              <a:t>khép kín ví dụ như đa giác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Các </a:t>
            </a:r>
            <a:r>
              <a:rPr lang="vi-VN" b="1"/>
              <a:t>thuộc tính của vùng tô bao gồm:</a:t>
            </a:r>
            <a:r>
              <a:rPr lang="vi-VN"/>
              <a:t/>
            </a:r>
            <a:br>
              <a:rPr lang="vi-VN"/>
            </a:br>
            <a:r>
              <a:rPr lang="vi-VN"/>
              <a:t>Thuộc tính của đường </a:t>
            </a:r>
            <a:r>
              <a:rPr lang="vi-VN" smtClean="0"/>
              <a:t>biên: </a:t>
            </a:r>
            <a:r>
              <a:rPr lang="vi-VN"/>
              <a:t>chính là các thuộc tính như thuộc tính của </a:t>
            </a:r>
            <a:r>
              <a:rPr lang="vi-VN" smtClean="0"/>
              <a:t>đoạn</a:t>
            </a:r>
            <a:r>
              <a:rPr lang="en-US" smtClean="0"/>
              <a:t> </a:t>
            </a:r>
            <a:r>
              <a:rPr lang="vi-VN" smtClean="0"/>
              <a:t>thẳng</a:t>
            </a:r>
            <a:r>
              <a:rPr lang="vi-VN"/>
              <a:t>.</a:t>
            </a:r>
            <a:br>
              <a:rPr lang="vi-VN"/>
            </a:br>
            <a:r>
              <a:rPr lang="vi-VN"/>
              <a:t>Thuộc tính của vùng bên </a:t>
            </a:r>
            <a:r>
              <a:rPr lang="vi-VN" smtClean="0"/>
              <a:t>trong: gồm </a:t>
            </a:r>
            <a:r>
              <a:rPr lang="vi-VN"/>
              <a:t>màu tô và mẫu tô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966200" y="1879756"/>
            <a:ext cx="2659743" cy="2249558"/>
          </a:xfrm>
          <a:custGeom>
            <a:avLst/>
            <a:gdLst>
              <a:gd name="connsiteX0" fmla="*/ 0 w 2047165"/>
              <a:gd name="connsiteY0" fmla="*/ 736980 h 1228299"/>
              <a:gd name="connsiteX1" fmla="*/ 532263 w 2047165"/>
              <a:gd name="connsiteY1" fmla="*/ 0 h 1228299"/>
              <a:gd name="connsiteX2" fmla="*/ 2033517 w 2047165"/>
              <a:gd name="connsiteY2" fmla="*/ 272956 h 1228299"/>
              <a:gd name="connsiteX3" fmla="*/ 2047165 w 2047165"/>
              <a:gd name="connsiteY3" fmla="*/ 982639 h 1228299"/>
              <a:gd name="connsiteX4" fmla="*/ 996287 w 2047165"/>
              <a:gd name="connsiteY4" fmla="*/ 491320 h 1228299"/>
              <a:gd name="connsiteX5" fmla="*/ 1269242 w 2047165"/>
              <a:gd name="connsiteY5" fmla="*/ 1228299 h 1228299"/>
              <a:gd name="connsiteX6" fmla="*/ 0 w 2047165"/>
              <a:gd name="connsiteY6" fmla="*/ 73698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7165" h="1228299">
                <a:moveTo>
                  <a:pt x="0" y="736980"/>
                </a:moveTo>
                <a:lnTo>
                  <a:pt x="532263" y="0"/>
                </a:lnTo>
                <a:lnTo>
                  <a:pt x="2033517" y="272956"/>
                </a:lnTo>
                <a:lnTo>
                  <a:pt x="2047165" y="982639"/>
                </a:lnTo>
                <a:lnTo>
                  <a:pt x="996287" y="491320"/>
                </a:lnTo>
                <a:lnTo>
                  <a:pt x="1269242" y="1228299"/>
                </a:lnTo>
                <a:lnTo>
                  <a:pt x="0" y="736980"/>
                </a:lnTo>
                <a:close/>
              </a:path>
            </a:pathLst>
          </a:custGeom>
          <a:pattFill prst="horzBrick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 rot="5400000" flipV="1">
            <a:off x="10028262" y="1545882"/>
            <a:ext cx="438101" cy="545670"/>
          </a:xfrm>
          <a:prstGeom prst="striped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543" y="4155316"/>
            <a:ext cx="2039816" cy="1823453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255827" flipV="1">
            <a:off x="8553519" y="2518897"/>
            <a:ext cx="1169484" cy="545670"/>
          </a:xfrm>
          <a:prstGeom prst="striped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723126"/>
            <a:ext cx="10902461" cy="401676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Giải </a:t>
            </a:r>
            <a:r>
              <a:rPr lang="vi-VN" b="1"/>
              <a:t>thuật vẽ đoạn thẳng thông thường</a:t>
            </a:r>
            <a:r>
              <a:rPr lang="vi-VN"/>
              <a:t/>
            </a:r>
            <a:br>
              <a:rPr lang="vi-VN"/>
            </a:br>
            <a:r>
              <a:rPr lang="vi-VN"/>
              <a:t>Giả sử tọa độ các điểm nguyên sau khi xấp xỉ đối tượng thực lần lượt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),</a:t>
            </a:r>
            <a:r>
              <a:rPr lang="en-US" smtClean="0"/>
              <a:t> </a:t>
            </a:r>
            <a:r>
              <a:rPr lang="vi-VN" i="1" smtClean="0"/>
              <a:t>i </a:t>
            </a:r>
            <a:r>
              <a:rPr lang="vi-VN"/>
              <a:t>= </a:t>
            </a:r>
            <a:r>
              <a:rPr lang="vi-VN" smtClean="0"/>
              <a:t>0,</a:t>
            </a:r>
            <a:r>
              <a:rPr lang="en-US" smtClean="0"/>
              <a:t>1,2,</a:t>
            </a:r>
            <a:r>
              <a:rPr lang="vi-VN" smtClean="0"/>
              <a:t>.... </a:t>
            </a:r>
            <a:r>
              <a:rPr lang="vi-VN"/>
              <a:t>Đây là các điểm nguyên sẽ được hiển thị trên màn hình</a:t>
            </a:r>
            <a:r>
              <a:rPr lang="vi-VN" smtClean="0"/>
              <a:t>.</a:t>
            </a:r>
            <a:endParaRPr lang="en-US" smtClean="0"/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vi-VN"/>
              <a:t>Bài toán đặt ra là nếu biết được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 </a:t>
            </a:r>
            <a:r>
              <a:rPr lang="vi-VN"/>
              <a:t>là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nguyên </a:t>
            </a:r>
            <a:r>
              <a:rPr lang="vi-VN"/>
              <a:t>xác định ở bước </a:t>
            </a:r>
            <a:r>
              <a:rPr lang="vi-VN" smtClean="0"/>
              <a:t>thứ</a:t>
            </a:r>
            <a:r>
              <a:rPr lang="en-US" smtClean="0"/>
              <a:t> </a:t>
            </a:r>
            <a:r>
              <a:rPr lang="vi-VN" smtClean="0"/>
              <a:t>i</a:t>
            </a:r>
            <a:r>
              <a:rPr lang="vi-VN"/>
              <a:t>, điểm nguyên tiếp theo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) </a:t>
            </a:r>
            <a:r>
              <a:rPr lang="vi-VN"/>
              <a:t>sẽ được xác định như thế </a:t>
            </a:r>
            <a:r>
              <a:rPr lang="vi-VN" smtClean="0"/>
              <a:t>nào</a:t>
            </a:r>
            <a:r>
              <a:rPr lang="en-US"/>
              <a:t>?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2351088" y="2460625"/>
            <a:ext cx="5040313" cy="3614739"/>
            <a:chOff x="905" y="1572"/>
            <a:chExt cx="3175" cy="2277"/>
          </a:xfrm>
        </p:grpSpPr>
        <p:grpSp>
          <p:nvGrpSpPr>
            <p:cNvPr id="207876" name="Group 4"/>
            <p:cNvGrpSpPr>
              <a:grpSpLocks/>
            </p:cNvGrpSpPr>
            <p:nvPr/>
          </p:nvGrpSpPr>
          <p:grpSpPr bwMode="auto">
            <a:xfrm>
              <a:off x="1200" y="1584"/>
              <a:ext cx="2880" cy="2016"/>
              <a:chOff x="1200" y="1584"/>
              <a:chExt cx="2880" cy="2016"/>
            </a:xfrm>
          </p:grpSpPr>
          <p:sp>
            <p:nvSpPr>
              <p:cNvPr id="207877" name="Rectangle 5"/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0" cy="2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78" name="Line 6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79" name="Line 7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0" name="Line 8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2" name="Line 10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3" name="Line 11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4" name="Line 1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>
                <a:off x="36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8" name="Line 16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9" name="Line 1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0" name="Line 18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1" name="Line 19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2" name="Line 20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1214" y="3607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956" y="1572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962" y="180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920" y="2090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932" y="2323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920" y="2561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913" y="2796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921" y="3041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905" y="3312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440" y="360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680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919" y="359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145" y="359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385" y="359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633" y="361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859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099" y="361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338" y="360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9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3564" y="3599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04" y="3607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11</a:t>
              </a:r>
              <a:endParaRPr 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07898" name="Group 26"/>
          <p:cNvGrpSpPr>
            <a:grpSpLocks/>
          </p:cNvGrpSpPr>
          <p:nvPr/>
        </p:nvGrpSpPr>
        <p:grpSpPr bwMode="auto">
          <a:xfrm>
            <a:off x="3810000" y="3200400"/>
            <a:ext cx="2590800" cy="1752600"/>
            <a:chOff x="1440" y="2016"/>
            <a:chExt cx="1632" cy="1104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1440" y="297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Rectangle 28"/>
            <p:cNvSpPr>
              <a:spLocks noChangeArrowheads="1"/>
            </p:cNvSpPr>
            <p:nvPr/>
          </p:nvSpPr>
          <p:spPr bwMode="auto">
            <a:xfrm>
              <a:off x="2880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7680326" y="2673351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anose="020B0604030504040204" pitchFamily="34" charset="0"/>
              </a:rPr>
              <a:t>Line: (3,2) -&gt; (9,6)</a:t>
            </a:r>
          </a:p>
        </p:txBody>
      </p:sp>
      <p:grpSp>
        <p:nvGrpSpPr>
          <p:cNvPr id="207902" name="Group 30"/>
          <p:cNvGrpSpPr>
            <a:grpSpLocks/>
          </p:cNvGrpSpPr>
          <p:nvPr/>
        </p:nvGrpSpPr>
        <p:grpSpPr bwMode="auto">
          <a:xfrm>
            <a:off x="4038600" y="3352800"/>
            <a:ext cx="2209800" cy="1447800"/>
            <a:chOff x="1536" y="2112"/>
            <a:chExt cx="1392" cy="912"/>
          </a:xfrm>
        </p:grpSpPr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 flipV="1">
              <a:off x="1536" y="2112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904" name="Text Box 32"/>
            <p:cNvSpPr txBox="1">
              <a:spLocks noChangeArrowheads="1"/>
            </p:cNvSpPr>
            <p:nvPr/>
          </p:nvSpPr>
          <p:spPr bwMode="auto">
            <a:xfrm>
              <a:off x="2102" y="2180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latin typeface="Tahoma" panose="020B0604030504040204" pitchFamily="34" charset="0"/>
                </a:rPr>
                <a:t>?</a:t>
              </a:r>
            </a:p>
          </p:txBody>
        </p:sp>
      </p:grp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7772400" y="3810001"/>
            <a:ext cx="3268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smtClean="0">
                <a:latin typeface="Tahoma" panose="020B0604030504040204" pitchFamily="34" charset="0"/>
              </a:rPr>
              <a:t>pixels nào sẽ được bật lên?</a:t>
            </a:r>
            <a:endParaRPr 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1" grpId="0" autoUpdateAnimBg="0"/>
      <p:bldP spid="2079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408437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pPr lvl="0" algn="just"/>
            <a:r>
              <a:rPr lang="vi-VN" smtClean="0"/>
              <a:t>Nhận </a:t>
            </a:r>
            <a:r>
              <a:rPr lang="vi-VN"/>
              <a:t>xét rằng để đối tượng hiển thị trên lưới nguyên được liền nét, các </a:t>
            </a:r>
            <a:r>
              <a:rPr lang="vi-VN" smtClean="0"/>
              <a:t>điểm</a:t>
            </a:r>
            <a:r>
              <a:rPr lang="en-US" smtClean="0"/>
              <a:t> </a:t>
            </a:r>
            <a:r>
              <a:rPr lang="vi-VN" smtClean="0"/>
              <a:t>mà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i+1</a:t>
            </a:r>
            <a:r>
              <a:rPr lang="vi-VN" smtClean="0"/>
              <a:t>) </a:t>
            </a:r>
            <a:r>
              <a:rPr lang="vi-VN"/>
              <a:t>có thể chọn chỉ là một trong tám điểm được đánh số từ 1 đến </a:t>
            </a:r>
            <a:r>
              <a:rPr lang="vi-VN" smtClean="0"/>
              <a:t>8</a:t>
            </a:r>
            <a:r>
              <a:rPr lang="en-US" smtClean="0"/>
              <a:t> </a:t>
            </a:r>
            <a:r>
              <a:rPr lang="vi-VN" smtClean="0"/>
              <a:t>(điểm </a:t>
            </a:r>
            <a:r>
              <a:rPr lang="vi-VN"/>
              <a:t>đen chính là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Hay </a:t>
            </a:r>
            <a:r>
              <a:rPr lang="vi-VN"/>
              <a:t>nói cách </a:t>
            </a:r>
            <a:r>
              <a:rPr lang="vi-VN" smtClean="0"/>
              <a:t>khác: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vi-VN" i="1" baseline="-25000"/>
              <a:t>+</a:t>
            </a:r>
            <a:r>
              <a:rPr lang="vi-VN" i="1" baseline="-25000" smtClean="0"/>
              <a:t>1</a:t>
            </a:r>
            <a:r>
              <a:rPr lang="vi-VN" smtClean="0"/>
              <a:t>) </a:t>
            </a:r>
            <a:r>
              <a:rPr lang="vi-VN"/>
              <a:t>=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0" algn="just"/>
            <a:r>
              <a:rPr lang="vi-VN"/>
              <a:t>Dáng điệu của đường sẽ cho ta gợi ý khi chọn </a:t>
            </a:r>
            <a:r>
              <a:rPr lang="en-US" smtClean="0"/>
              <a:t>1 </a:t>
            </a:r>
            <a:r>
              <a:rPr lang="vi-VN" smtClean="0"/>
              <a:t>trong </a:t>
            </a:r>
            <a:r>
              <a:rPr lang="en-US" smtClean="0"/>
              <a:t>8 </a:t>
            </a:r>
            <a:r>
              <a:rPr lang="vi-VN" smtClean="0"/>
              <a:t>điểm </a:t>
            </a:r>
            <a:r>
              <a:rPr lang="vi-VN"/>
              <a:t>trên. </a:t>
            </a:r>
            <a:r>
              <a:rPr lang="vi-VN" smtClean="0"/>
              <a:t>Cách</a:t>
            </a:r>
            <a:r>
              <a:rPr lang="en-US" smtClean="0"/>
              <a:t> </a:t>
            </a:r>
            <a:r>
              <a:rPr lang="vi-VN" smtClean="0"/>
              <a:t>chọn </a:t>
            </a:r>
            <a:r>
              <a:rPr lang="vi-VN"/>
              <a:t>các điểm như thế nào sẽ tùy thuộc vào từng thuật toán trên cơ sở xem xét </a:t>
            </a:r>
            <a:r>
              <a:rPr lang="vi-VN" smtClean="0"/>
              <a:t>tới</a:t>
            </a:r>
            <a:r>
              <a:rPr lang="en-US" smtClean="0"/>
              <a:t> </a:t>
            </a:r>
            <a:r>
              <a:rPr lang="vi-VN" smtClean="0"/>
              <a:t>vấn </a:t>
            </a:r>
            <a:r>
              <a:rPr lang="vi-VN"/>
              <a:t>đề tối ưu tốc độ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08353" y="232129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354078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5816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4616" y="231712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10035" y="27817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10035" y="33532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10035" y="39120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760478" y="321358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318239" y="321358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87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36868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0203468" y="2657328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216918" y="32034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16918" y="37749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751356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285793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853754"/>
            <a:ext cx="11153104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r>
              <a:rPr lang="en-US" smtClean="0"/>
              <a:t>Cho phương trình đường thẳng y </a:t>
            </a:r>
            <a:r>
              <a:rPr lang="en-US"/>
              <a:t>= mx + b </a:t>
            </a:r>
          </a:p>
          <a:p>
            <a:pPr lvl="1"/>
            <a:r>
              <a:rPr lang="en-US" smtClean="0"/>
              <a:t> Với </a:t>
            </a:r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,y</a:t>
            </a:r>
            <a:r>
              <a:rPr lang="en-US" baseline="-25000"/>
              <a:t>0</a:t>
            </a:r>
            <a:r>
              <a:rPr lang="en-US" smtClean="0"/>
              <a:t>) là tọa độ điểm đầu, </a:t>
            </a:r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 y</a:t>
            </a:r>
            <a:r>
              <a:rPr lang="en-US" baseline="-25000"/>
              <a:t>1</a:t>
            </a:r>
            <a:r>
              <a:rPr lang="en-US" smtClean="0"/>
              <a:t>) là tọa độ điểm cuối, xác định </a:t>
            </a:r>
            <a:r>
              <a:rPr lang="en-US"/>
              <a:t>m </a:t>
            </a:r>
            <a:r>
              <a:rPr lang="en-US" smtClean="0"/>
              <a:t>và </a:t>
            </a:r>
            <a:r>
              <a:rPr lang="en-US"/>
              <a:t>b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 Ta có: </a:t>
            </a:r>
            <a:endParaRPr lang="en-US"/>
          </a:p>
          <a:p>
            <a:pPr lvl="0" algn="just"/>
            <a:endParaRPr lang="en-US" b="1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9712"/>
              </p:ext>
            </p:extLst>
          </p:nvPr>
        </p:nvGraphicFramePr>
        <p:xfrm>
          <a:off x="2241550" y="3878263"/>
          <a:ext cx="2286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1130040" imgH="393480" progId="Equation.3">
                  <p:embed/>
                </p:oleObj>
              </mc:Choice>
              <mc:Fallback>
                <p:oleObj name="Equation" r:id="rId5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878263"/>
                        <a:ext cx="22860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67015"/>
              </p:ext>
            </p:extLst>
          </p:nvPr>
        </p:nvGraphicFramePr>
        <p:xfrm>
          <a:off x="2240924" y="4887264"/>
          <a:ext cx="1981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977760" imgH="203040" progId="Equation.3">
                  <p:embed/>
                </p:oleObj>
              </mc:Choice>
              <mc:Fallback>
                <p:oleObj name="Equation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924" y="4887264"/>
                        <a:ext cx="1981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6599262" y="4140345"/>
            <a:ext cx="3429000" cy="1905000"/>
            <a:chOff x="624" y="2880"/>
            <a:chExt cx="2160" cy="1200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624" y="2880"/>
              <a:ext cx="2160" cy="1200"/>
              <a:chOff x="1344" y="2928"/>
              <a:chExt cx="2160" cy="1200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62" y="3572"/>
                <a:ext cx="5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</a:rPr>
                  <a:t>(x0,y0)</a:t>
                </a: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933" y="3024"/>
                <a:ext cx="5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</a:rPr>
                  <a:t>(x1,y1)</a:t>
                </a: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2448" y="3216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1728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2256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862" y="3635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anose="020B0604030504040204" pitchFamily="34" charset="0"/>
                </a:rPr>
                <a:t>dx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294" y="32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anose="020B0604030504040204" pitchFamily="34" charset="0"/>
                </a:rPr>
                <a:t>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853754"/>
            <a:ext cx="11153104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r>
              <a:rPr lang="en-US" smtClean="0"/>
              <a:t>Cho ví dụ sau để xác định hệ số góc </a:t>
            </a:r>
            <a:r>
              <a:rPr lang="en-US"/>
              <a:t>m</a:t>
            </a:r>
            <a:r>
              <a:rPr lang="en-US" smtClean="0"/>
              <a:t>: (</a:t>
            </a:r>
            <a:r>
              <a:rPr lang="en-US"/>
              <a:t>Ax, Ay) = (23, 41), (Bx, By) = (125, 96)</a:t>
            </a:r>
          </a:p>
          <a:p>
            <a:pPr lvl="1"/>
            <a:r>
              <a:rPr lang="en-US" smtClean="0"/>
              <a:t>Ta có: </a:t>
            </a:r>
            <a:endParaRPr lang="en-US"/>
          </a:p>
          <a:p>
            <a:pPr lvl="0" algn="just"/>
            <a:endParaRPr lang="en-US" b="1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3519"/>
              </p:ext>
            </p:extLst>
          </p:nvPr>
        </p:nvGraphicFramePr>
        <p:xfrm>
          <a:off x="1294363" y="4204954"/>
          <a:ext cx="51260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2450880" imgH="393480" progId="Equation.3">
                  <p:embed/>
                </p:oleObj>
              </mc:Choice>
              <mc:Fallback>
                <p:oleObj name="Equation" r:id="rId5" imgW="245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63" y="4204954"/>
                        <a:ext cx="51260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7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7949485" y="3237379"/>
            <a:ext cx="3429000" cy="1905000"/>
            <a:chOff x="624" y="2880"/>
            <a:chExt cx="2160" cy="1200"/>
          </a:xfrm>
        </p:grpSpPr>
        <p:grpSp>
          <p:nvGrpSpPr>
            <p:cNvPr id="210948" name="Group 4"/>
            <p:cNvGrpSpPr>
              <a:grpSpLocks/>
            </p:cNvGrpSpPr>
            <p:nvPr/>
          </p:nvGrpSpPr>
          <p:grpSpPr bwMode="auto">
            <a:xfrm>
              <a:off x="624" y="2880"/>
              <a:ext cx="2160" cy="1200"/>
              <a:chOff x="1344" y="2928"/>
              <a:chExt cx="2160" cy="1200"/>
            </a:xfrm>
          </p:grpSpPr>
          <p:sp>
            <p:nvSpPr>
              <p:cNvPr id="210949" name="Line 5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950" name="Line 6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951" name="Text Box 7"/>
              <p:cNvSpPr txBox="1">
                <a:spLocks noChangeArrowheads="1"/>
              </p:cNvSpPr>
              <p:nvPr/>
            </p:nvSpPr>
            <p:spPr bwMode="auto">
              <a:xfrm>
                <a:off x="1862" y="3572"/>
                <a:ext cx="5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</a:rPr>
                  <a:t>(x0,y0)</a:t>
                </a:r>
              </a:p>
            </p:txBody>
          </p:sp>
          <p:sp>
            <p:nvSpPr>
              <p:cNvPr id="210952" name="Text Box 8"/>
              <p:cNvSpPr txBox="1">
                <a:spLocks noChangeArrowheads="1"/>
              </p:cNvSpPr>
              <p:nvPr/>
            </p:nvSpPr>
            <p:spPr bwMode="auto">
              <a:xfrm>
                <a:off x="2933" y="3024"/>
                <a:ext cx="5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</a:rPr>
                  <a:t>(x1,y1)</a:t>
                </a:r>
              </a:p>
            </p:txBody>
          </p:sp>
          <p:sp>
            <p:nvSpPr>
              <p:cNvPr id="210953" name="Line 9"/>
              <p:cNvSpPr>
                <a:spLocks noChangeShapeType="1"/>
              </p:cNvSpPr>
              <p:nvPr/>
            </p:nvSpPr>
            <p:spPr bwMode="auto">
              <a:xfrm flipV="1">
                <a:off x="2448" y="3216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>
              <a:off x="1728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 flipV="1">
              <a:off x="2256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1862" y="3635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anose="020B0604030504040204" pitchFamily="34" charset="0"/>
                </a:rPr>
                <a:t>dx</a:t>
              </a:r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294" y="32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anose="020B0604030504040204" pitchFamily="34" charset="0"/>
                </a:rPr>
                <a:t>dy</a:t>
              </a:r>
            </a:p>
          </p:txBody>
        </p:sp>
      </p:grp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1212056" y="1744663"/>
            <a:ext cx="8305800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Cho đường thẳng xuất phát từ điểm có tọa độ x0, y0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x và y tăng dần theo hệ số trong khoảng 0 – 1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Từ kết quả của công thức xác định m, ta nhận thấy.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Nếu x tăng nhanh hơn y: m&lt;1</a:t>
            </a:r>
          </a:p>
          <a:p>
            <a:pPr lvl="2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x=x+1, tính toán và làm tròn y theo x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Ngược lại: m&gt;1</a:t>
            </a:r>
          </a:p>
          <a:p>
            <a:pPr lvl="2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y=y+1, tính toán và làm tròn x theo y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b="1" smtClean="0"/>
                  <a:t>Giải </a:t>
                </a:r>
                <a:r>
                  <a:rPr lang="vi-VN" b="1"/>
                  <a:t>thuật vẽ đoạn thẳng thông </a:t>
                </a:r>
                <a:r>
                  <a:rPr lang="vi-VN" b="1" smtClean="0"/>
                  <a:t>thường</a:t>
                </a:r>
                <a:endParaRPr lang="en-US" b="1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Xét đoạn thẳng có hệ số góc 0 &lt; </a:t>
                </a:r>
                <a:r>
                  <a:rPr lang="en-US" i="1"/>
                  <a:t>m </a:t>
                </a:r>
                <a:r>
                  <a:rPr lang="en-US"/>
                  <a:t>&lt; 1 và </a:t>
                </a:r>
                <a:r>
                  <a:rPr lang="en-US" i="1"/>
                  <a:t>Dx </a:t>
                </a:r>
                <a:r>
                  <a:rPr lang="en-US"/>
                  <a:t>&gt; </a:t>
                </a:r>
                <a:r>
                  <a:rPr lang="en-US" smtClean="0"/>
                  <a:t>0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Với các đoạn thẳng dạng này, nếu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,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) </a:t>
                </a:r>
                <a:r>
                  <a:rPr lang="vi-VN"/>
                  <a:t>là điểm đã xác định </a:t>
                </a:r>
                <a:r>
                  <a:rPr lang="vi-VN" smtClean="0"/>
                  <a:t>được ở bước</a:t>
                </a:r>
                <a:r>
                  <a:rPr lang="en-US" smtClean="0"/>
                  <a:t> </a:t>
                </a:r>
                <a:r>
                  <a:rPr lang="vi-VN" smtClean="0"/>
                  <a:t>thứ </a:t>
                </a:r>
                <a:r>
                  <a:rPr lang="vi-VN"/>
                  <a:t>i (điểm màu đen) thì điểm cần chọn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,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) </a:t>
                </a:r>
                <a:r>
                  <a:rPr lang="vi-VN"/>
                  <a:t>ở bước thứ (i+1) sẽ là một </a:t>
                </a:r>
                <a:r>
                  <a:rPr lang="vi-VN" smtClean="0"/>
                  <a:t>trong</a:t>
                </a:r>
                <a:r>
                  <a:rPr lang="en-US" smtClean="0"/>
                  <a:t> </a:t>
                </a:r>
                <a:r>
                  <a:rPr lang="vi-VN" smtClean="0"/>
                  <a:t>hai </a:t>
                </a:r>
                <a:r>
                  <a:rPr lang="vi-VN"/>
                  <a:t>trường hợp như hình </a:t>
                </a:r>
                <a:r>
                  <a:rPr lang="en-US" smtClean="0"/>
                  <a:t>bên</a:t>
                </a:r>
                <a:r>
                  <a:rPr lang="vi-VN" smtClean="0"/>
                  <a:t>:</a:t>
                </a:r>
                <a:endParaRPr lang="en-US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Như</a:t>
                </a:r>
                <a:r>
                  <a:rPr lang="en-US"/>
                  <a:t> </a:t>
                </a:r>
                <a:r>
                  <a:rPr lang="vi-VN"/>
                  <a:t>vậy: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  <a:blipFill rotWithShape="0">
                <a:blip r:embed="rId4"/>
                <a:stretch>
                  <a:fillRect l="-69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80648" y="166887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326373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848111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06911" y="166470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82330" y="21293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82330" y="27008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82330" y="32596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732773" y="25611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34" y="2561167"/>
            <a:ext cx="274320" cy="274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262882" y="1992207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208444" y="2381553"/>
            <a:ext cx="1750774" cy="3193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43411" y="2953052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9988877" y="2214180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11131931" y="2830435"/>
            <a:ext cx="10047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(x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+1,y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2773" y="1641836"/>
            <a:ext cx="1320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(x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+1,y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8" grpId="0"/>
      <p:bldP spid="19" grpId="0"/>
      <p:bldP spid="20" grpId="0" build="p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775885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  <a:p>
            <a:pPr lvl="0" algn="just"/>
            <a:r>
              <a:rPr lang="vi-VN"/>
              <a:t>Với thuật toán DDA, việc quyết định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en-US"/>
              <a:t> </a:t>
            </a:r>
            <a:r>
              <a:rPr lang="vi-VN" smtClean="0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en-US" i="1" baseline="-25000" smtClean="0"/>
              <a:t> </a:t>
            </a:r>
            <a:r>
              <a:rPr lang="vi-VN" smtClean="0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+1, dựa</a:t>
            </a:r>
            <a:r>
              <a:rPr lang="en-US" smtClean="0"/>
              <a:t> </a:t>
            </a:r>
            <a:r>
              <a:rPr lang="vi-VN" smtClean="0"/>
              <a:t>vào</a:t>
            </a:r>
            <a:r>
              <a:rPr lang="en-US" smtClean="0"/>
              <a:t> </a:t>
            </a:r>
            <a:r>
              <a:rPr lang="vi-VN" smtClean="0"/>
              <a:t>phương </a:t>
            </a:r>
            <a:r>
              <a:rPr lang="vi-VN"/>
              <a:t>trình của đoạn thẳng </a:t>
            </a:r>
            <a:r>
              <a:rPr lang="vi-VN" i="1"/>
              <a:t>y </a:t>
            </a:r>
            <a:r>
              <a:rPr lang="vi-VN"/>
              <a:t>= </a:t>
            </a:r>
            <a:r>
              <a:rPr lang="vi-VN" i="1" smtClean="0"/>
              <a:t>mx</a:t>
            </a:r>
            <a:r>
              <a:rPr lang="vi-VN" smtClean="0"/>
              <a:t>+</a:t>
            </a:r>
            <a:r>
              <a:rPr lang="vi-VN" i="1" smtClean="0"/>
              <a:t>b</a:t>
            </a:r>
            <a:r>
              <a:rPr lang="vi-VN" smtClean="0"/>
              <a:t>. </a:t>
            </a:r>
            <a:endParaRPr lang="en-US" smtClean="0"/>
          </a:p>
          <a:p>
            <a:pPr lvl="0" algn="just"/>
            <a:r>
              <a:rPr lang="en-US" smtClean="0"/>
              <a:t>T</a:t>
            </a:r>
            <a:r>
              <a:rPr lang="vi-VN" smtClean="0"/>
              <a:t>ọa </a:t>
            </a:r>
            <a:r>
              <a:rPr lang="vi-VN"/>
              <a:t>độ của </a:t>
            </a:r>
            <a:r>
              <a:rPr lang="vi-VN" smtClean="0"/>
              <a:t>điểm</a:t>
            </a:r>
            <a:r>
              <a:rPr lang="en-US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thuộc về đoạn thẳng thực. </a:t>
            </a:r>
            <a:endParaRPr lang="en-US" smtClean="0"/>
          </a:p>
          <a:p>
            <a:pPr lvl="0"/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sẽ là giá trị sau khi làm tròn </a:t>
            </a:r>
            <a:r>
              <a:rPr lang="vi-VN" smtClean="0"/>
              <a:t>giá</a:t>
            </a:r>
            <a:r>
              <a:rPr lang="en-US" smtClean="0"/>
              <a:t> </a:t>
            </a:r>
            <a:r>
              <a:rPr lang="vi-VN" smtClean="0"/>
              <a:t>trị </a:t>
            </a:r>
            <a:r>
              <a:rPr lang="vi-VN"/>
              <a:t>tung độ </a:t>
            </a:r>
            <a:r>
              <a:rPr lang="vi-VN" i="1"/>
              <a:t>y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𝑅𝑜𝑢𝑛𝑑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162360" y="185375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40665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09922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79179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2666" y="2276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32666" y="304599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2666" y="3800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392052" y="288778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232666" y="302494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369556" y="3635997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0399" y="333555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3505" y="363599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8"/>
          <p:cNvSpPr txBox="1"/>
          <p:nvPr/>
        </p:nvSpPr>
        <p:spPr>
          <a:xfrm>
            <a:off x="9084199" y="380877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10550257" y="3349034"/>
            <a:ext cx="9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+1,y)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9613665" y="2472609"/>
            <a:ext cx="16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+1,Round(y))</a:t>
            </a:r>
          </a:p>
        </p:txBody>
      </p:sp>
    </p:spTree>
    <p:extLst>
      <p:ext uri="{BB962C8B-B14F-4D97-AF65-F5344CB8AC3E}">
        <p14:creationId xmlns:p14="http://schemas.microsoft.com/office/powerpoint/2010/main" val="4503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36332"/>
            <a:ext cx="9603275" cy="3450613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Bất kì một ảnh mô tả thế giới thực nào bao giờ cũng được cấu trúc từ tập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đối </a:t>
            </a:r>
            <a:r>
              <a:rPr lang="vi-VN" sz="2000"/>
              <a:t>tượng đơn giản hơn</a:t>
            </a:r>
            <a:r>
              <a:rPr lang="vi-VN" sz="2000" smtClean="0"/>
              <a:t>.</a:t>
            </a:r>
            <a:r>
              <a:rPr lang="en-US" sz="2000" smtClean="0"/>
              <a:t> </a:t>
            </a:r>
            <a:r>
              <a:rPr lang="vi-VN" sz="2000" smtClean="0"/>
              <a:t>Ví dụ một ảnh thể hiện bài trí của một căn phòng sẽ được</a:t>
            </a:r>
            <a:r>
              <a:rPr lang="en-US" sz="2000" smtClean="0"/>
              <a:t> </a:t>
            </a:r>
            <a:r>
              <a:rPr lang="vi-VN" sz="2000" smtClean="0"/>
              <a:t>cấu trúc từ các đối tượng như cây cảnh, tủ kính, bàn ghế, tường, ánh sáng đèn</a:t>
            </a:r>
            <a:endParaRPr lang="en-US" sz="2000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Với các ảnh đồ họa phát sinh bằng máy tính, hình dạng và màu sắc của mỗi đối</a:t>
            </a:r>
            <a:r>
              <a:rPr lang="en-US" sz="2000" smtClean="0"/>
              <a:t> </a:t>
            </a:r>
            <a:r>
              <a:rPr lang="vi-VN" sz="2000" smtClean="0"/>
              <a:t>tượng có thể được mô tả riêng biệt bằng hai cách: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dãy các </a:t>
            </a:r>
            <a:r>
              <a:rPr lang="vi-VN" sz="2000" smtClean="0"/>
              <a:t>pixel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tập các đối tượng hình học cơ sở như đoạn thẳng hay </a:t>
            </a:r>
            <a:r>
              <a:rPr lang="vi-VN" sz="2000" smtClean="0"/>
              <a:t>đa giác</a:t>
            </a:r>
            <a:r>
              <a:rPr lang="en-US" sz="2000" smtClean="0"/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Sau </a:t>
            </a:r>
            <a:r>
              <a:rPr lang="vi-VN" sz="2000"/>
              <a:t>đó, các ảnh </a:t>
            </a:r>
            <a:r>
              <a:rPr lang="vi-VN" sz="2000" smtClean="0"/>
              <a:t>hiển </a:t>
            </a:r>
            <a:r>
              <a:rPr lang="vi-VN" sz="2000"/>
              <a:t>thị bằng cách nạp các pixel vào </a:t>
            </a:r>
            <a:r>
              <a:rPr lang="vi-VN" sz="2000" smtClean="0"/>
              <a:t>vùng</a:t>
            </a:r>
            <a:r>
              <a:rPr lang="en-US" sz="2000" smtClean="0"/>
              <a:t> </a:t>
            </a:r>
            <a:r>
              <a:rPr lang="vi-VN" sz="2000" smtClean="0"/>
              <a:t>bộ </a:t>
            </a:r>
            <a:r>
              <a:rPr lang="vi-VN" sz="2000"/>
              <a:t>nhớ màn hình</a:t>
            </a:r>
            <a:r>
              <a:rPr lang="vi-VN" sz="2000" smtClean="0"/>
              <a:t>.</a:t>
            </a: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Thuật toán DDA (Digital Differential Analizer</a:t>
                </a:r>
                <a:r>
                  <a:rPr lang="en-US" b="1" smtClean="0"/>
                  <a:t>) (tt)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Nếu tính trực tiếp giá trị thực y ở mỗi bước từ phương trình </a:t>
                </a:r>
                <a:r>
                  <a:rPr lang="vi-VN" i="1"/>
                  <a:t>y </a:t>
                </a:r>
                <a:r>
                  <a:rPr lang="vi-VN"/>
                  <a:t>= </a:t>
                </a:r>
                <a:r>
                  <a:rPr lang="vi-VN" i="1"/>
                  <a:t>mx </a:t>
                </a:r>
                <a:r>
                  <a:rPr lang="vi-VN"/>
                  <a:t>+ </a:t>
                </a:r>
                <a:r>
                  <a:rPr lang="vi-VN" i="1"/>
                  <a:t>b </a:t>
                </a:r>
                <a:r>
                  <a:rPr lang="vi-VN" smtClean="0"/>
                  <a:t>thì</a:t>
                </a:r>
                <a:r>
                  <a:rPr lang="en-US" smtClean="0"/>
                  <a:t> </a:t>
                </a:r>
                <a:r>
                  <a:rPr lang="vi-VN" smtClean="0"/>
                  <a:t>phải </a:t>
                </a:r>
                <a:r>
                  <a:rPr lang="vi-VN"/>
                  <a:t>cần một phép toán nhân và một phép toán cộng số thực. 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Để </a:t>
                </a:r>
                <a:r>
                  <a:rPr lang="vi-VN"/>
                  <a:t>cải thiện tốc </a:t>
                </a:r>
                <a:r>
                  <a:rPr lang="vi-VN" smtClean="0"/>
                  <a:t>độ,</a:t>
                </a:r>
                <a:r>
                  <a:rPr lang="en-US" smtClean="0"/>
                  <a:t> </a:t>
                </a:r>
                <a:r>
                  <a:rPr lang="vi-VN" smtClean="0"/>
                  <a:t>người </a:t>
                </a:r>
                <a:r>
                  <a:rPr lang="vi-VN"/>
                  <a:t>ta tính giá trị thực của y ở mỗi bước theo cách sau để khử phép tính </a:t>
                </a:r>
                <a:r>
                  <a:rPr lang="vi-VN" smtClean="0"/>
                  <a:t>nhân</a:t>
                </a:r>
                <a:r>
                  <a:rPr lang="en-US" smtClean="0"/>
                  <a:t> </a:t>
                </a:r>
                <a:r>
                  <a:rPr lang="vi-VN" smtClean="0"/>
                  <a:t>trên </a:t>
                </a:r>
                <a:r>
                  <a:rPr lang="vi-VN"/>
                  <a:t>số </a:t>
                </a:r>
                <a:r>
                  <a:rPr lang="vi-VN" smtClean="0"/>
                  <a:t>thực: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Nhận </a:t>
                </a:r>
                <a:r>
                  <a:rPr lang="vi-VN"/>
                  <a:t>xét </a:t>
                </a:r>
                <a:r>
                  <a:rPr lang="vi-VN" smtClean="0"/>
                  <a:t>rằng: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ES" smtClean="0"/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  <a:blipFill rotWithShape="0">
                <a:blip r:embed="rId4"/>
                <a:stretch>
                  <a:fillRect l="-562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1314383" y="2438400"/>
            <a:ext cx="3670300" cy="3441699"/>
            <a:chOff x="336" y="1968"/>
            <a:chExt cx="2312" cy="2168"/>
          </a:xfrm>
        </p:grpSpPr>
        <p:grpSp>
          <p:nvGrpSpPr>
            <p:cNvPr id="211972" name="Group 4"/>
            <p:cNvGrpSpPr>
              <a:grpSpLocks/>
            </p:cNvGrpSpPr>
            <p:nvPr/>
          </p:nvGrpSpPr>
          <p:grpSpPr bwMode="auto">
            <a:xfrm>
              <a:off x="336" y="1968"/>
              <a:ext cx="2312" cy="1650"/>
              <a:chOff x="510" y="1645"/>
              <a:chExt cx="2312" cy="1650"/>
            </a:xfrm>
          </p:grpSpPr>
          <p:grpSp>
            <p:nvGrpSpPr>
              <p:cNvPr id="211973" name="Group 5"/>
              <p:cNvGrpSpPr>
                <a:grpSpLocks/>
              </p:cNvGrpSpPr>
              <p:nvPr/>
            </p:nvGrpSpPr>
            <p:grpSpPr bwMode="auto">
              <a:xfrm>
                <a:off x="510" y="1645"/>
                <a:ext cx="2312" cy="1650"/>
                <a:chOff x="1200" y="1584"/>
                <a:chExt cx="2880" cy="2016"/>
              </a:xfrm>
            </p:grpSpPr>
            <p:sp>
              <p:nvSpPr>
                <p:cNvPr id="211974" name="Rectangle 6"/>
                <p:cNvSpPr>
                  <a:spLocks noChangeArrowheads="1"/>
                </p:cNvSpPr>
                <p:nvPr/>
              </p:nvSpPr>
              <p:spPr bwMode="auto">
                <a:xfrm>
                  <a:off x="1200" y="1584"/>
                  <a:ext cx="2880" cy="201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975" name="Line 7"/>
                <p:cNvSpPr>
                  <a:spLocks noChangeShapeType="1"/>
                </p:cNvSpPr>
                <p:nvPr/>
              </p:nvSpPr>
              <p:spPr bwMode="auto">
                <a:xfrm>
                  <a:off x="144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76" name="Line 8"/>
                <p:cNvSpPr>
                  <a:spLocks noChangeShapeType="1"/>
                </p:cNvSpPr>
                <p:nvPr/>
              </p:nvSpPr>
              <p:spPr bwMode="auto">
                <a:xfrm>
                  <a:off x="168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7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78" name="Line 10"/>
                <p:cNvSpPr>
                  <a:spLocks noChangeShapeType="1"/>
                </p:cNvSpPr>
                <p:nvPr/>
              </p:nvSpPr>
              <p:spPr bwMode="auto">
                <a:xfrm>
                  <a:off x="216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79" name="Line 11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0" name="Line 12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1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2" name="Line 14"/>
                <p:cNvSpPr>
                  <a:spLocks noChangeShapeType="1"/>
                </p:cNvSpPr>
                <p:nvPr/>
              </p:nvSpPr>
              <p:spPr bwMode="auto">
                <a:xfrm>
                  <a:off x="312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3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4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5" name="Line 17"/>
                <p:cNvSpPr>
                  <a:spLocks noChangeShapeType="1"/>
                </p:cNvSpPr>
                <p:nvPr/>
              </p:nvSpPr>
              <p:spPr bwMode="auto">
                <a:xfrm>
                  <a:off x="3840" y="1584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6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331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307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8" name="Line 20"/>
                <p:cNvSpPr>
                  <a:spLocks noChangeShapeType="1"/>
                </p:cNvSpPr>
                <p:nvPr/>
              </p:nvSpPr>
              <p:spPr bwMode="auto">
                <a:xfrm>
                  <a:off x="1200" y="283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89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259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90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235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91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1992" name="Line 24"/>
                <p:cNvSpPr>
                  <a:spLocks noChangeShapeType="1"/>
                </p:cNvSpPr>
                <p:nvPr/>
              </p:nvSpPr>
              <p:spPr bwMode="auto">
                <a:xfrm>
                  <a:off x="1200" y="1872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1993" name="Group 25"/>
              <p:cNvGrpSpPr>
                <a:grpSpLocks/>
              </p:cNvGrpSpPr>
              <p:nvPr/>
            </p:nvGrpSpPr>
            <p:grpSpPr bwMode="auto">
              <a:xfrm>
                <a:off x="1011" y="2016"/>
                <a:ext cx="1310" cy="904"/>
                <a:chOff x="1440" y="2016"/>
                <a:chExt cx="1632" cy="1104"/>
              </a:xfrm>
            </p:grpSpPr>
            <p:sp>
              <p:nvSpPr>
                <p:cNvPr id="211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2976"/>
                  <a:ext cx="192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92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1996" name="Line 28"/>
            <p:cNvSpPr>
              <a:spLocks noChangeShapeType="1"/>
            </p:cNvSpPr>
            <p:nvPr/>
          </p:nvSpPr>
          <p:spPr bwMode="auto">
            <a:xfrm flipH="1" flipV="1">
              <a:off x="960" y="3264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997" name="Text Box 29"/>
            <p:cNvSpPr txBox="1">
              <a:spLocks noChangeArrowheads="1"/>
            </p:cNvSpPr>
            <p:nvPr/>
          </p:nvSpPr>
          <p:spPr bwMode="auto">
            <a:xfrm>
              <a:off x="1382" y="3923"/>
              <a:ext cx="56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anose="020B0604030504040204" pitchFamily="34" charset="0"/>
                </a:rPr>
                <a:t>(</a:t>
              </a:r>
              <a:r>
                <a:rPr lang="en-US" sz="1600" smtClean="0">
                  <a:latin typeface="Tahoma" panose="020B0604030504040204" pitchFamily="34" charset="0"/>
                </a:rPr>
                <a:t>x1, y1)</a:t>
              </a:r>
              <a:endParaRPr lang="en-US" sz="1600">
                <a:latin typeface="Tahoma" panose="020B0604030504040204" pitchFamily="34" charset="0"/>
              </a:endParaRPr>
            </a:p>
          </p:txBody>
        </p:sp>
        <p:sp>
          <p:nvSpPr>
            <p:cNvPr id="211998" name="Line 30"/>
            <p:cNvSpPr>
              <a:spLocks noChangeShapeType="1"/>
            </p:cNvSpPr>
            <p:nvPr/>
          </p:nvSpPr>
          <p:spPr bwMode="auto">
            <a:xfrm flipV="1">
              <a:off x="912" y="2400"/>
              <a:ext cx="115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1999" name="Rectangle 31"/>
          <p:cNvSpPr>
            <a:spLocks noChangeArrowheads="1"/>
          </p:cNvSpPr>
          <p:nvPr/>
        </p:nvSpPr>
        <p:spPr bwMode="auto">
          <a:xfrm>
            <a:off x="2457383" y="3962400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6384925" y="3092450"/>
            <a:ext cx="12298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x1 </a:t>
            </a:r>
            <a:r>
              <a:rPr lang="en-US" sz="1600">
                <a:latin typeface="Tahoma" panose="020B0604030504040204" pitchFamily="34" charset="0"/>
              </a:rPr>
              <a:t>+ 1 </a:t>
            </a: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8001000" y="3081338"/>
            <a:ext cx="171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y1 </a:t>
            </a:r>
            <a:r>
              <a:rPr lang="en-US" sz="1600">
                <a:latin typeface="Tahoma" panose="020B0604030504040204" pitchFamily="34" charset="0"/>
              </a:rPr>
              <a:t>+ 1 * m  </a:t>
            </a:r>
          </a:p>
        </p:txBody>
      </p:sp>
      <p:sp>
        <p:nvSpPr>
          <p:cNvPr id="212002" name="Text Box 34"/>
          <p:cNvSpPr txBox="1">
            <a:spLocks noChangeArrowheads="1"/>
          </p:cNvSpPr>
          <p:nvPr/>
        </p:nvSpPr>
        <p:spPr bwMode="auto">
          <a:xfrm>
            <a:off x="6345238" y="3690938"/>
            <a:ext cx="2192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</a:t>
            </a:r>
            <a:r>
              <a:rPr lang="en-US" sz="1600">
                <a:latin typeface="Tahoma" panose="020B0604030504040204" pitchFamily="34" charset="0"/>
              </a:rPr>
              <a:t>(x, round(y))</a:t>
            </a:r>
          </a:p>
        </p:txBody>
      </p:sp>
      <p:sp>
        <p:nvSpPr>
          <p:cNvPr id="212003" name="Rectangle 35"/>
          <p:cNvSpPr>
            <a:spLocks noChangeArrowheads="1"/>
          </p:cNvSpPr>
          <p:nvPr/>
        </p:nvSpPr>
        <p:spPr bwMode="auto">
          <a:xfrm>
            <a:off x="2762183" y="3657600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6400801" y="4332288"/>
            <a:ext cx="1044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x + 1</a:t>
            </a:r>
          </a:p>
        </p:txBody>
      </p: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8061326" y="4300538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y + 1 * m  </a:t>
            </a:r>
          </a:p>
        </p:txBody>
      </p:sp>
      <p:sp>
        <p:nvSpPr>
          <p:cNvPr id="212006" name="Text Box 38"/>
          <p:cNvSpPr txBox="1">
            <a:spLocks noChangeArrowheads="1"/>
          </p:cNvSpPr>
          <p:nvPr/>
        </p:nvSpPr>
        <p:spPr bwMode="auto">
          <a:xfrm>
            <a:off x="6400800" y="4910138"/>
            <a:ext cx="2192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</a:t>
            </a:r>
            <a:r>
              <a:rPr lang="en-US" sz="1600">
                <a:latin typeface="Tahoma" panose="020B0604030504040204" pitchFamily="34" charset="0"/>
              </a:rPr>
              <a:t>(x, round(y))</a:t>
            </a:r>
          </a:p>
        </p:txBody>
      </p:sp>
      <p:sp>
        <p:nvSpPr>
          <p:cNvPr id="212007" name="Text Box 39"/>
          <p:cNvSpPr txBox="1">
            <a:spLocks noChangeArrowheads="1"/>
          </p:cNvSpPr>
          <p:nvPr/>
        </p:nvSpPr>
        <p:spPr bwMode="auto">
          <a:xfrm>
            <a:off x="6994525" y="5321717"/>
            <a:ext cx="350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12008" name="Rectangle 40"/>
          <p:cNvSpPr>
            <a:spLocks noChangeArrowheads="1"/>
          </p:cNvSpPr>
          <p:nvPr/>
        </p:nvSpPr>
        <p:spPr bwMode="auto">
          <a:xfrm>
            <a:off x="3066983" y="3657600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009" name="Rectangle 41"/>
          <p:cNvSpPr>
            <a:spLocks noChangeArrowheads="1"/>
          </p:cNvSpPr>
          <p:nvPr/>
        </p:nvSpPr>
        <p:spPr bwMode="auto">
          <a:xfrm>
            <a:off x="3371783" y="3352800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010" name="Rectangle 42"/>
          <p:cNvSpPr>
            <a:spLocks noChangeArrowheads="1"/>
          </p:cNvSpPr>
          <p:nvPr/>
        </p:nvSpPr>
        <p:spPr bwMode="auto">
          <a:xfrm>
            <a:off x="3676583" y="3352800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011" name="Text Box 43"/>
          <p:cNvSpPr txBox="1">
            <a:spLocks noChangeArrowheads="1"/>
          </p:cNvSpPr>
          <p:nvPr/>
        </p:nvSpPr>
        <p:spPr bwMode="auto">
          <a:xfrm>
            <a:off x="6366569" y="5710237"/>
            <a:ext cx="20681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Cho đến khi x </a:t>
            </a:r>
            <a:r>
              <a:rPr lang="en-US" sz="1600">
                <a:latin typeface="Tahoma" panose="020B0604030504040204" pitchFamily="34" charset="0"/>
              </a:rPr>
              <a:t>== </a:t>
            </a:r>
            <a:r>
              <a:rPr lang="en-US" sz="1600" smtClean="0">
                <a:latin typeface="Tahoma" panose="020B0604030504040204" pitchFamily="34" charset="0"/>
              </a:rPr>
              <a:t>x2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 flipV="1">
            <a:off x="4133783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2013" name="Text Box 45"/>
          <p:cNvSpPr txBox="1">
            <a:spLocks noChangeArrowheads="1"/>
          </p:cNvSpPr>
          <p:nvPr/>
        </p:nvSpPr>
        <p:spPr bwMode="auto">
          <a:xfrm>
            <a:off x="4041708" y="1884362"/>
            <a:ext cx="8322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(</a:t>
            </a:r>
            <a:r>
              <a:rPr lang="en-US" sz="1600" smtClean="0">
                <a:latin typeface="Tahoma" panose="020B0604030504040204" pitchFamily="34" charset="0"/>
              </a:rPr>
              <a:t>x2,y2)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6400800" y="210185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x1                 </a:t>
            </a:r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y1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6343650" y="2590800"/>
            <a:ext cx="22570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(x</a:t>
            </a:r>
            <a:r>
              <a:rPr lang="en-US" sz="1600">
                <a:latin typeface="Tahoma" panose="020B0604030504040204" pitchFamily="34" charset="0"/>
              </a:rPr>
              <a:t>, round(y))</a:t>
            </a:r>
          </a:p>
        </p:txBody>
      </p:sp>
      <p:graphicFrame>
        <p:nvGraphicFramePr>
          <p:cNvPr id="212016" name="Object 48"/>
          <p:cNvGraphicFramePr>
            <a:graphicFrameLocks noChangeAspect="1"/>
          </p:cNvGraphicFramePr>
          <p:nvPr/>
        </p:nvGraphicFramePr>
        <p:xfrm>
          <a:off x="1322388" y="1637627"/>
          <a:ext cx="1878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637627"/>
                        <a:ext cx="1878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281085" y="3520659"/>
            <a:ext cx="9797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</a:rPr>
              <a:t>0&lt;m&lt;1</a:t>
            </a:r>
            <a:endParaRPr lang="en-US" sz="16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9" grpId="0" animBg="1"/>
      <p:bldP spid="212000" grpId="0" autoUpdateAnimBg="0"/>
      <p:bldP spid="212001" grpId="0" autoUpdateAnimBg="0"/>
      <p:bldP spid="212002" grpId="0" autoUpdateAnimBg="0"/>
      <p:bldP spid="212003" grpId="0" animBg="1"/>
      <p:bldP spid="212004" grpId="0" autoUpdateAnimBg="0"/>
      <p:bldP spid="212005" grpId="0" autoUpdateAnimBg="0"/>
      <p:bldP spid="212006" grpId="0" autoUpdateAnimBg="0"/>
      <p:bldP spid="212007" grpId="0" autoUpdateAnimBg="0"/>
      <p:bldP spid="212008" grpId="0" animBg="1"/>
      <p:bldP spid="212009" grpId="0" animBg="1"/>
      <p:bldP spid="212010" grpId="0" animBg="1"/>
      <p:bldP spid="212011" grpId="0" autoUpdateAnimBg="0"/>
      <p:bldP spid="2120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pSp>
        <p:nvGrpSpPr>
          <p:cNvPr id="214019" name="Group 3"/>
          <p:cNvGrpSpPr>
            <a:grpSpLocks/>
          </p:cNvGrpSpPr>
          <p:nvPr/>
        </p:nvGrpSpPr>
        <p:grpSpPr bwMode="auto">
          <a:xfrm>
            <a:off x="1196976" y="2590800"/>
            <a:ext cx="3733800" cy="2751137"/>
            <a:chOff x="1200" y="1584"/>
            <a:chExt cx="2880" cy="2016"/>
          </a:xfrm>
        </p:grpSpPr>
        <p:sp>
          <p:nvSpPr>
            <p:cNvPr id="214020" name="Rectangle 4"/>
            <p:cNvSpPr>
              <a:spLocks noChangeArrowheads="1"/>
            </p:cNvSpPr>
            <p:nvPr/>
          </p:nvSpPr>
          <p:spPr bwMode="auto">
            <a:xfrm>
              <a:off x="1200" y="1584"/>
              <a:ext cx="2880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1" name="Line 5"/>
            <p:cNvSpPr>
              <a:spLocks noChangeShapeType="1"/>
            </p:cNvSpPr>
            <p:nvPr/>
          </p:nvSpPr>
          <p:spPr bwMode="auto">
            <a:xfrm>
              <a:off x="14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2" name="Line 6"/>
            <p:cNvSpPr>
              <a:spLocks noChangeShapeType="1"/>
            </p:cNvSpPr>
            <p:nvPr/>
          </p:nvSpPr>
          <p:spPr bwMode="auto">
            <a:xfrm>
              <a:off x="16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3" name="Line 7"/>
            <p:cNvSpPr>
              <a:spLocks noChangeShapeType="1"/>
            </p:cNvSpPr>
            <p:nvPr/>
          </p:nvSpPr>
          <p:spPr bwMode="auto">
            <a:xfrm>
              <a:off x="19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21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5" name="Line 9"/>
            <p:cNvSpPr>
              <a:spLocks noChangeShapeType="1"/>
            </p:cNvSpPr>
            <p:nvPr/>
          </p:nvSpPr>
          <p:spPr bwMode="auto">
            <a:xfrm>
              <a:off x="24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6" name="Line 10"/>
            <p:cNvSpPr>
              <a:spLocks noChangeShapeType="1"/>
            </p:cNvSpPr>
            <p:nvPr/>
          </p:nvSpPr>
          <p:spPr bwMode="auto">
            <a:xfrm>
              <a:off x="26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7" name="Line 11"/>
            <p:cNvSpPr>
              <a:spLocks noChangeShapeType="1"/>
            </p:cNvSpPr>
            <p:nvPr/>
          </p:nvSpPr>
          <p:spPr bwMode="auto">
            <a:xfrm>
              <a:off x="28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8" name="Line 12"/>
            <p:cNvSpPr>
              <a:spLocks noChangeShapeType="1"/>
            </p:cNvSpPr>
            <p:nvPr/>
          </p:nvSpPr>
          <p:spPr bwMode="auto">
            <a:xfrm>
              <a:off x="31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29" name="Line 13"/>
            <p:cNvSpPr>
              <a:spLocks noChangeShapeType="1"/>
            </p:cNvSpPr>
            <p:nvPr/>
          </p:nvSpPr>
          <p:spPr bwMode="auto">
            <a:xfrm>
              <a:off x="33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0" name="Line 14"/>
            <p:cNvSpPr>
              <a:spLocks noChangeShapeType="1"/>
            </p:cNvSpPr>
            <p:nvPr/>
          </p:nvSpPr>
          <p:spPr bwMode="auto">
            <a:xfrm>
              <a:off x="36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1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2" name="Line 16"/>
            <p:cNvSpPr>
              <a:spLocks noChangeShapeType="1"/>
            </p:cNvSpPr>
            <p:nvPr/>
          </p:nvSpPr>
          <p:spPr bwMode="auto">
            <a:xfrm>
              <a:off x="120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3" name="Line 17"/>
            <p:cNvSpPr>
              <a:spLocks noChangeShapeType="1"/>
            </p:cNvSpPr>
            <p:nvPr/>
          </p:nvSpPr>
          <p:spPr bwMode="auto">
            <a:xfrm>
              <a:off x="120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4" name="Line 18"/>
            <p:cNvSpPr>
              <a:spLocks noChangeShapeType="1"/>
            </p:cNvSpPr>
            <p:nvPr/>
          </p:nvSpPr>
          <p:spPr bwMode="auto">
            <a:xfrm>
              <a:off x="1200" y="283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5" name="Line 19"/>
            <p:cNvSpPr>
              <a:spLocks noChangeShapeType="1"/>
            </p:cNvSpPr>
            <p:nvPr/>
          </p:nvSpPr>
          <p:spPr bwMode="auto">
            <a:xfrm>
              <a:off x="1200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6" name="Line 20"/>
            <p:cNvSpPr>
              <a:spLocks noChangeShapeType="1"/>
            </p:cNvSpPr>
            <p:nvPr/>
          </p:nvSpPr>
          <p:spPr bwMode="auto">
            <a:xfrm>
              <a:off x="1200" y="23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7" name="Line 21"/>
            <p:cNvSpPr>
              <a:spLocks noChangeShapeType="1"/>
            </p:cNvSpPr>
            <p:nvPr/>
          </p:nvSpPr>
          <p:spPr bwMode="auto">
            <a:xfrm>
              <a:off x="1200" y="21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038" name="Line 22"/>
            <p:cNvSpPr>
              <a:spLocks noChangeShapeType="1"/>
            </p:cNvSpPr>
            <p:nvPr/>
          </p:nvSpPr>
          <p:spPr bwMode="auto">
            <a:xfrm>
              <a:off x="1200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4039" name="Rectangle 23"/>
          <p:cNvSpPr>
            <a:spLocks noChangeArrowheads="1"/>
          </p:cNvSpPr>
          <p:nvPr/>
        </p:nvSpPr>
        <p:spPr bwMode="auto">
          <a:xfrm>
            <a:off x="2339976" y="4576761"/>
            <a:ext cx="249238" cy="19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2970215" y="2944811"/>
            <a:ext cx="249237" cy="19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 flipV="1">
            <a:off x="2513014" y="3097211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042" name="Rectangle 26"/>
          <p:cNvSpPr>
            <a:spLocks noChangeArrowheads="1"/>
          </p:cNvSpPr>
          <p:nvPr/>
        </p:nvSpPr>
        <p:spPr bwMode="auto">
          <a:xfrm>
            <a:off x="2644776" y="3894136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6384926" y="2847749"/>
            <a:ext cx="12330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y1 </a:t>
            </a:r>
            <a:r>
              <a:rPr lang="en-US" sz="1600">
                <a:latin typeface="Tahoma" panose="020B0604030504040204" pitchFamily="34" charset="0"/>
              </a:rPr>
              <a:t>+ 1 </a:t>
            </a:r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8001000" y="2836637"/>
            <a:ext cx="18982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x1 </a:t>
            </a:r>
            <a:r>
              <a:rPr lang="en-US" sz="1600">
                <a:latin typeface="Tahoma" panose="020B0604030504040204" pitchFamily="34" charset="0"/>
              </a:rPr>
              <a:t>+ 1 * 1/m  </a:t>
            </a: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6345238" y="3446237"/>
            <a:ext cx="2192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</a:t>
            </a:r>
            <a:r>
              <a:rPr lang="en-US" sz="1600">
                <a:latin typeface="Tahoma" panose="020B0604030504040204" pitchFamily="34" charset="0"/>
              </a:rPr>
              <a:t>(round(x), y)</a:t>
            </a: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6400800" y="4087587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y + 1</a:t>
            </a: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8061326" y="4055837"/>
            <a:ext cx="1484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x + 1 /m  </a:t>
            </a: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400800" y="4665437"/>
            <a:ext cx="2192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</a:t>
            </a:r>
            <a:r>
              <a:rPr lang="en-US" sz="1600">
                <a:latin typeface="Tahoma" panose="020B0604030504040204" pitchFamily="34" charset="0"/>
              </a:rPr>
              <a:t>(round(x), y)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6820694" y="5108766"/>
            <a:ext cx="350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6343650" y="5548087"/>
            <a:ext cx="21355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Cho đến khi y </a:t>
            </a:r>
            <a:r>
              <a:rPr lang="en-US" sz="1600">
                <a:latin typeface="Tahoma" panose="020B0604030504040204" pitchFamily="34" charset="0"/>
              </a:rPr>
              <a:t>== </a:t>
            </a:r>
            <a:r>
              <a:rPr lang="en-US" sz="1600" smtClean="0">
                <a:latin typeface="Tahoma" panose="020B0604030504040204" pitchFamily="34" charset="0"/>
              </a:rPr>
              <a:t>y2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6400800" y="1857149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x1                 </a:t>
            </a:r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y1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4052" name="Text Box 36"/>
          <p:cNvSpPr txBox="1">
            <a:spLocks noChangeArrowheads="1"/>
          </p:cNvSpPr>
          <p:nvPr/>
        </p:nvSpPr>
        <p:spPr bwMode="auto">
          <a:xfrm>
            <a:off x="6343650" y="2346099"/>
            <a:ext cx="2192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Bật pixel </a:t>
            </a:r>
            <a:r>
              <a:rPr lang="en-US" sz="1600">
                <a:latin typeface="Tahoma" panose="020B0604030504040204" pitchFamily="34" charset="0"/>
              </a:rPr>
              <a:t>(round(x), y)</a:t>
            </a:r>
          </a:p>
        </p:txBody>
      </p:sp>
      <p:sp>
        <p:nvSpPr>
          <p:cNvPr id="214053" name="Text Box 37"/>
          <p:cNvSpPr txBox="1">
            <a:spLocks noChangeArrowheads="1"/>
          </p:cNvSpPr>
          <p:nvPr/>
        </p:nvSpPr>
        <p:spPr bwMode="auto">
          <a:xfrm>
            <a:off x="3635376" y="1652586"/>
            <a:ext cx="8322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(</a:t>
            </a:r>
            <a:r>
              <a:rPr lang="en-US" sz="1600" smtClean="0">
                <a:latin typeface="Tahoma" panose="020B0604030504040204" pitchFamily="34" charset="0"/>
              </a:rPr>
              <a:t>x2,y2)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4054" name="Text Box 38"/>
          <p:cNvSpPr txBox="1">
            <a:spLocks noChangeArrowheads="1"/>
          </p:cNvSpPr>
          <p:nvPr/>
        </p:nvSpPr>
        <p:spPr bwMode="auto">
          <a:xfrm>
            <a:off x="3025776" y="5494336"/>
            <a:ext cx="8322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(</a:t>
            </a:r>
            <a:r>
              <a:rPr lang="en-US" sz="1600" smtClean="0">
                <a:latin typeface="Tahoma" panose="020B0604030504040204" pitchFamily="34" charset="0"/>
              </a:rPr>
              <a:t>x1,y1)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214055" name="Line 39"/>
          <p:cNvSpPr>
            <a:spLocks noChangeShapeType="1"/>
          </p:cNvSpPr>
          <p:nvPr/>
        </p:nvSpPr>
        <p:spPr bwMode="auto">
          <a:xfrm flipH="1" flipV="1">
            <a:off x="2339976" y="4808536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056" name="Line 40"/>
          <p:cNvSpPr>
            <a:spLocks noChangeShapeType="1"/>
          </p:cNvSpPr>
          <p:nvPr/>
        </p:nvSpPr>
        <p:spPr bwMode="auto">
          <a:xfrm flipH="1">
            <a:off x="3330576" y="2065336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2644776" y="4198936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58" name="Rectangle 42"/>
          <p:cNvSpPr>
            <a:spLocks noChangeArrowheads="1"/>
          </p:cNvSpPr>
          <p:nvPr/>
        </p:nvSpPr>
        <p:spPr bwMode="auto">
          <a:xfrm>
            <a:off x="2644776" y="3589336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59" name="Rectangle 43"/>
          <p:cNvSpPr>
            <a:spLocks noChangeArrowheads="1"/>
          </p:cNvSpPr>
          <p:nvPr/>
        </p:nvSpPr>
        <p:spPr bwMode="auto">
          <a:xfrm>
            <a:off x="2949576" y="3284536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4061" name="Object 45"/>
          <p:cNvGraphicFramePr>
            <a:graphicFrameLocks noChangeAspect="1"/>
          </p:cNvGraphicFramePr>
          <p:nvPr/>
        </p:nvGraphicFramePr>
        <p:xfrm>
          <a:off x="1265237" y="1556321"/>
          <a:ext cx="18780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876240" imgH="393480" progId="Equation.3">
                  <p:embed/>
                </p:oleObj>
              </mc:Choice>
              <mc:Fallback>
                <p:oleObj name="Equation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7" y="1556321"/>
                        <a:ext cx="18780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281085" y="3520659"/>
            <a:ext cx="6799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</a:rPr>
              <a:t>1&lt;m</a:t>
            </a:r>
            <a:endParaRPr lang="en-US" sz="16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2" grpId="0" animBg="1"/>
      <p:bldP spid="214043" grpId="0" autoUpdateAnimBg="0"/>
      <p:bldP spid="214044" grpId="0" autoUpdateAnimBg="0"/>
      <p:bldP spid="214045" grpId="0" autoUpdateAnimBg="0"/>
      <p:bldP spid="214046" grpId="0" autoUpdateAnimBg="0"/>
      <p:bldP spid="214047" grpId="0" autoUpdateAnimBg="0"/>
      <p:bldP spid="214048" grpId="0" autoUpdateAnimBg="0"/>
      <p:bldP spid="214049" grpId="0" autoUpdateAnimBg="0"/>
      <p:bldP spid="214050" grpId="0" autoUpdateAnimBg="0"/>
      <p:bldP spid="214052" grpId="0" autoUpdateAnimBg="0"/>
      <p:bldP spid="214057" grpId="0" animBg="1"/>
      <p:bldP spid="214058" grpId="0" animBg="1"/>
      <p:bldP spid="2140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2503488" y="2232025"/>
            <a:ext cx="4887913" cy="3843339"/>
            <a:chOff x="1001" y="1428"/>
            <a:chExt cx="3079" cy="2421"/>
          </a:xfrm>
        </p:grpSpPr>
        <p:grpSp>
          <p:nvGrpSpPr>
            <p:cNvPr id="207876" name="Group 4"/>
            <p:cNvGrpSpPr>
              <a:grpSpLocks/>
            </p:cNvGrpSpPr>
            <p:nvPr/>
          </p:nvGrpSpPr>
          <p:grpSpPr bwMode="auto">
            <a:xfrm>
              <a:off x="1200" y="1584"/>
              <a:ext cx="2880" cy="2016"/>
              <a:chOff x="1200" y="1584"/>
              <a:chExt cx="2880" cy="2016"/>
            </a:xfrm>
          </p:grpSpPr>
          <p:sp>
            <p:nvSpPr>
              <p:cNvPr id="207877" name="Rectangle 5"/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0" cy="2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78" name="Line 6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79" name="Line 7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0" name="Line 8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2" name="Line 10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3" name="Line 11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4" name="Line 1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>
                <a:off x="36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8" name="Line 16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9" name="Line 1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0" name="Line 18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1" name="Line 19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2" name="Line 20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1102" y="3607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1052" y="142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058" y="1664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016" y="1946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028" y="2179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016" y="241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009" y="2652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1017" y="289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001" y="316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60" y="360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600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839" y="359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065" y="359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305" y="359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553" y="361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803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043" y="361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282" y="360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9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3508" y="3599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748" y="3607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11</a:t>
              </a:r>
              <a:endParaRPr 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07898" name="Group 26"/>
          <p:cNvGrpSpPr>
            <a:grpSpLocks/>
          </p:cNvGrpSpPr>
          <p:nvPr/>
        </p:nvGrpSpPr>
        <p:grpSpPr bwMode="auto">
          <a:xfrm>
            <a:off x="3467102" y="2402683"/>
            <a:ext cx="4057650" cy="2165350"/>
            <a:chOff x="1440" y="1756"/>
            <a:chExt cx="2556" cy="1364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1440" y="297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Rectangle 28"/>
            <p:cNvSpPr>
              <a:spLocks noChangeArrowheads="1"/>
            </p:cNvSpPr>
            <p:nvPr/>
          </p:nvSpPr>
          <p:spPr bwMode="auto">
            <a:xfrm>
              <a:off x="3804" y="175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7680326" y="2673351"/>
            <a:ext cx="250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anose="020B0604030504040204" pitchFamily="34" charset="0"/>
              </a:rPr>
              <a:t>Line: </a:t>
            </a:r>
            <a:r>
              <a:rPr lang="en-US" sz="2000" smtClean="0">
                <a:latin typeface="Tahoma" panose="020B0604030504040204" pitchFamily="34" charset="0"/>
              </a:rPr>
              <a:t>(2,3) </a:t>
            </a:r>
            <a:r>
              <a:rPr lang="en-US" sz="2000">
                <a:latin typeface="Tahoma" panose="020B0604030504040204" pitchFamily="34" charset="0"/>
              </a:rPr>
              <a:t>-&gt; </a:t>
            </a:r>
            <a:r>
              <a:rPr lang="en-US" sz="2000" smtClean="0">
                <a:latin typeface="Tahoma" panose="020B0604030504040204" pitchFamily="34" charset="0"/>
              </a:rPr>
              <a:t>(12,8)</a:t>
            </a:r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207902" name="Group 30"/>
          <p:cNvGrpSpPr>
            <a:grpSpLocks/>
          </p:cNvGrpSpPr>
          <p:nvPr/>
        </p:nvGrpSpPr>
        <p:grpSpPr bwMode="auto">
          <a:xfrm>
            <a:off x="3766091" y="2631418"/>
            <a:ext cx="3463925" cy="1719263"/>
            <a:chOff x="1536" y="1941"/>
            <a:chExt cx="2182" cy="1083"/>
          </a:xfrm>
        </p:grpSpPr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 flipV="1">
              <a:off x="1536" y="1941"/>
              <a:ext cx="2182" cy="1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904" name="Text Box 32"/>
            <p:cNvSpPr txBox="1">
              <a:spLocks noChangeArrowheads="1"/>
            </p:cNvSpPr>
            <p:nvPr/>
          </p:nvSpPr>
          <p:spPr bwMode="auto">
            <a:xfrm>
              <a:off x="2102" y="2180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latin typeface="Tahoma" panose="020B0604030504040204" pitchFamily="34" charset="0"/>
                </a:rPr>
                <a:t>?</a:t>
              </a:r>
            </a:p>
          </p:txBody>
        </p:sp>
      </p:grp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7772400" y="3810001"/>
            <a:ext cx="3268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smtClean="0">
                <a:latin typeface="Tahoma" panose="020B0604030504040204" pitchFamily="34" charset="0"/>
              </a:rPr>
              <a:t>pixels nào sẽ được bật lên?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A(2,3) và B(12,8)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1" grpId="0" autoUpdateAnimBg="0"/>
      <p:bldP spid="2079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146654" y="2167631"/>
            <a:ext cx="4887913" cy="3843339"/>
            <a:chOff x="1001" y="1428"/>
            <a:chExt cx="3079" cy="2421"/>
          </a:xfrm>
        </p:grpSpPr>
        <p:grpSp>
          <p:nvGrpSpPr>
            <p:cNvPr id="207876" name="Group 4"/>
            <p:cNvGrpSpPr>
              <a:grpSpLocks/>
            </p:cNvGrpSpPr>
            <p:nvPr/>
          </p:nvGrpSpPr>
          <p:grpSpPr bwMode="auto">
            <a:xfrm>
              <a:off x="1200" y="1584"/>
              <a:ext cx="2880" cy="2016"/>
              <a:chOff x="1200" y="1584"/>
              <a:chExt cx="2880" cy="2016"/>
            </a:xfrm>
          </p:grpSpPr>
          <p:sp>
            <p:nvSpPr>
              <p:cNvPr id="207877" name="Rectangle 5"/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0" cy="2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78" name="Line 6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79" name="Line 7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0" name="Line 8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2" name="Line 10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3" name="Line 11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4" name="Line 1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>
                <a:off x="36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8" name="Line 16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9" name="Line 1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0" name="Line 18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1" name="Line 19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2" name="Line 20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1102" y="3607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1052" y="142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058" y="1664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016" y="1946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028" y="2179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016" y="241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009" y="2652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1017" y="289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001" y="316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60" y="360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600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839" y="359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065" y="359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305" y="359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553" y="361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803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043" y="361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282" y="360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9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3508" y="3599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748" y="3607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11</a:t>
              </a:r>
              <a:endParaRPr lang="en-US">
                <a:latin typeface="Tahoma" panose="020B0604030504040204" pitchFamily="34" charset="0"/>
              </a:endParaRPr>
            </a:p>
          </p:txBody>
        </p:sp>
      </p:grp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1045959" y="4297958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A(2,3) và B(12,8)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83546"/>
              </p:ext>
            </p:extLst>
          </p:nvPr>
        </p:nvGraphicFramePr>
        <p:xfrm>
          <a:off x="4983163" y="2147888"/>
          <a:ext cx="552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2641320" imgH="393480" progId="Equation.3">
                  <p:embed/>
                </p:oleObj>
              </mc:Choice>
              <mc:Fallback>
                <p:oleObj name="Equation" r:id="rId3" imgW="264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2147888"/>
                        <a:ext cx="55245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79890"/>
              </p:ext>
            </p:extLst>
          </p:nvPr>
        </p:nvGraphicFramePr>
        <p:xfrm>
          <a:off x="6510301" y="3002719"/>
          <a:ext cx="1878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01" y="3002719"/>
                        <a:ext cx="1878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337780" y="3553886"/>
            <a:ext cx="29867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</a:t>
            </a:r>
            <a:r>
              <a:rPr lang="en-US" sz="1600" baseline="-25000" smtClean="0">
                <a:latin typeface="Tahoma" panose="020B0604030504040204" pitchFamily="34" charset="0"/>
              </a:rPr>
              <a:t>A</a:t>
            </a:r>
            <a:r>
              <a:rPr lang="en-US" sz="1600" smtClean="0">
                <a:latin typeface="Tahoma" panose="020B0604030504040204" pitchFamily="34" charset="0"/>
              </a:rPr>
              <a:t>= 2                 </a:t>
            </a:r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</a:t>
            </a:r>
            <a:r>
              <a:rPr lang="en-US" sz="1600" baseline="-25000" smtClean="0">
                <a:latin typeface="Tahoma" panose="020B0604030504040204" pitchFamily="34" charset="0"/>
              </a:rPr>
              <a:t>A</a:t>
            </a:r>
            <a:r>
              <a:rPr lang="en-US" sz="1600" smtClean="0">
                <a:latin typeface="Tahoma" panose="020B0604030504040204" pitchFamily="34" charset="0"/>
              </a:rPr>
              <a:t>=3</a:t>
            </a:r>
            <a:endParaRPr lang="en-US" sz="1600" baseline="-25000">
              <a:latin typeface="Tahoma" panose="020B0604030504040204" pitchFamily="34" charset="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334523" y="3892615"/>
            <a:ext cx="13965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</a:t>
            </a:r>
            <a:r>
              <a:rPr lang="en-US" sz="1600" baseline="-25000" smtClean="0">
                <a:latin typeface="Tahoma" panose="020B0604030504040204" pitchFamily="34" charset="0"/>
              </a:rPr>
              <a:t>A</a:t>
            </a:r>
            <a:r>
              <a:rPr lang="en-US" sz="1600" smtClean="0">
                <a:latin typeface="Tahoma" panose="020B0604030504040204" pitchFamily="34" charset="0"/>
              </a:rPr>
              <a:t>+1= 3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7246812" y="3892615"/>
            <a:ext cx="37769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</a:t>
            </a:r>
            <a:r>
              <a:rPr lang="en-US" sz="1600" baseline="-25000" smtClean="0">
                <a:latin typeface="Tahoma" panose="020B0604030504040204" pitchFamily="34" charset="0"/>
              </a:rPr>
              <a:t>A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3+1*0.5 = 3.5 (~4)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1478098" y="389244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5334523" y="4293994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4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7246812" y="4293994"/>
            <a:ext cx="3212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3.5+1*0.5 = 4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1871474" y="3863083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34523" y="4669500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5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7246812" y="4669500"/>
            <a:ext cx="3693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4+1*0.5 = 4.5 (~5)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2221442" y="353675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307617" y="5070879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6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7219906" y="5070879"/>
            <a:ext cx="32107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4.5+1*0.5 = 5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612422" y="3482082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9" grpId="0" animBg="1"/>
      <p:bldP spid="56" grpId="0"/>
      <p:bldP spid="57" grpId="0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146654" y="2167631"/>
            <a:ext cx="5102226" cy="3843339"/>
            <a:chOff x="1001" y="1428"/>
            <a:chExt cx="3214" cy="2421"/>
          </a:xfrm>
        </p:grpSpPr>
        <p:grpSp>
          <p:nvGrpSpPr>
            <p:cNvPr id="207876" name="Group 4"/>
            <p:cNvGrpSpPr>
              <a:grpSpLocks/>
            </p:cNvGrpSpPr>
            <p:nvPr/>
          </p:nvGrpSpPr>
          <p:grpSpPr bwMode="auto">
            <a:xfrm>
              <a:off x="1200" y="1584"/>
              <a:ext cx="2880" cy="2016"/>
              <a:chOff x="1200" y="1584"/>
              <a:chExt cx="2880" cy="2016"/>
            </a:xfrm>
          </p:grpSpPr>
          <p:sp>
            <p:nvSpPr>
              <p:cNvPr id="207877" name="Rectangle 5"/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0" cy="2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78" name="Line 6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79" name="Line 7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0" name="Line 8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2" name="Line 10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3" name="Line 11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4" name="Line 1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>
                <a:off x="360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8" name="Line 16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9" name="Line 1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0" name="Line 18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1" name="Line 19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2" name="Line 20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1102" y="3607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1052" y="142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058" y="1664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016" y="1946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028" y="2179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016" y="241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009" y="2652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1017" y="2897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001" y="3168"/>
              <a:ext cx="19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1360" y="360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600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2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839" y="359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3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065" y="359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4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305" y="359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5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553" y="361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6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803" y="36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7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043" y="361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8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282" y="360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9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3508" y="3599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10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748" y="3607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11</a:t>
              </a:r>
              <a:endParaRPr lang="en-US">
                <a:latin typeface="Tahoma" panose="020B0604030504040204" pitchFamily="34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939" y="3597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Tahoma" panose="020B0604030504040204" pitchFamily="34" charset="0"/>
                </a:rPr>
                <a:t>12</a:t>
              </a:r>
              <a:endParaRPr lang="en-US">
                <a:latin typeface="Tahoma" panose="020B0604030504040204" pitchFamily="34" charset="0"/>
              </a:endParaRPr>
            </a:p>
          </p:txBody>
        </p:sp>
      </p:grp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1045959" y="4297958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A(2,3) và B(12,8)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83546"/>
              </p:ext>
            </p:extLst>
          </p:nvPr>
        </p:nvGraphicFramePr>
        <p:xfrm>
          <a:off x="4983163" y="2147888"/>
          <a:ext cx="552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2641320" imgH="393480" progId="Equation.3">
                  <p:embed/>
                </p:oleObj>
              </mc:Choice>
              <mc:Fallback>
                <p:oleObj name="Equation" r:id="rId3" imgW="264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2147888"/>
                        <a:ext cx="55245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79890"/>
              </p:ext>
            </p:extLst>
          </p:nvPr>
        </p:nvGraphicFramePr>
        <p:xfrm>
          <a:off x="6510301" y="3002719"/>
          <a:ext cx="1878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01" y="3002719"/>
                        <a:ext cx="1878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334523" y="3573044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7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7246812" y="3573044"/>
            <a:ext cx="36952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5+1*0.5 = 5.5 (~6)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1478098" y="389244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5334523" y="3922406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8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7246812" y="3922406"/>
            <a:ext cx="3212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5.5+1*0.5 = 6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1871474" y="3863083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25080" y="4228662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9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7237369" y="4228662"/>
            <a:ext cx="3693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6+1*0.5 = 6.5 (~7)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2221442" y="3536750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314044" y="4519822"/>
            <a:ext cx="14269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10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7226333" y="4519822"/>
            <a:ext cx="32107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6.5+1*0.5 = 7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612422" y="3482082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3003037" y="3132894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27"/>
          <p:cNvSpPr>
            <a:spLocks noChangeArrowheads="1"/>
          </p:cNvSpPr>
          <p:nvPr/>
        </p:nvSpPr>
        <p:spPr bwMode="auto">
          <a:xfrm>
            <a:off x="3380862" y="3132894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3713298" y="2755812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4078515" y="2769293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5314044" y="4797887"/>
            <a:ext cx="14269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11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7226333" y="4797887"/>
            <a:ext cx="3680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7+1*0.5 = 7.5 (~8)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4513566" y="2305523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314044" y="5089047"/>
            <a:ext cx="14269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 = </a:t>
            </a:r>
            <a:r>
              <a:rPr lang="en-US" sz="1600" smtClean="0">
                <a:latin typeface="Tahoma" panose="020B0604030504040204" pitchFamily="34" charset="0"/>
              </a:rPr>
              <a:t>x+1= 12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7226333" y="5089047"/>
            <a:ext cx="31977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y = </a:t>
            </a:r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+ 1 * </a:t>
            </a:r>
            <a:r>
              <a:rPr lang="en-US" sz="1600" smtClean="0">
                <a:latin typeface="Tahoma" panose="020B0604030504040204" pitchFamily="34" charset="0"/>
              </a:rPr>
              <a:t>m = 7.5+1*0.5 = 8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4906963" y="2305523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9" grpId="0" animBg="1"/>
      <p:bldP spid="57" grpId="0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4" grpId="0"/>
      <p:bldP spid="75" grpId="0"/>
      <p:bldP spid="76" grpId="0" animBg="1"/>
      <p:bldP spid="77" grpId="0"/>
      <p:bldP spid="78" grpId="0"/>
      <p:bldP spid="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A(12,8) và B(2,3)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95123"/>
              </p:ext>
            </p:extLst>
          </p:nvPr>
        </p:nvGraphicFramePr>
        <p:xfrm>
          <a:off x="6240463" y="2003425"/>
          <a:ext cx="57642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2755800" imgH="393480" progId="Equation.3">
                  <p:embed/>
                </p:oleObj>
              </mc:Choice>
              <mc:Fallback>
                <p:oleObj name="Equation" r:id="rId3" imgW="275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003425"/>
                        <a:ext cx="57642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70067"/>
              </p:ext>
            </p:extLst>
          </p:nvPr>
        </p:nvGraphicFramePr>
        <p:xfrm>
          <a:off x="857221" y="2322358"/>
          <a:ext cx="4054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1" y="2322358"/>
                        <a:ext cx="4054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20" y="2811307"/>
            <a:ext cx="3244703" cy="2894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1923" y="2825750"/>
            <a:ext cx="3342066" cy="29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A(3,2) và B(8,12)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8614"/>
              </p:ext>
            </p:extLst>
          </p:nvPr>
        </p:nvGraphicFramePr>
        <p:xfrm>
          <a:off x="4199057" y="1890068"/>
          <a:ext cx="4278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" imgW="2044440" imgH="393480" progId="Equation.3">
                  <p:embed/>
                </p:oleObj>
              </mc:Choice>
              <mc:Fallback>
                <p:oleObj name="Equation" r:id="rId3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057" y="1890068"/>
                        <a:ext cx="4278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89482"/>
              </p:ext>
            </p:extLst>
          </p:nvPr>
        </p:nvGraphicFramePr>
        <p:xfrm>
          <a:off x="731742" y="2349211"/>
          <a:ext cx="32369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5" imgW="1511280" imgH="393480" progId="Equation.3">
                  <p:embed/>
                </p:oleObj>
              </mc:Choice>
              <mc:Fallback>
                <p:oleObj name="Equation" r:id="rId5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42" y="2349211"/>
                        <a:ext cx="32369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823410" y="3080496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y+1= 3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2215538" y="3080496"/>
            <a:ext cx="34499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panose="020B0604030504040204" pitchFamily="34" charset="0"/>
              </a:rPr>
              <a:t>x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 m = 3+1/2 = 3.5 (~4)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823410" y="3429858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y+1= 4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215538" y="3429858"/>
            <a:ext cx="29674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 m = 3.5+1/2 = 4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13967" y="3736114"/>
            <a:ext cx="13324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 = y+1= 5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206095" y="3736114"/>
            <a:ext cx="34479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 m = 4+1/2 = 4.5 (~5)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802931" y="4027274"/>
            <a:ext cx="1317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y+1= 6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2195059" y="4027274"/>
            <a:ext cx="29013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x+ </a:t>
            </a:r>
            <a:r>
              <a:rPr lang="en-US" sz="1600">
                <a:latin typeface="Tahoma" panose="020B0604030504040204" pitchFamily="34" charset="0"/>
              </a:rPr>
              <a:t>1 </a:t>
            </a:r>
            <a:r>
              <a:rPr lang="en-US" sz="1600" smtClean="0">
                <a:latin typeface="Tahoma" panose="020B0604030504040204" pitchFamily="34" charset="0"/>
              </a:rPr>
              <a:t>/ m = 4.5+1/2 = 5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802931" y="4305339"/>
            <a:ext cx="1317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y+1= 7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2195059" y="4305339"/>
            <a:ext cx="35471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 m = 5+1/2 = 5.5 (~6)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802931" y="4596499"/>
            <a:ext cx="12538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y= y+1= 8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2195059" y="4596499"/>
            <a:ext cx="3015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/m = 6.5+1/2 = 6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99580" y="4874564"/>
            <a:ext cx="12538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y= y+1= 9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2146383" y="4887659"/>
            <a:ext cx="3370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/m = 6+1/2 = 6.5 (~7) 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789774" y="5165724"/>
            <a:ext cx="1366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y= y+1= 10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2136577" y="5178819"/>
            <a:ext cx="2775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/m = 6.5+1/2 = 7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789774" y="5461667"/>
            <a:ext cx="1366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y= y+1= 11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2136577" y="5474762"/>
            <a:ext cx="32426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/m = 7+1/2 = 7.5 (~8)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774118" y="5757812"/>
            <a:ext cx="1366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y= y+1= 12 </a:t>
            </a:r>
            <a:endParaRPr lang="en-US" sz="1600">
              <a:latin typeface="Tahoma" panose="020B0604030504040204" pitchFamily="34" charset="0"/>
            </a:endParaRP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2120921" y="5770907"/>
            <a:ext cx="27601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= </a:t>
            </a:r>
            <a:r>
              <a:rPr lang="en-US" sz="1600" smtClean="0">
                <a:latin typeface="Tahoma" panose="020B0604030504040204" pitchFamily="34" charset="0"/>
              </a:rPr>
              <a:t>x </a:t>
            </a:r>
            <a:r>
              <a:rPr lang="en-US" sz="1600">
                <a:latin typeface="Tahoma" panose="020B0604030504040204" pitchFamily="34" charset="0"/>
              </a:rPr>
              <a:t>+ 1 </a:t>
            </a:r>
            <a:r>
              <a:rPr lang="en-US" sz="1600" smtClean="0">
                <a:latin typeface="Tahoma" panose="020B0604030504040204" pitchFamily="34" charset="0"/>
              </a:rPr>
              <a:t>/m = 7.5+1/2 = 8</a:t>
            </a:r>
            <a:endParaRPr lang="en-US" sz="1600">
              <a:latin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163" y="2769898"/>
            <a:ext cx="3790414" cy="32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3" grpId="0"/>
      <p:bldP spid="64" grpId="0"/>
      <p:bldP spid="66" grpId="0"/>
      <p:bldP spid="67" grpId="0"/>
      <p:bldP spid="74" grpId="0"/>
      <p:bldP spid="75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A(8,12) và B(3,2)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81771"/>
              </p:ext>
            </p:extLst>
          </p:nvPr>
        </p:nvGraphicFramePr>
        <p:xfrm>
          <a:off x="6584950" y="2003425"/>
          <a:ext cx="5073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3" imgW="2425680" imgH="393480" progId="Equation.3">
                  <p:embed/>
                </p:oleObj>
              </mc:Choice>
              <mc:Fallback>
                <p:oleObj name="Equation" r:id="rId3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2003425"/>
                        <a:ext cx="50736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13331"/>
              </p:ext>
            </p:extLst>
          </p:nvPr>
        </p:nvGraphicFramePr>
        <p:xfrm>
          <a:off x="2299684" y="1976414"/>
          <a:ext cx="4054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5" imgW="1892160" imgH="393480" progId="Equation.3">
                  <p:embed/>
                </p:oleObj>
              </mc:Choice>
              <mc:Fallback>
                <p:oleObj name="Equation" r:id="rId5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84" y="1976414"/>
                        <a:ext cx="40544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64" y="2796754"/>
            <a:ext cx="3489040" cy="3111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690" y="2796754"/>
            <a:ext cx="3663910" cy="31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A(2,8) và B(12,3)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73762"/>
              </p:ext>
            </p:extLst>
          </p:nvPr>
        </p:nvGraphicFramePr>
        <p:xfrm>
          <a:off x="6175375" y="2003425"/>
          <a:ext cx="58959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2819160" imgH="393480" progId="Equation.3">
                  <p:embed/>
                </p:oleObj>
              </mc:Choice>
              <mc:Fallback>
                <p:oleObj name="Equation" r:id="rId3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2003425"/>
                        <a:ext cx="58959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58192"/>
              </p:ext>
            </p:extLst>
          </p:nvPr>
        </p:nvGraphicFramePr>
        <p:xfrm>
          <a:off x="965200" y="2322513"/>
          <a:ext cx="3836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1790640" imgH="228600" progId="Equation.3">
                  <p:embed/>
                </p:oleObj>
              </mc:Choice>
              <mc:Fallback>
                <p:oleObj name="Equation" r:id="rId5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322513"/>
                        <a:ext cx="38369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" y="2825749"/>
            <a:ext cx="2991381" cy="3124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9478" y="2825748"/>
            <a:ext cx="3639969" cy="3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36" y="1600980"/>
            <a:ext cx="8052837" cy="2478382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Với các ảnh được mô tả bằng các đối tượng hình học cơ sở, cần </a:t>
            </a:r>
            <a:r>
              <a:rPr lang="vi-VN" smtClean="0"/>
              <a:t>có một</a:t>
            </a:r>
            <a:r>
              <a:rPr lang="en-US" smtClean="0"/>
              <a:t> </a:t>
            </a:r>
            <a:r>
              <a:rPr lang="vi-VN" smtClean="0"/>
              <a:t>quá </a:t>
            </a:r>
            <a:r>
              <a:rPr lang="vi-VN"/>
              <a:t>trình chuyển các đối tượng này về dạng ma trận các pixel trước. Quá trình </a:t>
            </a:r>
            <a:r>
              <a:rPr lang="vi-VN" smtClean="0"/>
              <a:t>này</a:t>
            </a:r>
            <a:r>
              <a:rPr lang="en-US" smtClean="0"/>
              <a:t> </a:t>
            </a:r>
            <a:r>
              <a:rPr lang="vi-VN" smtClean="0"/>
              <a:t>còn </a:t>
            </a:r>
            <a:r>
              <a:rPr lang="vi-VN"/>
              <a:t>được gọi là quá trình chuyển đổi bằng dòng </a:t>
            </a:r>
            <a:r>
              <a:rPr lang="vi-VN" smtClean="0"/>
              <a:t>quét.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97546" y="1738573"/>
            <a:ext cx="2804243" cy="2074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954025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966655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386418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839162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289824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72844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43692" y="19622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343692" y="25464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343692" y="31179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337342" y="3664049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25957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42278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265828" y="18479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736234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166805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611988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445290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892632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265828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736234" y="241944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1183576" y="239404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1610001" y="24194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45474" y="297370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852355" y="2973702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305867" y="294905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736234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166601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614147" y="29655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445290" y="352026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9878259" y="352026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278754" y="3508044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736234" y="3507948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166746" y="34989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611988" y="3522923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endCxn id="106" idx="5"/>
          </p:cNvCxnSpPr>
          <p:nvPr/>
        </p:nvCxnSpPr>
        <p:spPr>
          <a:xfrm flipV="1">
            <a:off x="9343692" y="2007431"/>
            <a:ext cx="2463418" cy="1665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121249" y="4074995"/>
            <a:ext cx="10782763" cy="1911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Đối tượng đồ họa cơ sở đơn giản nhất là điểm và đoạn thẳng, ngoài ra còn</a:t>
            </a:r>
            <a:r>
              <a:rPr lang="en-US" smtClean="0"/>
              <a:t> </a:t>
            </a:r>
            <a:r>
              <a:rPr lang="vi-VN" smtClean="0"/>
              <a:t>có đường tròn, và các đường conics, mặt bậc hai, các mặt và đường splines, các</a:t>
            </a:r>
            <a:r>
              <a:rPr lang="en-US" smtClean="0"/>
              <a:t> </a:t>
            </a:r>
            <a:r>
              <a:rPr lang="vi-VN" smtClean="0"/>
              <a:t>vùng tô đa giác, chuỗi kí tự</a:t>
            </a:r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A(12,3) và B(2,8)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48159"/>
              </p:ext>
            </p:extLst>
          </p:nvPr>
        </p:nvGraphicFramePr>
        <p:xfrm>
          <a:off x="6110288" y="2003425"/>
          <a:ext cx="60277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2882880" imgH="393480" progId="Equation.3">
                  <p:embed/>
                </p:oleObj>
              </mc:Choice>
              <mc:Fallback>
                <p:oleObj name="Equation" r:id="rId3" imgW="2882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2003425"/>
                        <a:ext cx="60277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49429"/>
              </p:ext>
            </p:extLst>
          </p:nvPr>
        </p:nvGraphicFramePr>
        <p:xfrm>
          <a:off x="855663" y="2322513"/>
          <a:ext cx="4056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322513"/>
                        <a:ext cx="4056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993" y="2825746"/>
            <a:ext cx="3715514" cy="3227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32" y="2801300"/>
            <a:ext cx="3002567" cy="31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A(3,12) và B(8,2)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8040"/>
              </p:ext>
            </p:extLst>
          </p:nvPr>
        </p:nvGraphicFramePr>
        <p:xfrm>
          <a:off x="6489186" y="1976414"/>
          <a:ext cx="54213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2590560" imgH="393480" progId="Equation.3">
                  <p:embed/>
                </p:oleObj>
              </mc:Choice>
              <mc:Fallback>
                <p:oleObj name="Equation" r:id="rId3" imgW="259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186" y="1976414"/>
                        <a:ext cx="54213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21497"/>
              </p:ext>
            </p:extLst>
          </p:nvPr>
        </p:nvGraphicFramePr>
        <p:xfrm>
          <a:off x="2299684" y="1976414"/>
          <a:ext cx="4054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892160" imgH="393480" progId="Equation.3">
                  <p:embed/>
                </p:oleObj>
              </mc:Choice>
              <mc:Fallback>
                <p:oleObj name="Equation" r:id="rId5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84" y="1976414"/>
                        <a:ext cx="40544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969" y="2825750"/>
            <a:ext cx="3678606" cy="3195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521" y="2773195"/>
            <a:ext cx="3109632" cy="32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A(8,2) và B(3,12)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96364"/>
              </p:ext>
            </p:extLst>
          </p:nvPr>
        </p:nvGraphicFramePr>
        <p:xfrm>
          <a:off x="6478588" y="2003425"/>
          <a:ext cx="52879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2527200" imgH="393480" progId="Equation.3">
                  <p:embed/>
                </p:oleObj>
              </mc:Choice>
              <mc:Fallback>
                <p:oleObj name="Equation" r:id="rId3" imgW="252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003425"/>
                        <a:ext cx="52879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088831"/>
              </p:ext>
            </p:extLst>
          </p:nvPr>
        </p:nvGraphicFramePr>
        <p:xfrm>
          <a:off x="2776538" y="1976438"/>
          <a:ext cx="3101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1447560" imgH="393480" progId="Equation.3">
                  <p:embed/>
                </p:oleObj>
              </mc:Choice>
              <mc:Fallback>
                <p:oleObj name="Equation" r:id="rId5" imgW="1447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976438"/>
                        <a:ext cx="31019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80" y="2657771"/>
            <a:ext cx="3176875" cy="331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479" y="2940496"/>
            <a:ext cx="3561242" cy="30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4363" y="804519"/>
            <a:ext cx="9603275" cy="637915"/>
          </a:xfrm>
        </p:spPr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73449"/>
            <a:ext cx="10894437" cy="4057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Tóm lại, thuật toán DDA được mô tả theo 8 trường hợp như sau: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(xa&lt;xb;ya&lt;yb;dy&lt;dx): 0&lt;m&lt;1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(xa&gt;xb;ya&gt;yb;|dy|&lt;|dx|): 0&lt;|m|&lt;1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(xa&lt;xb;ya&lt;yb;dy&gt;dx): m&gt;1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(xa&gt;xb;ya&gt;yb;|dy|&gt;|dx|): |m|&gt;1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(xa&lt;xb;ya&gt;yb;|dx|&lt;dy): 0&lt;|m|&lt;1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(xa&gt;xb;ya&lt;yb;dx&gt;|dy|): 0&lt;|m|&lt;1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(xa&lt;xb;ya&gt;yb;dy&lt;|dx|): |m|&gt;1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(xa&gt;xb;ya&lt;yb;dy&gt;|dx|): |m|&gt;1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400" cap="none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763732"/>
              </p:ext>
            </p:extLst>
          </p:nvPr>
        </p:nvGraphicFramePr>
        <p:xfrm>
          <a:off x="5716743" y="2049597"/>
          <a:ext cx="3128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743" y="2049597"/>
                        <a:ext cx="3128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26180"/>
              </p:ext>
            </p:extLst>
          </p:nvPr>
        </p:nvGraphicFramePr>
        <p:xfrm>
          <a:off x="8779396" y="2360545"/>
          <a:ext cx="3128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5" imgW="1460160" imgH="228600" progId="Equation.3">
                  <p:embed/>
                </p:oleObj>
              </mc:Choice>
              <mc:Fallback>
                <p:oleObj name="Equation" r:id="rId5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396" y="2360545"/>
                        <a:ext cx="3128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18174"/>
              </p:ext>
            </p:extLst>
          </p:nvPr>
        </p:nvGraphicFramePr>
        <p:xfrm>
          <a:off x="5662768" y="2701560"/>
          <a:ext cx="31829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7" imgW="1485720" imgH="393480" progId="Equation.3">
                  <p:embed/>
                </p:oleObj>
              </mc:Choice>
              <mc:Fallback>
                <p:oleObj name="Equation" r:id="rId7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768" y="2701560"/>
                        <a:ext cx="31829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42007"/>
              </p:ext>
            </p:extLst>
          </p:nvPr>
        </p:nvGraphicFramePr>
        <p:xfrm>
          <a:off x="8779396" y="3042829"/>
          <a:ext cx="31829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9" imgW="1485720" imgH="393480" progId="Equation.3">
                  <p:embed/>
                </p:oleObj>
              </mc:Choice>
              <mc:Fallback>
                <p:oleObj name="Equation" r:id="rId9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396" y="3042829"/>
                        <a:ext cx="31829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40110"/>
              </p:ext>
            </p:extLst>
          </p:nvPr>
        </p:nvGraphicFramePr>
        <p:xfrm>
          <a:off x="5650433" y="3863605"/>
          <a:ext cx="3128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11" imgW="1460160" imgH="228600" progId="Equation.3">
                  <p:embed/>
                </p:oleObj>
              </mc:Choice>
              <mc:Fallback>
                <p:oleObj name="Equation" r:id="rId11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433" y="3863605"/>
                        <a:ext cx="3128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35319"/>
              </p:ext>
            </p:extLst>
          </p:nvPr>
        </p:nvGraphicFramePr>
        <p:xfrm>
          <a:off x="8845706" y="4205986"/>
          <a:ext cx="3128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12" imgW="1460160" imgH="228600" progId="Equation.3">
                  <p:embed/>
                </p:oleObj>
              </mc:Choice>
              <mc:Fallback>
                <p:oleObj name="Equation" r:id="rId12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706" y="4205986"/>
                        <a:ext cx="3128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1119"/>
              </p:ext>
            </p:extLst>
          </p:nvPr>
        </p:nvGraphicFramePr>
        <p:xfrm>
          <a:off x="5650432" y="4470287"/>
          <a:ext cx="31829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13" imgW="1485720" imgH="393480" progId="Equation.3">
                  <p:embed/>
                </p:oleObj>
              </mc:Choice>
              <mc:Fallback>
                <p:oleObj name="Equation" r:id="rId13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432" y="4470287"/>
                        <a:ext cx="31829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37475"/>
              </p:ext>
            </p:extLst>
          </p:nvPr>
        </p:nvGraphicFramePr>
        <p:xfrm>
          <a:off x="9009062" y="4803609"/>
          <a:ext cx="31829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14" imgW="1485720" imgH="393480" progId="Equation.3">
                  <p:embed/>
                </p:oleObj>
              </mc:Choice>
              <mc:Fallback>
                <p:oleObj name="Equation" r:id="rId14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9062" y="4803609"/>
                        <a:ext cx="31829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7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Straight Arrow Connector 1086"/>
          <p:cNvCxnSpPr/>
          <p:nvPr/>
        </p:nvCxnSpPr>
        <p:spPr>
          <a:xfrm>
            <a:off x="9606719" y="1956233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87148" y="3272321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0536"/>
            <a:ext cx="9767336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2.2.3. </a:t>
            </a:r>
            <a:r>
              <a:rPr lang="vi-VN" sz="2200" b="1" smtClean="0"/>
              <a:t>Các </a:t>
            </a:r>
            <a:r>
              <a:rPr lang="vi-VN" sz="2200" b="1"/>
              <a:t>giải thuật xây dựng thực thể cơ </a:t>
            </a:r>
            <a:r>
              <a:rPr lang="vi-VN" sz="2200" b="1" smtClean="0"/>
              <a:t>sở</a:t>
            </a:r>
            <a:r>
              <a:rPr lang="en-US" sz="2200" b="1" smtClean="0"/>
              <a:t> (tt)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Thuật toán DDA (Digital Differential Analizer</a:t>
            </a:r>
            <a:r>
              <a:rPr lang="en-US" sz="2200" b="1" smtClean="0"/>
              <a:t>) (tt)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9837" y="2649771"/>
            <a:ext cx="356870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#define Round(a) int(a+0.5)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int Color = GREEN;</a:t>
            </a:r>
          </a:p>
          <a:p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void </a:t>
            </a:r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LineDDA(int x1, int y1, int x2, int y2)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int x = x1;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y = y1;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m = float(y2-y1)/(x2-x1);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Round(y), 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for(int i=x1; i&lt;x2; i++)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y+=m;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putpixel(x,Round(y),Color);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} //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LineDDA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80" name="Picture 10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50" y="1481631"/>
            <a:ext cx="1372950" cy="609120"/>
          </a:xfrm>
          <a:prstGeom prst="rect">
            <a:avLst/>
          </a:prstGeom>
        </p:spPr>
      </p:pic>
      <p:pic>
        <p:nvPicPr>
          <p:cNvPr id="1082" name="Picture 10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450" y="3458519"/>
            <a:ext cx="1258538" cy="1256310"/>
          </a:xfrm>
          <a:prstGeom prst="rect">
            <a:avLst/>
          </a:prstGeom>
        </p:spPr>
      </p:pic>
      <p:pic>
        <p:nvPicPr>
          <p:cNvPr id="1084" name="Picture 10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21" y="4745909"/>
            <a:ext cx="2745900" cy="1256310"/>
          </a:xfrm>
          <a:prstGeom prst="rect">
            <a:avLst/>
          </a:prstGeom>
        </p:spPr>
      </p:pic>
      <p:pic>
        <p:nvPicPr>
          <p:cNvPr id="1085" name="Picture 10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0673" y="6108761"/>
            <a:ext cx="1372950" cy="609120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9606719" y="4471589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1082" idx="3"/>
            <a:endCxn id="1085" idx="3"/>
          </p:cNvCxnSpPr>
          <p:nvPr/>
        </p:nvCxnSpPr>
        <p:spPr>
          <a:xfrm>
            <a:off x="10235988" y="4086674"/>
            <a:ext cx="37635" cy="2326647"/>
          </a:xfrm>
          <a:prstGeom prst="bentConnector3">
            <a:avLst>
              <a:gd name="adj1" fmla="val 2057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8" name="Picture 10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9239" y="3650241"/>
            <a:ext cx="622913" cy="571050"/>
          </a:xfrm>
          <a:prstGeom prst="rect">
            <a:avLst/>
          </a:prstGeom>
        </p:spPr>
      </p:pic>
      <p:pic>
        <p:nvPicPr>
          <p:cNvPr id="1099" name="Picture 10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8158" y="4353842"/>
            <a:ext cx="673763" cy="571050"/>
          </a:xfrm>
          <a:prstGeom prst="rect">
            <a:avLst/>
          </a:prstGeom>
        </p:spPr>
      </p:pic>
      <p:cxnSp>
        <p:nvCxnSpPr>
          <p:cNvPr id="1103" name="Elbow Connector 1102"/>
          <p:cNvCxnSpPr>
            <a:stCxn id="1084" idx="1"/>
            <a:endCxn id="1082" idx="1"/>
          </p:cNvCxnSpPr>
          <p:nvPr/>
        </p:nvCxnSpPr>
        <p:spPr>
          <a:xfrm rot="10800000" flipH="1">
            <a:off x="8093920" y="4086674"/>
            <a:ext cx="883529" cy="1287390"/>
          </a:xfrm>
          <a:prstGeom prst="bentConnector3">
            <a:avLst>
              <a:gd name="adj1" fmla="val -2587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738" y="2171129"/>
            <a:ext cx="2745900" cy="12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0536"/>
            <a:ext cx="9767336" cy="1049899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2.2.3. </a:t>
            </a:r>
            <a:r>
              <a:rPr lang="vi-VN" sz="2200" b="1" smtClean="0"/>
              <a:t>Các </a:t>
            </a:r>
            <a:r>
              <a:rPr lang="vi-VN" sz="2200" b="1"/>
              <a:t>giải thuật xây dựng thực thể cơ </a:t>
            </a:r>
            <a:r>
              <a:rPr lang="vi-VN" sz="2200" b="1" smtClean="0"/>
              <a:t>sở</a:t>
            </a:r>
            <a:r>
              <a:rPr lang="en-US" sz="2200" b="1" smtClean="0"/>
              <a:t> (tt)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Thuật toán DDA (Digital Differential Analizer</a:t>
            </a:r>
            <a:r>
              <a:rPr lang="en-US" sz="2200" b="1" smtClean="0"/>
              <a:t>) (tổng quát)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2552" y="2646494"/>
            <a:ext cx="484582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void </a:t>
            </a:r>
            <a:r>
              <a:rPr lang="en-US"/>
              <a:t>lineDDA (int xa, int ya, int xb, int yb)</a:t>
            </a:r>
          </a:p>
          <a:p>
            <a:r>
              <a:rPr lang="en-US" smtClean="0"/>
              <a:t>{</a:t>
            </a:r>
            <a:endParaRPr lang="en-US"/>
          </a:p>
          <a:p>
            <a:r>
              <a:rPr lang="en-US" smtClean="0"/>
              <a:t>	int </a:t>
            </a:r>
            <a:r>
              <a:rPr lang="en-US"/>
              <a:t>dx = xb - xa, dy = yb - ya, steps, k;</a:t>
            </a:r>
          </a:p>
          <a:p>
            <a:r>
              <a:rPr lang="es-ES" smtClean="0"/>
              <a:t>	float xincrement</a:t>
            </a:r>
            <a:r>
              <a:rPr lang="es-ES"/>
              <a:t>, </a:t>
            </a:r>
            <a:r>
              <a:rPr lang="es-ES" smtClean="0"/>
              <a:t>yincrement</a:t>
            </a:r>
            <a:r>
              <a:rPr lang="es-ES"/>
              <a:t>, x = xa, y = ya;</a:t>
            </a:r>
          </a:p>
          <a:p>
            <a:r>
              <a:rPr lang="en-US" smtClean="0"/>
              <a:t>	if </a:t>
            </a:r>
            <a:r>
              <a:rPr lang="en-US"/>
              <a:t>(abs (dx) &gt; </a:t>
            </a:r>
            <a:r>
              <a:rPr lang="en-US" smtClean="0"/>
              <a:t>abs </a:t>
            </a:r>
            <a:r>
              <a:rPr lang="en-US"/>
              <a:t>(</a:t>
            </a:r>
            <a:r>
              <a:rPr lang="en-US" smtClean="0"/>
              <a:t>dy) </a:t>
            </a:r>
          </a:p>
          <a:p>
            <a:r>
              <a:rPr lang="en-US" smtClean="0"/>
              <a:t>	{</a:t>
            </a:r>
          </a:p>
          <a:p>
            <a:r>
              <a:rPr lang="en-US"/>
              <a:t>	</a:t>
            </a:r>
            <a:r>
              <a:rPr lang="en-US" smtClean="0"/>
              <a:t>	steps </a:t>
            </a:r>
            <a:r>
              <a:rPr lang="en-US"/>
              <a:t>= abs </a:t>
            </a:r>
            <a:r>
              <a:rPr lang="en-US" i="1"/>
              <a:t>(dx) </a:t>
            </a:r>
            <a:r>
              <a:rPr lang="en-US"/>
              <a:t>;</a:t>
            </a:r>
          </a:p>
          <a:p>
            <a:r>
              <a:rPr lang="en-US" smtClean="0"/>
              <a:t>	}</a:t>
            </a:r>
          </a:p>
          <a:p>
            <a:r>
              <a:rPr lang="en-US" smtClean="0"/>
              <a:t>	else </a:t>
            </a:r>
            <a:endParaRPr lang="en-US"/>
          </a:p>
          <a:p>
            <a:r>
              <a:rPr lang="en-US"/>
              <a:t>	</a:t>
            </a:r>
            <a:r>
              <a:rPr lang="en-US" smtClean="0"/>
              <a:t>{</a:t>
            </a:r>
            <a:endParaRPr lang="en-US"/>
          </a:p>
          <a:p>
            <a:r>
              <a:rPr lang="en-US"/>
              <a:t>		steps = abs dy);</a:t>
            </a:r>
          </a:p>
          <a:p>
            <a:r>
              <a:rPr lang="en-US"/>
              <a:t>	</a:t>
            </a:r>
            <a:r>
              <a:rPr lang="en-US" smtClean="0"/>
              <a:t>}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40183" y="2646494"/>
            <a:ext cx="4866009" cy="3477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	xincrement = dx</a:t>
            </a:r>
            <a:r>
              <a:rPr lang="en-US" sz="2000" i="1"/>
              <a:t>/</a:t>
            </a:r>
            <a:r>
              <a:rPr lang="en-US" sz="2000"/>
              <a:t>(float) steps;</a:t>
            </a:r>
          </a:p>
          <a:p>
            <a:r>
              <a:rPr lang="en-US" sz="2000" smtClean="0"/>
              <a:t>	yincrement </a:t>
            </a:r>
            <a:r>
              <a:rPr lang="en-US" sz="2000"/>
              <a:t>= </a:t>
            </a:r>
            <a:r>
              <a:rPr lang="en-US" sz="2000" smtClean="0"/>
              <a:t>dy</a:t>
            </a:r>
            <a:r>
              <a:rPr lang="en-US" sz="2000" i="1" smtClean="0"/>
              <a:t>1</a:t>
            </a:r>
            <a:r>
              <a:rPr lang="en-US" sz="2000" smtClean="0"/>
              <a:t>(float</a:t>
            </a:r>
            <a:r>
              <a:rPr lang="en-US" sz="2000"/>
              <a:t>) </a:t>
            </a:r>
            <a:r>
              <a:rPr lang="en-US" sz="2000" smtClean="0"/>
              <a:t>steps;</a:t>
            </a:r>
          </a:p>
          <a:p>
            <a:r>
              <a:rPr lang="en-US" sz="2000"/>
              <a:t>	</a:t>
            </a:r>
            <a:r>
              <a:rPr lang="en-US" sz="2000" smtClean="0"/>
              <a:t>putpixel (round(x),round(y),color);</a:t>
            </a:r>
          </a:p>
          <a:p>
            <a:r>
              <a:rPr lang="en-US" sz="2000" smtClean="0"/>
              <a:t>	</a:t>
            </a:r>
            <a:r>
              <a:rPr lang="en-US" sz="2000"/>
              <a:t>for (k=0; k&lt;steps; k++)</a:t>
            </a:r>
          </a:p>
          <a:p>
            <a:r>
              <a:rPr lang="en-US" sz="2000"/>
              <a:t>	{</a:t>
            </a:r>
          </a:p>
          <a:p>
            <a:r>
              <a:rPr lang="en-US" sz="2000"/>
              <a:t>		</a:t>
            </a:r>
            <a:r>
              <a:rPr lang="en-US" sz="2000" i="1"/>
              <a:t>x </a:t>
            </a:r>
            <a:r>
              <a:rPr lang="en-US" sz="2000"/>
              <a:t>+= xincrment;</a:t>
            </a:r>
          </a:p>
          <a:p>
            <a:r>
              <a:rPr lang="en-US" sz="2000"/>
              <a:t>		y += yincrement;</a:t>
            </a:r>
          </a:p>
          <a:p>
            <a:r>
              <a:rPr lang="en-US" sz="2000"/>
              <a:t>		putpixel (round(x),round(y));</a:t>
            </a:r>
          </a:p>
          <a:p>
            <a:r>
              <a:rPr lang="en-US" sz="2000"/>
              <a:t>	}</a:t>
            </a:r>
          </a:p>
          <a:p>
            <a:r>
              <a:rPr lang="en-US" sz="2000" smtClean="0"/>
              <a:t>}	</a:t>
            </a:r>
          </a:p>
          <a:p>
            <a:r>
              <a:rPr lang="en-US" sz="2000" smtClean="0"/>
              <a:t>//end DDA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65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8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62" y="1574354"/>
            <a:ext cx="10580137" cy="434384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 smtClean="0"/>
              <a:t>2.2.3. </a:t>
            </a:r>
            <a:r>
              <a:rPr lang="vi-VN" sz="1800" b="1" smtClean="0"/>
              <a:t>Các </a:t>
            </a:r>
            <a:r>
              <a:rPr lang="vi-VN" sz="1800" b="1"/>
              <a:t>giải thuật xây dựng thực thể cơ </a:t>
            </a:r>
            <a:r>
              <a:rPr lang="vi-VN" sz="1800" b="1" smtClean="0"/>
              <a:t>sở</a:t>
            </a:r>
            <a:r>
              <a:rPr lang="en-US" sz="1800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/>
              <a:t>Giải thuật </a:t>
            </a:r>
            <a:r>
              <a:rPr lang="en-US" sz="1800" b="1" smtClean="0"/>
              <a:t>Bresenham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1800"/>
              <a:t>Jack Elton Bresenham </a:t>
            </a:r>
            <a:r>
              <a:rPr lang="vi-VN" sz="1800" smtClean="0"/>
              <a:t>(</a:t>
            </a:r>
            <a:r>
              <a:rPr lang="en-US" sz="1800" smtClean="0"/>
              <a:t>1</a:t>
            </a:r>
            <a:r>
              <a:rPr lang="vi-VN" sz="1800" smtClean="0"/>
              <a:t>1</a:t>
            </a:r>
            <a:r>
              <a:rPr lang="en-US" sz="1800" smtClean="0"/>
              <a:t>/</a:t>
            </a:r>
            <a:r>
              <a:rPr lang="vi-VN" sz="1800" smtClean="0"/>
              <a:t>10</a:t>
            </a:r>
            <a:r>
              <a:rPr lang="en-US" sz="1800" smtClean="0"/>
              <a:t>/</a:t>
            </a:r>
            <a:r>
              <a:rPr lang="vi-VN" sz="1800" smtClean="0"/>
              <a:t>1937</a:t>
            </a:r>
            <a:r>
              <a:rPr lang="vi-VN" sz="1800"/>
              <a:t>, Clovis, New Mexico, Hoa Kỳ) là cựu giáo sư khoa học máy </a:t>
            </a:r>
            <a:r>
              <a:rPr lang="vi-VN" sz="1800" smtClean="0"/>
              <a:t>tính.</a:t>
            </a:r>
            <a:r>
              <a:rPr lang="en-US" sz="1800" smtClean="0"/>
              <a:t> Ông từng</a:t>
            </a:r>
            <a:r>
              <a:rPr lang="vi-VN" sz="1800" smtClean="0"/>
              <a:t> làm </a:t>
            </a:r>
            <a:r>
              <a:rPr lang="vi-VN" sz="1800"/>
              <a:t>việc trong phòng thí nghiệm tính toán tại phòng thí nghiệm phát triển San Jose của IBM. </a:t>
            </a:r>
            <a:r>
              <a:rPr lang="en-US" sz="1800" smtClean="0"/>
              <a:t>Thuật toán được sử dụng cho </a:t>
            </a:r>
            <a:r>
              <a:rPr lang="vi-VN" sz="1800" smtClean="0"/>
              <a:t>máy </a:t>
            </a:r>
            <a:r>
              <a:rPr lang="vi-VN" sz="1800"/>
              <a:t>vẽ </a:t>
            </a:r>
            <a:r>
              <a:rPr lang="vi-VN" sz="1800" smtClean="0"/>
              <a:t>Calcomp </a:t>
            </a:r>
            <a:r>
              <a:rPr lang="en-US" sz="1800" smtClean="0"/>
              <a:t>kết nối với</a:t>
            </a:r>
            <a:r>
              <a:rPr lang="vi-VN" sz="1800" smtClean="0"/>
              <a:t> </a:t>
            </a:r>
            <a:r>
              <a:rPr lang="vi-VN" sz="1800"/>
              <a:t>IBM 1401 thông qua bảng điều khiển máy </a:t>
            </a:r>
            <a:r>
              <a:rPr lang="en-US" sz="1800" smtClean="0"/>
              <a:t>của </a:t>
            </a:r>
            <a:r>
              <a:rPr lang="vi-VN" sz="1800" smtClean="0"/>
              <a:t>đánh </a:t>
            </a:r>
            <a:r>
              <a:rPr lang="vi-VN" sz="1800"/>
              <a:t>chữ </a:t>
            </a:r>
            <a:r>
              <a:rPr lang="vi-VN" sz="1800" smtClean="0"/>
              <a:t>1407</a:t>
            </a:r>
            <a:r>
              <a:rPr lang="en-US" sz="1800" smtClean="0"/>
              <a:t> v</a:t>
            </a:r>
            <a:r>
              <a:rPr lang="vi-VN" sz="1800" smtClean="0"/>
              <a:t>ào năm 1962. Thuật </a:t>
            </a:r>
            <a:r>
              <a:rPr lang="vi-VN" sz="1800"/>
              <a:t>toán của </a:t>
            </a:r>
            <a:r>
              <a:rPr lang="en-US" sz="1800" smtClean="0"/>
              <a:t>ông </a:t>
            </a:r>
            <a:r>
              <a:rPr lang="vi-VN" sz="1800" smtClean="0"/>
              <a:t>sau </a:t>
            </a:r>
            <a:r>
              <a:rPr lang="vi-VN" sz="1800"/>
              <a:t>đó đã được mở rộng để </a:t>
            </a:r>
            <a:r>
              <a:rPr lang="en-US" sz="1800" smtClean="0"/>
              <a:t>xây dựng đường</a:t>
            </a:r>
            <a:r>
              <a:rPr lang="vi-VN" sz="1800" smtClean="0"/>
              <a:t> tròn </a:t>
            </a:r>
            <a:r>
              <a:rPr lang="en-US" sz="1800" smtClean="0"/>
              <a:t>(Bresenham's midpoint circle algorithm). </a:t>
            </a:r>
            <a:r>
              <a:rPr lang="vi-VN" sz="1800" smtClean="0"/>
              <a:t>Thuật </a:t>
            </a:r>
            <a:r>
              <a:rPr lang="vi-VN" sz="1800"/>
              <a:t>toán Bresenham </a:t>
            </a:r>
            <a:r>
              <a:rPr lang="vi-VN" sz="1800" smtClean="0"/>
              <a:t>sử dụng</a:t>
            </a:r>
            <a:r>
              <a:rPr lang="en-US" sz="1800" smtClean="0"/>
              <a:t> hầu hết</a:t>
            </a:r>
            <a:r>
              <a:rPr lang="vi-VN" sz="1800" smtClean="0"/>
              <a:t> </a:t>
            </a:r>
            <a:r>
              <a:rPr lang="vi-VN" sz="1800"/>
              <a:t>trong </a:t>
            </a:r>
            <a:r>
              <a:rPr lang="en-US" sz="1800" smtClean="0"/>
              <a:t>sản phẩm </a:t>
            </a:r>
            <a:r>
              <a:rPr lang="vi-VN" sz="1800" smtClean="0"/>
              <a:t>phần </a:t>
            </a:r>
            <a:r>
              <a:rPr lang="vi-VN" sz="1800"/>
              <a:t>cứng như máy vẽ và trong chip đồ họa của card đồ họa hiện </a:t>
            </a:r>
            <a:r>
              <a:rPr lang="vi-VN" sz="1800" smtClean="0"/>
              <a:t>đại</a:t>
            </a:r>
            <a:r>
              <a:rPr lang="en-US" sz="1800" smtClean="0"/>
              <a:t> và</a:t>
            </a:r>
            <a:r>
              <a:rPr lang="vi-VN" sz="1800" smtClean="0"/>
              <a:t> </a:t>
            </a:r>
            <a:r>
              <a:rPr lang="vi-VN" sz="1800"/>
              <a:t>trong nhiều thư viện </a:t>
            </a:r>
            <a:r>
              <a:rPr lang="vi-VN" sz="1800" smtClean="0"/>
              <a:t>phần mềm</a:t>
            </a:r>
            <a:r>
              <a:rPr lang="en-US" sz="1800" smtClean="0"/>
              <a:t> </a:t>
            </a:r>
            <a:r>
              <a:rPr lang="vi-VN" sz="1800"/>
              <a:t>đồ </a:t>
            </a:r>
            <a:r>
              <a:rPr lang="vi-VN" sz="1800" smtClean="0"/>
              <a:t>họa.</a:t>
            </a:r>
            <a:endParaRPr lang="en-US" sz="18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 algn="just"/>
            <a:r>
              <a:rPr lang="vi-VN"/>
              <a:t>Thuật toán Bresenham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theo một </a:t>
            </a:r>
            <a:r>
              <a:rPr lang="vi-VN" smtClean="0"/>
              <a:t>hướng</a:t>
            </a:r>
            <a:r>
              <a:rPr lang="en-US" smtClean="0"/>
              <a:t> </a:t>
            </a:r>
            <a:r>
              <a:rPr lang="vi-VN" smtClean="0"/>
              <a:t>khác </a:t>
            </a:r>
            <a:r>
              <a:rPr lang="vi-VN"/>
              <a:t>sao cho có thể tối ưu hóa về mặt tốc độ so với thuật toán DDA. Vấn đề </a:t>
            </a:r>
            <a:r>
              <a:rPr lang="vi-VN" smtClean="0"/>
              <a:t>mấu</a:t>
            </a:r>
            <a:r>
              <a:rPr lang="en-US" smtClean="0"/>
              <a:t> </a:t>
            </a:r>
            <a:r>
              <a:rPr lang="vi-VN" smtClean="0"/>
              <a:t>chốt </a:t>
            </a:r>
            <a:r>
              <a:rPr lang="vi-VN"/>
              <a:t>ở đây là làm thế nào để hạn chế tối đa các phép toán trên số </a:t>
            </a:r>
            <a:r>
              <a:rPr lang="vi-VN" smtClean="0"/>
              <a:t>thực</a:t>
            </a:r>
            <a:r>
              <a:rPr lang="en-US" smtClean="0"/>
              <a:t>.</a:t>
            </a:r>
          </a:p>
          <a:p>
            <a:pPr lvl="0"/>
            <a:r>
              <a:rPr lang="en-US"/>
              <a:t>Gọi P 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, </a:t>
            </a:r>
            <a:r>
              <a:rPr lang="en-US" i="1" smtClean="0"/>
              <a:t>y</a:t>
            </a:r>
            <a:r>
              <a:rPr lang="en-US" smtClean="0"/>
              <a:t>) </a:t>
            </a:r>
            <a:r>
              <a:rPr lang="en-US"/>
              <a:t>là điểm thuộc đoạn thẳng. </a:t>
            </a:r>
            <a:endParaRPr lang="en-US" smtClean="0"/>
          </a:p>
          <a:p>
            <a:pPr lvl="0"/>
            <a:r>
              <a:rPr lang="en-US" smtClean="0"/>
              <a:t>Ta </a:t>
            </a:r>
            <a:r>
              <a:rPr lang="en-US"/>
              <a:t>có: </a:t>
            </a:r>
            <a:r>
              <a:rPr lang="en-US" i="1"/>
              <a:t>y </a:t>
            </a:r>
            <a:r>
              <a:rPr lang="en-US"/>
              <a:t>= </a:t>
            </a:r>
            <a:r>
              <a:rPr lang="en-US" i="1" smtClean="0"/>
              <a:t>m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) + </a:t>
            </a:r>
            <a:r>
              <a:rPr lang="en-US" i="1" smtClean="0"/>
              <a:t>b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13" y="1601439"/>
            <a:ext cx="7517528" cy="2665978"/>
          </a:xfrm>
        </p:spPr>
        <p:txBody>
          <a:bodyPr>
            <a:no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/>
              <a:t>Giải thuật </a:t>
            </a:r>
            <a:r>
              <a:rPr lang="en-US" sz="2000" b="1" smtClean="0"/>
              <a:t>Bresenham (tt)</a:t>
            </a:r>
          </a:p>
          <a:p>
            <a:pPr lvl="0" algn="just"/>
            <a:r>
              <a:rPr lang="en-US" sz="2000" smtClean="0">
                <a:solidFill>
                  <a:srgbClr val="FF0000"/>
                </a:solidFill>
              </a:rPr>
              <a:t>Đặt d</a:t>
            </a:r>
            <a:r>
              <a:rPr lang="en-US" sz="2000" baseline="-25000" smtClean="0">
                <a:solidFill>
                  <a:srgbClr val="FF0000"/>
                </a:solidFill>
              </a:rPr>
              <a:t>1</a:t>
            </a:r>
            <a:r>
              <a:rPr lang="en-US" sz="2000" smtClean="0">
                <a:solidFill>
                  <a:srgbClr val="FF0000"/>
                </a:solidFill>
              </a:rPr>
              <a:t>=y-y</a:t>
            </a:r>
            <a:r>
              <a:rPr lang="en-US" sz="2000" baseline="-25000" smtClean="0">
                <a:solidFill>
                  <a:srgbClr val="FF0000"/>
                </a:solidFill>
              </a:rPr>
              <a:t>i</a:t>
            </a:r>
            <a:r>
              <a:rPr lang="en-US" sz="2000" baseline="30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và </a:t>
            </a:r>
            <a:r>
              <a:rPr lang="en-US" sz="2000" smtClean="0">
                <a:solidFill>
                  <a:srgbClr val="FF0000"/>
                </a:solidFill>
              </a:rPr>
              <a:t>d</a:t>
            </a:r>
            <a:r>
              <a:rPr lang="en-US" sz="2000" baseline="-25000" smtClean="0">
                <a:solidFill>
                  <a:srgbClr val="FF0000"/>
                </a:solidFill>
              </a:rPr>
              <a:t>2</a:t>
            </a:r>
            <a:r>
              <a:rPr lang="en-US" sz="2000" smtClean="0">
                <a:solidFill>
                  <a:srgbClr val="FF0000"/>
                </a:solidFill>
              </a:rPr>
              <a:t>=y</a:t>
            </a:r>
            <a:r>
              <a:rPr lang="en-US" sz="2000" baseline="-25000" smtClean="0">
                <a:solidFill>
                  <a:srgbClr val="FF0000"/>
                </a:solidFill>
              </a:rPr>
              <a:t>i+1</a:t>
            </a:r>
            <a:r>
              <a:rPr lang="en-US" sz="2000" smtClean="0">
                <a:solidFill>
                  <a:srgbClr val="FF0000"/>
                </a:solidFill>
              </a:rPr>
              <a:t>-y</a:t>
            </a:r>
            <a:endParaRPr lang="en-US" sz="2000" smtClean="0">
              <a:solidFill>
                <a:srgbClr val="FF0000"/>
              </a:solidFill>
            </a:endParaRPr>
          </a:p>
          <a:p>
            <a:pPr lvl="0" algn="just"/>
            <a:r>
              <a:rPr lang="vi-VN" sz="2000"/>
              <a:t>Xét tất cả các vị trí tương đối của </a:t>
            </a:r>
            <a:r>
              <a:rPr lang="vi-VN" sz="2000" i="1"/>
              <a:t>y </a:t>
            </a:r>
            <a:r>
              <a:rPr lang="vi-VN" sz="2000"/>
              <a:t>so với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i="1" smtClean="0"/>
              <a:t> </a:t>
            </a:r>
            <a:r>
              <a:rPr lang="vi-VN" sz="2000"/>
              <a:t>và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, </a:t>
            </a:r>
            <a:r>
              <a:rPr lang="vi-VN" sz="2000"/>
              <a:t>việc chọn </a:t>
            </a:r>
            <a:r>
              <a:rPr lang="vi-VN" sz="2000" smtClean="0"/>
              <a:t>điểm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,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) </a:t>
            </a:r>
            <a:r>
              <a:rPr lang="vi-VN" sz="2000"/>
              <a:t>là S hay P phụ thuộc vào việc </a:t>
            </a:r>
            <a:r>
              <a:rPr lang="vi-VN" sz="2000" smtClean="0"/>
              <a:t>dấu </a:t>
            </a:r>
            <a:r>
              <a:rPr lang="vi-VN" sz="2000"/>
              <a:t>của </a:t>
            </a:r>
            <a:r>
              <a:rPr lang="en-US" sz="2000" smtClean="0"/>
              <a:t>(</a:t>
            </a:r>
            <a:r>
              <a:rPr lang="vi-VN" sz="2000" i="1" smtClean="0"/>
              <a:t>d</a:t>
            </a:r>
            <a:r>
              <a:rPr lang="vi-VN" sz="2000" baseline="-25000" smtClean="0"/>
              <a:t>1</a:t>
            </a:r>
            <a:r>
              <a:rPr lang="vi-VN" sz="2000" smtClean="0"/>
              <a:t>−</a:t>
            </a:r>
            <a:r>
              <a:rPr lang="vi-VN" sz="2000" i="1" smtClean="0"/>
              <a:t>d</a:t>
            </a:r>
            <a:r>
              <a:rPr lang="vi-VN" sz="2000" baseline="-25000" smtClean="0"/>
              <a:t>2</a:t>
            </a:r>
            <a:r>
              <a:rPr lang="en-US" sz="2000" smtClean="0"/>
              <a:t>)</a:t>
            </a:r>
            <a:r>
              <a:rPr lang="vi-VN" sz="2000" smtClean="0"/>
              <a:t>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800" smtClean="0"/>
                  <a:t>Nếu </a:t>
                </a:r>
                <a:r>
                  <a:rPr lang="en-US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en-US" sz="1800" smtClean="0"/>
                  <a:t>) </a:t>
                </a:r>
                <a:r>
                  <a:rPr lang="vi-VN" sz="1800" smtClean="0"/>
                  <a:t>&lt; 0, điểm S</a:t>
                </a:r>
                <a:r>
                  <a:rPr lang="en-US" sz="1800" smtClean="0"/>
                  <a:t> được </a:t>
                </a:r>
                <a:r>
                  <a:rPr lang="vi-VN" sz="1800" smtClean="0"/>
                  <a:t>chọn, tức là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=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Ngược lại, ta chọn điểm P, tức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 =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+1.</a:t>
                </a:r>
                <a:endParaRPr lang="en-US" sz="1800" smtClean="0"/>
              </a:p>
              <a:p>
                <a:r>
                  <a:rPr lang="vi-VN" sz="1800" smtClean="0"/>
                  <a:t>Xét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</a:t>
                </a:r>
                <a:r>
                  <a:rPr lang="vi-VN" sz="1800" i="1" baseline="-25000" smtClean="0"/>
                  <a:t>x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vi-VN" sz="1800" smtClean="0"/>
                  <a:t>) = </a:t>
                </a:r>
                <a:r>
                  <a:rPr lang="vi-VN" sz="1800" i="1" smtClean="0"/>
                  <a:t>Dx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y</a:t>
                </a:r>
                <a:r>
                  <a:rPr lang="vi-VN" sz="1800" smtClean="0"/>
                  <a:t>−2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− 1)</a:t>
                </a:r>
                <a:r>
                  <a:rPr lang="en-US" sz="1800" smtClean="0"/>
                  <a:t> </a:t>
                </a:r>
                <a:r>
                  <a:rPr lang="vi-VN" sz="1800" smtClean="0"/>
                  <a:t>⇒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Dx </a:t>
                </a:r>
                <a:r>
                  <a:rPr lang="vi-VN" sz="1800" smtClean="0"/>
                  <a:t>[2(</a:t>
                </a:r>
                <a:r>
                  <a:rPr lang="vi-VN" sz="1800" i="1" smtClean="0"/>
                  <a:t>m 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+1)+ </a:t>
                </a:r>
                <a:r>
                  <a:rPr lang="vi-VN" sz="1800" i="1" smtClean="0"/>
                  <a:t>b</a:t>
                </a:r>
                <a:r>
                  <a:rPr lang="vi-VN" sz="1800" smtClean="0"/>
                  <a:t>) − 2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−1]</a:t>
                </a:r>
                <a:endParaRPr lang="en-US" sz="1800" baseline="-25000"/>
              </a:p>
              <a:p>
                <a:r>
                  <a:rPr lang="vi-VN" sz="1800" smtClean="0"/>
                  <a:t>Thay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i="1" smtClean="0"/>
                  <a:t>  </a:t>
                </a:r>
                <a:r>
                  <a:rPr lang="vi-VN" sz="1800" smtClean="0"/>
                  <a:t>vào </a:t>
                </a:r>
                <a:r>
                  <a:rPr lang="vi-VN" sz="1800"/>
                  <a:t>phương trình trên ta </a:t>
                </a:r>
                <a:r>
                  <a:rPr lang="vi-VN" sz="1800" smtClean="0"/>
                  <a:t>được: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=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Dyx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−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Dxy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+ </a:t>
                </a:r>
                <a:r>
                  <a:rPr lang="vi-VN" sz="1800" i="1"/>
                  <a:t>c </a:t>
                </a:r>
                <a:r>
                  <a:rPr lang="vi-VN" sz="1800"/>
                  <a:t>, </a:t>
                </a:r>
                <a:r>
                  <a:rPr lang="vi-VN" sz="1800" smtClean="0"/>
                  <a:t>với</a:t>
                </a:r>
                <a:r>
                  <a:rPr lang="en-US" sz="1800" smtClean="0"/>
                  <a:t> </a:t>
                </a:r>
                <a:r>
                  <a:rPr lang="vi-VN" sz="1800" i="1" smtClean="0"/>
                  <a:t>c </a:t>
                </a:r>
                <a:r>
                  <a:rPr lang="vi-VN" sz="1800"/>
                  <a:t>= 2</a:t>
                </a:r>
                <a:r>
                  <a:rPr lang="vi-VN" sz="1800" i="1"/>
                  <a:t>Dy </a:t>
                </a:r>
                <a:r>
                  <a:rPr lang="vi-VN" sz="1800"/>
                  <a:t>+ 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b </a:t>
                </a:r>
                <a:r>
                  <a:rPr lang="vi-VN" sz="1800"/>
                  <a:t>− </a:t>
                </a:r>
                <a:r>
                  <a:rPr lang="vi-VN" sz="1800" smtClean="0"/>
                  <a:t>1)</a:t>
                </a:r>
                <a:r>
                  <a:rPr lang="vi-VN" sz="1800" i="1" smtClean="0"/>
                  <a:t>Dx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  <a:blipFill rotWithShape="0">
                <a:blip r:embed="rId5"/>
                <a:stretch>
                  <a:fillRect l="-3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xmlns:lc="http://schemas.openxmlformats.org/drawingml/2006/lockedCanvas" xmlns="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0874"/>
            <a:ext cx="10508430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/>
            <a:r>
              <a:rPr lang="vi-VN"/>
              <a:t>Nhận xét rằng do 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 i="1"/>
              <a:t> </a:t>
            </a:r>
            <a:r>
              <a:rPr lang="vi-VN"/>
              <a:t>&gt; 0 nên dấu của biểu thức </a:t>
            </a:r>
            <a:r>
              <a:rPr lang="en-US"/>
              <a:t>(</a:t>
            </a:r>
            <a:r>
              <a:rPr lang="vi-VN" i="1"/>
              <a:t>d</a:t>
            </a:r>
            <a:r>
              <a:rPr lang="vi-VN" baseline="-25000"/>
              <a:t>1</a:t>
            </a:r>
            <a:r>
              <a:rPr lang="vi-VN"/>
              <a:t>−</a:t>
            </a:r>
            <a:r>
              <a:rPr lang="vi-VN" i="1"/>
              <a:t>d</a:t>
            </a:r>
            <a:r>
              <a:rPr lang="vi-VN" baseline="-25000"/>
              <a:t>2</a:t>
            </a:r>
            <a:r>
              <a:rPr lang="en-US"/>
              <a:t>) </a:t>
            </a:r>
            <a:r>
              <a:rPr lang="vi-VN" smtClean="0"/>
              <a:t>cũng </a:t>
            </a:r>
            <a:r>
              <a:rPr lang="vi-VN"/>
              <a:t>chính là dấu </a:t>
            </a:r>
            <a:r>
              <a:rPr lang="vi-VN" smtClean="0"/>
              <a:t>của</a:t>
            </a:r>
            <a:r>
              <a:rPr lang="en-US" smtClean="0"/>
              <a:t>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smtClean="0"/>
              <a:t>. </a:t>
            </a:r>
            <a:r>
              <a:rPr lang="vi-VN"/>
              <a:t>Hay nói </a:t>
            </a:r>
            <a:r>
              <a:rPr lang="vi-VN" smtClean="0"/>
              <a:t>cách </a:t>
            </a:r>
            <a:r>
              <a:rPr lang="vi-VN"/>
              <a:t>khác, nếu tại bước thứ i ta xác định được dấu của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thì </a:t>
            </a:r>
            <a:r>
              <a:rPr lang="vi-VN" smtClean="0"/>
              <a:t>xem</a:t>
            </a:r>
            <a:r>
              <a:rPr lang="en-US" smtClean="0"/>
              <a:t> </a:t>
            </a:r>
            <a:r>
              <a:rPr lang="vi-VN" smtClean="0"/>
              <a:t>như xác </a:t>
            </a:r>
            <a:r>
              <a:rPr lang="vi-VN"/>
              <a:t>định được điểm cần chọn ở </a:t>
            </a:r>
            <a:r>
              <a:rPr lang="vi-VN" smtClean="0"/>
              <a:t>bước</a:t>
            </a:r>
            <a:r>
              <a:rPr lang="en-US" smtClean="0"/>
              <a:t> </a:t>
            </a:r>
            <a:r>
              <a:rPr lang="vi-VN" smtClean="0"/>
              <a:t>(i+1</a:t>
            </a:r>
            <a:r>
              <a:rPr lang="vi-VN"/>
              <a:t>). Vấn đề còn lại là làm thế nào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được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tại mỗi bước thật nhanh</a:t>
            </a:r>
            <a:r>
              <a:rPr lang="vi-VN" smtClean="0"/>
              <a:t>.</a:t>
            </a:r>
            <a:endParaRPr lang="en-US" smtClean="0"/>
          </a:p>
          <a:p>
            <a:pPr lvl="0"/>
            <a:r>
              <a:rPr lang="en-US"/>
              <a:t>Ta </a:t>
            </a:r>
            <a:r>
              <a:rPr lang="en-US" smtClean="0"/>
              <a:t>có: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(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i="1" smtClean="0"/>
              <a:t>c</a:t>
            </a:r>
            <a:r>
              <a:rPr lang="en-US" smtClean="0"/>
              <a:t>) </a:t>
            </a:r>
            <a:r>
              <a:rPr lang="en-US"/>
              <a:t>− </a:t>
            </a:r>
            <a:r>
              <a:rPr lang="en-US" smtClean="0"/>
              <a:t>(2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+ </a:t>
            </a:r>
            <a:r>
              <a:rPr lang="en-US" i="1" smtClean="0"/>
              <a:t>c)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/>
              <a:t>− 2</a:t>
            </a:r>
            <a:r>
              <a:rPr lang="en-US" i="1"/>
              <a:t>Dx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−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 smtClean="0"/>
              <a:t>= </a:t>
            </a:r>
            <a:r>
              <a:rPr lang="en-US"/>
              <a:t>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/>
              <a:t>− 2</a:t>
            </a:r>
            <a:r>
              <a:rPr lang="en-US" i="1"/>
              <a:t>D</a:t>
            </a:r>
            <a:r>
              <a:rPr lang="en-US" i="1" baseline="-25000"/>
              <a:t>x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), </a:t>
            </a:r>
            <a:r>
              <a:rPr lang="en-US"/>
              <a:t>do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i="1" smtClean="0"/>
              <a:t>x</a:t>
            </a:r>
            <a:r>
              <a:rPr lang="en-US" i="1" baseline="-25000" smtClean="0"/>
              <a:t>i </a:t>
            </a:r>
            <a:r>
              <a:rPr lang="en-US"/>
              <a:t>+ </a:t>
            </a:r>
            <a:r>
              <a:rPr lang="en-US" smtClean="0"/>
              <a:t>1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4046"/>
            <a:ext cx="8052837" cy="356733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2.2.1. Hệ </a:t>
            </a:r>
            <a:r>
              <a:rPr lang="en-US" b="1"/>
              <a:t>đồ hoạ </a:t>
            </a:r>
            <a:r>
              <a:rPr lang="en-US" b="1" smtClean="0"/>
              <a:t>thế </a:t>
            </a:r>
            <a:r>
              <a:rPr lang="en-US" b="1"/>
              <a:t>giới thực và hệ đồ hoạ thiết </a:t>
            </a:r>
            <a:r>
              <a:rPr lang="en-US" b="1" smtClean="0"/>
              <a:t>bị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Hệ tọa độ thế giới thực (hay hệ tọa độ thực) là hệ tọa độ được dùng mô tả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đối </a:t>
            </a:r>
            <a:r>
              <a:rPr lang="vi-VN"/>
              <a:t>tượng thế giới thực. 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Một </a:t>
            </a:r>
            <a:r>
              <a:rPr lang="vi-VN"/>
              <a:t>trong các hệ tọa độ thực thường được dùng nhất đó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hệ </a:t>
            </a:r>
            <a:r>
              <a:rPr lang="vi-VN"/>
              <a:t>tọa độ </a:t>
            </a:r>
            <a:r>
              <a:rPr lang="vi-VN" smtClean="0"/>
              <a:t>Descartes</a:t>
            </a:r>
            <a:r>
              <a:rPr lang="en-US" smtClean="0"/>
              <a:t> (</a:t>
            </a:r>
            <a:r>
              <a:rPr lang="vi-VN" smtClean="0"/>
              <a:t>x</a:t>
            </a:r>
            <a:r>
              <a:rPr lang="vi-VN"/>
              <a:t>, y ∈ </a:t>
            </a:r>
            <a:r>
              <a:rPr lang="vi-VN" smtClean="0"/>
              <a:t>R</a:t>
            </a:r>
            <a:r>
              <a:rPr lang="en-US"/>
              <a:t>)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Gốc </a:t>
            </a:r>
            <a:r>
              <a:rPr lang="vi-VN"/>
              <a:t>tọa độ là điểm O </a:t>
            </a:r>
            <a:r>
              <a:rPr lang="vi-VN" smtClean="0"/>
              <a:t>có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(0, 0). </a:t>
            </a:r>
            <a:r>
              <a:rPr lang="en-US" smtClean="0"/>
              <a:t> </a:t>
            </a:r>
            <a:r>
              <a:rPr lang="vi-VN" smtClean="0"/>
              <a:t>Ox</a:t>
            </a:r>
            <a:r>
              <a:rPr lang="vi-VN"/>
              <a:t>, </a:t>
            </a:r>
            <a:r>
              <a:rPr lang="vi-VN" smtClean="0"/>
              <a:t>Oy</a:t>
            </a:r>
            <a:r>
              <a:rPr lang="en-US" smtClean="0"/>
              <a:t> </a:t>
            </a:r>
            <a:r>
              <a:rPr lang="vi-VN" smtClean="0"/>
              <a:t>lần </a:t>
            </a:r>
            <a:r>
              <a:rPr lang="vi-VN"/>
              <a:t>lượt được gọi là trục hoành, trục tung</a:t>
            </a:r>
            <a:r>
              <a:rPr lang="vi-VN" smtClean="0"/>
              <a:t>;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2" y="5052478"/>
            <a:ext cx="10691263" cy="999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200" smtClean="0"/>
              <a:t>x là khoảng cách từ điểm đến trục</a:t>
            </a:r>
            <a:r>
              <a:rPr lang="en-US" sz="2200" smtClean="0"/>
              <a:t> </a:t>
            </a:r>
            <a:r>
              <a:rPr lang="vi-VN" sz="2200" smtClean="0"/>
              <a:t>hoành hay còn được gọi là hoành độ, y là khoảng cách từ điểm đến trục tung hay</a:t>
            </a:r>
            <a:r>
              <a:rPr lang="en-US" sz="2200" smtClean="0"/>
              <a:t> </a:t>
            </a:r>
            <a:r>
              <a:rPr lang="vi-VN" sz="2200" smtClean="0"/>
              <a:t>còn được gọi là tung độ.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9169969" y="1683638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961651" y="1965039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04635" y="3458210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6809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1386214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66960" y="1780373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52915" y="2547033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0707779" y="2656761"/>
            <a:ext cx="0" cy="8014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79467" y="2615817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65408" y="216496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wc</a:t>
            </a:r>
            <a:r>
              <a:rPr lang="en-US" smtClean="0"/>
              <a:t>(x,y)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85222" y="34172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15856" y="23623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28" grpId="0"/>
      <p:bldP spid="29" grpId="0" animBg="1"/>
      <p:bldP spid="32" grpId="0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17" y="1502061"/>
            <a:ext cx="10745206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Từ đây ta có thể suy ra cách tính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từ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như sau:</a:t>
            </a:r>
            <a:br>
              <a:rPr lang="vi-VN"/>
            </a:br>
            <a:r>
              <a:rPr lang="vi-VN"/>
              <a:t>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&lt; 0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70000"/>
              </a:lnSpc>
              <a:spcBef>
                <a:spcPts val="0"/>
              </a:spcBef>
            </a:pPr>
            <a:endParaRPr lang="en-US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Ngược lại, 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≥ 0 ,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− 2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/>
              <a:t>, 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</a:t>
            </a:r>
            <a:r>
              <a:rPr lang="vi-VN" smtClean="0"/>
              <a:t>1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5" name="Oval 14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xmlns:lc="http://schemas.openxmlformats.org/drawingml/2006/lockedCanvas" xmlns="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</a:t>
                </a:r>
                <a:r>
                  <a:rPr lang="en-US" sz="2000" b="1" smtClean="0"/>
                  <a:t>Bresenham (tt)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Giá </a:t>
                </a:r>
                <a:r>
                  <a:rPr lang="vi-VN" sz="2000"/>
                  <a:t>trị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được tính từ điểm vẽ đầu tiên 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theo công </a:t>
                </a:r>
                <a:r>
                  <a:rPr lang="vi-VN" sz="2000" smtClean="0"/>
                  <a:t>thức:</a:t>
                </a:r>
                <a:r>
                  <a:rPr lang="en-US" sz="2000" smtClean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000" i="1"/>
                  <a:t>	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en-US" sz="2000"/>
                  <a:t>+</a:t>
                </a:r>
                <a:r>
                  <a:rPr lang="vi-VN" sz="2000" smtClean="0"/>
                  <a:t>(2</a:t>
                </a:r>
                <a:r>
                  <a:rPr lang="vi-VN" sz="2000" i="1" smtClean="0"/>
                  <a:t>b </a:t>
                </a:r>
                <a:r>
                  <a:rPr lang="vi-VN" sz="2000"/>
                  <a:t>− </a:t>
                </a:r>
                <a:r>
                  <a:rPr lang="en-US" sz="2000" smtClean="0"/>
                  <a:t>1</a:t>
                </a:r>
                <a:r>
                  <a:rPr lang="vi-VN" sz="2000" smtClean="0"/>
                  <a:t>)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Do </a:t>
                </a:r>
                <a:r>
                  <a:rPr lang="vi-VN" sz="2000"/>
                  <a:t>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là điểm nguyên thuộc về đoạn thẳng nên ta </a:t>
                </a:r>
                <a:r>
                  <a:rPr lang="vi-VN" sz="2000" smtClean="0"/>
                  <a:t>có</a:t>
                </a:r>
                <a:r>
                  <a:rPr lang="en-US" sz="2000" smtClean="0"/>
                  <a:t>: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 smtClean="0"/>
                  <a:t>mx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smtClean="0"/>
                  <a:t>x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+b</a:t>
                </a:r>
                <a:r>
                  <a:rPr lang="vi-VN" sz="2000" smtClean="0"/>
                  <a:t>.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Thế </a:t>
                </a:r>
                <a:r>
                  <a:rPr lang="vi-VN" sz="2000"/>
                  <a:t>vào phương trình trên ta suy </a:t>
                </a:r>
                <a:r>
                  <a:rPr lang="vi-VN" sz="2000" smtClean="0"/>
                  <a:t>ra: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2</a:t>
                </a:r>
                <a:r>
                  <a:rPr lang="vi-VN" sz="2000" i="1"/>
                  <a:t>D</a:t>
                </a:r>
                <a:r>
                  <a:rPr lang="vi-VN" sz="2000" i="1" baseline="-25000"/>
                  <a:t>y</a:t>
                </a:r>
                <a:r>
                  <a:rPr lang="vi-VN" sz="2000" i="1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  <a:blipFill rotWithShape="0"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1650554"/>
            <a:ext cx="10185937" cy="4572000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giải thuật xây dựng thực thể cơ 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 smtClean="0"/>
              <a:t>Giải thuật Bresenham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428" y="2669078"/>
            <a:ext cx="3560472" cy="2893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void LineBres (int x1, int y1, int x2, int y2)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int Dx, Dy, p, Const1, Const2;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Dx = x2 - x1;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Dy = y2 - y1;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p = 2*Dy - Dx; // (Dy &lt;&lt;1) - Dx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Const1 = 2*Dy; // Dy &lt;&lt;1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Const2 = 2*(Dy-Dx); // (Dy-Dx) &lt;&lt;1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x = x1;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y = y1;</a:t>
            </a:r>
          </a:p>
          <a:p>
            <a:r>
              <a:rPr lang="en-US" sz="1400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y, Color</a:t>
            </a:r>
            <a:r>
              <a:rPr lang="en-US" sz="14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);</a:t>
            </a:r>
            <a:endParaRPr lang="en-US" sz="14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409" y="2175172"/>
            <a:ext cx="3162300" cy="3877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for(i=x1; i&lt;x2; i++)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if (p&lt;0) 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  p +=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2*Dy;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else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 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 </a:t>
            </a:r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+=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2*(Dy-Dx);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  y++;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} 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 y, 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} // LineBres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68" y="1650554"/>
            <a:ext cx="19666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10360609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tập áp dụng: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smtClean="0"/>
              <a:t>Sử dụng thuật toán Bresenham trình bày các bước vẽ đường thẳng đi qua 2 điểm A</a:t>
            </a:r>
            <a:r>
              <a:rPr lang="en-US" sz="2000"/>
              <a:t> (30,20</a:t>
            </a:r>
            <a:r>
              <a:rPr lang="en-US" sz="2000" smtClean="0"/>
              <a:t>), B(40</a:t>
            </a:r>
            <a:r>
              <a:rPr lang="en-US" sz="2000"/>
              <a:t>, 28)</a:t>
            </a:r>
            <a:r>
              <a:rPr lang="en-US" sz="220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55879" y="1063043"/>
            <a:ext cx="4626735" cy="47582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dy = y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28 – 20  = 8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dx = x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40 – 30 = 10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0.8 (0&lt;m&lt;1)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Tính toán giá trị 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2dy – dx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2(8) – 10 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6 (&gt;0)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Hằng số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2dy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và 2dy-2dx: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2dy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2(8) =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2dy-2dx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2(8)- 2(10) =16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– 20 = -4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+2dy-2dx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6-4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(&gt;0)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</a:t>
            </a:r>
            <a:r>
              <a:rPr lang="en-US" sz="22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+2dy-2dx= </a:t>
            </a:r>
            <a:r>
              <a:rPr lang="en-US" sz="2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2-4 =-2 (&lt;0)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Pk+1=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+2dy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=-2+16 = 14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(&gt;0)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+2dy-2dx=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14-4 =10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(&gt;0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370562" y="284265"/>
            <a:ext cx="9603275" cy="1049235"/>
          </a:xfrm>
        </p:spPr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06737"/>
              </p:ext>
            </p:extLst>
          </p:nvPr>
        </p:nvGraphicFramePr>
        <p:xfrm>
          <a:off x="5782614" y="1063043"/>
          <a:ext cx="5976834" cy="4358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92278"/>
                <a:gridCol w="1992278"/>
                <a:gridCol w="1992278"/>
              </a:tblGrid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k+1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Y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k+1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(31,21)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(32,22)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(33,22)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(34,23)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(35,24)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36,25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37,26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38,26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39,27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40,28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82613" y="1472940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82613" y="1878079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82614" y="2241694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82612" y="2627764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2612" y="3032903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82611" y="3432219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82614" y="3844343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2614" y="4256467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82614" y="4623121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614" y="5028607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55879" y="1063043"/>
            <a:ext cx="4626735" cy="47582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+2dy-2dx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10-4 =6 (&gt;0)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Pk+1= 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+2dy-2dx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=6-4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(&gt;0)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+2dy-2dx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2-4 =-2 (&lt;0)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+2dy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= -2+16 =14 (&gt;0)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= P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+2dy-2dx=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14-4 = 10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(&gt;0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370562" y="284265"/>
            <a:ext cx="9603275" cy="615621"/>
          </a:xfrm>
        </p:spPr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134918"/>
              </p:ext>
            </p:extLst>
          </p:nvPr>
        </p:nvGraphicFramePr>
        <p:xfrm>
          <a:off x="5782614" y="1063043"/>
          <a:ext cx="5976834" cy="4358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92278"/>
                <a:gridCol w="1992278"/>
                <a:gridCol w="1992278"/>
              </a:tblGrid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k+1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Y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k+1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00B05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(31,21)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(32,22)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(33,22)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(34,23)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(35,24)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(36,25)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(37,26)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(38,26)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(39,27)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  <a:tr h="388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(40,28)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797132" y="3417705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7131" y="3829829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7130" y="4226151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97129" y="4639563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97128" y="5023296"/>
            <a:ext cx="5975797" cy="412124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89489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Bài tập:</a:t>
            </a:r>
            <a:r>
              <a:rPr lang="en-US"/>
              <a:t> cho tọa điểm </a:t>
            </a:r>
            <a:r>
              <a:rPr lang="en-US" smtClean="0"/>
              <a:t>A(3,2) </a:t>
            </a:r>
            <a:r>
              <a:rPr lang="en-US"/>
              <a:t>và </a:t>
            </a:r>
            <a:r>
              <a:rPr lang="en-US" smtClean="0"/>
              <a:t>B(8,12) </a:t>
            </a:r>
            <a:r>
              <a:rPr lang="en-US"/>
              <a:t>trình bày các bước vẽ đường thẳng đi từ A đến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1" y="2717238"/>
            <a:ext cx="5655169" cy="3052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88" y="2717238"/>
            <a:ext cx="3727730" cy="3052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07" y="2129175"/>
            <a:ext cx="3737344" cy="431511"/>
          </a:xfrm>
          <a:prstGeom prst="rect">
            <a:avLst/>
          </a:prstGeom>
        </p:spPr>
      </p:pic>
      <p:sp>
        <p:nvSpPr>
          <p:cNvPr id="4" name="32-Point Star 3"/>
          <p:cNvSpPr/>
          <p:nvPr/>
        </p:nvSpPr>
        <p:spPr>
          <a:xfrm>
            <a:off x="6490952" y="3116687"/>
            <a:ext cx="1751527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m&gt;1</a:t>
            </a:r>
          </a:p>
          <a:p>
            <a:pPr algn="ctr"/>
            <a:r>
              <a:rPr lang="en-US" smtClean="0"/>
              <a:t>T</a:t>
            </a:r>
            <a:r>
              <a:rPr lang="en-US" smtClean="0">
                <a:sym typeface="Wingdings" panose="05000000000000000000" pitchFamily="2" charset="2"/>
              </a:rPr>
              <a:t>F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/>
                  <a:t>Ta có</a:t>
                </a:r>
                <a:r>
                  <a:rPr lang="en-US" smtClean="0"/>
                  <a:t>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 smtClean="0"/>
                  <a:t>m</a:t>
                </a:r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-1</a:t>
                </a:r>
                <a:r>
                  <a:rPr lang="en-US"/>
                  <a:t>) + </a:t>
                </a:r>
                <a:r>
                  <a:rPr lang="en-US" i="1"/>
                  <a:t>b</a:t>
                </a:r>
                <a:r>
                  <a:rPr lang="en-US" smtClean="0"/>
                  <a:t> </a:t>
                </a:r>
              </a:p>
              <a:p>
                <a:pPr lvl="0"/>
                <a:r>
                  <a:rPr lang="en-US">
                    <a:solidFill>
                      <a:srgbClr val="FF0000"/>
                    </a:solidFill>
                  </a:rPr>
                  <a:t>Đặt </a:t>
                </a:r>
                <a:r>
                  <a:rPr lang="en-US" smtClean="0">
                    <a:solidFill>
                      <a:srgbClr val="FF0000"/>
                    </a:solidFill>
                  </a:rPr>
                  <a:t>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1</a:t>
                </a:r>
                <a:r>
                  <a:rPr lang="en-US" smtClean="0">
                    <a:solidFill>
                      <a:srgbClr val="FF0000"/>
                    </a:solidFill>
                  </a:rPr>
                  <a:t>= y -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</a:t>
                </a:r>
                <a:r>
                  <a:rPr lang="en-US" smtClean="0">
                    <a:solidFill>
                      <a:srgbClr val="FF0000"/>
                    </a:solidFill>
                  </a:rPr>
                  <a:t> và 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2</a:t>
                </a:r>
                <a:r>
                  <a:rPr lang="en-US" smtClean="0">
                    <a:solidFill>
                      <a:srgbClr val="FF0000"/>
                    </a:solidFill>
                  </a:rPr>
                  <a:t>=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 </a:t>
                </a:r>
                <a:r>
                  <a:rPr lang="en-US" smtClean="0">
                    <a:solidFill>
                      <a:srgbClr val="FF0000"/>
                    </a:solidFill>
                  </a:rPr>
                  <a:t>- y</a:t>
                </a:r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vi-VN"/>
                  <a:t>Xét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</a:t>
                </a:r>
                <a:r>
                  <a:rPr lang="vi-VN" i="1" baseline="-25000"/>
                  <a:t>x</a:t>
                </a:r>
                <a:r>
                  <a:rPr lang="vi-VN"/>
                  <a:t>(</a:t>
                </a:r>
                <a:r>
                  <a:rPr lang="vi-VN" i="1"/>
                  <a:t>d</a:t>
                </a:r>
                <a:r>
                  <a:rPr lang="vi-VN" baseline="-25000"/>
                  <a:t>1</a:t>
                </a:r>
                <a:r>
                  <a:rPr lang="vi-VN"/>
                  <a:t>−</a:t>
                </a:r>
                <a:r>
                  <a:rPr lang="vi-VN" i="1"/>
                  <a:t>d</a:t>
                </a:r>
                <a:r>
                  <a:rPr lang="vi-VN" baseline="-25000"/>
                  <a:t>2</a:t>
                </a:r>
                <a:r>
                  <a:rPr lang="vi-VN"/>
                  <a:t>) = </a:t>
                </a:r>
                <a:r>
                  <a:rPr lang="vi-VN" i="1" smtClean="0"/>
                  <a:t>Dx</a:t>
                </a:r>
                <a:r>
                  <a:rPr lang="vi-VN" smtClean="0"/>
                  <a:t>(2</a:t>
                </a:r>
                <a:r>
                  <a:rPr lang="vi-VN" i="1" smtClean="0"/>
                  <a:t>y </a:t>
                </a:r>
                <a:r>
                  <a:rPr lang="en-US" i="1" smtClean="0"/>
                  <a:t>- </a:t>
                </a:r>
                <a:r>
                  <a:rPr lang="vi-VN" smtClean="0"/>
                  <a:t>2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en-US" i="1" baseline="-25000" smtClean="0"/>
                  <a:t> </a:t>
                </a:r>
                <a:r>
                  <a:rPr lang="en-US" smtClean="0"/>
                  <a:t>+</a:t>
                </a:r>
                <a:r>
                  <a:rPr lang="vi-VN" smtClean="0"/>
                  <a:t> </a:t>
                </a:r>
                <a:r>
                  <a:rPr lang="vi-VN"/>
                  <a:t>1</a:t>
                </a:r>
                <a:r>
                  <a:rPr lang="vi-VN" smtClean="0"/>
                  <a:t>)</a:t>
                </a:r>
                <a:r>
                  <a:rPr lang="en-US" smtClean="0"/>
                  <a:t>.</a:t>
                </a:r>
                <a:r>
                  <a:rPr lang="en-US" smtClean="0">
                    <a:solidFill>
                      <a:srgbClr val="FF0000"/>
                    </a:solidFill>
                  </a:rPr>
                  <a:t> Vì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</a:t>
                </a:r>
                <a:r>
                  <a:rPr lang="en-US" smtClean="0">
                    <a:solidFill>
                      <a:srgbClr val="FF0000"/>
                    </a:solidFill>
                  </a:rPr>
                  <a:t> =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 </a:t>
                </a:r>
                <a:r>
                  <a:rPr lang="en-US" smtClean="0">
                    <a:solidFill>
                      <a:srgbClr val="FF0000"/>
                    </a:solidFill>
                  </a:rPr>
                  <a:t>-1</a:t>
                </a:r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vi-VN" smtClean="0"/>
                  <a:t>⇒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Dx </a:t>
                </a:r>
                <a:r>
                  <a:rPr lang="en-US" smtClean="0"/>
                  <a:t>{</a:t>
                </a:r>
                <a:r>
                  <a:rPr lang="vi-VN" smtClean="0"/>
                  <a:t>2</a:t>
                </a:r>
                <a:r>
                  <a:rPr lang="en-US"/>
                  <a:t>[</a:t>
                </a:r>
                <a:r>
                  <a:rPr lang="vi-VN" i="1" smtClean="0"/>
                  <a:t>m </a:t>
                </a:r>
                <a:r>
                  <a:rPr lang="vi-VN"/>
                  <a:t>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en-US" smtClean="0"/>
                  <a:t>-</a:t>
                </a:r>
                <a:r>
                  <a:rPr lang="vi-VN" smtClean="0"/>
                  <a:t>1</a:t>
                </a:r>
                <a:r>
                  <a:rPr lang="vi-VN"/>
                  <a:t>)+ </a:t>
                </a:r>
                <a:r>
                  <a:rPr lang="vi-VN" i="1" smtClean="0"/>
                  <a:t>b</a:t>
                </a:r>
                <a:r>
                  <a:rPr lang="vi-VN" smtClean="0"/>
                  <a:t>]</a:t>
                </a:r>
                <a:r>
                  <a:rPr lang="en-US" smtClean="0"/>
                  <a:t>-</a:t>
                </a:r>
                <a:r>
                  <a:rPr lang="vi-VN"/>
                  <a:t> 2</a:t>
                </a:r>
                <a:r>
                  <a:rPr lang="vi-VN" i="1"/>
                  <a:t>y</a:t>
                </a:r>
                <a:r>
                  <a:rPr lang="vi-VN" i="1" baseline="-25000"/>
                  <a:t>i</a:t>
                </a:r>
                <a:r>
                  <a:rPr lang="en-US"/>
                  <a:t>+</a:t>
                </a:r>
                <a:r>
                  <a:rPr lang="vi-VN" smtClean="0"/>
                  <a:t>1</a:t>
                </a:r>
                <a:r>
                  <a:rPr lang="en-US" smtClean="0"/>
                  <a:t>}</a:t>
                </a:r>
              </a:p>
              <a:p>
                <a:r>
                  <a:rPr lang="vi-VN"/>
                  <a:t>Thay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/>
                  <a:t>  </a:t>
                </a:r>
                <a:r>
                  <a:rPr lang="vi-VN"/>
                  <a:t>vào phương trình trên ta được: </a:t>
                </a:r>
                <a:endParaRPr lang="en-US" smtClean="0"/>
              </a:p>
              <a:p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smtClean="0"/>
                  <a:t>2</a:t>
                </a:r>
                <a:r>
                  <a:rPr lang="vi-VN" i="1" smtClean="0"/>
                  <a:t>Dyx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en-US" i="1" smtClean="0"/>
                  <a:t>- 2</a:t>
                </a:r>
                <a:r>
                  <a:rPr lang="en-US" smtClean="0"/>
                  <a:t>Dy + 2bDx - </a:t>
                </a:r>
                <a:r>
                  <a:rPr lang="vi-VN" smtClean="0"/>
                  <a:t>2</a:t>
                </a:r>
                <a:r>
                  <a:rPr lang="vi-VN" i="1" smtClean="0"/>
                  <a:t>Dxy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en-US"/>
                  <a:t>+</a:t>
                </a:r>
                <a:r>
                  <a:rPr lang="vi-VN"/>
                  <a:t> </a:t>
                </a:r>
                <a:r>
                  <a:rPr lang="vi-VN" i="1" smtClean="0"/>
                  <a:t>Dx</a:t>
                </a:r>
                <a:endParaRPr lang="en-US" i="1" smtClean="0"/>
              </a:p>
              <a:p>
                <a:r>
                  <a:rPr lang="vi-VN" i="1" smtClean="0"/>
                  <a:t>p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vi-VN" smtClean="0"/>
                  <a:t>=</a:t>
                </a:r>
                <a:r>
                  <a:rPr lang="en-US" smtClean="0"/>
                  <a:t> </a:t>
                </a:r>
                <a:r>
                  <a:rPr lang="vi-VN" smtClean="0"/>
                  <a:t>2</a:t>
                </a:r>
                <a:r>
                  <a:rPr lang="vi-VN" i="1" smtClean="0"/>
                  <a:t>Dyx</a:t>
                </a:r>
                <a:r>
                  <a:rPr lang="vi-VN" i="1" baseline="-25000" smtClean="0"/>
                  <a:t>i </a:t>
                </a:r>
                <a:r>
                  <a:rPr lang="en-US" smtClean="0"/>
                  <a:t>-</a:t>
                </a:r>
                <a:r>
                  <a:rPr lang="vi-VN" smtClean="0"/>
                  <a:t> </a:t>
                </a:r>
                <a:r>
                  <a:rPr lang="vi-VN"/>
                  <a:t>2</a:t>
                </a:r>
                <a:r>
                  <a:rPr lang="vi-VN" i="1"/>
                  <a:t>Dxy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en-US"/>
                  <a:t>+</a:t>
                </a:r>
                <a:r>
                  <a:rPr lang="vi-VN" smtClean="0"/>
                  <a:t> </a:t>
                </a:r>
                <a:r>
                  <a:rPr lang="vi-VN" i="1"/>
                  <a:t>c </a:t>
                </a:r>
                <a:r>
                  <a:rPr lang="vi-VN"/>
                  <a:t>, với</a:t>
                </a:r>
                <a:r>
                  <a:rPr lang="en-US"/>
                  <a:t> </a:t>
                </a:r>
                <a:r>
                  <a:rPr lang="vi-VN" i="1"/>
                  <a:t>c </a:t>
                </a:r>
                <a:r>
                  <a:rPr lang="vi-VN"/>
                  <a:t>= </a:t>
                </a:r>
                <a:r>
                  <a:rPr lang="vi-VN" smtClean="0"/>
                  <a:t>(</a:t>
                </a:r>
                <a:r>
                  <a:rPr lang="vi-VN"/>
                  <a:t>2</a:t>
                </a:r>
                <a:r>
                  <a:rPr lang="vi-VN" i="1"/>
                  <a:t>b </a:t>
                </a:r>
                <a:r>
                  <a:rPr lang="en-US" smtClean="0"/>
                  <a:t>+</a:t>
                </a:r>
                <a:r>
                  <a:rPr lang="vi-VN" smtClean="0"/>
                  <a:t> 1)</a:t>
                </a:r>
                <a:r>
                  <a:rPr lang="vi-VN" i="1" smtClean="0"/>
                  <a:t>Dx</a:t>
                </a:r>
                <a:r>
                  <a:rPr lang="en-US" i="1" smtClean="0"/>
                  <a:t> - </a:t>
                </a:r>
                <a:r>
                  <a:rPr lang="vi-VN"/>
                  <a:t>2</a:t>
                </a:r>
                <a:r>
                  <a:rPr lang="vi-VN" i="1"/>
                  <a:t>Dy</a:t>
                </a:r>
                <a:endParaRPr lang="en-US"/>
              </a:p>
              <a:p>
                <a:pPr lvl="0"/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mtClean="0"/>
                  <a:t>(2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x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 </a:t>
                </a:r>
                <a:r>
                  <a:rPr lang="en-US" smtClean="0"/>
                  <a:t>-</a:t>
                </a:r>
                <a:r>
                  <a:rPr lang="en-US"/>
                  <a:t> 2</a:t>
                </a:r>
                <a:r>
                  <a:rPr lang="en-US" i="1"/>
                  <a:t>D</a:t>
                </a:r>
                <a:r>
                  <a:rPr lang="en-US" i="1" baseline="-25000"/>
                  <a:t>x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 smtClean="0"/>
                  <a:t> + </a:t>
                </a:r>
                <a:r>
                  <a:rPr lang="en-US" i="1" smtClean="0"/>
                  <a:t>c</a:t>
                </a:r>
                <a:r>
                  <a:rPr lang="en-US"/>
                  <a:t>) − </a:t>
                </a:r>
                <a:r>
                  <a:rPr lang="en-US" smtClean="0"/>
                  <a:t>(2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x</a:t>
                </a:r>
                <a:r>
                  <a:rPr lang="en-US" i="1" baseline="-25000" smtClean="0"/>
                  <a:t>i</a:t>
                </a:r>
                <a:r>
                  <a:rPr lang="en-US" i="1" smtClean="0"/>
                  <a:t> </a:t>
                </a:r>
                <a:r>
                  <a:rPr lang="en-US" smtClean="0"/>
                  <a:t>-</a:t>
                </a:r>
                <a:r>
                  <a:rPr lang="en-US"/>
                  <a:t> 2</a:t>
                </a:r>
                <a:r>
                  <a:rPr lang="en-US" i="1"/>
                  <a:t>D</a:t>
                </a:r>
                <a:r>
                  <a:rPr lang="en-US" i="1" baseline="-25000"/>
                  <a:t>x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smtClean="0"/>
                  <a:t> + </a:t>
                </a:r>
                <a:r>
                  <a:rPr lang="en-US" i="1" smtClean="0"/>
                  <a:t>c</a:t>
                </a:r>
                <a:r>
                  <a:rPr lang="en-US" i="1"/>
                  <a:t>)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⇔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mtClean="0"/>
                  <a:t>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(</a:t>
                </a:r>
                <a:r>
                  <a:rPr lang="en-US" i="1"/>
                  <a:t>x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x</a:t>
                </a:r>
                <a:r>
                  <a:rPr lang="en-US" i="1" baseline="-25000"/>
                  <a:t>i</a:t>
                </a:r>
                <a:r>
                  <a:rPr lang="en-US" smtClean="0"/>
                  <a:t>) - 2</a:t>
                </a:r>
                <a:r>
                  <a:rPr lang="en-US" i="1" smtClean="0"/>
                  <a:t>Dx </a:t>
                </a:r>
                <a:r>
                  <a:rPr lang="en-US"/>
                  <a:t>(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-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smtClean="0"/>
                  <a:t>)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⇔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mtClean="0"/>
                  <a:t>- 2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 i="1" smtClean="0"/>
                  <a:t> </a:t>
                </a:r>
                <a:r>
                  <a:rPr lang="en-US"/>
                  <a:t>(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smtClean="0"/>
                  <a:t>) </a:t>
                </a:r>
                <a:r>
                  <a:rPr lang="en-US"/>
                  <a:t>-</a:t>
                </a:r>
                <a:r>
                  <a:rPr lang="en-US" smtClean="0"/>
                  <a:t> 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smtClean="0"/>
                  <a:t>, </a:t>
                </a:r>
                <a:r>
                  <a:rPr lang="en-US"/>
                  <a:t>do </a:t>
                </a:r>
                <a:r>
                  <a:rPr lang="en-US" i="1"/>
                  <a:t>x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x</a:t>
                </a:r>
                <a:r>
                  <a:rPr lang="en-US" i="1" baseline="-25000"/>
                  <a:t>i </a:t>
                </a:r>
                <a:r>
                  <a:rPr lang="en-US" smtClean="0"/>
                  <a:t>- </a:t>
                </a:r>
                <a:r>
                  <a:rPr lang="en-US"/>
                  <a:t>1</a:t>
                </a:r>
              </a:p>
            </p:txBody>
          </p:sp>
        </mc:Choice>
        <mc:Fallback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  <a:blipFill rotWithShape="0">
                <a:blip r:embed="rId2"/>
                <a:stretch>
                  <a:fillRect l="-692" t="-720" b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821646" y="3560952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51206" y="339733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1206" y="5040736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5628068" y="1675178"/>
            <a:ext cx="57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0&lt;m&lt;1; y biến thiên theo x (Dx) do x &gt;&gt; nhanh hơn y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8326873" y="5666352"/>
            <a:ext cx="3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Dx&lt;0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(d1-d2)&lt;0 thì p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&gt;0, chọn S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32-Point Star 29"/>
          <p:cNvSpPr/>
          <p:nvPr/>
        </p:nvSpPr>
        <p:spPr>
          <a:xfrm>
            <a:off x="6490952" y="3116687"/>
            <a:ext cx="1751527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0&lt;m&lt;1</a:t>
            </a:r>
          </a:p>
          <a:p>
            <a:pPr algn="ctr"/>
            <a:r>
              <a:rPr lang="en-US" smtClean="0"/>
              <a:t>F</a:t>
            </a:r>
            <a:r>
              <a:rPr lang="en-US" smtClean="0">
                <a:sym typeface="Wingdings" panose="05000000000000000000" pitchFamily="2" charset="2"/>
              </a:rPr>
              <a:t>T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</p:spPr>
            <p:txBody>
              <a:bodyPr>
                <a:normAutofit fontScale="85000" lnSpcReduction="10000"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Từ đây ta có thể suy ra cách tính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</a:t>
                </a:r>
                <a:r>
                  <a:rPr lang="vi-VN" sz="2000" smtClean="0"/>
                  <a:t>như </a:t>
                </a:r>
                <a:r>
                  <a:rPr lang="vi-VN" sz="2000"/>
                  <a:t>sau</a:t>
                </a:r>
                <a:r>
                  <a:rPr lang="vi-VN" sz="2000" smtClean="0"/>
                  <a:t>:</a:t>
                </a:r>
                <a:r>
                  <a:rPr lang="en-US" sz="2000" smtClean="0"/>
                  <a:t> 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i="1" smtClean="0"/>
                  <a:t>Từ p</a:t>
                </a:r>
                <a:r>
                  <a:rPr lang="en-US" sz="2000" i="1" baseline="-25000" smtClean="0"/>
                  <a:t>i</a:t>
                </a:r>
                <a:r>
                  <a:rPr lang="en-US" sz="2000" baseline="-25000" smtClean="0"/>
                  <a:t>+1</a:t>
                </a:r>
                <a:r>
                  <a:rPr lang="en-US" sz="2000" smtClean="0"/>
                  <a:t> </a:t>
                </a:r>
                <a:r>
                  <a:rPr lang="en-US" sz="2000"/>
                  <a:t>− </a:t>
                </a:r>
                <a:r>
                  <a:rPr lang="en-US" sz="2000" i="1"/>
                  <a:t>p</a:t>
                </a:r>
                <a:r>
                  <a:rPr lang="en-US" sz="2000" i="1" baseline="-25000"/>
                  <a:t>i</a:t>
                </a:r>
                <a:r>
                  <a:rPr lang="en-US" sz="2000" i="1"/>
                  <a:t> </a:t>
                </a:r>
                <a:r>
                  <a:rPr lang="en-US" sz="2000"/>
                  <a:t>= </a:t>
                </a:r>
                <a:r>
                  <a:rPr lang="en-US" sz="1800"/>
                  <a:t>- 2</a:t>
                </a:r>
                <a:r>
                  <a:rPr lang="en-US" sz="1800" i="1"/>
                  <a:t>D</a:t>
                </a:r>
                <a:r>
                  <a:rPr lang="en-US" sz="1800" i="1" baseline="-25000"/>
                  <a:t>x</a:t>
                </a:r>
                <a:r>
                  <a:rPr lang="en-US" sz="1800" i="1"/>
                  <a:t> </a:t>
                </a:r>
                <a:r>
                  <a:rPr lang="en-US" sz="1800"/>
                  <a:t>(</a:t>
                </a:r>
                <a:r>
                  <a:rPr lang="en-US" sz="1800" i="1"/>
                  <a:t>y</a:t>
                </a:r>
                <a:r>
                  <a:rPr lang="en-US" sz="1800" i="1" baseline="-25000"/>
                  <a:t>i</a:t>
                </a:r>
                <a:r>
                  <a:rPr lang="en-US" sz="1800" baseline="-25000"/>
                  <a:t>+1</a:t>
                </a:r>
                <a:r>
                  <a:rPr lang="en-US" sz="1800"/>
                  <a:t> − </a:t>
                </a:r>
                <a:r>
                  <a:rPr lang="en-US" sz="1800" i="1"/>
                  <a:t>y</a:t>
                </a:r>
                <a:r>
                  <a:rPr lang="en-US" sz="1800" i="1" baseline="-25000"/>
                  <a:t>i</a:t>
                </a:r>
                <a:r>
                  <a:rPr lang="en-US" sz="1800"/>
                  <a:t>) </a:t>
                </a:r>
                <a:r>
                  <a:rPr lang="en-US" sz="1800" smtClean="0"/>
                  <a:t>- </a:t>
                </a:r>
                <a:r>
                  <a:rPr lang="en-US" sz="1800"/>
                  <a:t>2</a:t>
                </a:r>
                <a:r>
                  <a:rPr lang="en-US" sz="1800" i="1"/>
                  <a:t>D</a:t>
                </a:r>
                <a:r>
                  <a:rPr lang="en-US" sz="1800" i="1" baseline="-25000"/>
                  <a:t>y</a:t>
                </a:r>
                <a:r>
                  <a:rPr lang="vi-VN" sz="2000"/>
                  <a:t/>
                </a:r>
                <a:br>
                  <a:rPr lang="vi-VN" sz="2000"/>
                </a:b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&gt;=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-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2</a:t>
                </a:r>
                <a:r>
                  <a:rPr lang="vi-VN" sz="2000" i="1">
                    <a:solidFill>
                      <a:srgbClr val="FF0000"/>
                    </a:solidFill>
                  </a:rPr>
                  <a:t>D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y</a:t>
                </a:r>
                <a:r>
                  <a:rPr lang="vi-VN" sz="2000" i="1"/>
                  <a:t>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+ 2Dx </a:t>
                </a:r>
                <a:r>
                  <a:rPr lang="vi-VN" sz="2000" smtClean="0"/>
                  <a:t>do </a:t>
                </a:r>
                <a:r>
                  <a:rPr lang="vi-VN" sz="200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en-US" sz="2000" i="1" smtClean="0"/>
                  <a:t>-1,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có nghĩa x=x-1 và y=y-1</a:t>
                </a:r>
                <a:endParaRPr lang="en-US" sz="2000" b="1">
                  <a:solidFill>
                    <a:srgbClr val="0070C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Ngược </a:t>
                </a:r>
                <a:r>
                  <a:rPr lang="vi-VN" sz="2000"/>
                  <a:t>lại, </a:t>
                </a: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i="1">
                    <a:solidFill>
                      <a:srgbClr val="FF0000"/>
                    </a:solidFill>
                  </a:rPr>
                  <a:t>&lt;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,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-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2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D</a:t>
                </a:r>
                <a:r>
                  <a:rPr lang="vi-VN" sz="2000" i="1" baseline="-25000" smtClean="0">
                    <a:solidFill>
                      <a:srgbClr val="FF0000"/>
                    </a:solidFill>
                  </a:rPr>
                  <a:t>y</a:t>
                </a:r>
                <a:r>
                  <a:rPr lang="vi-VN" sz="2000" smtClean="0"/>
                  <a:t>, </a:t>
                </a:r>
                <a:r>
                  <a:rPr lang="vi-VN" sz="2000"/>
                  <a:t>do </a:t>
                </a:r>
                <a:r>
                  <a:rPr lang="vi-VN" sz="2000" smtClean="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Giá trị </a:t>
                </a:r>
                <a:r>
                  <a:rPr lang="vi-VN" sz="2000" i="1"/>
                  <a:t>p</a:t>
                </a:r>
                <a:r>
                  <a:rPr lang="vi-VN" sz="2000" baseline="-25000"/>
                  <a:t>0</a:t>
                </a:r>
                <a:r>
                  <a:rPr lang="vi-VN" sz="2000"/>
                  <a:t> được tính từ điểm vẽ đầu tiên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theo công thức:</a:t>
                </a:r>
                <a:r>
                  <a:rPr lang="en-US" sz="2000"/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i="1" smtClean="0"/>
                  <a:t>   </a:t>
                </a:r>
                <a:r>
                  <a:rPr lang="vi-VN" sz="1600" i="1"/>
                  <a:t>p</a:t>
                </a:r>
                <a:r>
                  <a:rPr lang="vi-VN" sz="1600" i="1" baseline="-25000"/>
                  <a:t>i</a:t>
                </a:r>
                <a:r>
                  <a:rPr lang="vi-VN" sz="1600" i="1"/>
                  <a:t> </a:t>
                </a:r>
                <a:r>
                  <a:rPr lang="vi-VN" sz="1600"/>
                  <a:t>= 2</a:t>
                </a:r>
                <a:r>
                  <a:rPr lang="vi-VN" sz="1600" i="1"/>
                  <a:t>Dyx</a:t>
                </a:r>
                <a:r>
                  <a:rPr lang="vi-VN" sz="1600" i="1" baseline="-25000"/>
                  <a:t>i</a:t>
                </a:r>
                <a:r>
                  <a:rPr lang="vi-VN" sz="1600" i="1"/>
                  <a:t> </a:t>
                </a:r>
                <a:r>
                  <a:rPr lang="en-US" sz="1600" i="1"/>
                  <a:t>- 2</a:t>
                </a:r>
                <a:r>
                  <a:rPr lang="en-US" sz="1600"/>
                  <a:t>Dy + 2bDx - </a:t>
                </a:r>
                <a:r>
                  <a:rPr lang="vi-VN" sz="1600"/>
                  <a:t>2</a:t>
                </a:r>
                <a:r>
                  <a:rPr lang="vi-VN" sz="1600" i="1"/>
                  <a:t>Dxy</a:t>
                </a:r>
                <a:r>
                  <a:rPr lang="vi-VN" sz="1600" i="1" baseline="-25000"/>
                  <a:t>i</a:t>
                </a:r>
                <a:r>
                  <a:rPr lang="vi-VN" sz="1600" i="1"/>
                  <a:t> </a:t>
                </a:r>
                <a:r>
                  <a:rPr lang="en-US" sz="1600"/>
                  <a:t>+</a:t>
                </a:r>
                <a:r>
                  <a:rPr lang="vi-VN" sz="1600"/>
                  <a:t> </a:t>
                </a:r>
                <a:r>
                  <a:rPr lang="vi-VN" sz="1600" i="1" smtClean="0"/>
                  <a:t>Dx</a:t>
                </a:r>
                <a:r>
                  <a:rPr lang="vi-VN" sz="2000" i="1" smtClean="0"/>
                  <a:t>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 </a:t>
                </a:r>
                <a:r>
                  <a:rPr lang="en-US" sz="2000" smtClean="0"/>
                  <a:t>-</a:t>
                </a:r>
                <a:r>
                  <a:rPr lang="vi-VN" sz="2000"/>
                  <a:t> 2</a:t>
                </a:r>
                <a:r>
                  <a:rPr lang="vi-VN" sz="2000" i="1"/>
                  <a:t>D</a:t>
                </a:r>
                <a:r>
                  <a:rPr lang="vi-VN" sz="2000" i="1" baseline="-25000"/>
                  <a:t>x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 smtClean="0"/>
                  <a:t> </a:t>
                </a:r>
                <a:r>
                  <a:rPr lang="en-US" sz="2000" smtClean="0"/>
                  <a:t>+ </a:t>
                </a:r>
                <a:r>
                  <a:rPr lang="vi-VN" sz="2000" smtClean="0"/>
                  <a:t>(</a:t>
                </a:r>
                <a:r>
                  <a:rPr lang="vi-VN" sz="2000"/>
                  <a:t>2</a:t>
                </a:r>
                <a:r>
                  <a:rPr lang="vi-VN" sz="2000" i="1"/>
                  <a:t>b </a:t>
                </a:r>
                <a:r>
                  <a:rPr lang="en-US" sz="2000" smtClean="0"/>
                  <a:t>+</a:t>
                </a:r>
                <a:r>
                  <a:rPr lang="vi-VN" sz="2000" smtClean="0"/>
                  <a:t> </a:t>
                </a:r>
                <a:r>
                  <a:rPr lang="en-US" sz="2000"/>
                  <a:t>1</a:t>
                </a:r>
                <a:r>
                  <a:rPr lang="vi-VN" sz="2000" smtClean="0"/>
                  <a:t>)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en-US" sz="2000" i="1" baseline="-25000" smtClean="0"/>
                  <a:t> </a:t>
                </a:r>
                <a:r>
                  <a:rPr lang="en-US" sz="2000" i="1" smtClean="0"/>
                  <a:t>-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endParaRPr lang="en-US" sz="2000" i="1" baseline="-25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Do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là điểm nguyên thuộc về đoạn thẳng nên ta có</a:t>
                </a:r>
                <a:r>
                  <a:rPr lang="en-US" sz="2000"/>
                  <a:t>: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/>
                  <a:t>mx</a:t>
                </a:r>
                <a:r>
                  <a:rPr lang="vi-VN" sz="2000" baseline="-25000"/>
                  <a:t>0</a:t>
                </a:r>
                <a:r>
                  <a:rPr lang="vi-VN" sz="2000"/>
                  <a:t> 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x</a:t>
                </a:r>
                <a:r>
                  <a:rPr lang="en-US" sz="2000" baseline="-25000"/>
                  <a:t>0</a:t>
                </a:r>
                <a:r>
                  <a:rPr lang="en-US" sz="2000"/>
                  <a:t>+b</a:t>
                </a:r>
                <a:r>
                  <a:rPr lang="vi-VN" sz="2000"/>
                  <a:t>. 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Thế vào phương trình trên ta suy ra:</a:t>
                </a:r>
                <a:r>
                  <a:rPr lang="vi-VN" sz="2000">
                    <a:solidFill>
                      <a:srgbClr val="FF0000"/>
                    </a:solidFill>
                  </a:rPr>
                  <a:t>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0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x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-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2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y</a:t>
                </a:r>
                <a:endParaRPr lang="en-US" sz="2000">
                  <a:solidFill>
                    <a:srgbClr val="FF000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 xmlns=""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  <a:blipFill rotWithShape="0"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821646" y="3560952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51206" y="339733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1206" y="5040736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89489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Bài tập:</a:t>
            </a:r>
            <a:r>
              <a:rPr lang="en-US"/>
              <a:t> cho tọa điểm A(12,8) và B(2,3) trình bày các bước vẽ đường thẳng đi từ A đến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32" y="2824589"/>
            <a:ext cx="3973614" cy="3207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37" y="2101207"/>
            <a:ext cx="5511872" cy="616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23" y="2824589"/>
            <a:ext cx="5203880" cy="3009541"/>
          </a:xfrm>
          <a:prstGeom prst="rect">
            <a:avLst/>
          </a:prstGeom>
        </p:spPr>
      </p:pic>
      <p:sp>
        <p:nvSpPr>
          <p:cNvPr id="7" name="32-Point Star 6"/>
          <p:cNvSpPr/>
          <p:nvPr/>
        </p:nvSpPr>
        <p:spPr>
          <a:xfrm>
            <a:off x="5764303" y="3284112"/>
            <a:ext cx="1751527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0&lt;m&lt;1</a:t>
            </a:r>
          </a:p>
          <a:p>
            <a:pPr algn="ctr"/>
            <a:r>
              <a:rPr lang="en-US" smtClean="0"/>
              <a:t>F</a:t>
            </a:r>
            <a:r>
              <a:rPr lang="en-US" smtClean="0">
                <a:sym typeface="Wingdings" panose="05000000000000000000" pitchFamily="2" charset="2"/>
              </a:rPr>
              <a:t>T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r>
              <a:rPr lang="en-US" b="1" smtClean="0"/>
              <a:t>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02" y="1672680"/>
            <a:ext cx="7848612" cy="236852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2.2.1. Hệ </a:t>
            </a:r>
            <a:r>
              <a:rPr lang="en-US" sz="2200" b="1"/>
              <a:t>đồ hoạ </a:t>
            </a:r>
            <a:r>
              <a:rPr lang="en-US" sz="2200" b="1" smtClean="0"/>
              <a:t>thế </a:t>
            </a:r>
            <a:r>
              <a:rPr lang="en-US" sz="2200" b="1"/>
              <a:t>giới thực và hệ đồ hoạ thiết </a:t>
            </a:r>
            <a:r>
              <a:rPr lang="en-US" sz="2200" b="1" smtClean="0"/>
              <a:t>bị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Các điểm trong hệ tọa độ thiết bị cũng được mô tả bởi một cặp tọa độ (x, </a:t>
            </a:r>
            <a:r>
              <a:rPr lang="vi-VN" sz="2200" smtClean="0"/>
              <a:t>y</a:t>
            </a:r>
            <a:r>
              <a:rPr lang="en-US" sz="2200" smtClean="0"/>
              <a:t> </a:t>
            </a:r>
            <a:r>
              <a:rPr lang="vi-VN" sz="2200" smtClean="0"/>
              <a:t>∈ N</a:t>
            </a:r>
            <a:r>
              <a:rPr lang="en-US" sz="2200" smtClean="0"/>
              <a:t>)</a:t>
            </a:r>
            <a:r>
              <a:rPr lang="vi-VN" sz="2200" smtClean="0"/>
              <a:t>. </a:t>
            </a:r>
            <a:r>
              <a:rPr lang="en-US" sz="2200" smtClean="0"/>
              <a:t>Do đó, </a:t>
            </a:r>
            <a:r>
              <a:rPr lang="en-US" sz="2200"/>
              <a:t>các điểm trong các hệ tọa </a:t>
            </a:r>
            <a:r>
              <a:rPr lang="en-US" sz="2200" smtClean="0"/>
              <a:t>độ thiết </a:t>
            </a:r>
            <a:r>
              <a:rPr lang="en-US" sz="2200"/>
              <a:t>bị là rời rạc do tính chất của tập các số tự </a:t>
            </a:r>
            <a:r>
              <a:rPr lang="en-US" sz="2200" smtClean="0"/>
              <a:t>nhiên.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925202" y="3987436"/>
            <a:ext cx="10693711" cy="1843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Các tọa độ x, y của hệ tọa độ thiết bị không thể lớn tùy ý mà đều bị giới hạn trong một khoảng nào đó. Khoảng giới hạn các tọa độ x, y là khác nhau đối với từng loại thiết bị khác nhau.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803258" y="1537114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219549" y="1818515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19549" y="1831215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71821" y="162663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234627" y="1522692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40098" y="372619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92504" y="2550615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53071" y="249313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DC</a:t>
            </a:r>
            <a:r>
              <a:rPr lang="en-US" smtClean="0"/>
              <a:t>(x,y)</a:t>
            </a:r>
            <a:endParaRPr lang="en-US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H="1">
            <a:off x="9953071" y="1832732"/>
            <a:ext cx="1680" cy="7772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31756" y="2596293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053947" y="1853923"/>
            <a:ext cx="0" cy="192024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>
            <a:off x="10133949" y="2849898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29649" y="1726370"/>
            <a:ext cx="556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max</a:t>
            </a:r>
            <a:endParaRPr lang="en-US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9240097" y="3404831"/>
            <a:ext cx="591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max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305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  <p:bldP spid="20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89489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Bài tập:</a:t>
            </a:r>
            <a:r>
              <a:rPr lang="en-US"/>
              <a:t> cho tọa điểm </a:t>
            </a:r>
            <a:r>
              <a:rPr lang="en-US" smtClean="0"/>
              <a:t>A(8,12) </a:t>
            </a:r>
            <a:r>
              <a:rPr lang="en-US"/>
              <a:t>và </a:t>
            </a:r>
            <a:r>
              <a:rPr lang="en-US" smtClean="0"/>
              <a:t>B(3,2) </a:t>
            </a:r>
            <a:r>
              <a:rPr lang="en-US"/>
              <a:t>trình bày các bước vẽ đường thẳng đi từ A đến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68" y="2214193"/>
            <a:ext cx="5391870" cy="5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13" y="2923335"/>
            <a:ext cx="3638232" cy="2968531"/>
          </a:xfrm>
          <a:prstGeom prst="rect">
            <a:avLst/>
          </a:prstGeom>
        </p:spPr>
      </p:pic>
      <p:sp>
        <p:nvSpPr>
          <p:cNvPr id="7" name="32-Point Star 6"/>
          <p:cNvSpPr/>
          <p:nvPr/>
        </p:nvSpPr>
        <p:spPr>
          <a:xfrm>
            <a:off x="9672034" y="3161865"/>
            <a:ext cx="1751527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m&gt;1</a:t>
            </a:r>
          </a:p>
          <a:p>
            <a:pPr algn="ctr"/>
            <a:r>
              <a:rPr lang="en-US" smtClean="0"/>
              <a:t>F</a:t>
            </a:r>
            <a:r>
              <a:rPr lang="en-US" smtClean="0">
                <a:sym typeface="Wingdings" panose="05000000000000000000" pitchFamily="2" charset="2"/>
              </a:rPr>
              <a:t>T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05" y="2562896"/>
            <a:ext cx="5414527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8838029" y="3592764"/>
            <a:ext cx="2531717" cy="766919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63741" y="345022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62530" y="505290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5628068" y="1675178"/>
            <a:ext cx="57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&lt;|m|&lt;1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y biến thiên theo x (Dx) do x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 hơn y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8022892" y="5556003"/>
            <a:ext cx="407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Dx&gt;0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(|d1|-|d2|)&lt;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&lt;0)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32-Point Star 29"/>
          <p:cNvSpPr/>
          <p:nvPr/>
        </p:nvSpPr>
        <p:spPr>
          <a:xfrm>
            <a:off x="6272123" y="3056896"/>
            <a:ext cx="1928885" cy="1893195"/>
          </a:xfrm>
          <a:prstGeom prst="star32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0&lt;|m|&lt;1</a:t>
            </a:r>
          </a:p>
          <a:p>
            <a:pPr algn="ctr"/>
            <a:r>
              <a:rPr lang="en-US" smtClean="0"/>
              <a:t>T</a:t>
            </a:r>
            <a:r>
              <a:rPr lang="en-US" smtClean="0">
                <a:sym typeface="Wingdings" panose="05000000000000000000" pitchFamily="2" charset="2"/>
              </a:rPr>
              <a:t>F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705829" y="1654416"/>
                <a:ext cx="7921928" cy="423052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ü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mtClean="0"/>
                  <a:t>Ta có</a:t>
                </a:r>
                <a:r>
                  <a:rPr lang="en-US" smtClean="0"/>
                  <a:t>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 smtClean="0"/>
                  <a:t>m</a:t>
                </a:r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+1</a:t>
                </a:r>
                <a:r>
                  <a:rPr lang="en-US"/>
                  <a:t>) + </a:t>
                </a:r>
                <a:r>
                  <a:rPr lang="en-US" i="1"/>
                  <a:t>b</a:t>
                </a:r>
                <a:r>
                  <a:rPr lang="en-US" smtClean="0"/>
                  <a:t> </a:t>
                </a:r>
                <a:endParaRPr lang="en-US" smtClean="0"/>
              </a:p>
              <a:p>
                <a:r>
                  <a:rPr lang="en-US">
                    <a:solidFill>
                      <a:srgbClr val="FF0000"/>
                    </a:solidFill>
                  </a:rPr>
                  <a:t>Đặt </a:t>
                </a:r>
                <a:r>
                  <a:rPr lang="en-US" smtClean="0">
                    <a:solidFill>
                      <a:srgbClr val="FF0000"/>
                    </a:solidFill>
                  </a:rPr>
                  <a:t>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1</a:t>
                </a:r>
                <a:r>
                  <a:rPr lang="en-US" smtClean="0">
                    <a:solidFill>
                      <a:srgbClr val="FF0000"/>
                    </a:solidFill>
                  </a:rPr>
                  <a:t>= </a:t>
                </a:r>
                <a:r>
                  <a:rPr lang="en-US" smtClean="0">
                    <a:solidFill>
                      <a:srgbClr val="FF0000"/>
                    </a:solidFill>
                  </a:rPr>
                  <a:t>y -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 </a:t>
                </a:r>
                <a:r>
                  <a:rPr lang="en-US" smtClean="0">
                    <a:solidFill>
                      <a:srgbClr val="FF0000"/>
                    </a:solidFill>
                  </a:rPr>
                  <a:t>và </a:t>
                </a:r>
                <a:r>
                  <a:rPr lang="en-US" smtClean="0">
                    <a:solidFill>
                      <a:srgbClr val="FF0000"/>
                    </a:solidFill>
                  </a:rPr>
                  <a:t>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2</a:t>
                </a:r>
                <a:r>
                  <a:rPr lang="en-US" smtClean="0">
                    <a:solidFill>
                      <a:srgbClr val="FF0000"/>
                    </a:solidFill>
                  </a:rPr>
                  <a:t>= </a:t>
                </a:r>
                <a:r>
                  <a:rPr lang="en-US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 </a:t>
                </a:r>
                <a:r>
                  <a:rPr lang="en-US" smtClean="0">
                    <a:solidFill>
                      <a:srgbClr val="FF0000"/>
                    </a:solidFill>
                  </a:rPr>
                  <a:t>- y</a:t>
                </a:r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vi-VN"/>
                  <a:t>Xét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</a:t>
                </a:r>
                <a:r>
                  <a:rPr lang="vi-VN" i="1" baseline="-25000"/>
                  <a:t>x</a:t>
                </a:r>
                <a:r>
                  <a:rPr lang="vi-VN"/>
                  <a:t>(</a:t>
                </a:r>
                <a:r>
                  <a:rPr lang="vi-VN" i="1"/>
                  <a:t>d</a:t>
                </a:r>
                <a:r>
                  <a:rPr lang="vi-VN" baseline="-25000"/>
                  <a:t>1</a:t>
                </a:r>
                <a:r>
                  <a:rPr lang="vi-VN"/>
                  <a:t>−</a:t>
                </a:r>
                <a:r>
                  <a:rPr lang="vi-VN" i="1"/>
                  <a:t>d</a:t>
                </a:r>
                <a:r>
                  <a:rPr lang="vi-VN" baseline="-25000"/>
                  <a:t>2</a:t>
                </a:r>
                <a:r>
                  <a:rPr lang="vi-VN"/>
                  <a:t>) </a:t>
                </a:r>
                <a:r>
                  <a:rPr lang="vi-VN"/>
                  <a:t>= </a:t>
                </a:r>
                <a:r>
                  <a:rPr lang="vi-VN" i="1" smtClean="0"/>
                  <a:t>Dx</a:t>
                </a:r>
                <a:r>
                  <a:rPr lang="vi-VN" smtClean="0"/>
                  <a:t>(2</a:t>
                </a:r>
                <a:r>
                  <a:rPr lang="vi-VN" i="1" smtClean="0"/>
                  <a:t>y </a:t>
                </a:r>
                <a:r>
                  <a:rPr lang="en-US" i="1" smtClean="0"/>
                  <a:t>- </a:t>
                </a:r>
                <a:r>
                  <a:rPr lang="vi-VN" smtClean="0"/>
                  <a:t>2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en-US" i="1" baseline="-25000" smtClean="0"/>
                  <a:t> </a:t>
                </a:r>
                <a:r>
                  <a:rPr lang="en-US" smtClean="0"/>
                  <a:t>+</a:t>
                </a:r>
                <a:r>
                  <a:rPr lang="vi-VN" smtClean="0"/>
                  <a:t> </a:t>
                </a:r>
                <a:r>
                  <a:rPr lang="vi-VN"/>
                  <a:t>1</a:t>
                </a:r>
                <a:r>
                  <a:rPr lang="vi-VN" smtClean="0"/>
                  <a:t>)</a:t>
                </a:r>
                <a:r>
                  <a:rPr lang="en-US" smtClean="0"/>
                  <a:t>.</a:t>
                </a:r>
                <a:r>
                  <a:rPr lang="en-US" smtClean="0">
                    <a:solidFill>
                      <a:srgbClr val="FF0000"/>
                    </a:solidFill>
                  </a:rPr>
                  <a:t> Vì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</a:t>
                </a:r>
                <a:r>
                  <a:rPr lang="en-US" smtClean="0">
                    <a:solidFill>
                      <a:srgbClr val="FF0000"/>
                    </a:solidFill>
                  </a:rPr>
                  <a:t> =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 </a:t>
                </a:r>
                <a:r>
                  <a:rPr lang="en-US" smtClean="0">
                    <a:solidFill>
                      <a:srgbClr val="FF0000"/>
                    </a:solidFill>
                  </a:rPr>
                  <a:t>-1</a:t>
                </a:r>
              </a:p>
              <a:p>
                <a:r>
                  <a:rPr lang="vi-VN" smtClean="0"/>
                  <a:t>⇒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Dx </a:t>
                </a:r>
                <a:r>
                  <a:rPr lang="en-US" smtClean="0"/>
                  <a:t>{</a:t>
                </a:r>
                <a:r>
                  <a:rPr lang="vi-VN" smtClean="0"/>
                  <a:t>2</a:t>
                </a:r>
                <a:r>
                  <a:rPr lang="en-US"/>
                  <a:t>[</a:t>
                </a:r>
                <a:r>
                  <a:rPr lang="vi-VN" i="1"/>
                  <a:t>m </a:t>
                </a:r>
                <a:r>
                  <a:rPr lang="vi-VN"/>
                  <a:t>(</a:t>
                </a:r>
                <a:r>
                  <a:rPr lang="vi-VN" i="1"/>
                  <a:t>x</a:t>
                </a:r>
                <a:r>
                  <a:rPr lang="vi-VN" i="1" baseline="-25000"/>
                  <a:t>i</a:t>
                </a:r>
                <a:r>
                  <a:rPr lang="en-US"/>
                  <a:t>+</a:t>
                </a:r>
                <a:r>
                  <a:rPr lang="vi-VN"/>
                  <a:t>1)+ </a:t>
                </a:r>
                <a:r>
                  <a:rPr lang="vi-VN" i="1"/>
                  <a:t>b</a:t>
                </a:r>
                <a:r>
                  <a:rPr lang="vi-VN"/>
                  <a:t>] </a:t>
                </a:r>
                <a:r>
                  <a:rPr lang="en-US" smtClean="0"/>
                  <a:t>- </a:t>
                </a:r>
                <a:r>
                  <a:rPr lang="vi-VN"/>
                  <a:t>2</a:t>
                </a:r>
                <a:r>
                  <a:rPr lang="vi-VN" i="1"/>
                  <a:t>y</a:t>
                </a:r>
                <a:r>
                  <a:rPr lang="vi-VN" i="1" baseline="-25000"/>
                  <a:t>i </a:t>
                </a:r>
                <a:r>
                  <a:rPr lang="en-US" smtClean="0"/>
                  <a:t>+</a:t>
                </a:r>
                <a:r>
                  <a:rPr lang="vi-VN" smtClean="0"/>
                  <a:t>1</a:t>
                </a:r>
                <a:r>
                  <a:rPr lang="en-US" smtClean="0"/>
                  <a:t>}</a:t>
                </a:r>
              </a:p>
              <a:p>
                <a:r>
                  <a:rPr lang="vi-VN"/>
                  <a:t>Thay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/>
                  <a:t>  </a:t>
                </a:r>
                <a:r>
                  <a:rPr lang="vi-VN"/>
                  <a:t>vào phương trình trên ta được: </a:t>
                </a:r>
                <a:endParaRPr lang="en-US" smtClean="0"/>
              </a:p>
              <a:p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en-US" smtClean="0"/>
                  <a:t>-</a:t>
                </a:r>
                <a:r>
                  <a:rPr lang="vi-VN" smtClean="0"/>
                  <a:t>2</a:t>
                </a:r>
                <a:r>
                  <a:rPr lang="vi-VN" i="1" smtClean="0"/>
                  <a:t>Dxy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en-US" i="1" smtClean="0"/>
                  <a:t>+ </a:t>
                </a:r>
                <a:r>
                  <a:rPr lang="vi-VN"/>
                  <a:t>2</a:t>
                </a:r>
                <a:r>
                  <a:rPr lang="vi-VN" i="1"/>
                  <a:t>Dyx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en-US" i="1" smtClean="0"/>
                  <a:t>+ </a:t>
                </a:r>
                <a:r>
                  <a:rPr lang="en-US" i="1"/>
                  <a:t>2</a:t>
                </a:r>
                <a:r>
                  <a:rPr lang="en-US"/>
                  <a:t>Dy </a:t>
                </a:r>
                <a:r>
                  <a:rPr lang="en-US" smtClean="0"/>
                  <a:t>+ </a:t>
                </a:r>
                <a:r>
                  <a:rPr lang="en-US"/>
                  <a:t>2bDx </a:t>
                </a:r>
                <a:r>
                  <a:rPr lang="en-US" smtClean="0"/>
                  <a:t>+</a:t>
                </a:r>
                <a:r>
                  <a:rPr lang="vi-VN" smtClean="0"/>
                  <a:t> </a:t>
                </a:r>
                <a:r>
                  <a:rPr lang="vi-VN" i="1" smtClean="0"/>
                  <a:t>Dx</a:t>
                </a:r>
                <a:endParaRPr lang="en-US" i="1" smtClean="0"/>
              </a:p>
              <a:p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 smtClean="0"/>
                  <a:t>= -2Dx(y</a:t>
                </a:r>
                <a:r>
                  <a:rPr lang="en-US" baseline="-25000" smtClean="0"/>
                  <a:t>i+1</a:t>
                </a:r>
                <a:r>
                  <a:rPr lang="en-US" smtClean="0"/>
                  <a:t> - y</a:t>
                </a:r>
                <a:r>
                  <a:rPr lang="en-US" baseline="-25000" smtClean="0"/>
                  <a:t>i</a:t>
                </a:r>
                <a:r>
                  <a:rPr lang="en-US" smtClean="0"/>
                  <a:t>) +2Dy(x</a:t>
                </a:r>
                <a:r>
                  <a:rPr lang="en-US" baseline="-25000" smtClean="0"/>
                  <a:t>i+1 </a:t>
                </a:r>
                <a:r>
                  <a:rPr lang="en-US" smtClean="0"/>
                  <a:t>- x</a:t>
                </a:r>
                <a:r>
                  <a:rPr lang="en-US" baseline="-25000" smtClean="0"/>
                  <a:t>i</a:t>
                </a:r>
                <a:r>
                  <a:rPr lang="en-US" smtClean="0"/>
                  <a:t>)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⇔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mtClean="0"/>
                  <a:t>-2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 i="1" smtClean="0"/>
                  <a:t> </a:t>
                </a:r>
                <a:r>
                  <a:rPr lang="en-US"/>
                  <a:t>(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smtClean="0"/>
                  <a:t>) </a:t>
                </a:r>
                <a:r>
                  <a:rPr lang="en-US" smtClean="0"/>
                  <a:t>+ </a:t>
                </a:r>
                <a:r>
                  <a:rPr lang="en-US" smtClean="0"/>
                  <a:t>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smtClean="0"/>
                  <a:t>, </a:t>
                </a:r>
                <a:r>
                  <a:rPr lang="en-US"/>
                  <a:t>do </a:t>
                </a:r>
                <a:r>
                  <a:rPr lang="en-US" i="1"/>
                  <a:t>x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x</a:t>
                </a:r>
                <a:r>
                  <a:rPr lang="en-US" i="1" baseline="-25000"/>
                  <a:t>i </a:t>
                </a:r>
                <a:r>
                  <a:rPr lang="en-US" smtClean="0"/>
                  <a:t>+ </a:t>
                </a:r>
                <a:r>
                  <a:rPr lang="en-US"/>
                  <a:t>1</a:t>
                </a: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9" y="1654416"/>
                <a:ext cx="7921928" cy="4230521"/>
              </a:xfrm>
              <a:prstGeom prst="rect">
                <a:avLst/>
              </a:prstGeom>
              <a:blipFill rotWithShape="0">
                <a:blip r:embed="rId2"/>
                <a:stretch>
                  <a:fillRect l="-924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2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Từ đây ta có thể suy ra cách tính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</a:t>
                </a:r>
                <a:r>
                  <a:rPr lang="vi-VN" sz="2000" smtClean="0"/>
                  <a:t>như </a:t>
                </a:r>
                <a:r>
                  <a:rPr lang="vi-VN" sz="2000"/>
                  <a:t>sau</a:t>
                </a:r>
                <a:r>
                  <a:rPr lang="vi-VN" sz="2000" smtClean="0"/>
                  <a:t>:</a:t>
                </a:r>
                <a:r>
                  <a:rPr lang="en-US" sz="2000" smtClean="0"/>
                  <a:t> 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i="1" smtClean="0"/>
                  <a:t>Từ </a:t>
                </a:r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z="2100"/>
                  <a:t>-2</a:t>
                </a:r>
                <a:r>
                  <a:rPr lang="en-US" sz="2100" i="1"/>
                  <a:t>D</a:t>
                </a:r>
                <a:r>
                  <a:rPr lang="en-US" sz="2100" i="1" baseline="-25000"/>
                  <a:t>x</a:t>
                </a:r>
                <a:r>
                  <a:rPr lang="en-US" sz="2100" i="1"/>
                  <a:t> </a:t>
                </a:r>
                <a:r>
                  <a:rPr lang="en-US" sz="2100"/>
                  <a:t>(</a:t>
                </a:r>
                <a:r>
                  <a:rPr lang="en-US" sz="2100" i="1"/>
                  <a:t>y</a:t>
                </a:r>
                <a:r>
                  <a:rPr lang="en-US" sz="2100" i="1" baseline="-25000"/>
                  <a:t>i</a:t>
                </a:r>
                <a:r>
                  <a:rPr lang="en-US" sz="2100" baseline="-25000"/>
                  <a:t>+1</a:t>
                </a:r>
                <a:r>
                  <a:rPr lang="en-US" sz="2100"/>
                  <a:t> − </a:t>
                </a:r>
                <a:r>
                  <a:rPr lang="en-US" sz="2100" i="1"/>
                  <a:t>y</a:t>
                </a:r>
                <a:r>
                  <a:rPr lang="en-US" sz="2100" i="1" baseline="-25000"/>
                  <a:t>i</a:t>
                </a:r>
                <a:r>
                  <a:rPr lang="en-US" sz="2100"/>
                  <a:t>) + 2</a:t>
                </a:r>
                <a:r>
                  <a:rPr lang="en-US" sz="2100" i="1"/>
                  <a:t>D</a:t>
                </a:r>
                <a:r>
                  <a:rPr lang="en-US" sz="2100" i="1" baseline="-25000"/>
                  <a:t>y</a:t>
                </a:r>
                <a:r>
                  <a:rPr lang="vi-VN" sz="2000"/>
                  <a:t/>
                </a:r>
                <a:br>
                  <a:rPr lang="vi-VN" sz="2000"/>
                </a:b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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+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2</a:t>
                </a:r>
                <a:r>
                  <a:rPr lang="vi-VN" sz="2000" i="1">
                    <a:solidFill>
                      <a:srgbClr val="FF0000"/>
                    </a:solidFill>
                  </a:rPr>
                  <a:t>D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y 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+ 2Dx </a:t>
                </a:r>
                <a:r>
                  <a:rPr lang="vi-VN" sz="2000" smtClean="0"/>
                  <a:t>do </a:t>
                </a:r>
                <a:r>
                  <a:rPr lang="vi-VN" sz="200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-1,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có nghĩa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x=x+1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và y=y-1</a:t>
                </a:r>
                <a:endParaRPr lang="en-US" sz="2000" b="1">
                  <a:solidFill>
                    <a:srgbClr val="0070C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Ngược </a:t>
                </a:r>
                <a:r>
                  <a:rPr lang="vi-VN" sz="2000"/>
                  <a:t>lại, </a:t>
                </a: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&gt;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,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+ 2Dy</a:t>
                </a:r>
                <a:r>
                  <a:rPr lang="vi-VN" sz="2000" smtClean="0"/>
                  <a:t>, </a:t>
                </a:r>
                <a:r>
                  <a:rPr lang="vi-VN" sz="2000"/>
                  <a:t>do </a:t>
                </a:r>
                <a:r>
                  <a:rPr lang="vi-VN" sz="2000" smtClean="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endParaRPr lang="en-US" sz="2000" i="1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Giá trị </a:t>
                </a:r>
                <a:r>
                  <a:rPr lang="vi-VN" sz="2000" i="1"/>
                  <a:t>p</a:t>
                </a:r>
                <a:r>
                  <a:rPr lang="vi-VN" sz="2000" baseline="-25000"/>
                  <a:t>0</a:t>
                </a:r>
                <a:r>
                  <a:rPr lang="vi-VN" sz="2000"/>
                  <a:t> được tính từ điểm vẽ đầu tiên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theo công thức:</a:t>
                </a:r>
                <a:r>
                  <a:rPr lang="en-US" sz="2000"/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i="1" smtClean="0"/>
                  <a:t>  </a:t>
                </a:r>
                <a:r>
                  <a:rPr lang="en-US" sz="2800" i="1" smtClean="0"/>
                  <a:t> </a:t>
                </a:r>
                <a:r>
                  <a:rPr lang="vi-VN" sz="2800" i="1"/>
                  <a:t>p</a:t>
                </a:r>
                <a:r>
                  <a:rPr lang="vi-VN" sz="2800" i="1" baseline="-25000"/>
                  <a:t>i</a:t>
                </a:r>
                <a:r>
                  <a:rPr lang="vi-VN" sz="2800" i="1"/>
                  <a:t> </a:t>
                </a:r>
                <a:r>
                  <a:rPr lang="vi-VN" sz="2800" smtClean="0"/>
                  <a:t>=</a:t>
                </a:r>
                <a:r>
                  <a:rPr lang="en-US" sz="2100"/>
                  <a:t> </a:t>
                </a:r>
                <a:r>
                  <a:rPr lang="en-US" sz="2100"/>
                  <a:t>-</a:t>
                </a:r>
                <a:r>
                  <a:rPr lang="vi-VN" sz="2100"/>
                  <a:t>2</a:t>
                </a:r>
                <a:r>
                  <a:rPr lang="vi-VN" sz="2100" i="1"/>
                  <a:t>Dxy</a:t>
                </a:r>
                <a:r>
                  <a:rPr lang="vi-VN" sz="2100" i="1" baseline="-25000"/>
                  <a:t>i</a:t>
                </a:r>
                <a:r>
                  <a:rPr lang="vi-VN" sz="2100" i="1"/>
                  <a:t> </a:t>
                </a:r>
                <a:r>
                  <a:rPr lang="en-US" sz="2100" i="1"/>
                  <a:t>+ </a:t>
                </a:r>
                <a:r>
                  <a:rPr lang="vi-VN" sz="2100"/>
                  <a:t>2</a:t>
                </a:r>
                <a:r>
                  <a:rPr lang="vi-VN" sz="2100" i="1"/>
                  <a:t>Dyx</a:t>
                </a:r>
                <a:r>
                  <a:rPr lang="vi-VN" sz="2100" i="1" baseline="-25000"/>
                  <a:t>i</a:t>
                </a:r>
                <a:r>
                  <a:rPr lang="vi-VN" sz="2100" i="1"/>
                  <a:t> </a:t>
                </a:r>
                <a:r>
                  <a:rPr lang="en-US" sz="2100" i="1"/>
                  <a:t>+ 2</a:t>
                </a:r>
                <a:r>
                  <a:rPr lang="en-US" sz="2100"/>
                  <a:t>Dy + 2bDx +</a:t>
                </a:r>
                <a:r>
                  <a:rPr lang="vi-VN" sz="2100"/>
                  <a:t> </a:t>
                </a:r>
                <a:r>
                  <a:rPr lang="vi-VN" sz="2100" i="1"/>
                  <a:t>Dx</a:t>
                </a:r>
                <a:endParaRPr lang="en-US" sz="2000" i="1" baseline="-25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Do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là điểm nguyên thuộc về đoạn thẳng nên ta có</a:t>
                </a:r>
                <a:r>
                  <a:rPr lang="en-US" sz="2000"/>
                  <a:t>: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/>
                  <a:t>mx</a:t>
                </a:r>
                <a:r>
                  <a:rPr lang="vi-VN" sz="2000" baseline="-25000"/>
                  <a:t>0</a:t>
                </a:r>
                <a:r>
                  <a:rPr lang="vi-VN" sz="2000"/>
                  <a:t> 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x</a:t>
                </a:r>
                <a:r>
                  <a:rPr lang="en-US" sz="2000" baseline="-25000"/>
                  <a:t>0</a:t>
                </a:r>
                <a:r>
                  <a:rPr lang="en-US" sz="2000"/>
                  <a:t>+b</a:t>
                </a:r>
                <a:r>
                  <a:rPr lang="vi-VN" sz="2000"/>
                  <a:t>. 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Thế vào phương trình trên ta suy ra:</a:t>
                </a:r>
                <a:r>
                  <a:rPr lang="vi-VN" sz="2000">
                    <a:solidFill>
                      <a:srgbClr val="FF0000"/>
                    </a:solidFill>
                  </a:rPr>
                  <a:t>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0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baseline="-25000" smtClean="0">
                    <a:solidFill>
                      <a:srgbClr val="FF0000"/>
                    </a:solidFill>
                  </a:rPr>
                  <a:t>x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+2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y</a:t>
                </a:r>
                <a:endParaRPr lang="en-US" sz="2000">
                  <a:solidFill>
                    <a:srgbClr val="FF000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  <a:blipFill rotWithShape="0"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8912334" y="3591614"/>
            <a:ext cx="2457412" cy="724496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16838" y="3460089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90969" y="508181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89489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Bài tập:</a:t>
            </a:r>
            <a:r>
              <a:rPr lang="en-US"/>
              <a:t> cho tọa điểm A(12,8) và B(2,3) trình bày các bước vẽ đường thẳng đi từ A đến B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5648393" y="3255746"/>
            <a:ext cx="1963021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0&lt;|m|&lt;1</a:t>
            </a:r>
          </a:p>
          <a:p>
            <a:pPr algn="ctr"/>
            <a:r>
              <a:rPr lang="en-US" smtClean="0"/>
              <a:t>T</a:t>
            </a:r>
            <a:r>
              <a:rPr lang="en-US" smtClean="0">
                <a:sym typeface="Wingdings" panose="05000000000000000000" pitchFamily="2" charset="2"/>
              </a:rPr>
              <a:t>F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08" y="2717238"/>
            <a:ext cx="3907657" cy="3188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" y="2824589"/>
            <a:ext cx="5698259" cy="2910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25" y="2126566"/>
            <a:ext cx="5428396" cy="5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799580" y="1608537"/>
            <a:ext cx="10894437" cy="73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 tập: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cho tọa điểm 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A(3,12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và 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B(8, 2</a:t>
            </a:r>
            <a:r>
              <a:rPr lang="en-US" sz="2400" cap="none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trình bày các bước vẽ đường thẳng đi từ A đến B</a:t>
            </a:r>
            <a:endParaRPr lang="en-US" sz="2400" cap="none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32-Point Star 7"/>
          <p:cNvSpPr/>
          <p:nvPr/>
        </p:nvSpPr>
        <p:spPr>
          <a:xfrm>
            <a:off x="6246798" y="3333020"/>
            <a:ext cx="1751527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|m|&gt;1</a:t>
            </a:r>
          </a:p>
          <a:p>
            <a:pPr algn="ctr"/>
            <a:r>
              <a:rPr lang="en-US" smtClean="0"/>
              <a:t>T</a:t>
            </a:r>
            <a:r>
              <a:rPr lang="en-US" smtClean="0">
                <a:sym typeface="Wingdings" panose="05000000000000000000" pitchFamily="2" charset="2"/>
              </a:rPr>
              <a:t>F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8" y="2418956"/>
            <a:ext cx="5495508" cy="2807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4" y="2695382"/>
            <a:ext cx="3610083" cy="29455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0253"/>
            <a:ext cx="5504200" cy="5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749528" y="3581998"/>
            <a:ext cx="2620219" cy="754742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89480" y="34339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88317" y="506432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5628068" y="1675178"/>
            <a:ext cx="57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&lt;|m|&lt;1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y biến thiên theo x (Dx) do x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 hơn y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8022892" y="5556003"/>
            <a:ext cx="407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Dx&lt;0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(|d1|-|d2|)&lt;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&gt;0)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32-Point Star 29"/>
          <p:cNvSpPr/>
          <p:nvPr/>
        </p:nvSpPr>
        <p:spPr>
          <a:xfrm>
            <a:off x="6272123" y="3056896"/>
            <a:ext cx="1928885" cy="1893195"/>
          </a:xfrm>
          <a:prstGeom prst="star32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0&lt;|m|&lt;1</a:t>
            </a:r>
          </a:p>
          <a:p>
            <a:pPr algn="ctr"/>
            <a:r>
              <a:rPr lang="en-US" smtClean="0"/>
              <a:t>F</a:t>
            </a:r>
            <a:r>
              <a:rPr lang="en-US" smtClean="0">
                <a:sym typeface="Wingdings" panose="05000000000000000000" pitchFamily="2" charset="2"/>
              </a:rPr>
              <a:t>T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705829" y="1654416"/>
                <a:ext cx="7921928" cy="423052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ü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mtClean="0"/>
                  <a:t>Ta có</a:t>
                </a:r>
                <a:r>
                  <a:rPr lang="en-US" smtClean="0"/>
                  <a:t>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 smtClean="0"/>
                  <a:t>m</a:t>
                </a:r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-1</a:t>
                </a:r>
                <a:r>
                  <a:rPr lang="en-US"/>
                  <a:t>) + </a:t>
                </a:r>
                <a:r>
                  <a:rPr lang="en-US" i="1"/>
                  <a:t>b</a:t>
                </a:r>
                <a:r>
                  <a:rPr lang="en-US" smtClean="0"/>
                  <a:t> </a:t>
                </a:r>
                <a:endParaRPr lang="en-US" smtClean="0"/>
              </a:p>
              <a:p>
                <a:r>
                  <a:rPr lang="en-US">
                    <a:solidFill>
                      <a:srgbClr val="FF0000"/>
                    </a:solidFill>
                  </a:rPr>
                  <a:t>Đặt </a:t>
                </a:r>
                <a:r>
                  <a:rPr lang="en-US" smtClean="0">
                    <a:solidFill>
                      <a:srgbClr val="FF0000"/>
                    </a:solidFill>
                  </a:rPr>
                  <a:t>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1</a:t>
                </a:r>
                <a:r>
                  <a:rPr lang="en-US" smtClean="0">
                    <a:solidFill>
                      <a:srgbClr val="FF0000"/>
                    </a:solidFill>
                  </a:rPr>
                  <a:t>= </a:t>
                </a:r>
                <a:r>
                  <a:rPr lang="en-US" smtClean="0">
                    <a:solidFill>
                      <a:srgbClr val="FF0000"/>
                    </a:solidFill>
                  </a:rPr>
                  <a:t>y -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 </a:t>
                </a:r>
                <a:r>
                  <a:rPr lang="en-US" smtClean="0">
                    <a:solidFill>
                      <a:srgbClr val="FF0000"/>
                    </a:solidFill>
                  </a:rPr>
                  <a:t>và </a:t>
                </a:r>
                <a:r>
                  <a:rPr lang="en-US" smtClean="0">
                    <a:solidFill>
                      <a:srgbClr val="FF0000"/>
                    </a:solidFill>
                  </a:rPr>
                  <a:t>d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2</a:t>
                </a:r>
                <a:r>
                  <a:rPr lang="en-US" smtClean="0">
                    <a:solidFill>
                      <a:srgbClr val="FF0000"/>
                    </a:solidFill>
                  </a:rPr>
                  <a:t>= </a:t>
                </a:r>
                <a:r>
                  <a:rPr lang="en-US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 </a:t>
                </a:r>
                <a:r>
                  <a:rPr lang="en-US" smtClean="0">
                    <a:solidFill>
                      <a:srgbClr val="FF0000"/>
                    </a:solidFill>
                  </a:rPr>
                  <a:t>- y</a:t>
                </a:r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vi-VN"/>
                  <a:t>Xét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</a:t>
                </a:r>
                <a:r>
                  <a:rPr lang="vi-VN" i="1" baseline="-25000"/>
                  <a:t>x</a:t>
                </a:r>
                <a:r>
                  <a:rPr lang="vi-VN"/>
                  <a:t>(</a:t>
                </a:r>
                <a:r>
                  <a:rPr lang="vi-VN" i="1"/>
                  <a:t>d</a:t>
                </a:r>
                <a:r>
                  <a:rPr lang="vi-VN" baseline="-25000"/>
                  <a:t>1</a:t>
                </a:r>
                <a:r>
                  <a:rPr lang="vi-VN"/>
                  <a:t>−</a:t>
                </a:r>
                <a:r>
                  <a:rPr lang="vi-VN" i="1"/>
                  <a:t>d</a:t>
                </a:r>
                <a:r>
                  <a:rPr lang="vi-VN" baseline="-25000"/>
                  <a:t>2</a:t>
                </a:r>
                <a:r>
                  <a:rPr lang="vi-VN"/>
                  <a:t>) </a:t>
                </a:r>
                <a:r>
                  <a:rPr lang="vi-VN"/>
                  <a:t>= </a:t>
                </a:r>
                <a:r>
                  <a:rPr lang="vi-VN" i="1" smtClean="0"/>
                  <a:t>Dx</a:t>
                </a:r>
                <a:r>
                  <a:rPr lang="vi-VN" smtClean="0"/>
                  <a:t>(2</a:t>
                </a:r>
                <a:r>
                  <a:rPr lang="vi-VN" i="1" smtClean="0"/>
                  <a:t>y </a:t>
                </a:r>
                <a:r>
                  <a:rPr lang="en-US" i="1" smtClean="0"/>
                  <a:t>- </a:t>
                </a:r>
                <a:r>
                  <a:rPr lang="vi-VN" smtClean="0"/>
                  <a:t>2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en-US" i="1" baseline="-25000" smtClean="0"/>
                  <a:t> </a:t>
                </a:r>
                <a:r>
                  <a:rPr lang="en-US" smtClean="0"/>
                  <a:t>+</a:t>
                </a:r>
                <a:r>
                  <a:rPr lang="vi-VN" smtClean="0"/>
                  <a:t> </a:t>
                </a:r>
                <a:r>
                  <a:rPr lang="vi-VN"/>
                  <a:t>1</a:t>
                </a:r>
                <a:r>
                  <a:rPr lang="vi-VN" smtClean="0"/>
                  <a:t>)</a:t>
                </a:r>
                <a:r>
                  <a:rPr lang="en-US" smtClean="0"/>
                  <a:t>.</a:t>
                </a:r>
                <a:r>
                  <a:rPr lang="en-US" smtClean="0">
                    <a:solidFill>
                      <a:srgbClr val="FF0000"/>
                    </a:solidFill>
                  </a:rPr>
                  <a:t> Vì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i+1</a:t>
                </a:r>
                <a:r>
                  <a:rPr lang="en-US" smtClean="0">
                    <a:solidFill>
                      <a:srgbClr val="FF0000"/>
                    </a:solidFill>
                  </a:rPr>
                  <a:t> = y</a:t>
                </a:r>
                <a:r>
                  <a:rPr lang="en-US" baseline="-25000" smtClean="0">
                    <a:solidFill>
                      <a:srgbClr val="FF0000"/>
                    </a:solidFill>
                  </a:rPr>
                  <a:t>i </a:t>
                </a:r>
                <a:r>
                  <a:rPr lang="en-US" smtClean="0">
                    <a:solidFill>
                      <a:srgbClr val="FF0000"/>
                    </a:solidFill>
                  </a:rPr>
                  <a:t>-1</a:t>
                </a:r>
              </a:p>
              <a:p>
                <a:r>
                  <a:rPr lang="vi-VN" smtClean="0"/>
                  <a:t>⇒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i="1"/>
                  <a:t>Dx </a:t>
                </a:r>
                <a:r>
                  <a:rPr lang="en-US" smtClean="0"/>
                  <a:t>{</a:t>
                </a:r>
                <a:r>
                  <a:rPr lang="vi-VN" smtClean="0"/>
                  <a:t>2</a:t>
                </a:r>
                <a:r>
                  <a:rPr lang="en-US"/>
                  <a:t>[</a:t>
                </a:r>
                <a:r>
                  <a:rPr lang="vi-VN" i="1"/>
                  <a:t>m </a:t>
                </a:r>
                <a:r>
                  <a:rPr lang="vi-VN"/>
                  <a:t>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en-US" smtClean="0"/>
                  <a:t>-</a:t>
                </a:r>
                <a:r>
                  <a:rPr lang="vi-VN" smtClean="0"/>
                  <a:t>1</a:t>
                </a:r>
                <a:r>
                  <a:rPr lang="vi-VN"/>
                  <a:t>)+ </a:t>
                </a:r>
                <a:r>
                  <a:rPr lang="vi-VN" i="1"/>
                  <a:t>b</a:t>
                </a:r>
                <a:r>
                  <a:rPr lang="vi-VN"/>
                  <a:t>] </a:t>
                </a:r>
                <a:r>
                  <a:rPr lang="en-US" smtClean="0"/>
                  <a:t>- </a:t>
                </a:r>
                <a:r>
                  <a:rPr lang="vi-VN"/>
                  <a:t>2</a:t>
                </a:r>
                <a:r>
                  <a:rPr lang="vi-VN" i="1"/>
                  <a:t>y</a:t>
                </a:r>
                <a:r>
                  <a:rPr lang="vi-VN" i="1" baseline="-25000"/>
                  <a:t>i </a:t>
                </a:r>
                <a:r>
                  <a:rPr lang="en-US" smtClean="0"/>
                  <a:t>+</a:t>
                </a:r>
                <a:r>
                  <a:rPr lang="vi-VN" smtClean="0"/>
                  <a:t>1</a:t>
                </a:r>
                <a:r>
                  <a:rPr lang="en-US" smtClean="0"/>
                  <a:t>}</a:t>
                </a:r>
              </a:p>
              <a:p>
                <a:r>
                  <a:rPr lang="vi-VN"/>
                  <a:t>Thay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/>
                  <a:t>  </a:t>
                </a:r>
                <a:r>
                  <a:rPr lang="vi-VN"/>
                  <a:t>vào phương trình trên ta được: </a:t>
                </a:r>
                <a:endParaRPr lang="en-US" smtClean="0"/>
              </a:p>
              <a:p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= </a:t>
                </a:r>
                <a:r>
                  <a:rPr lang="vi-VN" smtClean="0"/>
                  <a:t>2</a:t>
                </a:r>
                <a:r>
                  <a:rPr lang="vi-VN" i="1" smtClean="0"/>
                  <a:t>Dyx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en-US" i="1" smtClean="0"/>
                  <a:t>- 2</a:t>
                </a:r>
                <a:r>
                  <a:rPr lang="en-US" smtClean="0"/>
                  <a:t>Dy + 2bDx </a:t>
                </a:r>
                <a:r>
                  <a:rPr lang="en-US"/>
                  <a:t>-</a:t>
                </a:r>
                <a:r>
                  <a:rPr lang="vi-VN"/>
                  <a:t>2</a:t>
                </a:r>
                <a:r>
                  <a:rPr lang="vi-VN" i="1"/>
                  <a:t>Dxy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en-US" smtClean="0"/>
                  <a:t>+</a:t>
                </a:r>
                <a:r>
                  <a:rPr lang="vi-VN" smtClean="0"/>
                  <a:t> </a:t>
                </a:r>
                <a:r>
                  <a:rPr lang="vi-VN" i="1" smtClean="0"/>
                  <a:t>Dx</a:t>
                </a:r>
                <a:endParaRPr lang="en-US" i="1" smtClean="0"/>
              </a:p>
              <a:p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 smtClean="0"/>
                  <a:t>= 2Dy(x</a:t>
                </a:r>
                <a:r>
                  <a:rPr lang="en-US" baseline="-25000" smtClean="0"/>
                  <a:t>i+1 </a:t>
                </a:r>
                <a:r>
                  <a:rPr lang="en-US" smtClean="0"/>
                  <a:t>- x</a:t>
                </a:r>
                <a:r>
                  <a:rPr lang="en-US" baseline="-25000" smtClean="0"/>
                  <a:t>i</a:t>
                </a:r>
                <a:r>
                  <a:rPr lang="en-US" smtClean="0"/>
                  <a:t>) </a:t>
                </a:r>
                <a:r>
                  <a:rPr lang="en-US"/>
                  <a:t>-2Dx(y</a:t>
                </a:r>
                <a:r>
                  <a:rPr lang="en-US" baseline="-25000"/>
                  <a:t>i+1</a:t>
                </a:r>
                <a:r>
                  <a:rPr lang="en-US"/>
                  <a:t> - y</a:t>
                </a:r>
                <a:r>
                  <a:rPr lang="en-US" baseline="-25000"/>
                  <a:t>i</a:t>
                </a:r>
                <a:r>
                  <a:rPr lang="en-US"/>
                  <a:t>) 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⇔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 smtClean="0"/>
                  <a:t>- 2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 </a:t>
                </a:r>
                <a:r>
                  <a:rPr lang="en-US" smtClean="0"/>
                  <a:t> </a:t>
                </a:r>
                <a:r>
                  <a:rPr lang="en-US"/>
                  <a:t>-2</a:t>
                </a:r>
                <a:r>
                  <a:rPr lang="en-US" i="1"/>
                  <a:t>D</a:t>
                </a:r>
                <a:r>
                  <a:rPr lang="en-US" i="1" baseline="-25000"/>
                  <a:t>x</a:t>
                </a:r>
                <a:r>
                  <a:rPr lang="en-US" i="1"/>
                  <a:t> </a:t>
                </a:r>
                <a:r>
                  <a:rPr lang="en-US"/>
                  <a:t>(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/>
                  <a:t>)</a:t>
                </a:r>
                <a:r>
                  <a:rPr lang="en-US" smtClean="0"/>
                  <a:t> , do </a:t>
                </a:r>
                <a:r>
                  <a:rPr lang="en-US" i="1"/>
                  <a:t>x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x</a:t>
                </a:r>
                <a:r>
                  <a:rPr lang="en-US" i="1" baseline="-25000"/>
                  <a:t>i </a:t>
                </a:r>
                <a:r>
                  <a:rPr lang="en-US" smtClean="0"/>
                  <a:t>- </a:t>
                </a:r>
                <a:r>
                  <a:rPr lang="en-US"/>
                  <a:t>1</a:t>
                </a: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9" y="1654416"/>
                <a:ext cx="7921928" cy="4230521"/>
              </a:xfrm>
              <a:prstGeom prst="rect">
                <a:avLst/>
              </a:prstGeom>
              <a:blipFill rotWithShape="0">
                <a:blip r:embed="rId2"/>
                <a:stretch>
                  <a:fillRect l="-924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8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Từ đây ta có thể suy ra cách tính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</a:t>
                </a:r>
                <a:r>
                  <a:rPr lang="vi-VN" sz="2000" smtClean="0"/>
                  <a:t>như </a:t>
                </a:r>
                <a:r>
                  <a:rPr lang="vi-VN" sz="2000"/>
                  <a:t>sau</a:t>
                </a:r>
                <a:r>
                  <a:rPr lang="vi-VN" sz="2000" smtClean="0"/>
                  <a:t>:</a:t>
                </a:r>
                <a:r>
                  <a:rPr lang="en-US" sz="2000" smtClean="0"/>
                  <a:t> 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i="1" smtClean="0"/>
                  <a:t>Từ </a:t>
                </a:r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−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= </a:t>
                </a:r>
                <a:r>
                  <a:rPr lang="en-US"/>
                  <a:t>- 2</a:t>
                </a:r>
                <a:r>
                  <a:rPr lang="en-US" i="1"/>
                  <a:t>D</a:t>
                </a:r>
                <a:r>
                  <a:rPr lang="en-US" i="1" baseline="-25000"/>
                  <a:t>y </a:t>
                </a:r>
                <a:r>
                  <a:rPr lang="en-US"/>
                  <a:t> -2</a:t>
                </a:r>
                <a:r>
                  <a:rPr lang="en-US" i="1"/>
                  <a:t>D</a:t>
                </a:r>
                <a:r>
                  <a:rPr lang="en-US" i="1" baseline="-25000"/>
                  <a:t>x</a:t>
                </a:r>
                <a:r>
                  <a:rPr lang="en-US" i="1"/>
                  <a:t> </a:t>
                </a:r>
                <a:r>
                  <a:rPr lang="en-US"/>
                  <a:t>(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−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/>
                  <a:t>)</a:t>
                </a:r>
                <a:r>
                  <a:rPr lang="vi-VN" sz="2000"/>
                  <a:t/>
                </a:r>
                <a:br>
                  <a:rPr lang="vi-VN" sz="2000"/>
                </a:b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i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-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2</a:t>
                </a:r>
                <a:r>
                  <a:rPr lang="vi-VN" sz="2000" i="1">
                    <a:solidFill>
                      <a:srgbClr val="FF0000"/>
                    </a:solidFill>
                  </a:rPr>
                  <a:t>D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y 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 smtClean="0"/>
                  <a:t>do </a:t>
                </a:r>
                <a:r>
                  <a:rPr lang="vi-VN" sz="200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,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có nghĩa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x=x+1 </a:t>
                </a:r>
                <a:r>
                  <a:rPr lang="en-US" sz="1600" b="1" i="1" smtClean="0">
                    <a:solidFill>
                      <a:srgbClr val="0070C0"/>
                    </a:solidFill>
                  </a:rPr>
                  <a:t>và y=y-1</a:t>
                </a:r>
                <a:endParaRPr lang="en-US" sz="2000" b="1">
                  <a:solidFill>
                    <a:srgbClr val="0070C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Ngược </a:t>
                </a:r>
                <a:r>
                  <a:rPr lang="vi-VN" sz="2000"/>
                  <a:t>lại, </a:t>
                </a:r>
                <a:r>
                  <a:rPr lang="vi-VN" sz="2000">
                    <a:solidFill>
                      <a:srgbClr val="FF0000"/>
                    </a:solidFill>
                  </a:rPr>
                  <a:t>nếu 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&lt;</a:t>
                </a:r>
                <a:r>
                  <a:rPr lang="vi-VN" sz="2000" smtClean="0">
                    <a:solidFill>
                      <a:srgbClr val="FF0000"/>
                    </a:solidFill>
                  </a:rPr>
                  <a:t> </a:t>
                </a:r>
                <a:r>
                  <a:rPr lang="vi-VN" sz="2000">
                    <a:solidFill>
                      <a:srgbClr val="FF0000"/>
                    </a:solidFill>
                  </a:rPr>
                  <a:t>0 , thì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+1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i="1" baseline="-25000">
                    <a:solidFill>
                      <a:srgbClr val="FF0000"/>
                    </a:solidFill>
                  </a:rPr>
                  <a:t>i</a:t>
                </a:r>
                <a:r>
                  <a:rPr lang="vi-VN" sz="2000" i="1">
                    <a:solidFill>
                      <a:srgbClr val="FF0000"/>
                    </a:solidFill>
                  </a:rPr>
                  <a:t> </a:t>
                </a:r>
                <a:r>
                  <a:rPr lang="en-US" sz="2000" i="1">
                    <a:solidFill>
                      <a:srgbClr val="FF0000"/>
                    </a:solidFill>
                  </a:rPr>
                  <a:t>+ 2Dx 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- 2Dy</a:t>
                </a:r>
                <a:r>
                  <a:rPr lang="vi-VN" sz="2000" smtClean="0"/>
                  <a:t>, </a:t>
                </a:r>
                <a:r>
                  <a:rPr lang="vi-VN" sz="2000"/>
                  <a:t>do </a:t>
                </a:r>
                <a:r>
                  <a:rPr lang="vi-VN" sz="2000" smtClean="0"/>
                  <a:t>ta chọn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en-US" sz="2000" i="1" baseline="-25000" smtClean="0"/>
                  <a:t> </a:t>
                </a:r>
                <a:r>
                  <a:rPr lang="en-US" sz="2000" i="1" smtClean="0"/>
                  <a:t>-1</a:t>
                </a:r>
                <a:endParaRPr lang="en-US" sz="2000" i="1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Giá trị </a:t>
                </a:r>
                <a:r>
                  <a:rPr lang="vi-VN" sz="2000" i="1"/>
                  <a:t>p</a:t>
                </a:r>
                <a:r>
                  <a:rPr lang="vi-VN" sz="2000" baseline="-25000"/>
                  <a:t>0</a:t>
                </a:r>
                <a:r>
                  <a:rPr lang="vi-VN" sz="2000"/>
                  <a:t> được tính từ điểm vẽ đầu tiên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theo công thức:</a:t>
                </a:r>
                <a:r>
                  <a:rPr lang="en-US" sz="2000"/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i="1" smtClean="0"/>
                  <a:t>  </a:t>
                </a:r>
                <a:r>
                  <a:rPr lang="en-US" sz="2800" i="1" smtClean="0"/>
                  <a:t> </a:t>
                </a:r>
                <a:r>
                  <a:rPr lang="vi-VN" sz="2800" i="1"/>
                  <a:t>p</a:t>
                </a:r>
                <a:r>
                  <a:rPr lang="vi-VN" sz="2800" i="1" baseline="-25000"/>
                  <a:t>i</a:t>
                </a:r>
                <a:r>
                  <a:rPr lang="vi-VN" sz="2800" i="1"/>
                  <a:t> </a:t>
                </a:r>
                <a:r>
                  <a:rPr lang="vi-VN" sz="2800" smtClean="0"/>
                  <a:t>=</a:t>
                </a:r>
                <a:r>
                  <a:rPr lang="en-US" sz="2100"/>
                  <a:t> </a:t>
                </a:r>
                <a:r>
                  <a:rPr lang="vi-VN"/>
                  <a:t>2</a:t>
                </a:r>
                <a:r>
                  <a:rPr lang="vi-VN" i="1"/>
                  <a:t>Dyx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en-US" i="1"/>
                  <a:t>- 2</a:t>
                </a:r>
                <a:r>
                  <a:rPr lang="en-US"/>
                  <a:t>Dy + 2bDx -</a:t>
                </a:r>
                <a:r>
                  <a:rPr lang="vi-VN"/>
                  <a:t>2</a:t>
                </a:r>
                <a:r>
                  <a:rPr lang="vi-VN" i="1"/>
                  <a:t>Dxy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en-US"/>
                  <a:t>+</a:t>
                </a:r>
                <a:r>
                  <a:rPr lang="vi-VN"/>
                  <a:t> </a:t>
                </a:r>
                <a:r>
                  <a:rPr lang="vi-VN" i="1"/>
                  <a:t>Dx</a:t>
                </a:r>
                <a:endParaRPr lang="en-US" sz="2000" i="1" baseline="-25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Do (</a:t>
                </a:r>
                <a:r>
                  <a:rPr lang="vi-VN" sz="2000" i="1"/>
                  <a:t>x</a:t>
                </a:r>
                <a:r>
                  <a:rPr lang="vi-VN" sz="2000" baseline="-25000"/>
                  <a:t>0</a:t>
                </a:r>
                <a:r>
                  <a:rPr lang="vi-VN" sz="2000"/>
                  <a:t>, </a:t>
                </a:r>
                <a:r>
                  <a:rPr lang="vi-VN" sz="2000" i="1"/>
                  <a:t>y</a:t>
                </a:r>
                <a:r>
                  <a:rPr lang="vi-VN" sz="2000" baseline="-25000"/>
                  <a:t>0</a:t>
                </a:r>
                <a:r>
                  <a:rPr lang="vi-VN" sz="2000"/>
                  <a:t>) là điểm nguyên thuộc về đoạn thẳng nên ta có</a:t>
                </a:r>
                <a:r>
                  <a:rPr lang="en-US" sz="2000"/>
                  <a:t>: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/>
                  <a:t>mx</a:t>
                </a:r>
                <a:r>
                  <a:rPr lang="vi-VN" sz="2000" baseline="-25000"/>
                  <a:t>0</a:t>
                </a:r>
                <a:r>
                  <a:rPr lang="vi-VN" sz="2000"/>
                  <a:t> 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x</a:t>
                </a:r>
                <a:r>
                  <a:rPr lang="en-US" sz="2000" baseline="-25000"/>
                  <a:t>0</a:t>
                </a:r>
                <a:r>
                  <a:rPr lang="en-US" sz="2000"/>
                  <a:t>+b</a:t>
                </a:r>
                <a:r>
                  <a:rPr lang="vi-VN" sz="2000"/>
                  <a:t>. 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Thế vào phương trình trên ta suy ra:</a:t>
                </a:r>
                <a:r>
                  <a:rPr lang="vi-VN" sz="2000">
                    <a:solidFill>
                      <a:srgbClr val="FF0000"/>
                    </a:solidFill>
                  </a:rPr>
                  <a:t> </a:t>
                </a:r>
                <a:r>
                  <a:rPr lang="vi-VN" sz="2000" i="1">
                    <a:solidFill>
                      <a:srgbClr val="FF0000"/>
                    </a:solidFill>
                  </a:rPr>
                  <a:t>p</a:t>
                </a:r>
                <a:r>
                  <a:rPr lang="vi-VN" sz="2000" baseline="-25000">
                    <a:solidFill>
                      <a:srgbClr val="FF0000"/>
                    </a:solidFill>
                  </a:rPr>
                  <a:t>0</a:t>
                </a:r>
                <a:r>
                  <a:rPr lang="vi-VN" sz="2000">
                    <a:solidFill>
                      <a:srgbClr val="FF0000"/>
                    </a:solidFill>
                  </a:rPr>
                  <a:t> =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baseline="-25000" smtClean="0">
                    <a:solidFill>
                      <a:srgbClr val="FF0000"/>
                    </a:solidFill>
                  </a:rPr>
                  <a:t>x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-2</a:t>
                </a:r>
                <a:r>
                  <a:rPr lang="vi-VN" sz="2000" i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000" i="1" baseline="-25000" smtClean="0">
                    <a:solidFill>
                      <a:srgbClr val="FF0000"/>
                    </a:solidFill>
                  </a:rPr>
                  <a:t>y</a:t>
                </a:r>
                <a:endParaRPr lang="en-US" sz="2000">
                  <a:solidFill>
                    <a:srgbClr val="FF0000"/>
                  </a:solidFill>
                </a:endParaRP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60" y="1668003"/>
                <a:ext cx="7921928" cy="4230521"/>
              </a:xfrm>
              <a:blipFill rotWithShape="0"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8751340" y="2389760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29645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8902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8159" y="2399543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21646" y="2812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21646" y="3581997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1646" y="4336740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1032" y="3423792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745187" y="3606211"/>
            <a:ext cx="2605269" cy="753473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958536" y="4172003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019379" y="387155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213296" y="3482032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69027" y="5035103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282812" y="4160357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421649" y="3376286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9864098" y="5064321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353278" y="3802671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8706198" y="3963510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498223" y="35819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519648" y="3984323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85194" y="355833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5246" y="3970951"/>
            <a:ext cx="4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89489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Bài tập:</a:t>
            </a:r>
            <a:r>
              <a:rPr lang="en-US"/>
              <a:t> cho tọa điểm A(12,8) và B(2,3) trình bày các bước vẽ đường thẳng đi từ A đến B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5648393" y="3255746"/>
            <a:ext cx="1963021" cy="1893195"/>
          </a:xfrm>
          <a:prstGeom prst="star32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0&lt;|m|&lt;1</a:t>
            </a:r>
          </a:p>
          <a:p>
            <a:pPr algn="ctr"/>
            <a:r>
              <a:rPr lang="en-US" smtClean="0"/>
              <a:t>T</a:t>
            </a:r>
            <a:r>
              <a:rPr lang="en-US" smtClean="0">
                <a:sym typeface="Wingdings" panose="05000000000000000000" pitchFamily="2" charset="2"/>
              </a:rPr>
              <a:t>F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08" y="2717238"/>
            <a:ext cx="3907657" cy="3188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" y="2824589"/>
            <a:ext cx="5698259" cy="2910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25" y="2126566"/>
            <a:ext cx="5428396" cy="5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3" y="1668003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Các việc cần bổ sung: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 Khi Ax </a:t>
            </a:r>
            <a:r>
              <a:rPr lang="en-US"/>
              <a:t>&gt; Bx </a:t>
            </a:r>
            <a:r>
              <a:rPr lang="en-US" smtClean="0"/>
              <a:t>(hoán đổi d1 và d2)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 Đường thẳng có độ dốc lớn (thay vai trò x và </a:t>
            </a:r>
            <a:r>
              <a:rPr lang="en-US"/>
              <a:t>y)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 Đường thẳng có độ dốc </a:t>
            </a:r>
            <a:r>
              <a:rPr lang="en-US"/>
              <a:t>â</a:t>
            </a:r>
            <a:r>
              <a:rPr lang="en-US" smtClean="0"/>
              <a:t>m  (x</a:t>
            </a:r>
            <a:r>
              <a:rPr lang="en-US"/>
              <a:t>++, </a:t>
            </a:r>
            <a:r>
              <a:rPr lang="en-US" smtClean="0"/>
              <a:t>y</a:t>
            </a:r>
            <a:r>
              <a:rPr lang="en-US" baseline="-25000" smtClean="0"/>
              <a:t>i+1</a:t>
            </a:r>
            <a:r>
              <a:rPr lang="en-US" smtClean="0"/>
              <a:t>=y</a:t>
            </a:r>
            <a:r>
              <a:rPr lang="en-US" baseline="-25000" smtClean="0"/>
              <a:t>i</a:t>
            </a:r>
            <a:r>
              <a:rPr lang="en-US" smtClean="0"/>
              <a:t> hoặc y</a:t>
            </a:r>
            <a:r>
              <a:rPr lang="en-US" baseline="-25000" smtClean="0"/>
              <a:t>i</a:t>
            </a:r>
            <a:r>
              <a:rPr lang="en-US" smtClean="0"/>
              <a:t>-1)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 Đường thẳng đứng hoặc nằm ngang (a.x </a:t>
            </a:r>
            <a:r>
              <a:rPr lang="en-US"/>
              <a:t>= b.x </a:t>
            </a:r>
            <a:r>
              <a:rPr lang="en-US" smtClean="0"/>
              <a:t>bỏ qua)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34" y="1655776"/>
            <a:ext cx="8205236" cy="401676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Giải thuật trung điểm (</a:t>
            </a:r>
            <a:r>
              <a:rPr lang="en-US" b="1" smtClean="0"/>
              <a:t>Midpoint)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Thuật toán MidPoint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bằng cách so </a:t>
            </a:r>
            <a:r>
              <a:rPr lang="vi-VN" smtClean="0"/>
              <a:t>sánh</a:t>
            </a:r>
            <a:r>
              <a:rPr lang="en-US" smtClean="0"/>
              <a:t> </a:t>
            </a:r>
            <a:r>
              <a:rPr lang="vi-VN" smtClean="0"/>
              <a:t>điểm </a:t>
            </a:r>
            <a:r>
              <a:rPr lang="vi-VN"/>
              <a:t>thực </a:t>
            </a:r>
            <a:r>
              <a:rPr lang="vi-VN" smtClean="0"/>
              <a:t>Q(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với điểm MidPoint là trung điểm của S và P. Ta </a:t>
            </a:r>
            <a:r>
              <a:rPr lang="vi-VN" smtClean="0"/>
              <a:t>có: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Nếu </a:t>
            </a:r>
            <a:r>
              <a:rPr lang="vi-VN"/>
              <a:t>điểm Q nằm dưới điểm MidPoint, ta chọn </a:t>
            </a:r>
            <a:r>
              <a:rPr lang="vi-VN" smtClean="0"/>
              <a:t>S.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Ngược </a:t>
            </a:r>
            <a:r>
              <a:rPr lang="vi-VN"/>
              <a:t>lại nếu điểm Q nằm trên điểm MidPoint ta chọn P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99600" y="1849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0591800" y="2456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591800" y="1836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10591800" y="1201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695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91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26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55200" y="3396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38230" y="2676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15070" y="3395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2631" y="2745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15600" y="3030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18642" y="2926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9" name="Oval 18"/>
          <p:cNvSpPr/>
          <p:nvPr/>
        </p:nvSpPr>
        <p:spPr>
          <a:xfrm>
            <a:off x="10553700" y="3220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42855" y="3063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82902" y="4015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52630" y="3986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5732" y="3356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9038395" y="2706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Điểm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vi-VN"/>
              <a:t>Điểm là thành phần cơ sở được định nghĩa trong một hệ tọa độ. Đối với </a:t>
            </a:r>
            <a:r>
              <a:rPr lang="vi-VN" smtClean="0"/>
              <a:t>hệ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hai chiều mỗi điểm được xác định bởi cặp tọa độ (x, y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Ngoài </a:t>
            </a:r>
            <a:r>
              <a:rPr lang="vi-VN"/>
              <a:t>thông tin về tọa độ, điểm còn có thuộc tính là màu sắc</a:t>
            </a:r>
            <a:r>
              <a:rPr lang="vi-VN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572400"/>
            <a:ext cx="9856348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/>
              <a:t>Giải thuật trung điểm (</a:t>
            </a:r>
            <a:r>
              <a:rPr lang="en-US" sz="2000" b="1" smtClean="0"/>
              <a:t>Midpoint) (tt)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000"/>
              <a:t>Ta có dạng tổng quát của phương trình đường </a:t>
            </a:r>
            <a:r>
              <a:rPr lang="vi-VN" sz="2000" smtClean="0"/>
              <a:t>thẳng:</a:t>
            </a:r>
            <a:r>
              <a:rPr lang="vi-VN" sz="2000"/>
              <a:t/>
            </a:r>
            <a:br>
              <a:rPr lang="vi-VN" sz="2000"/>
            </a:b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smtClean="0"/>
              <a:t>0</a:t>
            </a:r>
            <a:r>
              <a:rPr lang="en-US" sz="2000" smtClean="0"/>
              <a:t>, </a:t>
            </a:r>
            <a:r>
              <a:rPr lang="vi-VN" sz="2000" smtClean="0"/>
              <a:t>với </a:t>
            </a:r>
            <a:r>
              <a:rPr lang="vi-VN" sz="2000" i="1"/>
              <a:t>A</a:t>
            </a:r>
            <a:r>
              <a:rPr lang="vi-VN" sz="2000"/>
              <a:t>= 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/>
              <a:t>, </a:t>
            </a:r>
            <a:r>
              <a:rPr lang="vi-VN" sz="2000" i="1"/>
              <a:t>B </a:t>
            </a:r>
            <a:r>
              <a:rPr lang="vi-VN" sz="2000"/>
              <a:t>= −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smtClean="0"/>
              <a:t>),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endParaRPr lang="en-US" sz="2000" baseline="-2500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sz="2000" smtClean="0"/>
              <a:t>Đặt </a:t>
            </a:r>
            <a:r>
              <a:rPr lang="en-US" sz="2000" i="1" smtClean="0"/>
              <a:t>f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smtClean="0"/>
              <a:t>,</a:t>
            </a:r>
            <a:r>
              <a:rPr lang="vi-VN" sz="2000" i="1" smtClean="0"/>
              <a:t>y </a:t>
            </a:r>
            <a:r>
              <a:rPr lang="vi-VN" sz="2000"/>
              <a:t>) = </a:t>
            </a: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</a:t>
            </a:r>
            <a:r>
              <a:rPr lang="vi-VN" sz="2000"/>
              <a:t>, ta có nhận </a:t>
            </a:r>
            <a:r>
              <a:rPr lang="vi-VN" sz="2000" smtClean="0"/>
              <a:t>xét: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ướ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trung điểm (</a:t>
                </a:r>
                <a:r>
                  <a:rPr lang="en-US" sz="2000" b="1" smtClean="0"/>
                  <a:t>Midpoint) (tt)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Lúc </a:t>
                </a:r>
                <a:r>
                  <a:rPr lang="vi-VN" sz="2000"/>
                  <a:t>này việc chọn các điểm S, P ở trên được đưa về việc xét dấu </a:t>
                </a:r>
                <a:r>
                  <a:rPr lang="vi-VN" sz="2000" smtClean="0"/>
                  <a:t>của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en-US" sz="2000" i="1" smtClean="0"/>
                  <a:t>f(midpoint) = f(x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+1,y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smtClean="0"/>
                  <a:t>)</a:t>
                </a:r>
              </a:p>
              <a:p>
                <a:pPr lvl="0"/>
                <a:r>
                  <a:rPr lang="vi-VN" sz="2000"/>
                  <a:t>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&lt; </a:t>
                </a:r>
                <a:r>
                  <a:rPr lang="vi-VN" sz="2000" smtClean="0"/>
                  <a:t>0, </a:t>
                </a:r>
                <a:r>
                  <a:rPr lang="vi-VN" sz="2000"/>
                  <a:t>điểm MidPoint nằm phía trên đoạn thẳng. Lúc này điểm thực Q</a:t>
                </a:r>
                <a:r>
                  <a:rPr lang="en-US" sz="2000"/>
                  <a:t> </a:t>
                </a:r>
                <a:r>
                  <a:rPr lang="vi-VN" sz="2000"/>
                  <a:t>nằm dưới điểm MidPoint nên ta chọn S,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yi</a:t>
                </a:r>
                <a:r>
                  <a:rPr lang="vi-VN" sz="2000"/>
                  <a:t>.</a:t>
                </a:r>
                <a:endParaRPr lang="en-US" sz="2000"/>
              </a:p>
              <a:p>
                <a:pPr lvl="0"/>
                <a:r>
                  <a:rPr lang="vi-VN" sz="2000"/>
                  <a:t>Ngược lại, 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≥ 0 , điểm MidPoint nằm phía dưới đoạn thẳng. Lúc này</a:t>
                </a:r>
                <a:r>
                  <a:rPr lang="en-US" sz="2000"/>
                  <a:t> </a:t>
                </a:r>
                <a:r>
                  <a:rPr lang="vi-VN" sz="2000"/>
                  <a:t>điểm thực Q nằm trên điểm MidPoint nên ta chọn P,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/>
                  <a:t>+1</a:t>
                </a:r>
                <a:r>
                  <a:rPr lang="vi-VN" sz="2000" smtClean="0"/>
                  <a:t>.</a:t>
                </a:r>
                <a:endParaRPr lang="en-US" sz="2000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  <a:blipFill rotWithShape="0">
                <a:blip r:embed="rId3"/>
                <a:stretch>
                  <a:fillRect l="-557" b="-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45642" y="2799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69855" y="2936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/>
                  <a:t>Giải thuật trung điểm (</a:t>
                </a:r>
                <a:r>
                  <a:rPr lang="en-US" b="1" smtClean="0"/>
                  <a:t>Midpoint) (tt)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/>
                  <a:t>Mặt khác: </a:t>
                </a: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nn-NO" i="1"/>
                      <m:t>f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xi</m:t>
                    </m:r>
                    <m:r>
                      <m:rPr>
                        <m:nor/>
                      </m:rPr>
                      <a:rPr lang="nn-NO" i="1"/>
                      <m:t>+1,</m:t>
                    </m:r>
                    <m:r>
                      <m:rPr>
                        <m:nor/>
                      </m:rPr>
                      <a:rPr lang="nn-NO" i="1"/>
                      <m:t>yi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i+1</a:t>
                </a:r>
                <a:r>
                  <a:rPr lang="nn-NO" i="1"/>
                  <a:t>+1)+B(y</a:t>
                </a:r>
                <a:r>
                  <a:rPr lang="nn-NO" i="1" baseline="-2500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C] - </a:t>
                </a:r>
                <a:r>
                  <a:rPr lang="en-US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</a:t>
                </a:r>
                <a:r>
                  <a:rPr lang="nn-NO" i="1"/>
                  <a:t>+1)+B(y</a:t>
                </a:r>
                <a:r>
                  <a:rPr lang="nn-NO" i="1" baseline="-25000"/>
                  <a:t>i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</a:t>
                </a:r>
                <a:r>
                  <a:rPr lang="en-US" i="1" smtClean="0"/>
                  <a:t>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 smtClean="0"/>
                  <a:t>= A(x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x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 + B(y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y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</a:t>
                </a:r>
              </a:p>
              <a:p>
                <a:r>
                  <a:rPr lang="en-US"/>
                  <a:t>Vậy: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&lt; 0, do ta chọn </a:t>
                </a:r>
                <a:r>
                  <a:rPr lang="en-US" smtClean="0"/>
                  <a:t>S: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endParaRPr lang="en-US"/>
              </a:p>
              <a:p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≥ 0 do ta chọn </a:t>
                </a:r>
                <a:r>
                  <a:rPr lang="en-US" smtClean="0"/>
                  <a:t>P: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 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+1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192182" y="240120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0877" y="339875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&lt;0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Midpoint) (tt)</a:t>
                </a:r>
              </a:p>
              <a:p>
                <a:r>
                  <a:rPr lang="en-US" smtClean="0"/>
                  <a:t>Ta </a:t>
                </a:r>
                <a:r>
                  <a:rPr lang="en-US"/>
                  <a:t>tính giá trị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ứng với điểm ban đầu 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), </a:t>
                </a:r>
                <a:r>
                  <a:rPr lang="en-US"/>
                  <a:t>với nhận xét </a:t>
                </a:r>
                <a:r>
                  <a:rPr lang="en-US" smtClean="0"/>
                  <a:t>rằng:</a:t>
                </a:r>
              </a:p>
              <a:p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 là điểm </a:t>
                </a:r>
                <a:r>
                  <a:rPr lang="en-US"/>
                  <a:t>thuộc về đoạn thẳng, </a:t>
                </a:r>
                <a:r>
                  <a:rPr lang="en-US" smtClean="0"/>
                  <a:t>tức: </a:t>
                </a:r>
                <a:r>
                  <a:rPr lang="en-US" i="1"/>
                  <a:t>Ax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 </a:t>
                </a:r>
                <a:r>
                  <a:rPr lang="en-US"/>
                  <a:t>= </a:t>
                </a:r>
                <a:r>
                  <a:rPr lang="en-US" smtClean="0"/>
                  <a:t>0</a:t>
                </a:r>
              </a:p>
              <a:p>
                <a:r>
                  <a:rPr lang="nn-NO" i="1" smtClean="0"/>
                  <a:t>p</a:t>
                </a:r>
                <a:r>
                  <a:rPr lang="nn-NO" i="1" baseline="-25000" smtClean="0"/>
                  <a:t>0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b="0" i="1" smtClean="0"/>
                      <m:t>A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+1</m:t>
                    </m:r>
                    <m:r>
                      <m:rPr>
                        <m:nor/>
                      </m:rPr>
                      <a:rPr lang="en-US" b="0" i="1" smtClean="0"/>
                      <m:t>)+</m:t>
                    </m:r>
                    <m:r>
                      <m:rPr>
                        <m:nor/>
                      </m:rPr>
                      <a:rPr lang="en-US" b="0" i="1" smtClean="0"/>
                      <m:t>B</m:t>
                    </m:r>
                    <m:r>
                      <m:rPr>
                        <m:nor/>
                      </m:rPr>
                      <a:rPr lang="en-US" b="0" i="1" smtClean="0"/>
                      <m:t>(</m:t>
                    </m:r>
                    <m:r>
                      <m:rPr>
                        <m:nor/>
                      </m:rPr>
                      <a:rPr lang="nn-NO" i="1"/>
                      <m:t>y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baseline="-25000" smtClean="0"/>
              </a:p>
              <a:p>
                <a:r>
                  <a:rPr lang="en-US"/>
                  <a:t>⇒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smtClean="0"/>
                  <a:t>(</a:t>
                </a:r>
                <a:r>
                  <a:rPr lang="en-US" i="1" smtClean="0"/>
                  <a:t>Ax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</a:t>
                </a:r>
                <a:r>
                  <a:rPr lang="en-US"/>
                  <a:t>) +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Dx/2</a:t>
                </a:r>
                <a:endParaRPr lang="en-US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866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4603"/>
            <a:ext cx="985634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/>
              <a:t>Giải thuật trung điểm (</a:t>
            </a:r>
            <a:r>
              <a:rPr lang="en-US" sz="2000" b="1" smtClean="0"/>
              <a:t>Midpoint) (tt)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31" y="1614603"/>
            <a:ext cx="4065487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699" y="2663838"/>
            <a:ext cx="4515729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void Mid_line(int x1, int y1, int x2, int y2, int c)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s-E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x, y, dx, dy,d;</a:t>
            </a:r>
            <a:br>
              <a:rPr lang="es-E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 = y1;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dx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x2 - x1;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y2 - y1;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p=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 - dx/2;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(x=x1; x&lt;=x2; x++)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putpixel(x, y,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color);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428" y="2663838"/>
            <a:ext cx="3085584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if (p&lt;0)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mtClean="0"/>
              <a:t>p </a:t>
            </a:r>
            <a:r>
              <a:rPr lang="en-US"/>
              <a:t>= </a:t>
            </a:r>
            <a:r>
              <a:rPr lang="en-US" smtClean="0"/>
              <a:t>p </a:t>
            </a:r>
            <a:r>
              <a:rPr lang="en-US"/>
              <a:t>+ dy</a:t>
            </a:r>
            <a:r>
              <a:rPr lang="en-US" smtClean="0"/>
              <a:t>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mtClean="0"/>
              <a:t>  else</a:t>
            </a:r>
            <a:endParaRPr lang="en-US"/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mtClean="0"/>
              <a:t>y </a:t>
            </a:r>
            <a:r>
              <a:rPr lang="en-US"/>
              <a:t>++;</a:t>
            </a:r>
            <a:br>
              <a:rPr lang="en-US"/>
            </a:br>
            <a:r>
              <a:rPr lang="en-US" smtClean="0"/>
              <a:t>      d </a:t>
            </a:r>
            <a:r>
              <a:rPr lang="en-US"/>
              <a:t>= d + dy - dx</a:t>
            </a:r>
            <a:r>
              <a:rPr lang="en-US" smtClean="0"/>
              <a:t>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}//end for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}//end midpoint line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smtClean="0"/>
              <a:t>So sánh DDA và Bresenham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2889"/>
              </p:ext>
            </p:extLst>
          </p:nvPr>
        </p:nvGraphicFramePr>
        <p:xfrm>
          <a:off x="1294359" y="2572597"/>
          <a:ext cx="10424028" cy="35864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8330"/>
                <a:gridCol w="5191022"/>
                <a:gridCol w="3474676"/>
              </a:tblGrid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Bresenham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học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thực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nguyên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Phép</a:t>
                      </a:r>
                      <a:r>
                        <a:rPr lang="en-US" sz="2000" baseline="0" smtClean="0"/>
                        <a:t> toán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Nhân</a:t>
                      </a:r>
                      <a:r>
                        <a:rPr lang="en-US" sz="2000" baseline="0" smtClean="0"/>
                        <a:t> và Chia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Cộng</a:t>
                      </a:r>
                      <a:r>
                        <a:rPr lang="en-US" sz="2000" baseline="0" smtClean="0"/>
                        <a:t>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Tốc</a:t>
                      </a:r>
                      <a:r>
                        <a:rPr lang="en-US" sz="2000" baseline="0" smtClean="0"/>
                        <a:t> độ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Chậm</a:t>
                      </a:r>
                      <a:r>
                        <a:rPr lang="en-US" sz="2000" baseline="0" smtClean="0"/>
                        <a:t> hơn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Nhanh hơn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Độ</a:t>
                      </a:r>
                      <a:r>
                        <a:rPr lang="en-US" sz="2000" baseline="0" smtClean="0"/>
                        <a:t> chính xác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Không</a:t>
                      </a:r>
                      <a:r>
                        <a:rPr lang="en-US" sz="2000" baseline="0" smtClean="0"/>
                        <a:t> bằng Bresenham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Chính</a:t>
                      </a:r>
                      <a:r>
                        <a:rPr lang="en-US" sz="2000" baseline="0" smtClean="0"/>
                        <a:t> xác hơn DDA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Hạn</a:t>
                      </a:r>
                      <a:r>
                        <a:rPr lang="en-US" sz="2000" baseline="0" smtClean="0"/>
                        <a:t> chế</a:t>
                      </a:r>
                      <a:endParaRPr 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r>
                        <a:rPr lang="en-US" sz="2000" baseline="0" smtClean="0"/>
                        <a:t> cho s</a:t>
                      </a:r>
                      <a:r>
                        <a:rPr lang="en-US" sz="2000" smtClean="0"/>
                        <a:t>ai số</a:t>
                      </a:r>
                      <a:r>
                        <a:rPr lang="en-US" sz="2000" baseline="0" smtClean="0"/>
                        <a:t> lớn hơn khi áp dụng để vẽ đường cong, đường tròn</a:t>
                      </a:r>
                      <a:endParaRPr 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793">
                <a:tc>
                  <a:txBody>
                    <a:bodyPr/>
                    <a:lstStyle/>
                    <a:p>
                      <a:r>
                        <a:rPr lang="en-US" sz="2000" smtClean="0"/>
                        <a:t>Bộ</a:t>
                      </a:r>
                      <a:r>
                        <a:rPr lang="en-US" sz="2000" baseline="0" smtClean="0"/>
                        <a:t> nhớ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Tốn</a:t>
                      </a:r>
                      <a:r>
                        <a:rPr lang="en-US" sz="2000" baseline="0" smtClean="0"/>
                        <a:t> bộ nhớ hơn do phải xử lý dấu phẩy động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Ít</a:t>
                      </a:r>
                      <a:r>
                        <a:rPr lang="en-US" sz="2000" baseline="0" smtClean="0"/>
                        <a:t> tốn bộ nhớ hơn do chỉ thực hiện phép toán cộng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tập áp dụng: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1. </a:t>
            </a:r>
            <a:r>
              <a:rPr lang="en-US" sz="2200" smtClean="0"/>
              <a:t>Sử dụng thuật toán Bresenham trình bày các bước vẽ đường thẳng đi qua 2 điểm A(3,7) và B(9,10).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2. </a:t>
            </a:r>
            <a:r>
              <a:rPr lang="en-US" sz="2200" smtClean="0"/>
              <a:t>Sử dụng thuật toán Midpoint trình bày thứ tự các bước vẽ đường thẳng đi qua 2 điểm A(4,8) và B(10,12).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/>
                <a:r>
                  <a:rPr lang="vi-VN" sz="1800" b="1"/>
                  <a:t>Giải thuật sinh đường tròn </a:t>
                </a:r>
                <a:r>
                  <a:rPr lang="vi-VN" sz="1800" b="1" smtClean="0"/>
                  <a:t>Bresenham </a:t>
                </a:r>
                <a:r>
                  <a:rPr lang="vi-VN" sz="1800" b="1"/>
                  <a:t>(Scan </a:t>
                </a:r>
                <a:r>
                  <a:rPr lang="vi-VN" sz="1800" b="1" smtClean="0"/>
                  <a:t>Converting</a:t>
                </a:r>
                <a:r>
                  <a:rPr lang="en-US" sz="1800" b="1" smtClean="0"/>
                  <a:t> </a:t>
                </a:r>
                <a:r>
                  <a:rPr lang="vi-VN" sz="1800" b="1" smtClean="0"/>
                  <a:t>Circles)</a:t>
                </a:r>
                <a:endParaRPr lang="en-US" sz="3600" baseline="-25000" smtClean="0"/>
              </a:p>
              <a:p>
                <a:pPr lvl="0" algn="just"/>
                <a:r>
                  <a:rPr lang="vi-VN" sz="1800"/>
                  <a:t>Phương trình đường tròn có tâm là gốc tọa độ, bán kính R </a:t>
                </a:r>
                <a:r>
                  <a:rPr lang="vi-VN" sz="1800" smtClean="0"/>
                  <a:t>là: </a:t>
                </a:r>
                <a:r>
                  <a:rPr lang="vi-VN" sz="1800" i="1" smtClean="0"/>
                  <a:t>x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 </a:t>
                </a:r>
                <a:r>
                  <a:rPr lang="vi-VN" sz="1800"/>
                  <a:t>+ </a:t>
                </a:r>
                <a:r>
                  <a:rPr lang="vi-VN" sz="1800" i="1" smtClean="0"/>
                  <a:t>y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 </a:t>
                </a:r>
                <a:r>
                  <a:rPr lang="vi-VN" sz="1800"/>
                  <a:t>= </a:t>
                </a:r>
                <a:r>
                  <a:rPr lang="vi-VN" sz="1800" i="1" smtClean="0"/>
                  <a:t>R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Từ </a:t>
                </a:r>
                <a:r>
                  <a:rPr lang="vi-VN" sz="1800"/>
                  <a:t>phương trình này ta có thể đưa về </a:t>
                </a:r>
                <a:r>
                  <a:rPr lang="vi-VN" sz="1800" smtClean="0"/>
                  <a:t>dạng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smtClean="0"/>
              </a:p>
              <a:p>
                <a:pPr lvl="0"/>
                <a:r>
                  <a:rPr lang="vi-VN" sz="1800"/>
                  <a:t>Để vẽ các đường </a:t>
                </a:r>
                <a:r>
                  <a:rPr lang="vi-VN" sz="1800" smtClean="0"/>
                  <a:t>tròn</a:t>
                </a:r>
                <a:r>
                  <a:rPr lang="en-US" sz="1800" smtClean="0"/>
                  <a:t> </a:t>
                </a:r>
                <a:r>
                  <a:rPr lang="vi-VN" sz="1800" smtClean="0"/>
                  <a:t>có </a:t>
                </a:r>
                <a:r>
                  <a:rPr lang="vi-VN" sz="1800"/>
                  <a:t>tâm 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,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) </a:t>
                </a:r>
                <a:r>
                  <a:rPr lang="vi-VN" sz="1800"/>
                  <a:t>bất kì, đơn giản chỉ cần tịnh tiến các điểm sau khi vẽ xong </a:t>
                </a:r>
                <a:r>
                  <a:rPr lang="vi-VN" sz="1800" smtClean="0"/>
                  <a:t>đường</a:t>
                </a:r>
                <a:r>
                  <a:rPr lang="en-US" sz="1800" smtClean="0"/>
                  <a:t> </a:t>
                </a:r>
                <a:r>
                  <a:rPr lang="vi-VN" sz="1800" smtClean="0"/>
                  <a:t>tròn </a:t>
                </a:r>
                <a:r>
                  <a:rPr lang="vi-VN" sz="1800"/>
                  <a:t>có tâm là gốc tọa độ theo vector tịnh tiến 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C</a:t>
                </a:r>
                <a:r>
                  <a:rPr lang="vi-VN" sz="1800"/>
                  <a:t>,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)</a:t>
                </a:r>
                <a:endParaRPr lang="en-US" sz="1800" smtClean="0"/>
              </a:p>
              <a:p>
                <a:pPr lvl="0"/>
                <a:r>
                  <a:rPr lang="vi-VN" sz="1800"/>
                  <a:t>Do tính đối xứng nên để vẽ toàn bộ đường tròn, ta chỉ cần vẽ cung ¼ </a:t>
                </a:r>
                <a:r>
                  <a:rPr lang="vi-VN" sz="1800" smtClean="0"/>
                  <a:t>đường</a:t>
                </a:r>
                <a:r>
                  <a:rPr lang="en-US" sz="1800" smtClean="0"/>
                  <a:t> </a:t>
                </a:r>
                <a:r>
                  <a:rPr lang="vi-VN" sz="1800" smtClean="0"/>
                  <a:t>tròn </a:t>
                </a:r>
                <a:r>
                  <a:rPr lang="vi-VN" sz="1800"/>
                  <a:t>sau đó lấy đối xứng để xác định các điểm còn lại</a:t>
                </a:r>
                <a:r>
                  <a:rPr lang="vi-VN" sz="1800" smtClean="0"/>
                  <a:t>.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  <a:blipFill rotWithShape="0">
                <a:blip r:embed="rId3"/>
                <a:stretch>
                  <a:fillRect l="-804" t="-303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3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868474" cy="4016768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 algn="just"/>
            <a:r>
              <a:rPr lang="vi-VN" sz="2000"/>
              <a:t>Một trong những cách đơn giản nhất là cho x chạy từ 0 đến R, sau đó tính </a:t>
            </a:r>
            <a:r>
              <a:rPr lang="vi-VN" sz="2000" smtClean="0"/>
              <a:t>y</a:t>
            </a:r>
            <a:r>
              <a:rPr lang="en-US" sz="2000" smtClean="0"/>
              <a:t> </a:t>
            </a:r>
            <a:r>
              <a:rPr lang="vi-VN" sz="2000" smtClean="0"/>
              <a:t>từ </a:t>
            </a:r>
            <a:r>
              <a:rPr lang="vi-VN" sz="2000"/>
              <a:t>công thức trên (chỉ lấy giá trị </a:t>
            </a:r>
            <a:r>
              <a:rPr lang="en-US" sz="2000" smtClean="0"/>
              <a:t>&gt;0</a:t>
            </a:r>
            <a:r>
              <a:rPr lang="vi-VN" sz="2000" smtClean="0"/>
              <a:t>) </a:t>
            </a:r>
            <a:r>
              <a:rPr lang="vi-VN" sz="2000"/>
              <a:t>rồi làm tròn để xác định giá trị </a:t>
            </a:r>
            <a:r>
              <a:rPr lang="vi-VN" sz="2000" smtClean="0"/>
              <a:t>nguyên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ứng. </a:t>
            </a:r>
            <a:endParaRPr lang="en-US" sz="2000" smtClean="0"/>
          </a:p>
          <a:p>
            <a:pPr lvl="0" algn="just"/>
            <a:r>
              <a:rPr lang="vi-VN" sz="2000" smtClean="0"/>
              <a:t>Cách </a:t>
            </a:r>
            <a:r>
              <a:rPr lang="vi-VN" sz="2000"/>
              <a:t>làm này không hiệu quả do gặp phải các phép toán nhân và </a:t>
            </a:r>
            <a:r>
              <a:rPr lang="vi-VN" sz="2000" smtClean="0"/>
              <a:t>lấy</a:t>
            </a:r>
            <a:r>
              <a:rPr lang="en-US" sz="2000" smtClean="0"/>
              <a:t> </a:t>
            </a:r>
            <a:r>
              <a:rPr lang="vi-VN" sz="2000" smtClean="0"/>
              <a:t>căn</a:t>
            </a:r>
            <a:r>
              <a:rPr lang="en-US" sz="2000" smtClean="0"/>
              <a:t> bậc 2</a:t>
            </a:r>
            <a:r>
              <a:rPr lang="vi-VN" sz="2000" smtClean="0"/>
              <a:t> </a:t>
            </a:r>
            <a:r>
              <a:rPr lang="vi-VN" sz="2000"/>
              <a:t>làm hạn chế tốc độ, ngoài ra đường tròn vẽ ra theo cách này có thể không </a:t>
            </a:r>
            <a:r>
              <a:rPr lang="vi-VN" sz="2000" smtClean="0"/>
              <a:t>liền</a:t>
            </a:r>
            <a:r>
              <a:rPr lang="en-US" sz="2000" smtClean="0"/>
              <a:t> </a:t>
            </a:r>
            <a:r>
              <a:rPr lang="vi-VN" sz="2000" smtClean="0"/>
              <a:t>nét </a:t>
            </a:r>
            <a:r>
              <a:rPr lang="vi-VN" sz="2000"/>
              <a:t>(trừ trường hợp R lớn) khi x gần R (do chỉ có một giá trị y duy nhất cho </a:t>
            </a:r>
            <a:r>
              <a:rPr lang="vi-VN" sz="2000" smtClean="0"/>
              <a:t>một</a:t>
            </a:r>
            <a:r>
              <a:rPr lang="en-US" sz="2000" smtClean="0"/>
              <a:t> </a:t>
            </a:r>
            <a:r>
              <a:rPr lang="vi-VN" sz="2000" smtClean="0"/>
              <a:t>giá </a:t>
            </a:r>
            <a:r>
              <a:rPr lang="vi-VN" sz="2000"/>
              <a:t>trị x</a:t>
            </a:r>
            <a:r>
              <a:rPr lang="vi-VN" sz="2000" smtClean="0"/>
              <a:t>).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7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3190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 algn="just"/>
            <a:r>
              <a:rPr lang="vi-VN" sz="2000"/>
              <a:t>Chúng ta có thể khắc phục điều này bằng cách điều chỉnh đối tượng thay</a:t>
            </a:r>
            <a:r>
              <a:rPr lang="en-US" sz="2000"/>
              <a:t> </a:t>
            </a:r>
            <a:r>
              <a:rPr lang="vi-VN" sz="2000"/>
              <a:t>đổi là x (rồi tính y theo x) hay y (rồi tính x theo y) tùy vào giá trị tuyệt đối của hệ</a:t>
            </a:r>
            <a:r>
              <a:rPr lang="en-US" sz="2000"/>
              <a:t> </a:t>
            </a:r>
            <a:r>
              <a:rPr lang="vi-VN" sz="2000"/>
              <a:t>số góc đường tròn là lớn hơn hay nhỏ hơn 1, nhưng cách làm này đòi hỏi thêm các</a:t>
            </a:r>
            <a:r>
              <a:rPr lang="en-US" sz="2000"/>
              <a:t> </a:t>
            </a:r>
            <a:r>
              <a:rPr lang="vi-VN" sz="2000"/>
              <a:t>phép tính toán và kiểm tra nên làm cho thuật toán phức tạp thêm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en-US" sz="2000"/>
              <a:t>Một cách tiếp cận khác là vẽ các điểm (</a:t>
            </a:r>
            <a:r>
              <a:rPr lang="en-US" sz="2000" i="1"/>
              <a:t>R</a:t>
            </a:r>
            <a:r>
              <a:rPr lang="en-US" sz="2000"/>
              <a:t>cos(</a:t>
            </a:r>
            <a:r>
              <a:rPr lang="el-GR" sz="2000"/>
              <a:t>θ ), </a:t>
            </a:r>
            <a:r>
              <a:rPr lang="en-US" sz="2000" i="1" smtClean="0"/>
              <a:t>R</a:t>
            </a:r>
            <a:r>
              <a:rPr lang="en-US" sz="2000" smtClean="0"/>
              <a:t>sin(</a:t>
            </a:r>
            <a:r>
              <a:rPr lang="el-GR" sz="2000" smtClean="0"/>
              <a:t>θ)), </a:t>
            </a:r>
            <a:r>
              <a:rPr lang="en-US" sz="2000"/>
              <a:t>với </a:t>
            </a:r>
            <a:r>
              <a:rPr lang="el-GR" sz="2000"/>
              <a:t>θ </a:t>
            </a:r>
            <a:r>
              <a:rPr lang="en-US" sz="2000"/>
              <a:t>chạy </a:t>
            </a:r>
            <a:r>
              <a:rPr lang="en-US" sz="2000" smtClean="0"/>
              <a:t>từ 0 đến 90</a:t>
            </a:r>
            <a:r>
              <a:rPr lang="en-US" sz="2000" baseline="30000" smtClean="0"/>
              <a:t>0 </a:t>
            </a:r>
            <a:r>
              <a:rPr lang="en-US" sz="2000" smtClean="0"/>
              <a:t>.H</a:t>
            </a:r>
            <a:r>
              <a:rPr lang="vi-VN" sz="2000" smtClean="0"/>
              <a:t>ạn </a:t>
            </a:r>
            <a:r>
              <a:rPr lang="vi-VN" sz="2000"/>
              <a:t>chế chính của thuật toán này đó là chọn bước nhảy cho </a:t>
            </a:r>
            <a:r>
              <a:rPr lang="el-GR" sz="2000"/>
              <a:t>θ </a:t>
            </a:r>
            <a:r>
              <a:rPr lang="vi-VN" sz="2000"/>
              <a:t>như </a:t>
            </a:r>
            <a:r>
              <a:rPr lang="vi-VN" sz="2000" smtClean="0"/>
              <a:t>thế</a:t>
            </a:r>
            <a:r>
              <a:rPr lang="en-US" sz="2000" smtClean="0"/>
              <a:t> </a:t>
            </a:r>
            <a:r>
              <a:rPr lang="vi-VN" sz="2000" smtClean="0"/>
              <a:t>nào </a:t>
            </a:r>
            <a:r>
              <a:rPr lang="vi-VN" sz="2000"/>
              <a:t>cho phù hợp khi bán kính thay đổi.</a:t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2273921"/>
            <a:ext cx="2371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2.2.2. Biểu </a:t>
                </a:r>
                <a:r>
                  <a:rPr lang="en-US" b="1"/>
                  <a:t>diễn điểm và đoạn </a:t>
                </a:r>
                <a:r>
                  <a:rPr lang="en-US" b="1" smtClean="0"/>
                  <a:t>thẳng (tt)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Đoạn thẳng</a:t>
                </a:r>
                <a:br>
                  <a:rPr lang="en-US" b="1"/>
                </a:br>
                <a:r>
                  <a:rPr lang="vi-VN"/>
                  <a:t>Một đường thẳng có thể xác định nếu biết hai điểm thuộc nó. Phương </a:t>
                </a:r>
                <a:r>
                  <a:rPr lang="vi-VN" smtClean="0"/>
                  <a:t>trình</a:t>
                </a:r>
                <a:r>
                  <a:rPr lang="en-US" smtClean="0"/>
                  <a:t> </a:t>
                </a:r>
                <a:r>
                  <a:rPr lang="vi-VN" smtClean="0"/>
                  <a:t>đường </a:t>
                </a:r>
                <a:r>
                  <a:rPr lang="vi-VN"/>
                  <a:t>thẳng đi qua hai điểm (x</a:t>
                </a:r>
                <a:r>
                  <a:rPr lang="vi-VN" baseline="-25000"/>
                  <a:t>1</a:t>
                </a:r>
                <a:r>
                  <a:rPr lang="vi-VN"/>
                  <a:t>, y</a:t>
                </a:r>
                <a:r>
                  <a:rPr lang="vi-VN" baseline="-25000"/>
                  <a:t>1</a:t>
                </a:r>
                <a:r>
                  <a:rPr lang="vi-VN"/>
                  <a:t>) và (x</a:t>
                </a:r>
                <a:r>
                  <a:rPr lang="vi-VN" baseline="-25000"/>
                  <a:t>2</a:t>
                </a:r>
                <a:r>
                  <a:rPr lang="vi-VN"/>
                  <a:t>, y</a:t>
                </a:r>
                <a:r>
                  <a:rPr lang="vi-VN" baseline="-25000"/>
                  <a:t>2</a:t>
                </a:r>
                <a:r>
                  <a:rPr lang="vi-VN"/>
                  <a:t>) có dạng </a:t>
                </a:r>
                <a:r>
                  <a:rPr lang="vi-VN" smtClean="0"/>
                  <a:t>sau: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s-ES"/>
                  <a:t>H</a:t>
                </a:r>
                <a:r>
                  <a:rPr lang="es-ES" smtClean="0"/>
                  <a:t>ay </a:t>
                </a:r>
                <a:r>
                  <a:rPr lang="es-ES"/>
                  <a:t>ở dạng tương </a:t>
                </a:r>
                <a:r>
                  <a:rPr lang="es-ES" smtClean="0"/>
                  <a:t>đương: </a:t>
                </a:r>
                <a:r>
                  <a:rPr lang="es-ES"/>
                  <a:t>(</a:t>
                </a:r>
                <a:r>
                  <a:rPr lang="es-ES" i="1"/>
                  <a:t>x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i="1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 </a:t>
                </a:r>
                <a:r>
                  <a:rPr lang="es-ES"/>
                  <a:t>= </a:t>
                </a:r>
                <a:r>
                  <a:rPr lang="es-ES" smtClean="0"/>
                  <a:t>(</a:t>
                </a:r>
                <a:r>
                  <a:rPr lang="es-ES" i="1" smtClean="0"/>
                  <a:t>y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smtClean="0"/>
                  <a:t>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Khai triển ta có </a:t>
                </a:r>
                <a:r>
                  <a:rPr lang="en-US" smtClean="0"/>
                  <a:t>dạng: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/>
                  <a:t>mx </a:t>
                </a:r>
                <a:r>
                  <a:rPr lang="en-US"/>
                  <a:t>+ </a:t>
                </a:r>
                <a:r>
                  <a:rPr lang="en-US" i="1" smtClean="0"/>
                  <a:t>b</a:t>
                </a:r>
                <a:r>
                  <a:rPr lang="en-US" smtClean="0"/>
                  <a:t>, </a:t>
                </a:r>
                <a:r>
                  <a:rPr lang="en-US"/>
                  <a:t>trong </a:t>
                </a:r>
                <a:r>
                  <a:rPr lang="en-US" smtClean="0"/>
                  <a:t>đó: </a:t>
                </a: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  Dy=(y</a:t>
                </a:r>
                <a:r>
                  <a:rPr lang="en-US" baseline="-25000" smtClean="0"/>
                  <a:t>2</a:t>
                </a:r>
                <a:r>
                  <a:rPr lang="en-US" smtClean="0"/>
                  <a:t>-y</a:t>
                </a:r>
                <a:r>
                  <a:rPr lang="en-US" baseline="-25000" smtClean="0"/>
                  <a:t>1</a:t>
                </a:r>
                <a:r>
                  <a:rPr lang="en-US" smtClean="0"/>
                  <a:t>) Dx=(x</a:t>
                </a:r>
                <a:r>
                  <a:rPr lang="en-US" baseline="-25000" smtClean="0"/>
                  <a:t>2</a:t>
                </a:r>
                <a:r>
                  <a:rPr lang="en-US" smtClean="0"/>
                  <a:t>-x</a:t>
                </a:r>
                <a:r>
                  <a:rPr lang="en-US" baseline="-25000" smtClean="0"/>
                  <a:t>1</a:t>
                </a:r>
                <a:r>
                  <a:rPr lang="en-US" smtClean="0"/>
                  <a:t>) b=y</a:t>
                </a:r>
                <a:r>
                  <a:rPr lang="en-US" baseline="-25000" smtClean="0"/>
                  <a:t>1</a:t>
                </a:r>
                <a:r>
                  <a:rPr lang="en-US" smtClean="0"/>
                  <a:t>-mx</a:t>
                </a:r>
                <a:r>
                  <a:rPr lang="en-US" baseline="-25000" smtClean="0"/>
                  <a:t>1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Đây còn được gọi là phương trình đoạn </a:t>
                </a:r>
                <a:r>
                  <a:rPr lang="vi-VN" smtClean="0"/>
                  <a:t>th</a:t>
                </a:r>
                <a:r>
                  <a:rPr lang="en-US"/>
                  <a:t>ẳ</a:t>
                </a:r>
                <a:r>
                  <a:rPr lang="vi-VN" smtClean="0"/>
                  <a:t>ng </a:t>
                </a:r>
                <a:r>
                  <a:rPr lang="vi-VN"/>
                  <a:t>của đường thẳng</a:t>
                </a:r>
                <a:r>
                  <a:rPr lang="vi-VN" smtClean="0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  <a:blipFill rotWithShape="0">
                <a:blip r:embed="rId3"/>
                <a:stretch>
                  <a:fillRect l="-571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3190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vi-VN" sz="2000"/>
              <a:t>Phương trình đường tròn đi qua tâm có toạ độ (x</a:t>
            </a:r>
            <a:r>
              <a:rPr lang="vi-VN" sz="2000" baseline="-25000"/>
              <a:t>c</a:t>
            </a:r>
            <a:r>
              <a:rPr lang="vi-VN" sz="2000"/>
              <a:t>,y</a:t>
            </a:r>
            <a:r>
              <a:rPr lang="vi-VN" sz="2000" baseline="-25000"/>
              <a:t>c</a:t>
            </a:r>
            <a:r>
              <a:rPr lang="vi-VN" sz="2000"/>
              <a:t>) là</a:t>
            </a:r>
            <a:r>
              <a:rPr lang="vi-VN" sz="2000" smtClean="0"/>
              <a:t>:</a:t>
            </a:r>
            <a:r>
              <a:rPr lang="en-US" sz="2000" smtClean="0"/>
              <a:t> </a:t>
            </a:r>
          </a:p>
          <a:p>
            <a:pPr marL="0" lvl="0" indent="0">
              <a:buNone/>
            </a:pPr>
            <a:r>
              <a:rPr lang="en-US" sz="2000"/>
              <a:t>	</a:t>
            </a:r>
            <a:r>
              <a:rPr lang="vi-VN" sz="2000" smtClean="0"/>
              <a:t>(</a:t>
            </a:r>
            <a:r>
              <a:rPr lang="vi-VN" sz="2000"/>
              <a:t>x - x</a:t>
            </a:r>
            <a:r>
              <a:rPr lang="vi-VN" sz="2000" baseline="-25000"/>
              <a:t>c</a:t>
            </a:r>
            <a:r>
              <a:rPr lang="vi-VN" sz="2000"/>
              <a:t>)</a:t>
            </a:r>
            <a:r>
              <a:rPr lang="vi-VN" sz="2000" baseline="30000"/>
              <a:t>2</a:t>
            </a:r>
            <a:r>
              <a:rPr lang="vi-VN" sz="2000"/>
              <a:t> + (y - y</a:t>
            </a:r>
            <a:r>
              <a:rPr lang="vi-VN" sz="2000" baseline="-25000"/>
              <a:t>c</a:t>
            </a:r>
            <a:r>
              <a:rPr lang="vi-VN" sz="2000"/>
              <a:t>)</a:t>
            </a:r>
            <a:r>
              <a:rPr lang="vi-VN" sz="2000" baseline="30000"/>
              <a:t>2</a:t>
            </a:r>
            <a:r>
              <a:rPr lang="vi-VN" sz="2000"/>
              <a:t> = </a:t>
            </a:r>
            <a:r>
              <a:rPr lang="vi-VN" sz="2000" smtClean="0"/>
              <a:t>r</a:t>
            </a:r>
            <a:r>
              <a:rPr lang="vi-VN" sz="2000" baseline="30000" smtClean="0"/>
              <a:t>2</a:t>
            </a:r>
            <a:endParaRPr lang="en-US" sz="2000"/>
          </a:p>
          <a:p>
            <a:pPr marL="0" lvl="0" indent="0">
              <a:buNone/>
            </a:pPr>
            <a:r>
              <a:rPr lang="vi-VN" sz="2000" smtClean="0"/>
              <a:t>Để </a:t>
            </a:r>
            <a:r>
              <a:rPr lang="vi-VN" sz="2000"/>
              <a:t>đơn giản ta xét tâm trùng gốc 0: x</a:t>
            </a:r>
            <a:r>
              <a:rPr lang="vi-VN" sz="2000" baseline="30000"/>
              <a:t>2</a:t>
            </a:r>
            <a:r>
              <a:rPr lang="vi-VN" sz="2000"/>
              <a:t> + y</a:t>
            </a:r>
            <a:r>
              <a:rPr lang="vi-VN" sz="2000" baseline="30000"/>
              <a:t>2</a:t>
            </a:r>
            <a:r>
              <a:rPr lang="vi-VN" sz="2000"/>
              <a:t> = </a:t>
            </a:r>
            <a:r>
              <a:rPr lang="vi-VN" sz="2000" smtClean="0"/>
              <a:t>r</a:t>
            </a:r>
            <a:r>
              <a:rPr lang="vi-VN" sz="2000" baseline="30000" smtClean="0"/>
              <a:t>2</a:t>
            </a:r>
            <a:endParaRPr lang="en-US" sz="2000" baseline="30000"/>
          </a:p>
          <a:p>
            <a:pPr marL="0" lvl="0" indent="0">
              <a:buNone/>
            </a:pPr>
            <a:r>
              <a:rPr lang="vi-VN" sz="2000"/>
              <a:t>Ta xét các điểm tạo ra từ góc phần tư thứ 2: từ 45</a:t>
            </a:r>
            <a:r>
              <a:rPr lang="vi-VN" sz="2000" baseline="30000"/>
              <a:t>0</a:t>
            </a:r>
            <a:r>
              <a:rPr lang="vi-VN" sz="2000"/>
              <a:t> đến </a:t>
            </a:r>
            <a:r>
              <a:rPr lang="vi-VN" sz="2000" smtClean="0"/>
              <a:t>90</a:t>
            </a:r>
            <a:r>
              <a:rPr lang="vi-VN" sz="2000" baseline="30000" smtClean="0"/>
              <a:t>0</a:t>
            </a:r>
            <a:r>
              <a:rPr lang="vi-VN" sz="2000" smtClean="0"/>
              <a:t>, </a:t>
            </a:r>
            <a:r>
              <a:rPr lang="vi-VN" sz="2000"/>
              <a:t>thực hiện </a:t>
            </a:r>
            <a:r>
              <a:rPr lang="vi-VN" sz="2000" smtClean="0"/>
              <a:t>theo</a:t>
            </a:r>
            <a:r>
              <a:rPr lang="en-US" sz="2000" smtClean="0"/>
              <a:t> </a:t>
            </a:r>
            <a:r>
              <a:rPr lang="vi-VN" sz="2000" smtClean="0"/>
              <a:t>hướng </a:t>
            </a:r>
            <a:r>
              <a:rPr lang="vi-VN" sz="2000"/>
              <a:t>x, </a:t>
            </a:r>
            <a:r>
              <a:rPr lang="vi-VN" sz="2000" smtClean="0"/>
              <a:t>y</a:t>
            </a:r>
            <a:r>
              <a:rPr lang="en-US" sz="2000" smtClean="0"/>
              <a:t>. </a:t>
            </a:r>
            <a:r>
              <a:rPr lang="vi-VN" sz="2000" smtClean="0"/>
              <a:t>Giả </a:t>
            </a:r>
            <a:r>
              <a:rPr lang="vi-VN" sz="2000"/>
              <a:t>sử bắt đầu x</a:t>
            </a:r>
            <a:r>
              <a:rPr lang="vi-VN" sz="2000" baseline="-25000"/>
              <a:t>i</a:t>
            </a:r>
            <a:r>
              <a:rPr lang="vi-VN" sz="2000"/>
              <a:t> vậy x</a:t>
            </a:r>
            <a:r>
              <a:rPr lang="vi-VN" sz="2000" baseline="-25000"/>
              <a:t>i+1</a:t>
            </a:r>
            <a:r>
              <a:rPr lang="vi-VN" sz="2000"/>
              <a:t> = </a:t>
            </a:r>
            <a:r>
              <a:rPr lang="vi-VN" sz="2000" smtClean="0"/>
              <a:t>x</a:t>
            </a:r>
            <a:r>
              <a:rPr lang="vi-VN" sz="2000" baseline="-25000" smtClean="0"/>
              <a:t>i</a:t>
            </a:r>
            <a:r>
              <a:rPr lang="vi-VN" sz="2000" smtClean="0"/>
              <a:t>+1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y</a:t>
            </a:r>
            <a:r>
              <a:rPr lang="vi-VN" sz="2000" baseline="30000"/>
              <a:t>2</a:t>
            </a:r>
            <a:r>
              <a:rPr lang="vi-VN" sz="2000"/>
              <a:t> = r</a:t>
            </a:r>
            <a:r>
              <a:rPr lang="vi-VN" sz="2000" baseline="30000"/>
              <a:t>2</a:t>
            </a:r>
            <a:r>
              <a:rPr lang="vi-VN" sz="2000"/>
              <a:t> - (</a:t>
            </a:r>
            <a:r>
              <a:rPr lang="vi-VN" sz="2000" smtClean="0"/>
              <a:t>x</a:t>
            </a:r>
            <a:r>
              <a:rPr lang="vi-VN" sz="2000" baseline="-25000" smtClean="0"/>
              <a:t>i</a:t>
            </a:r>
            <a:r>
              <a:rPr lang="vi-VN" sz="2000" smtClean="0"/>
              <a:t>+1)</a:t>
            </a:r>
            <a:r>
              <a:rPr lang="vi-VN" sz="2000" baseline="30000" smtClean="0"/>
              <a:t>2</a:t>
            </a:r>
            <a:r>
              <a:rPr lang="en-US" sz="2000" baseline="30000" smtClean="0"/>
              <a:t>  </a:t>
            </a:r>
            <a:r>
              <a:rPr lang="en-US" sz="2000" smtClean="0"/>
              <a:t>; </a:t>
            </a:r>
            <a:r>
              <a:rPr lang="vi-VN" sz="2000" smtClean="0"/>
              <a:t>d</a:t>
            </a:r>
            <a:r>
              <a:rPr lang="vi-VN" sz="2000" baseline="-25000" smtClean="0"/>
              <a:t>1</a:t>
            </a:r>
            <a:r>
              <a:rPr lang="vi-VN" sz="2000" smtClean="0"/>
              <a:t> </a:t>
            </a:r>
            <a:r>
              <a:rPr lang="vi-VN" sz="2000"/>
              <a:t>=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y</a:t>
            </a:r>
            <a:r>
              <a:rPr lang="vi-VN" sz="2000" baseline="30000"/>
              <a:t>2 </a:t>
            </a:r>
            <a:r>
              <a:rPr lang="vi-VN" sz="2000"/>
              <a:t>=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r</a:t>
            </a:r>
            <a:r>
              <a:rPr lang="vi-VN" sz="2000" baseline="30000"/>
              <a:t>2</a:t>
            </a:r>
            <a:r>
              <a:rPr lang="vi-VN" sz="2000"/>
              <a:t> + (x</a:t>
            </a:r>
            <a:r>
              <a:rPr lang="vi-VN" sz="2000" baseline="-25000"/>
              <a:t>i</a:t>
            </a:r>
            <a:r>
              <a:rPr lang="vi-VN" sz="2000"/>
              <a:t> +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r>
              <a:rPr lang="en-US" sz="2000" baseline="30000" smtClean="0"/>
              <a:t> </a:t>
            </a:r>
            <a:r>
              <a:rPr lang="en-US" sz="2000" smtClean="0"/>
              <a:t>; </a:t>
            </a:r>
          </a:p>
          <a:p>
            <a:pPr marL="0" lvl="0" indent="0">
              <a:buNone/>
            </a:pPr>
            <a:r>
              <a:rPr lang="vi-VN" sz="2000" smtClean="0"/>
              <a:t>d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= y</a:t>
            </a:r>
            <a:r>
              <a:rPr lang="vi-VN" sz="2000" baseline="30000"/>
              <a:t>2</a:t>
            </a:r>
            <a:r>
              <a:rPr lang="vi-VN" sz="2000"/>
              <a:t> - (yi - 1)</a:t>
            </a:r>
            <a:r>
              <a:rPr lang="vi-VN" sz="2000" baseline="30000"/>
              <a:t>2</a:t>
            </a:r>
            <a:r>
              <a:rPr lang="vi-VN" sz="2000"/>
              <a:t> = r</a:t>
            </a:r>
            <a:r>
              <a:rPr lang="vi-VN" sz="2000" baseline="30000"/>
              <a:t>2</a:t>
            </a:r>
            <a:r>
              <a:rPr lang="vi-VN" sz="2000"/>
              <a:t> - (x</a:t>
            </a:r>
            <a:r>
              <a:rPr lang="vi-VN" sz="2000" baseline="-25000"/>
              <a:t>i</a:t>
            </a:r>
            <a:r>
              <a:rPr lang="vi-VN" sz="2000"/>
              <a:t> +1)</a:t>
            </a:r>
            <a:r>
              <a:rPr lang="vi-VN" sz="2000" baseline="30000"/>
              <a:t>2</a:t>
            </a:r>
            <a:r>
              <a:rPr lang="vi-VN" sz="2000"/>
              <a:t> - (y</a:t>
            </a:r>
            <a:r>
              <a:rPr lang="vi-VN" sz="2000" baseline="-25000"/>
              <a:t>i</a:t>
            </a:r>
            <a:r>
              <a:rPr lang="vi-VN" sz="2000"/>
              <a:t> - 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281" y="2661689"/>
            <a:ext cx="2633107" cy="20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3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101986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= d</a:t>
            </a:r>
            <a:r>
              <a:rPr lang="vi-VN" sz="2000" baseline="-25000"/>
              <a:t>1</a:t>
            </a:r>
            <a:r>
              <a:rPr lang="vi-VN" sz="2000"/>
              <a:t> - d</a:t>
            </a:r>
            <a:r>
              <a:rPr lang="vi-VN" sz="2000" baseline="-25000"/>
              <a:t>2</a:t>
            </a:r>
            <a:r>
              <a:rPr lang="vi-VN" sz="2000"/>
              <a:t> = 2(x</a:t>
            </a:r>
            <a:r>
              <a:rPr lang="vi-VN" sz="2000" baseline="-25000"/>
              <a:t>i</a:t>
            </a:r>
            <a:r>
              <a:rPr lang="vi-VN" sz="2000"/>
              <a:t> +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+ (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-1)</a:t>
            </a:r>
            <a:r>
              <a:rPr lang="vi-VN" sz="2000" baseline="30000" smtClean="0"/>
              <a:t>2</a:t>
            </a:r>
            <a:r>
              <a:rPr lang="en-US" sz="2000"/>
              <a:t> </a:t>
            </a:r>
            <a:r>
              <a:rPr lang="vi-VN" sz="2000" smtClean="0"/>
              <a:t>-</a:t>
            </a:r>
            <a:r>
              <a:rPr lang="en-US" sz="2000" smtClean="0"/>
              <a:t> </a:t>
            </a:r>
            <a:r>
              <a:rPr lang="vi-VN" sz="2000" smtClean="0"/>
              <a:t>2r</a:t>
            </a:r>
            <a:r>
              <a:rPr lang="vi-VN" sz="2000" baseline="30000" smtClean="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Xét: p</a:t>
            </a:r>
            <a:r>
              <a:rPr lang="vi-VN" sz="2000" baseline="-25000"/>
              <a:t>i</a:t>
            </a:r>
            <a:r>
              <a:rPr lang="vi-VN" sz="2000"/>
              <a:t> &lt;0 (d</a:t>
            </a:r>
            <a:r>
              <a:rPr lang="vi-VN" sz="2000" baseline="-25000"/>
              <a:t>1</a:t>
            </a:r>
            <a:r>
              <a:rPr lang="vi-VN" sz="2000"/>
              <a:t>&lt;d</a:t>
            </a:r>
            <a:r>
              <a:rPr lang="vi-VN" sz="2000" baseline="-25000"/>
              <a:t>2</a:t>
            </a:r>
            <a:r>
              <a:rPr lang="vi-VN" sz="2000"/>
              <a:t>) chọn điểm nằm ngoài đường tròn y</a:t>
            </a:r>
            <a:r>
              <a:rPr lang="vi-VN" sz="2000" baseline="-25000"/>
              <a:t>i+1</a:t>
            </a:r>
            <a:r>
              <a:rPr lang="vi-VN" sz="2000"/>
              <a:t> = yi</a:t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&gt;=0 (d</a:t>
            </a:r>
            <a:r>
              <a:rPr lang="vi-VN" sz="2000" baseline="-25000"/>
              <a:t>1</a:t>
            </a:r>
            <a:r>
              <a:rPr lang="vi-VN" sz="2000"/>
              <a:t>&gt;=d</a:t>
            </a:r>
            <a:r>
              <a:rPr lang="vi-VN" sz="2000" baseline="-25000"/>
              <a:t>2</a:t>
            </a:r>
            <a:r>
              <a:rPr lang="vi-VN" sz="2000"/>
              <a:t>) chọn điểm nằm trong đường tròn y</a:t>
            </a:r>
            <a:r>
              <a:rPr lang="vi-VN" sz="2000" baseline="-25000"/>
              <a:t>i+1</a:t>
            </a:r>
            <a:r>
              <a:rPr lang="vi-VN" sz="2000"/>
              <a:t> =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+1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= </a:t>
            </a:r>
            <a:r>
              <a:rPr lang="vi-VN" sz="2000" smtClean="0"/>
              <a:t>2(x</a:t>
            </a:r>
            <a:r>
              <a:rPr lang="vi-VN" sz="2000" baseline="-25000" smtClean="0"/>
              <a:t>i+1</a:t>
            </a:r>
            <a:r>
              <a:rPr lang="vi-VN" sz="2000" smtClean="0"/>
              <a:t>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+ 2y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2y</a:t>
            </a:r>
            <a:r>
              <a:rPr lang="vi-VN" sz="2000" baseline="-25000" smtClean="0"/>
              <a:t>i+1</a:t>
            </a:r>
            <a:r>
              <a:rPr lang="vi-VN" sz="2000" smtClean="0"/>
              <a:t> </a:t>
            </a:r>
            <a:r>
              <a:rPr lang="vi-VN" sz="2000"/>
              <a:t>- 2r</a:t>
            </a:r>
            <a:r>
              <a:rPr lang="vi-VN" sz="2000" baseline="3000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2(x</a:t>
            </a:r>
            <a:r>
              <a:rPr lang="vi-VN" sz="2000" baseline="-25000"/>
              <a:t>i </a:t>
            </a:r>
            <a:r>
              <a:rPr lang="vi-VN" sz="2000"/>
              <a:t>+</a:t>
            </a:r>
            <a:r>
              <a:rPr lang="vi-VN" sz="2000" smtClean="0"/>
              <a:t>2)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+ 2y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2y</a:t>
            </a:r>
            <a:r>
              <a:rPr lang="vi-VN" sz="2000" baseline="-25000" smtClean="0"/>
              <a:t>i+1</a:t>
            </a:r>
            <a:r>
              <a:rPr lang="en-US" sz="2000" baseline="-25000" smtClean="0"/>
              <a:t> </a:t>
            </a:r>
            <a:r>
              <a:rPr lang="vi-VN" sz="2000" smtClean="0"/>
              <a:t>+</a:t>
            </a:r>
            <a:r>
              <a:rPr lang="en-US" sz="2000" smtClean="0"/>
              <a:t> </a:t>
            </a:r>
            <a:r>
              <a:rPr lang="vi-VN" sz="2000" smtClean="0"/>
              <a:t>1 </a:t>
            </a:r>
            <a:r>
              <a:rPr lang="vi-VN" sz="2000"/>
              <a:t>- 2r</a:t>
            </a:r>
            <a:r>
              <a:rPr lang="vi-VN" sz="2000" baseline="3000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p</a:t>
            </a:r>
            <a:r>
              <a:rPr lang="vi-VN" sz="2000" baseline="-25000"/>
              <a:t>i</a:t>
            </a:r>
            <a:r>
              <a:rPr lang="vi-VN" sz="2000"/>
              <a:t> + 4x</a:t>
            </a:r>
            <a:r>
              <a:rPr lang="vi-VN" sz="2000" baseline="-25000"/>
              <a:t>i</a:t>
            </a:r>
            <a:r>
              <a:rPr lang="vi-VN" sz="2000"/>
              <a:t> +6 + 2y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- 2y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- 2y</a:t>
            </a:r>
            <a:r>
              <a:rPr lang="vi-VN" sz="2000" baseline="-25000"/>
              <a:t>i+1</a:t>
            </a:r>
            <a:r>
              <a:rPr lang="vi-VN" sz="2000"/>
              <a:t> + 2y</a:t>
            </a:r>
            <a:r>
              <a:rPr lang="vi-VN" sz="2000" baseline="-25000"/>
              <a:t>i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p</a:t>
            </a:r>
            <a:r>
              <a:rPr lang="vi-VN" sz="2000" baseline="-25000"/>
              <a:t>i</a:t>
            </a:r>
            <a:r>
              <a:rPr lang="vi-VN" sz="2000"/>
              <a:t> + 4x</a:t>
            </a:r>
            <a:r>
              <a:rPr lang="vi-VN" sz="2000" baseline="-25000"/>
              <a:t>i</a:t>
            </a:r>
            <a:r>
              <a:rPr lang="vi-VN" sz="2000"/>
              <a:t> +6 + 2(y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baseline="30000" smtClean="0"/>
              <a:t>2</a:t>
            </a:r>
            <a:r>
              <a:rPr lang="vi-VN" sz="2000" smtClean="0"/>
              <a:t>)- </a:t>
            </a:r>
            <a:r>
              <a:rPr lang="vi-VN" sz="2000"/>
              <a:t>2(y</a:t>
            </a:r>
            <a:r>
              <a:rPr lang="vi-VN" sz="2000" baseline="-25000"/>
              <a:t>i+1</a:t>
            </a:r>
            <a:r>
              <a:rPr lang="vi-VN" sz="2000"/>
              <a:t> -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)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6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101986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fi-FI" sz="2000"/>
              <a:t>Nếu p</a:t>
            </a:r>
            <a:r>
              <a:rPr lang="fi-FI" sz="2000" baseline="-25000"/>
              <a:t>i</a:t>
            </a:r>
            <a:r>
              <a:rPr lang="fi-FI" sz="2000"/>
              <a:t> &lt;0 hay y</a:t>
            </a:r>
            <a:r>
              <a:rPr lang="fi-FI" sz="2000" baseline="-25000"/>
              <a:t>i+1</a:t>
            </a:r>
            <a:r>
              <a:rPr lang="fi-FI" sz="2000"/>
              <a:t> = </a:t>
            </a:r>
            <a:r>
              <a:rPr lang="fi-FI" sz="2000" smtClean="0"/>
              <a:t>y</a:t>
            </a:r>
            <a:r>
              <a:rPr lang="fi-FI" sz="2000" baseline="-25000" smtClean="0"/>
              <a:t>i</a:t>
            </a:r>
            <a:r>
              <a:rPr lang="fi-FI" sz="2000" smtClean="0"/>
              <a:t>; p</a:t>
            </a:r>
            <a:r>
              <a:rPr lang="fi-FI" sz="2000" baseline="-25000" smtClean="0"/>
              <a:t>i+1</a:t>
            </a:r>
            <a:r>
              <a:rPr lang="fi-FI" sz="2000" smtClean="0"/>
              <a:t> </a:t>
            </a:r>
            <a:r>
              <a:rPr lang="fi-FI" sz="2000"/>
              <a:t>= p</a:t>
            </a:r>
            <a:r>
              <a:rPr lang="fi-FI" sz="2000" baseline="-25000"/>
              <a:t>i</a:t>
            </a:r>
            <a:r>
              <a:rPr lang="fi-FI" sz="2000"/>
              <a:t> + 4x</a:t>
            </a:r>
            <a:r>
              <a:rPr lang="fi-FI" sz="2000" baseline="-25000"/>
              <a:t>i</a:t>
            </a:r>
            <a:r>
              <a:rPr lang="fi-FI" sz="2000"/>
              <a:t> +</a:t>
            </a:r>
            <a:r>
              <a:rPr lang="fi-FI" sz="2000" smtClean="0"/>
              <a:t>6</a:t>
            </a:r>
          </a:p>
          <a:p>
            <a:pPr lvl="0"/>
            <a:r>
              <a:rPr lang="fi-FI" sz="2000"/>
              <a:t>Nếu p</a:t>
            </a:r>
            <a:r>
              <a:rPr lang="fi-FI" sz="2000" baseline="-25000"/>
              <a:t>i</a:t>
            </a:r>
            <a:r>
              <a:rPr lang="fi-FI" sz="2000"/>
              <a:t> &gt;=0 hay y</a:t>
            </a:r>
            <a:r>
              <a:rPr lang="fi-FI" sz="2000" baseline="-25000"/>
              <a:t>i+1</a:t>
            </a:r>
            <a:r>
              <a:rPr lang="fi-FI" sz="2000"/>
              <a:t> = </a:t>
            </a:r>
            <a:r>
              <a:rPr lang="fi-FI" sz="2000" baseline="-25000"/>
              <a:t>yi -1</a:t>
            </a:r>
            <a:r>
              <a:rPr lang="fi-FI" sz="2000"/>
              <a:t/>
            </a:r>
            <a:br>
              <a:rPr lang="fi-FI" sz="2000"/>
            </a:br>
            <a:r>
              <a:rPr lang="fi-FI" sz="2000"/>
              <a:t>p</a:t>
            </a:r>
            <a:r>
              <a:rPr lang="fi-FI" sz="2000" baseline="-25000"/>
              <a:t>i+1</a:t>
            </a:r>
            <a:r>
              <a:rPr lang="fi-FI" sz="2000"/>
              <a:t> = p</a:t>
            </a:r>
            <a:r>
              <a:rPr lang="fi-FI" sz="2000" baseline="-25000"/>
              <a:t>i</a:t>
            </a:r>
            <a:r>
              <a:rPr lang="fi-FI" sz="2000"/>
              <a:t> + 4x</a:t>
            </a:r>
            <a:r>
              <a:rPr lang="fi-FI" sz="2000" baseline="-25000"/>
              <a:t>i</a:t>
            </a:r>
            <a:r>
              <a:rPr lang="fi-FI" sz="2000"/>
              <a:t> +6 - 4y</a:t>
            </a:r>
            <a:r>
              <a:rPr lang="fi-FI" sz="2000" baseline="-25000"/>
              <a:t>i</a:t>
            </a:r>
            <a:r>
              <a:rPr lang="fi-FI" sz="2000"/>
              <a:t> + 2 + 2</a:t>
            </a:r>
            <a:br>
              <a:rPr lang="fi-FI" sz="2000"/>
            </a:br>
            <a:r>
              <a:rPr lang="fi-FI" sz="2000"/>
              <a:t>p</a:t>
            </a:r>
            <a:r>
              <a:rPr lang="fi-FI" sz="2000" baseline="-25000"/>
              <a:t>i+1</a:t>
            </a:r>
            <a:r>
              <a:rPr lang="fi-FI" sz="2000"/>
              <a:t> = p</a:t>
            </a:r>
            <a:r>
              <a:rPr lang="fi-FI" sz="2000" baseline="-25000"/>
              <a:t>i</a:t>
            </a:r>
            <a:r>
              <a:rPr lang="fi-FI" sz="2000"/>
              <a:t> + 4(x</a:t>
            </a:r>
            <a:r>
              <a:rPr lang="fi-FI" sz="2000" baseline="-25000"/>
              <a:t>i</a:t>
            </a:r>
            <a:r>
              <a:rPr lang="fi-FI" sz="2000"/>
              <a:t> - </a:t>
            </a:r>
            <a:r>
              <a:rPr lang="fi-FI" sz="2000" smtClean="0"/>
              <a:t>y</a:t>
            </a:r>
            <a:r>
              <a:rPr lang="fi-FI" sz="2000" baseline="-25000" smtClean="0"/>
              <a:t>i</a:t>
            </a:r>
            <a:r>
              <a:rPr lang="fi-FI" sz="2000" smtClean="0"/>
              <a:t>) </a:t>
            </a:r>
            <a:r>
              <a:rPr lang="fi-FI" sz="2000"/>
              <a:t>+ </a:t>
            </a:r>
            <a:r>
              <a:rPr lang="fi-FI" sz="2000" smtClean="0"/>
              <a:t>10</a:t>
            </a:r>
          </a:p>
          <a:p>
            <a:pPr lvl="0"/>
            <a:r>
              <a:rPr lang="es-ES" sz="2000"/>
              <a:t>Tính </a:t>
            </a:r>
            <a:r>
              <a:rPr lang="es-ES" sz="2000" smtClean="0"/>
              <a:t>p1: Khi </a:t>
            </a:r>
            <a:r>
              <a:rPr lang="es-ES" sz="2000"/>
              <a:t>đó ứng với x</a:t>
            </a:r>
            <a:r>
              <a:rPr lang="es-ES" sz="2000" baseline="-25000"/>
              <a:t>1</a:t>
            </a:r>
            <a:r>
              <a:rPr lang="es-ES" sz="2000"/>
              <a:t>=0 và y</a:t>
            </a:r>
            <a:r>
              <a:rPr lang="es-ES" sz="2000" baseline="-25000"/>
              <a:t>1</a:t>
            </a:r>
            <a:r>
              <a:rPr lang="es-ES" sz="2000"/>
              <a:t> =</a:t>
            </a:r>
            <a:r>
              <a:rPr lang="es-ES" sz="2000" smtClean="0"/>
              <a:t>r</a:t>
            </a:r>
          </a:p>
          <a:p>
            <a:pPr marL="457200" lvl="1" indent="0">
              <a:buNone/>
            </a:pPr>
            <a:r>
              <a:rPr lang="es-ES" sz="2000" smtClean="0"/>
              <a:t>p</a:t>
            </a:r>
            <a:r>
              <a:rPr lang="es-ES" sz="2000" baseline="-25000" smtClean="0"/>
              <a:t>1</a:t>
            </a:r>
            <a:r>
              <a:rPr lang="es-ES" sz="2000" smtClean="0"/>
              <a:t> </a:t>
            </a:r>
            <a:r>
              <a:rPr lang="es-ES" sz="2000"/>
              <a:t>= 2(x</a:t>
            </a:r>
            <a:r>
              <a:rPr lang="es-ES" sz="2000" baseline="-25000"/>
              <a:t>1</a:t>
            </a:r>
            <a:r>
              <a:rPr lang="es-ES" sz="2000"/>
              <a:t> +1)</a:t>
            </a:r>
            <a:r>
              <a:rPr lang="es-ES" sz="2000" baseline="30000"/>
              <a:t>2</a:t>
            </a:r>
            <a:r>
              <a:rPr lang="es-ES" sz="2000"/>
              <a:t> + y</a:t>
            </a:r>
            <a:r>
              <a:rPr lang="es-ES" sz="2000" baseline="-25000"/>
              <a:t>1</a:t>
            </a:r>
            <a:r>
              <a:rPr lang="es-ES" sz="2000" baseline="30000"/>
              <a:t>2</a:t>
            </a:r>
            <a:r>
              <a:rPr lang="es-ES" sz="2000"/>
              <a:t> + (y</a:t>
            </a:r>
            <a:r>
              <a:rPr lang="es-ES" sz="2000" baseline="-25000"/>
              <a:t>1</a:t>
            </a:r>
            <a:r>
              <a:rPr lang="es-ES" sz="2000"/>
              <a:t> - 1)</a:t>
            </a:r>
            <a:r>
              <a:rPr lang="es-ES" sz="2000" baseline="30000"/>
              <a:t>2</a:t>
            </a:r>
            <a:r>
              <a:rPr lang="es-ES" sz="2000"/>
              <a:t> -</a:t>
            </a:r>
            <a:r>
              <a:rPr lang="es-ES" sz="2000" smtClean="0"/>
              <a:t>2r</a:t>
            </a:r>
            <a:r>
              <a:rPr lang="es-ES" sz="2000" baseline="30000" smtClean="0"/>
              <a:t>2</a:t>
            </a:r>
          </a:p>
          <a:p>
            <a:r>
              <a:rPr lang="pt-BR" sz="2000"/>
              <a:t>= 2 + r</a:t>
            </a:r>
            <a:r>
              <a:rPr lang="pt-BR" sz="2000" baseline="30000"/>
              <a:t>2</a:t>
            </a:r>
            <a:r>
              <a:rPr lang="pt-BR" sz="2000"/>
              <a:t> + (r-1)</a:t>
            </a:r>
            <a:r>
              <a:rPr lang="pt-BR" sz="2000" baseline="30000"/>
              <a:t>2</a:t>
            </a:r>
            <a:r>
              <a:rPr lang="pt-BR" sz="2000"/>
              <a:t> - 2r</a:t>
            </a:r>
            <a:r>
              <a:rPr lang="pt-BR" sz="2000" baseline="30000"/>
              <a:t>2</a:t>
            </a:r>
            <a:r>
              <a:rPr lang="pt-BR" sz="2000"/>
              <a:t>= 3 - </a:t>
            </a:r>
            <a:r>
              <a:rPr lang="pt-BR" sz="2000" smtClean="0"/>
              <a:t>2r</a:t>
            </a:r>
            <a:r>
              <a:rPr lang="es-ES" sz="2000"/>
              <a:t/>
            </a:r>
            <a:br>
              <a:rPr lang="es-ES" sz="2000"/>
            </a:br>
            <a:r>
              <a:rPr lang="es-ES" sz="2000"/>
              <a:t/>
            </a:r>
            <a:br>
              <a:rPr lang="es-ES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84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Midpoint</a:t>
            </a:r>
            <a:endParaRPr lang="en-US" sz="2000" b="1"/>
          </a:p>
          <a:p>
            <a:pPr lvl="0"/>
            <a:r>
              <a:rPr lang="vi-VN" sz="2000"/>
              <a:t>Do tính đối xứng của đường tròn (C) nên ta chỉ cần vẽ cung (C</a:t>
            </a:r>
            <a:r>
              <a:rPr lang="vi-VN" sz="2000" baseline="30000"/>
              <a:t>1/8</a:t>
            </a:r>
            <a:r>
              <a:rPr lang="vi-VN" sz="2000"/>
              <a:t>) là cung </a:t>
            </a:r>
            <a:r>
              <a:rPr lang="vi-VN" sz="2000" smtClean="0"/>
              <a:t>1/8</a:t>
            </a:r>
            <a:r>
              <a:rPr lang="en-US" sz="2000" smtClean="0"/>
              <a:t> </a:t>
            </a:r>
            <a:r>
              <a:rPr lang="vi-VN" sz="2000" smtClean="0"/>
              <a:t>đường </a:t>
            </a:r>
            <a:r>
              <a:rPr lang="vi-VN" sz="2000"/>
              <a:t>tròn, sau đó lấy đối xứng. Cung (C</a:t>
            </a:r>
            <a:r>
              <a:rPr lang="vi-VN" sz="2000" baseline="30000"/>
              <a:t>1/8</a:t>
            </a:r>
            <a:r>
              <a:rPr lang="vi-VN" sz="2000"/>
              <a:t>) được mô tả như sau (cung của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tô </a:t>
            </a:r>
            <a:r>
              <a:rPr lang="vi-VN" sz="2000"/>
              <a:t>xám trong hình vẽ</a:t>
            </a:r>
            <a:r>
              <a:rPr lang="vi-VN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774" y="1612454"/>
            <a:ext cx="2488849" cy="2222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7826" y="3660503"/>
                <a:ext cx="10836940" cy="22830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i-FI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i-FI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  <a:p>
                <a:r>
                  <a:rPr lang="es-ES" sz="2000" smtClean="0"/>
                  <a:t>Nếu </a:t>
                </a:r>
                <a:r>
                  <a:rPr lang="es-ES" sz="2000"/>
                  <a:t>có (x, y) ∈ (C</a:t>
                </a:r>
                <a:r>
                  <a:rPr lang="es-ES" sz="2000" baseline="30000"/>
                  <a:t>1/8</a:t>
                </a:r>
                <a:r>
                  <a:rPr lang="es-ES" sz="2000"/>
                  <a:t>) thì các </a:t>
                </a:r>
                <a:r>
                  <a:rPr lang="es-ES" sz="2000" smtClean="0"/>
                  <a:t>điểm: </a:t>
                </a:r>
                <a:r>
                  <a:rPr lang="es-ES" sz="2000"/>
                  <a:t>(</a:t>
                </a:r>
                <a:r>
                  <a:rPr lang="es-ES" sz="2000" smtClean="0"/>
                  <a:t>y,x</a:t>
                </a:r>
                <a:r>
                  <a:rPr lang="es-ES" sz="2000"/>
                  <a:t>), (x,-y), (y,-x), (-x,-y), (-y</a:t>
                </a:r>
                <a:r>
                  <a:rPr lang="es-ES" sz="2000" smtClean="0"/>
                  <a:t>,-x</a:t>
                </a:r>
                <a:r>
                  <a:rPr lang="es-ES" sz="2000"/>
                  <a:t>), (-y,x), </a:t>
                </a:r>
                <a:r>
                  <a:rPr lang="es-ES" sz="2000" smtClean="0"/>
                  <a:t>(-x,y</a:t>
                </a:r>
                <a:r>
                  <a:rPr lang="es-ES" sz="2000"/>
                  <a:t>) </a:t>
                </a:r>
                <a:r>
                  <a:rPr lang="es-ES" sz="2000" smtClean="0"/>
                  <a:t>∈ (</a:t>
                </a:r>
                <a:r>
                  <a:rPr lang="es-ES" sz="2000"/>
                  <a:t>C</a:t>
                </a:r>
                <a:r>
                  <a:rPr lang="es-ES" sz="2000" smtClean="0"/>
                  <a:t>).</a:t>
                </a:r>
                <a:endParaRPr lang="en-US" sz="200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26" y="3660503"/>
                <a:ext cx="10836940" cy="2283097"/>
              </a:xfrm>
              <a:prstGeom prst="rect">
                <a:avLst/>
              </a:prstGeom>
              <a:blipFill rotWithShape="0">
                <a:blip r:embed="rId6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603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5" y="1612454"/>
                <a:ext cx="10275237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vi-VN" sz="2000"/>
                  <a:t>Chọn điểm </a:t>
                </a:r>
                <a:r>
                  <a:rPr lang="vi-VN" sz="2000" smtClean="0"/>
                  <a:t>(</a:t>
                </a:r>
                <a:r>
                  <a:rPr lang="vi-VN" sz="2000"/>
                  <a:t>0,R</a:t>
                </a:r>
                <a:r>
                  <a:rPr lang="vi-VN" sz="2000" smtClean="0"/>
                  <a:t>)</a:t>
                </a:r>
                <a:r>
                  <a:rPr lang="en-US" sz="2000" smtClean="0"/>
                  <a:t> </a:t>
                </a:r>
                <a:r>
                  <a:rPr lang="vi-VN" sz="2000"/>
                  <a:t>bắt đầu để </a:t>
                </a:r>
                <a:r>
                  <a:rPr lang="vi-VN" sz="2000" smtClean="0"/>
                  <a:t>vẽ. </a:t>
                </a:r>
                <a:r>
                  <a:rPr lang="vi-VN" sz="2000"/>
                  <a:t>Dựa vào hình </a:t>
                </a:r>
                <a:r>
                  <a:rPr lang="en-US" sz="2000" smtClean="0"/>
                  <a:t>trên</a:t>
                </a:r>
                <a:r>
                  <a:rPr lang="vi-VN" sz="2000" smtClean="0"/>
                  <a:t>, </a:t>
                </a:r>
                <a:r>
                  <a:rPr lang="vi-VN" sz="2000"/>
                  <a:t>nếu </a:t>
                </a:r>
                <a:r>
                  <a:rPr lang="vi-VN" sz="2000" smtClean="0"/>
                  <a:t>(</a:t>
                </a:r>
                <a:r>
                  <a:rPr lang="vi-VN" sz="2000" i="1" smtClean="0"/>
                  <a:t>x</a:t>
                </a:r>
                <a:r>
                  <a:rPr lang="vi-VN" sz="2000" i="1" baseline="-25000" smtClean="0"/>
                  <a:t>i</a:t>
                </a:r>
                <a:r>
                  <a:rPr lang="vi-VN" sz="2000" smtClean="0"/>
                  <a:t>,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vi-VN" sz="2000" smtClean="0"/>
                  <a:t>) </a:t>
                </a:r>
                <a:r>
                  <a:rPr lang="vi-VN" sz="2000"/>
                  <a:t>là </a:t>
                </a:r>
                <a:r>
                  <a:rPr lang="vi-VN" sz="2000" smtClean="0"/>
                  <a:t>điểm</a:t>
                </a:r>
                <a:r>
                  <a:rPr lang="en-US" sz="2000" smtClean="0"/>
                  <a:t> </a:t>
                </a:r>
                <a:r>
                  <a:rPr lang="vi-VN" sz="2000" smtClean="0"/>
                  <a:t>nguyên </a:t>
                </a:r>
                <a:r>
                  <a:rPr lang="vi-VN" sz="2000"/>
                  <a:t>đã tìm được ở bước thứ i, thì điểm ( </a:t>
                </a:r>
                <a:r>
                  <a:rPr lang="vi-VN" sz="2000" i="1" smtClean="0"/>
                  <a:t>x</a:t>
                </a:r>
                <a:r>
                  <a:rPr lang="vi-VN" sz="2000" i="1" baseline="-25000" smtClean="0"/>
                  <a:t>i</a:t>
                </a:r>
                <a:r>
                  <a:rPr lang="vi-VN" sz="2000" baseline="-25000" smtClean="0"/>
                  <a:t>+1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vi-VN" sz="2000" baseline="-25000" smtClean="0"/>
                  <a:t>+1</a:t>
                </a:r>
                <a:r>
                  <a:rPr lang="vi-VN" sz="2000" smtClean="0"/>
                  <a:t>) </a:t>
                </a:r>
                <a:r>
                  <a:rPr lang="vi-VN" sz="2000"/>
                  <a:t>ở bước thứ (i+1) là sự </a:t>
                </a:r>
                <a:r>
                  <a:rPr lang="vi-VN" sz="2000" smtClean="0"/>
                  <a:t>lựa</a:t>
                </a:r>
                <a:r>
                  <a:rPr lang="en-US" sz="2000" smtClean="0"/>
                  <a:t> </a:t>
                </a:r>
                <a:r>
                  <a:rPr lang="vi-VN" sz="2000" smtClean="0"/>
                  <a:t>chọn </a:t>
                </a:r>
                <a:r>
                  <a:rPr lang="vi-VN" sz="2000"/>
                  <a:t>giữa S và P</a:t>
                </a:r>
                <a:r>
                  <a:rPr lang="vi-VN" sz="2000" smtClean="0"/>
                  <a:t>.</a:t>
                </a:r>
                <a:endParaRPr lang="en-US" sz="2000" smtClean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i-FI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i-FI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+1=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 ∈{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−1}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>
                  <a:ea typeface="Cambria Math" panose="02040503050406030204" pitchFamily="18" charset="0"/>
                </a:endParaRPr>
              </a:p>
              <a:p>
                <a:pPr lvl="0"/>
                <a:r>
                  <a:rPr lang="vi-VN" sz="2000"/>
                  <a:t>Tương tự như thuật toán MidPoint vẽ đoạn thẳng, việc quyết định chọn </a:t>
                </a:r>
                <a:r>
                  <a:rPr lang="vi-VN" sz="2000" smtClean="0"/>
                  <a:t>một</a:t>
                </a:r>
                <a:r>
                  <a:rPr lang="en-US" sz="2000" smtClean="0"/>
                  <a:t> </a:t>
                </a:r>
                <a:r>
                  <a:rPr lang="vi-VN" sz="2000" smtClean="0"/>
                  <a:t>trong </a:t>
                </a:r>
                <a:r>
                  <a:rPr lang="vi-VN" sz="2000"/>
                  <a:t>hai điểm S và P sẽ được thực hiện thông qua việc xét dấu của một hàm </a:t>
                </a:r>
                <a:r>
                  <a:rPr lang="vi-VN" sz="2000" smtClean="0"/>
                  <a:t>nào</a:t>
                </a:r>
                <a:r>
                  <a:rPr lang="en-US" sz="2000" smtClean="0"/>
                  <a:t> </a:t>
                </a:r>
                <a:r>
                  <a:rPr lang="vi-VN" sz="2000" smtClean="0"/>
                  <a:t>đó </a:t>
                </a:r>
                <a:r>
                  <a:rPr lang="vi-VN" sz="2000"/>
                  <a:t>tại điểm MidPoint là điểm nằm giữa chúng.</a:t>
                </a:r>
                <a:br>
                  <a:rPr lang="vi-VN" sz="2000"/>
                </a:b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5" y="1612454"/>
                <a:ext cx="10275237" cy="4331146"/>
              </a:xfrm>
              <a:blipFill rotWithShape="0">
                <a:blip r:embed="rId3"/>
                <a:stretch>
                  <a:fillRect l="-106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1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485454"/>
                <a:ext cx="10745636" cy="46613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es-ES" sz="2000"/>
                  <a:t>Đặt </a:t>
                </a:r>
                <a:r>
                  <a:rPr lang="es-ES" sz="2000" i="1" smtClean="0"/>
                  <a:t>f</a:t>
                </a:r>
                <a:r>
                  <a:rPr lang="es-ES" sz="2000" smtClean="0"/>
                  <a:t>( </a:t>
                </a:r>
                <a:r>
                  <a:rPr lang="es-ES" sz="2000" i="1"/>
                  <a:t>x</a:t>
                </a:r>
                <a:r>
                  <a:rPr lang="es-ES" sz="2000"/>
                  <a:t>, </a:t>
                </a:r>
                <a:r>
                  <a:rPr lang="es-ES" sz="2000" i="1"/>
                  <a:t>y </a:t>
                </a:r>
                <a:r>
                  <a:rPr lang="es-ES" sz="2000"/>
                  <a:t>) = </a:t>
                </a:r>
                <a:r>
                  <a:rPr lang="es-ES" sz="2000" i="1" smtClean="0"/>
                  <a:t>x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+ </a:t>
                </a:r>
                <a:r>
                  <a:rPr lang="es-ES" sz="2000" i="1" smtClean="0"/>
                  <a:t>y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R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, </a:t>
                </a:r>
                <a:r>
                  <a:rPr lang="es-ES" sz="2000"/>
                  <a:t>ta </a:t>
                </a:r>
                <a:r>
                  <a:rPr lang="es-ES" sz="2000" smtClean="0"/>
                  <a:t>có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𝑡𝑟𝑜𝑛𝑔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ê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𝑛𝑔𝑜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  <a:p>
                <a:pPr lvl="0"/>
                <a:r>
                  <a:rPr lang="en-US" sz="2000" smtClean="0"/>
                  <a:t>Xét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𝑀𝑖𝑑𝑝𝑜𝑖𝑛𝑡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smtClean="0"/>
              </a:p>
              <a:p>
                <a:pPr lvl="0"/>
                <a:r>
                  <a:rPr lang="vi-VN" sz="2000"/>
                  <a:t>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&lt; 0 , điểm MidPoint nằm trong đường tròn. Lúc này điểm thực Q gần</a:t>
                </a:r>
                <a:r>
                  <a:rPr lang="en-US" sz="2000"/>
                  <a:t> </a:t>
                </a:r>
                <a:r>
                  <a:rPr lang="vi-VN" sz="2000"/>
                  <a:t>S hơn nên ta chọn S,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485454"/>
                <a:ext cx="10745636" cy="4661346"/>
              </a:xfrm>
              <a:blipFill rotWithShape="0">
                <a:blip r:embed="rId3"/>
                <a:stretch>
                  <a:fillRect l="-102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512" y="1853754"/>
            <a:ext cx="2647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87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vi-VN" sz="2000" smtClean="0"/>
                  <a:t>Ngược </a:t>
                </a:r>
                <a:r>
                  <a:rPr lang="vi-VN" sz="2000"/>
                  <a:t>lại, 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≥ 0, điểm MidPoint nằm ngoài đường tròn. Lúc này điểm</a:t>
                </a:r>
                <a:r>
                  <a:rPr lang="en-US" sz="2000"/>
                  <a:t> </a:t>
                </a:r>
                <a:r>
                  <a:rPr lang="vi-VN" sz="2000"/>
                  <a:t>thực Q gần P hơn nên ta chọn P,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1</a:t>
                </a:r>
                <a:r>
                  <a:rPr lang="en-US" sz="2000" smtClean="0"/>
                  <a:t>. Mặt khác:</a:t>
                </a:r>
              </a:p>
              <a:p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i+1 –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=</a:t>
                </a:r>
                <a:r>
                  <a:rPr lang="nn-NO" sz="2000" i="1" baseline="-25000" smtClean="0"/>
                  <a:t> </a:t>
                </a:r>
                <a:r>
                  <a:rPr lang="nn-NO" sz="2000" i="1" smtClean="0"/>
                  <a:t>f(x</a:t>
                </a:r>
                <a:r>
                  <a:rPr lang="nn-NO" sz="2000" i="1" baseline="-25000" smtClean="0"/>
                  <a:t>i+1</a:t>
                </a:r>
                <a:r>
                  <a:rPr lang="nn-NO" sz="2000" i="1" smtClean="0"/>
                  <a:t>+1,y</a:t>
                </a:r>
                <a:r>
                  <a:rPr lang="nn-NO" sz="2000" i="1" baseline="-25000" smtClean="0"/>
                  <a:t>i+1 </a:t>
                </a:r>
                <a:r>
                  <a:rPr lang="nn-NO" sz="2000" i="1" smtClean="0"/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n-NO" sz="2000" i="1"/>
                      <m:t>f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+1,</m:t>
                    </m:r>
                    <m:r>
                      <m:rPr>
                        <m:nor/>
                      </m:rPr>
                      <a:rPr lang="nn-NO" sz="2000" i="1"/>
                      <m:t>yi</m:t>
                    </m:r>
                    <m:r>
                      <m:rPr>
                        <m:nor/>
                      </m:rPr>
                      <a:rPr lang="en-US" sz="2000" b="0" i="1" baseline="-25000" smtClean="0"/>
                      <m:t> </m:t>
                    </m:r>
                    <m:r>
                      <m:rPr>
                        <m:nor/>
                      </m:rPr>
                      <a:rPr lang="en-US" sz="2000" b="0" i="1" smtClean="0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smtClean="0"/>
              </a:p>
              <a:p>
                <a:r>
                  <a:rPr lang="nn-NO" sz="2000" i="1"/>
                  <a:t>y</a:t>
                </a:r>
                <a:r>
                  <a:rPr lang="nn-NO" sz="2000" i="1" baseline="-25000"/>
                  <a:t>i+1 – </a:t>
                </a:r>
                <a:r>
                  <a:rPr lang="nn-NO" sz="2000" i="1"/>
                  <a:t>y</a:t>
                </a:r>
                <a:r>
                  <a:rPr lang="nn-NO" sz="2000" i="1" baseline="-25000"/>
                  <a:t>i</a:t>
                </a:r>
                <a:r>
                  <a:rPr lang="nn-NO" sz="2000" i="1"/>
                  <a:t> =</a:t>
                </a:r>
                <a:r>
                  <a:rPr lang="nn-NO" sz="2000" i="1" baseline="-25000"/>
                  <a:t> </a:t>
                </a:r>
                <a:r>
                  <a:rPr lang="nn-NO" sz="2000" i="1" smtClean="0"/>
                  <a:t>[(x</a:t>
                </a:r>
                <a:r>
                  <a:rPr lang="nn-NO" sz="2000" i="1" baseline="-25000" smtClean="0"/>
                  <a:t>i+1</a:t>
                </a:r>
                <a:r>
                  <a:rPr lang="nn-NO" sz="2000" i="1" smtClean="0"/>
                  <a:t>+1)</a:t>
                </a:r>
                <a:r>
                  <a:rPr lang="nn-NO" sz="2000" i="1" baseline="30000" smtClean="0"/>
                  <a:t>2</a:t>
                </a:r>
                <a:r>
                  <a:rPr lang="nn-NO" sz="2000" i="1"/>
                  <a:t> </a:t>
                </a:r>
                <a:r>
                  <a:rPr lang="nn-NO" sz="2000" i="1" smtClean="0"/>
                  <a:t>+ (y</a:t>
                </a:r>
                <a:r>
                  <a:rPr lang="nn-NO" sz="2000" i="1" baseline="-25000" smtClean="0"/>
                  <a:t>i+1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] − [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+1</m:t>
                    </m:r>
                    <m:r>
                      <m:rPr>
                        <m:nor/>
                      </m:rPr>
                      <a:rPr lang="en-US" sz="2000" b="0" i="1" smtClean="0"/>
                      <m:t>)</m:t>
                    </m:r>
                    <m:r>
                      <m:rPr>
                        <m:nor/>
                      </m:rPr>
                      <a:rPr lang="en-US" sz="2000" b="0" i="1" baseline="30000" smtClean="0"/>
                      <m:t>2</m:t>
                    </m:r>
                    <m:r>
                      <m:rPr>
                        <m:nor/>
                      </m:rPr>
                      <a:rPr lang="en-US" sz="2000" b="0" i="1" smtClean="0"/>
                      <m:t>+(</m:t>
                    </m:r>
                    <m:r>
                      <m:rPr>
                        <m:nor/>
                      </m:rPr>
                      <a:rPr lang="nn-NO" sz="2000" i="1"/>
                      <m:t>y</m:t>
                    </m:r>
                    <m:r>
                      <m:rPr>
                        <m:nor/>
                      </m:rPr>
                      <a:rPr lang="nn-NO" sz="2000" i="1" baseline="-25000"/>
                      <m:t>i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smtClean="0"/>
              </a:p>
              <a:p>
                <a:r>
                  <a:rPr lang="nn-NO" sz="2000" i="1"/>
                  <a:t>y</a:t>
                </a:r>
                <a:r>
                  <a:rPr lang="nn-NO" sz="2000" i="1" baseline="-25000"/>
                  <a:t>i+1 – </a:t>
                </a:r>
                <a:r>
                  <a:rPr lang="nn-NO" sz="2000" i="1"/>
                  <a:t>y</a:t>
                </a:r>
                <a:r>
                  <a:rPr lang="nn-NO" sz="2000" i="1" baseline="-25000"/>
                  <a:t>i</a:t>
                </a:r>
                <a:r>
                  <a:rPr lang="nn-NO" sz="2000" i="1"/>
                  <a:t> =</a:t>
                </a:r>
                <a:r>
                  <a:rPr lang="nn-NO" sz="2000" i="1" baseline="-25000"/>
                  <a:t> </a:t>
                </a:r>
                <a:r>
                  <a:rPr lang="nn-NO" sz="2000" i="1"/>
                  <a:t>[(</a:t>
                </a:r>
                <a:r>
                  <a:rPr lang="nn-NO" sz="2000" i="1" smtClean="0"/>
                  <a:t>x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+2)</a:t>
                </a:r>
                <a:r>
                  <a:rPr lang="nn-NO" sz="2000" i="1" baseline="30000" smtClean="0"/>
                  <a:t>2</a:t>
                </a:r>
                <a:r>
                  <a:rPr lang="nn-NO" sz="2000" i="1" smtClean="0"/>
                  <a:t> </a:t>
                </a:r>
                <a:r>
                  <a:rPr lang="nn-NO" sz="2000" i="1"/>
                  <a:t>+ (y</a:t>
                </a:r>
                <a:r>
                  <a:rPr lang="nn-NO" sz="2000" i="1" baseline="-25000"/>
                  <a:t>i+1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] − [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+1</m:t>
                    </m:r>
                    <m:r>
                      <m:rPr>
                        <m:nor/>
                      </m:rPr>
                      <a:rPr lang="en-US" sz="2000" i="1"/>
                      <m:t>)</m:t>
                    </m:r>
                    <m:r>
                      <m:rPr>
                        <m:nor/>
                      </m:rPr>
                      <a:rPr lang="en-US" sz="2000" i="1" baseline="30000"/>
                      <m:t>2</m:t>
                    </m:r>
                    <m:r>
                      <m:rPr>
                        <m:nor/>
                      </m:rPr>
                      <a:rPr lang="en-US" sz="2000" i="1"/>
                      <m:t>+(</m:t>
                    </m:r>
                    <m:r>
                      <m:rPr>
                        <m:nor/>
                      </m:rPr>
                      <a:rPr lang="nn-NO" sz="2000" i="1"/>
                      <m:t>y</m:t>
                    </m:r>
                    <m:r>
                      <m:rPr>
                        <m:nor/>
                      </m:rPr>
                      <a:rPr lang="nn-NO" sz="2000" i="1" baseline="-25000"/>
                      <m:t>i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smtClean="0"/>
              </a:p>
              <a:p>
                <a:r>
                  <a:rPr lang="en-US" sz="2000" smtClean="0"/>
                  <a:t>⇔ </a:t>
                </a:r>
                <a:r>
                  <a:rPr lang="nn-NO" sz="2000" i="1" smtClean="0"/>
                  <a:t>p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p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</a:t>
                </a:r>
                <a:r>
                  <a:rPr lang="nn-NO" sz="2000"/>
                  <a:t>= </a:t>
                </a:r>
                <a:r>
                  <a:rPr lang="nn-NO" sz="2000" smtClean="0"/>
                  <a:t>2</a:t>
                </a:r>
                <a:r>
                  <a:rPr lang="nn-NO" sz="2000" i="1" smtClean="0"/>
                  <a:t>x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</a:t>
                </a:r>
                <a:r>
                  <a:rPr lang="nn-NO" sz="2000"/>
                  <a:t>+ 3 + </a:t>
                </a:r>
                <a:r>
                  <a:rPr lang="nn-NO" sz="2000" smtClean="0"/>
                  <a:t>(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baseline="30000" smtClean="0"/>
                  <a:t>2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30000" smtClean="0"/>
                  <a:t>2</a:t>
                </a:r>
                <a:r>
                  <a:rPr lang="nn-NO" sz="2000" smtClean="0"/>
                  <a:t>) </a:t>
                </a:r>
                <a:r>
                  <a:rPr lang="nn-NO" sz="2000"/>
                  <a:t>− </a:t>
                </a:r>
                <a:r>
                  <a:rPr lang="nn-NO" sz="2000" smtClean="0"/>
                  <a:t>(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smtClean="0"/>
                  <a:t>)</a:t>
                </a: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  <a:blipFill rotWithShape="0">
                <a:blip r:embed="rId3"/>
                <a:stretch>
                  <a:fillRect l="-1297" t="-704" b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3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en-US" sz="2000" smtClean="0"/>
                  <a:t>Vậy: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baseline="-25000" smtClean="0"/>
                  <a:t>+1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i="1" smtClean="0"/>
                  <a:t> </a:t>
                </a:r>
                <a:r>
                  <a:rPr lang="pl-PL" sz="2000"/>
                  <a:t>+ </a:t>
                </a:r>
                <a:r>
                  <a:rPr lang="en-US" sz="2000" smtClean="0"/>
                  <a:t>2</a:t>
                </a:r>
                <a:r>
                  <a:rPr lang="pl-PL" sz="2000" i="1" smtClean="0"/>
                  <a:t>x</a:t>
                </a:r>
                <a:r>
                  <a:rPr lang="pl-PL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pl-PL" sz="2000" smtClean="0"/>
                  <a:t>+</a:t>
                </a:r>
                <a:r>
                  <a:rPr lang="en-US" sz="2000" smtClean="0"/>
                  <a:t> 3</a:t>
                </a:r>
                <a:r>
                  <a:rPr lang="pl-PL" sz="2000" smtClean="0"/>
                  <a:t>, </a:t>
                </a:r>
                <a:r>
                  <a:rPr lang="pl-PL" sz="2000"/>
                  <a:t>nếu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i="1" smtClean="0"/>
                  <a:t> </a:t>
                </a:r>
                <a:r>
                  <a:rPr lang="pl-PL" sz="2000"/>
                  <a:t>&lt; 0 do ta chọn </a:t>
                </a:r>
                <a:r>
                  <a:rPr lang="pl-PL" sz="2000" i="1" smtClean="0"/>
                  <a:t>y</a:t>
                </a:r>
                <a:r>
                  <a:rPr lang="pl-PL" sz="2000" i="1" baseline="-25000" smtClean="0"/>
                  <a:t>i</a:t>
                </a:r>
                <a:r>
                  <a:rPr lang="pl-PL" sz="2000" baseline="-25000" smtClean="0"/>
                  <a:t>+1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pl-PL" sz="2000" i="1" smtClean="0"/>
                  <a:t>y</a:t>
                </a:r>
                <a:r>
                  <a:rPr lang="pl-PL" sz="2000" i="1" baseline="-25000" smtClean="0"/>
                  <a:t>i</a:t>
                </a:r>
                <a:r>
                  <a:rPr lang="pl-PL" sz="2000" smtClean="0"/>
                  <a:t>.</a:t>
                </a:r>
                <a:endParaRPr lang="en-US" sz="2000" smtClean="0"/>
              </a:p>
              <a:p>
                <a:pPr marL="0" lvl="0" indent="0">
                  <a:buNone/>
                </a:pPr>
                <a:r>
                  <a:rPr lang="en-US" sz="2000" i="1"/>
                  <a:t>	</a:t>
                </a:r>
                <a:r>
                  <a:rPr lang="pl-PL" sz="2000" i="1"/>
                  <a:t> p</a:t>
                </a:r>
                <a:r>
                  <a:rPr lang="pl-PL" sz="2000" i="1" baseline="-25000"/>
                  <a:t>i</a:t>
                </a:r>
                <a:r>
                  <a:rPr lang="pl-PL" sz="2000" baseline="-25000"/>
                  <a:t>+1</a:t>
                </a:r>
                <a:r>
                  <a:rPr lang="pl-PL" sz="2000"/>
                  <a:t> = </a:t>
                </a:r>
                <a:r>
                  <a:rPr lang="pl-PL" sz="2000" i="1"/>
                  <a:t>p</a:t>
                </a:r>
                <a:r>
                  <a:rPr lang="pl-PL" sz="2000" i="1" baseline="-25000"/>
                  <a:t>i </a:t>
                </a:r>
                <a:r>
                  <a:rPr lang="en-US" sz="2000" smtClean="0"/>
                  <a:t>+ 2</a:t>
                </a:r>
                <a:r>
                  <a:rPr lang="en-US" sz="2000" i="1" smtClean="0"/>
                  <a:t>x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− </a:t>
                </a:r>
                <a:r>
                  <a:rPr lang="en-US" sz="2000" smtClean="0"/>
                  <a:t>2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+ </a:t>
                </a:r>
                <a:r>
                  <a:rPr lang="en-US" sz="2000" smtClean="0"/>
                  <a:t>5, </a:t>
                </a:r>
                <a:r>
                  <a:rPr lang="en-US" sz="2000"/>
                  <a:t>nếu </a:t>
                </a:r>
                <a:r>
                  <a:rPr lang="en-US" sz="2000" i="1" smtClean="0"/>
                  <a:t>p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≥ 0 do ta chọn 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baseline="-25000" smtClean="0"/>
                  <a:t>+1</a:t>
                </a:r>
                <a:r>
                  <a:rPr lang="en-US" sz="2000" smtClean="0"/>
                  <a:t> </a:t>
                </a:r>
                <a:r>
                  <a:rPr lang="en-US" sz="2000"/>
                  <a:t>= 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smtClean="0"/>
                  <a:t>−1</a:t>
                </a:r>
              </a:p>
              <a:p>
                <a:pPr lvl="0"/>
                <a:r>
                  <a:rPr lang="en-US" sz="2000" smtClean="0"/>
                  <a:t>Ta </a:t>
                </a:r>
                <a:r>
                  <a:rPr lang="en-US" sz="2000"/>
                  <a:t>tính giá trị </a:t>
                </a:r>
                <a:r>
                  <a:rPr lang="en-US" sz="2000" i="1" smtClean="0"/>
                  <a:t>p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 </a:t>
                </a:r>
                <a:r>
                  <a:rPr lang="en-US" sz="2000"/>
                  <a:t>ứng với điểm ban đầu </a:t>
                </a:r>
                <a:r>
                  <a:rPr lang="en-US" sz="2000" smtClean="0"/>
                  <a:t>(x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,</a:t>
                </a:r>
                <a:r>
                  <a:rPr lang="en-US" sz="2000" i="1" smtClean="0"/>
                  <a:t>y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 </a:t>
                </a:r>
                <a:r>
                  <a:rPr lang="en-US" sz="2000"/>
                  <a:t>) = (0, </a:t>
                </a:r>
                <a:r>
                  <a:rPr lang="en-US" sz="2000" i="1"/>
                  <a:t>R</a:t>
                </a:r>
                <a:r>
                  <a:rPr lang="en-US" sz="2000" smtClean="0"/>
                  <a:t>).</a:t>
                </a:r>
              </a:p>
              <a:p>
                <a:r>
                  <a:rPr lang="nn-NO" sz="2000" i="1" smtClean="0"/>
                  <a:t>p</a:t>
                </a:r>
                <a:r>
                  <a:rPr lang="nn-NO" sz="2000" i="1" baseline="-25000" smtClean="0"/>
                  <a:t>0 </a:t>
                </a:r>
                <a:r>
                  <a:rPr lang="nn-NO" sz="2000" i="1" smtClean="0"/>
                  <a:t>=</a:t>
                </a:r>
                <a:r>
                  <a:rPr lang="nn-NO" sz="2000" i="1" baseline="-25000" smtClean="0"/>
                  <a:t> </a:t>
                </a:r>
                <a:r>
                  <a:rPr lang="nn-NO" sz="2000" i="1" smtClean="0"/>
                  <a:t>f(x</a:t>
                </a:r>
                <a:r>
                  <a:rPr lang="nn-NO" sz="2000" i="1" baseline="-25000" smtClean="0"/>
                  <a:t>0</a:t>
                </a:r>
                <a:r>
                  <a:rPr lang="nn-NO" sz="2000" i="1" smtClean="0"/>
                  <a:t>+1,y</a:t>
                </a:r>
                <a:r>
                  <a:rPr lang="nn-NO" sz="2000" i="1" baseline="-25000" smtClean="0"/>
                  <a:t>0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n-NO" sz="2000" i="1"/>
                      <m:t>f</m:t>
                    </m:r>
                    <m:r>
                      <m:rPr>
                        <m:nor/>
                      </m:rPr>
                      <a:rPr lang="nn-NO" sz="2000" i="1"/>
                      <m:t>(1,</m:t>
                    </m:r>
                    <m:r>
                      <m:rPr>
                        <m:nor/>
                      </m:rPr>
                      <a:rPr lang="en-US" sz="2000" b="0" i="1" smtClean="0"/>
                      <m:t>R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smtClean="0"/>
                  <a:t> </a:t>
                </a:r>
                <a:r>
                  <a:rPr lang="en-US" sz="200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US" sz="2000" smtClean="0"/>
              </a:p>
              <a:p>
                <a:pPr lvl="0"/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  <a:blipFill rotWithShape="0">
                <a:blip r:embed="rId3"/>
                <a:stretch>
                  <a:fillRect l="-1297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6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giải thuật xây dựng thực thể cơ sở</a:t>
            </a:r>
            <a:endParaRPr lang="en-US" sz="2800" b="1" smtClean="0"/>
          </a:p>
          <a:p>
            <a:pPr lvl="0" algn="just"/>
            <a:r>
              <a:rPr lang="vi-VN" sz="2000" b="1" smtClean="0"/>
              <a:t>Giải thuật sinh đường tròn Midpoint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400" y="1485453"/>
            <a:ext cx="2822948" cy="5212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086" y="2800188"/>
            <a:ext cx="26035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void Put8Pixel(int x, int y)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putpixel(x, y, Color);</a:t>
            </a:r>
          </a:p>
          <a:p>
            <a:r>
              <a:rPr lang="en-US" sz="1600"/>
              <a:t>  putpixel(y, x, Color);</a:t>
            </a:r>
          </a:p>
          <a:p>
            <a:r>
              <a:rPr lang="en-US" sz="1600"/>
              <a:t>  putpixel(y, -x, Color);</a:t>
            </a:r>
          </a:p>
          <a:p>
            <a:r>
              <a:rPr lang="en-US" sz="1600"/>
              <a:t>  putpixel(x, -y, Color);</a:t>
            </a:r>
          </a:p>
          <a:p>
            <a:r>
              <a:rPr lang="en-US" sz="1600"/>
              <a:t>  putpixel(-x, -y, Color);</a:t>
            </a:r>
          </a:p>
          <a:p>
            <a:r>
              <a:rPr lang="en-US" sz="1600"/>
              <a:t>  putpixel(-y, -x, Color);</a:t>
            </a:r>
          </a:p>
          <a:p>
            <a:r>
              <a:rPr lang="en-US" sz="1600"/>
              <a:t>  putpixel(-y, x, Color);</a:t>
            </a:r>
          </a:p>
          <a:p>
            <a:r>
              <a:rPr lang="en-US" sz="1600"/>
              <a:t>  putpixel(-x, y, Color);</a:t>
            </a:r>
          </a:p>
          <a:p>
            <a:r>
              <a:rPr lang="en-US" sz="1600"/>
              <a:t>} // Put8Pixel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0700" y="2661689"/>
            <a:ext cx="213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void CircleMidPoint (int R)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x = 0;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y = R;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Put8Pixel(x, y);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 = 1 - R; // 5/4-R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while (x &lt; y)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if (p &lt; 0)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 p += 2*x + 3;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}</a:t>
            </a:r>
            <a:endParaRPr 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4300" y="2661689"/>
            <a:ext cx="274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else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 p += 2*(x -y) + 5;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 y--;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Put8Pixel(x, y);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} // CircleMidPoint</a:t>
            </a:r>
          </a:p>
        </p:txBody>
      </p:sp>
    </p:spTree>
    <p:extLst>
      <p:ext uri="{BB962C8B-B14F-4D97-AF65-F5344CB8AC3E}">
        <p14:creationId xmlns:p14="http://schemas.microsoft.com/office/powerpoint/2010/main" val="2842583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Tính đối xứng được thực hiện </a:t>
            </a:r>
            <a:r>
              <a:rPr lang="en-US" sz="2000" smtClean="0"/>
              <a:t>qua 4 điểm</a:t>
            </a:r>
          </a:p>
          <a:p>
            <a:pPr lvl="0"/>
            <a:r>
              <a:rPr lang="es-ES" sz="2000" smtClean="0"/>
              <a:t>f(x,y</a:t>
            </a:r>
            <a:r>
              <a:rPr lang="es-ES" sz="2000"/>
              <a:t>) = b</a:t>
            </a:r>
            <a:r>
              <a:rPr lang="es-ES" sz="2000" baseline="30000"/>
              <a:t>2</a:t>
            </a:r>
            <a:r>
              <a:rPr lang="es-ES" sz="2000"/>
              <a:t>x</a:t>
            </a:r>
            <a:r>
              <a:rPr lang="es-ES" sz="2000" baseline="30000"/>
              <a:t>2</a:t>
            </a:r>
            <a:r>
              <a:rPr lang="es-ES" sz="2000"/>
              <a:t> + a</a:t>
            </a:r>
            <a:r>
              <a:rPr lang="es-ES" sz="2000" baseline="30000"/>
              <a:t>2</a:t>
            </a:r>
            <a:r>
              <a:rPr lang="es-ES" sz="2000"/>
              <a:t> y</a:t>
            </a:r>
            <a:r>
              <a:rPr lang="es-ES" sz="2000" baseline="30000"/>
              <a:t>2</a:t>
            </a:r>
            <a:r>
              <a:rPr lang="es-ES" sz="2000"/>
              <a:t> − a</a:t>
            </a:r>
            <a:r>
              <a:rPr lang="es-ES" sz="2000" baseline="30000"/>
              <a:t>2</a:t>
            </a:r>
            <a:r>
              <a:rPr lang="es-ES" sz="2000"/>
              <a:t>b</a:t>
            </a:r>
            <a:r>
              <a:rPr lang="es-ES" sz="2000" baseline="30000"/>
              <a:t>2</a:t>
            </a:r>
            <a:r>
              <a:rPr lang="es-ES" sz="2000"/>
              <a:t> = </a:t>
            </a:r>
            <a:r>
              <a:rPr lang="es-ES" sz="2000" smtClean="0"/>
              <a:t>0</a:t>
            </a:r>
          </a:p>
          <a:p>
            <a:pPr lvl="0"/>
            <a:r>
              <a:rPr lang="en-US" sz="2000"/>
              <a:t>Vector vuông góc với tiếp tuyến gradient =</a:t>
            </a:r>
            <a:r>
              <a:rPr lang="en-US" sz="2000" smtClean="0"/>
              <a:t>1</a:t>
            </a:r>
            <a:endParaRPr lang="en-US" sz="2000"/>
          </a:p>
          <a:p>
            <a:pPr lvl="0"/>
            <a:r>
              <a:rPr lang="en-US" sz="2000"/>
              <a:t>Ta có tiếp tuyến với cung tròn (độ dốc) = -1= dy/dx = - </a:t>
            </a:r>
            <a:r>
              <a:rPr lang="en-US" sz="2000" smtClean="0"/>
              <a:t>fx/fy</a:t>
            </a:r>
          </a:p>
          <a:p>
            <a:pPr lvl="0"/>
            <a:r>
              <a:rPr lang="en-US" sz="2000" smtClean="0"/>
              <a:t>Trong </a:t>
            </a:r>
            <a:r>
              <a:rPr lang="en-US" sz="2000"/>
              <a:t>đó fx=2b</a:t>
            </a:r>
            <a:r>
              <a:rPr lang="en-US" sz="2000" baseline="30000"/>
              <a:t>2</a:t>
            </a:r>
            <a:r>
              <a:rPr lang="en-US" sz="2000"/>
              <a:t>x đạo hàm riêng phần của f(x,y) với </a:t>
            </a:r>
            <a:r>
              <a:rPr lang="en-US" sz="2000" smtClean="0"/>
              <a:t>x </a:t>
            </a:r>
          </a:p>
          <a:p>
            <a:pPr lvl="0"/>
            <a:r>
              <a:rPr lang="en-US" sz="2000" smtClean="0"/>
              <a:t>Và </a:t>
            </a:r>
            <a:r>
              <a:rPr lang="en-US" sz="2000"/>
              <a:t>fy=2a</a:t>
            </a:r>
            <a:r>
              <a:rPr lang="en-US" sz="2000" baseline="30000"/>
              <a:t>2</a:t>
            </a:r>
            <a:r>
              <a:rPr lang="en-US" sz="2000"/>
              <a:t>y đạo hàm riêng phần của f(x,y) với </a:t>
            </a:r>
            <a:r>
              <a:rPr lang="en-US" sz="2000" smtClean="0"/>
              <a:t>y</a:t>
            </a: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9" y="2283278"/>
            <a:ext cx="4781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2.2.2. Biểu </a:t>
                </a:r>
                <a:r>
                  <a:rPr lang="en-US" sz="2000" b="1"/>
                  <a:t>diễn điểm và đoạn </a:t>
                </a:r>
                <a:r>
                  <a:rPr lang="en-US" sz="2000" b="1" smtClean="0"/>
                  <a:t>thẳng (tt)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Đoạn </a:t>
                </a:r>
                <a:r>
                  <a:rPr lang="en-US" sz="2000" b="1" smtClean="0"/>
                  <a:t>thẳng (tt)</a:t>
                </a:r>
                <a:r>
                  <a:rPr lang="en-US" sz="2000" b="1"/>
                  <a:t/>
                </a:r>
                <a:br>
                  <a:rPr lang="en-US" sz="2000" b="1"/>
                </a:br>
                <a:r>
                  <a:rPr lang="vi-VN" sz="2000"/>
                  <a:t>Nếu khai triển dưới </a:t>
                </a:r>
                <a:r>
                  <a:rPr lang="vi-VN" sz="2000" smtClean="0"/>
                  <a:t>dạng:</a:t>
                </a:r>
                <a:r>
                  <a:rPr lang="en-US" sz="2000" smtClean="0"/>
                  <a:t>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x </a:t>
                </a:r>
                <a:r>
                  <a:rPr lang="es-ES" sz="2000"/>
                  <a:t>−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y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+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 </a:t>
                </a:r>
                <a:r>
                  <a:rPr lang="es-ES" sz="2000"/>
                  <a:t>= 0</a:t>
                </a:r>
                <a:br>
                  <a:rPr lang="es-ES" sz="2000"/>
                </a:br>
                <a:r>
                  <a:rPr lang="vi-VN" sz="2000" smtClean="0"/>
                  <a:t>và </a:t>
                </a:r>
                <a:r>
                  <a:rPr lang="vi-VN" sz="2000"/>
                  <a:t>đặt </a:t>
                </a:r>
                <a:r>
                  <a:rPr lang="vi-VN" sz="2000" i="1"/>
                  <a:t>A</a:t>
                </a:r>
                <a:r>
                  <a:rPr lang="vi-VN" sz="2000"/>
                  <a:t>=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/>
                  <a:t>, </a:t>
                </a:r>
                <a:r>
                  <a:rPr lang="vi-VN" sz="2000" i="1"/>
                  <a:t>B </a:t>
                </a:r>
                <a:r>
                  <a:rPr lang="vi-VN" sz="2000"/>
                  <a:t>= −(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),</a:t>
                </a:r>
                <a:r>
                  <a:rPr lang="en-US" sz="2000" smtClean="0"/>
                  <a:t> </a:t>
                </a:r>
                <a:r>
                  <a:rPr lang="vi-VN" sz="2000" i="1" smtClean="0"/>
                  <a:t>C </a:t>
                </a:r>
                <a:r>
                  <a:rPr lang="vi-VN" sz="2000"/>
                  <a:t>=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thì phương trình đường thẳng </a:t>
                </a:r>
                <a:r>
                  <a:rPr lang="vi-VN" sz="2000" smtClean="0"/>
                  <a:t>sẽ</a:t>
                </a:r>
                <a:r>
                  <a:rPr lang="en-US" sz="2000" smtClean="0"/>
                  <a:t> </a:t>
                </a:r>
                <a:r>
                  <a:rPr lang="vi-VN" sz="2000" smtClean="0"/>
                  <a:t>có </a:t>
                </a:r>
                <a:r>
                  <a:rPr lang="vi-VN" sz="2000"/>
                  <a:t>dạng </a:t>
                </a:r>
                <a:r>
                  <a:rPr lang="vi-VN" sz="2000" i="1"/>
                  <a:t>Ax </a:t>
                </a:r>
                <a:r>
                  <a:rPr lang="vi-VN" sz="2000"/>
                  <a:t>+ </a:t>
                </a:r>
                <a:r>
                  <a:rPr lang="vi-VN" sz="2000" i="1"/>
                  <a:t>By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0, </a:t>
                </a:r>
                <a:r>
                  <a:rPr lang="vi-VN" sz="2000"/>
                  <a:t>dạng này được gọi là phương trình tổng quát của </a:t>
                </a:r>
                <a:r>
                  <a:rPr lang="vi-VN" sz="2000" smtClean="0"/>
                  <a:t>đường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Phương trình tham số của đường thẳng có dạng các tọa độ x, y được mô </a:t>
                </a:r>
                <a:r>
                  <a:rPr lang="vi-VN" sz="2000" smtClean="0"/>
                  <a:t>tả</a:t>
                </a:r>
                <a:r>
                  <a:rPr lang="en-US" sz="2000" smtClean="0"/>
                  <a:t> </a:t>
                </a:r>
                <a:r>
                  <a:rPr lang="vi-VN" sz="2000" smtClean="0"/>
                  <a:t>qua </a:t>
                </a:r>
                <a:r>
                  <a:rPr lang="vi-VN" sz="2000"/>
                  <a:t>một thành phần thứ ba là t. Dạng này rất thuận tiện khi khảo sát các </a:t>
                </a:r>
                <a:r>
                  <a:rPr lang="vi-VN" sz="2000" smtClean="0"/>
                  <a:t>đoạn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  <a:blipFill rotWithShape="0">
                <a:blip r:embed="rId4"/>
                <a:stretch>
                  <a:fillRect l="-526" b="-5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63175" y="5416062"/>
            <a:ext cx="38545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82154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99938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5883" y="5484223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3667" y="553019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1059" y="5484223"/>
            <a:ext cx="508612" cy="369332"/>
            <a:chOff x="5831059" y="5484223"/>
            <a:chExt cx="5086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9522740" y="5456088"/>
            <a:ext cx="505522" cy="369332"/>
            <a:chOff x="9522740" y="5456088"/>
            <a:chExt cx="50552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522740" y="5456088"/>
              <a:ext cx="28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V="1">
            <a:off x="6744976" y="5407856"/>
            <a:ext cx="1645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63175" y="5407856"/>
            <a:ext cx="385454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87585" y="500670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Giả sử ta chỉ xét trên góc phần tư thứ nhất: giả sử ta chia cung từ (0,b) </a:t>
            </a:r>
            <a:r>
              <a:rPr lang="vi-VN" sz="2000" smtClean="0"/>
              <a:t>đến</a:t>
            </a:r>
            <a:r>
              <a:rPr lang="en-US" sz="2000" smtClean="0"/>
              <a:t> </a:t>
            </a:r>
            <a:r>
              <a:rPr lang="vi-VN" sz="2000" smtClean="0"/>
              <a:t>(a,0</a:t>
            </a:r>
            <a:r>
              <a:rPr lang="vi-VN" sz="2000"/>
              <a:t>) tại Q, có độ dốc -</a:t>
            </a:r>
            <a:r>
              <a:rPr lang="vi-VN" sz="2000" smtClean="0"/>
              <a:t>1</a:t>
            </a:r>
            <a:endParaRPr lang="en-US" sz="2000" smtClean="0"/>
          </a:p>
          <a:p>
            <a:pPr lvl="0"/>
            <a:r>
              <a:rPr lang="vi-VN" sz="2000" smtClean="0"/>
              <a:t>Trên </a:t>
            </a:r>
            <a:r>
              <a:rPr lang="vi-VN" sz="2000"/>
              <a:t>phần 1: x thay đổi thì y thay đổi </a:t>
            </a:r>
            <a:r>
              <a:rPr lang="vi-VN" sz="2000" smtClean="0"/>
              <a:t>theo</a:t>
            </a:r>
            <a:endParaRPr lang="en-US" sz="2000" smtClean="0"/>
          </a:p>
          <a:p>
            <a:pPr lvl="0"/>
            <a:r>
              <a:rPr lang="vi-VN" sz="2000" smtClean="0"/>
              <a:t>Trên </a:t>
            </a:r>
            <a:r>
              <a:rPr lang="vi-VN" sz="2000"/>
              <a:t>phần 2: y thay đổi thì x thay đổi </a:t>
            </a:r>
            <a:r>
              <a:rPr lang="vi-VN" sz="2000" smtClean="0"/>
              <a:t>theo</a:t>
            </a:r>
            <a:r>
              <a:rPr lang="vi-VN" sz="2000"/>
              <a:t/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6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Tham số quyết định:</a:t>
            </a:r>
            <a:br>
              <a:rPr lang="en-US" sz="2000"/>
            </a:br>
            <a:r>
              <a:rPr lang="en-US" sz="2000" smtClean="0"/>
              <a:t>pi </a:t>
            </a:r>
            <a:r>
              <a:rPr lang="en-US" sz="2000"/>
              <a:t>= f(x</a:t>
            </a:r>
            <a:r>
              <a:rPr lang="en-US" sz="2000" baseline="-25000"/>
              <a:t>i</a:t>
            </a:r>
            <a:r>
              <a:rPr lang="en-US" sz="2000"/>
              <a:t>+1,y</a:t>
            </a:r>
            <a:r>
              <a:rPr lang="en-US" sz="2000" baseline="-25000"/>
              <a:t>i</a:t>
            </a:r>
            <a:r>
              <a:rPr lang="en-US" sz="2000"/>
              <a:t>-1/2)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i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i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f(x</a:t>
            </a:r>
            <a:r>
              <a:rPr lang="en-US" sz="2000" baseline="-25000"/>
              <a:t>i+1</a:t>
            </a:r>
            <a:r>
              <a:rPr lang="en-US" sz="2000"/>
              <a:t>+1,y</a:t>
            </a:r>
            <a:r>
              <a:rPr lang="en-US" sz="2000" baseline="-25000"/>
              <a:t>i+1</a:t>
            </a:r>
            <a:r>
              <a:rPr lang="en-US" sz="2000"/>
              <a:t>-1/2)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i+1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-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=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i+1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i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 (</a:t>
            </a:r>
            <a:r>
              <a:rPr lang="en-US" sz="2000" smtClean="0"/>
              <a:t>y</a:t>
            </a:r>
            <a:r>
              <a:rPr lang="en-US" sz="2000" baseline="-25000" smtClean="0"/>
              <a:t>i</a:t>
            </a:r>
            <a:r>
              <a:rPr lang="en-US" sz="2000" smtClean="0"/>
              <a:t>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 (</a:t>
            </a:r>
            <a:r>
              <a:rPr lang="en-US" sz="2000" smtClean="0"/>
              <a:t>y</a:t>
            </a:r>
            <a:r>
              <a:rPr lang="en-US" sz="2000" baseline="-25000" smtClean="0"/>
              <a:t>i</a:t>
            </a:r>
            <a:r>
              <a:rPr lang="en-US" sz="2000" smtClean="0"/>
              <a:t>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22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Nếu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&lt;0 chọn A</a:t>
            </a:r>
            <a:br>
              <a:rPr lang="en-US" sz="2000"/>
            </a:br>
            <a:r>
              <a:rPr lang="en-US" sz="2000"/>
              <a:t>x</a:t>
            </a:r>
            <a:r>
              <a:rPr lang="en-US" sz="1800"/>
              <a:t>i+1</a:t>
            </a:r>
            <a:r>
              <a:rPr lang="en-US" sz="2000"/>
              <a:t>=x</a:t>
            </a:r>
            <a:r>
              <a:rPr lang="en-US" sz="2000" baseline="-25000"/>
              <a:t>i</a:t>
            </a:r>
            <a:r>
              <a:rPr lang="en-US" sz="2000"/>
              <a:t>+1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i+1</a:t>
            </a:r>
            <a:r>
              <a:rPr lang="en-US" sz="2000"/>
              <a:t>=yi</a:t>
            </a:r>
            <a:br>
              <a:rPr lang="en-US" sz="2000"/>
            </a:br>
            <a:r>
              <a:rPr lang="en-US" sz="200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(x</a:t>
            </a:r>
            <a:r>
              <a:rPr lang="en-US" sz="2000" baseline="-25000"/>
              <a:t>i</a:t>
            </a:r>
            <a:r>
              <a:rPr lang="en-US" sz="2000"/>
              <a:t>+1) +b</a:t>
            </a:r>
            <a:r>
              <a:rPr lang="en-US" sz="2000" baseline="30000"/>
              <a:t>2</a:t>
            </a:r>
            <a:r>
              <a:rPr lang="en-US" sz="2000"/>
              <a:t> 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Hay </a:t>
            </a: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</a:t>
            </a:r>
            <a:r>
              <a:rPr lang="en-US" sz="2000" smtClean="0"/>
              <a:t>b</a:t>
            </a:r>
            <a:r>
              <a:rPr lang="en-US" sz="2000" baseline="30000" smtClean="0"/>
              <a:t>2</a:t>
            </a:r>
            <a:r>
              <a:rPr lang="en-US" sz="2000" smtClean="0"/>
              <a:t>(2x</a:t>
            </a:r>
            <a:r>
              <a:rPr lang="en-US" sz="2000" baseline="-25000" smtClean="0"/>
              <a:t>i</a:t>
            </a:r>
            <a:r>
              <a:rPr lang="en-US" sz="2000" smtClean="0"/>
              <a:t>+3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9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Nếu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&gt;=0 chọn B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=x</a:t>
            </a:r>
            <a:r>
              <a:rPr lang="en-US" sz="2000" baseline="-25000"/>
              <a:t>i</a:t>
            </a:r>
            <a:r>
              <a:rPr lang="en-US" sz="2000"/>
              <a:t>+1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i+1</a:t>
            </a:r>
            <a:r>
              <a:rPr lang="en-US" sz="2000"/>
              <a:t>=y</a:t>
            </a:r>
            <a:r>
              <a:rPr lang="en-US" sz="2000" baseline="-25000"/>
              <a:t>i</a:t>
            </a:r>
            <a:r>
              <a:rPr lang="en-US" sz="2000"/>
              <a:t> -1</a:t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xi(x</a:t>
            </a:r>
            <a:r>
              <a:rPr lang="en-US" sz="2000" baseline="-25000"/>
              <a:t>i</a:t>
            </a:r>
            <a:r>
              <a:rPr lang="en-US" sz="2000"/>
              <a:t>+1) +b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</a:t>
            </a:r>
            <a:r>
              <a:rPr lang="en-US" sz="2000"/>
              <a:t>-1 -1/2)</a:t>
            </a:r>
            <a:r>
              <a:rPr lang="en-US" sz="2000" baseline="30000"/>
              <a:t>2</a:t>
            </a:r>
            <a:r>
              <a:rPr lang="en-US" sz="2000"/>
              <a:t> - (</a:t>
            </a:r>
            <a:r>
              <a:rPr lang="en-US" sz="2000" smtClean="0"/>
              <a:t>yi-1/2)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= </a:t>
            </a:r>
            <a:r>
              <a:rPr lang="en-US" sz="2000" smtClean="0"/>
              <a:t>pi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+a</a:t>
            </a:r>
            <a:r>
              <a:rPr lang="en-US" sz="2000" baseline="30000"/>
              <a:t>2</a:t>
            </a:r>
            <a:r>
              <a:rPr lang="en-US" sz="2000"/>
              <a:t>(-3y</a:t>
            </a:r>
            <a:r>
              <a:rPr lang="en-US" sz="2000" baseline="-25000"/>
              <a:t>i</a:t>
            </a:r>
            <a:r>
              <a:rPr lang="en-US" sz="2000"/>
              <a:t> +9/4 +y</a:t>
            </a:r>
            <a:r>
              <a:rPr lang="en-US" sz="2000" baseline="-25000"/>
              <a:t>i</a:t>
            </a:r>
            <a:r>
              <a:rPr lang="en-US" sz="2000"/>
              <a:t> -1/4)</a:t>
            </a:r>
            <a:br>
              <a:rPr lang="en-US" sz="2000"/>
            </a:br>
            <a:r>
              <a:rPr lang="en-US" sz="2000"/>
              <a:t>= p</a:t>
            </a:r>
            <a:r>
              <a:rPr lang="en-US" sz="2000" smtClean="0"/>
              <a:t>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+a</a:t>
            </a:r>
            <a:r>
              <a:rPr lang="en-US" sz="2000" baseline="30000"/>
              <a:t>2</a:t>
            </a:r>
            <a:r>
              <a:rPr lang="en-US" sz="2000"/>
              <a:t>(-2y</a:t>
            </a:r>
            <a:r>
              <a:rPr lang="en-US" sz="2000" baseline="-25000"/>
              <a:t>i</a:t>
            </a:r>
            <a:r>
              <a:rPr lang="en-US" sz="2000"/>
              <a:t> +2)</a:t>
            </a:r>
            <a:br>
              <a:rPr lang="en-US" sz="2000"/>
            </a:br>
            <a:r>
              <a:rPr lang="en-US" sz="2000"/>
              <a:t>Hay </a:t>
            </a: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pi 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(2x</a:t>
            </a:r>
            <a:r>
              <a:rPr lang="en-US" sz="2000" baseline="-25000"/>
              <a:t>i</a:t>
            </a:r>
            <a:r>
              <a:rPr lang="en-US" sz="2000"/>
              <a:t> +3) + a</a:t>
            </a:r>
            <a:r>
              <a:rPr lang="en-US" sz="2000" baseline="30000"/>
              <a:t>2</a:t>
            </a:r>
            <a:r>
              <a:rPr lang="en-US" sz="2000"/>
              <a:t>(-2y</a:t>
            </a:r>
            <a:r>
              <a:rPr lang="en-US" sz="2000" baseline="-25000"/>
              <a:t>i</a:t>
            </a:r>
            <a:r>
              <a:rPr lang="en-US" sz="2000"/>
              <a:t> +2)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7771" y="3503136"/>
            <a:ext cx="458392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Tính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? tại (0,b)</a:t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 smtClean="0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= f(x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+1,y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-1/2) =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+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(b-1/2)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-a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sz="1050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=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– 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 +a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/4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/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/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24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Xét trên phần </a:t>
            </a:r>
            <a:r>
              <a:rPr lang="vi-VN" sz="2000" smtClean="0"/>
              <a:t>2:</a:t>
            </a:r>
            <a:r>
              <a:rPr lang="en-US" sz="2000" smtClean="0"/>
              <a:t> </a:t>
            </a:r>
            <a:r>
              <a:rPr lang="vi-VN" sz="2000" smtClean="0"/>
              <a:t>Ta </a:t>
            </a:r>
            <a:r>
              <a:rPr lang="vi-VN" sz="2000"/>
              <a:t>lấy toạ dộ của Pixel sau cùng trong phần 1 của đường cong để tính giá trị ban đầu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phần 2.</a:t>
            </a:r>
            <a:endParaRPr lang="en-US" sz="2000" smtClean="0"/>
          </a:p>
          <a:p>
            <a:pPr lvl="0"/>
            <a:r>
              <a:rPr lang="vi-VN" sz="2000" smtClean="0"/>
              <a:t>Giả </a:t>
            </a:r>
            <a:r>
              <a:rPr lang="vi-VN" sz="2000"/>
              <a:t>sử pixel (x</a:t>
            </a:r>
            <a:r>
              <a:rPr lang="vi-VN" sz="2000" baseline="-25000"/>
              <a:t>k</a:t>
            </a:r>
            <a:r>
              <a:rPr lang="vi-VN" sz="2000"/>
              <a:t>,y</a:t>
            </a:r>
            <a:r>
              <a:rPr lang="vi-VN" sz="2000" baseline="-25000"/>
              <a:t>k</a:t>
            </a:r>
            <a:r>
              <a:rPr lang="vi-VN" sz="2000"/>
              <a:t>) vừa chuyển quét cuối cùng của phần 1 nhập vào bước j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2</a:t>
            </a:r>
            <a:br>
              <a:rPr lang="vi-VN" sz="2000"/>
            </a:br>
            <a:r>
              <a:rPr lang="vi-VN" sz="2000"/>
              <a:t>(xj,yj</a:t>
            </a:r>
            <a:r>
              <a:rPr lang="vi-VN" sz="2000" smtClean="0"/>
              <a:t>).</a:t>
            </a:r>
            <a:endParaRPr lang="en-US" sz="2000" smtClean="0"/>
          </a:p>
          <a:p>
            <a:pPr lvl="0"/>
            <a:r>
              <a:rPr lang="vi-VN" sz="2000" smtClean="0"/>
              <a:t>Pixel </a:t>
            </a:r>
            <a:r>
              <a:rPr lang="vi-VN" sz="2000"/>
              <a:t>kế tiếp có thể là</a:t>
            </a:r>
            <a:r>
              <a:rPr lang="vi-VN" sz="2000" smtClean="0"/>
              <a:t>:</a:t>
            </a:r>
            <a:r>
              <a:rPr lang="en-US" sz="2000" smtClean="0"/>
              <a:t> </a:t>
            </a:r>
            <a:r>
              <a:rPr lang="vi-VN" sz="2000" smtClean="0"/>
              <a:t>C(x</a:t>
            </a:r>
            <a:r>
              <a:rPr lang="vi-VN" sz="2000" baseline="-25000" smtClean="0"/>
              <a:t>j</a:t>
            </a:r>
            <a:r>
              <a:rPr lang="vi-VN" sz="2000" smtClean="0"/>
              <a:t>,y</a:t>
            </a:r>
            <a:r>
              <a:rPr lang="vi-VN" sz="2000" baseline="-25000" smtClean="0"/>
              <a:t>j</a:t>
            </a:r>
            <a:r>
              <a:rPr lang="vi-VN" sz="2000" smtClean="0"/>
              <a:t>-1)</a:t>
            </a:r>
            <a:r>
              <a:rPr lang="en-US" sz="2000" smtClean="0"/>
              <a:t>; </a:t>
            </a:r>
            <a:r>
              <a:rPr lang="vi-VN" sz="2000" smtClean="0"/>
              <a:t>D(x</a:t>
            </a:r>
            <a:r>
              <a:rPr lang="vi-VN" sz="2000" baseline="-25000" smtClean="0"/>
              <a:t>j</a:t>
            </a:r>
            <a:r>
              <a:rPr lang="vi-VN" sz="2000" smtClean="0"/>
              <a:t>+1</a:t>
            </a:r>
            <a:r>
              <a:rPr lang="vi-VN" sz="2000"/>
              <a:t>, y</a:t>
            </a:r>
            <a:r>
              <a:rPr lang="vi-VN" sz="2000" baseline="-25000"/>
              <a:t>j</a:t>
            </a:r>
            <a:r>
              <a:rPr lang="vi-VN" sz="2000"/>
              <a:t>-1</a:t>
            </a:r>
            <a:r>
              <a:rPr lang="vi-VN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90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</a:t>
            </a:r>
            <a:r>
              <a:rPr lang="en-US" sz="2000"/>
              <a:t> = f(x</a:t>
            </a:r>
            <a:r>
              <a:rPr lang="en-US" sz="2000" baseline="-25000"/>
              <a:t>j</a:t>
            </a:r>
            <a:r>
              <a:rPr lang="en-US" sz="2000"/>
              <a:t>+1/2,y</a:t>
            </a:r>
            <a:r>
              <a:rPr lang="en-US" sz="2000" baseline="-25000"/>
              <a:t>j</a:t>
            </a:r>
            <a:r>
              <a:rPr lang="en-US" sz="2000"/>
              <a:t>-1)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f(x</a:t>
            </a:r>
            <a:r>
              <a:rPr lang="en-US" sz="2000" baseline="-25000"/>
              <a:t>j+1</a:t>
            </a:r>
            <a:r>
              <a:rPr lang="en-US" sz="2000"/>
              <a:t>+1/2,y</a:t>
            </a:r>
            <a:r>
              <a:rPr lang="en-US" sz="2000" baseline="-25000"/>
              <a:t>j+1</a:t>
            </a:r>
            <a:r>
              <a:rPr lang="en-US" sz="2000"/>
              <a:t>-1)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j+1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- qj =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j+1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 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)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qj +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- </a:t>
            </a:r>
            <a:r>
              <a:rPr lang="en-US" sz="2000" smtClean="0"/>
              <a:t>2a</a:t>
            </a:r>
            <a:r>
              <a:rPr lang="en-US" sz="2000" baseline="30000" smtClean="0"/>
              <a:t>2</a:t>
            </a:r>
            <a:r>
              <a:rPr lang="en-US" sz="2000" smtClean="0"/>
              <a:t>y</a:t>
            </a:r>
            <a:r>
              <a:rPr lang="en-US" sz="2000" baseline="-25000" smtClean="0"/>
              <a:t>j+1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1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br>
              <a:rPr lang="en-US" sz="2000"/>
            </a:br>
            <a:r>
              <a:rPr lang="en-US" sz="2000"/>
              <a:t>Nếu q</a:t>
            </a:r>
            <a:r>
              <a:rPr lang="en-US" sz="2000" baseline="-25000"/>
              <a:t>j </a:t>
            </a:r>
            <a:r>
              <a:rPr lang="en-US" sz="2000"/>
              <a:t>&lt;0 chọn D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j+1</a:t>
            </a:r>
            <a:r>
              <a:rPr lang="en-US" sz="2000"/>
              <a:t>=y</a:t>
            </a:r>
            <a:r>
              <a:rPr lang="en-US" sz="2000" baseline="-25000"/>
              <a:t>j</a:t>
            </a:r>
            <a:r>
              <a:rPr lang="en-US" sz="2000"/>
              <a:t>-1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j+1</a:t>
            </a:r>
            <a:r>
              <a:rPr lang="en-US" sz="2000"/>
              <a:t>=x</a:t>
            </a:r>
            <a:r>
              <a:rPr lang="en-US" sz="2000" baseline="-25000"/>
              <a:t>j</a:t>
            </a:r>
            <a:r>
              <a:rPr lang="en-US" sz="2000"/>
              <a:t> +1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</a:t>
            </a:r>
            <a:r>
              <a:rPr lang="en-US" sz="2000"/>
              <a:t>+3/2)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- 2a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 -1)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b</a:t>
            </a:r>
            <a:r>
              <a:rPr lang="en-US" sz="2000" baseline="30000"/>
              <a:t>2</a:t>
            </a:r>
            <a:r>
              <a:rPr lang="en-US" sz="2000"/>
              <a:t>(3x</a:t>
            </a:r>
            <a:r>
              <a:rPr lang="en-US" sz="2000" baseline="-25000"/>
              <a:t>j</a:t>
            </a:r>
            <a:r>
              <a:rPr lang="en-US" sz="2000"/>
              <a:t> +9/4- x</a:t>
            </a:r>
            <a:r>
              <a:rPr lang="en-US" sz="2000" baseline="-25000"/>
              <a:t>j</a:t>
            </a:r>
            <a:r>
              <a:rPr lang="en-US" sz="2000"/>
              <a:t> -1/4) +3a</a:t>
            </a:r>
            <a:r>
              <a:rPr lang="en-US" sz="2000" baseline="30000"/>
              <a:t>2</a:t>
            </a:r>
            <a:r>
              <a:rPr lang="en-US" sz="2000"/>
              <a:t> -2a</a:t>
            </a:r>
            <a:r>
              <a:rPr lang="en-US" sz="2000" baseline="30000"/>
              <a:t>2</a:t>
            </a:r>
            <a:r>
              <a:rPr lang="en-US" sz="2000"/>
              <a:t>y</a:t>
            </a:r>
            <a:r>
              <a:rPr lang="en-US" sz="2000" baseline="-25000"/>
              <a:t>j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Hay 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 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(2x</a:t>
            </a:r>
            <a:r>
              <a:rPr lang="en-US" sz="2000" baseline="-25000"/>
              <a:t>j</a:t>
            </a:r>
            <a:r>
              <a:rPr lang="en-US" sz="2000"/>
              <a:t> +2) +a</a:t>
            </a:r>
            <a:r>
              <a:rPr lang="en-US" sz="2000" baseline="30000"/>
              <a:t>2</a:t>
            </a:r>
            <a:r>
              <a:rPr lang="en-US" sz="2000"/>
              <a:t> (-2y</a:t>
            </a:r>
            <a:r>
              <a:rPr lang="en-US" sz="2000" baseline="-25000"/>
              <a:t>j</a:t>
            </a:r>
            <a:r>
              <a:rPr lang="en-US" sz="2000"/>
              <a:t> +3</a:t>
            </a:r>
            <a:r>
              <a:rPr lang="en-US" sz="2000" smtClean="0"/>
              <a:t>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9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br>
              <a:rPr lang="en-US" sz="2000"/>
            </a:br>
            <a:r>
              <a:rPr lang="en-US" sz="2000"/>
              <a:t>Nếu q</a:t>
            </a:r>
            <a:r>
              <a:rPr lang="en-US" sz="2000" baseline="-25000"/>
              <a:t>j </a:t>
            </a:r>
            <a:r>
              <a:rPr lang="en-US" sz="2000"/>
              <a:t>&gt;=0 chọn C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j+1</a:t>
            </a:r>
            <a:r>
              <a:rPr lang="en-US" sz="2000"/>
              <a:t>=y</a:t>
            </a:r>
            <a:r>
              <a:rPr lang="en-US" sz="2000" baseline="-25000"/>
              <a:t>j</a:t>
            </a:r>
            <a:r>
              <a:rPr lang="en-US" sz="2000"/>
              <a:t> -1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j+1</a:t>
            </a:r>
            <a:r>
              <a:rPr lang="en-US" sz="2000"/>
              <a:t>= x</a:t>
            </a:r>
            <a:r>
              <a:rPr lang="en-US" sz="2000" baseline="-25000"/>
              <a:t>j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- 2a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br>
              <a:rPr lang="en-US" sz="2000"/>
            </a:br>
            <a:r>
              <a:rPr lang="en-US" sz="2000"/>
              <a:t>Hay 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(3 - 2y</a:t>
            </a:r>
            <a:r>
              <a:rPr lang="en-US" sz="2000" baseline="-25000"/>
              <a:t>j</a:t>
            </a:r>
            <a:r>
              <a:rPr lang="en-US" sz="2000"/>
              <a:t> </a:t>
            </a:r>
            <a:r>
              <a:rPr lang="en-US" sz="2000" smtClean="0"/>
              <a:t>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6742" y="3177862"/>
            <a:ext cx="5413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Tính q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?</a:t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 sz="2000">
                <a:solidFill>
                  <a:srgbClr val="000000"/>
                </a:solidFill>
                <a:latin typeface="TimesNewRomanPSMT"/>
              </a:rPr>
              <a:t>q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= f(x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+1/2,y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k 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-1) = 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(x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+1/2)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+ a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(y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-1)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–a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sz="2000">
                <a:solidFill>
                  <a:srgbClr val="000000"/>
                </a:solidFill>
                <a:latin typeface="TimesNewRomanPSM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62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</a:t>
            </a:r>
            <a:r>
              <a:rPr lang="vi-VN" sz="2000" b="1" smtClean="0"/>
              <a:t>ellipse</a:t>
            </a:r>
            <a:endParaRPr lang="en-US" sz="2000" b="1"/>
          </a:p>
          <a:p>
            <a:pPr lvl="0" algn="just"/>
            <a:r>
              <a:rPr lang="en-US" sz="2000" b="1" smtClean="0"/>
              <a:t>DEMO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63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en-US" sz="2000" b="1"/>
              <a:t>Giải thuật sinh ký </a:t>
            </a:r>
            <a:r>
              <a:rPr lang="en-US" sz="2000" b="1" smtClean="0"/>
              <a:t>tự</a:t>
            </a:r>
            <a:endParaRPr lang="en-US" sz="2000"/>
          </a:p>
          <a:p>
            <a:pPr lvl="0"/>
            <a:r>
              <a:rPr lang="vi-VN" sz="2000"/>
              <a:t>Trong màn hình text, truy xuất các ký tự trên màn hình được hỗ trợ bởi phần cứng. Các </a:t>
            </a:r>
            <a:r>
              <a:rPr lang="vi-VN" sz="2000" smtClean="0"/>
              <a:t>ký</a:t>
            </a:r>
            <a:r>
              <a:rPr lang="en-US" sz="2000" smtClean="0"/>
              <a:t> </a:t>
            </a:r>
            <a:r>
              <a:rPr lang="vi-VN" sz="2000" smtClean="0"/>
              <a:t>tự </a:t>
            </a:r>
            <a:r>
              <a:rPr lang="vi-VN" sz="2000"/>
              <a:t>được lưu trữ trong bộ nhớ ROM, dưới dạng bitmap hay các ma trận ảnh. Phần cứng sẽ đưa </a:t>
            </a:r>
            <a:r>
              <a:rPr lang="vi-VN" sz="2000" smtClean="0"/>
              <a:t>ký</a:t>
            </a:r>
            <a:r>
              <a:rPr lang="en-US" sz="2000" smtClean="0"/>
              <a:t> </a:t>
            </a:r>
            <a:r>
              <a:rPr lang="vi-VN" sz="2000" smtClean="0"/>
              <a:t>tự </a:t>
            </a:r>
            <a:r>
              <a:rPr lang="vi-VN" sz="2000"/>
              <a:t>lên màn hình tại ví trí xác định, tính toán cuốn trang và xuống dòng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vi-VN" sz="2000"/>
              <a:t>Trong đồ hoạ:</a:t>
            </a:r>
            <a:br>
              <a:rPr lang="vi-VN" sz="2000"/>
            </a:br>
            <a:r>
              <a:rPr lang="vi-VN" sz="2000"/>
              <a:t>+ Vector: định nghĩa các ký tự theo những đường cong mềm bao ngoài của </a:t>
            </a:r>
            <a:r>
              <a:rPr lang="vi-VN" sz="2000" smtClean="0"/>
              <a:t>chúng</a:t>
            </a:r>
            <a:r>
              <a:rPr lang="en-US" sz="2000" smtClean="0"/>
              <a:t>: </a:t>
            </a:r>
          </a:p>
          <a:p>
            <a:pPr lvl="1"/>
            <a:r>
              <a:rPr lang="vi-VN" sz="2000" smtClean="0"/>
              <a:t>phức </a:t>
            </a:r>
            <a:r>
              <a:rPr lang="vi-VN" sz="2000"/>
              <a:t>tạp (tính toán phương </a:t>
            </a:r>
            <a:r>
              <a:rPr lang="vi-VN" sz="2000" smtClean="0"/>
              <a:t>trình)</a:t>
            </a:r>
            <a:endParaRPr lang="en-US" sz="2000" smtClean="0"/>
          </a:p>
          <a:p>
            <a:pPr lvl="1"/>
            <a:r>
              <a:rPr lang="vi-VN" sz="2000" smtClean="0"/>
              <a:t>lưu </a:t>
            </a:r>
            <a:r>
              <a:rPr lang="vi-VN" sz="2000"/>
              <a:t>trữ gọn </a:t>
            </a:r>
            <a:r>
              <a:rPr lang="vi-VN" sz="2000" smtClean="0"/>
              <a:t>nhẹ</a:t>
            </a:r>
            <a:r>
              <a:rPr lang="en-US" sz="2000" smtClean="0"/>
              <a:t> (</a:t>
            </a:r>
            <a:r>
              <a:rPr lang="vi-VN" sz="2000" smtClean="0"/>
              <a:t>các </a:t>
            </a:r>
            <a:r>
              <a:rPr lang="vi-VN" sz="2000"/>
              <a:t>phép biến đổi dựa vào công thức biến </a:t>
            </a:r>
            <a:r>
              <a:rPr lang="vi-VN" sz="2000" smtClean="0"/>
              <a:t>đổi</a:t>
            </a:r>
            <a:r>
              <a:rPr lang="en-US" sz="2000" smtClean="0"/>
              <a:t>)</a:t>
            </a:r>
          </a:p>
          <a:p>
            <a:pPr lvl="1"/>
            <a:r>
              <a:rPr lang="vi-VN" sz="2000" smtClean="0"/>
              <a:t>Kích </a:t>
            </a:r>
            <a:r>
              <a:rPr lang="vi-VN" sz="2000"/>
              <a:t>thước phụ thuộc vào môi trường (không có kích </a:t>
            </a:r>
            <a:r>
              <a:rPr lang="vi-VN" sz="2000" smtClean="0"/>
              <a:t>thước</a:t>
            </a:r>
            <a:r>
              <a:rPr lang="en-US" sz="2000" smtClean="0"/>
              <a:t> cố định)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1800" y="4774746"/>
            <a:ext cx="19716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38" y="1607011"/>
            <a:ext cx="7671837" cy="4518018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2.2.2. Biểu </a:t>
            </a:r>
            <a:r>
              <a:rPr lang="en-US" sz="2200" b="1"/>
              <a:t>diễn điểm và đoạn </a:t>
            </a:r>
            <a:r>
              <a:rPr lang="en-US" sz="2200" b="1" smtClean="0"/>
              <a:t>thẳng (tt)</a:t>
            </a:r>
            <a:endParaRPr lang="en-US" sz="2200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200" b="1"/>
              <a:t>Đường gấp khúc </a:t>
            </a:r>
            <a:endParaRPr lang="en-US" sz="2200" b="1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L</a:t>
            </a:r>
            <a:r>
              <a:rPr lang="vi-VN" sz="2200" smtClean="0"/>
              <a:t>à </a:t>
            </a:r>
            <a:r>
              <a:rPr lang="vi-VN" sz="2200"/>
              <a:t>tập các đoạn thẳng nối với nhau một cách tuần tự. </a:t>
            </a:r>
            <a:r>
              <a:rPr lang="vi-VN" sz="2200" smtClean="0"/>
              <a:t>Điểm </a:t>
            </a:r>
            <a:r>
              <a:rPr lang="vi-VN" sz="2200"/>
              <a:t>giao của hai đoạn thẳng được gọi là đỉnh. Các đường </a:t>
            </a:r>
            <a:r>
              <a:rPr lang="vi-VN" sz="2200" smtClean="0"/>
              <a:t>gấp</a:t>
            </a:r>
            <a:r>
              <a:rPr lang="en-US" sz="2200" smtClean="0"/>
              <a:t> </a:t>
            </a:r>
            <a:r>
              <a:rPr lang="vi-VN" sz="2200" smtClean="0"/>
              <a:t>khúc </a:t>
            </a:r>
            <a:r>
              <a:rPr lang="vi-VN" sz="2200"/>
              <a:t>được xác định qua danh sách các đỉnh, mỗi đỉnh được cho bởi các cặp tọa </a:t>
            </a:r>
            <a:r>
              <a:rPr lang="vi-VN" sz="2200" smtClean="0"/>
              <a:t>độ</a:t>
            </a:r>
            <a:r>
              <a:rPr lang="en-US" sz="2200" smtClean="0"/>
              <a:t> </a:t>
            </a:r>
            <a:r>
              <a:rPr lang="vi-VN" sz="2200" smtClean="0"/>
              <a:t>(</a:t>
            </a:r>
            <a:r>
              <a:rPr lang="vi-VN" sz="2200" i="1" smtClean="0"/>
              <a:t>x</a:t>
            </a:r>
            <a:r>
              <a:rPr lang="vi-VN" sz="2200" i="1" baseline="-25000" smtClean="0"/>
              <a:t>i</a:t>
            </a:r>
            <a:r>
              <a:rPr lang="vi-VN" sz="2200" smtClean="0"/>
              <a:t>, </a:t>
            </a:r>
            <a:r>
              <a:rPr lang="vi-VN" sz="2200" i="1" smtClean="0"/>
              <a:t>y</a:t>
            </a:r>
            <a:r>
              <a:rPr lang="vi-VN" sz="2200" i="1" baseline="-25000" smtClean="0"/>
              <a:t>i</a:t>
            </a:r>
            <a:r>
              <a:rPr lang="vi-VN" sz="2200" smtClean="0"/>
              <a:t>).</a:t>
            </a:r>
            <a:endParaRPr lang="en-US" sz="2200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Một đa giác là một đường gấp khúc có điểm đầu và điểm cuối trùng </a:t>
            </a:r>
            <a:r>
              <a:rPr lang="vi-VN" sz="2200" smtClean="0"/>
              <a:t>nhau</a:t>
            </a:r>
            <a:endParaRPr lang="en-US" sz="22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176570" y="1853754"/>
            <a:ext cx="727085" cy="108602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3655" y="1853754"/>
            <a:ext cx="1064434" cy="276818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68090" y="2130572"/>
            <a:ext cx="532217" cy="111544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28262" y="2998388"/>
            <a:ext cx="1472045" cy="247625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028260" y="2432056"/>
            <a:ext cx="1800458" cy="566332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203647" y="3587262"/>
            <a:ext cx="784283" cy="970553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87930" y="3581125"/>
            <a:ext cx="1064434" cy="0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52364" y="3587262"/>
            <a:ext cx="725051" cy="62282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50712" y="4210083"/>
            <a:ext cx="626703" cy="0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7781" y="4210083"/>
            <a:ext cx="690937" cy="856607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64284" y="4557815"/>
            <a:ext cx="1067355" cy="503702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998646" y="4553732"/>
            <a:ext cx="754922" cy="549734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987930" y="4473154"/>
            <a:ext cx="3582" cy="624685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03647" y="4472879"/>
            <a:ext cx="794999" cy="80853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153407" y="45122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136628" y="28866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790928" y="23849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en-US" sz="2000" b="1"/>
              <a:t>Giải thuật sinh 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</a:t>
            </a:r>
            <a:r>
              <a:rPr lang="vi-VN" sz="2000" smtClean="0"/>
              <a:t>Bitmap</a:t>
            </a:r>
            <a:r>
              <a:rPr lang="vi-VN" sz="2000"/>
              <a:t>: </a:t>
            </a:r>
            <a:r>
              <a:rPr lang="en-US" sz="2000" smtClean="0"/>
              <a:t>M</a:t>
            </a:r>
            <a:r>
              <a:rPr lang="vi-VN" sz="2000" smtClean="0"/>
              <a:t>ỗi </a:t>
            </a:r>
            <a:r>
              <a:rPr lang="vi-VN" sz="2000"/>
              <a:t>ký tự với 1 font chữ cho trước là 1 ảnh bitmap hình chữ nhật nhỏ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vi-VN" sz="2000"/>
              <a:t>Đơn giản trong việc sinh ký </a:t>
            </a:r>
            <a:r>
              <a:rPr lang="vi-VN" sz="2000" smtClean="0"/>
              <a:t>tự</a:t>
            </a:r>
            <a:r>
              <a:rPr lang="en-US" sz="2000" smtClean="0"/>
              <a:t> </a:t>
            </a:r>
            <a:r>
              <a:rPr lang="vi-VN" sz="2000" smtClean="0"/>
              <a:t>(copypixel)</a:t>
            </a:r>
            <a:endParaRPr lang="en-US" sz="2000"/>
          </a:p>
          <a:p>
            <a:pPr lvl="0"/>
            <a:r>
              <a:rPr lang="vi-VN" sz="2000" smtClean="0"/>
              <a:t>Lưu </a:t>
            </a:r>
            <a:r>
              <a:rPr lang="vi-VN" sz="2000"/>
              <a:t>trữ </a:t>
            </a:r>
            <a:r>
              <a:rPr lang="vi-VN" sz="2000" smtClean="0"/>
              <a:t>lớn</a:t>
            </a:r>
            <a:endParaRPr lang="en-US" sz="2000" smtClean="0"/>
          </a:p>
          <a:p>
            <a:pPr lvl="0"/>
            <a:r>
              <a:rPr lang="vi-VN" sz="2000" smtClean="0"/>
              <a:t>Các </a:t>
            </a:r>
            <a:r>
              <a:rPr lang="vi-VN" sz="2000"/>
              <a:t>phép biến </a:t>
            </a:r>
            <a:r>
              <a:rPr lang="vi-VN" sz="2000" smtClean="0"/>
              <a:t>đổi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/>
              <a:t>I,B,U, scale) đòi </a:t>
            </a:r>
            <a:r>
              <a:rPr lang="vi-VN" sz="2000" smtClean="0"/>
              <a:t>hỏi</a:t>
            </a:r>
            <a:r>
              <a:rPr lang="en-US" sz="2000" smtClean="0"/>
              <a:t> </a:t>
            </a:r>
            <a:r>
              <a:rPr lang="vi-VN" sz="2000" smtClean="0"/>
              <a:t>lưu </a:t>
            </a:r>
            <a:r>
              <a:rPr lang="vi-VN" sz="2000"/>
              <a:t>trữ </a:t>
            </a:r>
            <a:r>
              <a:rPr lang="vi-VN" sz="2000" smtClean="0"/>
              <a:t>thêm</a:t>
            </a:r>
            <a:endParaRPr lang="en-US" sz="2000" smtClean="0"/>
          </a:p>
          <a:p>
            <a:pPr lvl="0"/>
            <a:r>
              <a:rPr lang="vi-VN" sz="2000" smtClean="0"/>
              <a:t>Kích </a:t>
            </a:r>
            <a:r>
              <a:rPr lang="vi-VN" sz="2000"/>
              <a:t>thước không </a:t>
            </a:r>
            <a:r>
              <a:rPr lang="vi-VN" sz="2000" smtClean="0"/>
              <a:t>đổi</a:t>
            </a:r>
            <a:endParaRPr lang="en-US" sz="2000" smtClean="0"/>
          </a:p>
          <a:p>
            <a:pPr lvl="0"/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169" y="3989841"/>
            <a:ext cx="3838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7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6815032" cy="4331146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</a:t>
            </a:r>
            <a:r>
              <a:rPr lang="vi-VN" sz="2000" smtClean="0"/>
              <a:t>bitmap</a:t>
            </a:r>
            <a:r>
              <a:rPr lang="vi-VN" sz="2000"/>
              <a:t>: </a:t>
            </a:r>
            <a:endParaRPr lang="en-US" sz="2000" smtClean="0"/>
          </a:p>
          <a:p>
            <a:pPr lvl="0" algn="just"/>
            <a:r>
              <a:rPr lang="en-US" sz="2000" smtClean="0"/>
              <a:t>S</a:t>
            </a:r>
            <a:r>
              <a:rPr lang="vi-VN" sz="2000" smtClean="0"/>
              <a:t>ử </a:t>
            </a:r>
            <a:r>
              <a:rPr lang="vi-VN" sz="2000"/>
              <a:t>dụng hàm copypixel (copy điểm ảnh) được lưu trữ trong bộ nhớ cố định </a:t>
            </a:r>
            <a:endParaRPr lang="en-US" sz="2000" smtClean="0"/>
          </a:p>
          <a:p>
            <a:pPr lvl="0"/>
            <a:r>
              <a:rPr lang="en-US" sz="2000"/>
              <a:t>S</a:t>
            </a:r>
            <a:r>
              <a:rPr lang="vi-VN" sz="2000"/>
              <a:t>ử dụng hàm </a:t>
            </a:r>
            <a:r>
              <a:rPr lang="en-US" sz="2000" smtClean="0"/>
              <a:t> f</a:t>
            </a:r>
            <a:r>
              <a:rPr lang="vi-VN" sz="2000" smtClean="0"/>
              <a:t>ontcache</a:t>
            </a:r>
            <a:r>
              <a:rPr lang="vi-VN" sz="2000"/>
              <a:t>, đưa vào bộ nhớ đệm hiển thị. </a:t>
            </a:r>
            <a:r>
              <a:rPr lang="en-US" sz="2000" smtClean="0"/>
              <a:t>Trong đó, m</a:t>
            </a:r>
            <a:r>
              <a:rPr lang="vi-VN" sz="2000" smtClean="0"/>
              <a:t>ỗi </a:t>
            </a:r>
            <a:r>
              <a:rPr lang="vi-VN" sz="2000"/>
              <a:t>1 ký tự như 1 ma trận 2 chiều của các điểm ảnh </a:t>
            </a:r>
            <a:r>
              <a:rPr lang="vi-VN" sz="2000" smtClean="0"/>
              <a:t>-</a:t>
            </a:r>
            <a:r>
              <a:rPr lang="en-US" sz="2000" smtClean="0"/>
              <a:t> </a:t>
            </a:r>
            <a:r>
              <a:rPr lang="vi-VN" sz="2000" smtClean="0"/>
              <a:t>mặt </a:t>
            </a:r>
            <a:r>
              <a:rPr lang="vi-VN" sz="2000"/>
              <a:t>nạ</a:t>
            </a:r>
            <a:r>
              <a:rPr lang="vi-VN" sz="2000" smtClean="0"/>
              <a:t>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2858" y="2137071"/>
            <a:ext cx="40640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Hàm_sinh_ki_tu (mask)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xmax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ymax, xmin,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ymin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//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các giới hạn của mặt nạ</a:t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xo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yo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//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điểm gốc trên bộ đệm hiển thị</a:t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for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(i=ymin;i&lt; ymax ;i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++)</a:t>
            </a:r>
          </a:p>
          <a:p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for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(j=xmin; j&lt; xmax ; j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++)</a:t>
            </a:r>
          </a:p>
          <a:p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if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(mask(i,j) &lt;&gt; 0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    copypixel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((mask(i,j),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pixel(xo+j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yo+i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}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}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}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93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6815032" cy="4331146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B</a:t>
            </a:r>
            <a:r>
              <a:rPr lang="vi-VN" sz="2000" smtClean="0"/>
              <a:t>itmap</a:t>
            </a:r>
            <a:r>
              <a:rPr lang="vi-VN" sz="2000"/>
              <a:t>: </a:t>
            </a:r>
            <a:endParaRPr lang="en-US" sz="2000" smtClean="0"/>
          </a:p>
          <a:p>
            <a:pPr lvl="0"/>
            <a:r>
              <a:rPr lang="vi-VN" sz="2000"/>
              <a:t>Ký tự fontcache bitmap đơn giản của SRGP lưu trữ các ký tự theo chuỗi liên tiếp </a:t>
            </a:r>
            <a:r>
              <a:rPr lang="vi-VN" sz="2000" smtClean="0"/>
              <a:t>nhau</a:t>
            </a:r>
            <a:r>
              <a:rPr lang="en-US" sz="2000" smtClean="0"/>
              <a:t> </a:t>
            </a:r>
            <a:r>
              <a:rPr lang="vi-VN" sz="2000" smtClean="0"/>
              <a:t>trong </a:t>
            </a:r>
            <a:r>
              <a:rPr lang="vi-VN" sz="2000"/>
              <a:t>bộ nhớ. Nhưng độ rộng các ký tự khác nhau, truy nhập các fontcache thông qua bản ghi </a:t>
            </a:r>
            <a:r>
              <a:rPr lang="vi-VN" sz="2000" smtClean="0"/>
              <a:t>về</a:t>
            </a:r>
            <a:r>
              <a:rPr lang="en-US" sz="2000" smtClean="0"/>
              <a:t> </a:t>
            </a:r>
            <a:r>
              <a:rPr lang="vi-VN" sz="2000" smtClean="0"/>
              <a:t>cấu </a:t>
            </a:r>
            <a:r>
              <a:rPr lang="vi-VN" sz="2000"/>
              <a:t>trúc cho từng kí tự</a:t>
            </a:r>
            <a:r>
              <a:rPr lang="vi-VN" sz="2000" smtClean="0"/>
              <a:t>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2858" y="2137071"/>
            <a:ext cx="4064000" cy="372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Cấu trúc font chữ</a:t>
            </a:r>
            <a:r>
              <a:rPr lang="en-US"/>
              <a:t/>
            </a:r>
            <a:br>
              <a:rPr lang="en-US"/>
            </a:br>
            <a:r>
              <a:rPr lang="en-US"/>
              <a:t>typedef struct </a:t>
            </a:r>
            <a:endParaRPr lang="en-US" smtClean="0"/>
          </a:p>
          <a:p>
            <a:r>
              <a:rPr lang="en-US" smtClean="0"/>
              <a:t>{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leftx;</a:t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width;</a:t>
            </a:r>
            <a:br>
              <a:rPr lang="en-US"/>
            </a:br>
            <a:r>
              <a:rPr lang="en-US"/>
              <a:t>} Charlocation; //Vị trí của text</a:t>
            </a:r>
            <a:br>
              <a:rPr lang="en-US"/>
            </a:br>
            <a:r>
              <a:rPr lang="en-US" smtClean="0"/>
              <a:t>struct </a:t>
            </a:r>
          </a:p>
          <a:p>
            <a:r>
              <a:rPr lang="en-US" smtClean="0"/>
              <a:t>{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CacheId;</a:t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Height; // Độ rộng chữ</a:t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CharSpace; // </a:t>
            </a:r>
            <a:r>
              <a:rPr lang="en-US" smtClean="0"/>
              <a:t>K.cách </a:t>
            </a:r>
            <a:r>
              <a:rPr lang="en-US"/>
              <a:t>giữa các ký tự</a:t>
            </a:r>
            <a:br>
              <a:rPr lang="en-US"/>
            </a:br>
            <a:r>
              <a:rPr lang="en-US" smtClean="0"/>
              <a:t>  Charlocation </a:t>
            </a:r>
            <a:r>
              <a:rPr lang="en-US"/>
              <a:t>Table [128]; //</a:t>
            </a:r>
            <a:r>
              <a:rPr lang="en-US" smtClean="0"/>
              <a:t>bảng chữ cái</a:t>
            </a:r>
            <a:r>
              <a:rPr lang="en-US"/>
              <a:t/>
            </a:r>
            <a:br>
              <a:rPr lang="en-US"/>
            </a:br>
            <a:r>
              <a:rPr lang="en-US"/>
              <a:t>} fontcache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23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vi-VN" sz="2000" b="1" i="1" smtClean="0"/>
              <a:t>Thuật </a:t>
            </a:r>
            <a:r>
              <a:rPr lang="vi-VN" sz="2000" b="1" i="1"/>
              <a:t>giải vẽ đường bao đa </a:t>
            </a:r>
            <a:r>
              <a:rPr lang="vi-VN" sz="2000" b="1" i="1" smtClean="0"/>
              <a:t>giác</a:t>
            </a:r>
            <a:r>
              <a:rPr lang="vi-VN" sz="2000" smtClean="0"/>
              <a:t>:</a:t>
            </a:r>
            <a:endParaRPr lang="en-US" sz="2000" smtClean="0"/>
          </a:p>
          <a:p>
            <a:pPr lvl="0"/>
            <a:r>
              <a:rPr lang="en-US" sz="2000"/>
              <a:t>Việc biểu diễn đa giác thông qua</a:t>
            </a:r>
            <a:r>
              <a:rPr lang="en-US" sz="2000" smtClean="0"/>
              <a:t>:</a:t>
            </a:r>
          </a:p>
          <a:p>
            <a:pPr lvl="1"/>
            <a:r>
              <a:rPr lang="en-US" sz="2000" smtClean="0"/>
              <a:t>Tập </a:t>
            </a:r>
            <a:r>
              <a:rPr lang="en-US" sz="2000"/>
              <a:t>các đoạn </a:t>
            </a:r>
            <a:r>
              <a:rPr lang="en-US" sz="2000" smtClean="0"/>
              <a:t>thẳng</a:t>
            </a:r>
          </a:p>
          <a:p>
            <a:pPr lvl="1"/>
            <a:r>
              <a:rPr lang="en-US" sz="2000" smtClean="0"/>
              <a:t>Tập </a:t>
            </a:r>
            <a:r>
              <a:rPr lang="en-US" sz="2000"/>
              <a:t>các điểm thuộc đa </a:t>
            </a:r>
            <a:r>
              <a:rPr lang="en-US" sz="2000" smtClean="0"/>
              <a:t>giác</a:t>
            </a:r>
          </a:p>
          <a:p>
            <a:r>
              <a:rPr lang="en-US" sz="2000"/>
              <a:t>Các loại đa giác</a:t>
            </a:r>
            <a:r>
              <a:rPr lang="en-US" sz="2000" smtClean="0"/>
              <a:t>:</a:t>
            </a:r>
          </a:p>
          <a:p>
            <a:pPr lvl="1"/>
            <a:r>
              <a:rPr lang="vi-VN" sz="2000"/>
              <a:t>Đa giác lồi: là đa giác có đường thẳng nối bất ký 2 điểm bên trong nào của đa giác đều </a:t>
            </a:r>
            <a:r>
              <a:rPr lang="vi-VN" sz="2000" smtClean="0"/>
              <a:t>nằm</a:t>
            </a:r>
            <a:r>
              <a:rPr lang="en-US" sz="2000" smtClean="0"/>
              <a:t> </a:t>
            </a:r>
            <a:r>
              <a:rPr lang="vi-VN" sz="2000" smtClean="0"/>
              <a:t>trọn </a:t>
            </a:r>
            <a:r>
              <a:rPr lang="vi-VN" sz="2000"/>
              <a:t>trong đa giác. </a:t>
            </a:r>
            <a:endParaRPr lang="en-US" sz="2000" smtClean="0"/>
          </a:p>
          <a:p>
            <a:pPr lvl="1"/>
            <a:r>
              <a:rPr lang="vi-VN" sz="2000" smtClean="0"/>
              <a:t>Đa </a:t>
            </a:r>
            <a:r>
              <a:rPr lang="vi-VN" sz="2000"/>
              <a:t>giác không lồi là đa giác lõm.</a:t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506" y="3018971"/>
            <a:ext cx="6453195" cy="1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40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vi-VN" sz="2000" b="1" i="1" smtClean="0"/>
              <a:t>Thuật </a:t>
            </a:r>
            <a:r>
              <a:rPr lang="vi-VN" sz="2000" b="1" i="1"/>
              <a:t>giải vẽ đường bao đa </a:t>
            </a:r>
            <a:r>
              <a:rPr lang="vi-VN" sz="2000" b="1" i="1" smtClean="0"/>
              <a:t>giác</a:t>
            </a:r>
            <a:r>
              <a:rPr lang="vi-VN" sz="2000" smtClean="0"/>
              <a:t>:</a:t>
            </a:r>
            <a:endParaRPr lang="en-US" sz="2000" smtClean="0"/>
          </a:p>
          <a:p>
            <a:pPr lvl="0"/>
            <a:r>
              <a:rPr lang="vi-VN" sz="2000"/>
              <a:t>Các đường thẳng bao đa giác - cạnh của đa giác. Các điểm giao của cạnh - đỉnh của đa </a:t>
            </a:r>
            <a:r>
              <a:rPr lang="vi-VN" sz="2000" smtClean="0"/>
              <a:t>giác.</a:t>
            </a:r>
            <a:endParaRPr lang="en-US" sz="2000" smtClean="0"/>
          </a:p>
          <a:p>
            <a:pPr lvl="0"/>
            <a:r>
              <a:rPr lang="vi-VN" sz="2000" smtClean="0"/>
              <a:t>Thông </a:t>
            </a:r>
            <a:r>
              <a:rPr lang="vi-VN" sz="2000"/>
              <a:t>tin cần thiết để xác định đa </a:t>
            </a:r>
            <a:r>
              <a:rPr lang="vi-VN" sz="2000" smtClean="0"/>
              <a:t>giác:</a:t>
            </a:r>
            <a:endParaRPr lang="en-US" sz="2000" smtClean="0"/>
          </a:p>
          <a:p>
            <a:pPr lvl="1"/>
            <a:r>
              <a:rPr lang="vi-VN" sz="2000" smtClean="0"/>
              <a:t>Số cạnh</a:t>
            </a:r>
            <a:endParaRPr lang="en-US" sz="2000" smtClean="0"/>
          </a:p>
          <a:p>
            <a:pPr lvl="1"/>
            <a:r>
              <a:rPr lang="vi-VN" sz="2000" smtClean="0"/>
              <a:t>Toạ </a:t>
            </a:r>
            <a:r>
              <a:rPr lang="vi-VN" sz="2000"/>
              <a:t>độ các đỉnh của đa </a:t>
            </a:r>
            <a:r>
              <a:rPr lang="vi-VN" sz="2000" smtClean="0"/>
              <a:t>giác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2732" y="35251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Polygon (arrayx, arrayy,n)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{ if (n&lt;3//không phải đa giác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exit;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for (i=1 ; i&lt;= n-1; i++)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line(arrayx[i],arrayy[i], arrayx[i+1], arrayy[i+1]);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line(arrayx[i+1],arrayy[i+1], arrayx[1], arrayy[1]);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Lợi thế của hiển thị raster là: khả năng lưu trữ, copy, tô màu một vùng...Có hai dạng </a:t>
            </a:r>
            <a:r>
              <a:rPr lang="vi-VN" sz="2000" smtClean="0"/>
              <a:t>vùng</a:t>
            </a:r>
            <a:r>
              <a:rPr lang="en-US" sz="2000" smtClean="0"/>
              <a:t> </a:t>
            </a:r>
            <a:r>
              <a:rPr lang="vi-VN" sz="2000" smtClean="0"/>
              <a:t>tô </a:t>
            </a:r>
            <a:r>
              <a:rPr lang="vi-VN" sz="2000"/>
              <a:t>thường gặp đó là: 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ô </a:t>
            </a:r>
            <a:r>
              <a:rPr lang="vi-VN" sz="2000"/>
              <a:t>bằng một màu thuần nhất (solid </a:t>
            </a:r>
            <a:r>
              <a:rPr lang="vi-VN" sz="2000" smtClean="0"/>
              <a:t>fill)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ô </a:t>
            </a:r>
            <a:r>
              <a:rPr lang="vi-VN" sz="2000"/>
              <a:t>theo mẫu tô (fill pattern) nào </a:t>
            </a:r>
            <a:r>
              <a:rPr lang="vi-VN" sz="2000" smtClean="0"/>
              <a:t>đó.</a:t>
            </a:r>
            <a:endParaRPr lang="en-US" sz="2000" smtClean="0"/>
          </a:p>
          <a:p>
            <a:pPr lvl="0"/>
            <a:r>
              <a:rPr lang="vi-VN" sz="2000" smtClean="0"/>
              <a:t>Còn </a:t>
            </a:r>
            <a:r>
              <a:rPr lang="vi-VN" sz="2000"/>
              <a:t>thiết bị vector thì hạn chế do các vùng tô màu tạo ra bởi một tập các đoạn thẳng </a:t>
            </a:r>
            <a:r>
              <a:rPr lang="vi-VN" sz="2000" smtClean="0"/>
              <a:t>sát</a:t>
            </a:r>
            <a:r>
              <a:rPr lang="en-US" sz="2000" smtClean="0"/>
              <a:t> </a:t>
            </a:r>
            <a:r>
              <a:rPr lang="vi-VN" sz="2000" smtClean="0"/>
              <a:t>nhau </a:t>
            </a:r>
            <a:r>
              <a:rPr lang="vi-VN" sz="2000"/>
              <a:t>- làm chậm quá trình làm tươi.</a:t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7200" y="3657600"/>
            <a:ext cx="957943" cy="5805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7046" y="4238171"/>
            <a:ext cx="957943" cy="580571"/>
          </a:xfrm>
          <a:prstGeom prst="rect">
            <a:avLst/>
          </a:prstGeom>
          <a:pattFill prst="horzBrick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66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đường biên (Boundary - fill Algorithm</a:t>
            </a:r>
            <a:r>
              <a:rPr lang="vi-VN" sz="2000" smtClean="0"/>
              <a:t>)</a:t>
            </a:r>
            <a:endParaRPr lang="en-US" sz="2000" smtClean="0"/>
          </a:p>
          <a:p>
            <a:pPr lvl="0"/>
            <a:r>
              <a:rPr lang="vi-VN" sz="2000"/>
              <a:t>Bắt đầu từ 1 điểm (x,y) trong vùng cần được tô </a:t>
            </a:r>
            <a:r>
              <a:rPr lang="vi-VN" sz="2000" smtClean="0"/>
              <a:t>màu: </a:t>
            </a:r>
            <a:endParaRPr lang="en-US" sz="2000" smtClean="0"/>
          </a:p>
          <a:p>
            <a:pPr lvl="1"/>
            <a:r>
              <a:rPr lang="vi-VN" sz="2000" smtClean="0"/>
              <a:t>Xác </a:t>
            </a:r>
            <a:r>
              <a:rPr lang="vi-VN" sz="2000"/>
              <a:t>định màu điểm: </a:t>
            </a:r>
            <a:r>
              <a:rPr lang="vi-VN" sz="2000" smtClean="0"/>
              <a:t>getpixel(x,y,c)</a:t>
            </a:r>
            <a:endParaRPr lang="en-US" sz="2000" smtClean="0"/>
          </a:p>
          <a:p>
            <a:pPr lvl="1"/>
            <a:r>
              <a:rPr lang="vi-VN" sz="2000" smtClean="0"/>
              <a:t>Tô </a:t>
            </a:r>
            <a:r>
              <a:rPr lang="vi-VN" sz="2000"/>
              <a:t>màu </a:t>
            </a:r>
            <a:r>
              <a:rPr lang="vi-VN" sz="2000" smtClean="0"/>
              <a:t>putpixel(x,y,c</a:t>
            </a:r>
            <a:r>
              <a:rPr lang="en-US" sz="2000"/>
              <a:t>)</a:t>
            </a: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6926658" y="2066023"/>
            <a:ext cx="4947142" cy="237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smtClean="0"/>
              <a:t>Bước tiếp: </a:t>
            </a:r>
            <a:r>
              <a:rPr lang="en-US" sz="2000" smtClean="0"/>
              <a:t>K</a:t>
            </a:r>
            <a:r>
              <a:rPr lang="vi-VN" sz="2000" smtClean="0"/>
              <a:t>iểm tra thuộc tính màu các điểm lân cận</a:t>
            </a:r>
            <a:endParaRPr lang="en-US" sz="2000" smtClean="0"/>
          </a:p>
          <a:p>
            <a:pPr lvl="1"/>
            <a:r>
              <a:rPr lang="en-US" sz="2000" smtClean="0"/>
              <a:t>Đ</a:t>
            </a:r>
            <a:r>
              <a:rPr lang="vi-VN" sz="2000" smtClean="0"/>
              <a:t>iểm lân cận đã tô màu (exit)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rùng với màu đường biên(exit)</a:t>
            </a:r>
            <a:endParaRPr lang="en-US" sz="2000" smtClean="0"/>
          </a:p>
          <a:p>
            <a:pPr lvl="1"/>
            <a:r>
              <a:rPr lang="vi-VN" sz="2000" smtClean="0"/>
              <a:t>Nếu không thì tô màu</a:t>
            </a:r>
            <a:endParaRPr lang="en-US" sz="2000" smtClean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167826" y="4987925"/>
            <a:ext cx="5658341" cy="502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/>
              <a:t>Các phương pháp xác định điểm lân </a:t>
            </a:r>
            <a:r>
              <a:rPr lang="vi-VN" sz="2000" smtClean="0"/>
              <a:t>cận</a:t>
            </a:r>
            <a:r>
              <a:rPr lang="en-US" sz="2000" smtClean="0"/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387" y="4298939"/>
            <a:ext cx="2428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44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dòng quét (scanline) cho việc tô màu </a:t>
            </a:r>
            <a:r>
              <a:rPr lang="vi-VN" sz="2000" smtClean="0"/>
              <a:t>vùng</a:t>
            </a:r>
            <a:endParaRPr lang="en-US" sz="2000" smtClean="0"/>
          </a:p>
          <a:p>
            <a:pPr lvl="0"/>
            <a:r>
              <a:rPr lang="vi-VN" sz="2000" smtClean="0"/>
              <a:t>Giải </a:t>
            </a:r>
            <a:r>
              <a:rPr lang="vi-VN" sz="2000"/>
              <a:t>thuật dựa trên ý tưởng sử dụng một đường quét trên trục y của màn hình đi từ y</a:t>
            </a:r>
            <a:r>
              <a:rPr lang="vi-VN" sz="2000" baseline="-25000"/>
              <a:t>max</a:t>
            </a:r>
            <a:r>
              <a:rPr lang="vi-VN" sz="2000"/>
              <a:t> </a:t>
            </a:r>
            <a:r>
              <a:rPr lang="vi-VN" sz="2000" smtClean="0"/>
              <a:t>đến</a:t>
            </a:r>
            <a:r>
              <a:rPr lang="en-US" sz="2000" smtClean="0"/>
              <a:t> </a:t>
            </a:r>
            <a:r>
              <a:rPr lang="vi-VN" sz="2000" smtClean="0"/>
              <a:t>y</a:t>
            </a:r>
            <a:r>
              <a:rPr lang="vi-VN" sz="2000" baseline="-25000" smtClean="0"/>
              <a:t>min</a:t>
            </a:r>
            <a:r>
              <a:rPr lang="vi-VN" sz="2000" smtClean="0"/>
              <a:t> </a:t>
            </a:r>
            <a:r>
              <a:rPr lang="vi-VN" sz="2000"/>
              <a:t>của vùng cần được tô </a:t>
            </a:r>
            <a:r>
              <a:rPr lang="vi-VN" sz="2000" smtClean="0"/>
              <a:t>màu.</a:t>
            </a:r>
            <a:endParaRPr lang="en-US" sz="2000" smtClean="0"/>
          </a:p>
          <a:p>
            <a:pPr lvl="0"/>
            <a:r>
              <a:rPr lang="vi-VN" sz="2000" smtClean="0"/>
              <a:t>Với </a:t>
            </a:r>
            <a:r>
              <a:rPr lang="vi-VN" sz="2000"/>
              <a:t>mỗi giá trị y = y</a:t>
            </a:r>
            <a:r>
              <a:rPr lang="vi-VN" sz="2000" baseline="-25000"/>
              <a:t>i</a:t>
            </a:r>
            <a:r>
              <a:rPr lang="vi-VN" sz="2000"/>
              <a:t> đường thẳng quét cắt các đường biên của vùng cần tô tạo ra </a:t>
            </a:r>
            <a:r>
              <a:rPr lang="vi-VN" sz="2000" smtClean="0"/>
              <a:t>đoạn</a:t>
            </a:r>
            <a:r>
              <a:rPr lang="en-US" sz="2000" smtClean="0"/>
              <a:t> </a:t>
            </a:r>
            <a:r>
              <a:rPr lang="vi-VN" sz="2000" smtClean="0"/>
              <a:t>thẳng </a:t>
            </a:r>
            <a:r>
              <a:rPr lang="vi-VN" sz="2000"/>
              <a:t>y = y</a:t>
            </a:r>
            <a:r>
              <a:rPr lang="vi-VN" sz="2000" baseline="-25000"/>
              <a:t>i</a:t>
            </a:r>
            <a:r>
              <a:rPr lang="vi-VN" sz="2000"/>
              <a:t> với x ∈[x</a:t>
            </a:r>
            <a:r>
              <a:rPr lang="vi-VN" sz="2000" baseline="-25000"/>
              <a:t>min</a:t>
            </a:r>
            <a:r>
              <a:rPr lang="vi-VN" sz="2000"/>
              <a:t>, x</a:t>
            </a:r>
            <a:r>
              <a:rPr lang="vi-VN" sz="2000" baseline="-25000"/>
              <a:t>max</a:t>
            </a:r>
            <a:r>
              <a:rPr lang="vi-VN" sz="2000"/>
              <a:t>]. Trên đoạn thẳng đó chúng ta tô màu các điểm tương ứng đi từ </a:t>
            </a:r>
            <a:r>
              <a:rPr lang="vi-VN" sz="2000" smtClean="0"/>
              <a:t>x</a:t>
            </a:r>
            <a:r>
              <a:rPr lang="vi-VN" sz="2000" baseline="-25000" smtClean="0"/>
              <a:t>min</a:t>
            </a:r>
            <a:r>
              <a:rPr lang="en-US" sz="2000" smtClean="0"/>
              <a:t> </a:t>
            </a:r>
            <a:r>
              <a:rPr lang="vi-VN" sz="2000" smtClean="0"/>
              <a:t>đến x</a:t>
            </a:r>
            <a:r>
              <a:rPr lang="vi-VN" sz="2000" baseline="-25000" smtClean="0"/>
              <a:t>max</a:t>
            </a:r>
            <a:r>
              <a:rPr lang="vi-VN" sz="2000" smtClean="0"/>
              <a:t> </a:t>
            </a:r>
            <a:r>
              <a:rPr lang="vi-VN" sz="2000"/>
              <a:t>có các điểm tô (x</a:t>
            </a:r>
            <a:r>
              <a:rPr lang="vi-VN" sz="2000" baseline="-25000"/>
              <a:t>i</a:t>
            </a:r>
            <a:r>
              <a:rPr lang="vi-VN" sz="2000"/>
              <a:t>, y</a:t>
            </a:r>
            <a:r>
              <a:rPr lang="vi-VN" sz="2000" baseline="-25000"/>
              <a:t>i</a:t>
            </a:r>
            <a:r>
              <a:rPr lang="vi-VN" sz="2000"/>
              <a:t>) ∈y = y</a:t>
            </a:r>
            <a:r>
              <a:rPr lang="vi-VN" sz="2000" baseline="-25000"/>
              <a:t>i</a:t>
            </a:r>
            <a:r>
              <a:rPr lang="vi-VN" sz="2000"/>
              <a:t>.</a:t>
            </a:r>
            <a:br>
              <a:rPr lang="vi-VN" sz="2000"/>
            </a:b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02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dòng quét (scanline) cho việc tô màu </a:t>
            </a:r>
            <a:r>
              <a:rPr lang="vi-VN" sz="2000" smtClean="0"/>
              <a:t>vùng</a:t>
            </a:r>
            <a:endParaRPr lang="en-US" sz="2000" smtClean="0"/>
          </a:p>
          <a:p>
            <a:pPr lvl="0"/>
            <a:r>
              <a:rPr lang="en-US" sz="2000"/>
              <a:t>T</a:t>
            </a:r>
            <a:r>
              <a:rPr lang="en-US" sz="2000" smtClean="0"/>
              <a:t>ô </a:t>
            </a:r>
            <a:r>
              <a:rPr lang="en-US" sz="2000"/>
              <a:t>màu hình chữ nhật</a:t>
            </a:r>
            <a:r>
              <a:rPr lang="en-US" sz="2000" smtClean="0"/>
              <a:t>:</a:t>
            </a:r>
          </a:p>
          <a:p>
            <a:pPr marL="0" lvl="0" indent="0">
              <a:buNone/>
            </a:pP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4287" y="3397854"/>
            <a:ext cx="38377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void scanline_rectg(x1,y1,x2,y2,c)</a:t>
            </a:r>
          </a:p>
          <a:p>
            <a:r>
              <a:rPr lang="en-US"/>
              <a:t>{ </a:t>
            </a:r>
          </a:p>
          <a:p>
            <a:r>
              <a:rPr lang="en-US"/>
              <a:t>  int i,j;</a:t>
            </a:r>
          </a:p>
          <a:p>
            <a:r>
              <a:rPr lang="en-US"/>
              <a:t>  for(i=y1; i&gt;=y2; i-</a:t>
            </a:r>
            <a:r>
              <a:rPr lang="en-US" smtClean="0"/>
              <a:t>-)  </a:t>
            </a:r>
            <a:r>
              <a:rPr lang="en-US"/>
              <a:t>{</a:t>
            </a:r>
          </a:p>
          <a:p>
            <a:r>
              <a:rPr lang="en-US"/>
              <a:t>    for(j=x1; j&lt;= x2;j</a:t>
            </a:r>
            <a:r>
              <a:rPr lang="en-US" smtClean="0"/>
              <a:t>++)    </a:t>
            </a:r>
            <a:r>
              <a:rPr lang="en-US"/>
              <a:t>{</a:t>
            </a:r>
          </a:p>
          <a:p>
            <a:r>
              <a:rPr lang="en-US"/>
              <a:t>      putpixel(i,j,c);</a:t>
            </a:r>
          </a:p>
          <a:p>
            <a:r>
              <a:rPr lang="en-US"/>
              <a:t>    }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363" y="4381865"/>
            <a:ext cx="6096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/>
            <a:r>
              <a:rPr lang="vi-VN" sz="2400" b="1">
                <a:solidFill>
                  <a:srgbClr val="000000"/>
                </a:solidFill>
                <a:latin typeface="TimesNewRomanPSMT"/>
              </a:rPr>
              <a:t>Phép tô màu 1 đa giác bất kỳ sẽ phức 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TimesNewRomanPSMT"/>
              </a:rPr>
              <a:t>ạ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p </a:t>
            </a:r>
            <a:r>
              <a:rPr lang="vi-VN" sz="2400" b="1">
                <a:solidFill>
                  <a:srgbClr val="000000"/>
                </a:solidFill>
                <a:latin typeface="TimesNewRomanPSMT"/>
              </a:rPr>
              <a:t>hơn rất nhiều so với hình chữ 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nhật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6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8156</Words>
  <Application>Microsoft Office PowerPoint</Application>
  <PresentationFormat>Widescreen</PresentationFormat>
  <Paragraphs>1076</Paragraphs>
  <Slides>98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Adobe Arabic</vt:lpstr>
      <vt:lpstr>Arial</vt:lpstr>
      <vt:lpstr>Calibri</vt:lpstr>
      <vt:lpstr>Cambria Math</vt:lpstr>
      <vt:lpstr>Courier New</vt:lpstr>
      <vt:lpstr>Gill Sans MT</vt:lpstr>
      <vt:lpstr>Symbol</vt:lpstr>
      <vt:lpstr>Tahoma</vt:lpstr>
      <vt:lpstr>TimesNewRomanPSMT</vt:lpstr>
      <vt:lpstr>Wingdings</vt:lpstr>
      <vt:lpstr>Gallery</vt:lpstr>
      <vt:lpstr>Equation</vt:lpstr>
      <vt:lpstr>Các giải thuật sinh thực thể cơ sở</vt:lpstr>
      <vt:lpstr>2.1. Giới thiệu</vt:lpstr>
      <vt:lpstr>2.1. Giới thiệu (tt)</vt:lpstr>
      <vt:lpstr>2.2. Các đối tượng đồ họa cơ sở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2019-03-17T15:39:09Z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