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sldIdLst>
    <p:sldId id="256" r:id="rId5"/>
    <p:sldId id="257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66" d="100"/>
          <a:sy n="66" d="100"/>
        </p:scale>
        <p:origin x="55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smtClean="0"/>
              <a:t>10/01/2019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smtClean="0"/>
              <a:pPr/>
              <a:t>10/01/2019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10/01/2019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10/01/2019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10/01/2019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10/01/2019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10/01/2019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10/01/2019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10/01/2019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10/01/2019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smtClean="0"/>
              <a:pPr/>
              <a:t>10/01/2019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ZA"/>
              <a:t>Add Footer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6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6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6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5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6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6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6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6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6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/>
              <a:t>Các giải thuật sinh thực thể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1365136"/>
          </a:xfrm>
        </p:spPr>
        <p:txBody>
          <a:bodyPr>
            <a:no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Đoàn vũ thịnh</a:t>
            </a:r>
          </a:p>
          <a:p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Bộ môn kỹ thuật phần mềm, khoa công nghệ thông tin</a:t>
            </a:r>
          </a:p>
          <a:p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Đại học nha trang (2019)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 descr="Brain in head">
            <a:extLst>
              <a:ext uri="{FF2B5EF4-FFF2-40B4-BE49-F238E27FC236}">
                <a16:creationId xmlns:a16="http://schemas.microsoft.com/office/drawing/2014/main" xmlns="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09171" y="201944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853754"/>
            <a:ext cx="7671837" cy="4016768"/>
          </a:xfrm>
        </p:spPr>
        <p:txBody>
          <a:bodyPr>
            <a:normAutofit/>
          </a:bodyPr>
          <a:lstStyle/>
          <a:p>
            <a:pPr lvl="0"/>
            <a:r>
              <a:rPr lang="en-US" b="1" smtClean="0"/>
              <a:t>2.2. Biểu </a:t>
            </a:r>
            <a:r>
              <a:rPr lang="en-US" b="1"/>
              <a:t>diễn điểm và đoạn </a:t>
            </a:r>
            <a:r>
              <a:rPr lang="en-US" b="1" smtClean="0"/>
              <a:t>thẳng</a:t>
            </a:r>
            <a:endParaRPr lang="en-US"/>
          </a:p>
          <a:p>
            <a:pPr lvl="0"/>
            <a:r>
              <a:rPr lang="en-US" b="1"/>
              <a:t>Các thuộc tính của đoạn </a:t>
            </a:r>
            <a:r>
              <a:rPr lang="en-US" b="1" smtClean="0"/>
              <a:t>thẳng</a:t>
            </a:r>
            <a:r>
              <a:rPr lang="en-US" b="1"/>
              <a:t/>
            </a:r>
            <a:br>
              <a:rPr lang="en-US" b="1"/>
            </a:br>
            <a:r>
              <a:rPr lang="vi-VN"/>
              <a:t>Màu sắc</a:t>
            </a:r>
            <a:br>
              <a:rPr lang="vi-VN"/>
            </a:br>
            <a:r>
              <a:rPr lang="vi-VN"/>
              <a:t>Độ rộng của nét </a:t>
            </a:r>
            <a:r>
              <a:rPr lang="vi-VN" smtClean="0"/>
              <a:t>vẽ</a:t>
            </a:r>
            <a:r>
              <a:rPr lang="vi-VN"/>
              <a:t/>
            </a:r>
            <a:br>
              <a:rPr lang="vi-VN"/>
            </a:br>
            <a:r>
              <a:rPr lang="vi-VN"/>
              <a:t>Kiểu nét vẽ của đoạn </a:t>
            </a:r>
            <a:r>
              <a:rPr lang="vi-VN" smtClean="0"/>
              <a:t>thẳng</a:t>
            </a:r>
            <a:endParaRPr lang="en-US" smtClean="0"/>
          </a:p>
          <a:p>
            <a:pPr lvl="0"/>
            <a:r>
              <a:rPr lang="vi-VN"/>
              <a:t>Đối với đường gấp khúc, các đoạn thẳng trong cùng một đường gấp khúc </a:t>
            </a:r>
            <a:r>
              <a:rPr lang="vi-VN" smtClean="0"/>
              <a:t>thì</a:t>
            </a:r>
            <a:r>
              <a:rPr lang="en-US" smtClean="0"/>
              <a:t> </a:t>
            </a:r>
            <a:r>
              <a:rPr lang="vi-VN" smtClean="0"/>
              <a:t>có </a:t>
            </a:r>
            <a:r>
              <a:rPr lang="vi-VN"/>
              <a:t>cùng một thuộc tính.</a:t>
            </a:r>
            <a:br>
              <a:rPr lang="vi-VN"/>
            </a:br>
            <a:endParaRPr lang="en-US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0856" y="1758205"/>
            <a:ext cx="2314898" cy="15891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0857" y="3323726"/>
            <a:ext cx="2314898" cy="165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44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853754"/>
            <a:ext cx="7671837" cy="4016768"/>
          </a:xfrm>
        </p:spPr>
        <p:txBody>
          <a:bodyPr>
            <a:normAutofit fontScale="92500"/>
          </a:bodyPr>
          <a:lstStyle/>
          <a:p>
            <a:pPr lvl="0"/>
            <a:r>
              <a:rPr lang="en-US" b="1" smtClean="0"/>
              <a:t>2.2. Biểu </a:t>
            </a:r>
            <a:r>
              <a:rPr lang="en-US" b="1"/>
              <a:t>diễn điểm và đoạn </a:t>
            </a:r>
            <a:r>
              <a:rPr lang="en-US" b="1" smtClean="0"/>
              <a:t>thẳng</a:t>
            </a:r>
            <a:endParaRPr lang="en-US"/>
          </a:p>
          <a:p>
            <a:pPr lvl="0"/>
            <a:r>
              <a:rPr lang="en-US" b="1"/>
              <a:t>Vùng </a:t>
            </a:r>
            <a:r>
              <a:rPr lang="en-US" b="1" smtClean="0"/>
              <a:t>tô</a:t>
            </a:r>
            <a:r>
              <a:rPr lang="en-US" b="1"/>
              <a:t/>
            </a:r>
            <a:br>
              <a:rPr lang="en-US" b="1"/>
            </a:br>
            <a:r>
              <a:rPr lang="vi-VN"/>
              <a:t>Một vùng tô bao gồm đường biên và vùng bên trong. </a:t>
            </a:r>
            <a:r>
              <a:rPr lang="vi-VN" smtClean="0"/>
              <a:t>Đường </a:t>
            </a:r>
            <a:r>
              <a:rPr lang="vi-VN"/>
              <a:t>biên là </a:t>
            </a:r>
            <a:r>
              <a:rPr lang="vi-VN" smtClean="0"/>
              <a:t>một</a:t>
            </a:r>
            <a:r>
              <a:rPr lang="en-US" smtClean="0"/>
              <a:t> </a:t>
            </a:r>
            <a:r>
              <a:rPr lang="vi-VN" smtClean="0"/>
              <a:t>đường </a:t>
            </a:r>
            <a:r>
              <a:rPr lang="vi-VN"/>
              <a:t>khép kín ví dụ như đa giác</a:t>
            </a:r>
            <a:r>
              <a:rPr lang="vi-VN" smtClean="0"/>
              <a:t>.</a:t>
            </a:r>
            <a:endParaRPr lang="en-US" smtClean="0"/>
          </a:p>
          <a:p>
            <a:pPr lvl="0"/>
            <a:r>
              <a:rPr lang="vi-VN" b="1" smtClean="0"/>
              <a:t>Các </a:t>
            </a:r>
            <a:r>
              <a:rPr lang="vi-VN" b="1"/>
              <a:t>thuộc tính của vùng tô bao gồm:</a:t>
            </a:r>
            <a:r>
              <a:rPr lang="vi-VN"/>
              <a:t/>
            </a:r>
            <a:br>
              <a:rPr lang="vi-VN"/>
            </a:br>
            <a:r>
              <a:rPr lang="vi-VN"/>
              <a:t>Thuộc tính của đường </a:t>
            </a:r>
            <a:r>
              <a:rPr lang="vi-VN" smtClean="0"/>
              <a:t>biên: </a:t>
            </a:r>
            <a:r>
              <a:rPr lang="vi-VN"/>
              <a:t>chính là các thuộc tính như thuộc tính của </a:t>
            </a:r>
            <a:r>
              <a:rPr lang="vi-VN" smtClean="0"/>
              <a:t>đoạn</a:t>
            </a:r>
            <a:r>
              <a:rPr lang="en-US" smtClean="0"/>
              <a:t> </a:t>
            </a:r>
            <a:r>
              <a:rPr lang="vi-VN" smtClean="0"/>
              <a:t>thẳng</a:t>
            </a:r>
            <a:r>
              <a:rPr lang="vi-VN"/>
              <a:t>.</a:t>
            </a:r>
            <a:br>
              <a:rPr lang="vi-VN"/>
            </a:br>
            <a:r>
              <a:rPr lang="vi-VN"/>
              <a:t>Thuộc tính của vùng bên </a:t>
            </a:r>
            <a:r>
              <a:rPr lang="vi-VN" smtClean="0"/>
              <a:t>trong: gồm </a:t>
            </a:r>
            <a:r>
              <a:rPr lang="vi-VN"/>
              <a:t>màu tô và mẫu tô.</a:t>
            </a:r>
            <a:br>
              <a:rPr lang="vi-VN"/>
            </a:br>
            <a:endParaRPr lang="en-US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0858" y="1786579"/>
            <a:ext cx="2314898" cy="13726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0858" y="3444874"/>
            <a:ext cx="2314898" cy="203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9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853754"/>
            <a:ext cx="9741937" cy="4016768"/>
          </a:xfrm>
        </p:spPr>
        <p:txBody>
          <a:bodyPr>
            <a:normAutofit/>
          </a:bodyPr>
          <a:lstStyle/>
          <a:p>
            <a:pPr lvl="0"/>
            <a:r>
              <a:rPr lang="en-US" b="1" smtClean="0"/>
              <a:t>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endParaRPr lang="en-US" b="1" smtClean="0"/>
          </a:p>
          <a:p>
            <a:pPr lvl="0"/>
            <a:r>
              <a:rPr lang="vi-VN" b="1" smtClean="0"/>
              <a:t>Giải </a:t>
            </a:r>
            <a:r>
              <a:rPr lang="vi-VN" b="1"/>
              <a:t>thuật vẽ đoạn thẳng thông thường</a:t>
            </a:r>
            <a:r>
              <a:rPr lang="vi-VN"/>
              <a:t/>
            </a:r>
            <a:br>
              <a:rPr lang="vi-VN"/>
            </a:br>
            <a:r>
              <a:rPr lang="vi-VN"/>
              <a:t>Giả sử tọa độ các điểm nguyên sau khi xấp xỉ đối tượng thực lần lượt </a:t>
            </a:r>
            <a:r>
              <a:rPr lang="vi-VN" smtClean="0"/>
              <a:t>là</a:t>
            </a:r>
            <a:r>
              <a:rPr lang="en-US" smtClean="0"/>
              <a:t> </a:t>
            </a:r>
            <a:r>
              <a:rPr lang="vi-VN" smtClean="0"/>
              <a:t>(</a:t>
            </a:r>
            <a:r>
              <a:rPr lang="vi-VN" i="1" smtClean="0"/>
              <a:t>x</a:t>
            </a:r>
            <a:r>
              <a:rPr lang="vi-VN" i="1" baseline="-25000" smtClean="0"/>
              <a:t>i</a:t>
            </a:r>
            <a:r>
              <a:rPr lang="vi-VN" smtClean="0"/>
              <a:t>,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i="1" smtClean="0"/>
              <a:t> </a:t>
            </a:r>
            <a:r>
              <a:rPr lang="vi-VN" smtClean="0"/>
              <a:t>),</a:t>
            </a:r>
            <a:r>
              <a:rPr lang="en-US" smtClean="0"/>
              <a:t> </a:t>
            </a:r>
            <a:r>
              <a:rPr lang="vi-VN" i="1" smtClean="0"/>
              <a:t>i </a:t>
            </a:r>
            <a:r>
              <a:rPr lang="vi-VN"/>
              <a:t>= </a:t>
            </a:r>
            <a:r>
              <a:rPr lang="vi-VN" smtClean="0"/>
              <a:t>0,</a:t>
            </a:r>
            <a:r>
              <a:rPr lang="en-US" smtClean="0"/>
              <a:t>1,2,</a:t>
            </a:r>
            <a:r>
              <a:rPr lang="vi-VN" smtClean="0"/>
              <a:t>.... </a:t>
            </a:r>
            <a:r>
              <a:rPr lang="vi-VN"/>
              <a:t>Đây là các điểm nguyên sẽ được hiển thị trên màn hình</a:t>
            </a:r>
            <a:r>
              <a:rPr lang="vi-VN" smtClean="0"/>
              <a:t>.</a:t>
            </a:r>
            <a:endParaRPr lang="en-US" smtClean="0"/>
          </a:p>
          <a:p>
            <a:pPr lvl="0" algn="just"/>
            <a:r>
              <a:rPr lang="vi-VN"/>
              <a:t>Bài toán đặt ra là nếu biết được (</a:t>
            </a:r>
            <a:r>
              <a:rPr lang="vi-VN" i="1" smtClean="0"/>
              <a:t>x</a:t>
            </a:r>
            <a:r>
              <a:rPr lang="vi-VN" i="1" baseline="-25000" smtClean="0"/>
              <a:t>i</a:t>
            </a:r>
            <a:r>
              <a:rPr lang="vi-VN" smtClean="0"/>
              <a:t>,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smtClean="0"/>
              <a:t>) </a:t>
            </a:r>
            <a:r>
              <a:rPr lang="vi-VN"/>
              <a:t>là tọa </a:t>
            </a:r>
            <a:r>
              <a:rPr lang="vi-VN" smtClean="0"/>
              <a:t>độ</a:t>
            </a:r>
            <a:r>
              <a:rPr lang="en-US" smtClean="0"/>
              <a:t> </a:t>
            </a:r>
            <a:r>
              <a:rPr lang="vi-VN" smtClean="0"/>
              <a:t>nguyên </a:t>
            </a:r>
            <a:r>
              <a:rPr lang="vi-VN"/>
              <a:t>xác định ở bước </a:t>
            </a:r>
            <a:r>
              <a:rPr lang="vi-VN" smtClean="0"/>
              <a:t>thứ</a:t>
            </a:r>
            <a:r>
              <a:rPr lang="en-US" smtClean="0"/>
              <a:t> </a:t>
            </a:r>
            <a:r>
              <a:rPr lang="vi-VN" smtClean="0"/>
              <a:t>i</a:t>
            </a:r>
            <a:r>
              <a:rPr lang="vi-VN"/>
              <a:t>, điểm nguyên tiếp theo (</a:t>
            </a:r>
            <a:r>
              <a:rPr lang="vi-VN" i="1" smtClean="0"/>
              <a:t>x</a:t>
            </a:r>
            <a:r>
              <a:rPr lang="vi-VN" i="1" baseline="-25000" smtClean="0"/>
              <a:t>i</a:t>
            </a:r>
            <a:r>
              <a:rPr lang="vi-VN" baseline="-25000" smtClean="0"/>
              <a:t>+1</a:t>
            </a:r>
            <a:r>
              <a:rPr lang="vi-VN"/>
              <a:t>,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baseline="-25000" smtClean="0"/>
              <a:t>+1</a:t>
            </a:r>
            <a:r>
              <a:rPr lang="vi-VN" smtClean="0"/>
              <a:t>) </a:t>
            </a:r>
            <a:r>
              <a:rPr lang="vi-VN"/>
              <a:t>sẽ được xác định như thế nào</a:t>
            </a:r>
            <a:r>
              <a:rPr lang="vi-VN" smtClean="0"/>
              <a:t>.</a:t>
            </a:r>
            <a:endParaRPr lang="en-US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66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853754"/>
            <a:ext cx="8408437" cy="4016768"/>
          </a:xfrm>
        </p:spPr>
        <p:txBody>
          <a:bodyPr>
            <a:normAutofit fontScale="92500" lnSpcReduction="20000"/>
          </a:bodyPr>
          <a:lstStyle/>
          <a:p>
            <a:pPr lvl="0" algn="just"/>
            <a:r>
              <a:rPr lang="en-US" b="1" smtClean="0"/>
              <a:t>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endParaRPr lang="en-US" b="1" smtClean="0"/>
          </a:p>
          <a:p>
            <a:pPr lvl="0" algn="just"/>
            <a:r>
              <a:rPr lang="vi-VN" b="1" smtClean="0"/>
              <a:t>Giải </a:t>
            </a:r>
            <a:r>
              <a:rPr lang="vi-VN" b="1"/>
              <a:t>thuật vẽ đoạn thẳng thông </a:t>
            </a:r>
            <a:r>
              <a:rPr lang="vi-VN" b="1" smtClean="0"/>
              <a:t>thường</a:t>
            </a:r>
            <a:endParaRPr lang="en-US" b="1" smtClean="0"/>
          </a:p>
          <a:p>
            <a:pPr lvl="0" algn="just"/>
            <a:r>
              <a:rPr lang="vi-VN" smtClean="0"/>
              <a:t>Nhận </a:t>
            </a:r>
            <a:r>
              <a:rPr lang="vi-VN"/>
              <a:t>xét rằng để đối tượng hiển thị trên lưới nguyên được liền nét, các </a:t>
            </a:r>
            <a:r>
              <a:rPr lang="vi-VN" smtClean="0"/>
              <a:t>điểm</a:t>
            </a:r>
            <a:r>
              <a:rPr lang="en-US" smtClean="0"/>
              <a:t> </a:t>
            </a:r>
            <a:r>
              <a:rPr lang="vi-VN" smtClean="0"/>
              <a:t>mà </a:t>
            </a:r>
            <a:r>
              <a:rPr lang="vi-VN"/>
              <a:t>(</a:t>
            </a:r>
            <a:r>
              <a:rPr lang="vi-VN" i="1" smtClean="0"/>
              <a:t>x</a:t>
            </a:r>
            <a:r>
              <a:rPr lang="vi-VN" i="1" baseline="-25000" smtClean="0"/>
              <a:t>i</a:t>
            </a:r>
            <a:r>
              <a:rPr lang="vi-VN" baseline="-25000" smtClean="0"/>
              <a:t>+1</a:t>
            </a:r>
            <a:r>
              <a:rPr lang="vi-VN"/>
              <a:t>, </a:t>
            </a:r>
            <a:r>
              <a:rPr lang="vi-VN" i="1" smtClean="0"/>
              <a:t>y</a:t>
            </a:r>
            <a:r>
              <a:rPr lang="vi-VN" i="1" baseline="-25000" smtClean="0"/>
              <a:t>i+1</a:t>
            </a:r>
            <a:r>
              <a:rPr lang="vi-VN" smtClean="0"/>
              <a:t>) </a:t>
            </a:r>
            <a:r>
              <a:rPr lang="vi-VN"/>
              <a:t>có thể chọn chỉ là một trong tám điểm được đánh số từ 1 đến </a:t>
            </a:r>
            <a:r>
              <a:rPr lang="vi-VN" smtClean="0"/>
              <a:t>8</a:t>
            </a:r>
            <a:r>
              <a:rPr lang="en-US" smtClean="0"/>
              <a:t> </a:t>
            </a:r>
            <a:r>
              <a:rPr lang="vi-VN" smtClean="0"/>
              <a:t>(điểm </a:t>
            </a:r>
            <a:r>
              <a:rPr lang="vi-VN"/>
              <a:t>đen chính là (</a:t>
            </a:r>
            <a:r>
              <a:rPr lang="vi-VN" i="1" smtClean="0"/>
              <a:t>x</a:t>
            </a:r>
            <a:r>
              <a:rPr lang="vi-VN" i="1" baseline="-25000" smtClean="0"/>
              <a:t>i</a:t>
            </a:r>
            <a:r>
              <a:rPr lang="vi-VN" smtClean="0"/>
              <a:t>,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i="1" smtClean="0"/>
              <a:t> </a:t>
            </a:r>
            <a:r>
              <a:rPr lang="vi-VN" smtClean="0"/>
              <a:t>).</a:t>
            </a:r>
            <a:r>
              <a:rPr lang="en-US" smtClean="0"/>
              <a:t> </a:t>
            </a:r>
            <a:r>
              <a:rPr lang="vi-VN" smtClean="0"/>
              <a:t>Hay </a:t>
            </a:r>
            <a:r>
              <a:rPr lang="vi-VN"/>
              <a:t>nói cách </a:t>
            </a:r>
            <a:r>
              <a:rPr lang="vi-VN" smtClean="0"/>
              <a:t>khác: </a:t>
            </a:r>
            <a:r>
              <a:rPr lang="vi-VN"/>
              <a:t>(</a:t>
            </a:r>
            <a:r>
              <a:rPr lang="vi-VN" i="1" smtClean="0"/>
              <a:t>x</a:t>
            </a:r>
            <a:r>
              <a:rPr lang="vi-VN" i="1" baseline="-25000" smtClean="0"/>
              <a:t>i+1</a:t>
            </a:r>
            <a:r>
              <a:rPr lang="vi-VN"/>
              <a:t>, </a:t>
            </a:r>
            <a:r>
              <a:rPr lang="vi-VN" i="1" smtClean="0"/>
              <a:t>y</a:t>
            </a:r>
            <a:r>
              <a:rPr lang="vi-VN" i="1" baseline="-25000"/>
              <a:t>i +</a:t>
            </a:r>
            <a:r>
              <a:rPr lang="vi-VN" i="1" baseline="-25000" smtClean="0"/>
              <a:t>1</a:t>
            </a:r>
            <a:r>
              <a:rPr lang="vi-VN" smtClean="0"/>
              <a:t>) </a:t>
            </a:r>
            <a:r>
              <a:rPr lang="vi-VN"/>
              <a:t>= (</a:t>
            </a:r>
            <a:r>
              <a:rPr lang="vi-VN" i="1" smtClean="0"/>
              <a:t>x</a:t>
            </a:r>
            <a:r>
              <a:rPr lang="vi-VN" i="1" baseline="-25000"/>
              <a:t>i±1</a:t>
            </a:r>
            <a:r>
              <a:rPr lang="vi-VN"/>
              <a:t>, </a:t>
            </a:r>
            <a:r>
              <a:rPr lang="vi-VN" i="1" smtClean="0"/>
              <a:t>y</a:t>
            </a:r>
            <a:r>
              <a:rPr lang="vi-VN" i="1" baseline="-25000"/>
              <a:t>i±1</a:t>
            </a:r>
            <a:r>
              <a:rPr lang="vi-VN" smtClean="0"/>
              <a:t>)</a:t>
            </a:r>
            <a:r>
              <a:rPr lang="en-US" smtClean="0"/>
              <a:t>.</a:t>
            </a:r>
          </a:p>
          <a:p>
            <a:pPr lvl="0" algn="just"/>
            <a:r>
              <a:rPr lang="vi-VN"/>
              <a:t>Dáng điệu của đường sẽ cho ta gợi ý khi chọn một trong tám điểm trên. </a:t>
            </a:r>
            <a:r>
              <a:rPr lang="vi-VN" smtClean="0"/>
              <a:t>Cách</a:t>
            </a:r>
            <a:r>
              <a:rPr lang="en-US" smtClean="0"/>
              <a:t> </a:t>
            </a:r>
            <a:r>
              <a:rPr lang="vi-VN" smtClean="0"/>
              <a:t>chọn </a:t>
            </a:r>
            <a:r>
              <a:rPr lang="vi-VN"/>
              <a:t>các điểm như thế nào sẽ tùy thuộc vào từng thuật toán trên cơ sở xem xét </a:t>
            </a:r>
            <a:r>
              <a:rPr lang="vi-VN" smtClean="0"/>
              <a:t>tới</a:t>
            </a:r>
            <a:r>
              <a:rPr lang="en-US" smtClean="0"/>
              <a:t> </a:t>
            </a:r>
            <a:r>
              <a:rPr lang="vi-VN" smtClean="0"/>
              <a:t>vấn </a:t>
            </a:r>
            <a:r>
              <a:rPr lang="vi-VN"/>
              <a:t>đề tối ưu tốc độ.</a:t>
            </a:r>
            <a:br>
              <a:rPr lang="vi-VN"/>
            </a:br>
            <a:endParaRPr lang="en-US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8353" y="2564954"/>
            <a:ext cx="2178570" cy="203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0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4363" y="1853754"/>
                <a:ext cx="10561949" cy="4016768"/>
              </a:xfrm>
            </p:spPr>
            <p:txBody>
              <a:bodyPr>
                <a:normAutofit lnSpcReduction="10000"/>
              </a:bodyPr>
              <a:lstStyle/>
              <a:p>
                <a:pPr lvl="0" algn="just"/>
                <a:r>
                  <a:rPr lang="en-US" b="1" smtClean="0"/>
                  <a:t>2.3. </a:t>
                </a:r>
                <a:r>
                  <a:rPr lang="vi-VN" b="1" smtClean="0"/>
                  <a:t>Các </a:t>
                </a:r>
                <a:r>
                  <a:rPr lang="vi-VN" b="1"/>
                  <a:t>giải thuật xây dựng thực thể cơ </a:t>
                </a:r>
                <a:r>
                  <a:rPr lang="vi-VN" b="1" smtClean="0"/>
                  <a:t>sở</a:t>
                </a:r>
                <a:endParaRPr lang="en-US" b="1" smtClean="0"/>
              </a:p>
              <a:p>
                <a:pPr lvl="0" algn="just"/>
                <a:r>
                  <a:rPr lang="vi-VN" b="1" smtClean="0"/>
                  <a:t>Giải </a:t>
                </a:r>
                <a:r>
                  <a:rPr lang="vi-VN" b="1"/>
                  <a:t>thuật vẽ đoạn thẳng thông </a:t>
                </a:r>
                <a:r>
                  <a:rPr lang="vi-VN" b="1" smtClean="0"/>
                  <a:t>thường</a:t>
                </a:r>
                <a:endParaRPr lang="en-US" b="1" smtClean="0"/>
              </a:p>
              <a:p>
                <a:pPr lvl="0" algn="just"/>
                <a:r>
                  <a:rPr lang="en-US"/>
                  <a:t>Xét đoạn thẳng có hệ số góc 0 &lt; </a:t>
                </a:r>
                <a:r>
                  <a:rPr lang="en-US" i="1"/>
                  <a:t>m </a:t>
                </a:r>
                <a:r>
                  <a:rPr lang="en-US"/>
                  <a:t>&lt; 1 và </a:t>
                </a:r>
                <a:r>
                  <a:rPr lang="en-US" i="1"/>
                  <a:t>Dx </a:t>
                </a:r>
                <a:r>
                  <a:rPr lang="en-US"/>
                  <a:t>&gt; </a:t>
                </a:r>
                <a:r>
                  <a:rPr lang="en-US" smtClean="0"/>
                  <a:t>0</a:t>
                </a:r>
                <a:endParaRPr lang="en-US"/>
              </a:p>
              <a:p>
                <a:pPr lvl="0" algn="just"/>
                <a:r>
                  <a:rPr lang="vi-VN"/>
                  <a:t>Với các đoạn thẳng dạng này, nếu (</a:t>
                </a:r>
                <a:r>
                  <a:rPr lang="vi-VN" i="1" smtClean="0"/>
                  <a:t>x</a:t>
                </a:r>
                <a:r>
                  <a:rPr lang="vi-VN" i="1" baseline="-25000" smtClean="0"/>
                  <a:t>i</a:t>
                </a:r>
                <a:r>
                  <a:rPr lang="vi-VN" smtClean="0"/>
                  <a:t>, </a:t>
                </a:r>
                <a:r>
                  <a:rPr lang="vi-VN" i="1" smtClean="0"/>
                  <a:t>y</a:t>
                </a:r>
                <a:r>
                  <a:rPr lang="vi-VN" i="1" baseline="-25000" smtClean="0"/>
                  <a:t>i</a:t>
                </a:r>
                <a:r>
                  <a:rPr lang="vi-VN" i="1" smtClean="0"/>
                  <a:t> </a:t>
                </a:r>
                <a:r>
                  <a:rPr lang="vi-VN"/>
                  <a:t>) là điểm đã xác định </a:t>
                </a:r>
                <a:r>
                  <a:rPr lang="vi-VN" smtClean="0"/>
                  <a:t>được ở bước</a:t>
                </a:r>
                <a:r>
                  <a:rPr lang="en-US" smtClean="0"/>
                  <a:t> </a:t>
                </a:r>
                <a:r>
                  <a:rPr lang="vi-VN" smtClean="0"/>
                  <a:t>thứ </a:t>
                </a:r>
                <a:r>
                  <a:rPr lang="vi-VN"/>
                  <a:t>i (điểm màu đen) thì điểm cần chọn (</a:t>
                </a:r>
                <a:r>
                  <a:rPr lang="vi-VN" i="1" smtClean="0"/>
                  <a:t>x</a:t>
                </a:r>
                <a:r>
                  <a:rPr lang="vi-VN" i="1" baseline="-25000" smtClean="0"/>
                  <a:t>i</a:t>
                </a:r>
                <a:r>
                  <a:rPr lang="vi-VN" baseline="-25000" smtClean="0"/>
                  <a:t>+1</a:t>
                </a:r>
                <a:r>
                  <a:rPr lang="vi-VN" smtClean="0"/>
                  <a:t>,</a:t>
                </a:r>
                <a:r>
                  <a:rPr lang="vi-VN" i="1" smtClean="0"/>
                  <a:t>y</a:t>
                </a:r>
                <a:r>
                  <a:rPr lang="vi-VN" i="1" baseline="-25000" smtClean="0"/>
                  <a:t>i</a:t>
                </a:r>
                <a:r>
                  <a:rPr lang="vi-VN" baseline="-25000" smtClean="0"/>
                  <a:t>+1</a:t>
                </a:r>
                <a:r>
                  <a:rPr lang="vi-VN" smtClean="0"/>
                  <a:t>) </a:t>
                </a:r>
                <a:r>
                  <a:rPr lang="vi-VN"/>
                  <a:t>ở bước thứ (i+1) sẽ là một </a:t>
                </a:r>
                <a:r>
                  <a:rPr lang="vi-VN" smtClean="0"/>
                  <a:t>trong</a:t>
                </a:r>
                <a:r>
                  <a:rPr lang="en-US" smtClean="0"/>
                  <a:t> </a:t>
                </a:r>
                <a:r>
                  <a:rPr lang="vi-VN" smtClean="0"/>
                  <a:t>hai </a:t>
                </a:r>
                <a:r>
                  <a:rPr lang="vi-VN"/>
                  <a:t>trường hợp như hình </a:t>
                </a:r>
                <a:r>
                  <a:rPr lang="en-US" smtClean="0"/>
                  <a:t>bên</a:t>
                </a:r>
                <a:r>
                  <a:rPr lang="vi-VN" smtClean="0"/>
                  <a:t>:</a:t>
                </a:r>
                <a:endParaRPr lang="en-US" smtClean="0"/>
              </a:p>
              <a:p>
                <a:pPr lvl="0" algn="just"/>
                <a:r>
                  <a:rPr lang="vi-VN"/>
                  <a:t>Như</a:t>
                </a:r>
                <a:r>
                  <a:rPr lang="en-US"/>
                  <a:t> </a:t>
                </a:r>
                <a:r>
                  <a:rPr lang="vi-VN"/>
                  <a:t>vậy: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4363" y="1853754"/>
                <a:ext cx="10561949" cy="4016768"/>
              </a:xfrm>
              <a:blipFill rotWithShape="0">
                <a:blip r:embed="rId3"/>
                <a:stretch>
                  <a:fillRect l="-750" t="-910" r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9762" y="1630849"/>
            <a:ext cx="25336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7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4" y="1853754"/>
            <a:ext cx="7758858" cy="4016768"/>
          </a:xfrm>
        </p:spPr>
        <p:txBody>
          <a:bodyPr>
            <a:normAutofit/>
          </a:bodyPr>
          <a:lstStyle/>
          <a:p>
            <a:pPr lvl="0" algn="just"/>
            <a:r>
              <a:rPr lang="en-US" b="1" smtClean="0"/>
              <a:t>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endParaRPr lang="en-US" b="1" smtClean="0"/>
          </a:p>
          <a:p>
            <a:pPr lvl="0" algn="just"/>
            <a:r>
              <a:rPr lang="en-US" b="1"/>
              <a:t>Thuật toán DDA (Digital Differential Analizer</a:t>
            </a:r>
            <a:r>
              <a:rPr lang="en-US" b="1" smtClean="0"/>
              <a:t>)</a:t>
            </a:r>
          </a:p>
          <a:p>
            <a:pPr lvl="0" algn="just"/>
            <a:r>
              <a:rPr lang="vi-VN"/>
              <a:t>Với thuật toán DDA, việc quyết định chọn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baseline="-25000" smtClean="0"/>
              <a:t>+1</a:t>
            </a:r>
            <a:r>
              <a:rPr lang="en-US"/>
              <a:t> </a:t>
            </a:r>
            <a:r>
              <a:rPr lang="vi-VN" smtClean="0"/>
              <a:t>là </a:t>
            </a:r>
            <a:r>
              <a:rPr lang="vi-VN" i="1" smtClean="0"/>
              <a:t>y</a:t>
            </a:r>
            <a:r>
              <a:rPr lang="vi-VN" i="1" baseline="-25000" smtClean="0"/>
              <a:t>i </a:t>
            </a:r>
            <a:r>
              <a:rPr lang="en-US" i="1" baseline="-25000" smtClean="0"/>
              <a:t> </a:t>
            </a:r>
            <a:r>
              <a:rPr lang="vi-VN" smtClean="0"/>
              <a:t>hay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smtClean="0"/>
              <a:t>+1, dựa</a:t>
            </a:r>
            <a:r>
              <a:rPr lang="en-US" smtClean="0"/>
              <a:t> </a:t>
            </a:r>
            <a:r>
              <a:rPr lang="vi-VN" smtClean="0"/>
              <a:t>vào</a:t>
            </a:r>
            <a:r>
              <a:rPr lang="en-US" smtClean="0"/>
              <a:t> </a:t>
            </a:r>
            <a:r>
              <a:rPr lang="vi-VN" smtClean="0"/>
              <a:t>phương </a:t>
            </a:r>
            <a:r>
              <a:rPr lang="vi-VN"/>
              <a:t>trình của đoạn thẳng </a:t>
            </a:r>
            <a:r>
              <a:rPr lang="vi-VN" i="1"/>
              <a:t>y </a:t>
            </a:r>
            <a:r>
              <a:rPr lang="vi-VN"/>
              <a:t>= </a:t>
            </a:r>
            <a:r>
              <a:rPr lang="vi-VN" i="1" smtClean="0"/>
              <a:t>mx</a:t>
            </a:r>
            <a:r>
              <a:rPr lang="vi-VN" smtClean="0"/>
              <a:t>+</a:t>
            </a:r>
            <a:r>
              <a:rPr lang="vi-VN" i="1" smtClean="0"/>
              <a:t>b</a:t>
            </a:r>
            <a:r>
              <a:rPr lang="vi-VN" smtClean="0"/>
              <a:t>. </a:t>
            </a:r>
            <a:endParaRPr lang="en-US" smtClean="0"/>
          </a:p>
          <a:p>
            <a:pPr lvl="0" algn="just"/>
            <a:r>
              <a:rPr lang="en-US" smtClean="0"/>
              <a:t>T</a:t>
            </a:r>
            <a:r>
              <a:rPr lang="vi-VN" smtClean="0"/>
              <a:t>ọa </a:t>
            </a:r>
            <a:r>
              <a:rPr lang="vi-VN"/>
              <a:t>độ của </a:t>
            </a:r>
            <a:r>
              <a:rPr lang="vi-VN" smtClean="0"/>
              <a:t>điểm</a:t>
            </a:r>
            <a:r>
              <a:rPr lang="en-US"/>
              <a:t> </a:t>
            </a:r>
            <a:r>
              <a:rPr lang="vi-VN" smtClean="0"/>
              <a:t>(</a:t>
            </a:r>
            <a:r>
              <a:rPr lang="vi-VN" i="1" smtClean="0"/>
              <a:t>x</a:t>
            </a:r>
            <a:r>
              <a:rPr lang="vi-VN" i="1" baseline="-25000" smtClean="0"/>
              <a:t>i</a:t>
            </a:r>
            <a:r>
              <a:rPr lang="vi-VN" smtClean="0"/>
              <a:t>+1,</a:t>
            </a:r>
            <a:r>
              <a:rPr lang="vi-VN" i="1" smtClean="0"/>
              <a:t>y</a:t>
            </a:r>
            <a:r>
              <a:rPr lang="vi-VN" smtClean="0"/>
              <a:t>) </a:t>
            </a:r>
            <a:r>
              <a:rPr lang="vi-VN"/>
              <a:t>thuộc về đoạn thẳng thực. </a:t>
            </a:r>
            <a:endParaRPr lang="en-US" smtClean="0"/>
          </a:p>
          <a:p>
            <a:pPr lvl="0"/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smtClean="0"/>
              <a:t>+1 </a:t>
            </a:r>
            <a:r>
              <a:rPr lang="vi-VN"/>
              <a:t>sẽ là giá trị sau khi làm tròn </a:t>
            </a:r>
            <a:r>
              <a:rPr lang="vi-VN" smtClean="0"/>
              <a:t>giá</a:t>
            </a:r>
            <a:r>
              <a:rPr lang="en-US" smtClean="0"/>
              <a:t> </a:t>
            </a:r>
            <a:r>
              <a:rPr lang="vi-VN" smtClean="0"/>
              <a:t>trị </a:t>
            </a:r>
            <a:r>
              <a:rPr lang="vi-VN"/>
              <a:t>tung độ </a:t>
            </a:r>
            <a:r>
              <a:rPr lang="vi-VN" i="1"/>
              <a:t>y</a:t>
            </a:r>
            <a:r>
              <a:rPr lang="vi-VN" smtClean="0"/>
              <a:t>.</a:t>
            </a:r>
            <a:endParaRPr lang="en-US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222" y="1853754"/>
            <a:ext cx="2914650" cy="2609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492456" y="4802645"/>
                <a:ext cx="2194062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𝑅𝑜𝑢𝑛𝑑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456" y="4802645"/>
                <a:ext cx="2194062" cy="7101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388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4" y="1853754"/>
            <a:ext cx="9767336" cy="4016768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b="1" smtClean="0"/>
              <a:t>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endParaRPr lang="en-US" b="1" smtClean="0"/>
          </a:p>
          <a:p>
            <a:pPr lvl="0" algn="just"/>
            <a:r>
              <a:rPr lang="en-US" b="1"/>
              <a:t>Thuật toán DDA (Digital Differential Analizer</a:t>
            </a:r>
            <a:r>
              <a:rPr lang="en-US" b="1" smtClean="0"/>
              <a:t>)</a:t>
            </a:r>
          </a:p>
          <a:p>
            <a:pPr lvl="0"/>
            <a:r>
              <a:rPr lang="vi-VN"/>
              <a:t>Nếu tính trực tiếp giá trị thực y ở mỗi bước từ phương trình </a:t>
            </a:r>
            <a:r>
              <a:rPr lang="vi-VN" i="1"/>
              <a:t>y </a:t>
            </a:r>
            <a:r>
              <a:rPr lang="vi-VN"/>
              <a:t>= </a:t>
            </a:r>
            <a:r>
              <a:rPr lang="vi-VN" i="1"/>
              <a:t>mx </a:t>
            </a:r>
            <a:r>
              <a:rPr lang="vi-VN"/>
              <a:t>+ </a:t>
            </a:r>
            <a:r>
              <a:rPr lang="vi-VN" i="1"/>
              <a:t>b </a:t>
            </a:r>
            <a:r>
              <a:rPr lang="vi-VN" smtClean="0"/>
              <a:t>thì</a:t>
            </a:r>
            <a:r>
              <a:rPr lang="en-US" smtClean="0"/>
              <a:t> </a:t>
            </a:r>
            <a:r>
              <a:rPr lang="vi-VN" smtClean="0"/>
              <a:t>phải </a:t>
            </a:r>
            <a:r>
              <a:rPr lang="vi-VN"/>
              <a:t>cần một phép toán nhân và một phép toán cộng số thực. </a:t>
            </a:r>
            <a:endParaRPr lang="en-US" smtClean="0"/>
          </a:p>
          <a:p>
            <a:pPr lvl="0"/>
            <a:r>
              <a:rPr lang="vi-VN" smtClean="0"/>
              <a:t>Để </a:t>
            </a:r>
            <a:r>
              <a:rPr lang="vi-VN"/>
              <a:t>cải thiện tốc </a:t>
            </a:r>
            <a:r>
              <a:rPr lang="vi-VN" smtClean="0"/>
              <a:t>độ,</a:t>
            </a:r>
            <a:r>
              <a:rPr lang="en-US" smtClean="0"/>
              <a:t> </a:t>
            </a:r>
            <a:r>
              <a:rPr lang="vi-VN" smtClean="0"/>
              <a:t>người </a:t>
            </a:r>
            <a:r>
              <a:rPr lang="vi-VN"/>
              <a:t>ta tính giá trị thực của y ở mỗi bước theo cách sau để khử phép tính </a:t>
            </a:r>
            <a:r>
              <a:rPr lang="vi-VN" smtClean="0"/>
              <a:t>nhân</a:t>
            </a:r>
            <a:r>
              <a:rPr lang="en-US" smtClean="0"/>
              <a:t> </a:t>
            </a:r>
            <a:r>
              <a:rPr lang="vi-VN" smtClean="0"/>
              <a:t>trên </a:t>
            </a:r>
            <a:r>
              <a:rPr lang="vi-VN"/>
              <a:t>số </a:t>
            </a:r>
            <a:r>
              <a:rPr lang="vi-VN" smtClean="0"/>
              <a:t>thực:</a:t>
            </a:r>
            <a:endParaRPr lang="en-US" smtClean="0"/>
          </a:p>
          <a:p>
            <a:pPr lvl="0"/>
            <a:r>
              <a:rPr lang="vi-VN" smtClean="0"/>
              <a:t>Nhận </a:t>
            </a:r>
            <a:r>
              <a:rPr lang="vi-VN"/>
              <a:t>xét </a:t>
            </a:r>
            <a:r>
              <a:rPr lang="vi-VN" smtClean="0"/>
              <a:t>rằng: </a:t>
            </a:r>
            <a:r>
              <a:rPr lang="vi-VN" i="1" smtClean="0"/>
              <a:t>y</a:t>
            </a:r>
            <a:r>
              <a:rPr lang="vi-VN" i="1" baseline="-25000" smtClean="0"/>
              <a:t>sau</a:t>
            </a:r>
            <a:r>
              <a:rPr lang="vi-VN" i="1" smtClean="0"/>
              <a:t> </a:t>
            </a:r>
            <a:r>
              <a:rPr lang="vi-VN"/>
              <a:t>= </a:t>
            </a:r>
            <a:r>
              <a:rPr lang="vi-VN" i="1" smtClean="0"/>
              <a:t>mx</a:t>
            </a:r>
            <a:r>
              <a:rPr lang="vi-VN" i="1" baseline="-25000" smtClean="0"/>
              <a:t>i</a:t>
            </a:r>
            <a:r>
              <a:rPr lang="vi-VN" smtClean="0"/>
              <a:t>+1+</a:t>
            </a:r>
            <a:r>
              <a:rPr lang="vi-VN" i="1" smtClean="0"/>
              <a:t>b </a:t>
            </a:r>
            <a:r>
              <a:rPr lang="vi-VN"/>
              <a:t>= </a:t>
            </a:r>
            <a:r>
              <a:rPr lang="vi-VN" i="1"/>
              <a:t>m </a:t>
            </a:r>
            <a:r>
              <a:rPr lang="vi-VN"/>
              <a:t>(</a:t>
            </a:r>
            <a:r>
              <a:rPr lang="vi-VN" i="1" smtClean="0"/>
              <a:t>x</a:t>
            </a:r>
            <a:r>
              <a:rPr lang="vi-VN" i="1" baseline="-25000" smtClean="0"/>
              <a:t>i</a:t>
            </a:r>
            <a:r>
              <a:rPr lang="vi-VN" smtClean="0"/>
              <a:t>+1)+</a:t>
            </a:r>
            <a:r>
              <a:rPr lang="vi-VN" i="1" smtClean="0"/>
              <a:t>b</a:t>
            </a:r>
            <a:endParaRPr lang="en-US" i="1" smtClean="0"/>
          </a:p>
          <a:p>
            <a:pPr marL="1828800" lvl="4" indent="0">
              <a:buNone/>
            </a:pPr>
            <a:r>
              <a:rPr lang="en-US" i="1" smtClean="0"/>
              <a:t>    y</a:t>
            </a:r>
            <a:r>
              <a:rPr lang="en-US" i="1" baseline="-25000" smtClean="0"/>
              <a:t>trước</a:t>
            </a:r>
            <a:r>
              <a:rPr lang="en-US" i="1" smtClean="0"/>
              <a:t> </a:t>
            </a:r>
            <a:r>
              <a:rPr lang="en-US"/>
              <a:t>= </a:t>
            </a:r>
            <a:r>
              <a:rPr lang="en-US" i="1" smtClean="0"/>
              <a:t>mx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/>
              <a:t>+ </a:t>
            </a:r>
            <a:r>
              <a:rPr lang="en-US" i="1" smtClean="0"/>
              <a:t>b</a:t>
            </a:r>
            <a:r>
              <a:rPr lang="vi-VN"/>
              <a:t/>
            </a:r>
            <a:br>
              <a:rPr lang="vi-VN"/>
            </a:br>
            <a:r>
              <a:rPr lang="es-ES"/>
              <a:t>⇒ </a:t>
            </a:r>
            <a:r>
              <a:rPr lang="es-ES" i="1" smtClean="0"/>
              <a:t>y</a:t>
            </a:r>
            <a:r>
              <a:rPr lang="es-ES" i="1" baseline="-25000" smtClean="0"/>
              <a:t>sau</a:t>
            </a:r>
            <a:r>
              <a:rPr lang="es-ES" i="1" smtClean="0"/>
              <a:t> </a:t>
            </a:r>
            <a:r>
              <a:rPr lang="es-ES"/>
              <a:t>= </a:t>
            </a:r>
            <a:r>
              <a:rPr lang="es-ES" i="1" smtClean="0"/>
              <a:t>y</a:t>
            </a:r>
            <a:r>
              <a:rPr lang="es-ES" i="1" baseline="-25000" smtClean="0"/>
              <a:t>trước</a:t>
            </a:r>
            <a:r>
              <a:rPr lang="es-ES" i="1" smtClean="0"/>
              <a:t> </a:t>
            </a:r>
            <a:r>
              <a:rPr lang="es-ES"/>
              <a:t>+ </a:t>
            </a:r>
            <a:r>
              <a:rPr lang="es-ES" i="1" smtClean="0"/>
              <a:t>m</a:t>
            </a:r>
            <a:endParaRPr lang="en-US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93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4" y="1853754"/>
            <a:ext cx="9767336" cy="4016768"/>
          </a:xfrm>
        </p:spPr>
        <p:txBody>
          <a:bodyPr>
            <a:normAutofit/>
          </a:bodyPr>
          <a:lstStyle/>
          <a:p>
            <a:pPr lvl="0" algn="just"/>
            <a:r>
              <a:rPr lang="en-US" b="1" smtClean="0"/>
              <a:t>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endParaRPr lang="en-US" b="1" smtClean="0"/>
          </a:p>
          <a:p>
            <a:pPr lvl="0" algn="just"/>
            <a:r>
              <a:rPr lang="en-US" b="1"/>
              <a:t>Thuật toán DDA (Digital Differential Analizer</a:t>
            </a:r>
            <a:r>
              <a:rPr lang="en-US" b="1" smtClean="0"/>
              <a:t>)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700" y="1475888"/>
            <a:ext cx="2502475" cy="52293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01800" y="2973878"/>
            <a:ext cx="3568700" cy="37856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#define Round(a) int(a+0.5)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int Color = GREEN;</a:t>
            </a:r>
          </a:p>
          <a:p>
            <a:r>
              <a:rPr lang="en-US" sz="160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void </a:t>
            </a:r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LineDDA(int x1, int y1, int x2, int y2)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{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int x = x1;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float y = y1;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float m = float(y2-y1)/(x2-x1);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putpixel(x, Round(y), Color);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for(int i=x1; i&lt;x2; i++)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{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  x++;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  y+=m;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  putpixel(x,Round(y),Color);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}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} // </a:t>
            </a:r>
            <a:r>
              <a:rPr lang="en-US" sz="160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LineDDA</a:t>
            </a:r>
            <a:endParaRPr lang="en-US" sz="160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50255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4" y="1853754"/>
            <a:ext cx="9767336" cy="4016768"/>
          </a:xfrm>
        </p:spPr>
        <p:txBody>
          <a:bodyPr>
            <a:normAutofit fontScale="70000" lnSpcReduction="20000"/>
          </a:bodyPr>
          <a:lstStyle/>
          <a:p>
            <a:pPr lvl="0" algn="just"/>
            <a:r>
              <a:rPr lang="en-US" b="1" smtClean="0"/>
              <a:t>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endParaRPr lang="en-US" b="1" smtClean="0"/>
          </a:p>
          <a:p>
            <a:pPr lvl="0" algn="just"/>
            <a:r>
              <a:rPr lang="en-US" b="1"/>
              <a:t>Giải thuật </a:t>
            </a:r>
            <a:r>
              <a:rPr lang="en-US" b="1" smtClean="0"/>
              <a:t>Bresenham</a:t>
            </a:r>
          </a:p>
          <a:p>
            <a:pPr lvl="0" algn="just"/>
            <a:r>
              <a:rPr lang="vi-VN"/>
              <a:t>Jack Elton Bresenham (sinh ngày 11 tháng 10 năm 1937, Clovis, New Mexico, Hoa Kỳ) là cựu giáo sư khoa học máy </a:t>
            </a:r>
            <a:r>
              <a:rPr lang="vi-VN" smtClean="0"/>
              <a:t>tính.</a:t>
            </a:r>
            <a:r>
              <a:rPr lang="en-US" smtClean="0"/>
              <a:t> Ông từng</a:t>
            </a:r>
            <a:r>
              <a:rPr lang="vi-VN" smtClean="0"/>
              <a:t> làm </a:t>
            </a:r>
            <a:r>
              <a:rPr lang="vi-VN"/>
              <a:t>việc trong phòng thí nghiệm tính toán tại phòng thí nghiệm phát triển San Jose của IBM. </a:t>
            </a:r>
            <a:r>
              <a:rPr lang="en-US" smtClean="0"/>
              <a:t>Thuật toán được sử dụng cho </a:t>
            </a:r>
            <a:r>
              <a:rPr lang="vi-VN" smtClean="0"/>
              <a:t>máy </a:t>
            </a:r>
            <a:r>
              <a:rPr lang="vi-VN"/>
              <a:t>vẽ </a:t>
            </a:r>
            <a:r>
              <a:rPr lang="vi-VN" smtClean="0"/>
              <a:t>Calcomp </a:t>
            </a:r>
            <a:r>
              <a:rPr lang="en-US" smtClean="0"/>
              <a:t>kết nối với</a:t>
            </a:r>
            <a:r>
              <a:rPr lang="vi-VN" smtClean="0"/>
              <a:t> </a:t>
            </a:r>
            <a:r>
              <a:rPr lang="vi-VN"/>
              <a:t>IBM 1401 thông qua bảng điều khiển máy </a:t>
            </a:r>
            <a:r>
              <a:rPr lang="en-US" smtClean="0"/>
              <a:t>của </a:t>
            </a:r>
            <a:r>
              <a:rPr lang="vi-VN" smtClean="0"/>
              <a:t>đánh </a:t>
            </a:r>
            <a:r>
              <a:rPr lang="vi-VN"/>
              <a:t>chữ </a:t>
            </a:r>
            <a:r>
              <a:rPr lang="vi-VN" smtClean="0"/>
              <a:t>1407</a:t>
            </a:r>
            <a:r>
              <a:rPr lang="en-US" smtClean="0"/>
              <a:t> v</a:t>
            </a:r>
            <a:r>
              <a:rPr lang="vi-VN" smtClean="0"/>
              <a:t>ào </a:t>
            </a:r>
            <a:r>
              <a:rPr lang="vi-VN"/>
              <a:t>mùa hè năm </a:t>
            </a:r>
            <a:r>
              <a:rPr lang="vi-VN" smtClean="0"/>
              <a:t>1962</a:t>
            </a:r>
            <a:r>
              <a:rPr lang="en-US" smtClean="0"/>
              <a:t> (</a:t>
            </a:r>
            <a:r>
              <a:rPr lang="vi-VN" smtClean="0"/>
              <a:t>có </a:t>
            </a:r>
            <a:r>
              <a:rPr lang="vi-VN"/>
              <a:t>thể sớm hơn một </a:t>
            </a:r>
            <a:r>
              <a:rPr lang="vi-VN" smtClean="0"/>
              <a:t>tháng</a:t>
            </a:r>
            <a:r>
              <a:rPr lang="en-US" smtClean="0"/>
              <a:t>)</a:t>
            </a:r>
            <a:r>
              <a:rPr lang="vi-VN" smtClean="0"/>
              <a:t>. </a:t>
            </a:r>
            <a:r>
              <a:rPr lang="en-US" smtClean="0"/>
              <a:t>Sau đó, ông </a:t>
            </a:r>
            <a:r>
              <a:rPr lang="vi-VN" smtClean="0"/>
              <a:t>trình </a:t>
            </a:r>
            <a:r>
              <a:rPr lang="vi-VN"/>
              <a:t>bày </a:t>
            </a:r>
            <a:r>
              <a:rPr lang="en-US" smtClean="0"/>
              <a:t>thuật toán này </a:t>
            </a:r>
            <a:r>
              <a:rPr lang="vi-VN" smtClean="0"/>
              <a:t>tại </a:t>
            </a:r>
            <a:r>
              <a:rPr lang="vi-VN"/>
              <a:t>hội nghị quốc gia ACM năm 1963 ở Denver, Colorado. </a:t>
            </a:r>
            <a:r>
              <a:rPr lang="en-US" smtClean="0"/>
              <a:t>Kết quả của </a:t>
            </a:r>
            <a:r>
              <a:rPr lang="vi-VN"/>
              <a:t>Bresenham </a:t>
            </a:r>
            <a:r>
              <a:rPr lang="en-US" smtClean="0"/>
              <a:t>được công </a:t>
            </a:r>
            <a:r>
              <a:rPr lang="en-US"/>
              <a:t>bố </a:t>
            </a:r>
            <a:r>
              <a:rPr lang="vi-VN" smtClean="0"/>
              <a:t>vào </a:t>
            </a:r>
            <a:r>
              <a:rPr lang="vi-VN"/>
              <a:t>năm </a:t>
            </a:r>
            <a:r>
              <a:rPr lang="vi-VN" smtClean="0"/>
              <a:t>1965</a:t>
            </a:r>
            <a:r>
              <a:rPr lang="en-US" smtClean="0"/>
              <a:t> trên </a:t>
            </a:r>
            <a:r>
              <a:rPr lang="vi-VN"/>
              <a:t>Tạp chí IBM</a:t>
            </a:r>
            <a:r>
              <a:rPr lang="vi-VN" smtClean="0"/>
              <a:t>.</a:t>
            </a:r>
            <a:endParaRPr lang="en-US" smtClean="0"/>
          </a:p>
          <a:p>
            <a:pPr lvl="0" algn="just"/>
            <a:r>
              <a:rPr lang="vi-VN"/>
              <a:t>Thuật toán của </a:t>
            </a:r>
            <a:r>
              <a:rPr lang="en-US" smtClean="0"/>
              <a:t>ông </a:t>
            </a:r>
            <a:r>
              <a:rPr lang="vi-VN" smtClean="0"/>
              <a:t>sau </a:t>
            </a:r>
            <a:r>
              <a:rPr lang="vi-VN"/>
              <a:t>đó đã được mở rộng để </a:t>
            </a:r>
            <a:r>
              <a:rPr lang="en-US" smtClean="0"/>
              <a:t>xây dựng đường</a:t>
            </a:r>
            <a:r>
              <a:rPr lang="vi-VN" smtClean="0"/>
              <a:t> tròn </a:t>
            </a:r>
            <a:r>
              <a:rPr lang="en-US" smtClean="0"/>
              <a:t>(Bresenham's midpoint circle algorithm). </a:t>
            </a:r>
            <a:r>
              <a:rPr lang="vi-VN" smtClean="0"/>
              <a:t>Thuật </a:t>
            </a:r>
            <a:r>
              <a:rPr lang="vi-VN"/>
              <a:t>toán Bresenham </a:t>
            </a:r>
            <a:r>
              <a:rPr lang="vi-VN" smtClean="0"/>
              <a:t>sử dụng</a:t>
            </a:r>
            <a:r>
              <a:rPr lang="en-US" smtClean="0"/>
              <a:t> hầu hết</a:t>
            </a:r>
            <a:r>
              <a:rPr lang="vi-VN" smtClean="0"/>
              <a:t> </a:t>
            </a:r>
            <a:r>
              <a:rPr lang="vi-VN"/>
              <a:t>trong </a:t>
            </a:r>
            <a:r>
              <a:rPr lang="en-US" smtClean="0"/>
              <a:t>sản phẩm </a:t>
            </a:r>
            <a:r>
              <a:rPr lang="vi-VN" smtClean="0"/>
              <a:t>phần </a:t>
            </a:r>
            <a:r>
              <a:rPr lang="vi-VN"/>
              <a:t>cứng như máy vẽ và trong chip đồ họa của card đồ họa hiện </a:t>
            </a:r>
            <a:r>
              <a:rPr lang="vi-VN" smtClean="0"/>
              <a:t>đại</a:t>
            </a:r>
            <a:r>
              <a:rPr lang="en-US" smtClean="0"/>
              <a:t> và</a:t>
            </a:r>
            <a:r>
              <a:rPr lang="vi-VN" smtClean="0"/>
              <a:t> </a:t>
            </a:r>
            <a:r>
              <a:rPr lang="vi-VN"/>
              <a:t>trong nhiều thư viện đồ họa phần mềm</a:t>
            </a:r>
            <a:r>
              <a:rPr lang="vi-VN" smtClean="0"/>
              <a:t>.</a:t>
            </a:r>
            <a:endParaRPr lang="en-US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02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4" y="1853754"/>
            <a:ext cx="9767336" cy="4016768"/>
          </a:xfrm>
        </p:spPr>
        <p:txBody>
          <a:bodyPr>
            <a:normAutofit/>
          </a:bodyPr>
          <a:lstStyle/>
          <a:p>
            <a:pPr lvl="0" algn="just"/>
            <a:r>
              <a:rPr lang="en-US" b="1" smtClean="0"/>
              <a:t>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endParaRPr lang="en-US" b="1" smtClean="0"/>
          </a:p>
          <a:p>
            <a:pPr lvl="0" algn="just"/>
            <a:r>
              <a:rPr lang="en-US" b="1"/>
              <a:t>Giải thuật </a:t>
            </a:r>
            <a:r>
              <a:rPr lang="en-US" b="1" smtClean="0"/>
              <a:t>Bresenham</a:t>
            </a:r>
          </a:p>
          <a:p>
            <a:pPr lvl="0"/>
            <a:r>
              <a:rPr lang="vi-VN"/>
              <a:t>Thuật toán Bresenham đưa ra cách chọn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baseline="-25000" smtClean="0"/>
              <a:t>+1</a:t>
            </a:r>
            <a:r>
              <a:rPr lang="vi-VN" smtClean="0"/>
              <a:t> </a:t>
            </a:r>
            <a:r>
              <a:rPr lang="vi-VN"/>
              <a:t>là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i="1" smtClean="0"/>
              <a:t> </a:t>
            </a:r>
            <a:r>
              <a:rPr lang="vi-VN"/>
              <a:t>hay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smtClean="0"/>
              <a:t>+1 </a:t>
            </a:r>
            <a:r>
              <a:rPr lang="vi-VN"/>
              <a:t>theo một </a:t>
            </a:r>
            <a:r>
              <a:rPr lang="vi-VN" smtClean="0"/>
              <a:t>hướng</a:t>
            </a:r>
            <a:r>
              <a:rPr lang="en-US" smtClean="0"/>
              <a:t> </a:t>
            </a:r>
            <a:r>
              <a:rPr lang="vi-VN" smtClean="0"/>
              <a:t>khác </a:t>
            </a:r>
            <a:r>
              <a:rPr lang="vi-VN"/>
              <a:t>sao cho có thể tối ưu hóa về mặt tốc độ so với thuật toán DDA. Vấn đề </a:t>
            </a:r>
            <a:r>
              <a:rPr lang="vi-VN" smtClean="0"/>
              <a:t>mấu</a:t>
            </a:r>
            <a:r>
              <a:rPr lang="en-US" smtClean="0"/>
              <a:t> </a:t>
            </a:r>
            <a:r>
              <a:rPr lang="vi-VN" smtClean="0"/>
              <a:t>chốt </a:t>
            </a:r>
            <a:r>
              <a:rPr lang="vi-VN"/>
              <a:t>ở đây là làm thế nào để hạn chế tối đa các phép toán trên số </a:t>
            </a:r>
            <a:r>
              <a:rPr lang="vi-VN" smtClean="0"/>
              <a:t>thực</a:t>
            </a:r>
            <a:r>
              <a:rPr lang="en-US" smtClean="0"/>
              <a:t>.</a:t>
            </a:r>
          </a:p>
          <a:p>
            <a:pPr lvl="0"/>
            <a:r>
              <a:rPr lang="en-US"/>
              <a:t>Gọi P (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smtClean="0"/>
              <a:t>+1</a:t>
            </a:r>
            <a:r>
              <a:rPr lang="en-US"/>
              <a:t>, </a:t>
            </a:r>
            <a:r>
              <a:rPr lang="en-US" i="1" smtClean="0"/>
              <a:t>y</a:t>
            </a:r>
            <a:r>
              <a:rPr lang="en-US" smtClean="0"/>
              <a:t>) </a:t>
            </a:r>
            <a:r>
              <a:rPr lang="en-US"/>
              <a:t>là điểm thuộc đoạn thẳng. Ta có: </a:t>
            </a:r>
            <a:r>
              <a:rPr lang="en-US" i="1"/>
              <a:t>y </a:t>
            </a:r>
            <a:r>
              <a:rPr lang="en-US"/>
              <a:t>= </a:t>
            </a:r>
            <a:r>
              <a:rPr lang="en-US" i="1"/>
              <a:t>m </a:t>
            </a:r>
            <a:r>
              <a:rPr lang="en-US"/>
              <a:t>(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smtClean="0"/>
              <a:t>+1</a:t>
            </a:r>
            <a:r>
              <a:rPr lang="en-US"/>
              <a:t>) + </a:t>
            </a:r>
            <a:r>
              <a:rPr lang="en-US" i="1" smtClean="0"/>
              <a:t>b</a:t>
            </a:r>
            <a:endParaRPr lang="en-US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9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smtClean="0"/>
              <a:t>Giới thiệu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vi-VN"/>
              <a:t>Bất kì một ảnh mô tả thế giới thực nào bao giờ cũng được cấu trúc từ tập </a:t>
            </a:r>
            <a:r>
              <a:rPr lang="vi-VN" smtClean="0"/>
              <a:t>các</a:t>
            </a:r>
            <a:r>
              <a:rPr lang="en-US" smtClean="0"/>
              <a:t> </a:t>
            </a:r>
            <a:r>
              <a:rPr lang="vi-VN" smtClean="0"/>
              <a:t>đối </a:t>
            </a:r>
            <a:r>
              <a:rPr lang="vi-VN"/>
              <a:t>tượng đơn giản hơn</a:t>
            </a:r>
            <a:r>
              <a:rPr lang="vi-VN" smtClean="0"/>
              <a:t>.</a:t>
            </a:r>
            <a:r>
              <a:rPr lang="en-US" smtClean="0"/>
              <a:t> </a:t>
            </a:r>
            <a:r>
              <a:rPr lang="vi-VN"/>
              <a:t>Ví dụ một ảnh thể hiện bài trí của một căn phòng sẽ được</a:t>
            </a:r>
            <a:br>
              <a:rPr lang="vi-VN"/>
            </a:br>
            <a:r>
              <a:rPr lang="vi-VN"/>
              <a:t>cấu trúc từ các đối tượng như cây cảnh, tủ kính, bàn ghế, tường, ánh sáng </a:t>
            </a:r>
            <a:r>
              <a:rPr lang="vi-VN" smtClean="0"/>
              <a:t>đèn</a:t>
            </a:r>
            <a:endParaRPr lang="en-US" smtClean="0"/>
          </a:p>
          <a:p>
            <a:pPr lvl="0"/>
            <a:r>
              <a:rPr lang="vi-VN"/>
              <a:t>Với các ảnh đồ họa phát sinh bằng máy tính, hình dạng và màu sắc của mỗi đối</a:t>
            </a:r>
            <a:br>
              <a:rPr lang="vi-VN"/>
            </a:br>
            <a:r>
              <a:rPr lang="vi-VN"/>
              <a:t>tượng có thể được mô tả riêng biệt bằng hai </a:t>
            </a:r>
            <a:r>
              <a:rPr lang="vi-VN" smtClean="0"/>
              <a:t>cách: </a:t>
            </a:r>
            <a:endParaRPr lang="en-US" smtClean="0"/>
          </a:p>
          <a:p>
            <a:pPr lvl="1"/>
            <a:r>
              <a:rPr lang="en-US" smtClean="0"/>
              <a:t>H</a:t>
            </a:r>
            <a:r>
              <a:rPr lang="vi-VN" smtClean="0"/>
              <a:t>oặc </a:t>
            </a:r>
            <a:r>
              <a:rPr lang="vi-VN"/>
              <a:t>là bằng dãy các </a:t>
            </a:r>
            <a:r>
              <a:rPr lang="vi-VN" smtClean="0"/>
              <a:t>pixel</a:t>
            </a:r>
            <a:r>
              <a:rPr lang="en-US" smtClean="0"/>
              <a:t> </a:t>
            </a:r>
            <a:r>
              <a:rPr lang="vi-VN" smtClean="0"/>
              <a:t>tương </a:t>
            </a:r>
            <a:r>
              <a:rPr lang="vi-VN"/>
              <a:t>ứng </a:t>
            </a:r>
            <a:endParaRPr lang="en-US" smtClean="0"/>
          </a:p>
          <a:p>
            <a:pPr lvl="1"/>
            <a:r>
              <a:rPr lang="en-US" smtClean="0"/>
              <a:t>H</a:t>
            </a:r>
            <a:r>
              <a:rPr lang="vi-VN" smtClean="0"/>
              <a:t>oặc </a:t>
            </a:r>
            <a:r>
              <a:rPr lang="vi-VN"/>
              <a:t>là bằng tập các đối tượng hình học cơ sở như đoạn thẳng hay </a:t>
            </a:r>
            <a:r>
              <a:rPr lang="vi-VN" smtClean="0"/>
              <a:t>đa giác</a:t>
            </a:r>
            <a:r>
              <a:rPr lang="en-US" smtClean="0"/>
              <a:t>.</a:t>
            </a:r>
          </a:p>
          <a:p>
            <a:r>
              <a:rPr lang="vi-VN" smtClean="0"/>
              <a:t>Sau </a:t>
            </a:r>
            <a:r>
              <a:rPr lang="vi-VN"/>
              <a:t>đó, các ảnh </a:t>
            </a:r>
            <a:r>
              <a:rPr lang="vi-VN" smtClean="0"/>
              <a:t>hiển </a:t>
            </a:r>
            <a:r>
              <a:rPr lang="vi-VN"/>
              <a:t>thị bằng cách nạp các pixel vào </a:t>
            </a:r>
            <a:r>
              <a:rPr lang="vi-VN" smtClean="0"/>
              <a:t>vùng</a:t>
            </a:r>
            <a:r>
              <a:rPr lang="en-US" smtClean="0"/>
              <a:t> </a:t>
            </a:r>
            <a:r>
              <a:rPr lang="vi-VN" smtClean="0"/>
              <a:t>bộ </a:t>
            </a:r>
            <a:r>
              <a:rPr lang="vi-VN"/>
              <a:t>nhớ màn hình</a:t>
            </a:r>
            <a:r>
              <a:rPr lang="vi-VN" smtClean="0"/>
              <a:t>.</a:t>
            </a:r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4" y="1853754"/>
            <a:ext cx="6744736" cy="2377972"/>
          </a:xfrm>
        </p:spPr>
        <p:txBody>
          <a:bodyPr>
            <a:noAutofit/>
          </a:bodyPr>
          <a:lstStyle/>
          <a:p>
            <a:pPr lvl="0" algn="just"/>
            <a:r>
              <a:rPr lang="en-US" sz="1800" b="1" smtClean="0"/>
              <a:t>2.3. </a:t>
            </a:r>
            <a:r>
              <a:rPr lang="vi-VN" sz="1800" b="1" smtClean="0"/>
              <a:t>Các </a:t>
            </a:r>
            <a:r>
              <a:rPr lang="vi-VN" sz="1800" b="1"/>
              <a:t>giải thuật xây dựng thực thể cơ </a:t>
            </a:r>
            <a:r>
              <a:rPr lang="vi-VN" sz="1800" b="1" smtClean="0"/>
              <a:t>sở</a:t>
            </a:r>
            <a:endParaRPr lang="en-US" sz="1800" b="1" smtClean="0"/>
          </a:p>
          <a:p>
            <a:pPr lvl="0" algn="just"/>
            <a:r>
              <a:rPr lang="en-US" sz="1800" b="1"/>
              <a:t>Giải thuật </a:t>
            </a:r>
            <a:r>
              <a:rPr lang="en-US" sz="1800" b="1" smtClean="0"/>
              <a:t>Bresenham</a:t>
            </a:r>
          </a:p>
          <a:p>
            <a:pPr lvl="0" algn="just"/>
            <a:r>
              <a:rPr lang="en-US" sz="1800" smtClean="0"/>
              <a:t>Đặt d</a:t>
            </a:r>
            <a:r>
              <a:rPr lang="en-US" sz="1800" baseline="-25000" smtClean="0"/>
              <a:t>1</a:t>
            </a:r>
            <a:r>
              <a:rPr lang="en-US" sz="1800" smtClean="0"/>
              <a:t>=y-y</a:t>
            </a:r>
            <a:r>
              <a:rPr lang="en-US" sz="1800" baseline="-25000" smtClean="0"/>
              <a:t>i</a:t>
            </a:r>
            <a:r>
              <a:rPr lang="en-US" sz="1800" baseline="30000" smtClean="0"/>
              <a:t> </a:t>
            </a:r>
            <a:r>
              <a:rPr lang="en-US" sz="1800" smtClean="0"/>
              <a:t>và d</a:t>
            </a:r>
            <a:r>
              <a:rPr lang="en-US" sz="1800" baseline="-25000" smtClean="0"/>
              <a:t>2</a:t>
            </a:r>
            <a:r>
              <a:rPr lang="en-US" sz="1800" smtClean="0"/>
              <a:t>=(y</a:t>
            </a:r>
            <a:r>
              <a:rPr lang="en-US" sz="1800" baseline="-25000" smtClean="0"/>
              <a:t>i</a:t>
            </a:r>
            <a:r>
              <a:rPr lang="en-US" sz="1800" smtClean="0"/>
              <a:t>+1)-y</a:t>
            </a:r>
          </a:p>
          <a:p>
            <a:pPr lvl="0"/>
            <a:r>
              <a:rPr lang="vi-VN" sz="1800"/>
              <a:t>Xét tất cả các vị trí tương đối của </a:t>
            </a:r>
            <a:r>
              <a:rPr lang="vi-VN" sz="1800" i="1"/>
              <a:t>y </a:t>
            </a:r>
            <a:r>
              <a:rPr lang="vi-VN" sz="1800"/>
              <a:t>so với </a:t>
            </a:r>
            <a:r>
              <a:rPr lang="vi-VN" sz="1800" i="1" smtClean="0"/>
              <a:t>y</a:t>
            </a:r>
            <a:r>
              <a:rPr lang="vi-VN" sz="1800" i="1" baseline="-25000" smtClean="0"/>
              <a:t>i</a:t>
            </a:r>
            <a:r>
              <a:rPr lang="vi-VN" sz="1800" i="1" smtClean="0"/>
              <a:t> </a:t>
            </a:r>
            <a:r>
              <a:rPr lang="vi-VN" sz="1800"/>
              <a:t>và </a:t>
            </a:r>
            <a:r>
              <a:rPr lang="vi-VN" sz="1800" i="1" smtClean="0"/>
              <a:t>y</a:t>
            </a:r>
            <a:r>
              <a:rPr lang="vi-VN" sz="1800" i="1" baseline="-25000" smtClean="0"/>
              <a:t>i</a:t>
            </a:r>
            <a:r>
              <a:rPr lang="vi-VN" sz="1800" smtClean="0"/>
              <a:t>+1, </a:t>
            </a:r>
            <a:r>
              <a:rPr lang="vi-VN" sz="1800"/>
              <a:t>việc chọn </a:t>
            </a:r>
            <a:r>
              <a:rPr lang="vi-VN" sz="1800" smtClean="0"/>
              <a:t>điểm</a:t>
            </a:r>
            <a:r>
              <a:rPr lang="en-US" sz="1800" smtClean="0"/>
              <a:t> </a:t>
            </a:r>
            <a:r>
              <a:rPr lang="vi-VN" sz="1800" smtClean="0"/>
              <a:t>(</a:t>
            </a:r>
            <a:r>
              <a:rPr lang="vi-VN" sz="1800" i="1" smtClean="0"/>
              <a:t>x</a:t>
            </a:r>
            <a:r>
              <a:rPr lang="vi-VN" sz="1800" i="1" baseline="-25000" smtClean="0"/>
              <a:t>i</a:t>
            </a:r>
            <a:r>
              <a:rPr lang="vi-VN" sz="1800" baseline="-25000" smtClean="0"/>
              <a:t>+1</a:t>
            </a:r>
            <a:r>
              <a:rPr lang="vi-VN" sz="1800" smtClean="0"/>
              <a:t>, </a:t>
            </a:r>
            <a:r>
              <a:rPr lang="vi-VN" sz="1800" i="1" smtClean="0"/>
              <a:t>y</a:t>
            </a:r>
            <a:r>
              <a:rPr lang="vi-VN" sz="1800" i="1" baseline="-25000" smtClean="0"/>
              <a:t>i</a:t>
            </a:r>
            <a:r>
              <a:rPr lang="vi-VN" sz="1800" baseline="-25000" smtClean="0"/>
              <a:t>+1</a:t>
            </a:r>
            <a:r>
              <a:rPr lang="vi-VN" sz="1800" smtClean="0"/>
              <a:t> </a:t>
            </a:r>
            <a:r>
              <a:rPr lang="vi-VN" sz="1800"/>
              <a:t>) là S hay P phụ thuộc vào việc </a:t>
            </a:r>
            <a:r>
              <a:rPr lang="vi-VN" sz="1800" smtClean="0"/>
              <a:t>dấu </a:t>
            </a:r>
            <a:r>
              <a:rPr lang="vi-VN" sz="1800"/>
              <a:t>của </a:t>
            </a:r>
            <a:r>
              <a:rPr lang="en-US" sz="1800" smtClean="0"/>
              <a:t>(</a:t>
            </a:r>
            <a:r>
              <a:rPr lang="vi-VN" sz="1800" i="1" smtClean="0"/>
              <a:t>d</a:t>
            </a:r>
            <a:r>
              <a:rPr lang="vi-VN" sz="1800" baseline="-25000" smtClean="0"/>
              <a:t>1</a:t>
            </a:r>
            <a:r>
              <a:rPr lang="vi-VN" sz="1800" smtClean="0"/>
              <a:t>−</a:t>
            </a:r>
            <a:r>
              <a:rPr lang="vi-VN" sz="1800" i="1" smtClean="0"/>
              <a:t>d</a:t>
            </a:r>
            <a:r>
              <a:rPr lang="vi-VN" sz="1800" baseline="-25000" smtClean="0"/>
              <a:t>2</a:t>
            </a:r>
            <a:r>
              <a:rPr lang="en-US" sz="1800" smtClean="0"/>
              <a:t>)</a:t>
            </a:r>
            <a:r>
              <a:rPr lang="vi-VN" sz="1800" smtClean="0"/>
              <a:t>:</a:t>
            </a:r>
            <a:endParaRPr lang="en-US" sz="18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7212" y="1574251"/>
            <a:ext cx="3152775" cy="23627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3420" y="4071909"/>
                <a:ext cx="9966567" cy="182865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 cap="none" baseline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 cap="none" baseline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800" smtClean="0"/>
                  <a:t>Nếu </a:t>
                </a:r>
                <a:r>
                  <a:rPr lang="en-US" sz="1800" smtClean="0"/>
                  <a:t>(</a:t>
                </a:r>
                <a:r>
                  <a:rPr lang="vi-VN" sz="1800" i="1" smtClean="0"/>
                  <a:t>d</a:t>
                </a:r>
                <a:r>
                  <a:rPr lang="vi-VN" sz="1800" baseline="-25000" smtClean="0"/>
                  <a:t>1</a:t>
                </a:r>
                <a:r>
                  <a:rPr lang="vi-VN" sz="1800" smtClean="0"/>
                  <a:t>−</a:t>
                </a:r>
                <a:r>
                  <a:rPr lang="vi-VN" sz="1800" i="1" smtClean="0"/>
                  <a:t>d</a:t>
                </a:r>
                <a:r>
                  <a:rPr lang="vi-VN" sz="1800" baseline="-25000" smtClean="0"/>
                  <a:t>2</a:t>
                </a:r>
                <a:r>
                  <a:rPr lang="en-US" sz="1800" smtClean="0"/>
                  <a:t>) </a:t>
                </a:r>
                <a:r>
                  <a:rPr lang="vi-VN" sz="1800" smtClean="0"/>
                  <a:t>&lt; 0, điểm S</a:t>
                </a:r>
                <a:r>
                  <a:rPr lang="en-US" sz="1800" smtClean="0"/>
                  <a:t> được </a:t>
                </a:r>
                <a:r>
                  <a:rPr lang="vi-VN" sz="1800" smtClean="0"/>
                  <a:t>chọn, tức là </a:t>
                </a:r>
                <a:r>
                  <a:rPr lang="vi-VN" sz="1800" i="1" smtClean="0"/>
                  <a:t>y</a:t>
                </a:r>
                <a:r>
                  <a:rPr lang="vi-VN" sz="1800" i="1" baseline="-25000" smtClean="0"/>
                  <a:t>i</a:t>
                </a:r>
                <a:r>
                  <a:rPr lang="vi-VN" sz="1800" baseline="-25000" smtClean="0"/>
                  <a:t>+1</a:t>
                </a:r>
                <a:r>
                  <a:rPr lang="vi-VN" sz="1800" smtClean="0"/>
                  <a:t>=</a:t>
                </a:r>
                <a:r>
                  <a:rPr lang="vi-VN" sz="1800" i="1" smtClean="0"/>
                  <a:t>y</a:t>
                </a:r>
                <a:r>
                  <a:rPr lang="vi-VN" sz="1800" i="1" baseline="-25000" smtClean="0"/>
                  <a:t>i</a:t>
                </a:r>
                <a:r>
                  <a:rPr lang="vi-VN" sz="1800" i="1" smtClean="0"/>
                  <a:t> </a:t>
                </a:r>
                <a:r>
                  <a:rPr lang="vi-VN" sz="1800" smtClean="0"/>
                  <a:t>.</a:t>
                </a:r>
                <a:r>
                  <a:rPr lang="en-US" sz="1800" smtClean="0"/>
                  <a:t> </a:t>
                </a:r>
                <a:r>
                  <a:rPr lang="vi-VN" sz="1800" smtClean="0"/>
                  <a:t>Ngược lại, ta chọn điểm P, tức </a:t>
                </a:r>
                <a:r>
                  <a:rPr lang="vi-VN" sz="1800" i="1" smtClean="0"/>
                  <a:t>y</a:t>
                </a:r>
                <a:r>
                  <a:rPr lang="vi-VN" sz="1800" i="1" baseline="-25000" smtClean="0"/>
                  <a:t>i</a:t>
                </a:r>
                <a:r>
                  <a:rPr lang="vi-VN" sz="1800" baseline="-25000" smtClean="0"/>
                  <a:t>+1</a:t>
                </a:r>
                <a:r>
                  <a:rPr lang="vi-VN" sz="1800" smtClean="0"/>
                  <a:t> = </a:t>
                </a:r>
                <a:r>
                  <a:rPr lang="vi-VN" sz="1800" i="1" smtClean="0"/>
                  <a:t>y</a:t>
                </a:r>
                <a:r>
                  <a:rPr lang="vi-VN" sz="1800" i="1" baseline="-25000" smtClean="0"/>
                  <a:t>i</a:t>
                </a:r>
                <a:r>
                  <a:rPr lang="vi-VN" sz="1800" smtClean="0"/>
                  <a:t>+1.</a:t>
                </a:r>
                <a:endParaRPr lang="en-US" sz="1800" smtClean="0"/>
              </a:p>
              <a:p>
                <a:r>
                  <a:rPr lang="vi-VN" sz="1800" smtClean="0"/>
                  <a:t>Xét </a:t>
                </a:r>
                <a:r>
                  <a:rPr lang="vi-VN" sz="1800" i="1" smtClean="0"/>
                  <a:t>p</a:t>
                </a:r>
                <a:r>
                  <a:rPr lang="vi-VN" sz="1800" i="1" baseline="-25000" smtClean="0"/>
                  <a:t>i</a:t>
                </a:r>
                <a:r>
                  <a:rPr lang="vi-VN" sz="1800" i="1" smtClean="0"/>
                  <a:t> </a:t>
                </a:r>
                <a:r>
                  <a:rPr lang="vi-VN" sz="1800" smtClean="0"/>
                  <a:t>= </a:t>
                </a:r>
                <a:r>
                  <a:rPr lang="vi-VN" sz="1800" i="1" smtClean="0"/>
                  <a:t>D</a:t>
                </a:r>
                <a:r>
                  <a:rPr lang="vi-VN" sz="1800" i="1" baseline="-25000" smtClean="0"/>
                  <a:t>x</a:t>
                </a:r>
                <a:r>
                  <a:rPr lang="vi-VN" sz="1800" smtClean="0"/>
                  <a:t>(</a:t>
                </a:r>
                <a:r>
                  <a:rPr lang="vi-VN" sz="1800" i="1" smtClean="0"/>
                  <a:t>d</a:t>
                </a:r>
                <a:r>
                  <a:rPr lang="vi-VN" sz="1800" baseline="-25000" smtClean="0"/>
                  <a:t>1</a:t>
                </a:r>
                <a:r>
                  <a:rPr lang="vi-VN" sz="1800" smtClean="0"/>
                  <a:t>−</a:t>
                </a:r>
                <a:r>
                  <a:rPr lang="vi-VN" sz="1800" i="1" smtClean="0"/>
                  <a:t>d</a:t>
                </a:r>
                <a:r>
                  <a:rPr lang="vi-VN" sz="1800" baseline="-25000" smtClean="0"/>
                  <a:t>2</a:t>
                </a:r>
                <a:r>
                  <a:rPr lang="vi-VN" sz="1800" smtClean="0"/>
                  <a:t>) = </a:t>
                </a:r>
                <a:r>
                  <a:rPr lang="vi-VN" sz="1800" i="1" smtClean="0"/>
                  <a:t>Dx</a:t>
                </a:r>
                <a:r>
                  <a:rPr lang="vi-VN" sz="1800" smtClean="0"/>
                  <a:t>(2</a:t>
                </a:r>
                <a:r>
                  <a:rPr lang="vi-VN" sz="1800" i="1" smtClean="0"/>
                  <a:t>y</a:t>
                </a:r>
                <a:r>
                  <a:rPr lang="vi-VN" sz="1800" smtClean="0"/>
                  <a:t>−2</a:t>
                </a:r>
                <a:r>
                  <a:rPr lang="vi-VN" sz="1800" i="1" smtClean="0"/>
                  <a:t>y</a:t>
                </a:r>
                <a:r>
                  <a:rPr lang="vi-VN" sz="1800" i="1" baseline="-25000" smtClean="0"/>
                  <a:t>i</a:t>
                </a:r>
                <a:r>
                  <a:rPr lang="vi-VN" sz="1800" i="1" smtClean="0"/>
                  <a:t> </a:t>
                </a:r>
                <a:r>
                  <a:rPr lang="vi-VN" sz="1800" smtClean="0"/>
                  <a:t>− 1)</a:t>
                </a:r>
                <a:r>
                  <a:rPr lang="en-US" sz="1800" smtClean="0"/>
                  <a:t> </a:t>
                </a:r>
                <a:r>
                  <a:rPr lang="vi-VN" sz="1800" smtClean="0"/>
                  <a:t>⇒ </a:t>
                </a:r>
                <a:r>
                  <a:rPr lang="vi-VN" sz="1800" i="1" smtClean="0"/>
                  <a:t>p</a:t>
                </a:r>
                <a:r>
                  <a:rPr lang="vi-VN" sz="1800" i="1" baseline="-25000" smtClean="0"/>
                  <a:t>i</a:t>
                </a:r>
                <a:r>
                  <a:rPr lang="vi-VN" sz="1800" i="1" smtClean="0"/>
                  <a:t> </a:t>
                </a:r>
                <a:r>
                  <a:rPr lang="vi-VN" sz="1800" smtClean="0"/>
                  <a:t>= </a:t>
                </a:r>
                <a:r>
                  <a:rPr lang="vi-VN" sz="1800" i="1" smtClean="0"/>
                  <a:t>Dx </a:t>
                </a:r>
                <a:r>
                  <a:rPr lang="vi-VN" sz="1800" smtClean="0"/>
                  <a:t>[2(</a:t>
                </a:r>
                <a:r>
                  <a:rPr lang="vi-VN" sz="1800" i="1" smtClean="0"/>
                  <a:t>m </a:t>
                </a:r>
                <a:r>
                  <a:rPr lang="vi-VN" sz="1800" smtClean="0"/>
                  <a:t>(</a:t>
                </a:r>
                <a:r>
                  <a:rPr lang="vi-VN" sz="1800" i="1" smtClean="0"/>
                  <a:t>x</a:t>
                </a:r>
                <a:r>
                  <a:rPr lang="vi-VN" sz="1800" i="1" baseline="-25000" smtClean="0"/>
                  <a:t>i</a:t>
                </a:r>
                <a:r>
                  <a:rPr lang="vi-VN" sz="1800" smtClean="0"/>
                  <a:t>+1)+ </a:t>
                </a:r>
                <a:r>
                  <a:rPr lang="vi-VN" sz="1800" i="1" smtClean="0"/>
                  <a:t>b</a:t>
                </a:r>
                <a:r>
                  <a:rPr lang="vi-VN" sz="1800" smtClean="0"/>
                  <a:t>) − 2</a:t>
                </a:r>
                <a:r>
                  <a:rPr lang="vi-VN" sz="1800" i="1" smtClean="0"/>
                  <a:t>y</a:t>
                </a:r>
                <a:r>
                  <a:rPr lang="vi-VN" sz="1800" i="1" baseline="-25000" smtClean="0"/>
                  <a:t>i</a:t>
                </a:r>
                <a:r>
                  <a:rPr lang="vi-VN" sz="1800" smtClean="0"/>
                  <a:t>−1]</a:t>
                </a:r>
                <a:endParaRPr lang="en-US" sz="1800" baseline="-25000"/>
              </a:p>
              <a:p>
                <a:r>
                  <a:rPr lang="vi-VN" sz="1800" smtClean="0"/>
                  <a:t>Thay</a:t>
                </a:r>
                <a:r>
                  <a:rPr lang="en-US" sz="180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i="1" smtClean="0"/>
                  <a:t>  </a:t>
                </a:r>
                <a:r>
                  <a:rPr lang="vi-VN" sz="1800" smtClean="0"/>
                  <a:t>vào </a:t>
                </a:r>
                <a:r>
                  <a:rPr lang="vi-VN" sz="1800"/>
                  <a:t>phương trình trên ta </a:t>
                </a:r>
                <a:r>
                  <a:rPr lang="vi-VN" sz="1800" smtClean="0"/>
                  <a:t>được: </a:t>
                </a:r>
                <a:r>
                  <a:rPr lang="vi-VN" sz="1800" i="1" smtClean="0"/>
                  <a:t>p</a:t>
                </a:r>
                <a:r>
                  <a:rPr lang="vi-VN" sz="1800" i="1" baseline="-25000" smtClean="0"/>
                  <a:t>i</a:t>
                </a:r>
                <a:r>
                  <a:rPr lang="vi-VN" sz="1800" i="1" smtClean="0"/>
                  <a:t> </a:t>
                </a:r>
                <a:r>
                  <a:rPr lang="vi-VN" sz="1800"/>
                  <a:t>= </a:t>
                </a:r>
                <a:r>
                  <a:rPr lang="vi-VN" sz="1800" smtClean="0"/>
                  <a:t>2</a:t>
                </a:r>
                <a:r>
                  <a:rPr lang="vi-VN" sz="1800" i="1" smtClean="0"/>
                  <a:t>Dyx</a:t>
                </a:r>
                <a:r>
                  <a:rPr lang="vi-VN" sz="1800" i="1" baseline="-25000" smtClean="0"/>
                  <a:t>i</a:t>
                </a:r>
                <a:r>
                  <a:rPr lang="vi-VN" sz="1800" i="1" smtClean="0"/>
                  <a:t> </a:t>
                </a:r>
                <a:r>
                  <a:rPr lang="vi-VN" sz="1800"/>
                  <a:t>− </a:t>
                </a:r>
                <a:r>
                  <a:rPr lang="vi-VN" sz="1800" smtClean="0"/>
                  <a:t>2</a:t>
                </a:r>
                <a:r>
                  <a:rPr lang="vi-VN" sz="1800" i="1" smtClean="0"/>
                  <a:t>Dxy</a:t>
                </a:r>
                <a:r>
                  <a:rPr lang="vi-VN" sz="1800" i="1" baseline="-25000" smtClean="0"/>
                  <a:t>i</a:t>
                </a:r>
                <a:r>
                  <a:rPr lang="vi-VN" sz="1800" i="1" smtClean="0"/>
                  <a:t> </a:t>
                </a:r>
                <a:r>
                  <a:rPr lang="vi-VN" sz="1800"/>
                  <a:t>+ </a:t>
                </a:r>
                <a:r>
                  <a:rPr lang="vi-VN" sz="1800" i="1"/>
                  <a:t>c </a:t>
                </a:r>
                <a:r>
                  <a:rPr lang="vi-VN" sz="1800"/>
                  <a:t>, </a:t>
                </a:r>
                <a:r>
                  <a:rPr lang="vi-VN" sz="1800" smtClean="0"/>
                  <a:t>với</a:t>
                </a:r>
                <a:r>
                  <a:rPr lang="en-US" sz="1800" smtClean="0"/>
                  <a:t> </a:t>
                </a:r>
                <a:r>
                  <a:rPr lang="vi-VN" sz="1800" i="1" smtClean="0"/>
                  <a:t>c </a:t>
                </a:r>
                <a:r>
                  <a:rPr lang="vi-VN" sz="1800"/>
                  <a:t>= 2</a:t>
                </a:r>
                <a:r>
                  <a:rPr lang="vi-VN" sz="1800" i="1"/>
                  <a:t>Dy </a:t>
                </a:r>
                <a:r>
                  <a:rPr lang="vi-VN" sz="1800"/>
                  <a:t>+ </a:t>
                </a:r>
                <a:r>
                  <a:rPr lang="vi-VN" sz="1800" smtClean="0"/>
                  <a:t>(2</a:t>
                </a:r>
                <a:r>
                  <a:rPr lang="vi-VN" sz="1800" i="1" smtClean="0"/>
                  <a:t>b </a:t>
                </a:r>
                <a:r>
                  <a:rPr lang="vi-VN" sz="1800"/>
                  <a:t>− </a:t>
                </a:r>
                <a:r>
                  <a:rPr lang="vi-VN" sz="1800" smtClean="0"/>
                  <a:t>1)</a:t>
                </a:r>
                <a:r>
                  <a:rPr lang="vi-VN" sz="1800" i="1" smtClean="0"/>
                  <a:t>Dx</a:t>
                </a:r>
                <a:endParaRPr lang="en-US" sz="1800" smtClean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C3C0199F-A274-44C6-BF37-784A855E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420" y="4071909"/>
                <a:ext cx="9966567" cy="1828651"/>
              </a:xfrm>
              <a:prstGeom prst="rect">
                <a:avLst/>
              </a:prstGeom>
              <a:blipFill rotWithShape="0">
                <a:blip r:embed="rId6"/>
                <a:stretch>
                  <a:fillRect l="-428" t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643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4" y="1853754"/>
            <a:ext cx="9767336" cy="4016768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b="1" smtClean="0"/>
              <a:t>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endParaRPr lang="en-US" b="1" smtClean="0"/>
          </a:p>
          <a:p>
            <a:pPr lvl="0" algn="just"/>
            <a:r>
              <a:rPr lang="en-US" b="1"/>
              <a:t>Giải thuật </a:t>
            </a:r>
            <a:r>
              <a:rPr lang="en-US" b="1" smtClean="0"/>
              <a:t>Bresenham</a:t>
            </a:r>
          </a:p>
          <a:p>
            <a:pPr lvl="0"/>
            <a:r>
              <a:rPr lang="vi-VN"/>
              <a:t>Nhận xét rằng do </a:t>
            </a:r>
            <a:r>
              <a:rPr lang="vi-VN" i="1"/>
              <a:t>D</a:t>
            </a:r>
            <a:r>
              <a:rPr lang="vi-VN" i="1" baseline="-25000"/>
              <a:t>x</a:t>
            </a:r>
            <a:r>
              <a:rPr lang="vi-VN" i="1"/>
              <a:t> </a:t>
            </a:r>
            <a:r>
              <a:rPr lang="vi-VN"/>
              <a:t>&gt; 0 nên dấu của biểu thức </a:t>
            </a:r>
            <a:r>
              <a:rPr lang="en-US"/>
              <a:t>(</a:t>
            </a:r>
            <a:r>
              <a:rPr lang="vi-VN" i="1"/>
              <a:t>d</a:t>
            </a:r>
            <a:r>
              <a:rPr lang="vi-VN" baseline="-25000"/>
              <a:t>1</a:t>
            </a:r>
            <a:r>
              <a:rPr lang="vi-VN"/>
              <a:t>−</a:t>
            </a:r>
            <a:r>
              <a:rPr lang="vi-VN" i="1"/>
              <a:t>d</a:t>
            </a:r>
            <a:r>
              <a:rPr lang="vi-VN" baseline="-25000"/>
              <a:t>2</a:t>
            </a:r>
            <a:r>
              <a:rPr lang="en-US"/>
              <a:t>) </a:t>
            </a:r>
            <a:r>
              <a:rPr lang="vi-VN" smtClean="0"/>
              <a:t>cũng </a:t>
            </a:r>
            <a:r>
              <a:rPr lang="vi-VN"/>
              <a:t>chính là dấu </a:t>
            </a:r>
            <a:r>
              <a:rPr lang="vi-VN" smtClean="0"/>
              <a:t>của</a:t>
            </a:r>
            <a:r>
              <a:rPr lang="en-US" smtClean="0"/>
              <a:t> </a:t>
            </a:r>
            <a:r>
              <a:rPr lang="vi-VN" i="1" smtClean="0"/>
              <a:t>p</a:t>
            </a:r>
            <a:r>
              <a:rPr lang="vi-VN" i="1" baseline="-25000" smtClean="0"/>
              <a:t>i</a:t>
            </a:r>
            <a:r>
              <a:rPr lang="vi-VN" smtClean="0"/>
              <a:t>. </a:t>
            </a:r>
            <a:r>
              <a:rPr lang="vi-VN"/>
              <a:t>Hay nói </a:t>
            </a:r>
            <a:r>
              <a:rPr lang="vi-VN" smtClean="0"/>
              <a:t>cách </a:t>
            </a:r>
            <a:r>
              <a:rPr lang="vi-VN"/>
              <a:t>khác, nếu tại bước thứ i ta xác định được dấu của </a:t>
            </a:r>
            <a:r>
              <a:rPr lang="vi-VN" i="1" smtClean="0"/>
              <a:t>p</a:t>
            </a:r>
            <a:r>
              <a:rPr lang="vi-VN" i="1" baseline="-25000" smtClean="0"/>
              <a:t>i</a:t>
            </a:r>
            <a:r>
              <a:rPr lang="vi-VN" i="1" smtClean="0"/>
              <a:t> </a:t>
            </a:r>
            <a:r>
              <a:rPr lang="vi-VN"/>
              <a:t>thì </a:t>
            </a:r>
            <a:r>
              <a:rPr lang="vi-VN" smtClean="0"/>
              <a:t>xem</a:t>
            </a:r>
            <a:r>
              <a:rPr lang="en-US" smtClean="0"/>
              <a:t> </a:t>
            </a:r>
            <a:r>
              <a:rPr lang="vi-VN" smtClean="0"/>
              <a:t>như xác </a:t>
            </a:r>
            <a:r>
              <a:rPr lang="vi-VN"/>
              <a:t>định được điểm cần chọn ở </a:t>
            </a:r>
            <a:r>
              <a:rPr lang="vi-VN" smtClean="0"/>
              <a:t>bước</a:t>
            </a:r>
            <a:r>
              <a:rPr lang="en-US" smtClean="0"/>
              <a:t> </a:t>
            </a:r>
            <a:r>
              <a:rPr lang="vi-VN" smtClean="0"/>
              <a:t>(i+1</a:t>
            </a:r>
            <a:r>
              <a:rPr lang="vi-VN"/>
              <a:t>). Vấn đề còn lại là làm thế nào </a:t>
            </a:r>
            <a:r>
              <a:rPr lang="vi-VN" smtClean="0"/>
              <a:t>để</a:t>
            </a:r>
            <a:r>
              <a:rPr lang="en-US" smtClean="0"/>
              <a:t> </a:t>
            </a:r>
            <a:r>
              <a:rPr lang="vi-VN" smtClean="0"/>
              <a:t>tính </a:t>
            </a:r>
            <a:r>
              <a:rPr lang="vi-VN"/>
              <a:t>được </a:t>
            </a:r>
            <a:r>
              <a:rPr lang="vi-VN" i="1" smtClean="0"/>
              <a:t>p</a:t>
            </a:r>
            <a:r>
              <a:rPr lang="vi-VN" i="1" baseline="-25000" smtClean="0"/>
              <a:t>i</a:t>
            </a:r>
            <a:r>
              <a:rPr lang="vi-VN" i="1" smtClean="0"/>
              <a:t> </a:t>
            </a:r>
            <a:r>
              <a:rPr lang="vi-VN"/>
              <a:t>tại mỗi bước thật nhanh</a:t>
            </a:r>
            <a:r>
              <a:rPr lang="vi-VN" smtClean="0"/>
              <a:t>.</a:t>
            </a:r>
            <a:endParaRPr lang="en-US" smtClean="0"/>
          </a:p>
          <a:p>
            <a:pPr lvl="0"/>
            <a:r>
              <a:rPr lang="en-US"/>
              <a:t>Ta </a:t>
            </a:r>
            <a:r>
              <a:rPr lang="en-US" smtClean="0"/>
              <a:t>có: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/>
              <a:t>−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/>
              <a:t>= (</a:t>
            </a:r>
            <a:r>
              <a:rPr lang="en-US" smtClean="0"/>
              <a:t>2</a:t>
            </a:r>
            <a:r>
              <a:rPr lang="en-US" i="1" smtClean="0"/>
              <a:t>D</a:t>
            </a:r>
            <a:r>
              <a:rPr lang="en-US" i="1" baseline="-25000" smtClean="0"/>
              <a:t>y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/>
              <a:t>− </a:t>
            </a:r>
            <a:r>
              <a:rPr lang="en-US" smtClean="0"/>
              <a:t>2</a:t>
            </a:r>
            <a:r>
              <a:rPr lang="en-US" i="1" smtClean="0"/>
              <a:t>D</a:t>
            </a:r>
            <a:r>
              <a:rPr lang="en-US" i="1" baseline="-25000" smtClean="0"/>
              <a:t>x</a:t>
            </a:r>
            <a:r>
              <a:rPr lang="en-US" i="1" smtClean="0"/>
              <a:t>y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/>
              <a:t>+ </a:t>
            </a:r>
            <a:r>
              <a:rPr lang="en-US" i="1" smtClean="0"/>
              <a:t>c</a:t>
            </a:r>
            <a:r>
              <a:rPr lang="en-US" smtClean="0"/>
              <a:t>) </a:t>
            </a:r>
            <a:r>
              <a:rPr lang="en-US"/>
              <a:t>− </a:t>
            </a:r>
            <a:r>
              <a:rPr lang="en-US" smtClean="0"/>
              <a:t>(2</a:t>
            </a:r>
            <a:r>
              <a:rPr lang="en-US" i="1" smtClean="0"/>
              <a:t>D</a:t>
            </a:r>
            <a:r>
              <a:rPr lang="en-US" i="1" baseline="-25000" smtClean="0"/>
              <a:t>y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/>
              <a:t>− </a:t>
            </a:r>
            <a:r>
              <a:rPr lang="en-US" smtClean="0"/>
              <a:t>2</a:t>
            </a:r>
            <a:r>
              <a:rPr lang="en-US" i="1" smtClean="0"/>
              <a:t>D</a:t>
            </a:r>
            <a:r>
              <a:rPr lang="en-US" i="1" baseline="-25000" smtClean="0"/>
              <a:t>x</a:t>
            </a:r>
            <a:r>
              <a:rPr lang="en-US" i="1" smtClean="0"/>
              <a:t>y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/>
              <a:t>+ </a:t>
            </a:r>
            <a:r>
              <a:rPr lang="en-US" i="1" smtClean="0"/>
              <a:t>c)</a:t>
            </a:r>
            <a:r>
              <a:rPr lang="en-US"/>
              <a:t/>
            </a:r>
            <a:br>
              <a:rPr lang="en-US"/>
            </a:br>
            <a:r>
              <a:rPr lang="en-US"/>
              <a:t>⇔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/>
              <a:t>−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/>
              <a:t>= 2</a:t>
            </a:r>
            <a:r>
              <a:rPr lang="en-US" i="1"/>
              <a:t>D</a:t>
            </a:r>
            <a:r>
              <a:rPr lang="en-US" i="1" baseline="-25000"/>
              <a:t>y</a:t>
            </a:r>
            <a:r>
              <a:rPr lang="en-US" i="1"/>
              <a:t> </a:t>
            </a:r>
            <a:r>
              <a:rPr lang="en-US" smtClean="0"/>
              <a:t>(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/>
              <a:t>− 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smtClean="0"/>
              <a:t>) </a:t>
            </a:r>
            <a:r>
              <a:rPr lang="en-US"/>
              <a:t>− 2</a:t>
            </a:r>
            <a:r>
              <a:rPr lang="en-US" i="1"/>
              <a:t>Dx </a:t>
            </a:r>
            <a:r>
              <a:rPr lang="en-US" smtClean="0"/>
              <a:t>(</a:t>
            </a:r>
            <a:r>
              <a:rPr lang="en-US" i="1" smtClean="0"/>
              <a:t>y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/>
              <a:t>− </a:t>
            </a:r>
            <a:r>
              <a:rPr lang="en-US" i="1" smtClean="0"/>
              <a:t>y</a:t>
            </a:r>
            <a:r>
              <a:rPr lang="en-US" i="1" baseline="-25000" smtClean="0"/>
              <a:t>i</a:t>
            </a:r>
            <a:r>
              <a:rPr lang="en-US" smtClean="0"/>
              <a:t>)</a:t>
            </a:r>
            <a:r>
              <a:rPr lang="en-US"/>
              <a:t/>
            </a:r>
            <a:br>
              <a:rPr lang="en-US"/>
            </a:br>
            <a:r>
              <a:rPr lang="en-US"/>
              <a:t>⇔ </a:t>
            </a: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 baseline="-25000"/>
              <a:t>+1</a:t>
            </a:r>
            <a:r>
              <a:rPr lang="en-US"/>
              <a:t> − </a:t>
            </a: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 smtClean="0"/>
              <a:t>= </a:t>
            </a:r>
            <a:r>
              <a:rPr lang="en-US"/>
              <a:t>2</a:t>
            </a:r>
            <a:r>
              <a:rPr lang="en-US" i="1"/>
              <a:t>D</a:t>
            </a:r>
            <a:r>
              <a:rPr lang="en-US" i="1" baseline="-25000"/>
              <a:t>y</a:t>
            </a:r>
            <a:r>
              <a:rPr lang="en-US" i="1"/>
              <a:t> </a:t>
            </a:r>
            <a:r>
              <a:rPr lang="en-US"/>
              <a:t>− 2</a:t>
            </a:r>
            <a:r>
              <a:rPr lang="en-US" i="1"/>
              <a:t>D</a:t>
            </a:r>
            <a:r>
              <a:rPr lang="en-US" i="1" baseline="-25000"/>
              <a:t>x</a:t>
            </a:r>
            <a:r>
              <a:rPr lang="en-US" i="1"/>
              <a:t> </a:t>
            </a:r>
            <a:r>
              <a:rPr lang="en-US" smtClean="0"/>
              <a:t>(</a:t>
            </a:r>
            <a:r>
              <a:rPr lang="en-US" i="1" smtClean="0"/>
              <a:t>y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/>
              <a:t>− </a:t>
            </a:r>
            <a:r>
              <a:rPr lang="en-US" i="1" smtClean="0"/>
              <a:t>y</a:t>
            </a:r>
            <a:r>
              <a:rPr lang="en-US" i="1" baseline="-25000" smtClean="0"/>
              <a:t>i</a:t>
            </a:r>
            <a:r>
              <a:rPr lang="en-US" smtClean="0"/>
              <a:t>), </a:t>
            </a:r>
            <a:r>
              <a:rPr lang="en-US"/>
              <a:t>do 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/>
              <a:t>= </a:t>
            </a:r>
            <a:r>
              <a:rPr lang="en-US" i="1" smtClean="0"/>
              <a:t>x</a:t>
            </a:r>
            <a:r>
              <a:rPr lang="en-US" i="1" baseline="-25000" smtClean="0"/>
              <a:t>i </a:t>
            </a:r>
            <a:r>
              <a:rPr lang="en-US"/>
              <a:t>+ </a:t>
            </a:r>
            <a:r>
              <a:rPr lang="en-US" smtClean="0"/>
              <a:t>1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47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4364" y="1853754"/>
                <a:ext cx="9767336" cy="4016768"/>
              </a:xfrm>
            </p:spPr>
            <p:txBody>
              <a:bodyPr>
                <a:normAutofit fontScale="85000" lnSpcReduction="20000"/>
              </a:bodyPr>
              <a:lstStyle/>
              <a:p>
                <a:pPr lvl="0" algn="just"/>
                <a:r>
                  <a:rPr lang="en-US" b="1" smtClean="0"/>
                  <a:t>2.3. </a:t>
                </a:r>
                <a:r>
                  <a:rPr lang="vi-VN" b="1" smtClean="0"/>
                  <a:t>Các </a:t>
                </a:r>
                <a:r>
                  <a:rPr lang="vi-VN" b="1"/>
                  <a:t>giải thuật xây dựng thực thể cơ </a:t>
                </a:r>
                <a:r>
                  <a:rPr lang="vi-VN" b="1" smtClean="0"/>
                  <a:t>sở</a:t>
                </a:r>
                <a:endParaRPr lang="en-US" b="1" smtClean="0"/>
              </a:p>
              <a:p>
                <a:pPr lvl="0" algn="just"/>
                <a:r>
                  <a:rPr lang="en-US" b="1"/>
                  <a:t>Giải thuật </a:t>
                </a:r>
                <a:r>
                  <a:rPr lang="en-US" b="1" smtClean="0"/>
                  <a:t>Bresenham</a:t>
                </a:r>
              </a:p>
              <a:p>
                <a:pPr lvl="0"/>
                <a:r>
                  <a:rPr lang="vi-VN"/>
                  <a:t>Từ đây ta có thể suy ra cách tính </a:t>
                </a:r>
                <a:r>
                  <a:rPr lang="vi-VN" i="1"/>
                  <a:t>p</a:t>
                </a:r>
                <a:r>
                  <a:rPr lang="vi-VN" i="1" baseline="-25000"/>
                  <a:t>i</a:t>
                </a:r>
                <a:r>
                  <a:rPr lang="vi-VN" baseline="-25000"/>
                  <a:t>+1</a:t>
                </a:r>
                <a:r>
                  <a:rPr lang="vi-VN"/>
                  <a:t> từ </a:t>
                </a:r>
                <a:r>
                  <a:rPr lang="vi-VN" i="1"/>
                  <a:t>p</a:t>
                </a:r>
                <a:r>
                  <a:rPr lang="vi-VN" i="1" baseline="-25000"/>
                  <a:t>i</a:t>
                </a:r>
                <a:r>
                  <a:rPr lang="vi-VN" i="1"/>
                  <a:t> </a:t>
                </a:r>
                <a:r>
                  <a:rPr lang="vi-VN"/>
                  <a:t>như sau:</a:t>
                </a:r>
                <a:br>
                  <a:rPr lang="vi-VN"/>
                </a:br>
                <a:r>
                  <a:rPr lang="vi-VN"/>
                  <a:t>Nếu </a:t>
                </a:r>
                <a:r>
                  <a:rPr lang="vi-VN" i="1"/>
                  <a:t>p</a:t>
                </a:r>
                <a:r>
                  <a:rPr lang="vi-VN" i="1" baseline="-25000"/>
                  <a:t>i</a:t>
                </a:r>
                <a:r>
                  <a:rPr lang="vi-VN" i="1"/>
                  <a:t> </a:t>
                </a:r>
                <a:r>
                  <a:rPr lang="vi-VN"/>
                  <a:t>&lt; 0 thì </a:t>
                </a:r>
                <a:r>
                  <a:rPr lang="vi-VN" i="1"/>
                  <a:t>p</a:t>
                </a:r>
                <a:r>
                  <a:rPr lang="vi-VN" i="1" baseline="-25000"/>
                  <a:t>i</a:t>
                </a:r>
                <a:r>
                  <a:rPr lang="vi-VN" baseline="-25000"/>
                  <a:t>+1</a:t>
                </a:r>
                <a:r>
                  <a:rPr lang="vi-VN"/>
                  <a:t> = </a:t>
                </a:r>
                <a:r>
                  <a:rPr lang="vi-VN" i="1"/>
                  <a:t>p</a:t>
                </a:r>
                <a:r>
                  <a:rPr lang="vi-VN" i="1" baseline="-25000"/>
                  <a:t>i</a:t>
                </a:r>
                <a:r>
                  <a:rPr lang="vi-VN" i="1"/>
                  <a:t> </a:t>
                </a:r>
                <a:r>
                  <a:rPr lang="vi-VN"/>
                  <a:t>+ 2</a:t>
                </a:r>
                <a:r>
                  <a:rPr lang="vi-VN" i="1"/>
                  <a:t>D</a:t>
                </a:r>
                <a:r>
                  <a:rPr lang="vi-VN" i="1" baseline="-25000"/>
                  <a:t>y</a:t>
                </a:r>
                <a:r>
                  <a:rPr lang="vi-VN" i="1"/>
                  <a:t> </a:t>
                </a:r>
                <a:r>
                  <a:rPr lang="vi-VN"/>
                  <a:t>do ta chọn </a:t>
                </a:r>
                <a:r>
                  <a:rPr lang="vi-VN" i="1"/>
                  <a:t>y</a:t>
                </a:r>
                <a:r>
                  <a:rPr lang="vi-VN" i="1" baseline="-25000"/>
                  <a:t>i</a:t>
                </a:r>
                <a:r>
                  <a:rPr lang="vi-VN" baseline="-25000"/>
                  <a:t>+1</a:t>
                </a:r>
                <a:r>
                  <a:rPr lang="vi-VN"/>
                  <a:t> = </a:t>
                </a:r>
                <a:r>
                  <a:rPr lang="vi-VN" i="1"/>
                  <a:t>y</a:t>
                </a:r>
                <a:r>
                  <a:rPr lang="vi-VN" i="1" baseline="-25000"/>
                  <a:t>i</a:t>
                </a:r>
                <a:r>
                  <a:rPr lang="vi-VN"/>
                  <a:t>.</a:t>
                </a:r>
                <a:endParaRPr lang="en-US"/>
              </a:p>
              <a:p>
                <a:pPr lvl="0"/>
                <a:r>
                  <a:rPr lang="vi-VN"/>
                  <a:t>Ngược lại, nếu </a:t>
                </a:r>
                <a:r>
                  <a:rPr lang="vi-VN" i="1"/>
                  <a:t>p</a:t>
                </a:r>
                <a:r>
                  <a:rPr lang="vi-VN" i="1" baseline="-25000"/>
                  <a:t>i</a:t>
                </a:r>
                <a:r>
                  <a:rPr lang="vi-VN" i="1"/>
                  <a:t> </a:t>
                </a:r>
                <a:r>
                  <a:rPr lang="vi-VN"/>
                  <a:t>≥ 0 , thì </a:t>
                </a:r>
                <a:r>
                  <a:rPr lang="vi-VN" i="1"/>
                  <a:t>p</a:t>
                </a:r>
                <a:r>
                  <a:rPr lang="vi-VN" i="1" baseline="-25000"/>
                  <a:t>i</a:t>
                </a:r>
                <a:r>
                  <a:rPr lang="vi-VN" baseline="-25000"/>
                  <a:t>+1</a:t>
                </a:r>
                <a:r>
                  <a:rPr lang="vi-VN"/>
                  <a:t> = </a:t>
                </a:r>
                <a:r>
                  <a:rPr lang="vi-VN" i="1"/>
                  <a:t>p</a:t>
                </a:r>
                <a:r>
                  <a:rPr lang="vi-VN" i="1" baseline="-25000"/>
                  <a:t>i</a:t>
                </a:r>
                <a:r>
                  <a:rPr lang="vi-VN" i="1"/>
                  <a:t> </a:t>
                </a:r>
                <a:r>
                  <a:rPr lang="vi-VN"/>
                  <a:t>+ 2</a:t>
                </a:r>
                <a:r>
                  <a:rPr lang="vi-VN" i="1"/>
                  <a:t>D</a:t>
                </a:r>
                <a:r>
                  <a:rPr lang="vi-VN" i="1" baseline="-25000"/>
                  <a:t>y</a:t>
                </a:r>
                <a:r>
                  <a:rPr lang="vi-VN" i="1"/>
                  <a:t> </a:t>
                </a:r>
                <a:r>
                  <a:rPr lang="vi-VN"/>
                  <a:t>− 2</a:t>
                </a:r>
                <a:r>
                  <a:rPr lang="vi-VN" i="1"/>
                  <a:t>D</a:t>
                </a:r>
                <a:r>
                  <a:rPr lang="vi-VN" i="1" baseline="-25000"/>
                  <a:t>x</a:t>
                </a:r>
                <a:r>
                  <a:rPr lang="vi-VN"/>
                  <a:t>, do ta chọn </a:t>
                </a:r>
                <a:r>
                  <a:rPr lang="vi-VN" i="1"/>
                  <a:t>y</a:t>
                </a:r>
                <a:r>
                  <a:rPr lang="vi-VN" i="1" baseline="-25000"/>
                  <a:t>i</a:t>
                </a:r>
                <a:r>
                  <a:rPr lang="vi-VN" baseline="-25000"/>
                  <a:t>+1</a:t>
                </a:r>
                <a:r>
                  <a:rPr lang="vi-VN"/>
                  <a:t> = </a:t>
                </a:r>
                <a:r>
                  <a:rPr lang="vi-VN" i="1"/>
                  <a:t>y</a:t>
                </a:r>
                <a:r>
                  <a:rPr lang="vi-VN" i="1" baseline="-25000"/>
                  <a:t>i</a:t>
                </a:r>
                <a:r>
                  <a:rPr lang="vi-VN" i="1"/>
                  <a:t> </a:t>
                </a:r>
                <a:r>
                  <a:rPr lang="vi-VN"/>
                  <a:t>+ </a:t>
                </a:r>
                <a:r>
                  <a:rPr lang="vi-VN" smtClean="0"/>
                  <a:t>1</a:t>
                </a:r>
                <a:endParaRPr lang="en-US" smtClean="0"/>
              </a:p>
              <a:p>
                <a:pPr lvl="0"/>
                <a:r>
                  <a:rPr lang="vi-VN"/>
                  <a:t>Giá trị </a:t>
                </a:r>
                <a:r>
                  <a:rPr lang="vi-VN" i="1" smtClean="0"/>
                  <a:t>p</a:t>
                </a:r>
                <a:r>
                  <a:rPr lang="vi-VN" baseline="-25000" smtClean="0"/>
                  <a:t>0</a:t>
                </a:r>
                <a:r>
                  <a:rPr lang="vi-VN" smtClean="0"/>
                  <a:t> </a:t>
                </a:r>
                <a:r>
                  <a:rPr lang="vi-VN"/>
                  <a:t>được tính từ điểm vẽ đầu tiên (</a:t>
                </a:r>
                <a:r>
                  <a:rPr lang="vi-VN" i="1" smtClean="0"/>
                  <a:t>x</a:t>
                </a:r>
                <a:r>
                  <a:rPr lang="vi-VN" baseline="-25000" smtClean="0"/>
                  <a:t>0</a:t>
                </a:r>
                <a:r>
                  <a:rPr lang="vi-VN"/>
                  <a:t>, </a:t>
                </a:r>
                <a:r>
                  <a:rPr lang="vi-VN" i="1" smtClean="0"/>
                  <a:t>y</a:t>
                </a:r>
                <a:r>
                  <a:rPr lang="vi-VN" baseline="-25000" smtClean="0"/>
                  <a:t>0</a:t>
                </a:r>
                <a:r>
                  <a:rPr lang="vi-VN" smtClean="0"/>
                  <a:t>) </a:t>
                </a:r>
                <a:r>
                  <a:rPr lang="vi-VN"/>
                  <a:t>theo công </a:t>
                </a:r>
                <a:r>
                  <a:rPr lang="vi-VN" smtClean="0"/>
                  <a:t>thức:</a:t>
                </a:r>
                <a:r>
                  <a:rPr lang="vi-VN"/>
                  <a:t/>
                </a:r>
                <a:br>
                  <a:rPr lang="vi-VN"/>
                </a:br>
                <a:r>
                  <a:rPr lang="vi-VN" i="1" smtClean="0"/>
                  <a:t>p</a:t>
                </a:r>
                <a:r>
                  <a:rPr lang="vi-VN" baseline="-25000" smtClean="0"/>
                  <a:t>0</a:t>
                </a:r>
                <a:r>
                  <a:rPr lang="vi-VN" smtClean="0"/>
                  <a:t> </a:t>
                </a:r>
                <a:r>
                  <a:rPr lang="vi-VN"/>
                  <a:t>= </a:t>
                </a:r>
                <a:r>
                  <a:rPr lang="vi-VN" smtClean="0"/>
                  <a:t>2</a:t>
                </a:r>
                <a:r>
                  <a:rPr lang="vi-VN" i="1" smtClean="0"/>
                  <a:t>D</a:t>
                </a:r>
                <a:r>
                  <a:rPr lang="vi-VN" i="1" baseline="-25000" smtClean="0"/>
                  <a:t>y</a:t>
                </a:r>
                <a:r>
                  <a:rPr lang="vi-VN" i="1" smtClean="0"/>
                  <a:t>x</a:t>
                </a:r>
                <a:r>
                  <a:rPr lang="vi-VN" baseline="-25000" smtClean="0"/>
                  <a:t>0</a:t>
                </a:r>
                <a:r>
                  <a:rPr lang="vi-VN" smtClean="0"/>
                  <a:t> </a:t>
                </a:r>
                <a:r>
                  <a:rPr lang="vi-VN"/>
                  <a:t>− </a:t>
                </a:r>
                <a:r>
                  <a:rPr lang="vi-VN" smtClean="0"/>
                  <a:t>2</a:t>
                </a:r>
                <a:r>
                  <a:rPr lang="vi-VN" i="1" smtClean="0"/>
                  <a:t>D</a:t>
                </a:r>
                <a:r>
                  <a:rPr lang="vi-VN" i="1" baseline="-25000" smtClean="0"/>
                  <a:t>x</a:t>
                </a:r>
                <a:r>
                  <a:rPr lang="vi-VN" i="1" smtClean="0"/>
                  <a:t>y</a:t>
                </a:r>
                <a:r>
                  <a:rPr lang="vi-VN" baseline="-25000" smtClean="0"/>
                  <a:t>0</a:t>
                </a:r>
                <a:r>
                  <a:rPr lang="vi-VN" smtClean="0"/>
                  <a:t> </a:t>
                </a:r>
                <a:r>
                  <a:rPr lang="vi-VN"/>
                  <a:t>+ </a:t>
                </a:r>
                <a:r>
                  <a:rPr lang="vi-VN" i="1"/>
                  <a:t>c </a:t>
                </a:r>
                <a:r>
                  <a:rPr lang="vi-VN"/>
                  <a:t>= </a:t>
                </a:r>
                <a:r>
                  <a:rPr lang="vi-VN" smtClean="0"/>
                  <a:t>2</a:t>
                </a:r>
                <a:r>
                  <a:rPr lang="vi-VN" i="1" smtClean="0"/>
                  <a:t>D</a:t>
                </a:r>
                <a:r>
                  <a:rPr lang="vi-VN" i="1" baseline="-25000" smtClean="0"/>
                  <a:t>y</a:t>
                </a:r>
                <a:r>
                  <a:rPr lang="vi-VN" i="1" smtClean="0"/>
                  <a:t>x</a:t>
                </a:r>
                <a:r>
                  <a:rPr lang="vi-VN" baseline="-25000" smtClean="0"/>
                  <a:t>0</a:t>
                </a:r>
                <a:r>
                  <a:rPr lang="vi-VN" smtClean="0"/>
                  <a:t> </a:t>
                </a:r>
                <a:r>
                  <a:rPr lang="vi-VN"/>
                  <a:t>− </a:t>
                </a:r>
                <a:r>
                  <a:rPr lang="vi-VN" smtClean="0"/>
                  <a:t>2</a:t>
                </a:r>
                <a:r>
                  <a:rPr lang="vi-VN" i="1" smtClean="0"/>
                  <a:t>D</a:t>
                </a:r>
                <a:r>
                  <a:rPr lang="vi-VN" i="1" baseline="-25000" smtClean="0"/>
                  <a:t>x</a:t>
                </a:r>
                <a:r>
                  <a:rPr lang="vi-VN" i="1" smtClean="0"/>
                  <a:t>y</a:t>
                </a:r>
                <a:r>
                  <a:rPr lang="vi-VN" baseline="-25000" smtClean="0"/>
                  <a:t>0</a:t>
                </a:r>
                <a:r>
                  <a:rPr lang="vi-VN" smtClean="0"/>
                  <a:t> </a:t>
                </a:r>
                <a:r>
                  <a:rPr lang="vi-VN"/>
                  <a:t>+ </a:t>
                </a:r>
                <a:r>
                  <a:rPr lang="vi-VN" smtClean="0"/>
                  <a:t>2</a:t>
                </a:r>
                <a:r>
                  <a:rPr lang="vi-VN" i="1" smtClean="0"/>
                  <a:t>D</a:t>
                </a:r>
                <a:r>
                  <a:rPr lang="vi-VN" i="1" baseline="-25000" smtClean="0"/>
                  <a:t>y</a:t>
                </a:r>
                <a:r>
                  <a:rPr lang="vi-VN" smtClean="0"/>
                  <a:t>−(</a:t>
                </a:r>
                <a:r>
                  <a:rPr lang="vi-VN"/>
                  <a:t>2</a:t>
                </a:r>
                <a:r>
                  <a:rPr lang="vi-VN" i="1"/>
                  <a:t>b </a:t>
                </a:r>
                <a:r>
                  <a:rPr lang="vi-VN"/>
                  <a:t>− </a:t>
                </a:r>
                <a:r>
                  <a:rPr lang="en-US" smtClean="0"/>
                  <a:t>1</a:t>
                </a:r>
                <a:r>
                  <a:rPr lang="vi-VN" smtClean="0"/>
                  <a:t>)</a:t>
                </a:r>
                <a:r>
                  <a:rPr lang="vi-VN" i="1" smtClean="0"/>
                  <a:t>D</a:t>
                </a:r>
                <a:r>
                  <a:rPr lang="vi-VN" i="1" baseline="-25000" smtClean="0"/>
                  <a:t>x</a:t>
                </a:r>
                <a:r>
                  <a:rPr lang="vi-VN"/>
                  <a:t/>
                </a:r>
                <a:br>
                  <a:rPr lang="vi-VN"/>
                </a:br>
                <a:r>
                  <a:rPr lang="vi-VN"/>
                  <a:t>Do (</a:t>
                </a:r>
                <a:r>
                  <a:rPr lang="vi-VN" i="1" smtClean="0"/>
                  <a:t>x</a:t>
                </a:r>
                <a:r>
                  <a:rPr lang="vi-VN" baseline="-25000" smtClean="0"/>
                  <a:t>0</a:t>
                </a:r>
                <a:r>
                  <a:rPr lang="vi-VN"/>
                  <a:t>, </a:t>
                </a:r>
                <a:r>
                  <a:rPr lang="vi-VN" i="1" smtClean="0"/>
                  <a:t>y</a:t>
                </a:r>
                <a:r>
                  <a:rPr lang="vi-VN" baseline="-25000" smtClean="0"/>
                  <a:t>0</a:t>
                </a:r>
                <a:r>
                  <a:rPr lang="vi-VN" smtClean="0"/>
                  <a:t>) </a:t>
                </a:r>
                <a:r>
                  <a:rPr lang="vi-VN"/>
                  <a:t>là điểm nguyên thuộc về đoạn thẳng nên ta </a:t>
                </a:r>
                <a:r>
                  <a:rPr lang="vi-VN" smtClean="0"/>
                  <a:t>có</a:t>
                </a:r>
                <a:r>
                  <a:rPr lang="en-US"/>
                  <a:t>:</a:t>
                </a:r>
                <a:r>
                  <a:rPr lang="vi-VN"/>
                  <a:t/>
                </a:r>
                <a:br>
                  <a:rPr lang="vi-VN"/>
                </a:br>
                <a:r>
                  <a:rPr lang="vi-VN" i="1" smtClean="0"/>
                  <a:t>y</a:t>
                </a:r>
                <a:r>
                  <a:rPr lang="vi-VN" baseline="-25000" smtClean="0"/>
                  <a:t>0</a:t>
                </a:r>
                <a:r>
                  <a:rPr lang="vi-VN" smtClean="0"/>
                  <a:t> </a:t>
                </a:r>
                <a:r>
                  <a:rPr lang="vi-VN"/>
                  <a:t>= </a:t>
                </a:r>
                <a:r>
                  <a:rPr lang="vi-VN" i="1" smtClean="0"/>
                  <a:t>mx</a:t>
                </a:r>
                <a:r>
                  <a:rPr lang="vi-VN" baseline="-25000" smtClean="0"/>
                  <a:t>0</a:t>
                </a:r>
                <a:r>
                  <a:rPr lang="vi-VN" smtClean="0"/>
                  <a:t> </a:t>
                </a:r>
                <a:r>
                  <a:rPr lang="vi-VN"/>
                  <a:t>+ </a:t>
                </a:r>
                <a:r>
                  <a:rPr lang="vi-VN" i="1"/>
                  <a:t>b </a:t>
                </a:r>
                <a:r>
                  <a:rPr lang="vi-VN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mtClean="0"/>
                  <a:t>x</a:t>
                </a:r>
                <a:r>
                  <a:rPr lang="en-US" baseline="-25000" smtClean="0"/>
                  <a:t>0</a:t>
                </a:r>
                <a:r>
                  <a:rPr lang="en-US" smtClean="0"/>
                  <a:t>+b</a:t>
                </a:r>
                <a:r>
                  <a:rPr lang="vi-VN" smtClean="0"/>
                  <a:t>. </a:t>
                </a:r>
                <a:endParaRPr lang="en-US" smtClean="0"/>
              </a:p>
              <a:p>
                <a:pPr lvl="0"/>
                <a:r>
                  <a:rPr lang="vi-VN" smtClean="0"/>
                  <a:t>Thế </a:t>
                </a:r>
                <a:r>
                  <a:rPr lang="vi-VN"/>
                  <a:t>vào phương trình trên ta suy </a:t>
                </a:r>
                <a:r>
                  <a:rPr lang="vi-VN" smtClean="0"/>
                  <a:t>ra: </a:t>
                </a:r>
                <a:r>
                  <a:rPr lang="vi-VN" i="1" smtClean="0"/>
                  <a:t>p</a:t>
                </a:r>
                <a:r>
                  <a:rPr lang="vi-VN" baseline="-25000" smtClean="0"/>
                  <a:t>0</a:t>
                </a:r>
                <a:r>
                  <a:rPr lang="vi-VN" smtClean="0"/>
                  <a:t> </a:t>
                </a:r>
                <a:r>
                  <a:rPr lang="vi-VN"/>
                  <a:t>= 2</a:t>
                </a:r>
                <a:r>
                  <a:rPr lang="vi-VN" i="1"/>
                  <a:t>D</a:t>
                </a:r>
                <a:r>
                  <a:rPr lang="vi-VN" i="1" baseline="-25000"/>
                  <a:t>y</a:t>
                </a:r>
                <a:r>
                  <a:rPr lang="vi-VN" i="1"/>
                  <a:t> </a:t>
                </a:r>
                <a:r>
                  <a:rPr lang="vi-VN"/>
                  <a:t>− </a:t>
                </a:r>
                <a:r>
                  <a:rPr lang="vi-VN" i="1" smtClean="0"/>
                  <a:t>D</a:t>
                </a:r>
                <a:r>
                  <a:rPr lang="vi-VN" i="1" baseline="-25000" smtClean="0"/>
                  <a:t>x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4364" y="1853754"/>
                <a:ext cx="9767336" cy="4016768"/>
              </a:xfrm>
              <a:blipFill rotWithShape="0">
                <a:blip r:embed="rId3"/>
                <a:stretch>
                  <a:fillRect l="-561" t="-607" b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79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4" y="1650554"/>
            <a:ext cx="9767336" cy="4016768"/>
          </a:xfrm>
        </p:spPr>
        <p:txBody>
          <a:bodyPr>
            <a:normAutofit/>
          </a:bodyPr>
          <a:lstStyle/>
          <a:p>
            <a:pPr lvl="0" algn="just"/>
            <a:r>
              <a:rPr lang="en-US" b="1" smtClean="0"/>
              <a:t>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endParaRPr lang="en-US" b="1" smtClean="0"/>
          </a:p>
          <a:p>
            <a:pPr lvl="0" algn="just"/>
            <a:r>
              <a:rPr lang="en-US" sz="1800" b="1"/>
              <a:t>Giải thuật </a:t>
            </a:r>
            <a:r>
              <a:rPr lang="en-US" sz="1800" b="1" smtClean="0"/>
              <a:t>Bresenham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768" y="1524905"/>
            <a:ext cx="2277932" cy="52956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0600" y="2669078"/>
            <a:ext cx="3162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void LineBres (int x1, int y1, int x2, int y2)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{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int Dx, Dy, p, Const1, Const2;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int x, y;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Dx = x2 - x1;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Dy = y2 - y1;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p = 2*Dy - Dx; // (Dy &lt;&lt;1) - Dx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Const1 = 2*Dy; // Dy &lt;&lt;1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Const2 = 2*(Dy-Dx); // (Dy-Dx) &lt;&lt;1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x = x1;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y = y1;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putpixel(x, y, Color</a:t>
            </a:r>
            <a:r>
              <a:rPr lang="en-US" smtClean="0">
                <a:latin typeface="Adobe Arabic" panose="02040503050201020203" pitchFamily="18" charset="-78"/>
                <a:cs typeface="Adobe Arabic" panose="02040503050201020203" pitchFamily="18" charset="-78"/>
              </a:rPr>
              <a:t>);</a:t>
            </a:r>
            <a:endParaRPr lang="en-US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87184" y="2056090"/>
            <a:ext cx="31623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for(i=x1; i&lt;x2; i++)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{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if (p&lt;0) 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{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  p += Const1;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}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else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{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  </a:t>
            </a:r>
            <a:r>
              <a:rPr lang="en-US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 </a:t>
            </a:r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+= Const2;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  y++;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} 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x++;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putpixel(x, y, Color);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}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} // LineBres</a:t>
            </a:r>
          </a:p>
        </p:txBody>
      </p:sp>
    </p:spTree>
    <p:extLst>
      <p:ext uri="{BB962C8B-B14F-4D97-AF65-F5344CB8AC3E}">
        <p14:creationId xmlns:p14="http://schemas.microsoft.com/office/powerpoint/2010/main" val="1612035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4" y="1853754"/>
            <a:ext cx="8205236" cy="4016768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b="1" smtClean="0"/>
              <a:t>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endParaRPr lang="en-US" b="1" smtClean="0"/>
          </a:p>
          <a:p>
            <a:pPr lvl="0" algn="just"/>
            <a:r>
              <a:rPr lang="en-US" b="1"/>
              <a:t>Giải thuật trung điểm (</a:t>
            </a:r>
            <a:r>
              <a:rPr lang="en-US" b="1" smtClean="0"/>
              <a:t>Midpoint)</a:t>
            </a:r>
          </a:p>
          <a:p>
            <a:pPr lvl="0"/>
            <a:r>
              <a:rPr lang="vi-VN"/>
              <a:t>Thuật toán MidPoint đưa ra cách chọn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baseline="-25000" smtClean="0"/>
              <a:t>+1</a:t>
            </a:r>
            <a:r>
              <a:rPr lang="vi-VN" smtClean="0"/>
              <a:t> </a:t>
            </a:r>
            <a:r>
              <a:rPr lang="vi-VN"/>
              <a:t>là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i="1" smtClean="0"/>
              <a:t> </a:t>
            </a:r>
            <a:r>
              <a:rPr lang="vi-VN"/>
              <a:t>hay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baseline="-25000" smtClean="0"/>
              <a:t>+1</a:t>
            </a:r>
            <a:r>
              <a:rPr lang="vi-VN" smtClean="0"/>
              <a:t> </a:t>
            </a:r>
            <a:r>
              <a:rPr lang="vi-VN"/>
              <a:t>bằng cách so </a:t>
            </a:r>
            <a:r>
              <a:rPr lang="vi-VN" smtClean="0"/>
              <a:t>sánh</a:t>
            </a:r>
            <a:r>
              <a:rPr lang="en-US" smtClean="0"/>
              <a:t> </a:t>
            </a:r>
            <a:r>
              <a:rPr lang="vi-VN" smtClean="0"/>
              <a:t>điểm </a:t>
            </a:r>
            <a:r>
              <a:rPr lang="vi-VN"/>
              <a:t>thực Q </a:t>
            </a:r>
            <a:r>
              <a:rPr lang="vi-VN" smtClean="0"/>
              <a:t>(</a:t>
            </a:r>
            <a:r>
              <a:rPr lang="vi-VN" i="1" smtClean="0"/>
              <a:t>x</a:t>
            </a:r>
            <a:r>
              <a:rPr lang="vi-VN" i="1" baseline="-25000" smtClean="0"/>
              <a:t>i</a:t>
            </a:r>
            <a:r>
              <a:rPr lang="vi-VN" smtClean="0"/>
              <a:t>+1</a:t>
            </a:r>
            <a:r>
              <a:rPr lang="vi-VN"/>
              <a:t>, </a:t>
            </a:r>
            <a:r>
              <a:rPr lang="vi-VN" i="1" smtClean="0"/>
              <a:t>y</a:t>
            </a:r>
            <a:r>
              <a:rPr lang="vi-VN" smtClean="0"/>
              <a:t>) </a:t>
            </a:r>
            <a:r>
              <a:rPr lang="vi-VN"/>
              <a:t>với điểm MidPoint là trung điểm của S và P. Ta </a:t>
            </a:r>
            <a:r>
              <a:rPr lang="vi-VN" smtClean="0"/>
              <a:t>có:</a:t>
            </a:r>
            <a:endParaRPr lang="en-US" smtClean="0"/>
          </a:p>
          <a:p>
            <a:pPr lvl="0"/>
            <a:r>
              <a:rPr lang="vi-VN" smtClean="0"/>
              <a:t>Nếu </a:t>
            </a:r>
            <a:r>
              <a:rPr lang="vi-VN"/>
              <a:t>điểm Q nằm dưới điểm MidPoint, ta chọn </a:t>
            </a:r>
            <a:r>
              <a:rPr lang="vi-VN" smtClean="0"/>
              <a:t>S.</a:t>
            </a:r>
            <a:endParaRPr lang="en-US" smtClean="0"/>
          </a:p>
          <a:p>
            <a:pPr lvl="0"/>
            <a:r>
              <a:rPr lang="vi-VN" smtClean="0"/>
              <a:t>Ngược </a:t>
            </a:r>
            <a:r>
              <a:rPr lang="vi-VN"/>
              <a:t>lại nếu điểm Q nằm trên điểm MidPoint ta chọn P.</a:t>
            </a:r>
            <a:br>
              <a:rPr lang="vi-VN"/>
            </a:br>
            <a:endParaRPr lang="en-US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1047" y="2198161"/>
            <a:ext cx="2633352" cy="227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75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4364" y="1853754"/>
                <a:ext cx="9856348" cy="4016768"/>
              </a:xfrm>
            </p:spPr>
            <p:txBody>
              <a:bodyPr>
                <a:normAutofit fontScale="70000" lnSpcReduction="20000"/>
              </a:bodyPr>
              <a:lstStyle/>
              <a:p>
                <a:pPr lvl="0" algn="just"/>
                <a:r>
                  <a:rPr lang="en-US" b="1" smtClean="0"/>
                  <a:t>2.3. </a:t>
                </a:r>
                <a:r>
                  <a:rPr lang="vi-VN" b="1" smtClean="0"/>
                  <a:t>Các </a:t>
                </a:r>
                <a:r>
                  <a:rPr lang="vi-VN" b="1"/>
                  <a:t>giải thuật xây dựng thực thể cơ </a:t>
                </a:r>
                <a:r>
                  <a:rPr lang="vi-VN" b="1" smtClean="0"/>
                  <a:t>sở</a:t>
                </a:r>
                <a:endParaRPr lang="en-US" b="1" smtClean="0"/>
              </a:p>
              <a:p>
                <a:pPr lvl="0" algn="just"/>
                <a:r>
                  <a:rPr lang="en-US" b="1"/>
                  <a:t>Giải thuật trung điểm (</a:t>
                </a:r>
                <a:r>
                  <a:rPr lang="en-US" b="1" smtClean="0"/>
                  <a:t>Midpoint)</a:t>
                </a:r>
              </a:p>
              <a:p>
                <a:pPr lvl="0"/>
                <a:r>
                  <a:rPr lang="vi-VN"/>
                  <a:t>Ta có dạng tổng quát của phương trình đường </a:t>
                </a:r>
                <a:r>
                  <a:rPr lang="vi-VN" smtClean="0"/>
                  <a:t>thẳng:</a:t>
                </a:r>
                <a:r>
                  <a:rPr lang="vi-VN"/>
                  <a:t/>
                </a:r>
                <a:br>
                  <a:rPr lang="vi-VN"/>
                </a:br>
                <a:r>
                  <a:rPr lang="vi-VN" i="1"/>
                  <a:t>Ax </a:t>
                </a:r>
                <a:r>
                  <a:rPr lang="vi-VN"/>
                  <a:t>+ </a:t>
                </a:r>
                <a:r>
                  <a:rPr lang="vi-VN" i="1"/>
                  <a:t>By </a:t>
                </a:r>
                <a:r>
                  <a:rPr lang="vi-VN"/>
                  <a:t>+ </a:t>
                </a:r>
                <a:r>
                  <a:rPr lang="vi-VN" i="1"/>
                  <a:t>C </a:t>
                </a:r>
                <a:r>
                  <a:rPr lang="vi-VN"/>
                  <a:t>= </a:t>
                </a:r>
                <a:r>
                  <a:rPr lang="vi-VN" smtClean="0"/>
                  <a:t>0</a:t>
                </a:r>
                <a:r>
                  <a:rPr lang="en-US" smtClean="0"/>
                  <a:t>, </a:t>
                </a:r>
                <a:r>
                  <a:rPr lang="vi-VN" smtClean="0"/>
                  <a:t>với </a:t>
                </a:r>
                <a:r>
                  <a:rPr lang="vi-VN" i="1"/>
                  <a:t>A</a:t>
                </a:r>
                <a:r>
                  <a:rPr lang="vi-VN"/>
                  <a:t>= </a:t>
                </a:r>
                <a:r>
                  <a:rPr lang="vi-VN" i="1" smtClean="0"/>
                  <a:t>y</a:t>
                </a:r>
                <a:r>
                  <a:rPr lang="vi-VN" baseline="-25000" smtClean="0"/>
                  <a:t>2</a:t>
                </a:r>
                <a:r>
                  <a:rPr lang="vi-VN" smtClean="0"/>
                  <a:t> </a:t>
                </a:r>
                <a:r>
                  <a:rPr lang="vi-VN"/>
                  <a:t>− </a:t>
                </a:r>
                <a:r>
                  <a:rPr lang="vi-VN" i="1" smtClean="0"/>
                  <a:t>y</a:t>
                </a:r>
                <a:r>
                  <a:rPr lang="vi-VN" baseline="-25000" smtClean="0"/>
                  <a:t>1</a:t>
                </a:r>
                <a:r>
                  <a:rPr lang="vi-VN"/>
                  <a:t>, </a:t>
                </a:r>
                <a:r>
                  <a:rPr lang="vi-VN" i="1"/>
                  <a:t>B </a:t>
                </a:r>
                <a:r>
                  <a:rPr lang="vi-VN"/>
                  <a:t>= −</a:t>
                </a:r>
                <a:r>
                  <a:rPr lang="vi-VN" smtClean="0"/>
                  <a:t>(</a:t>
                </a:r>
                <a:r>
                  <a:rPr lang="vi-VN" i="1" smtClean="0"/>
                  <a:t>x</a:t>
                </a:r>
                <a:r>
                  <a:rPr lang="vi-VN" baseline="-25000" smtClean="0"/>
                  <a:t>2</a:t>
                </a:r>
                <a:r>
                  <a:rPr lang="vi-VN" smtClean="0"/>
                  <a:t> </a:t>
                </a:r>
                <a:r>
                  <a:rPr lang="vi-VN"/>
                  <a:t>− </a:t>
                </a:r>
                <a:r>
                  <a:rPr lang="vi-VN" i="1" smtClean="0"/>
                  <a:t>x</a:t>
                </a:r>
                <a:r>
                  <a:rPr lang="vi-VN" baseline="-25000" smtClean="0"/>
                  <a:t>1</a:t>
                </a:r>
                <a:r>
                  <a:rPr lang="vi-VN" smtClean="0"/>
                  <a:t>),</a:t>
                </a:r>
                <a:r>
                  <a:rPr lang="vi-VN" i="1"/>
                  <a:t>C </a:t>
                </a:r>
                <a:r>
                  <a:rPr lang="vi-VN"/>
                  <a:t>= </a:t>
                </a:r>
                <a:r>
                  <a:rPr lang="vi-VN" i="1" smtClean="0"/>
                  <a:t>x</a:t>
                </a:r>
                <a:r>
                  <a:rPr lang="vi-VN" baseline="-25000" smtClean="0"/>
                  <a:t>2</a:t>
                </a:r>
                <a:r>
                  <a:rPr lang="vi-VN" i="1" smtClean="0"/>
                  <a:t>y</a:t>
                </a:r>
                <a:r>
                  <a:rPr lang="vi-VN" baseline="-25000" smtClean="0"/>
                  <a:t>1</a:t>
                </a:r>
                <a:r>
                  <a:rPr lang="vi-VN" smtClean="0"/>
                  <a:t> </a:t>
                </a:r>
                <a:r>
                  <a:rPr lang="vi-VN"/>
                  <a:t>− </a:t>
                </a:r>
                <a:r>
                  <a:rPr lang="vi-VN" i="1" smtClean="0"/>
                  <a:t>x</a:t>
                </a:r>
                <a:r>
                  <a:rPr lang="vi-VN" baseline="-25000" smtClean="0"/>
                  <a:t>1</a:t>
                </a:r>
                <a:r>
                  <a:rPr lang="vi-VN" i="1" smtClean="0"/>
                  <a:t>y</a:t>
                </a:r>
                <a:r>
                  <a:rPr lang="vi-VN" baseline="-25000" smtClean="0"/>
                  <a:t>2</a:t>
                </a:r>
                <a:endParaRPr lang="en-US" baseline="-25000" smtClean="0"/>
              </a:p>
              <a:p>
                <a:pPr lvl="0"/>
                <a:r>
                  <a:rPr lang="vi-VN" smtClean="0"/>
                  <a:t>Đặt </a:t>
                </a:r>
                <a:r>
                  <a:rPr lang="en-US" i="1" smtClean="0"/>
                  <a:t>f</a:t>
                </a:r>
                <a:r>
                  <a:rPr lang="vi-VN" smtClean="0"/>
                  <a:t>(</a:t>
                </a:r>
                <a:r>
                  <a:rPr lang="vi-VN" i="1" smtClean="0"/>
                  <a:t>x</a:t>
                </a:r>
                <a:r>
                  <a:rPr lang="vi-VN" smtClean="0"/>
                  <a:t>,</a:t>
                </a:r>
                <a:r>
                  <a:rPr lang="vi-VN" i="1" smtClean="0"/>
                  <a:t>y </a:t>
                </a:r>
                <a:r>
                  <a:rPr lang="vi-VN"/>
                  <a:t>) = </a:t>
                </a:r>
                <a:r>
                  <a:rPr lang="vi-VN" i="1"/>
                  <a:t>Ax </a:t>
                </a:r>
                <a:r>
                  <a:rPr lang="vi-VN"/>
                  <a:t>+ </a:t>
                </a:r>
                <a:r>
                  <a:rPr lang="vi-VN" i="1"/>
                  <a:t>By </a:t>
                </a:r>
                <a:r>
                  <a:rPr lang="vi-VN"/>
                  <a:t>+ </a:t>
                </a:r>
                <a:r>
                  <a:rPr lang="vi-VN" i="1"/>
                  <a:t>C</a:t>
                </a:r>
                <a:r>
                  <a:rPr lang="vi-VN"/>
                  <a:t>, ta có nhận </a:t>
                </a:r>
                <a:r>
                  <a:rPr lang="vi-VN" smtClean="0"/>
                  <a:t>xét:</a:t>
                </a:r>
                <a:endParaRPr lang="en-US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ằ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í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ê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đườ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ẳ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𝑛𝑔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đườ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ẳ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í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ướ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đườ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ẳ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𝑛𝑔</m:t>
                            </m:r>
                          </m:e>
                        </m:eqArr>
                      </m:e>
                    </m:d>
                  </m:oMath>
                </a14:m>
                <a:endParaRPr lang="en-US" b="0" smtClean="0"/>
              </a:p>
              <a:p>
                <a:pPr lvl="0"/>
                <a:r>
                  <a:rPr lang="vi-VN"/>
                  <a:t>Lúc này việc chọn các điểm S, P ở trên được đưa về việc xét dấu </a:t>
                </a:r>
                <a:r>
                  <a:rPr lang="vi-VN" smtClean="0"/>
                  <a:t>của</a:t>
                </a:r>
                <a:endParaRPr lang="en-US"/>
              </a:p>
              <a:p>
                <a:pPr lvl="0"/>
                <a:r>
                  <a:rPr lang="pl-PL" i="1" smtClean="0"/>
                  <a:t>p</a:t>
                </a:r>
                <a:r>
                  <a:rPr lang="pl-PL" i="1" baseline="-25000" smtClean="0"/>
                  <a:t>i</a:t>
                </a:r>
                <a:r>
                  <a:rPr lang="pl-PL" baseline="-25000" smtClean="0"/>
                  <a:t>+1</a:t>
                </a:r>
                <a:r>
                  <a:rPr lang="pl-PL" smtClean="0"/>
                  <a:t> </a:t>
                </a:r>
                <a:r>
                  <a:rPr lang="pl-PL"/>
                  <a:t>= </a:t>
                </a:r>
                <a:r>
                  <a:rPr lang="en-US" i="1" smtClean="0"/>
                  <a:t>2f(midpoint) = 2f(x</a:t>
                </a:r>
                <a:r>
                  <a:rPr lang="en-US" i="1" baseline="-25000" smtClean="0"/>
                  <a:t>i</a:t>
                </a:r>
                <a:r>
                  <a:rPr lang="en-US" i="1" smtClean="0"/>
                  <a:t>+1,yi+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smtClean="0"/>
                  <a:t>)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4364" y="1853754"/>
                <a:ext cx="9856348" cy="4016768"/>
              </a:xfrm>
              <a:blipFill rotWithShape="0">
                <a:blip r:embed="rId3"/>
                <a:stretch>
                  <a:fillRect l="-309" t="-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17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4364" y="1853754"/>
                <a:ext cx="9856348" cy="4016768"/>
              </a:xfrm>
            </p:spPr>
            <p:txBody>
              <a:bodyPr>
                <a:normAutofit fontScale="85000" lnSpcReduction="20000"/>
              </a:bodyPr>
              <a:lstStyle/>
              <a:p>
                <a:pPr lvl="0" algn="just"/>
                <a:r>
                  <a:rPr lang="en-US" b="1" smtClean="0"/>
                  <a:t>2.3. </a:t>
                </a:r>
                <a:r>
                  <a:rPr lang="vi-VN" b="1" smtClean="0"/>
                  <a:t>Các </a:t>
                </a:r>
                <a:r>
                  <a:rPr lang="vi-VN" b="1"/>
                  <a:t>giải thuật xây dựng thực thể cơ </a:t>
                </a:r>
                <a:r>
                  <a:rPr lang="vi-VN" b="1" smtClean="0"/>
                  <a:t>sở</a:t>
                </a:r>
                <a:endParaRPr lang="en-US" b="1" smtClean="0"/>
              </a:p>
              <a:p>
                <a:pPr lvl="0" algn="just"/>
                <a:r>
                  <a:rPr lang="en-US" b="1"/>
                  <a:t>Giải thuật trung điểm (</a:t>
                </a:r>
                <a:r>
                  <a:rPr lang="en-US" b="1" smtClean="0"/>
                  <a:t>Midpoint)</a:t>
                </a:r>
              </a:p>
              <a:p>
                <a:pPr lvl="0"/>
                <a:r>
                  <a:rPr lang="vi-VN"/>
                  <a:t>Nếu </a:t>
                </a:r>
                <a:r>
                  <a:rPr lang="vi-VN" i="1" smtClean="0"/>
                  <a:t>p</a:t>
                </a:r>
                <a:r>
                  <a:rPr lang="vi-VN" i="1" baseline="-25000" smtClean="0"/>
                  <a:t>i</a:t>
                </a:r>
                <a:r>
                  <a:rPr lang="vi-VN" i="1" smtClean="0"/>
                  <a:t> </a:t>
                </a:r>
                <a:r>
                  <a:rPr lang="vi-VN"/>
                  <a:t>&lt; 0 , điểm MidPoint nằm phía trên đoạn thẳng. Lúc này điểm thực </a:t>
                </a:r>
                <a:r>
                  <a:rPr lang="vi-VN" smtClean="0"/>
                  <a:t>Q</a:t>
                </a:r>
                <a:r>
                  <a:rPr lang="en-US" smtClean="0"/>
                  <a:t> </a:t>
                </a:r>
                <a:r>
                  <a:rPr lang="vi-VN" smtClean="0"/>
                  <a:t>nằm </a:t>
                </a:r>
                <a:r>
                  <a:rPr lang="vi-VN"/>
                  <a:t>dưới điểm MidPoint nên ta chọn S, tức là </a:t>
                </a:r>
                <a:r>
                  <a:rPr lang="vi-VN" i="1" smtClean="0"/>
                  <a:t>y</a:t>
                </a:r>
                <a:r>
                  <a:rPr lang="vi-VN" i="1" baseline="-25000" smtClean="0"/>
                  <a:t>i</a:t>
                </a:r>
                <a:r>
                  <a:rPr lang="vi-VN" baseline="-25000" smtClean="0"/>
                  <a:t>+1</a:t>
                </a:r>
                <a:r>
                  <a:rPr lang="vi-VN" smtClean="0"/>
                  <a:t> </a:t>
                </a:r>
                <a:r>
                  <a:rPr lang="vi-VN"/>
                  <a:t>= </a:t>
                </a:r>
                <a:r>
                  <a:rPr lang="vi-VN" i="1" smtClean="0"/>
                  <a:t>yi</a:t>
                </a:r>
                <a:r>
                  <a:rPr lang="vi-VN" smtClean="0"/>
                  <a:t>.</a:t>
                </a:r>
                <a:endParaRPr lang="en-US" smtClean="0"/>
              </a:p>
              <a:p>
                <a:pPr lvl="0"/>
                <a:r>
                  <a:rPr lang="vi-VN" smtClean="0"/>
                  <a:t>Ngược </a:t>
                </a:r>
                <a:r>
                  <a:rPr lang="vi-VN"/>
                  <a:t>lại, nếu </a:t>
                </a:r>
                <a:r>
                  <a:rPr lang="vi-VN" i="1" smtClean="0"/>
                  <a:t>p</a:t>
                </a:r>
                <a:r>
                  <a:rPr lang="vi-VN" i="1" baseline="-25000" smtClean="0"/>
                  <a:t>i</a:t>
                </a:r>
                <a:r>
                  <a:rPr lang="vi-VN" i="1" smtClean="0"/>
                  <a:t> </a:t>
                </a:r>
                <a:r>
                  <a:rPr lang="vi-VN"/>
                  <a:t>≥ 0 , điểm MidPoint nằm phía dưới đoạn thẳng. Lúc </a:t>
                </a:r>
                <a:r>
                  <a:rPr lang="vi-VN" smtClean="0"/>
                  <a:t>này</a:t>
                </a:r>
                <a:r>
                  <a:rPr lang="en-US" smtClean="0"/>
                  <a:t> </a:t>
                </a:r>
                <a:r>
                  <a:rPr lang="vi-VN" smtClean="0"/>
                  <a:t>điểm </a:t>
                </a:r>
                <a:r>
                  <a:rPr lang="vi-VN"/>
                  <a:t>thực Q nằm trên điểm MidPoint nên ta chọn P, tức là </a:t>
                </a:r>
                <a:r>
                  <a:rPr lang="vi-VN" i="1" smtClean="0"/>
                  <a:t>y</a:t>
                </a:r>
                <a:r>
                  <a:rPr lang="vi-VN" i="1" baseline="-25000" smtClean="0"/>
                  <a:t>i</a:t>
                </a:r>
                <a:r>
                  <a:rPr lang="vi-VN" baseline="-25000" smtClean="0"/>
                  <a:t>+1</a:t>
                </a:r>
                <a:r>
                  <a:rPr lang="vi-VN" smtClean="0"/>
                  <a:t> </a:t>
                </a:r>
                <a:r>
                  <a:rPr lang="vi-VN"/>
                  <a:t>= </a:t>
                </a:r>
                <a:r>
                  <a:rPr lang="vi-VN" i="1" smtClean="0"/>
                  <a:t>y</a:t>
                </a:r>
                <a:r>
                  <a:rPr lang="vi-VN" i="1" baseline="-25000" smtClean="0"/>
                  <a:t>i</a:t>
                </a:r>
                <a:r>
                  <a:rPr lang="vi-VN" smtClean="0"/>
                  <a:t>+1.</a:t>
                </a:r>
                <a:endParaRPr lang="en-US" smtClean="0"/>
              </a:p>
              <a:p>
                <a:r>
                  <a:rPr lang="en-US"/>
                  <a:t>Mặt </a:t>
                </a:r>
                <a:r>
                  <a:rPr lang="en-US" smtClean="0"/>
                  <a:t>khác: </a:t>
                </a:r>
                <a:r>
                  <a:rPr lang="nn-NO" i="1" smtClean="0"/>
                  <a:t>p</a:t>
                </a:r>
                <a:r>
                  <a:rPr lang="nn-NO" i="1" baseline="-25000" smtClean="0"/>
                  <a:t>i+</a:t>
                </a:r>
                <a:r>
                  <a:rPr lang="nn-NO" baseline="-25000" smtClean="0"/>
                  <a:t>1 </a:t>
                </a:r>
                <a:r>
                  <a:rPr lang="nn-NO" smtClean="0"/>
                  <a:t>– </a:t>
                </a:r>
                <a:r>
                  <a:rPr lang="nn-NO" i="1" smtClean="0"/>
                  <a:t>p</a:t>
                </a:r>
                <a:r>
                  <a:rPr lang="nn-NO" i="1" baseline="-25000" smtClean="0"/>
                  <a:t>i </a:t>
                </a:r>
                <a:r>
                  <a:rPr lang="nn-NO" i="1" smtClean="0"/>
                  <a:t>= </a:t>
                </a:r>
                <a:r>
                  <a:rPr lang="nn-NO" smtClean="0"/>
                  <a:t>2</a:t>
                </a:r>
                <a:r>
                  <a:rPr lang="nn-NO" i="1" smtClean="0"/>
                  <a:t>f(x</a:t>
                </a:r>
                <a:r>
                  <a:rPr lang="nn-NO" i="1" baseline="-25000" smtClean="0"/>
                  <a:t>i+1</a:t>
                </a:r>
                <a:r>
                  <a:rPr lang="nn-NO" i="1" smtClean="0"/>
                  <a:t>+1,y</a:t>
                </a:r>
                <a:r>
                  <a:rPr lang="nn-NO" i="1" baseline="-25000" smtClean="0"/>
                  <a:t>i+1</a:t>
                </a:r>
                <a:r>
                  <a:rPr lang="nn-NO" i="1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)−</m:t>
                    </m:r>
                    <m:r>
                      <m:rPr>
                        <m:nor/>
                      </m:rPr>
                      <a:rPr lang="nn-NO"/>
                      <m:t>2</m:t>
                    </m:r>
                    <m:r>
                      <m:rPr>
                        <m:nor/>
                      </m:rPr>
                      <a:rPr lang="nn-NO" i="1"/>
                      <m:t>f</m:t>
                    </m:r>
                    <m:r>
                      <m:rPr>
                        <m:nor/>
                      </m:rPr>
                      <a:rPr lang="nn-NO" i="1"/>
                      <m:t>(</m:t>
                    </m:r>
                    <m:r>
                      <m:rPr>
                        <m:nor/>
                      </m:rPr>
                      <a:rPr lang="nn-NO" i="1"/>
                      <m:t>xi</m:t>
                    </m:r>
                    <m:r>
                      <m:rPr>
                        <m:nor/>
                      </m:rPr>
                      <a:rPr lang="nn-NO" i="1"/>
                      <m:t>+</m:t>
                    </m:r>
                    <m:r>
                      <m:rPr>
                        <m:nor/>
                      </m:rPr>
                      <a:rPr lang="nn-NO" i="1"/>
                      <m:t>1</m:t>
                    </m:r>
                    <m:r>
                      <m:rPr>
                        <m:nor/>
                      </m:rPr>
                      <a:rPr lang="nn-NO" i="1"/>
                      <m:t>,</m:t>
                    </m:r>
                    <m:r>
                      <m:rPr>
                        <m:nor/>
                      </m:rPr>
                      <a:rPr lang="nn-NO" i="1"/>
                      <m:t>yi</m:t>
                    </m:r>
                    <m:r>
                      <m:rPr>
                        <m:nor/>
                      </m:rPr>
                      <a:rPr lang="nn-NO" i="1"/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aseline="-25000" smtClean="0"/>
              </a:p>
              <a:p>
                <a:r>
                  <a:rPr lang="nn-NO" i="1"/>
                  <a:t>p</a:t>
                </a:r>
                <a:r>
                  <a:rPr lang="nn-NO" i="1" baseline="-25000"/>
                  <a:t>i+</a:t>
                </a:r>
                <a:r>
                  <a:rPr lang="nn-NO" baseline="-25000"/>
                  <a:t>1 </a:t>
                </a:r>
                <a:r>
                  <a:rPr lang="nn-NO"/>
                  <a:t>– </a:t>
                </a:r>
                <a:r>
                  <a:rPr lang="nn-NO" i="1"/>
                  <a:t>p</a:t>
                </a:r>
                <a:r>
                  <a:rPr lang="nn-NO" i="1" baseline="-25000"/>
                  <a:t>i </a:t>
                </a:r>
                <a:r>
                  <a:rPr lang="nn-NO" i="1" smtClean="0"/>
                  <a:t>= 2[A(x</a:t>
                </a:r>
                <a:r>
                  <a:rPr lang="nn-NO" i="1" baseline="-25000" smtClean="0"/>
                  <a:t>i+1</a:t>
                </a:r>
                <a:r>
                  <a:rPr lang="nn-NO" i="1" smtClean="0"/>
                  <a:t>+1)+B(y</a:t>
                </a:r>
                <a:r>
                  <a:rPr lang="nn-NO" i="1" baseline="-25000" smtClean="0"/>
                  <a:t>i+1</a:t>
                </a:r>
                <a:r>
                  <a:rPr lang="nn-NO" i="1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nn-NO" i="1" smtClean="0"/>
                  <a:t>)+</a:t>
                </a:r>
                <a:r>
                  <a:rPr lang="en-US" i="1" smtClean="0"/>
                  <a:t>C] - 2[</a:t>
                </a:r>
                <a:r>
                  <a:rPr lang="nn-NO" i="1" smtClean="0"/>
                  <a:t>A(x</a:t>
                </a:r>
                <a:r>
                  <a:rPr lang="nn-NO" i="1" baseline="-25000" smtClean="0"/>
                  <a:t>i</a:t>
                </a:r>
                <a:r>
                  <a:rPr lang="nn-NO" i="1" smtClean="0"/>
                  <a:t>+1)+B(y</a:t>
                </a:r>
                <a:r>
                  <a:rPr lang="nn-NO" i="1" baseline="-25000" smtClean="0"/>
                  <a:t>i</a:t>
                </a:r>
                <a:r>
                  <a:rPr lang="nn-NO" i="1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nn-NO" i="1"/>
                  <a:t>)+</a:t>
                </a:r>
                <a:r>
                  <a:rPr lang="en-US" i="1"/>
                  <a:t>C</a:t>
                </a:r>
                <a:r>
                  <a:rPr lang="en-US" i="1" smtClean="0"/>
                  <a:t>]</a:t>
                </a:r>
              </a:p>
              <a:p>
                <a:r>
                  <a:rPr lang="en-US"/>
                  <a:t>⇒ </a:t>
                </a:r>
                <a:r>
                  <a:rPr lang="en-US" i="1" smtClean="0"/>
                  <a:t>p</a:t>
                </a:r>
                <a:r>
                  <a:rPr lang="en-US" baseline="-25000" smtClean="0"/>
                  <a:t>0</a:t>
                </a:r>
                <a:r>
                  <a:rPr lang="en-US" smtClean="0"/>
                  <a:t> </a:t>
                </a:r>
                <a:r>
                  <a:rPr lang="en-US"/>
                  <a:t>= </a:t>
                </a:r>
                <a:r>
                  <a:rPr lang="en-US" smtClean="0"/>
                  <a:t>2(</a:t>
                </a:r>
                <a:r>
                  <a:rPr lang="en-US" i="1" smtClean="0"/>
                  <a:t>Ax</a:t>
                </a:r>
                <a:r>
                  <a:rPr lang="en-US" baseline="-25000" smtClean="0"/>
                  <a:t>0</a:t>
                </a:r>
                <a:r>
                  <a:rPr lang="en-US" smtClean="0"/>
                  <a:t> </a:t>
                </a:r>
                <a:r>
                  <a:rPr lang="en-US"/>
                  <a:t>+ </a:t>
                </a:r>
                <a:r>
                  <a:rPr lang="en-US" i="1"/>
                  <a:t>By</a:t>
                </a:r>
                <a:r>
                  <a:rPr lang="en-US" baseline="-25000"/>
                  <a:t>0</a:t>
                </a:r>
                <a:r>
                  <a:rPr lang="en-US"/>
                  <a:t> + </a:t>
                </a:r>
                <a:r>
                  <a:rPr lang="en-US" i="1"/>
                  <a:t>C</a:t>
                </a:r>
                <a:r>
                  <a:rPr lang="en-US"/>
                  <a:t>) + 2</a:t>
                </a:r>
                <a:r>
                  <a:rPr lang="en-US" i="1"/>
                  <a:t>A</a:t>
                </a:r>
                <a:r>
                  <a:rPr lang="en-US"/>
                  <a:t>+ </a:t>
                </a:r>
                <a:r>
                  <a:rPr lang="en-US" i="1"/>
                  <a:t>B </a:t>
                </a:r>
                <a:r>
                  <a:rPr lang="en-US"/>
                  <a:t>= </a:t>
                </a:r>
                <a:r>
                  <a:rPr lang="en-US" smtClean="0"/>
                  <a:t>2</a:t>
                </a:r>
                <a:r>
                  <a:rPr lang="en-US" i="1" smtClean="0"/>
                  <a:t>A</a:t>
                </a:r>
                <a:r>
                  <a:rPr lang="en-US" smtClean="0"/>
                  <a:t>+</a:t>
                </a:r>
                <a:r>
                  <a:rPr lang="en-US" i="1" smtClean="0"/>
                  <a:t>B </a:t>
                </a:r>
                <a:r>
                  <a:rPr lang="en-US"/>
                  <a:t>= 2</a:t>
                </a:r>
                <a:r>
                  <a:rPr lang="en-US" i="1"/>
                  <a:t>D</a:t>
                </a:r>
                <a:r>
                  <a:rPr lang="en-US" i="1" baseline="-25000"/>
                  <a:t>y</a:t>
                </a:r>
                <a:r>
                  <a:rPr lang="en-US" i="1"/>
                  <a:t> </a:t>
                </a:r>
                <a:r>
                  <a:rPr lang="en-US"/>
                  <a:t>− </a:t>
                </a:r>
                <a:r>
                  <a:rPr lang="en-US" i="1" smtClean="0"/>
                  <a:t>D</a:t>
                </a:r>
                <a:r>
                  <a:rPr lang="en-US" i="1" baseline="-25000" smtClean="0"/>
                  <a:t>x</a:t>
                </a:r>
                <a:endParaRPr lang="en-US" baseline="-25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4364" y="1853754"/>
                <a:ext cx="9856348" cy="4016768"/>
              </a:xfrm>
              <a:blipFill rotWithShape="0">
                <a:blip r:embed="rId3"/>
                <a:stretch>
                  <a:fillRect l="-557" t="-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8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4364" y="1853754"/>
                <a:ext cx="9856348" cy="4016768"/>
              </a:xfrm>
            </p:spPr>
            <p:txBody>
              <a:bodyPr>
                <a:normAutofit fontScale="92500" lnSpcReduction="10000"/>
              </a:bodyPr>
              <a:lstStyle/>
              <a:p>
                <a:pPr lvl="0" algn="just"/>
                <a:r>
                  <a:rPr lang="en-US" b="1" smtClean="0"/>
                  <a:t>2.3. </a:t>
                </a:r>
                <a:r>
                  <a:rPr lang="vi-VN" b="1" smtClean="0"/>
                  <a:t>Các </a:t>
                </a:r>
                <a:r>
                  <a:rPr lang="vi-VN" b="1"/>
                  <a:t>giải thuật xây dựng thực thể cơ </a:t>
                </a:r>
                <a:r>
                  <a:rPr lang="vi-VN" b="1" smtClean="0"/>
                  <a:t>sở</a:t>
                </a:r>
                <a:endParaRPr lang="en-US" b="1" smtClean="0"/>
              </a:p>
              <a:p>
                <a:pPr lvl="0" algn="just"/>
                <a:r>
                  <a:rPr lang="en-US" b="1"/>
                  <a:t>Giải thuật trung điểm (</a:t>
                </a:r>
                <a:r>
                  <a:rPr lang="en-US" b="1" smtClean="0"/>
                  <a:t>Midpoint)</a:t>
                </a:r>
              </a:p>
              <a:p>
                <a:r>
                  <a:rPr lang="en-US" smtClean="0"/>
                  <a:t>Vậy:</a:t>
                </a:r>
                <a:r>
                  <a:rPr lang="en-US" i="1" smtClean="0"/>
                  <a:t>p</a:t>
                </a:r>
                <a:r>
                  <a:rPr lang="en-US" i="1" baseline="-25000" smtClean="0"/>
                  <a:t>i</a:t>
                </a:r>
                <a:r>
                  <a:rPr lang="en-US" baseline="-25000" smtClean="0"/>
                  <a:t>+1</a:t>
                </a:r>
                <a:r>
                  <a:rPr lang="en-US" smtClean="0"/>
                  <a:t> </a:t>
                </a:r>
                <a:r>
                  <a:rPr lang="en-US"/>
                  <a:t>= </a:t>
                </a:r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i="1"/>
                  <a:t> </a:t>
                </a:r>
                <a:r>
                  <a:rPr lang="en-US"/>
                  <a:t>+ </a:t>
                </a:r>
                <a:r>
                  <a:rPr lang="en-US" smtClean="0"/>
                  <a:t>2</a:t>
                </a:r>
                <a:r>
                  <a:rPr lang="en-US" i="1" smtClean="0"/>
                  <a:t>D</a:t>
                </a:r>
                <a:r>
                  <a:rPr lang="en-US" i="1" baseline="-25000" smtClean="0"/>
                  <a:t>y</a:t>
                </a:r>
                <a:r>
                  <a:rPr lang="en-US" smtClean="0"/>
                  <a:t>, </a:t>
                </a:r>
                <a:r>
                  <a:rPr lang="en-US"/>
                  <a:t>nếu </a:t>
                </a:r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i="1"/>
                  <a:t> </a:t>
                </a:r>
                <a:r>
                  <a:rPr lang="en-US"/>
                  <a:t>&lt; 0, do ta chọn </a:t>
                </a:r>
                <a:r>
                  <a:rPr lang="en-US" i="1"/>
                  <a:t>y</a:t>
                </a:r>
                <a:r>
                  <a:rPr lang="en-US" i="1" baseline="-25000"/>
                  <a:t>i</a:t>
                </a:r>
                <a:r>
                  <a:rPr lang="en-US" baseline="-25000"/>
                  <a:t>+1</a:t>
                </a:r>
                <a:r>
                  <a:rPr lang="en-US"/>
                  <a:t> = </a:t>
                </a:r>
                <a:r>
                  <a:rPr lang="en-US" i="1" smtClean="0"/>
                  <a:t>y</a:t>
                </a:r>
                <a:r>
                  <a:rPr lang="en-US" i="1" baseline="-25000" smtClean="0"/>
                  <a:t>i</a:t>
                </a:r>
                <a:endParaRPr lang="en-US"/>
              </a:p>
              <a:p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baseline="-25000"/>
                  <a:t>+1</a:t>
                </a:r>
                <a:r>
                  <a:rPr lang="en-US"/>
                  <a:t> = </a:t>
                </a:r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i="1"/>
                  <a:t> </a:t>
                </a:r>
                <a:r>
                  <a:rPr lang="en-US"/>
                  <a:t>+ 2</a:t>
                </a:r>
                <a:r>
                  <a:rPr lang="en-US" i="1"/>
                  <a:t>D</a:t>
                </a:r>
                <a:r>
                  <a:rPr lang="en-US" i="1" baseline="-25000"/>
                  <a:t>y</a:t>
                </a:r>
                <a:r>
                  <a:rPr lang="en-US" i="1"/>
                  <a:t> </a:t>
                </a:r>
                <a:r>
                  <a:rPr lang="en-US"/>
                  <a:t>− </a:t>
                </a:r>
                <a:r>
                  <a:rPr lang="en-US" smtClean="0"/>
                  <a:t>2</a:t>
                </a:r>
                <a:r>
                  <a:rPr lang="en-US" i="1" smtClean="0"/>
                  <a:t>D</a:t>
                </a:r>
                <a:r>
                  <a:rPr lang="en-US" i="1" baseline="-25000" smtClean="0"/>
                  <a:t>x</a:t>
                </a:r>
                <a:r>
                  <a:rPr lang="en-US" smtClean="0"/>
                  <a:t>, </a:t>
                </a:r>
                <a:r>
                  <a:rPr lang="en-US"/>
                  <a:t>nếu </a:t>
                </a:r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i="1"/>
                  <a:t> </a:t>
                </a:r>
                <a:r>
                  <a:rPr lang="en-US"/>
                  <a:t>≥ 0 do ta chọn </a:t>
                </a:r>
                <a:r>
                  <a:rPr lang="en-US" i="1"/>
                  <a:t>y</a:t>
                </a:r>
                <a:r>
                  <a:rPr lang="en-US" i="1" baseline="-25000"/>
                  <a:t>i</a:t>
                </a:r>
                <a:r>
                  <a:rPr lang="en-US" baseline="-25000"/>
                  <a:t>+1</a:t>
                </a:r>
                <a:r>
                  <a:rPr lang="en-US"/>
                  <a:t> = </a:t>
                </a:r>
                <a:r>
                  <a:rPr lang="en-US" i="1"/>
                  <a:t>y</a:t>
                </a:r>
                <a:r>
                  <a:rPr lang="en-US" i="1" baseline="-25000"/>
                  <a:t> </a:t>
                </a:r>
                <a:r>
                  <a:rPr lang="en-US" i="1" baseline="-25000" smtClean="0"/>
                  <a:t>i</a:t>
                </a:r>
                <a:r>
                  <a:rPr lang="en-US" smtClean="0"/>
                  <a:t>+1</a:t>
                </a:r>
              </a:p>
              <a:p>
                <a:r>
                  <a:rPr lang="en-US"/>
                  <a:t>Ta tính giá trị </a:t>
                </a:r>
                <a:r>
                  <a:rPr lang="en-US" i="1" smtClean="0"/>
                  <a:t>p</a:t>
                </a:r>
                <a:r>
                  <a:rPr lang="en-US" baseline="-25000" smtClean="0"/>
                  <a:t>0</a:t>
                </a:r>
                <a:r>
                  <a:rPr lang="en-US" smtClean="0"/>
                  <a:t> </a:t>
                </a:r>
                <a:r>
                  <a:rPr lang="en-US"/>
                  <a:t>ứng với điểm ban đầu (</a:t>
                </a:r>
                <a:r>
                  <a:rPr lang="en-US" i="1" smtClean="0"/>
                  <a:t>x</a:t>
                </a:r>
                <a:r>
                  <a:rPr lang="en-US" baseline="-25000" smtClean="0"/>
                  <a:t>0</a:t>
                </a:r>
                <a:r>
                  <a:rPr lang="en-US"/>
                  <a:t>, </a:t>
                </a:r>
                <a:r>
                  <a:rPr lang="en-US" i="1" smtClean="0"/>
                  <a:t>y</a:t>
                </a:r>
                <a:r>
                  <a:rPr lang="en-US" baseline="-25000" smtClean="0"/>
                  <a:t>0</a:t>
                </a:r>
                <a:r>
                  <a:rPr lang="en-US" smtClean="0"/>
                  <a:t>), </a:t>
                </a:r>
                <a:r>
                  <a:rPr lang="en-US"/>
                  <a:t>với nhận xét rằng (</a:t>
                </a:r>
                <a:r>
                  <a:rPr lang="en-US" i="1" smtClean="0"/>
                  <a:t>x</a:t>
                </a:r>
                <a:r>
                  <a:rPr lang="en-US" baseline="-25000" smtClean="0"/>
                  <a:t>0</a:t>
                </a:r>
                <a:r>
                  <a:rPr lang="en-US"/>
                  <a:t>, </a:t>
                </a:r>
                <a:r>
                  <a:rPr lang="en-US" i="1" smtClean="0"/>
                  <a:t>y</a:t>
                </a:r>
                <a:r>
                  <a:rPr lang="en-US" baseline="-25000" smtClean="0"/>
                  <a:t>0</a:t>
                </a:r>
                <a:r>
                  <a:rPr lang="en-US" smtClean="0"/>
                  <a:t>) là điểm </a:t>
                </a:r>
                <a:r>
                  <a:rPr lang="en-US"/>
                  <a:t>thuộc về đoạn thẳng, </a:t>
                </a:r>
                <a:r>
                  <a:rPr lang="en-US" smtClean="0"/>
                  <a:t>tức: </a:t>
                </a:r>
                <a:r>
                  <a:rPr lang="en-US" i="1"/>
                  <a:t>Ax</a:t>
                </a:r>
                <a:r>
                  <a:rPr lang="en-US" baseline="-25000"/>
                  <a:t>0</a:t>
                </a:r>
                <a:r>
                  <a:rPr lang="en-US"/>
                  <a:t> + </a:t>
                </a:r>
                <a:r>
                  <a:rPr lang="en-US" i="1"/>
                  <a:t>By</a:t>
                </a:r>
                <a:r>
                  <a:rPr lang="en-US" baseline="-25000"/>
                  <a:t>0</a:t>
                </a:r>
                <a:r>
                  <a:rPr lang="en-US"/>
                  <a:t> + </a:t>
                </a:r>
                <a:r>
                  <a:rPr lang="en-US" i="1"/>
                  <a:t>C </a:t>
                </a:r>
                <a:r>
                  <a:rPr lang="en-US"/>
                  <a:t>= </a:t>
                </a:r>
                <a:r>
                  <a:rPr lang="en-US" smtClean="0"/>
                  <a:t>0</a:t>
                </a:r>
              </a:p>
              <a:p>
                <a:r>
                  <a:rPr lang="nn-NO" i="1" smtClean="0"/>
                  <a:t>p</a:t>
                </a:r>
                <a:r>
                  <a:rPr lang="nn-NO" i="1" baseline="-25000" smtClean="0"/>
                  <a:t>0 </a:t>
                </a:r>
                <a:r>
                  <a:rPr lang="nn-NO" i="1"/>
                  <a:t>= </a:t>
                </a:r>
                <a:r>
                  <a:rPr lang="nn-NO" smtClean="0"/>
                  <a:t>2</a:t>
                </a:r>
                <a:r>
                  <a:rPr lang="nn-NO" i="1" smtClean="0"/>
                  <a:t>f(x</a:t>
                </a:r>
                <a:r>
                  <a:rPr lang="nn-NO" i="1" baseline="-25000" smtClean="0"/>
                  <a:t>0</a:t>
                </a:r>
                <a:r>
                  <a:rPr lang="nn-NO" i="1" smtClean="0"/>
                  <a:t>+1,y</a:t>
                </a:r>
                <a:r>
                  <a:rPr lang="nn-NO" i="1" baseline="-25000" smtClean="0"/>
                  <a:t>0</a:t>
                </a:r>
                <a:r>
                  <a:rPr lang="nn-NO" i="1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nn-NO"/>
                      <m:t>2</m:t>
                    </m:r>
                    <m:r>
                      <a:rPr lang="nn-NO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1" smtClean="0"/>
                      <m:t>[</m:t>
                    </m:r>
                    <m:r>
                      <m:rPr>
                        <m:nor/>
                      </m:rPr>
                      <a:rPr lang="en-US" b="0" i="1" smtClean="0"/>
                      <m:t>A</m:t>
                    </m:r>
                    <m:r>
                      <m:rPr>
                        <m:nor/>
                      </m:rPr>
                      <a:rPr lang="nn-NO" i="1"/>
                      <m:t>(</m:t>
                    </m:r>
                    <m:r>
                      <m:rPr>
                        <m:nor/>
                      </m:rPr>
                      <a:rPr lang="nn-NO" i="1"/>
                      <m:t>x</m:t>
                    </m:r>
                    <m:r>
                      <m:rPr>
                        <m:nor/>
                      </m:rPr>
                      <a:rPr lang="en-US" b="0" i="1" smtClean="0"/>
                      <m:t>0</m:t>
                    </m:r>
                    <m:r>
                      <m:rPr>
                        <m:nor/>
                      </m:rPr>
                      <a:rPr lang="nn-NO" i="1"/>
                      <m:t>+</m:t>
                    </m:r>
                    <m:r>
                      <m:rPr>
                        <m:nor/>
                      </m:rPr>
                      <a:rPr lang="nn-NO" i="1"/>
                      <m:t>1</m:t>
                    </m:r>
                    <m:r>
                      <m:rPr>
                        <m:nor/>
                      </m:rPr>
                      <a:rPr lang="en-US" b="0" i="1" smtClean="0"/>
                      <m:t>)+</m:t>
                    </m:r>
                    <m:r>
                      <m:rPr>
                        <m:nor/>
                      </m:rPr>
                      <a:rPr lang="en-US" b="0" i="1" smtClean="0"/>
                      <m:t>B</m:t>
                    </m:r>
                    <m:r>
                      <m:rPr>
                        <m:nor/>
                      </m:rPr>
                      <a:rPr lang="en-US" b="0" i="1" smtClean="0"/>
                      <m:t>(</m:t>
                    </m:r>
                    <m:r>
                      <m:rPr>
                        <m:nor/>
                      </m:rPr>
                      <a:rPr lang="nn-NO" i="1"/>
                      <m:t>y</m:t>
                    </m:r>
                    <m:r>
                      <m:rPr>
                        <m:nor/>
                      </m:rPr>
                      <a:rPr lang="en-US" b="0" i="1" baseline="-25000" smtClean="0"/>
                      <m:t>0</m:t>
                    </m:r>
                    <m:r>
                      <m:rPr>
                        <m:nor/>
                      </m:rPr>
                      <a:rPr lang="nn-NO" i="1"/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aseline="-25000" smtClean="0"/>
              </a:p>
              <a:p>
                <a:r>
                  <a:rPr lang="en-US"/>
                  <a:t>⇒ </a:t>
                </a:r>
                <a:r>
                  <a:rPr lang="en-US" i="1" smtClean="0"/>
                  <a:t>p</a:t>
                </a:r>
                <a:r>
                  <a:rPr lang="en-US" baseline="-25000" smtClean="0"/>
                  <a:t>0</a:t>
                </a:r>
                <a:r>
                  <a:rPr lang="en-US" smtClean="0"/>
                  <a:t> </a:t>
                </a:r>
                <a:r>
                  <a:rPr lang="en-US"/>
                  <a:t>= </a:t>
                </a:r>
                <a:r>
                  <a:rPr lang="en-US" smtClean="0"/>
                  <a:t>2(</a:t>
                </a:r>
                <a:r>
                  <a:rPr lang="en-US" i="1" smtClean="0"/>
                  <a:t>Ax</a:t>
                </a:r>
                <a:r>
                  <a:rPr lang="en-US" baseline="-25000" smtClean="0"/>
                  <a:t>0</a:t>
                </a:r>
                <a:r>
                  <a:rPr lang="en-US" smtClean="0"/>
                  <a:t> </a:t>
                </a:r>
                <a:r>
                  <a:rPr lang="en-US"/>
                  <a:t>+ </a:t>
                </a:r>
                <a:r>
                  <a:rPr lang="en-US" i="1"/>
                  <a:t>By</a:t>
                </a:r>
                <a:r>
                  <a:rPr lang="en-US" baseline="-25000"/>
                  <a:t>0</a:t>
                </a:r>
                <a:r>
                  <a:rPr lang="en-US"/>
                  <a:t> + </a:t>
                </a:r>
                <a:r>
                  <a:rPr lang="en-US" i="1"/>
                  <a:t>C</a:t>
                </a:r>
                <a:r>
                  <a:rPr lang="en-US"/>
                  <a:t>) + 2</a:t>
                </a:r>
                <a:r>
                  <a:rPr lang="en-US" i="1"/>
                  <a:t>A</a:t>
                </a:r>
                <a:r>
                  <a:rPr lang="en-US"/>
                  <a:t>+ </a:t>
                </a:r>
                <a:r>
                  <a:rPr lang="en-US" i="1"/>
                  <a:t>B </a:t>
                </a:r>
                <a:r>
                  <a:rPr lang="en-US"/>
                  <a:t>= 2</a:t>
                </a:r>
                <a:r>
                  <a:rPr lang="en-US" i="1"/>
                  <a:t>A</a:t>
                </a:r>
                <a:r>
                  <a:rPr lang="en-US"/>
                  <a:t>+ </a:t>
                </a:r>
                <a:r>
                  <a:rPr lang="en-US" i="1"/>
                  <a:t>B </a:t>
                </a:r>
                <a:r>
                  <a:rPr lang="en-US"/>
                  <a:t>= 2</a:t>
                </a:r>
                <a:r>
                  <a:rPr lang="en-US" i="1"/>
                  <a:t>D</a:t>
                </a:r>
                <a:r>
                  <a:rPr lang="en-US" i="1" baseline="-25000"/>
                  <a:t>y</a:t>
                </a:r>
                <a:r>
                  <a:rPr lang="en-US" i="1"/>
                  <a:t> </a:t>
                </a:r>
                <a:r>
                  <a:rPr lang="en-US"/>
                  <a:t>− </a:t>
                </a:r>
                <a:r>
                  <a:rPr lang="en-US" i="1" smtClean="0"/>
                  <a:t>Dx</a:t>
                </a:r>
                <a:endParaRPr lang="en-US" baseline="-25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4364" y="1853754"/>
                <a:ext cx="9856348" cy="4016768"/>
              </a:xfrm>
              <a:blipFill rotWithShape="0">
                <a:blip r:embed="rId3"/>
                <a:stretch>
                  <a:fillRect l="-680" t="-910" b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37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4364" y="1853754"/>
                <a:ext cx="9856348" cy="4016768"/>
              </a:xfrm>
            </p:spPr>
            <p:txBody>
              <a:bodyPr>
                <a:normAutofit/>
              </a:bodyPr>
              <a:lstStyle/>
              <a:p>
                <a:pPr lvl="0" algn="just"/>
                <a:r>
                  <a:rPr lang="en-US" b="1" smtClean="0"/>
                  <a:t>2.3. </a:t>
                </a:r>
                <a:r>
                  <a:rPr lang="vi-VN" b="1" smtClean="0"/>
                  <a:t>Các </a:t>
                </a:r>
                <a:r>
                  <a:rPr lang="vi-VN" b="1"/>
                  <a:t>giải thuật xây dựng thực thể cơ </a:t>
                </a:r>
                <a:r>
                  <a:rPr lang="vi-VN" b="1" smtClean="0"/>
                  <a:t>sở</a:t>
                </a:r>
                <a:endParaRPr lang="en-US" b="1" smtClean="0"/>
              </a:p>
              <a:p>
                <a:pPr lvl="0"/>
                <a:r>
                  <a:rPr lang="vi-VN" sz="1800" b="1"/>
                  <a:t>Giải thuật sinh đường tròn </a:t>
                </a:r>
                <a:r>
                  <a:rPr lang="vi-VN" sz="1800" b="1" smtClean="0"/>
                  <a:t>Bresenham </a:t>
                </a:r>
                <a:r>
                  <a:rPr lang="vi-VN" sz="1800" b="1"/>
                  <a:t>(Scan </a:t>
                </a:r>
                <a:r>
                  <a:rPr lang="vi-VN" sz="1800" b="1" smtClean="0"/>
                  <a:t>Converting</a:t>
                </a:r>
                <a:r>
                  <a:rPr lang="en-US" sz="1800" b="1" smtClean="0"/>
                  <a:t> </a:t>
                </a:r>
                <a:r>
                  <a:rPr lang="vi-VN" sz="1800" b="1" smtClean="0"/>
                  <a:t>Circles)</a:t>
                </a:r>
                <a:endParaRPr lang="en-US" sz="3600" baseline="-25000" smtClean="0"/>
              </a:p>
              <a:p>
                <a:pPr lvl="0" algn="just"/>
                <a:r>
                  <a:rPr lang="vi-VN" sz="1800"/>
                  <a:t>Phương trình đường tròn có tâm là gốc tọa độ, bán kính R </a:t>
                </a:r>
                <a:r>
                  <a:rPr lang="vi-VN" sz="1800" smtClean="0"/>
                  <a:t>là: </a:t>
                </a:r>
                <a:r>
                  <a:rPr lang="vi-VN" sz="1800" i="1" smtClean="0"/>
                  <a:t>x</a:t>
                </a:r>
                <a:r>
                  <a:rPr lang="vi-VN" sz="1800" baseline="30000" smtClean="0"/>
                  <a:t>2</a:t>
                </a:r>
                <a:r>
                  <a:rPr lang="vi-VN" sz="1800" smtClean="0"/>
                  <a:t> </a:t>
                </a:r>
                <a:r>
                  <a:rPr lang="vi-VN" sz="1800"/>
                  <a:t>+ </a:t>
                </a:r>
                <a:r>
                  <a:rPr lang="vi-VN" sz="1800" i="1" smtClean="0"/>
                  <a:t>y</a:t>
                </a:r>
                <a:r>
                  <a:rPr lang="vi-VN" sz="1800" baseline="30000" smtClean="0"/>
                  <a:t>2</a:t>
                </a:r>
                <a:r>
                  <a:rPr lang="vi-VN" sz="1800" smtClean="0"/>
                  <a:t> </a:t>
                </a:r>
                <a:r>
                  <a:rPr lang="vi-VN" sz="1800"/>
                  <a:t>= </a:t>
                </a:r>
                <a:r>
                  <a:rPr lang="vi-VN" sz="1800" i="1" smtClean="0"/>
                  <a:t>R</a:t>
                </a:r>
                <a:r>
                  <a:rPr lang="vi-VN" sz="1800" baseline="30000" smtClean="0"/>
                  <a:t>2</a:t>
                </a:r>
                <a:r>
                  <a:rPr lang="vi-VN" sz="1800" smtClean="0"/>
                  <a:t>.</a:t>
                </a:r>
                <a:r>
                  <a:rPr lang="en-US" sz="1800" smtClean="0"/>
                  <a:t> </a:t>
                </a:r>
                <a:r>
                  <a:rPr lang="vi-VN" sz="1800" smtClean="0"/>
                  <a:t>Từ </a:t>
                </a:r>
                <a:r>
                  <a:rPr lang="vi-VN" sz="1800"/>
                  <a:t>phương trình này ta có thể đưa về </a:t>
                </a:r>
                <a:r>
                  <a:rPr lang="vi-VN" sz="1800" smtClean="0"/>
                  <a:t>dạng</a:t>
                </a:r>
                <a:r>
                  <a:rPr lang="en-US" sz="180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=±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1800" smtClean="0"/>
              </a:p>
              <a:p>
                <a:pPr lvl="0"/>
                <a:r>
                  <a:rPr lang="vi-VN" sz="1800"/>
                  <a:t>Để vẽ các đường </a:t>
                </a:r>
                <a:r>
                  <a:rPr lang="vi-VN" sz="1800" smtClean="0"/>
                  <a:t>tròn</a:t>
                </a:r>
                <a:r>
                  <a:rPr lang="en-US" sz="1800" smtClean="0"/>
                  <a:t> </a:t>
                </a:r>
                <a:r>
                  <a:rPr lang="vi-VN" sz="1800" smtClean="0"/>
                  <a:t>có </a:t>
                </a:r>
                <a:r>
                  <a:rPr lang="vi-VN" sz="1800"/>
                  <a:t>tâm (</a:t>
                </a:r>
                <a:r>
                  <a:rPr lang="vi-VN" sz="1800" i="1" smtClean="0"/>
                  <a:t>x</a:t>
                </a:r>
                <a:r>
                  <a:rPr lang="vi-VN" sz="1800" i="1" baseline="-25000" smtClean="0"/>
                  <a:t>C</a:t>
                </a:r>
                <a:r>
                  <a:rPr lang="vi-VN" sz="1800" smtClean="0"/>
                  <a:t>,</a:t>
                </a:r>
                <a:r>
                  <a:rPr lang="vi-VN" sz="1800" i="1" smtClean="0"/>
                  <a:t>y</a:t>
                </a:r>
                <a:r>
                  <a:rPr lang="vi-VN" sz="1800" i="1" baseline="-25000" smtClean="0"/>
                  <a:t>C</a:t>
                </a:r>
                <a:r>
                  <a:rPr lang="vi-VN" sz="1800" smtClean="0"/>
                  <a:t>) </a:t>
                </a:r>
                <a:r>
                  <a:rPr lang="vi-VN" sz="1800"/>
                  <a:t>bất kì, đơn giản chỉ cần tịnh tiến các điểm sau khi vẽ xong </a:t>
                </a:r>
                <a:r>
                  <a:rPr lang="vi-VN" sz="1800" smtClean="0"/>
                  <a:t>đường</a:t>
                </a:r>
                <a:r>
                  <a:rPr lang="en-US" sz="1800" smtClean="0"/>
                  <a:t> </a:t>
                </a:r>
                <a:r>
                  <a:rPr lang="vi-VN" sz="1800" smtClean="0"/>
                  <a:t>tròn </a:t>
                </a:r>
                <a:r>
                  <a:rPr lang="vi-VN" sz="1800"/>
                  <a:t>có tâm là gốc tọa độ theo vector tịnh tiến (</a:t>
                </a:r>
                <a:r>
                  <a:rPr lang="vi-VN" sz="1800" i="1" smtClean="0"/>
                  <a:t>x</a:t>
                </a:r>
                <a:r>
                  <a:rPr lang="vi-VN" sz="1800" i="1" baseline="-25000" smtClean="0"/>
                  <a:t>C</a:t>
                </a:r>
                <a:r>
                  <a:rPr lang="vi-VN" sz="1800"/>
                  <a:t>, </a:t>
                </a:r>
                <a:r>
                  <a:rPr lang="vi-VN" sz="1800" i="1" smtClean="0"/>
                  <a:t>y</a:t>
                </a:r>
                <a:r>
                  <a:rPr lang="vi-VN" sz="1800" i="1" baseline="-25000" smtClean="0"/>
                  <a:t>C</a:t>
                </a:r>
                <a:r>
                  <a:rPr lang="vi-VN" sz="1800" smtClean="0"/>
                  <a:t>)</a:t>
                </a:r>
                <a:endParaRPr lang="en-US" sz="1800" smtClean="0"/>
              </a:p>
              <a:p>
                <a:pPr lvl="0"/>
                <a:r>
                  <a:rPr lang="vi-VN" sz="1800"/>
                  <a:t>Do tính đối xứng nên để vẽ toàn bộ đường tròn, ta chỉ cần vẽ cung ¼ </a:t>
                </a:r>
                <a:r>
                  <a:rPr lang="vi-VN" sz="1800" smtClean="0"/>
                  <a:t>đường</a:t>
                </a:r>
                <a:r>
                  <a:rPr lang="en-US" sz="1800" smtClean="0"/>
                  <a:t> </a:t>
                </a:r>
                <a:r>
                  <a:rPr lang="vi-VN" sz="1800" smtClean="0"/>
                  <a:t>tròn </a:t>
                </a:r>
                <a:r>
                  <a:rPr lang="vi-VN" sz="1800"/>
                  <a:t>sau đó lấy đối xứng để xác định các điểm còn lại</a:t>
                </a:r>
                <a:r>
                  <a:rPr lang="vi-VN" sz="1800" smtClean="0"/>
                  <a:t>.</a:t>
                </a:r>
                <a:endParaRPr lang="en-US" sz="180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4364" y="1853754"/>
                <a:ext cx="9856348" cy="4016768"/>
              </a:xfrm>
              <a:blipFill rotWithShape="0">
                <a:blip r:embed="rId3"/>
                <a:stretch>
                  <a:fillRect l="-804" t="-303" r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43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612454"/>
            <a:ext cx="9868474" cy="4016768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vi-VN" sz="2000" b="1"/>
              <a:t>Giải thuật sinh đường tròn </a:t>
            </a:r>
            <a:r>
              <a:rPr lang="vi-VN" sz="2000" b="1" smtClean="0"/>
              <a:t>Bresenham </a:t>
            </a:r>
            <a:r>
              <a:rPr lang="vi-VN" sz="2000" b="1"/>
              <a:t>(Scan </a:t>
            </a:r>
            <a:r>
              <a:rPr lang="vi-VN" sz="2000" b="1" smtClean="0"/>
              <a:t>Converting</a:t>
            </a:r>
            <a:r>
              <a:rPr lang="en-US" sz="2000" b="1" smtClean="0"/>
              <a:t> </a:t>
            </a:r>
            <a:r>
              <a:rPr lang="vi-VN" sz="2000" b="1" smtClean="0"/>
              <a:t>Circles)</a:t>
            </a:r>
            <a:endParaRPr lang="en-US" sz="4000" baseline="-25000" smtClean="0"/>
          </a:p>
          <a:p>
            <a:pPr lvl="0" algn="just"/>
            <a:r>
              <a:rPr lang="vi-VN" sz="2000"/>
              <a:t>Một trong những cách đơn giản nhất là cho x chạy từ 0 đến R, sau đó tính </a:t>
            </a:r>
            <a:r>
              <a:rPr lang="vi-VN" sz="2000" smtClean="0"/>
              <a:t>y</a:t>
            </a:r>
            <a:r>
              <a:rPr lang="en-US" sz="2000" smtClean="0"/>
              <a:t> </a:t>
            </a:r>
            <a:r>
              <a:rPr lang="vi-VN" sz="2000" smtClean="0"/>
              <a:t>từ </a:t>
            </a:r>
            <a:r>
              <a:rPr lang="vi-VN" sz="2000"/>
              <a:t>công thức trên (chỉ lấy giá trị </a:t>
            </a:r>
            <a:r>
              <a:rPr lang="en-US" sz="2000" smtClean="0"/>
              <a:t>&gt;0</a:t>
            </a:r>
            <a:r>
              <a:rPr lang="vi-VN" sz="2000" smtClean="0"/>
              <a:t>) </a:t>
            </a:r>
            <a:r>
              <a:rPr lang="vi-VN" sz="2000"/>
              <a:t>rồi làm tròn để xác định giá trị </a:t>
            </a:r>
            <a:r>
              <a:rPr lang="vi-VN" sz="2000" smtClean="0"/>
              <a:t>nguyên</a:t>
            </a:r>
            <a:r>
              <a:rPr lang="en-US" sz="2000" smtClean="0"/>
              <a:t> </a:t>
            </a:r>
            <a:r>
              <a:rPr lang="vi-VN" sz="2000" smtClean="0"/>
              <a:t>tương </a:t>
            </a:r>
            <a:r>
              <a:rPr lang="vi-VN" sz="2000"/>
              <a:t>ứng. </a:t>
            </a:r>
            <a:endParaRPr lang="en-US" sz="2000" smtClean="0"/>
          </a:p>
          <a:p>
            <a:pPr lvl="0" algn="just"/>
            <a:r>
              <a:rPr lang="vi-VN" sz="2000" smtClean="0"/>
              <a:t>Cách </a:t>
            </a:r>
            <a:r>
              <a:rPr lang="vi-VN" sz="2000"/>
              <a:t>làm này không hiệu quả do gặp phải các phép toán nhân và </a:t>
            </a:r>
            <a:r>
              <a:rPr lang="vi-VN" sz="2000" smtClean="0"/>
              <a:t>lấy</a:t>
            </a:r>
            <a:r>
              <a:rPr lang="en-US" sz="2000" smtClean="0"/>
              <a:t> </a:t>
            </a:r>
            <a:r>
              <a:rPr lang="vi-VN" sz="2000" smtClean="0"/>
              <a:t>căn</a:t>
            </a:r>
            <a:r>
              <a:rPr lang="en-US" sz="2000" smtClean="0"/>
              <a:t> bậc 2</a:t>
            </a:r>
            <a:r>
              <a:rPr lang="vi-VN" sz="2000" smtClean="0"/>
              <a:t> </a:t>
            </a:r>
            <a:r>
              <a:rPr lang="vi-VN" sz="2000"/>
              <a:t>làm hạn chế tốc độ, ngoài ra đường tròn vẽ ra theo cách này có thể không </a:t>
            </a:r>
            <a:r>
              <a:rPr lang="vi-VN" sz="2000" smtClean="0"/>
              <a:t>liền</a:t>
            </a:r>
            <a:r>
              <a:rPr lang="en-US" sz="2000" smtClean="0"/>
              <a:t> </a:t>
            </a:r>
            <a:r>
              <a:rPr lang="vi-VN" sz="2000" smtClean="0"/>
              <a:t>nét </a:t>
            </a:r>
            <a:r>
              <a:rPr lang="vi-VN" sz="2000"/>
              <a:t>(trừ trường hợp R lớn) khi x gần R (do chỉ có một giá trị y duy nhất cho </a:t>
            </a:r>
            <a:r>
              <a:rPr lang="vi-VN" sz="2000" smtClean="0"/>
              <a:t>một</a:t>
            </a:r>
            <a:r>
              <a:rPr lang="en-US" sz="2000" smtClean="0"/>
              <a:t> </a:t>
            </a:r>
            <a:r>
              <a:rPr lang="vi-VN" sz="2000" smtClean="0"/>
              <a:t>giá </a:t>
            </a:r>
            <a:r>
              <a:rPr lang="vi-VN" sz="2000"/>
              <a:t>trị x</a:t>
            </a:r>
            <a:r>
              <a:rPr lang="vi-VN" sz="2000" smtClean="0"/>
              <a:t>).</a:t>
            </a: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0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smtClean="0"/>
              <a:t>Giới thiệu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8052837" cy="4016768"/>
          </a:xfrm>
        </p:spPr>
        <p:txBody>
          <a:bodyPr>
            <a:normAutofit lnSpcReduction="10000"/>
          </a:bodyPr>
          <a:lstStyle/>
          <a:p>
            <a:pPr lvl="0"/>
            <a:r>
              <a:rPr lang="vi-VN"/>
              <a:t>Với các ảnh được mô tả bằng các đối tượng hình học cơ sở, cần phải có </a:t>
            </a:r>
            <a:r>
              <a:rPr lang="vi-VN" smtClean="0"/>
              <a:t>một</a:t>
            </a:r>
            <a:r>
              <a:rPr lang="en-US" smtClean="0"/>
              <a:t> </a:t>
            </a:r>
            <a:r>
              <a:rPr lang="vi-VN" smtClean="0"/>
              <a:t>quá </a:t>
            </a:r>
            <a:r>
              <a:rPr lang="vi-VN"/>
              <a:t>trình chuyển các đối tượng này về dạng ma trận các pixel trước. Quá trình </a:t>
            </a:r>
            <a:r>
              <a:rPr lang="vi-VN" smtClean="0"/>
              <a:t>này</a:t>
            </a:r>
            <a:r>
              <a:rPr lang="en-US" smtClean="0"/>
              <a:t> </a:t>
            </a:r>
            <a:r>
              <a:rPr lang="vi-VN" smtClean="0"/>
              <a:t>còn </a:t>
            </a:r>
            <a:r>
              <a:rPr lang="vi-VN"/>
              <a:t>được gọi là quá trình chuyển đổi bằng dòng quét (scan-converting</a:t>
            </a:r>
            <a:r>
              <a:rPr lang="vi-VN" smtClean="0"/>
              <a:t>).</a:t>
            </a:r>
            <a:endParaRPr lang="en-US"/>
          </a:p>
          <a:p>
            <a:pPr lvl="0" algn="just"/>
            <a:r>
              <a:rPr lang="vi-VN" smtClean="0"/>
              <a:t>Đối </a:t>
            </a:r>
            <a:r>
              <a:rPr lang="vi-VN"/>
              <a:t>tượng đồ họa cơ sở đơn giản nhất là điểm và đoạn thẳng, </a:t>
            </a:r>
            <a:r>
              <a:rPr lang="vi-VN" smtClean="0"/>
              <a:t>ngoài </a:t>
            </a:r>
            <a:r>
              <a:rPr lang="vi-VN"/>
              <a:t>ra </a:t>
            </a:r>
            <a:r>
              <a:rPr lang="vi-VN" smtClean="0"/>
              <a:t>còn</a:t>
            </a:r>
            <a:r>
              <a:rPr lang="en-US" smtClean="0"/>
              <a:t> </a:t>
            </a:r>
            <a:r>
              <a:rPr lang="vi-VN" smtClean="0"/>
              <a:t>có </a:t>
            </a:r>
            <a:r>
              <a:rPr lang="vi-VN"/>
              <a:t>đường tròn, và các đường conics, mặt bậc hai, các mặt và đường splines, </a:t>
            </a:r>
            <a:r>
              <a:rPr lang="vi-VN" smtClean="0"/>
              <a:t>các</a:t>
            </a:r>
            <a:r>
              <a:rPr lang="en-US" smtClean="0"/>
              <a:t> </a:t>
            </a:r>
            <a:r>
              <a:rPr lang="vi-VN" smtClean="0"/>
              <a:t>vùng </a:t>
            </a:r>
            <a:r>
              <a:rPr lang="vi-VN"/>
              <a:t>tô đa giác, chuỗi kí </a:t>
            </a:r>
            <a:r>
              <a:rPr lang="vi-VN" smtClean="0"/>
              <a:t>tự</a:t>
            </a:r>
            <a:r>
              <a:rPr lang="en-US" smtClean="0"/>
              <a:t>…</a:t>
            </a:r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7200" y="2171700"/>
            <a:ext cx="2604362" cy="1371600"/>
          </a:xfrm>
          <a:prstGeom prst="rect">
            <a:avLst/>
          </a:prstGeom>
        </p:spPr>
      </p:pic>
      <p:pic>
        <p:nvPicPr>
          <p:cNvPr id="2050" name="Picture 2" descr="https://upload.wikimedia.org/wikipedia/commons/thumb/b/be/Line_1.5x%2B1.svg/800px-Line_1.5x%2B1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863" y="3962401"/>
            <a:ext cx="2679699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71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612454"/>
            <a:ext cx="8319074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vi-VN" sz="2000" b="1"/>
              <a:t>Giải thuật sinh đường tròn </a:t>
            </a:r>
            <a:r>
              <a:rPr lang="vi-VN" sz="2000" b="1" smtClean="0"/>
              <a:t>Bresenham </a:t>
            </a:r>
            <a:r>
              <a:rPr lang="vi-VN" sz="2000" b="1"/>
              <a:t>(Scan </a:t>
            </a:r>
            <a:r>
              <a:rPr lang="vi-VN" sz="2000" b="1" smtClean="0"/>
              <a:t>Converting</a:t>
            </a:r>
            <a:r>
              <a:rPr lang="en-US" sz="2000" b="1" smtClean="0"/>
              <a:t> </a:t>
            </a:r>
            <a:r>
              <a:rPr lang="vi-VN" sz="2000" b="1" smtClean="0"/>
              <a:t>Circles)</a:t>
            </a:r>
            <a:endParaRPr lang="en-US" sz="4000" baseline="-25000" smtClean="0"/>
          </a:p>
          <a:p>
            <a:pPr lvl="0" algn="just"/>
            <a:r>
              <a:rPr lang="vi-VN" sz="2000"/>
              <a:t>Chúng ta có thể khắc phục điều này bằng cách điều chỉnh đối tượng thay</a:t>
            </a:r>
            <a:r>
              <a:rPr lang="en-US" sz="2000"/>
              <a:t> </a:t>
            </a:r>
            <a:r>
              <a:rPr lang="vi-VN" sz="2000"/>
              <a:t>đổi là x (rồi tính y theo x) hay y (rồi tính x theo y) tùy vào giá trị tuyệt đối của hệ</a:t>
            </a:r>
            <a:r>
              <a:rPr lang="en-US" sz="2000"/>
              <a:t> </a:t>
            </a:r>
            <a:r>
              <a:rPr lang="vi-VN" sz="2000"/>
              <a:t>số góc đường tròn là lớn hơn hay nhỏ hơn 1, nhưng cách làm này đòi hỏi thêm các</a:t>
            </a:r>
            <a:r>
              <a:rPr lang="en-US" sz="2000"/>
              <a:t> </a:t>
            </a:r>
            <a:r>
              <a:rPr lang="vi-VN" sz="2000"/>
              <a:t>phép tính toán và kiểm tra nên làm cho thuật toán phức tạp thêm</a:t>
            </a:r>
            <a:r>
              <a:rPr lang="vi-VN" sz="2000" smtClean="0"/>
              <a:t>.</a:t>
            </a:r>
            <a:endParaRPr lang="en-US" sz="2000" smtClean="0"/>
          </a:p>
          <a:p>
            <a:pPr lvl="0"/>
            <a:r>
              <a:rPr lang="en-US" sz="2000"/>
              <a:t>Một cách tiếp cận khác là vẽ các điểm (</a:t>
            </a:r>
            <a:r>
              <a:rPr lang="en-US" sz="2000" i="1"/>
              <a:t>R</a:t>
            </a:r>
            <a:r>
              <a:rPr lang="en-US" sz="2000"/>
              <a:t>cos(</a:t>
            </a:r>
            <a:r>
              <a:rPr lang="el-GR" sz="2000"/>
              <a:t>θ ), </a:t>
            </a:r>
            <a:r>
              <a:rPr lang="en-US" sz="2000" i="1" smtClean="0"/>
              <a:t>R</a:t>
            </a:r>
            <a:r>
              <a:rPr lang="en-US" sz="2000" smtClean="0"/>
              <a:t>sin(</a:t>
            </a:r>
            <a:r>
              <a:rPr lang="el-GR" sz="2000" smtClean="0"/>
              <a:t>θ)), </a:t>
            </a:r>
            <a:r>
              <a:rPr lang="en-US" sz="2000"/>
              <a:t>với </a:t>
            </a:r>
            <a:r>
              <a:rPr lang="el-GR" sz="2000"/>
              <a:t>θ </a:t>
            </a:r>
            <a:r>
              <a:rPr lang="en-US" sz="2000"/>
              <a:t>chạy </a:t>
            </a:r>
            <a:r>
              <a:rPr lang="en-US" sz="2000" smtClean="0"/>
              <a:t>từ 0 đến 90</a:t>
            </a:r>
            <a:r>
              <a:rPr lang="en-US" sz="2000" baseline="30000" smtClean="0"/>
              <a:t>0 </a:t>
            </a:r>
            <a:r>
              <a:rPr lang="en-US" sz="2000" smtClean="0"/>
              <a:t>.H</a:t>
            </a:r>
            <a:r>
              <a:rPr lang="vi-VN" sz="2000" smtClean="0"/>
              <a:t>ạn </a:t>
            </a:r>
            <a:r>
              <a:rPr lang="vi-VN" sz="2000"/>
              <a:t>chế chính của thuật toán này đó là chọn bước nhảy cho </a:t>
            </a:r>
            <a:r>
              <a:rPr lang="el-GR" sz="2000"/>
              <a:t>θ </a:t>
            </a:r>
            <a:r>
              <a:rPr lang="vi-VN" sz="2000"/>
              <a:t>như </a:t>
            </a:r>
            <a:r>
              <a:rPr lang="vi-VN" sz="2000" smtClean="0"/>
              <a:t>thế</a:t>
            </a:r>
            <a:r>
              <a:rPr lang="en-US" sz="2000" smtClean="0"/>
              <a:t> </a:t>
            </a:r>
            <a:r>
              <a:rPr lang="vi-VN" sz="2000" smtClean="0"/>
              <a:t>nào </a:t>
            </a:r>
            <a:r>
              <a:rPr lang="vi-VN" sz="2000"/>
              <a:t>cho phù hợp khi bán kính thay đổi.</a:t>
            </a:r>
            <a:br>
              <a:rPr lang="vi-VN" sz="2000"/>
            </a:br>
            <a:r>
              <a:rPr lang="vi-VN" sz="2000"/>
              <a:t/>
            </a:r>
            <a:br>
              <a:rPr lang="vi-VN" sz="2000"/>
            </a:br>
            <a:endParaRPr lang="en-US" sz="200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6900" y="2273921"/>
            <a:ext cx="23717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03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612454"/>
            <a:ext cx="8319074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vi-VN" sz="2000" b="1"/>
              <a:t>Giải thuật sinh đường tròn </a:t>
            </a:r>
            <a:r>
              <a:rPr lang="vi-VN" sz="2000" b="1" smtClean="0"/>
              <a:t>Bresenham </a:t>
            </a:r>
            <a:r>
              <a:rPr lang="vi-VN" sz="2000" b="1"/>
              <a:t>(Scan </a:t>
            </a:r>
            <a:r>
              <a:rPr lang="vi-VN" sz="2000" b="1" smtClean="0"/>
              <a:t>Converting</a:t>
            </a:r>
            <a:r>
              <a:rPr lang="en-US" sz="2000" b="1" smtClean="0"/>
              <a:t> </a:t>
            </a:r>
            <a:r>
              <a:rPr lang="vi-VN" sz="2000" b="1" smtClean="0"/>
              <a:t>Circles)</a:t>
            </a:r>
            <a:endParaRPr lang="en-US" sz="4000" baseline="-25000" smtClean="0"/>
          </a:p>
          <a:p>
            <a:pPr lvl="0"/>
            <a:r>
              <a:rPr lang="vi-VN" sz="2000"/>
              <a:t>Phương trình đường tròn đi qua tâm có toạ độ (x</a:t>
            </a:r>
            <a:r>
              <a:rPr lang="vi-VN" sz="2000" baseline="-25000"/>
              <a:t>c</a:t>
            </a:r>
            <a:r>
              <a:rPr lang="vi-VN" sz="2000"/>
              <a:t>,y</a:t>
            </a:r>
            <a:r>
              <a:rPr lang="vi-VN" sz="2000" baseline="-25000"/>
              <a:t>c</a:t>
            </a:r>
            <a:r>
              <a:rPr lang="vi-VN" sz="2000"/>
              <a:t>) là</a:t>
            </a:r>
            <a:r>
              <a:rPr lang="vi-VN" sz="2000" smtClean="0"/>
              <a:t>:</a:t>
            </a:r>
            <a:r>
              <a:rPr lang="en-US" sz="2000" smtClean="0"/>
              <a:t> </a:t>
            </a:r>
          </a:p>
          <a:p>
            <a:pPr marL="0" lvl="0" indent="0">
              <a:buNone/>
            </a:pPr>
            <a:r>
              <a:rPr lang="en-US" sz="2000"/>
              <a:t>	</a:t>
            </a:r>
            <a:r>
              <a:rPr lang="vi-VN" sz="2000" smtClean="0"/>
              <a:t>(</a:t>
            </a:r>
            <a:r>
              <a:rPr lang="vi-VN" sz="2000"/>
              <a:t>x - x</a:t>
            </a:r>
            <a:r>
              <a:rPr lang="vi-VN" sz="2000" baseline="-25000"/>
              <a:t>c</a:t>
            </a:r>
            <a:r>
              <a:rPr lang="vi-VN" sz="2000"/>
              <a:t>)</a:t>
            </a:r>
            <a:r>
              <a:rPr lang="vi-VN" sz="2000" baseline="30000"/>
              <a:t>2</a:t>
            </a:r>
            <a:r>
              <a:rPr lang="vi-VN" sz="2000"/>
              <a:t> + (y - y</a:t>
            </a:r>
            <a:r>
              <a:rPr lang="vi-VN" sz="2000" baseline="-25000"/>
              <a:t>c</a:t>
            </a:r>
            <a:r>
              <a:rPr lang="vi-VN" sz="2000"/>
              <a:t>)</a:t>
            </a:r>
            <a:r>
              <a:rPr lang="vi-VN" sz="2000" baseline="30000"/>
              <a:t>2</a:t>
            </a:r>
            <a:r>
              <a:rPr lang="vi-VN" sz="2000"/>
              <a:t> = </a:t>
            </a:r>
            <a:r>
              <a:rPr lang="vi-VN" sz="2000" smtClean="0"/>
              <a:t>r</a:t>
            </a:r>
            <a:r>
              <a:rPr lang="vi-VN" sz="2000" baseline="30000" smtClean="0"/>
              <a:t>2</a:t>
            </a:r>
            <a:endParaRPr lang="en-US" sz="2000"/>
          </a:p>
          <a:p>
            <a:pPr marL="0" lvl="0" indent="0">
              <a:buNone/>
            </a:pPr>
            <a:r>
              <a:rPr lang="vi-VN" sz="2000" smtClean="0"/>
              <a:t>Để </a:t>
            </a:r>
            <a:r>
              <a:rPr lang="vi-VN" sz="2000"/>
              <a:t>đơn giản ta xét tâm trùng gốc 0: x</a:t>
            </a:r>
            <a:r>
              <a:rPr lang="vi-VN" sz="2000" baseline="30000"/>
              <a:t>2</a:t>
            </a:r>
            <a:r>
              <a:rPr lang="vi-VN" sz="2000"/>
              <a:t> + y</a:t>
            </a:r>
            <a:r>
              <a:rPr lang="vi-VN" sz="2000" baseline="30000"/>
              <a:t>2</a:t>
            </a:r>
            <a:r>
              <a:rPr lang="vi-VN" sz="2000"/>
              <a:t> = </a:t>
            </a:r>
            <a:r>
              <a:rPr lang="vi-VN" sz="2000" smtClean="0"/>
              <a:t>r</a:t>
            </a:r>
            <a:r>
              <a:rPr lang="vi-VN" sz="2000" baseline="30000" smtClean="0"/>
              <a:t>2</a:t>
            </a:r>
            <a:endParaRPr lang="en-US" sz="2000" baseline="30000"/>
          </a:p>
          <a:p>
            <a:pPr marL="0" lvl="0" indent="0">
              <a:buNone/>
            </a:pPr>
            <a:r>
              <a:rPr lang="vi-VN" sz="2000"/>
              <a:t>Ta xét các điểm tạo ra từ góc phần tư thứ 2: từ 45</a:t>
            </a:r>
            <a:r>
              <a:rPr lang="vi-VN" sz="2000" baseline="30000"/>
              <a:t>0</a:t>
            </a:r>
            <a:r>
              <a:rPr lang="vi-VN" sz="2000"/>
              <a:t> đến </a:t>
            </a:r>
            <a:r>
              <a:rPr lang="vi-VN" sz="2000" smtClean="0"/>
              <a:t>90</a:t>
            </a:r>
            <a:r>
              <a:rPr lang="vi-VN" sz="2000" baseline="30000" smtClean="0"/>
              <a:t>0</a:t>
            </a:r>
            <a:r>
              <a:rPr lang="vi-VN" sz="2000" smtClean="0"/>
              <a:t>, </a:t>
            </a:r>
            <a:r>
              <a:rPr lang="vi-VN" sz="2000"/>
              <a:t>thực hiện </a:t>
            </a:r>
            <a:r>
              <a:rPr lang="vi-VN" sz="2000" smtClean="0"/>
              <a:t>theo</a:t>
            </a:r>
            <a:r>
              <a:rPr lang="en-US" sz="2000" smtClean="0"/>
              <a:t> </a:t>
            </a:r>
            <a:r>
              <a:rPr lang="vi-VN" sz="2000" smtClean="0"/>
              <a:t>hướng </a:t>
            </a:r>
            <a:r>
              <a:rPr lang="vi-VN" sz="2000"/>
              <a:t>x, </a:t>
            </a:r>
            <a:r>
              <a:rPr lang="vi-VN" sz="2000" smtClean="0"/>
              <a:t>y</a:t>
            </a:r>
            <a:r>
              <a:rPr lang="en-US" sz="2000" smtClean="0"/>
              <a:t>. </a:t>
            </a:r>
            <a:r>
              <a:rPr lang="vi-VN" sz="2000" smtClean="0"/>
              <a:t>Giả </a:t>
            </a:r>
            <a:r>
              <a:rPr lang="vi-VN" sz="2000"/>
              <a:t>sử bắt đầu x</a:t>
            </a:r>
            <a:r>
              <a:rPr lang="vi-VN" sz="2000" baseline="-25000"/>
              <a:t>i</a:t>
            </a:r>
            <a:r>
              <a:rPr lang="vi-VN" sz="2000"/>
              <a:t> vậy x</a:t>
            </a:r>
            <a:r>
              <a:rPr lang="vi-VN" sz="2000" baseline="-25000"/>
              <a:t>i+1</a:t>
            </a:r>
            <a:r>
              <a:rPr lang="vi-VN" sz="2000"/>
              <a:t> = </a:t>
            </a:r>
            <a:r>
              <a:rPr lang="vi-VN" sz="2000" smtClean="0"/>
              <a:t>x</a:t>
            </a:r>
            <a:r>
              <a:rPr lang="vi-VN" sz="2000" baseline="-25000" smtClean="0"/>
              <a:t>i</a:t>
            </a:r>
            <a:r>
              <a:rPr lang="vi-VN" sz="2000" smtClean="0"/>
              <a:t>+1</a:t>
            </a:r>
            <a:r>
              <a:rPr lang="vi-VN" sz="2000"/>
              <a:t/>
            </a:r>
            <a:br>
              <a:rPr lang="vi-VN" sz="2000"/>
            </a:br>
            <a:r>
              <a:rPr lang="vi-VN" sz="2000"/>
              <a:t>y</a:t>
            </a:r>
            <a:r>
              <a:rPr lang="vi-VN" sz="2000" baseline="30000"/>
              <a:t>2</a:t>
            </a:r>
            <a:r>
              <a:rPr lang="vi-VN" sz="2000"/>
              <a:t> = r</a:t>
            </a:r>
            <a:r>
              <a:rPr lang="vi-VN" sz="2000" baseline="30000"/>
              <a:t>2</a:t>
            </a:r>
            <a:r>
              <a:rPr lang="vi-VN" sz="2000"/>
              <a:t> - (</a:t>
            </a:r>
            <a:r>
              <a:rPr lang="vi-VN" sz="2000" smtClean="0"/>
              <a:t>x</a:t>
            </a:r>
            <a:r>
              <a:rPr lang="vi-VN" sz="2000" baseline="-25000" smtClean="0"/>
              <a:t>i</a:t>
            </a:r>
            <a:r>
              <a:rPr lang="vi-VN" sz="2000" smtClean="0"/>
              <a:t>+1)</a:t>
            </a:r>
            <a:r>
              <a:rPr lang="vi-VN" sz="2000" baseline="30000" smtClean="0"/>
              <a:t>2</a:t>
            </a:r>
            <a:r>
              <a:rPr lang="en-US" sz="2000" baseline="30000" smtClean="0"/>
              <a:t>  </a:t>
            </a:r>
            <a:r>
              <a:rPr lang="en-US" sz="2000" smtClean="0"/>
              <a:t>; </a:t>
            </a:r>
            <a:r>
              <a:rPr lang="vi-VN" sz="2000" smtClean="0"/>
              <a:t>d</a:t>
            </a:r>
            <a:r>
              <a:rPr lang="vi-VN" sz="2000" baseline="-25000" smtClean="0"/>
              <a:t>1</a:t>
            </a:r>
            <a:r>
              <a:rPr lang="vi-VN" sz="2000" smtClean="0"/>
              <a:t> </a:t>
            </a:r>
            <a:r>
              <a:rPr lang="vi-VN" sz="2000"/>
              <a:t>= y</a:t>
            </a:r>
            <a:r>
              <a:rPr lang="vi-VN" sz="2000" baseline="-25000"/>
              <a:t>i</a:t>
            </a:r>
            <a:r>
              <a:rPr lang="vi-VN" sz="2000" baseline="30000"/>
              <a:t>2</a:t>
            </a:r>
            <a:r>
              <a:rPr lang="vi-VN" sz="2000"/>
              <a:t> - y</a:t>
            </a:r>
            <a:r>
              <a:rPr lang="vi-VN" sz="2000" baseline="30000"/>
              <a:t>2 </a:t>
            </a:r>
            <a:r>
              <a:rPr lang="vi-VN" sz="2000"/>
              <a:t>= y</a:t>
            </a:r>
            <a:r>
              <a:rPr lang="vi-VN" sz="2000" baseline="-25000"/>
              <a:t>i</a:t>
            </a:r>
            <a:r>
              <a:rPr lang="vi-VN" sz="2000" baseline="30000"/>
              <a:t>2</a:t>
            </a:r>
            <a:r>
              <a:rPr lang="vi-VN" sz="2000"/>
              <a:t> - r</a:t>
            </a:r>
            <a:r>
              <a:rPr lang="vi-VN" sz="2000" baseline="30000"/>
              <a:t>2</a:t>
            </a:r>
            <a:r>
              <a:rPr lang="vi-VN" sz="2000"/>
              <a:t> + (x</a:t>
            </a:r>
            <a:r>
              <a:rPr lang="vi-VN" sz="2000" baseline="-25000"/>
              <a:t>i</a:t>
            </a:r>
            <a:r>
              <a:rPr lang="vi-VN" sz="2000"/>
              <a:t> +</a:t>
            </a:r>
            <a:r>
              <a:rPr lang="vi-VN" sz="2000" smtClean="0"/>
              <a:t>1)</a:t>
            </a:r>
            <a:r>
              <a:rPr lang="vi-VN" sz="2000" baseline="30000" smtClean="0"/>
              <a:t>2</a:t>
            </a:r>
            <a:r>
              <a:rPr lang="en-US" sz="2000" baseline="30000" smtClean="0"/>
              <a:t> </a:t>
            </a:r>
            <a:r>
              <a:rPr lang="en-US" sz="2000" smtClean="0"/>
              <a:t>; </a:t>
            </a:r>
          </a:p>
          <a:p>
            <a:pPr marL="0" lvl="0" indent="0">
              <a:buNone/>
            </a:pPr>
            <a:r>
              <a:rPr lang="vi-VN" sz="2000" smtClean="0"/>
              <a:t>d</a:t>
            </a:r>
            <a:r>
              <a:rPr lang="vi-VN" sz="2000" baseline="-25000" smtClean="0"/>
              <a:t>2</a:t>
            </a:r>
            <a:r>
              <a:rPr lang="vi-VN" sz="2000" smtClean="0"/>
              <a:t> </a:t>
            </a:r>
            <a:r>
              <a:rPr lang="vi-VN" sz="2000"/>
              <a:t>= y</a:t>
            </a:r>
            <a:r>
              <a:rPr lang="vi-VN" sz="2000" baseline="30000"/>
              <a:t>2</a:t>
            </a:r>
            <a:r>
              <a:rPr lang="vi-VN" sz="2000"/>
              <a:t> - (yi - 1)</a:t>
            </a:r>
            <a:r>
              <a:rPr lang="vi-VN" sz="2000" baseline="30000"/>
              <a:t>2</a:t>
            </a:r>
            <a:r>
              <a:rPr lang="vi-VN" sz="2000"/>
              <a:t> = r</a:t>
            </a:r>
            <a:r>
              <a:rPr lang="vi-VN" sz="2000" baseline="30000"/>
              <a:t>2</a:t>
            </a:r>
            <a:r>
              <a:rPr lang="vi-VN" sz="2000"/>
              <a:t> - (x</a:t>
            </a:r>
            <a:r>
              <a:rPr lang="vi-VN" sz="2000" baseline="-25000"/>
              <a:t>i</a:t>
            </a:r>
            <a:r>
              <a:rPr lang="vi-VN" sz="2000"/>
              <a:t> +1)</a:t>
            </a:r>
            <a:r>
              <a:rPr lang="vi-VN" sz="2000" baseline="30000"/>
              <a:t>2</a:t>
            </a:r>
            <a:r>
              <a:rPr lang="vi-VN" sz="2000"/>
              <a:t> - (y</a:t>
            </a:r>
            <a:r>
              <a:rPr lang="vi-VN" sz="2000" baseline="-25000"/>
              <a:t>i</a:t>
            </a:r>
            <a:r>
              <a:rPr lang="vi-VN" sz="2000"/>
              <a:t> - </a:t>
            </a:r>
            <a:r>
              <a:rPr lang="vi-VN" sz="2000" smtClean="0"/>
              <a:t>1)</a:t>
            </a:r>
            <a:r>
              <a:rPr lang="vi-VN" sz="2000" baseline="30000" smtClean="0"/>
              <a:t>2</a:t>
            </a:r>
            <a:endParaRPr lang="en-US" sz="200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281" y="2661689"/>
            <a:ext cx="2633107" cy="20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7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612454"/>
            <a:ext cx="10198674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vi-VN" sz="2000" b="1"/>
              <a:t>Giải thuật sinh đường tròn </a:t>
            </a:r>
            <a:r>
              <a:rPr lang="vi-VN" sz="2000" b="1" smtClean="0"/>
              <a:t>Bresenham </a:t>
            </a:r>
            <a:r>
              <a:rPr lang="vi-VN" sz="2000" b="1"/>
              <a:t>(Scan </a:t>
            </a:r>
            <a:r>
              <a:rPr lang="vi-VN" sz="2000" b="1" smtClean="0"/>
              <a:t>Converting</a:t>
            </a:r>
            <a:r>
              <a:rPr lang="en-US" sz="2000" b="1" smtClean="0"/>
              <a:t> </a:t>
            </a:r>
            <a:r>
              <a:rPr lang="vi-VN" sz="2000" b="1" smtClean="0"/>
              <a:t>Circles)</a:t>
            </a:r>
            <a:endParaRPr lang="en-US" sz="4000" baseline="-25000" smtClean="0"/>
          </a:p>
          <a:p>
            <a:pPr lvl="0"/>
            <a:r>
              <a:rPr lang="vi-VN" sz="2000"/>
              <a:t>p</a:t>
            </a:r>
            <a:r>
              <a:rPr lang="vi-VN" sz="2000" baseline="-25000"/>
              <a:t>i</a:t>
            </a:r>
            <a:r>
              <a:rPr lang="vi-VN" sz="2000"/>
              <a:t> = d</a:t>
            </a:r>
            <a:r>
              <a:rPr lang="vi-VN" sz="2000" baseline="-25000"/>
              <a:t>1</a:t>
            </a:r>
            <a:r>
              <a:rPr lang="vi-VN" sz="2000"/>
              <a:t> - d</a:t>
            </a:r>
            <a:r>
              <a:rPr lang="vi-VN" sz="2000" baseline="-25000"/>
              <a:t>2</a:t>
            </a:r>
            <a:r>
              <a:rPr lang="vi-VN" sz="2000"/>
              <a:t> = 2(x</a:t>
            </a:r>
            <a:r>
              <a:rPr lang="vi-VN" sz="2000" baseline="-25000"/>
              <a:t>i</a:t>
            </a:r>
            <a:r>
              <a:rPr lang="vi-VN" sz="2000"/>
              <a:t> +</a:t>
            </a:r>
            <a:r>
              <a:rPr lang="vi-VN" sz="2000" smtClean="0"/>
              <a:t>1)</a:t>
            </a:r>
            <a:r>
              <a:rPr lang="vi-VN" sz="2000" baseline="30000" smtClean="0"/>
              <a:t>2</a:t>
            </a:r>
            <a:r>
              <a:rPr lang="vi-VN" sz="2000" smtClean="0"/>
              <a:t> </a:t>
            </a:r>
            <a:r>
              <a:rPr lang="vi-VN" sz="2000"/>
              <a:t>+ y</a:t>
            </a:r>
            <a:r>
              <a:rPr lang="vi-VN" sz="2000" baseline="-25000"/>
              <a:t>i</a:t>
            </a:r>
            <a:r>
              <a:rPr lang="vi-VN" sz="2000" baseline="30000"/>
              <a:t>2</a:t>
            </a:r>
            <a:r>
              <a:rPr lang="vi-VN" sz="2000"/>
              <a:t> + (</a:t>
            </a:r>
            <a:r>
              <a:rPr lang="vi-VN" sz="2000" smtClean="0"/>
              <a:t>y</a:t>
            </a:r>
            <a:r>
              <a:rPr lang="vi-VN" sz="2000" baseline="-25000" smtClean="0"/>
              <a:t>i</a:t>
            </a:r>
            <a:r>
              <a:rPr lang="vi-VN" sz="2000" smtClean="0"/>
              <a:t>-1)</a:t>
            </a:r>
            <a:r>
              <a:rPr lang="vi-VN" sz="2000" baseline="30000" smtClean="0"/>
              <a:t>2</a:t>
            </a:r>
            <a:r>
              <a:rPr lang="en-US" sz="2000"/>
              <a:t> </a:t>
            </a:r>
            <a:r>
              <a:rPr lang="vi-VN" sz="2000" smtClean="0"/>
              <a:t>-</a:t>
            </a:r>
            <a:r>
              <a:rPr lang="en-US" sz="2000" smtClean="0"/>
              <a:t> </a:t>
            </a:r>
            <a:r>
              <a:rPr lang="vi-VN" sz="2000" smtClean="0"/>
              <a:t>2r</a:t>
            </a:r>
            <a:r>
              <a:rPr lang="vi-VN" sz="2000" baseline="30000" smtClean="0"/>
              <a:t>2</a:t>
            </a:r>
            <a:r>
              <a:rPr lang="vi-VN" sz="2000"/>
              <a:t/>
            </a:r>
            <a:br>
              <a:rPr lang="vi-VN" sz="2000"/>
            </a:br>
            <a:r>
              <a:rPr lang="vi-VN" sz="2000"/>
              <a:t>Xét: p</a:t>
            </a:r>
            <a:r>
              <a:rPr lang="vi-VN" sz="2000" baseline="-25000"/>
              <a:t>i</a:t>
            </a:r>
            <a:r>
              <a:rPr lang="vi-VN" sz="2000"/>
              <a:t> &lt;0 (d</a:t>
            </a:r>
            <a:r>
              <a:rPr lang="vi-VN" sz="2000" baseline="-25000"/>
              <a:t>1</a:t>
            </a:r>
            <a:r>
              <a:rPr lang="vi-VN" sz="2000"/>
              <a:t>&lt;d</a:t>
            </a:r>
            <a:r>
              <a:rPr lang="vi-VN" sz="2000" baseline="-25000"/>
              <a:t>2</a:t>
            </a:r>
            <a:r>
              <a:rPr lang="vi-VN" sz="2000"/>
              <a:t>) chọn điểm nằm ngoài đường tròn y</a:t>
            </a:r>
            <a:r>
              <a:rPr lang="vi-VN" sz="2000" baseline="-25000"/>
              <a:t>i+1</a:t>
            </a:r>
            <a:r>
              <a:rPr lang="vi-VN" sz="2000"/>
              <a:t> = yi</a:t>
            </a:r>
            <a:br>
              <a:rPr lang="vi-VN" sz="2000"/>
            </a:br>
            <a:r>
              <a:rPr lang="vi-VN" sz="2000"/>
              <a:t>p</a:t>
            </a:r>
            <a:r>
              <a:rPr lang="vi-VN" sz="2000" baseline="-25000"/>
              <a:t>i</a:t>
            </a:r>
            <a:r>
              <a:rPr lang="vi-VN" sz="2000"/>
              <a:t> &gt;=0 (d</a:t>
            </a:r>
            <a:r>
              <a:rPr lang="vi-VN" sz="2000" baseline="-25000"/>
              <a:t>1</a:t>
            </a:r>
            <a:r>
              <a:rPr lang="vi-VN" sz="2000"/>
              <a:t>&gt;=d</a:t>
            </a:r>
            <a:r>
              <a:rPr lang="vi-VN" sz="2000" baseline="-25000"/>
              <a:t>2</a:t>
            </a:r>
            <a:r>
              <a:rPr lang="vi-VN" sz="2000"/>
              <a:t>) chọn điểm nằm trong đường tròn y</a:t>
            </a:r>
            <a:r>
              <a:rPr lang="vi-VN" sz="2000" baseline="-25000"/>
              <a:t>i+1</a:t>
            </a:r>
            <a:r>
              <a:rPr lang="vi-VN" sz="2000"/>
              <a:t> = </a:t>
            </a:r>
            <a:r>
              <a:rPr lang="vi-VN" sz="2000" smtClean="0"/>
              <a:t>y</a:t>
            </a:r>
            <a:r>
              <a:rPr lang="vi-VN" sz="2000" baseline="-25000" smtClean="0"/>
              <a:t>i</a:t>
            </a:r>
            <a:r>
              <a:rPr lang="vi-VN" sz="2000" smtClean="0"/>
              <a:t>+1</a:t>
            </a:r>
            <a:r>
              <a:rPr lang="vi-VN" sz="2000"/>
              <a:t/>
            </a:r>
            <a:br>
              <a:rPr lang="vi-VN" sz="2000"/>
            </a:br>
            <a:r>
              <a:rPr lang="vi-VN" sz="2000"/>
              <a:t>p</a:t>
            </a:r>
            <a:r>
              <a:rPr lang="vi-VN" sz="2000" baseline="-25000"/>
              <a:t>i</a:t>
            </a:r>
            <a:r>
              <a:rPr lang="vi-VN" sz="2000"/>
              <a:t> = </a:t>
            </a:r>
            <a:r>
              <a:rPr lang="vi-VN" sz="2000" smtClean="0"/>
              <a:t>2(x</a:t>
            </a:r>
            <a:r>
              <a:rPr lang="vi-VN" sz="2000" baseline="-25000" smtClean="0"/>
              <a:t>i+1</a:t>
            </a:r>
            <a:r>
              <a:rPr lang="vi-VN" sz="2000" smtClean="0"/>
              <a:t>)</a:t>
            </a:r>
            <a:r>
              <a:rPr lang="vi-VN" sz="2000" baseline="30000" smtClean="0"/>
              <a:t>2</a:t>
            </a:r>
            <a:r>
              <a:rPr lang="vi-VN" sz="2000" smtClean="0"/>
              <a:t> </a:t>
            </a:r>
            <a:r>
              <a:rPr lang="vi-VN" sz="2000"/>
              <a:t>+ 2y</a:t>
            </a:r>
            <a:r>
              <a:rPr lang="vi-VN" sz="2000" baseline="-25000"/>
              <a:t>i</a:t>
            </a:r>
            <a:r>
              <a:rPr lang="vi-VN" sz="2000" baseline="30000"/>
              <a:t>2</a:t>
            </a:r>
            <a:r>
              <a:rPr lang="vi-VN" sz="2000"/>
              <a:t> - </a:t>
            </a:r>
            <a:r>
              <a:rPr lang="vi-VN" sz="2000" smtClean="0"/>
              <a:t>2y</a:t>
            </a:r>
            <a:r>
              <a:rPr lang="vi-VN" sz="2000" baseline="-25000" smtClean="0"/>
              <a:t>i+1</a:t>
            </a:r>
            <a:r>
              <a:rPr lang="vi-VN" sz="2000" smtClean="0"/>
              <a:t> </a:t>
            </a:r>
            <a:r>
              <a:rPr lang="vi-VN" sz="2000"/>
              <a:t>- 2r</a:t>
            </a:r>
            <a:r>
              <a:rPr lang="vi-VN" sz="2000" baseline="30000"/>
              <a:t>2</a:t>
            </a:r>
            <a:r>
              <a:rPr lang="vi-VN" sz="2000"/>
              <a:t/>
            </a:r>
            <a:br>
              <a:rPr lang="vi-VN" sz="2000"/>
            </a:br>
            <a:r>
              <a:rPr lang="vi-VN" sz="2000"/>
              <a:t>p</a:t>
            </a:r>
            <a:r>
              <a:rPr lang="vi-VN" sz="2000" baseline="-25000"/>
              <a:t>i+1</a:t>
            </a:r>
            <a:r>
              <a:rPr lang="vi-VN" sz="2000"/>
              <a:t> = 2(x</a:t>
            </a:r>
            <a:r>
              <a:rPr lang="vi-VN" sz="2000" baseline="-25000"/>
              <a:t>i </a:t>
            </a:r>
            <a:r>
              <a:rPr lang="vi-VN" sz="2000"/>
              <a:t>+</a:t>
            </a:r>
            <a:r>
              <a:rPr lang="vi-VN" sz="2000" smtClean="0"/>
              <a:t>2)</a:t>
            </a:r>
            <a:r>
              <a:rPr lang="vi-VN" sz="2000" baseline="30000" smtClean="0"/>
              <a:t>2</a:t>
            </a:r>
            <a:r>
              <a:rPr lang="vi-VN" sz="2000" smtClean="0"/>
              <a:t> </a:t>
            </a:r>
            <a:r>
              <a:rPr lang="vi-VN" sz="2000"/>
              <a:t>+ 2y</a:t>
            </a:r>
            <a:r>
              <a:rPr lang="vi-VN" sz="2000" baseline="-25000"/>
              <a:t>i+1</a:t>
            </a:r>
            <a:r>
              <a:rPr lang="vi-VN" sz="2000" baseline="30000"/>
              <a:t>2</a:t>
            </a:r>
            <a:r>
              <a:rPr lang="vi-VN" sz="2000"/>
              <a:t> - </a:t>
            </a:r>
            <a:r>
              <a:rPr lang="vi-VN" sz="2000" smtClean="0"/>
              <a:t>2y</a:t>
            </a:r>
            <a:r>
              <a:rPr lang="vi-VN" sz="2000" baseline="-25000" smtClean="0"/>
              <a:t>i+1</a:t>
            </a:r>
            <a:r>
              <a:rPr lang="en-US" sz="2000" baseline="-25000" smtClean="0"/>
              <a:t> </a:t>
            </a:r>
            <a:r>
              <a:rPr lang="vi-VN" sz="2000" smtClean="0"/>
              <a:t>+</a:t>
            </a:r>
            <a:r>
              <a:rPr lang="en-US" sz="2000" smtClean="0"/>
              <a:t> </a:t>
            </a:r>
            <a:r>
              <a:rPr lang="vi-VN" sz="2000" smtClean="0"/>
              <a:t>1 </a:t>
            </a:r>
            <a:r>
              <a:rPr lang="vi-VN" sz="2000"/>
              <a:t>- 2r</a:t>
            </a:r>
            <a:r>
              <a:rPr lang="vi-VN" sz="2000" baseline="30000"/>
              <a:t>2</a:t>
            </a:r>
            <a:r>
              <a:rPr lang="vi-VN" sz="2000"/>
              <a:t/>
            </a:r>
            <a:br>
              <a:rPr lang="vi-VN" sz="2000"/>
            </a:br>
            <a:r>
              <a:rPr lang="vi-VN" sz="2000"/>
              <a:t>p</a:t>
            </a:r>
            <a:r>
              <a:rPr lang="vi-VN" sz="2000" baseline="-25000"/>
              <a:t>i+1</a:t>
            </a:r>
            <a:r>
              <a:rPr lang="vi-VN" sz="2000"/>
              <a:t> = p</a:t>
            </a:r>
            <a:r>
              <a:rPr lang="vi-VN" sz="2000" baseline="-25000"/>
              <a:t>i</a:t>
            </a:r>
            <a:r>
              <a:rPr lang="vi-VN" sz="2000"/>
              <a:t> + 4x</a:t>
            </a:r>
            <a:r>
              <a:rPr lang="vi-VN" sz="2000" baseline="-25000"/>
              <a:t>i</a:t>
            </a:r>
            <a:r>
              <a:rPr lang="vi-VN" sz="2000"/>
              <a:t> +6 + 2y</a:t>
            </a:r>
            <a:r>
              <a:rPr lang="vi-VN" sz="2000" baseline="-25000"/>
              <a:t>i+1</a:t>
            </a:r>
            <a:r>
              <a:rPr lang="vi-VN" sz="2000" baseline="30000"/>
              <a:t>2</a:t>
            </a:r>
            <a:r>
              <a:rPr lang="vi-VN" sz="2000"/>
              <a:t> - 2y</a:t>
            </a:r>
            <a:r>
              <a:rPr lang="vi-VN" sz="2000" baseline="-25000"/>
              <a:t>i</a:t>
            </a:r>
            <a:r>
              <a:rPr lang="vi-VN" sz="2000" baseline="30000"/>
              <a:t>2</a:t>
            </a:r>
            <a:r>
              <a:rPr lang="vi-VN" sz="2000"/>
              <a:t>- 2y</a:t>
            </a:r>
            <a:r>
              <a:rPr lang="vi-VN" sz="2000" baseline="-25000"/>
              <a:t>i+1</a:t>
            </a:r>
            <a:r>
              <a:rPr lang="vi-VN" sz="2000"/>
              <a:t> + 2y</a:t>
            </a:r>
            <a:r>
              <a:rPr lang="vi-VN" sz="2000" baseline="-25000"/>
              <a:t>i</a:t>
            </a:r>
            <a:r>
              <a:rPr lang="vi-VN" sz="2000"/>
              <a:t/>
            </a:r>
            <a:br>
              <a:rPr lang="vi-VN" sz="2000"/>
            </a:br>
            <a:r>
              <a:rPr lang="vi-VN" sz="2000"/>
              <a:t>p</a:t>
            </a:r>
            <a:r>
              <a:rPr lang="vi-VN" sz="2000" baseline="-25000"/>
              <a:t>i+1</a:t>
            </a:r>
            <a:r>
              <a:rPr lang="vi-VN" sz="2000"/>
              <a:t> = p</a:t>
            </a:r>
            <a:r>
              <a:rPr lang="vi-VN" sz="2000" baseline="-25000"/>
              <a:t>i</a:t>
            </a:r>
            <a:r>
              <a:rPr lang="vi-VN" sz="2000"/>
              <a:t> + 4x</a:t>
            </a:r>
            <a:r>
              <a:rPr lang="vi-VN" sz="2000" baseline="-25000"/>
              <a:t>i</a:t>
            </a:r>
            <a:r>
              <a:rPr lang="vi-VN" sz="2000"/>
              <a:t> +6 + 2(y</a:t>
            </a:r>
            <a:r>
              <a:rPr lang="vi-VN" sz="2000" baseline="-25000"/>
              <a:t>i+1</a:t>
            </a:r>
            <a:r>
              <a:rPr lang="vi-VN" sz="2000" baseline="30000"/>
              <a:t>2</a:t>
            </a:r>
            <a:r>
              <a:rPr lang="vi-VN" sz="2000"/>
              <a:t> - </a:t>
            </a:r>
            <a:r>
              <a:rPr lang="vi-VN" sz="2000" smtClean="0"/>
              <a:t>y</a:t>
            </a:r>
            <a:r>
              <a:rPr lang="vi-VN" sz="2000" baseline="-25000" smtClean="0"/>
              <a:t>i</a:t>
            </a:r>
            <a:r>
              <a:rPr lang="vi-VN" sz="2000" baseline="30000" smtClean="0"/>
              <a:t>2</a:t>
            </a:r>
            <a:r>
              <a:rPr lang="vi-VN" sz="2000" smtClean="0"/>
              <a:t>)- </a:t>
            </a:r>
            <a:r>
              <a:rPr lang="vi-VN" sz="2000"/>
              <a:t>2(y</a:t>
            </a:r>
            <a:r>
              <a:rPr lang="vi-VN" sz="2000" baseline="-25000"/>
              <a:t>i+1</a:t>
            </a:r>
            <a:r>
              <a:rPr lang="vi-VN" sz="2000"/>
              <a:t> - </a:t>
            </a:r>
            <a:r>
              <a:rPr lang="vi-VN" sz="2000" smtClean="0"/>
              <a:t>y</a:t>
            </a:r>
            <a:r>
              <a:rPr lang="vi-VN" sz="2000" baseline="-25000" smtClean="0"/>
              <a:t>i</a:t>
            </a:r>
            <a:r>
              <a:rPr lang="vi-VN" sz="2000" smtClean="0"/>
              <a:t>)</a:t>
            </a:r>
            <a:endParaRPr lang="en-US" sz="200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86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612454"/>
            <a:ext cx="10198674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vi-VN" sz="2000" b="1"/>
              <a:t>Giải thuật sinh đường tròn </a:t>
            </a:r>
            <a:r>
              <a:rPr lang="vi-VN" sz="2000" b="1" smtClean="0"/>
              <a:t>Bresenham </a:t>
            </a:r>
            <a:r>
              <a:rPr lang="vi-VN" sz="2000" b="1"/>
              <a:t>(Scan </a:t>
            </a:r>
            <a:r>
              <a:rPr lang="vi-VN" sz="2000" b="1" smtClean="0"/>
              <a:t>Converting</a:t>
            </a:r>
            <a:r>
              <a:rPr lang="en-US" sz="2000" b="1" smtClean="0"/>
              <a:t> </a:t>
            </a:r>
            <a:r>
              <a:rPr lang="vi-VN" sz="2000" b="1" smtClean="0"/>
              <a:t>Circles)</a:t>
            </a:r>
            <a:endParaRPr lang="en-US" sz="4000" baseline="-25000" smtClean="0"/>
          </a:p>
          <a:p>
            <a:pPr lvl="0"/>
            <a:r>
              <a:rPr lang="fi-FI" sz="2000"/>
              <a:t>Nếu p</a:t>
            </a:r>
            <a:r>
              <a:rPr lang="fi-FI" sz="2000" baseline="-25000"/>
              <a:t>i</a:t>
            </a:r>
            <a:r>
              <a:rPr lang="fi-FI" sz="2000"/>
              <a:t> &lt;0 hay y</a:t>
            </a:r>
            <a:r>
              <a:rPr lang="fi-FI" sz="2000" baseline="-25000"/>
              <a:t>i+1</a:t>
            </a:r>
            <a:r>
              <a:rPr lang="fi-FI" sz="2000"/>
              <a:t> = </a:t>
            </a:r>
            <a:r>
              <a:rPr lang="fi-FI" sz="2000" smtClean="0"/>
              <a:t>y</a:t>
            </a:r>
            <a:r>
              <a:rPr lang="fi-FI" sz="2000" baseline="-25000" smtClean="0"/>
              <a:t>i</a:t>
            </a:r>
            <a:r>
              <a:rPr lang="fi-FI" sz="2000" smtClean="0"/>
              <a:t>; p</a:t>
            </a:r>
            <a:r>
              <a:rPr lang="fi-FI" sz="2000" baseline="-25000" smtClean="0"/>
              <a:t>i+1</a:t>
            </a:r>
            <a:r>
              <a:rPr lang="fi-FI" sz="2000" smtClean="0"/>
              <a:t> </a:t>
            </a:r>
            <a:r>
              <a:rPr lang="fi-FI" sz="2000"/>
              <a:t>= p</a:t>
            </a:r>
            <a:r>
              <a:rPr lang="fi-FI" sz="2000" baseline="-25000"/>
              <a:t>i</a:t>
            </a:r>
            <a:r>
              <a:rPr lang="fi-FI" sz="2000"/>
              <a:t> + 4x</a:t>
            </a:r>
            <a:r>
              <a:rPr lang="fi-FI" sz="2000" baseline="-25000"/>
              <a:t>i</a:t>
            </a:r>
            <a:r>
              <a:rPr lang="fi-FI" sz="2000"/>
              <a:t> +</a:t>
            </a:r>
            <a:r>
              <a:rPr lang="fi-FI" sz="2000" smtClean="0"/>
              <a:t>6</a:t>
            </a:r>
          </a:p>
          <a:p>
            <a:pPr lvl="0"/>
            <a:r>
              <a:rPr lang="fi-FI" sz="2000"/>
              <a:t>Nếu p</a:t>
            </a:r>
            <a:r>
              <a:rPr lang="fi-FI" sz="2000" baseline="-25000"/>
              <a:t>i</a:t>
            </a:r>
            <a:r>
              <a:rPr lang="fi-FI" sz="2000"/>
              <a:t> &gt;=0 hay y</a:t>
            </a:r>
            <a:r>
              <a:rPr lang="fi-FI" sz="2000" baseline="-25000"/>
              <a:t>i+1</a:t>
            </a:r>
            <a:r>
              <a:rPr lang="fi-FI" sz="2000"/>
              <a:t> = </a:t>
            </a:r>
            <a:r>
              <a:rPr lang="fi-FI" sz="2000" baseline="-25000"/>
              <a:t>yi -1</a:t>
            </a:r>
            <a:r>
              <a:rPr lang="fi-FI" sz="2000"/>
              <a:t/>
            </a:r>
            <a:br>
              <a:rPr lang="fi-FI" sz="2000"/>
            </a:br>
            <a:r>
              <a:rPr lang="fi-FI" sz="2000"/>
              <a:t>p</a:t>
            </a:r>
            <a:r>
              <a:rPr lang="fi-FI" sz="2000" baseline="-25000"/>
              <a:t>i+1</a:t>
            </a:r>
            <a:r>
              <a:rPr lang="fi-FI" sz="2000"/>
              <a:t> = p</a:t>
            </a:r>
            <a:r>
              <a:rPr lang="fi-FI" sz="2000" baseline="-25000"/>
              <a:t>i</a:t>
            </a:r>
            <a:r>
              <a:rPr lang="fi-FI" sz="2000"/>
              <a:t> + 4x</a:t>
            </a:r>
            <a:r>
              <a:rPr lang="fi-FI" sz="2000" baseline="-25000"/>
              <a:t>i</a:t>
            </a:r>
            <a:r>
              <a:rPr lang="fi-FI" sz="2000"/>
              <a:t> +6 - 4y</a:t>
            </a:r>
            <a:r>
              <a:rPr lang="fi-FI" sz="2000" baseline="-25000"/>
              <a:t>i</a:t>
            </a:r>
            <a:r>
              <a:rPr lang="fi-FI" sz="2000"/>
              <a:t> + 2 + 2</a:t>
            </a:r>
            <a:br>
              <a:rPr lang="fi-FI" sz="2000"/>
            </a:br>
            <a:r>
              <a:rPr lang="fi-FI" sz="2000"/>
              <a:t>p</a:t>
            </a:r>
            <a:r>
              <a:rPr lang="fi-FI" sz="2000" baseline="-25000"/>
              <a:t>i+1</a:t>
            </a:r>
            <a:r>
              <a:rPr lang="fi-FI" sz="2000"/>
              <a:t> = p</a:t>
            </a:r>
            <a:r>
              <a:rPr lang="fi-FI" sz="2000" baseline="-25000"/>
              <a:t>i</a:t>
            </a:r>
            <a:r>
              <a:rPr lang="fi-FI" sz="2000"/>
              <a:t> + 4(x</a:t>
            </a:r>
            <a:r>
              <a:rPr lang="fi-FI" sz="2000" baseline="-25000"/>
              <a:t>i</a:t>
            </a:r>
            <a:r>
              <a:rPr lang="fi-FI" sz="2000"/>
              <a:t> - </a:t>
            </a:r>
            <a:r>
              <a:rPr lang="fi-FI" sz="2000" smtClean="0"/>
              <a:t>y</a:t>
            </a:r>
            <a:r>
              <a:rPr lang="fi-FI" sz="2000" baseline="-25000" smtClean="0"/>
              <a:t>i</a:t>
            </a:r>
            <a:r>
              <a:rPr lang="fi-FI" sz="2000" smtClean="0"/>
              <a:t>) </a:t>
            </a:r>
            <a:r>
              <a:rPr lang="fi-FI" sz="2000"/>
              <a:t>+ </a:t>
            </a:r>
            <a:r>
              <a:rPr lang="fi-FI" sz="2000" smtClean="0"/>
              <a:t>10</a:t>
            </a:r>
          </a:p>
          <a:p>
            <a:pPr lvl="0"/>
            <a:r>
              <a:rPr lang="es-ES" sz="2000"/>
              <a:t>Tính </a:t>
            </a:r>
            <a:r>
              <a:rPr lang="es-ES" sz="2000" smtClean="0"/>
              <a:t>p1: Khi </a:t>
            </a:r>
            <a:r>
              <a:rPr lang="es-ES" sz="2000"/>
              <a:t>đó ứng với x</a:t>
            </a:r>
            <a:r>
              <a:rPr lang="es-ES" sz="2000" baseline="-25000"/>
              <a:t>1</a:t>
            </a:r>
            <a:r>
              <a:rPr lang="es-ES" sz="2000"/>
              <a:t>=0 và y</a:t>
            </a:r>
            <a:r>
              <a:rPr lang="es-ES" sz="2000" baseline="-25000"/>
              <a:t>1</a:t>
            </a:r>
            <a:r>
              <a:rPr lang="es-ES" sz="2000"/>
              <a:t> =</a:t>
            </a:r>
            <a:r>
              <a:rPr lang="es-ES" sz="2000" smtClean="0"/>
              <a:t>r</a:t>
            </a:r>
          </a:p>
          <a:p>
            <a:pPr marL="457200" lvl="1" indent="0">
              <a:buNone/>
            </a:pPr>
            <a:r>
              <a:rPr lang="es-ES" sz="2000" smtClean="0"/>
              <a:t>p</a:t>
            </a:r>
            <a:r>
              <a:rPr lang="es-ES" sz="2000" baseline="-25000" smtClean="0"/>
              <a:t>1</a:t>
            </a:r>
            <a:r>
              <a:rPr lang="es-ES" sz="2000" smtClean="0"/>
              <a:t> </a:t>
            </a:r>
            <a:r>
              <a:rPr lang="es-ES" sz="2000"/>
              <a:t>= 2(x</a:t>
            </a:r>
            <a:r>
              <a:rPr lang="es-ES" sz="2000" baseline="-25000"/>
              <a:t>1</a:t>
            </a:r>
            <a:r>
              <a:rPr lang="es-ES" sz="2000"/>
              <a:t> +1)</a:t>
            </a:r>
            <a:r>
              <a:rPr lang="es-ES" sz="2000" baseline="30000"/>
              <a:t>2</a:t>
            </a:r>
            <a:r>
              <a:rPr lang="es-ES" sz="2000"/>
              <a:t> + y</a:t>
            </a:r>
            <a:r>
              <a:rPr lang="es-ES" sz="2000" baseline="-25000"/>
              <a:t>1</a:t>
            </a:r>
            <a:r>
              <a:rPr lang="es-ES" sz="2000" baseline="30000"/>
              <a:t>2</a:t>
            </a:r>
            <a:r>
              <a:rPr lang="es-ES" sz="2000"/>
              <a:t> + (y</a:t>
            </a:r>
            <a:r>
              <a:rPr lang="es-ES" sz="2000" baseline="-25000"/>
              <a:t>1</a:t>
            </a:r>
            <a:r>
              <a:rPr lang="es-ES" sz="2000"/>
              <a:t> - 1)</a:t>
            </a:r>
            <a:r>
              <a:rPr lang="es-ES" sz="2000" baseline="30000"/>
              <a:t>2</a:t>
            </a:r>
            <a:r>
              <a:rPr lang="es-ES" sz="2000"/>
              <a:t> -</a:t>
            </a:r>
            <a:r>
              <a:rPr lang="es-ES" sz="2000" smtClean="0"/>
              <a:t>2r</a:t>
            </a:r>
            <a:r>
              <a:rPr lang="es-ES" sz="2000" baseline="30000" smtClean="0"/>
              <a:t>2</a:t>
            </a:r>
          </a:p>
          <a:p>
            <a:r>
              <a:rPr lang="pt-BR" sz="2000"/>
              <a:t>= 2 + r</a:t>
            </a:r>
            <a:r>
              <a:rPr lang="pt-BR" sz="2000" baseline="30000"/>
              <a:t>2</a:t>
            </a:r>
            <a:r>
              <a:rPr lang="pt-BR" sz="2000"/>
              <a:t> + (r-1)</a:t>
            </a:r>
            <a:r>
              <a:rPr lang="pt-BR" sz="2000" baseline="30000"/>
              <a:t>2</a:t>
            </a:r>
            <a:r>
              <a:rPr lang="pt-BR" sz="2000"/>
              <a:t> - 2r</a:t>
            </a:r>
            <a:r>
              <a:rPr lang="pt-BR" sz="2000" baseline="30000"/>
              <a:t>2</a:t>
            </a:r>
            <a:r>
              <a:rPr lang="pt-BR" sz="2000"/>
              <a:t>= 3 - </a:t>
            </a:r>
            <a:r>
              <a:rPr lang="pt-BR" sz="2000" smtClean="0"/>
              <a:t>2r</a:t>
            </a:r>
            <a:r>
              <a:rPr lang="es-ES" sz="2000"/>
              <a:t/>
            </a:r>
            <a:br>
              <a:rPr lang="es-ES" sz="2000"/>
            </a:br>
            <a:r>
              <a:rPr lang="es-ES" sz="2000"/>
              <a:t/>
            </a:r>
            <a:br>
              <a:rPr lang="es-ES" sz="2000"/>
            </a:br>
            <a:r>
              <a:rPr lang="fi-FI" sz="2000"/>
              <a:t/>
            </a:r>
            <a:br>
              <a:rPr lang="fi-FI" sz="2000"/>
            </a:br>
            <a:r>
              <a:rPr lang="fi-FI" sz="2000"/>
              <a:t/>
            </a:r>
            <a:br>
              <a:rPr lang="fi-FI" sz="2000"/>
            </a:br>
            <a:r>
              <a:rPr lang="fi-FI" sz="2000"/>
              <a:t/>
            </a:r>
            <a:br>
              <a:rPr lang="fi-FI" sz="2000"/>
            </a:br>
            <a:r>
              <a:rPr lang="fi-FI" sz="2000"/>
              <a:t/>
            </a:r>
            <a:br>
              <a:rPr lang="fi-FI" sz="2000"/>
            </a:br>
            <a:endParaRPr lang="en-US" sz="200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98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612454"/>
            <a:ext cx="8461948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vi-VN" sz="2000" b="1"/>
              <a:t>Giải thuật sinh đường tròn </a:t>
            </a:r>
            <a:r>
              <a:rPr lang="vi-VN" sz="2000" b="1" smtClean="0"/>
              <a:t>Midpoint</a:t>
            </a:r>
            <a:endParaRPr lang="en-US" sz="2000" b="1"/>
          </a:p>
          <a:p>
            <a:pPr lvl="0"/>
            <a:r>
              <a:rPr lang="vi-VN" sz="2000"/>
              <a:t>Do tính đối xứng của đường tròn (C) nên ta chỉ cần vẽ cung (C</a:t>
            </a:r>
            <a:r>
              <a:rPr lang="vi-VN" sz="2000" baseline="30000"/>
              <a:t>1/8</a:t>
            </a:r>
            <a:r>
              <a:rPr lang="vi-VN" sz="2000"/>
              <a:t>) là cung </a:t>
            </a:r>
            <a:r>
              <a:rPr lang="vi-VN" sz="2000" smtClean="0"/>
              <a:t>1/8</a:t>
            </a:r>
            <a:r>
              <a:rPr lang="en-US" sz="2000" smtClean="0"/>
              <a:t> </a:t>
            </a:r>
            <a:r>
              <a:rPr lang="vi-VN" sz="2000" smtClean="0"/>
              <a:t>đường </a:t>
            </a:r>
            <a:r>
              <a:rPr lang="vi-VN" sz="2000"/>
              <a:t>tròn, sau đó lấy đối xứng. Cung (C</a:t>
            </a:r>
            <a:r>
              <a:rPr lang="vi-VN" sz="2000" baseline="30000"/>
              <a:t>1/8</a:t>
            </a:r>
            <a:r>
              <a:rPr lang="vi-VN" sz="2000"/>
              <a:t>) được mô tả như sau (cung của </a:t>
            </a:r>
            <a:r>
              <a:rPr lang="vi-VN" sz="2000" smtClean="0"/>
              <a:t>phần</a:t>
            </a:r>
            <a:r>
              <a:rPr lang="en-US" sz="2000" smtClean="0"/>
              <a:t> </a:t>
            </a:r>
            <a:r>
              <a:rPr lang="vi-VN" sz="2000" smtClean="0"/>
              <a:t>tô </a:t>
            </a:r>
            <a:r>
              <a:rPr lang="vi-VN" sz="2000"/>
              <a:t>xám trong hình vẽ</a:t>
            </a:r>
            <a:r>
              <a:rPr lang="vi-VN" sz="2000" smtClean="0"/>
              <a:t>)</a:t>
            </a: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9774" y="1612454"/>
            <a:ext cx="2488849" cy="22229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7826" y="3660503"/>
                <a:ext cx="10836940" cy="228309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 cap="none" baseline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 cap="none" baseline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i-FI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i-FI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 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≤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f>
                              <m:f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≤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≤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</m:eqArr>
                      </m:e>
                    </m:d>
                  </m:oMath>
                </a14:m>
                <a:endParaRPr lang="en-US" sz="2000" smtClean="0"/>
              </a:p>
              <a:p>
                <a:r>
                  <a:rPr lang="es-ES" sz="2000" smtClean="0"/>
                  <a:t>Nếu </a:t>
                </a:r>
                <a:r>
                  <a:rPr lang="es-ES" sz="2000"/>
                  <a:t>có (x, y) ∈ (C</a:t>
                </a:r>
                <a:r>
                  <a:rPr lang="es-ES" sz="2000" baseline="30000"/>
                  <a:t>1/8</a:t>
                </a:r>
                <a:r>
                  <a:rPr lang="es-ES" sz="2000"/>
                  <a:t>) thì các </a:t>
                </a:r>
                <a:r>
                  <a:rPr lang="es-ES" sz="2000" smtClean="0"/>
                  <a:t>điểm: </a:t>
                </a:r>
                <a:r>
                  <a:rPr lang="es-ES" sz="2000"/>
                  <a:t>(</a:t>
                </a:r>
                <a:r>
                  <a:rPr lang="es-ES" sz="2000" smtClean="0"/>
                  <a:t>y,x</a:t>
                </a:r>
                <a:r>
                  <a:rPr lang="es-ES" sz="2000"/>
                  <a:t>), (x,-y), (y,-x), (-x,-y), (-y</a:t>
                </a:r>
                <a:r>
                  <a:rPr lang="es-ES" sz="2000" smtClean="0"/>
                  <a:t>,-x</a:t>
                </a:r>
                <a:r>
                  <a:rPr lang="es-ES" sz="2000"/>
                  <a:t>), (-y,x), </a:t>
                </a:r>
                <a:r>
                  <a:rPr lang="es-ES" sz="2000" smtClean="0"/>
                  <a:t>(-x,y</a:t>
                </a:r>
                <a:r>
                  <a:rPr lang="es-ES" sz="2000"/>
                  <a:t>) </a:t>
                </a:r>
                <a:r>
                  <a:rPr lang="es-ES" sz="2000" smtClean="0"/>
                  <a:t>∈ (</a:t>
                </a:r>
                <a:r>
                  <a:rPr lang="es-ES" sz="2000"/>
                  <a:t>C</a:t>
                </a:r>
                <a:r>
                  <a:rPr lang="es-ES" sz="2000" smtClean="0"/>
                  <a:t>).</a:t>
                </a:r>
                <a:endParaRPr lang="en-US" sz="200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C3C0199F-A274-44C6-BF37-784A855E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826" y="3660503"/>
                <a:ext cx="10836940" cy="2283097"/>
              </a:xfrm>
              <a:prstGeom prst="rect">
                <a:avLst/>
              </a:prstGeom>
              <a:blipFill rotWithShape="0">
                <a:blip r:embed="rId6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603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7825" y="1612454"/>
                <a:ext cx="10275237" cy="4331146"/>
              </a:xfrm>
            </p:spPr>
            <p:txBody>
              <a:bodyPr>
                <a:noAutofit/>
              </a:bodyPr>
              <a:lstStyle/>
              <a:p>
                <a:pPr lvl="0" algn="just"/>
                <a:r>
                  <a:rPr lang="en-US" sz="2800" b="1" smtClean="0"/>
                  <a:t>2.3. </a:t>
                </a:r>
                <a:r>
                  <a:rPr lang="vi-VN" sz="2800" b="1" smtClean="0"/>
                  <a:t>Các </a:t>
                </a:r>
                <a:r>
                  <a:rPr lang="vi-VN" sz="2800" b="1"/>
                  <a:t>giải thuật xây dựng thực thể cơ </a:t>
                </a:r>
                <a:r>
                  <a:rPr lang="vi-VN" sz="2800" b="1" smtClean="0"/>
                  <a:t>sở</a:t>
                </a:r>
                <a:endParaRPr lang="en-US" sz="2800" b="1" smtClean="0"/>
              </a:p>
              <a:p>
                <a:pPr lvl="0" algn="just"/>
                <a:r>
                  <a:rPr lang="vi-VN" sz="2000" b="1"/>
                  <a:t>Giải thuật sinh đường tròn </a:t>
                </a:r>
                <a:r>
                  <a:rPr lang="vi-VN" sz="2000" b="1" smtClean="0"/>
                  <a:t>Midpoint</a:t>
                </a:r>
                <a:endParaRPr lang="en-US" sz="2000" b="1"/>
              </a:p>
              <a:p>
                <a:pPr lvl="0"/>
                <a:r>
                  <a:rPr lang="vi-VN" sz="2000"/>
                  <a:t>Chọn điểm </a:t>
                </a:r>
                <a:r>
                  <a:rPr lang="vi-VN" sz="2000" smtClean="0"/>
                  <a:t>(</a:t>
                </a:r>
                <a:r>
                  <a:rPr lang="vi-VN" sz="2000"/>
                  <a:t>0,R</a:t>
                </a:r>
                <a:r>
                  <a:rPr lang="vi-VN" sz="2000" smtClean="0"/>
                  <a:t>)</a:t>
                </a:r>
                <a:r>
                  <a:rPr lang="en-US" sz="2000" smtClean="0"/>
                  <a:t> </a:t>
                </a:r>
                <a:r>
                  <a:rPr lang="vi-VN" sz="2000"/>
                  <a:t>bắt đầu để </a:t>
                </a:r>
                <a:r>
                  <a:rPr lang="vi-VN" sz="2000" smtClean="0"/>
                  <a:t>vẽ. </a:t>
                </a:r>
                <a:r>
                  <a:rPr lang="vi-VN" sz="2000"/>
                  <a:t>Dựa vào hình </a:t>
                </a:r>
                <a:r>
                  <a:rPr lang="en-US" sz="2000" smtClean="0"/>
                  <a:t>trên</a:t>
                </a:r>
                <a:r>
                  <a:rPr lang="vi-VN" sz="2000" smtClean="0"/>
                  <a:t>, </a:t>
                </a:r>
                <a:r>
                  <a:rPr lang="vi-VN" sz="2000"/>
                  <a:t>nếu </a:t>
                </a:r>
                <a:r>
                  <a:rPr lang="vi-VN" sz="2000" smtClean="0"/>
                  <a:t>(</a:t>
                </a:r>
                <a:r>
                  <a:rPr lang="vi-VN" sz="2000" i="1" smtClean="0"/>
                  <a:t>x</a:t>
                </a:r>
                <a:r>
                  <a:rPr lang="vi-VN" sz="2000" i="1" baseline="-25000" smtClean="0"/>
                  <a:t>i</a:t>
                </a:r>
                <a:r>
                  <a:rPr lang="vi-VN" sz="2000" smtClean="0"/>
                  <a:t>, </a:t>
                </a:r>
                <a:r>
                  <a:rPr lang="vi-VN" sz="2000" i="1" smtClean="0"/>
                  <a:t>y</a:t>
                </a:r>
                <a:r>
                  <a:rPr lang="vi-VN" sz="2000" i="1" baseline="-25000" smtClean="0"/>
                  <a:t>i</a:t>
                </a:r>
                <a:r>
                  <a:rPr lang="vi-VN" sz="2000" smtClean="0"/>
                  <a:t>) </a:t>
                </a:r>
                <a:r>
                  <a:rPr lang="vi-VN" sz="2000"/>
                  <a:t>là </a:t>
                </a:r>
                <a:r>
                  <a:rPr lang="vi-VN" sz="2000" smtClean="0"/>
                  <a:t>điểm</a:t>
                </a:r>
                <a:r>
                  <a:rPr lang="en-US" sz="2000" smtClean="0"/>
                  <a:t> </a:t>
                </a:r>
                <a:r>
                  <a:rPr lang="vi-VN" sz="2000" smtClean="0"/>
                  <a:t>nguyên </a:t>
                </a:r>
                <a:r>
                  <a:rPr lang="vi-VN" sz="2000"/>
                  <a:t>đã tìm được ở bước thứ i, thì điểm ( </a:t>
                </a:r>
                <a:r>
                  <a:rPr lang="vi-VN" sz="2000" i="1" smtClean="0"/>
                  <a:t>x</a:t>
                </a:r>
                <a:r>
                  <a:rPr lang="vi-VN" sz="2000" i="1" baseline="-25000" smtClean="0"/>
                  <a:t>i</a:t>
                </a:r>
                <a:r>
                  <a:rPr lang="vi-VN" sz="2000" baseline="-25000" smtClean="0"/>
                  <a:t>+1</a:t>
                </a:r>
                <a:r>
                  <a:rPr lang="vi-VN" sz="2000"/>
                  <a:t>, </a:t>
                </a:r>
                <a:r>
                  <a:rPr lang="vi-VN" sz="2000" i="1" smtClean="0"/>
                  <a:t>y</a:t>
                </a:r>
                <a:r>
                  <a:rPr lang="vi-VN" sz="2000" i="1" baseline="-25000" smtClean="0"/>
                  <a:t>i</a:t>
                </a:r>
                <a:r>
                  <a:rPr lang="vi-VN" sz="2000" baseline="-25000" smtClean="0"/>
                  <a:t>+1</a:t>
                </a:r>
                <a:r>
                  <a:rPr lang="vi-VN" sz="2000" smtClean="0"/>
                  <a:t>) </a:t>
                </a:r>
                <a:r>
                  <a:rPr lang="vi-VN" sz="2000"/>
                  <a:t>ở bước thứ (i+1) là sự </a:t>
                </a:r>
                <a:r>
                  <a:rPr lang="vi-VN" sz="2000" smtClean="0"/>
                  <a:t>lựa</a:t>
                </a:r>
                <a:r>
                  <a:rPr lang="en-US" sz="2000" smtClean="0"/>
                  <a:t> </a:t>
                </a:r>
                <a:r>
                  <a:rPr lang="vi-VN" sz="2000" smtClean="0"/>
                  <a:t>chọn </a:t>
                </a:r>
                <a:r>
                  <a:rPr lang="vi-VN" sz="2000"/>
                  <a:t>giữa S và P</a:t>
                </a:r>
                <a:r>
                  <a:rPr lang="vi-VN" sz="2000" smtClean="0"/>
                  <a:t>.</a:t>
                </a:r>
                <a:endParaRPr lang="en-US" sz="2000" smtClean="0"/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i-FI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i-FI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∈{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e>
                        </m:eqArr>
                      </m:e>
                    </m:d>
                  </m:oMath>
                </a14:m>
                <a:endParaRPr lang="en-US" sz="2000" smtClean="0">
                  <a:ea typeface="Cambria Math" panose="02040503050406030204" pitchFamily="18" charset="0"/>
                </a:endParaRPr>
              </a:p>
              <a:p>
                <a:pPr lvl="0"/>
                <a:r>
                  <a:rPr lang="vi-VN" sz="2000"/>
                  <a:t>Tương tự như thuật toán MidPoint vẽ đoạn thẳng, việc quyết định chọn </a:t>
                </a:r>
                <a:r>
                  <a:rPr lang="vi-VN" sz="2000" smtClean="0"/>
                  <a:t>một</a:t>
                </a:r>
                <a:r>
                  <a:rPr lang="en-US" sz="2000" smtClean="0"/>
                  <a:t> </a:t>
                </a:r>
                <a:r>
                  <a:rPr lang="vi-VN" sz="2000" smtClean="0"/>
                  <a:t>trong </a:t>
                </a:r>
                <a:r>
                  <a:rPr lang="vi-VN" sz="2000"/>
                  <a:t>hai điểm S và P sẽ được thực hiện thông qua việc xét dấu của một hàm </a:t>
                </a:r>
                <a:r>
                  <a:rPr lang="vi-VN" sz="2000" smtClean="0"/>
                  <a:t>nào</a:t>
                </a:r>
                <a:r>
                  <a:rPr lang="en-US" sz="2000" smtClean="0"/>
                  <a:t> </a:t>
                </a:r>
                <a:r>
                  <a:rPr lang="vi-VN" sz="2000" smtClean="0"/>
                  <a:t>đó </a:t>
                </a:r>
                <a:r>
                  <a:rPr lang="vi-VN" sz="2000"/>
                  <a:t>tại điểm MidPoint là điểm nằm giữa chúng.</a:t>
                </a:r>
                <a:br>
                  <a:rPr lang="vi-VN" sz="2000"/>
                </a:br>
                <a:endParaRPr lang="en-US" sz="200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7825" y="1612454"/>
                <a:ext cx="10275237" cy="4331146"/>
              </a:xfrm>
              <a:blipFill rotWithShape="0">
                <a:blip r:embed="rId3"/>
                <a:stretch>
                  <a:fillRect l="-1068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41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7826" y="1485454"/>
                <a:ext cx="10745636" cy="4661346"/>
              </a:xfrm>
            </p:spPr>
            <p:txBody>
              <a:bodyPr>
                <a:noAutofit/>
              </a:bodyPr>
              <a:lstStyle/>
              <a:p>
                <a:pPr lvl="0" algn="just"/>
                <a:r>
                  <a:rPr lang="en-US" sz="2800" b="1" smtClean="0"/>
                  <a:t>2.3. </a:t>
                </a:r>
                <a:r>
                  <a:rPr lang="vi-VN" sz="2800" b="1" smtClean="0"/>
                  <a:t>Các </a:t>
                </a:r>
                <a:r>
                  <a:rPr lang="vi-VN" sz="2800" b="1"/>
                  <a:t>giải thuật xây dựng thực thể cơ </a:t>
                </a:r>
                <a:r>
                  <a:rPr lang="vi-VN" sz="2800" b="1" smtClean="0"/>
                  <a:t>sở</a:t>
                </a:r>
                <a:endParaRPr lang="en-US" sz="2800" b="1" smtClean="0"/>
              </a:p>
              <a:p>
                <a:pPr lvl="0" algn="just"/>
                <a:r>
                  <a:rPr lang="vi-VN" sz="2000" b="1"/>
                  <a:t>Giải thuật sinh đường tròn </a:t>
                </a:r>
                <a:r>
                  <a:rPr lang="vi-VN" sz="2000" b="1" smtClean="0"/>
                  <a:t>Midpoint</a:t>
                </a:r>
                <a:endParaRPr lang="en-US" sz="2000" b="1"/>
              </a:p>
              <a:p>
                <a:pPr lvl="0"/>
                <a:r>
                  <a:rPr lang="es-ES" sz="2000"/>
                  <a:t>Đặt </a:t>
                </a:r>
                <a:r>
                  <a:rPr lang="es-ES" sz="2000" i="1" smtClean="0"/>
                  <a:t>f</a:t>
                </a:r>
                <a:r>
                  <a:rPr lang="es-ES" sz="2000" smtClean="0"/>
                  <a:t>( </a:t>
                </a:r>
                <a:r>
                  <a:rPr lang="es-ES" sz="2000" i="1"/>
                  <a:t>x</a:t>
                </a:r>
                <a:r>
                  <a:rPr lang="es-ES" sz="2000"/>
                  <a:t>, </a:t>
                </a:r>
                <a:r>
                  <a:rPr lang="es-ES" sz="2000" i="1"/>
                  <a:t>y </a:t>
                </a:r>
                <a:r>
                  <a:rPr lang="es-ES" sz="2000"/>
                  <a:t>) = </a:t>
                </a:r>
                <a:r>
                  <a:rPr lang="es-ES" sz="2000" i="1" smtClean="0"/>
                  <a:t>x</a:t>
                </a:r>
                <a:r>
                  <a:rPr lang="es-ES" sz="2000" baseline="30000" smtClean="0"/>
                  <a:t>2</a:t>
                </a:r>
                <a:r>
                  <a:rPr lang="es-ES" sz="2000" smtClean="0"/>
                  <a:t> </a:t>
                </a:r>
                <a:r>
                  <a:rPr lang="es-ES" sz="2000"/>
                  <a:t>+ </a:t>
                </a:r>
                <a:r>
                  <a:rPr lang="es-ES" sz="2000" i="1" smtClean="0"/>
                  <a:t>y</a:t>
                </a:r>
                <a:r>
                  <a:rPr lang="es-ES" sz="2000" baseline="30000" smtClean="0"/>
                  <a:t>2</a:t>
                </a:r>
                <a:r>
                  <a:rPr lang="es-ES" sz="2000" smtClean="0"/>
                  <a:t> </a:t>
                </a:r>
                <a:r>
                  <a:rPr lang="es-ES" sz="2000"/>
                  <a:t>− </a:t>
                </a:r>
                <a:r>
                  <a:rPr lang="es-ES" sz="2000" i="1" smtClean="0"/>
                  <a:t>R</a:t>
                </a:r>
                <a:r>
                  <a:rPr lang="es-ES" sz="2000" baseline="30000" smtClean="0"/>
                  <a:t>2</a:t>
                </a:r>
                <a:r>
                  <a:rPr lang="es-ES" sz="2000" smtClean="0"/>
                  <a:t>, </a:t>
                </a:r>
                <a:r>
                  <a:rPr lang="es-ES" sz="2000"/>
                  <a:t>ta </a:t>
                </a:r>
                <a:r>
                  <a:rPr lang="es-ES" sz="2000" smtClean="0"/>
                  <a:t>có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&lt;0,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ằ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𝑝h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í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𝑡𝑟𝑜𝑛𝑔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đườ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ằ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ê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đườ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&gt;0,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ằ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𝑝h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í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𝑛𝑔𝑜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đườ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ò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endParaRPr lang="en-US" sz="2000" smtClean="0"/>
              </a:p>
              <a:p>
                <a:pPr lvl="0"/>
                <a:r>
                  <a:rPr lang="en-US" sz="2000" smtClean="0"/>
                  <a:t>Xét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𝑀𝑖𝑑𝑝𝑜𝑖𝑛𝑡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smtClean="0"/>
              </a:p>
              <a:p>
                <a:pPr lvl="0"/>
                <a:r>
                  <a:rPr lang="vi-VN" sz="2000"/>
                  <a:t>Nếu </a:t>
                </a:r>
                <a:r>
                  <a:rPr lang="vi-VN" sz="2000" i="1"/>
                  <a:t>p</a:t>
                </a:r>
                <a:r>
                  <a:rPr lang="vi-VN" sz="2000" i="1" baseline="-25000"/>
                  <a:t>i</a:t>
                </a:r>
                <a:r>
                  <a:rPr lang="vi-VN" sz="2000" i="1"/>
                  <a:t> </a:t>
                </a:r>
                <a:r>
                  <a:rPr lang="vi-VN" sz="2000"/>
                  <a:t>&lt; 0 , điểm MidPoint nằm trong đường tròn. Lúc này điểm thực Q gần</a:t>
                </a:r>
                <a:r>
                  <a:rPr lang="en-US" sz="2000"/>
                  <a:t> </a:t>
                </a:r>
                <a:r>
                  <a:rPr lang="vi-VN" sz="2000"/>
                  <a:t>S hơn nên ta chọn S, tức là </a:t>
                </a:r>
                <a:r>
                  <a:rPr lang="vi-VN" sz="2000" i="1"/>
                  <a:t>y</a:t>
                </a:r>
                <a:r>
                  <a:rPr lang="vi-VN" sz="2000" i="1" baseline="-25000"/>
                  <a:t>i</a:t>
                </a:r>
                <a:r>
                  <a:rPr lang="vi-VN" sz="2000" baseline="-25000"/>
                  <a:t>+1</a:t>
                </a:r>
                <a:r>
                  <a:rPr lang="vi-VN" sz="2000"/>
                  <a:t> = </a:t>
                </a:r>
                <a:r>
                  <a:rPr lang="vi-VN" sz="2000" i="1" smtClean="0"/>
                  <a:t>y</a:t>
                </a:r>
                <a:r>
                  <a:rPr lang="vi-VN" sz="2000" i="1" baseline="-25000" smtClean="0"/>
                  <a:t>i</a:t>
                </a:r>
                <a:r>
                  <a:rPr lang="en-US" sz="2000"/>
                  <a:t/>
                </a:r>
                <a:br>
                  <a:rPr lang="en-US" sz="2000"/>
                </a:br>
                <a:r>
                  <a:rPr lang="en-US" sz="2000"/>
                  <a:t/>
                </a:r>
                <a:br>
                  <a:rPr lang="en-US" sz="2000"/>
                </a:br>
                <a:endParaRPr lang="en-US" sz="200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7826" y="1485454"/>
                <a:ext cx="10745636" cy="4661346"/>
              </a:xfrm>
              <a:blipFill rotWithShape="0">
                <a:blip r:embed="rId3"/>
                <a:stretch>
                  <a:fillRect l="-1022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5512" y="1853754"/>
            <a:ext cx="26479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87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7826" y="1612454"/>
                <a:ext cx="8461948" cy="4331146"/>
              </a:xfrm>
            </p:spPr>
            <p:txBody>
              <a:bodyPr>
                <a:noAutofit/>
              </a:bodyPr>
              <a:lstStyle/>
              <a:p>
                <a:pPr lvl="0" algn="just"/>
                <a:r>
                  <a:rPr lang="en-US" sz="2800" b="1" smtClean="0"/>
                  <a:t>2.3. </a:t>
                </a:r>
                <a:r>
                  <a:rPr lang="vi-VN" sz="2800" b="1" smtClean="0"/>
                  <a:t>Các </a:t>
                </a:r>
                <a:r>
                  <a:rPr lang="vi-VN" sz="2800" b="1"/>
                  <a:t>giải thuật xây dựng thực thể cơ </a:t>
                </a:r>
                <a:r>
                  <a:rPr lang="vi-VN" sz="2800" b="1" smtClean="0"/>
                  <a:t>sở</a:t>
                </a:r>
                <a:endParaRPr lang="en-US" sz="2800" b="1" smtClean="0"/>
              </a:p>
              <a:p>
                <a:pPr lvl="0" algn="just"/>
                <a:r>
                  <a:rPr lang="vi-VN" sz="2000" b="1"/>
                  <a:t>Giải thuật sinh đường tròn </a:t>
                </a:r>
                <a:r>
                  <a:rPr lang="vi-VN" sz="2000" b="1" smtClean="0"/>
                  <a:t>Midpoint</a:t>
                </a:r>
                <a:endParaRPr lang="en-US" sz="2000" b="1"/>
              </a:p>
              <a:p>
                <a:pPr lvl="0"/>
                <a:r>
                  <a:rPr lang="vi-VN" sz="2000" smtClean="0"/>
                  <a:t>Ngược </a:t>
                </a:r>
                <a:r>
                  <a:rPr lang="vi-VN" sz="2000"/>
                  <a:t>lại, nếu </a:t>
                </a:r>
                <a:r>
                  <a:rPr lang="vi-VN" sz="2000" i="1"/>
                  <a:t>p</a:t>
                </a:r>
                <a:r>
                  <a:rPr lang="vi-VN" sz="2000" i="1" baseline="-25000"/>
                  <a:t>i</a:t>
                </a:r>
                <a:r>
                  <a:rPr lang="vi-VN" sz="2000" i="1"/>
                  <a:t> </a:t>
                </a:r>
                <a:r>
                  <a:rPr lang="vi-VN" sz="2000"/>
                  <a:t>≥ 0, điểm MidPoint nằm ngoài đường tròn. Lúc này điểm</a:t>
                </a:r>
                <a:r>
                  <a:rPr lang="en-US" sz="2000"/>
                  <a:t> </a:t>
                </a:r>
                <a:r>
                  <a:rPr lang="vi-VN" sz="2000"/>
                  <a:t>thực Q gần P hơn nên ta chọn P, tức là </a:t>
                </a:r>
                <a:r>
                  <a:rPr lang="vi-VN" sz="2000" i="1"/>
                  <a:t>y</a:t>
                </a:r>
                <a:r>
                  <a:rPr lang="vi-VN" sz="2000" i="1" baseline="-25000"/>
                  <a:t>i</a:t>
                </a:r>
                <a:r>
                  <a:rPr lang="vi-VN" sz="2000" baseline="-25000"/>
                  <a:t>+1</a:t>
                </a:r>
                <a:r>
                  <a:rPr lang="vi-VN" sz="2000"/>
                  <a:t> = </a:t>
                </a:r>
                <a:r>
                  <a:rPr lang="vi-VN" sz="2000" i="1"/>
                  <a:t>y</a:t>
                </a:r>
                <a:r>
                  <a:rPr lang="vi-VN" sz="2000" i="1" baseline="-25000"/>
                  <a:t>i</a:t>
                </a:r>
                <a:r>
                  <a:rPr lang="vi-VN" sz="2000" i="1"/>
                  <a:t> </a:t>
                </a:r>
                <a:r>
                  <a:rPr lang="vi-VN" sz="2000"/>
                  <a:t>− </a:t>
                </a:r>
                <a:r>
                  <a:rPr lang="vi-VN" sz="2000" smtClean="0"/>
                  <a:t>1</a:t>
                </a:r>
                <a:r>
                  <a:rPr lang="en-US" sz="2000" smtClean="0"/>
                  <a:t>. Mặt khác:</a:t>
                </a:r>
              </a:p>
              <a:p>
                <a:r>
                  <a:rPr lang="nn-NO" sz="2000" i="1" smtClean="0"/>
                  <a:t>y</a:t>
                </a:r>
                <a:r>
                  <a:rPr lang="nn-NO" sz="2000" i="1" baseline="-25000" smtClean="0"/>
                  <a:t>i+1 – </a:t>
                </a:r>
                <a:r>
                  <a:rPr lang="nn-NO" sz="2000" i="1" smtClean="0"/>
                  <a:t>y</a:t>
                </a:r>
                <a:r>
                  <a:rPr lang="nn-NO" sz="2000" i="1" baseline="-25000" smtClean="0"/>
                  <a:t>i</a:t>
                </a:r>
                <a:r>
                  <a:rPr lang="nn-NO" sz="2000" i="1" smtClean="0"/>
                  <a:t> =</a:t>
                </a:r>
                <a:r>
                  <a:rPr lang="nn-NO" sz="2000" i="1" baseline="-25000" smtClean="0"/>
                  <a:t> </a:t>
                </a:r>
                <a:r>
                  <a:rPr lang="nn-NO" sz="2000" i="1" smtClean="0"/>
                  <a:t>f(x</a:t>
                </a:r>
                <a:r>
                  <a:rPr lang="nn-NO" sz="2000" i="1" baseline="-25000" smtClean="0"/>
                  <a:t>i+1</a:t>
                </a:r>
                <a:r>
                  <a:rPr lang="nn-NO" sz="2000" i="1" smtClean="0"/>
                  <a:t>+1,y</a:t>
                </a:r>
                <a:r>
                  <a:rPr lang="nn-NO" sz="2000" i="1" baseline="-25000" smtClean="0"/>
                  <a:t>i+1 </a:t>
                </a:r>
                <a:r>
                  <a:rPr lang="nn-NO" sz="2000" i="1" smtClean="0"/>
                  <a:t>-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nn-NO" sz="2000" i="1"/>
                      <m:t>f</m:t>
                    </m:r>
                    <m:r>
                      <m:rPr>
                        <m:nor/>
                      </m:rPr>
                      <a:rPr lang="nn-NO" sz="2000" i="1"/>
                      <m:t>(</m:t>
                    </m:r>
                    <m:r>
                      <m:rPr>
                        <m:nor/>
                      </m:rPr>
                      <a:rPr lang="nn-NO" sz="2000" i="1"/>
                      <m:t>xi</m:t>
                    </m:r>
                    <m:r>
                      <m:rPr>
                        <m:nor/>
                      </m:rPr>
                      <a:rPr lang="nn-NO" sz="2000" i="1"/>
                      <m:t>+</m:t>
                    </m:r>
                    <m:r>
                      <m:rPr>
                        <m:nor/>
                      </m:rPr>
                      <a:rPr lang="nn-NO" sz="2000" i="1"/>
                      <m:t>1</m:t>
                    </m:r>
                    <m:r>
                      <m:rPr>
                        <m:nor/>
                      </m:rPr>
                      <a:rPr lang="nn-NO" sz="2000" i="1"/>
                      <m:t>,</m:t>
                    </m:r>
                    <m:r>
                      <m:rPr>
                        <m:nor/>
                      </m:rPr>
                      <a:rPr lang="nn-NO" sz="2000" i="1"/>
                      <m:t>yi</m:t>
                    </m:r>
                    <m:r>
                      <m:rPr>
                        <m:nor/>
                      </m:rPr>
                      <a:rPr lang="en-US" sz="2000" b="0" i="1" baseline="-25000" smtClean="0"/>
                      <m:t> </m:t>
                    </m:r>
                    <m:r>
                      <m:rPr>
                        <m:nor/>
                      </m:rPr>
                      <a:rPr lang="en-US" sz="2000" b="0" i="1" smtClean="0"/>
                      <m:t>−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aseline="-25000" smtClean="0"/>
              </a:p>
              <a:p>
                <a:r>
                  <a:rPr lang="nn-NO" sz="2000" i="1"/>
                  <a:t>y</a:t>
                </a:r>
                <a:r>
                  <a:rPr lang="nn-NO" sz="2000" i="1" baseline="-25000"/>
                  <a:t>i+1 – </a:t>
                </a:r>
                <a:r>
                  <a:rPr lang="nn-NO" sz="2000" i="1"/>
                  <a:t>y</a:t>
                </a:r>
                <a:r>
                  <a:rPr lang="nn-NO" sz="2000" i="1" baseline="-25000"/>
                  <a:t>i</a:t>
                </a:r>
                <a:r>
                  <a:rPr lang="nn-NO" sz="2000" i="1"/>
                  <a:t> =</a:t>
                </a:r>
                <a:r>
                  <a:rPr lang="nn-NO" sz="2000" i="1" baseline="-25000"/>
                  <a:t> </a:t>
                </a:r>
                <a:r>
                  <a:rPr lang="nn-NO" sz="2000" i="1" smtClean="0"/>
                  <a:t>[(x</a:t>
                </a:r>
                <a:r>
                  <a:rPr lang="nn-NO" sz="2000" i="1" baseline="-25000" smtClean="0"/>
                  <a:t>i+1</a:t>
                </a:r>
                <a:r>
                  <a:rPr lang="nn-NO" sz="2000" i="1" smtClean="0"/>
                  <a:t>+1)</a:t>
                </a:r>
                <a:r>
                  <a:rPr lang="nn-NO" sz="2000" i="1" baseline="30000" smtClean="0"/>
                  <a:t>2</a:t>
                </a:r>
                <a:r>
                  <a:rPr lang="nn-NO" sz="2000" i="1"/>
                  <a:t> </a:t>
                </a:r>
                <a:r>
                  <a:rPr lang="nn-NO" sz="2000" i="1" smtClean="0"/>
                  <a:t>+ (y</a:t>
                </a:r>
                <a:r>
                  <a:rPr lang="nn-NO" sz="2000" i="1" baseline="-25000" smtClean="0"/>
                  <a:t>i+1 </a:t>
                </a:r>
                <a:r>
                  <a:rPr lang="nn-NO" sz="2000" i="1"/>
                  <a:t>-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0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] − [</m:t>
                    </m:r>
                    <m:r>
                      <m:rPr>
                        <m:nor/>
                      </m:rPr>
                      <a:rPr lang="nn-NO" sz="2000" i="1"/>
                      <m:t>(</m:t>
                    </m:r>
                    <m:r>
                      <m:rPr>
                        <m:nor/>
                      </m:rPr>
                      <a:rPr lang="nn-NO" sz="2000" i="1"/>
                      <m:t>xi</m:t>
                    </m:r>
                    <m:r>
                      <m:rPr>
                        <m:nor/>
                      </m:rPr>
                      <a:rPr lang="nn-NO" sz="2000" i="1"/>
                      <m:t>+</m:t>
                    </m:r>
                    <m:r>
                      <m:rPr>
                        <m:nor/>
                      </m:rPr>
                      <a:rPr lang="nn-NO" sz="2000" i="1"/>
                      <m:t>1</m:t>
                    </m:r>
                    <m:r>
                      <m:rPr>
                        <m:nor/>
                      </m:rPr>
                      <a:rPr lang="en-US" sz="2000" b="0" i="1" smtClean="0"/>
                      <m:t>)</m:t>
                    </m:r>
                    <m:r>
                      <m:rPr>
                        <m:nor/>
                      </m:rPr>
                      <a:rPr lang="en-US" sz="2000" b="0" i="1" baseline="30000" smtClean="0"/>
                      <m:t>2</m:t>
                    </m:r>
                    <m:r>
                      <m:rPr>
                        <m:nor/>
                      </m:rPr>
                      <a:rPr lang="en-US" sz="2000" b="0" i="1" smtClean="0"/>
                      <m:t>+(</m:t>
                    </m:r>
                    <m:r>
                      <m:rPr>
                        <m:nor/>
                      </m:rPr>
                      <a:rPr lang="nn-NO" sz="2000" i="1"/>
                      <m:t>y</m:t>
                    </m:r>
                    <m:r>
                      <m:rPr>
                        <m:nor/>
                      </m:rPr>
                      <a:rPr lang="nn-NO" sz="2000" i="1" baseline="-25000"/>
                      <m:t>i</m:t>
                    </m:r>
                    <m:r>
                      <m:rPr>
                        <m:nor/>
                      </m:rPr>
                      <a:rPr lang="en-US" sz="2000" i="1" baseline="-25000"/>
                      <m:t> </m:t>
                    </m:r>
                    <m:r>
                      <m:rPr>
                        <m:nor/>
                      </m:rPr>
                      <a:rPr lang="en-US" sz="2000" i="1"/>
                      <m:t>−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0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000" b="0" i="0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smtClean="0"/>
              </a:p>
              <a:p>
                <a:r>
                  <a:rPr lang="nn-NO" sz="2000" i="1"/>
                  <a:t>y</a:t>
                </a:r>
                <a:r>
                  <a:rPr lang="nn-NO" sz="2000" i="1" baseline="-25000"/>
                  <a:t>i+1 – </a:t>
                </a:r>
                <a:r>
                  <a:rPr lang="nn-NO" sz="2000" i="1"/>
                  <a:t>y</a:t>
                </a:r>
                <a:r>
                  <a:rPr lang="nn-NO" sz="2000" i="1" baseline="-25000"/>
                  <a:t>i</a:t>
                </a:r>
                <a:r>
                  <a:rPr lang="nn-NO" sz="2000" i="1"/>
                  <a:t> =</a:t>
                </a:r>
                <a:r>
                  <a:rPr lang="nn-NO" sz="2000" i="1" baseline="-25000"/>
                  <a:t> </a:t>
                </a:r>
                <a:r>
                  <a:rPr lang="nn-NO" sz="2000" i="1"/>
                  <a:t>[(</a:t>
                </a:r>
                <a:r>
                  <a:rPr lang="nn-NO" sz="2000" i="1" smtClean="0"/>
                  <a:t>x</a:t>
                </a:r>
                <a:r>
                  <a:rPr lang="nn-NO" sz="2000" i="1" baseline="-25000" smtClean="0"/>
                  <a:t>i</a:t>
                </a:r>
                <a:r>
                  <a:rPr lang="nn-NO" sz="2000" i="1" smtClean="0"/>
                  <a:t>+2)</a:t>
                </a:r>
                <a:r>
                  <a:rPr lang="nn-NO" sz="2000" i="1" baseline="30000" smtClean="0"/>
                  <a:t>2</a:t>
                </a:r>
                <a:r>
                  <a:rPr lang="nn-NO" sz="2000" i="1" smtClean="0"/>
                  <a:t> </a:t>
                </a:r>
                <a:r>
                  <a:rPr lang="nn-NO" sz="2000" i="1"/>
                  <a:t>+ (y</a:t>
                </a:r>
                <a:r>
                  <a:rPr lang="nn-NO" sz="2000" i="1" baseline="-25000"/>
                  <a:t>i+1 </a:t>
                </a:r>
                <a:r>
                  <a:rPr lang="nn-NO" sz="2000" i="1"/>
                  <a:t>-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i="1">
                        <a:latin typeface="Cambria Math" panose="02040503050406030204" pitchFamily="18" charset="0"/>
                      </a:rPr>
                      <m:t>] − [</m:t>
                    </m:r>
                    <m:r>
                      <m:rPr>
                        <m:nor/>
                      </m:rPr>
                      <a:rPr lang="nn-NO" sz="2000" i="1"/>
                      <m:t>(</m:t>
                    </m:r>
                    <m:r>
                      <m:rPr>
                        <m:nor/>
                      </m:rPr>
                      <a:rPr lang="nn-NO" sz="2000" i="1"/>
                      <m:t>xi</m:t>
                    </m:r>
                    <m:r>
                      <m:rPr>
                        <m:nor/>
                      </m:rPr>
                      <a:rPr lang="nn-NO" sz="2000" i="1"/>
                      <m:t>+</m:t>
                    </m:r>
                    <m:r>
                      <m:rPr>
                        <m:nor/>
                      </m:rPr>
                      <a:rPr lang="nn-NO" sz="2000" i="1"/>
                      <m:t>1</m:t>
                    </m:r>
                    <m:r>
                      <m:rPr>
                        <m:nor/>
                      </m:rPr>
                      <a:rPr lang="en-US" sz="2000" i="1"/>
                      <m:t>)</m:t>
                    </m:r>
                    <m:r>
                      <m:rPr>
                        <m:nor/>
                      </m:rPr>
                      <a:rPr lang="en-US" sz="2000" i="1" baseline="30000"/>
                      <m:t>2</m:t>
                    </m:r>
                    <m:r>
                      <m:rPr>
                        <m:nor/>
                      </m:rPr>
                      <a:rPr lang="en-US" sz="2000" i="1"/>
                      <m:t>+(</m:t>
                    </m:r>
                    <m:r>
                      <m:rPr>
                        <m:nor/>
                      </m:rPr>
                      <a:rPr lang="nn-NO" sz="2000" i="1"/>
                      <m:t>y</m:t>
                    </m:r>
                    <m:r>
                      <m:rPr>
                        <m:nor/>
                      </m:rPr>
                      <a:rPr lang="nn-NO" sz="2000" i="1" baseline="-25000"/>
                      <m:t>i</m:t>
                    </m:r>
                    <m:r>
                      <m:rPr>
                        <m:nor/>
                      </m:rPr>
                      <a:rPr lang="en-US" sz="2000" i="1" baseline="-25000"/>
                      <m:t> </m:t>
                    </m:r>
                    <m:r>
                      <m:rPr>
                        <m:nor/>
                      </m:rPr>
                      <a:rPr lang="en-US" sz="2000" i="1"/>
                      <m:t>−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000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smtClean="0"/>
              </a:p>
              <a:p>
                <a:r>
                  <a:rPr lang="en-US" sz="2000" smtClean="0"/>
                  <a:t>⇔ </a:t>
                </a:r>
                <a:r>
                  <a:rPr lang="nn-NO" sz="2000" i="1" smtClean="0"/>
                  <a:t>p</a:t>
                </a:r>
                <a:r>
                  <a:rPr lang="nn-NO" sz="2000" i="1" baseline="-25000" smtClean="0"/>
                  <a:t>i</a:t>
                </a:r>
                <a:r>
                  <a:rPr lang="nn-NO" sz="2000" baseline="-25000" smtClean="0"/>
                  <a:t>+1</a:t>
                </a:r>
                <a:r>
                  <a:rPr lang="nn-NO" sz="2000" smtClean="0"/>
                  <a:t> </a:t>
                </a:r>
                <a:r>
                  <a:rPr lang="nn-NO" sz="2000"/>
                  <a:t>− </a:t>
                </a:r>
                <a:r>
                  <a:rPr lang="nn-NO" sz="2000" i="1" smtClean="0"/>
                  <a:t>p</a:t>
                </a:r>
                <a:r>
                  <a:rPr lang="nn-NO" sz="2000" i="1" baseline="-25000" smtClean="0"/>
                  <a:t>i</a:t>
                </a:r>
                <a:r>
                  <a:rPr lang="nn-NO" sz="2000" i="1" smtClean="0"/>
                  <a:t> </a:t>
                </a:r>
                <a:r>
                  <a:rPr lang="nn-NO" sz="2000"/>
                  <a:t>= </a:t>
                </a:r>
                <a:r>
                  <a:rPr lang="nn-NO" sz="2000" smtClean="0"/>
                  <a:t>2</a:t>
                </a:r>
                <a:r>
                  <a:rPr lang="nn-NO" sz="2000" i="1" smtClean="0"/>
                  <a:t>x</a:t>
                </a:r>
                <a:r>
                  <a:rPr lang="nn-NO" sz="2000" i="1" baseline="-25000" smtClean="0"/>
                  <a:t>i</a:t>
                </a:r>
                <a:r>
                  <a:rPr lang="nn-NO" sz="2000" i="1" smtClean="0"/>
                  <a:t> </a:t>
                </a:r>
                <a:r>
                  <a:rPr lang="nn-NO" sz="2000"/>
                  <a:t>+ 3 + </a:t>
                </a:r>
                <a:r>
                  <a:rPr lang="nn-NO" sz="2000" smtClean="0"/>
                  <a:t>(</a:t>
                </a:r>
                <a:r>
                  <a:rPr lang="nn-NO" sz="2000" i="1" smtClean="0"/>
                  <a:t>y</a:t>
                </a:r>
                <a:r>
                  <a:rPr lang="nn-NO" sz="2000" i="1" baseline="-25000" smtClean="0"/>
                  <a:t>i</a:t>
                </a:r>
                <a:r>
                  <a:rPr lang="nn-NO" sz="2000" baseline="-25000" smtClean="0"/>
                  <a:t>+1</a:t>
                </a:r>
                <a:r>
                  <a:rPr lang="nn-NO" sz="2000" baseline="30000" smtClean="0"/>
                  <a:t>2</a:t>
                </a:r>
                <a:r>
                  <a:rPr lang="nn-NO" sz="2000" smtClean="0"/>
                  <a:t> </a:t>
                </a:r>
                <a:r>
                  <a:rPr lang="nn-NO" sz="2000"/>
                  <a:t>− </a:t>
                </a:r>
                <a:r>
                  <a:rPr lang="nn-NO" sz="2000" i="1" smtClean="0"/>
                  <a:t>y</a:t>
                </a:r>
                <a:r>
                  <a:rPr lang="nn-NO" sz="2000" i="1" baseline="-25000" smtClean="0"/>
                  <a:t>i</a:t>
                </a:r>
                <a:r>
                  <a:rPr lang="nn-NO" sz="2000" baseline="30000" smtClean="0"/>
                  <a:t>2</a:t>
                </a:r>
                <a:r>
                  <a:rPr lang="nn-NO" sz="2000" smtClean="0"/>
                  <a:t>) </a:t>
                </a:r>
                <a:r>
                  <a:rPr lang="nn-NO" sz="2000"/>
                  <a:t>− </a:t>
                </a:r>
                <a:r>
                  <a:rPr lang="nn-NO" sz="2000" smtClean="0"/>
                  <a:t>(</a:t>
                </a:r>
                <a:r>
                  <a:rPr lang="nn-NO" sz="2000" i="1" smtClean="0"/>
                  <a:t>y</a:t>
                </a:r>
                <a:r>
                  <a:rPr lang="nn-NO" sz="2000" i="1" baseline="-25000" smtClean="0"/>
                  <a:t>i</a:t>
                </a:r>
                <a:r>
                  <a:rPr lang="nn-NO" sz="2000" baseline="-25000" smtClean="0"/>
                  <a:t>+1</a:t>
                </a:r>
                <a:r>
                  <a:rPr lang="nn-NO" sz="2000" smtClean="0"/>
                  <a:t> </a:t>
                </a:r>
                <a:r>
                  <a:rPr lang="nn-NO" sz="2000"/>
                  <a:t>− </a:t>
                </a:r>
                <a:r>
                  <a:rPr lang="nn-NO" sz="2000" i="1" smtClean="0"/>
                  <a:t>y</a:t>
                </a:r>
                <a:r>
                  <a:rPr lang="nn-NO" sz="2000" i="1" baseline="-25000" smtClean="0"/>
                  <a:t>i</a:t>
                </a:r>
                <a:r>
                  <a:rPr lang="nn-NO" sz="2000" smtClean="0"/>
                  <a:t>)</a:t>
                </a:r>
                <a:endParaRPr lang="en-US" sz="200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7826" y="1612454"/>
                <a:ext cx="8461948" cy="4331146"/>
              </a:xfrm>
              <a:blipFill rotWithShape="0">
                <a:blip r:embed="rId3"/>
                <a:stretch>
                  <a:fillRect l="-1297" t="-704" b="-2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43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7826" y="1612454"/>
                <a:ext cx="8461948" cy="4331146"/>
              </a:xfrm>
            </p:spPr>
            <p:txBody>
              <a:bodyPr>
                <a:noAutofit/>
              </a:bodyPr>
              <a:lstStyle/>
              <a:p>
                <a:pPr lvl="0" algn="just"/>
                <a:r>
                  <a:rPr lang="en-US" sz="2800" b="1" smtClean="0"/>
                  <a:t>2.3. </a:t>
                </a:r>
                <a:r>
                  <a:rPr lang="vi-VN" sz="2800" b="1" smtClean="0"/>
                  <a:t>Các </a:t>
                </a:r>
                <a:r>
                  <a:rPr lang="vi-VN" sz="2800" b="1"/>
                  <a:t>giải thuật xây dựng thực thể cơ </a:t>
                </a:r>
                <a:r>
                  <a:rPr lang="vi-VN" sz="2800" b="1" smtClean="0"/>
                  <a:t>sở</a:t>
                </a:r>
                <a:endParaRPr lang="en-US" sz="2800" b="1" smtClean="0"/>
              </a:p>
              <a:p>
                <a:pPr lvl="0" algn="just"/>
                <a:r>
                  <a:rPr lang="vi-VN" sz="2000" b="1"/>
                  <a:t>Giải thuật sinh đường tròn </a:t>
                </a:r>
                <a:r>
                  <a:rPr lang="vi-VN" sz="2000" b="1" smtClean="0"/>
                  <a:t>Midpoint</a:t>
                </a:r>
                <a:endParaRPr lang="en-US" sz="2000" b="1"/>
              </a:p>
              <a:p>
                <a:pPr lvl="0"/>
                <a:r>
                  <a:rPr lang="en-US" sz="2000" smtClean="0"/>
                  <a:t>Vậy: </a:t>
                </a:r>
                <a:r>
                  <a:rPr lang="pl-PL" sz="2000" i="1" smtClean="0"/>
                  <a:t>p</a:t>
                </a:r>
                <a:r>
                  <a:rPr lang="pl-PL" sz="2000" i="1" baseline="-25000" smtClean="0"/>
                  <a:t>i</a:t>
                </a:r>
                <a:r>
                  <a:rPr lang="pl-PL" sz="2000" baseline="-25000" smtClean="0"/>
                  <a:t>+1</a:t>
                </a:r>
                <a:r>
                  <a:rPr lang="pl-PL" sz="2000" smtClean="0"/>
                  <a:t> </a:t>
                </a:r>
                <a:r>
                  <a:rPr lang="pl-PL" sz="2000"/>
                  <a:t>= </a:t>
                </a:r>
                <a:r>
                  <a:rPr lang="pl-PL" sz="2000" i="1" smtClean="0"/>
                  <a:t>p</a:t>
                </a:r>
                <a:r>
                  <a:rPr lang="pl-PL" sz="2000" i="1" baseline="-25000" smtClean="0"/>
                  <a:t>i</a:t>
                </a:r>
                <a:r>
                  <a:rPr lang="pl-PL" sz="2000" i="1" smtClean="0"/>
                  <a:t> </a:t>
                </a:r>
                <a:r>
                  <a:rPr lang="pl-PL" sz="2000"/>
                  <a:t>+ </a:t>
                </a:r>
                <a:r>
                  <a:rPr lang="en-US" sz="2000" smtClean="0"/>
                  <a:t>2</a:t>
                </a:r>
                <a:r>
                  <a:rPr lang="pl-PL" sz="2000" i="1" smtClean="0"/>
                  <a:t>x</a:t>
                </a:r>
                <a:r>
                  <a:rPr lang="pl-PL" sz="2000" i="1" baseline="-25000" smtClean="0"/>
                  <a:t>i</a:t>
                </a:r>
                <a:r>
                  <a:rPr lang="en-US" sz="2000" i="1" smtClean="0"/>
                  <a:t> </a:t>
                </a:r>
                <a:r>
                  <a:rPr lang="pl-PL" sz="2000" smtClean="0"/>
                  <a:t>+</a:t>
                </a:r>
                <a:r>
                  <a:rPr lang="en-US" sz="2000" smtClean="0"/>
                  <a:t> 3</a:t>
                </a:r>
                <a:r>
                  <a:rPr lang="pl-PL" sz="2000" smtClean="0"/>
                  <a:t>, </a:t>
                </a:r>
                <a:r>
                  <a:rPr lang="pl-PL" sz="2000"/>
                  <a:t>nếu </a:t>
                </a:r>
                <a:r>
                  <a:rPr lang="pl-PL" sz="2000" i="1" smtClean="0"/>
                  <a:t>p</a:t>
                </a:r>
                <a:r>
                  <a:rPr lang="pl-PL" sz="2000" i="1" baseline="-25000" smtClean="0"/>
                  <a:t>i</a:t>
                </a:r>
                <a:r>
                  <a:rPr lang="pl-PL" sz="2000" i="1" smtClean="0"/>
                  <a:t> </a:t>
                </a:r>
                <a:r>
                  <a:rPr lang="pl-PL" sz="2000"/>
                  <a:t>&lt; 0 do ta chọn </a:t>
                </a:r>
                <a:r>
                  <a:rPr lang="pl-PL" sz="2000" i="1" smtClean="0"/>
                  <a:t>y</a:t>
                </a:r>
                <a:r>
                  <a:rPr lang="pl-PL" sz="2000" i="1" baseline="-25000" smtClean="0"/>
                  <a:t>i</a:t>
                </a:r>
                <a:r>
                  <a:rPr lang="pl-PL" sz="2000" baseline="-25000" smtClean="0"/>
                  <a:t>+1</a:t>
                </a:r>
                <a:r>
                  <a:rPr lang="pl-PL" sz="2000" smtClean="0"/>
                  <a:t> </a:t>
                </a:r>
                <a:r>
                  <a:rPr lang="pl-PL" sz="2000"/>
                  <a:t>= </a:t>
                </a:r>
                <a:r>
                  <a:rPr lang="pl-PL" sz="2000" i="1" smtClean="0"/>
                  <a:t>y</a:t>
                </a:r>
                <a:r>
                  <a:rPr lang="pl-PL" sz="2000" i="1" baseline="-25000" smtClean="0"/>
                  <a:t>i</a:t>
                </a:r>
                <a:r>
                  <a:rPr lang="pl-PL" sz="2000" smtClean="0"/>
                  <a:t>.</a:t>
                </a:r>
                <a:endParaRPr lang="en-US" sz="2000" smtClean="0"/>
              </a:p>
              <a:p>
                <a:pPr marL="0" lvl="0" indent="0">
                  <a:buNone/>
                </a:pPr>
                <a:r>
                  <a:rPr lang="en-US" sz="2000" i="1"/>
                  <a:t>	</a:t>
                </a:r>
                <a:r>
                  <a:rPr lang="pl-PL" sz="2000" i="1"/>
                  <a:t> p</a:t>
                </a:r>
                <a:r>
                  <a:rPr lang="pl-PL" sz="2000" i="1" baseline="-25000"/>
                  <a:t>i</a:t>
                </a:r>
                <a:r>
                  <a:rPr lang="pl-PL" sz="2000" baseline="-25000"/>
                  <a:t>+1</a:t>
                </a:r>
                <a:r>
                  <a:rPr lang="pl-PL" sz="2000"/>
                  <a:t> = </a:t>
                </a:r>
                <a:r>
                  <a:rPr lang="pl-PL" sz="2000" i="1"/>
                  <a:t>p</a:t>
                </a:r>
                <a:r>
                  <a:rPr lang="pl-PL" sz="2000" i="1" baseline="-25000"/>
                  <a:t>i </a:t>
                </a:r>
                <a:r>
                  <a:rPr lang="en-US" sz="2000" smtClean="0"/>
                  <a:t>+ 2</a:t>
                </a:r>
                <a:r>
                  <a:rPr lang="en-US" sz="2000" i="1" smtClean="0"/>
                  <a:t>x</a:t>
                </a:r>
                <a:r>
                  <a:rPr lang="en-US" sz="2000" i="1" baseline="-25000" smtClean="0"/>
                  <a:t>i</a:t>
                </a:r>
                <a:r>
                  <a:rPr lang="en-US" sz="2000" i="1" smtClean="0"/>
                  <a:t> </a:t>
                </a:r>
                <a:r>
                  <a:rPr lang="en-US" sz="2000"/>
                  <a:t>− </a:t>
                </a:r>
                <a:r>
                  <a:rPr lang="en-US" sz="2000" smtClean="0"/>
                  <a:t>2</a:t>
                </a:r>
                <a:r>
                  <a:rPr lang="en-US" sz="2000" i="1" smtClean="0"/>
                  <a:t>y</a:t>
                </a:r>
                <a:r>
                  <a:rPr lang="en-US" sz="2000" i="1" baseline="-25000" smtClean="0"/>
                  <a:t>i</a:t>
                </a:r>
                <a:r>
                  <a:rPr lang="en-US" sz="2000" i="1" smtClean="0"/>
                  <a:t> </a:t>
                </a:r>
                <a:r>
                  <a:rPr lang="en-US" sz="2000"/>
                  <a:t>+ </a:t>
                </a:r>
                <a:r>
                  <a:rPr lang="en-US" sz="2000" smtClean="0"/>
                  <a:t>5, </a:t>
                </a:r>
                <a:r>
                  <a:rPr lang="en-US" sz="2000"/>
                  <a:t>nếu </a:t>
                </a:r>
                <a:r>
                  <a:rPr lang="en-US" sz="2000" i="1" smtClean="0"/>
                  <a:t>p</a:t>
                </a:r>
                <a:r>
                  <a:rPr lang="en-US" sz="2000" i="1" baseline="-25000" smtClean="0"/>
                  <a:t>i</a:t>
                </a:r>
                <a:r>
                  <a:rPr lang="en-US" sz="2000" i="1" smtClean="0"/>
                  <a:t> </a:t>
                </a:r>
                <a:r>
                  <a:rPr lang="en-US" sz="2000"/>
                  <a:t>≥ 0 do ta chọn </a:t>
                </a:r>
                <a:r>
                  <a:rPr lang="en-US" sz="2000" i="1" smtClean="0"/>
                  <a:t>y</a:t>
                </a:r>
                <a:r>
                  <a:rPr lang="en-US" sz="2000" i="1" baseline="-25000" smtClean="0"/>
                  <a:t>i</a:t>
                </a:r>
                <a:r>
                  <a:rPr lang="en-US" sz="2000" baseline="-25000" smtClean="0"/>
                  <a:t>+1</a:t>
                </a:r>
                <a:r>
                  <a:rPr lang="en-US" sz="2000" smtClean="0"/>
                  <a:t> </a:t>
                </a:r>
                <a:r>
                  <a:rPr lang="en-US" sz="2000"/>
                  <a:t>= </a:t>
                </a:r>
                <a:r>
                  <a:rPr lang="en-US" sz="2000" i="1" smtClean="0"/>
                  <a:t>y</a:t>
                </a:r>
                <a:r>
                  <a:rPr lang="en-US" sz="2000" i="1" baseline="-25000" smtClean="0"/>
                  <a:t>i</a:t>
                </a:r>
                <a:r>
                  <a:rPr lang="en-US" sz="2000" smtClean="0"/>
                  <a:t>−1</a:t>
                </a:r>
              </a:p>
              <a:p>
                <a:pPr lvl="0"/>
                <a:r>
                  <a:rPr lang="en-US" sz="2000" smtClean="0"/>
                  <a:t>Ta </a:t>
                </a:r>
                <a:r>
                  <a:rPr lang="en-US" sz="2000"/>
                  <a:t>tính giá trị </a:t>
                </a:r>
                <a:r>
                  <a:rPr lang="en-US" sz="2000" i="1" smtClean="0"/>
                  <a:t>p</a:t>
                </a:r>
                <a:r>
                  <a:rPr lang="en-US" sz="2000" baseline="-25000" smtClean="0"/>
                  <a:t>0</a:t>
                </a:r>
                <a:r>
                  <a:rPr lang="en-US" sz="2000" smtClean="0"/>
                  <a:t> </a:t>
                </a:r>
                <a:r>
                  <a:rPr lang="en-US" sz="2000"/>
                  <a:t>ứng với điểm ban đầu </a:t>
                </a:r>
                <a:r>
                  <a:rPr lang="en-US" sz="2000" smtClean="0"/>
                  <a:t>(x</a:t>
                </a:r>
                <a:r>
                  <a:rPr lang="en-US" sz="2000" baseline="-25000" smtClean="0"/>
                  <a:t>0</a:t>
                </a:r>
                <a:r>
                  <a:rPr lang="en-US" sz="2000" smtClean="0"/>
                  <a:t>,</a:t>
                </a:r>
                <a:r>
                  <a:rPr lang="en-US" sz="2000" i="1" smtClean="0"/>
                  <a:t>y</a:t>
                </a:r>
                <a:r>
                  <a:rPr lang="en-US" sz="2000" baseline="-25000" smtClean="0"/>
                  <a:t>0</a:t>
                </a:r>
                <a:r>
                  <a:rPr lang="en-US" sz="2000" smtClean="0"/>
                  <a:t> </a:t>
                </a:r>
                <a:r>
                  <a:rPr lang="en-US" sz="2000"/>
                  <a:t>) = (0, </a:t>
                </a:r>
                <a:r>
                  <a:rPr lang="en-US" sz="2000" i="1"/>
                  <a:t>R</a:t>
                </a:r>
                <a:r>
                  <a:rPr lang="en-US" sz="2000" smtClean="0"/>
                  <a:t>).</a:t>
                </a:r>
              </a:p>
              <a:p>
                <a:r>
                  <a:rPr lang="nn-NO" sz="2000" i="1" smtClean="0"/>
                  <a:t>p</a:t>
                </a:r>
                <a:r>
                  <a:rPr lang="nn-NO" sz="2000" i="1" baseline="-25000" smtClean="0"/>
                  <a:t>0 </a:t>
                </a:r>
                <a:r>
                  <a:rPr lang="nn-NO" sz="2000" i="1" smtClean="0"/>
                  <a:t>=</a:t>
                </a:r>
                <a:r>
                  <a:rPr lang="nn-NO" sz="2000" i="1" baseline="-25000" smtClean="0"/>
                  <a:t> </a:t>
                </a:r>
                <a:r>
                  <a:rPr lang="nn-NO" sz="2000" i="1" smtClean="0"/>
                  <a:t>f(x</a:t>
                </a:r>
                <a:r>
                  <a:rPr lang="nn-NO" sz="2000" i="1" baseline="-25000" smtClean="0"/>
                  <a:t>0</a:t>
                </a:r>
                <a:r>
                  <a:rPr lang="nn-NO" sz="2000" i="1" smtClean="0"/>
                  <a:t>+1,y</a:t>
                </a:r>
                <a:r>
                  <a:rPr lang="nn-NO" sz="2000" i="1" baseline="-25000" smtClean="0"/>
                  <a:t>0 </a:t>
                </a:r>
                <a:r>
                  <a:rPr lang="nn-NO" sz="2000" i="1"/>
                  <a:t>-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nn-NO" sz="2000" i="1"/>
                      <m:t>f</m:t>
                    </m:r>
                    <m:r>
                      <m:rPr>
                        <m:nor/>
                      </m:rPr>
                      <a:rPr lang="nn-NO" sz="2000" i="1"/>
                      <m:t>(1,</m:t>
                    </m:r>
                    <m:r>
                      <m:rPr>
                        <m:nor/>
                      </m:rPr>
                      <a:rPr lang="en-US" sz="2000" b="0" i="1" smtClean="0"/>
                      <m:t>R</m:t>
                    </m:r>
                    <m:r>
                      <m:rPr>
                        <m:nor/>
                      </m:rPr>
                      <a:rPr lang="en-US" sz="2000" i="1" baseline="-25000"/>
                      <m:t> </m:t>
                    </m:r>
                    <m:r>
                      <m:rPr>
                        <m:nor/>
                      </m:rPr>
                      <a:rPr lang="en-US" sz="2000" i="1"/>
                      <m:t>−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-25000" smtClean="0"/>
                  <a:t> </a:t>
                </a:r>
                <a:r>
                  <a:rPr lang="en-US" sz="200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/>
                  <a:t/>
                </a:r>
                <a:br>
                  <a:rPr lang="en-US" sz="2000"/>
                </a:br>
                <a:r>
                  <a:rPr lang="en-US" sz="2000"/>
                  <a:t/>
                </a:r>
                <a:br>
                  <a:rPr lang="en-US" sz="2000"/>
                </a:br>
                <a:endParaRPr lang="en-US" sz="2000" smtClean="0"/>
              </a:p>
              <a:p>
                <a:pPr lvl="0"/>
                <a:endParaRPr lang="en-US" sz="2000" smtClean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7826" y="1612454"/>
                <a:ext cx="8461948" cy="4331146"/>
              </a:xfrm>
              <a:blipFill rotWithShape="0">
                <a:blip r:embed="rId3"/>
                <a:stretch>
                  <a:fillRect l="-1297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6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612454"/>
            <a:ext cx="8461948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giải thuật xây dựng thực thể cơ sở</a:t>
            </a:r>
            <a:endParaRPr lang="en-US" sz="2800" b="1" smtClean="0"/>
          </a:p>
          <a:p>
            <a:pPr lvl="0" algn="just"/>
            <a:r>
              <a:rPr lang="vi-VN" sz="2000" b="1" smtClean="0"/>
              <a:t>Giải thuật sinh đường tròn Midpoint</a:t>
            </a: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1400" y="1485453"/>
            <a:ext cx="2822948" cy="52128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1086" y="2800188"/>
            <a:ext cx="26035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void Put8Pixel(int x, int y)</a:t>
            </a:r>
          </a:p>
          <a:p>
            <a:r>
              <a:rPr lang="en-US" sz="1600"/>
              <a:t>{</a:t>
            </a:r>
          </a:p>
          <a:p>
            <a:r>
              <a:rPr lang="en-US" sz="1600"/>
              <a:t>  putpixel(x, y, Color);</a:t>
            </a:r>
          </a:p>
          <a:p>
            <a:r>
              <a:rPr lang="en-US" sz="1600"/>
              <a:t>  putpixel(y, x, Color);</a:t>
            </a:r>
          </a:p>
          <a:p>
            <a:r>
              <a:rPr lang="en-US" sz="1600"/>
              <a:t>  putpixel(y, -x, Color);</a:t>
            </a:r>
          </a:p>
          <a:p>
            <a:r>
              <a:rPr lang="en-US" sz="1600"/>
              <a:t>  putpixel(x, -y, Color);</a:t>
            </a:r>
          </a:p>
          <a:p>
            <a:r>
              <a:rPr lang="en-US" sz="1600"/>
              <a:t>  putpixel(-x, -y, Color);</a:t>
            </a:r>
          </a:p>
          <a:p>
            <a:r>
              <a:rPr lang="en-US" sz="1600"/>
              <a:t>  putpixel(-y, -x, Color);</a:t>
            </a:r>
          </a:p>
          <a:p>
            <a:r>
              <a:rPr lang="en-US" sz="1600"/>
              <a:t>  putpixel(-y, x, Color);</a:t>
            </a:r>
          </a:p>
          <a:p>
            <a:r>
              <a:rPr lang="en-US" sz="1600"/>
              <a:t>  putpixel(-x, y, Color);</a:t>
            </a:r>
          </a:p>
          <a:p>
            <a:r>
              <a:rPr lang="en-US" sz="1600"/>
              <a:t>} // Put8Pixel</a:t>
            </a:r>
          </a:p>
        </p:txBody>
      </p:sp>
      <p:sp>
        <p:nvSpPr>
          <p:cNvPr id="8" name="Rectangle 7"/>
          <p:cNvSpPr/>
          <p:nvPr/>
        </p:nvSpPr>
        <p:spPr>
          <a:xfrm>
            <a:off x="3060700" y="2661689"/>
            <a:ext cx="2133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void CircleMidPoint (int R)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{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int x, y;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x = 0;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y = R;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Put8Pixel(x, y);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p = 1 - R; // 5/4-R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while (x &lt; y)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{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 if (p &lt; 0) 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 {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   p += 2*x + 3;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 </a:t>
            </a:r>
            <a:r>
              <a:rPr lang="en-US" smtClean="0">
                <a:latin typeface="Adobe Arabic" panose="02040503050201020203" pitchFamily="18" charset="-78"/>
                <a:cs typeface="Adobe Arabic" panose="02040503050201020203" pitchFamily="18" charset="-78"/>
              </a:rPr>
              <a:t>}</a:t>
            </a:r>
            <a:endParaRPr lang="en-US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94300" y="2661689"/>
            <a:ext cx="2743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en-US" sz="2000">
                <a:latin typeface="Adobe Arabic" panose="02040503050201020203" pitchFamily="18" charset="-78"/>
                <a:cs typeface="Adobe Arabic" panose="02040503050201020203" pitchFamily="18" charset="-78"/>
              </a:rPr>
              <a:t>     else</a:t>
            </a:r>
          </a:p>
          <a:p>
            <a:r>
              <a:rPr lang="en-US" sz="2000">
                <a:latin typeface="Adobe Arabic" panose="02040503050201020203" pitchFamily="18" charset="-78"/>
                <a:cs typeface="Adobe Arabic" panose="02040503050201020203" pitchFamily="18" charset="-78"/>
              </a:rPr>
              <a:t>    {</a:t>
            </a:r>
          </a:p>
          <a:p>
            <a:r>
              <a:rPr lang="en-US" sz="2000">
                <a:latin typeface="Adobe Arabic" panose="02040503050201020203" pitchFamily="18" charset="-78"/>
                <a:cs typeface="Adobe Arabic" panose="02040503050201020203" pitchFamily="18" charset="-78"/>
              </a:rPr>
              <a:t>      p += 2*(x -y) + 5;</a:t>
            </a:r>
          </a:p>
          <a:p>
            <a:r>
              <a:rPr lang="en-US" sz="2000">
                <a:latin typeface="Adobe Arabic" panose="02040503050201020203" pitchFamily="18" charset="-78"/>
                <a:cs typeface="Adobe Arabic" panose="02040503050201020203" pitchFamily="18" charset="-78"/>
              </a:rPr>
              <a:t>      y--;</a:t>
            </a:r>
          </a:p>
          <a:p>
            <a:r>
              <a:rPr lang="en-US" sz="2000">
                <a:latin typeface="Adobe Arabic" panose="02040503050201020203" pitchFamily="18" charset="-78"/>
                <a:cs typeface="Adobe Arabic" panose="02040503050201020203" pitchFamily="18" charset="-78"/>
              </a:rPr>
              <a:t>    }</a:t>
            </a:r>
          </a:p>
          <a:p>
            <a:r>
              <a:rPr lang="en-US" sz="2000">
                <a:latin typeface="Adobe Arabic" panose="02040503050201020203" pitchFamily="18" charset="-78"/>
                <a:cs typeface="Adobe Arabic" panose="02040503050201020203" pitchFamily="18" charset="-78"/>
              </a:rPr>
              <a:t>    x++;</a:t>
            </a:r>
          </a:p>
          <a:p>
            <a:r>
              <a:rPr lang="en-US" sz="2000">
                <a:latin typeface="Adobe Arabic" panose="02040503050201020203" pitchFamily="18" charset="-78"/>
                <a:cs typeface="Adobe Arabic" panose="02040503050201020203" pitchFamily="18" charset="-78"/>
              </a:rPr>
              <a:t>    Put8Pixel(x, y);</a:t>
            </a:r>
          </a:p>
          <a:p>
            <a:r>
              <a:rPr lang="en-US" sz="2000">
                <a:latin typeface="Adobe Arabic" panose="02040503050201020203" pitchFamily="18" charset="-78"/>
                <a:cs typeface="Adobe Arabic" panose="02040503050201020203" pitchFamily="18" charset="-78"/>
              </a:rPr>
              <a:t>  }</a:t>
            </a:r>
          </a:p>
          <a:p>
            <a:r>
              <a:rPr lang="en-US" sz="2000">
                <a:latin typeface="Adobe Arabic" panose="02040503050201020203" pitchFamily="18" charset="-78"/>
                <a:cs typeface="Adobe Arabic" panose="02040503050201020203" pitchFamily="18" charset="-78"/>
              </a:rPr>
              <a:t>} // CircleMidPoint</a:t>
            </a:r>
            <a:endParaRPr lang="en-US" sz="200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4258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853754"/>
            <a:ext cx="8052837" cy="401676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smtClean="0"/>
              <a:t>2.1. Hệ </a:t>
            </a:r>
            <a:r>
              <a:rPr lang="en-US" b="1"/>
              <a:t>đồ hoạ </a:t>
            </a:r>
            <a:r>
              <a:rPr lang="en-US" b="1" smtClean="0"/>
              <a:t>thế </a:t>
            </a:r>
            <a:r>
              <a:rPr lang="en-US" b="1"/>
              <a:t>giới thực và hệ đồ hoạ thiết </a:t>
            </a:r>
            <a:r>
              <a:rPr lang="en-US" b="1" smtClean="0"/>
              <a:t>bị</a:t>
            </a:r>
          </a:p>
          <a:p>
            <a:pPr lvl="0"/>
            <a:r>
              <a:rPr lang="vi-VN"/>
              <a:t>Hệ tọa độ thế giới thực (hay hệ tọa độ thực) là hệ tọa độ được dùng mô tả </a:t>
            </a:r>
            <a:r>
              <a:rPr lang="vi-VN" smtClean="0"/>
              <a:t>các</a:t>
            </a:r>
            <a:r>
              <a:rPr lang="en-US" smtClean="0"/>
              <a:t> </a:t>
            </a:r>
            <a:r>
              <a:rPr lang="vi-VN" smtClean="0"/>
              <a:t>đối </a:t>
            </a:r>
            <a:r>
              <a:rPr lang="vi-VN"/>
              <a:t>tượng thế giới thực. </a:t>
            </a:r>
            <a:endParaRPr lang="en-US" smtClean="0"/>
          </a:p>
          <a:p>
            <a:pPr lvl="0"/>
            <a:r>
              <a:rPr lang="vi-VN" smtClean="0"/>
              <a:t>Một </a:t>
            </a:r>
            <a:r>
              <a:rPr lang="vi-VN"/>
              <a:t>trong các hệ tọa độ thực thường được dùng nhất đó </a:t>
            </a:r>
            <a:r>
              <a:rPr lang="vi-VN" smtClean="0"/>
              <a:t>là</a:t>
            </a:r>
            <a:r>
              <a:rPr lang="en-US" smtClean="0"/>
              <a:t> </a:t>
            </a:r>
            <a:r>
              <a:rPr lang="vi-VN" smtClean="0"/>
              <a:t>hệ </a:t>
            </a:r>
            <a:r>
              <a:rPr lang="vi-VN"/>
              <a:t>tọa độ </a:t>
            </a:r>
            <a:r>
              <a:rPr lang="vi-VN" smtClean="0"/>
              <a:t>Descartes</a:t>
            </a:r>
            <a:r>
              <a:rPr lang="en-US" smtClean="0"/>
              <a:t> (</a:t>
            </a:r>
            <a:r>
              <a:rPr lang="vi-VN" smtClean="0"/>
              <a:t>x</a:t>
            </a:r>
            <a:r>
              <a:rPr lang="vi-VN"/>
              <a:t>, y ∈ </a:t>
            </a:r>
            <a:r>
              <a:rPr lang="vi-VN" smtClean="0"/>
              <a:t>R</a:t>
            </a:r>
            <a:r>
              <a:rPr lang="en-US"/>
              <a:t>)</a:t>
            </a:r>
            <a:endParaRPr lang="en-US" smtClean="0"/>
          </a:p>
          <a:p>
            <a:pPr lvl="0"/>
            <a:r>
              <a:rPr lang="vi-VN" smtClean="0"/>
              <a:t>Gốc </a:t>
            </a:r>
            <a:r>
              <a:rPr lang="vi-VN"/>
              <a:t>tọa độ là điểm O </a:t>
            </a:r>
            <a:r>
              <a:rPr lang="vi-VN" smtClean="0"/>
              <a:t>có</a:t>
            </a:r>
            <a:r>
              <a:rPr lang="en-US" smtClean="0"/>
              <a:t> </a:t>
            </a:r>
            <a:r>
              <a:rPr lang="vi-VN" smtClean="0"/>
              <a:t>tọa </a:t>
            </a:r>
            <a:r>
              <a:rPr lang="vi-VN"/>
              <a:t>độ (0, 0). </a:t>
            </a:r>
            <a:r>
              <a:rPr lang="en-US" smtClean="0"/>
              <a:t> </a:t>
            </a:r>
            <a:r>
              <a:rPr lang="vi-VN" smtClean="0"/>
              <a:t>Ox</a:t>
            </a:r>
            <a:r>
              <a:rPr lang="vi-VN"/>
              <a:t>, </a:t>
            </a:r>
            <a:r>
              <a:rPr lang="vi-VN" smtClean="0"/>
              <a:t>Oy</a:t>
            </a:r>
            <a:r>
              <a:rPr lang="en-US" smtClean="0"/>
              <a:t> </a:t>
            </a:r>
            <a:r>
              <a:rPr lang="vi-VN" smtClean="0"/>
              <a:t>lần </a:t>
            </a:r>
            <a:r>
              <a:rPr lang="vi-VN"/>
              <a:t>lượt được gọi là trục hoành, trục tung; </a:t>
            </a:r>
            <a:endParaRPr lang="en-US" smtClean="0"/>
          </a:p>
          <a:p>
            <a:pPr lvl="0"/>
            <a:r>
              <a:rPr lang="vi-VN" smtClean="0"/>
              <a:t>x </a:t>
            </a:r>
            <a:r>
              <a:rPr lang="vi-VN"/>
              <a:t>là khoảng cách từ điểm đến </a:t>
            </a:r>
            <a:r>
              <a:rPr lang="vi-VN" smtClean="0"/>
              <a:t>trục</a:t>
            </a:r>
            <a:r>
              <a:rPr lang="en-US" smtClean="0"/>
              <a:t> </a:t>
            </a:r>
            <a:r>
              <a:rPr lang="vi-VN" smtClean="0"/>
              <a:t>hoành </a:t>
            </a:r>
            <a:r>
              <a:rPr lang="vi-VN"/>
              <a:t>hay còn được gọi là hoành độ, </a:t>
            </a:r>
            <a:r>
              <a:rPr lang="vi-VN" smtClean="0"/>
              <a:t>y </a:t>
            </a:r>
            <a:r>
              <a:rPr lang="vi-VN"/>
              <a:t>là khoảng cách từ điểm đến trục tung </a:t>
            </a:r>
            <a:r>
              <a:rPr lang="vi-VN" smtClean="0"/>
              <a:t>hay</a:t>
            </a:r>
            <a:r>
              <a:rPr lang="en-US" smtClean="0"/>
              <a:t> </a:t>
            </a:r>
            <a:r>
              <a:rPr lang="vi-VN" smtClean="0"/>
              <a:t>còn </a:t>
            </a:r>
            <a:r>
              <a:rPr lang="vi-VN"/>
              <a:t>được gọi là tung độ</a:t>
            </a:r>
            <a:r>
              <a:rPr lang="vi-VN" smtClean="0"/>
              <a:t>.</a:t>
            </a:r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7200" y="2240009"/>
            <a:ext cx="26384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625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612454"/>
            <a:ext cx="8461948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vi-VN" sz="2000" b="1"/>
              <a:t>Giải thuật sinh </a:t>
            </a:r>
            <a:r>
              <a:rPr lang="vi-VN" sz="2000" b="1"/>
              <a:t>đường </a:t>
            </a:r>
            <a:r>
              <a:rPr lang="vi-VN" sz="2000" b="1" smtClean="0"/>
              <a:t>ellipse</a:t>
            </a:r>
            <a:endParaRPr lang="en-US" sz="2000" b="1" smtClean="0"/>
          </a:p>
          <a:p>
            <a:pPr lvl="0"/>
            <a:r>
              <a:rPr lang="vi-VN" sz="2000"/>
              <a:t>Tính đối xứng được thực </a:t>
            </a:r>
            <a:r>
              <a:rPr lang="vi-VN" sz="2000"/>
              <a:t>hiện </a:t>
            </a:r>
            <a:r>
              <a:rPr lang="en-US" sz="2000" smtClean="0"/>
              <a:t>qua 4 điểm</a:t>
            </a:r>
          </a:p>
          <a:p>
            <a:pPr lvl="0"/>
            <a:r>
              <a:rPr lang="es-ES" sz="2000" smtClean="0"/>
              <a:t>f(x,y</a:t>
            </a:r>
            <a:r>
              <a:rPr lang="es-ES" sz="2000"/>
              <a:t>) = b</a:t>
            </a:r>
            <a:r>
              <a:rPr lang="es-ES" sz="2000" baseline="30000"/>
              <a:t>2</a:t>
            </a:r>
            <a:r>
              <a:rPr lang="es-ES" sz="2000"/>
              <a:t>x</a:t>
            </a:r>
            <a:r>
              <a:rPr lang="es-ES" sz="2000" baseline="30000"/>
              <a:t>2</a:t>
            </a:r>
            <a:r>
              <a:rPr lang="es-ES" sz="2000"/>
              <a:t> + a</a:t>
            </a:r>
            <a:r>
              <a:rPr lang="es-ES" sz="2000" baseline="30000"/>
              <a:t>2</a:t>
            </a:r>
            <a:r>
              <a:rPr lang="es-ES" sz="2000"/>
              <a:t> y</a:t>
            </a:r>
            <a:r>
              <a:rPr lang="es-ES" sz="2000" baseline="30000"/>
              <a:t>2</a:t>
            </a:r>
            <a:r>
              <a:rPr lang="es-ES" sz="2000"/>
              <a:t> − a</a:t>
            </a:r>
            <a:r>
              <a:rPr lang="es-ES" sz="2000" baseline="30000"/>
              <a:t>2</a:t>
            </a:r>
            <a:r>
              <a:rPr lang="es-ES" sz="2000"/>
              <a:t>b</a:t>
            </a:r>
            <a:r>
              <a:rPr lang="es-ES" sz="2000" baseline="30000"/>
              <a:t>2</a:t>
            </a:r>
            <a:r>
              <a:rPr lang="es-ES" sz="2000"/>
              <a:t> </a:t>
            </a:r>
            <a:r>
              <a:rPr lang="es-ES" sz="2000"/>
              <a:t>= </a:t>
            </a:r>
            <a:r>
              <a:rPr lang="es-ES" sz="2000" smtClean="0"/>
              <a:t>0</a:t>
            </a:r>
          </a:p>
          <a:p>
            <a:pPr lvl="0"/>
            <a:r>
              <a:rPr lang="en-US" sz="2000"/>
              <a:t>Vector vuông góc với tiếp tuyến gradient </a:t>
            </a:r>
            <a:r>
              <a:rPr lang="en-US" sz="2000"/>
              <a:t>=</a:t>
            </a:r>
            <a:r>
              <a:rPr lang="en-US" sz="2000" smtClean="0"/>
              <a:t>1</a:t>
            </a:r>
            <a:endParaRPr lang="en-US" sz="2000"/>
          </a:p>
          <a:p>
            <a:pPr lvl="0"/>
            <a:r>
              <a:rPr lang="en-US" sz="2000"/>
              <a:t>Ta có tiếp tuyến với cung tròn (độ dốc) = -1= dy/dx = </a:t>
            </a:r>
            <a:r>
              <a:rPr lang="en-US" sz="2000"/>
              <a:t>- </a:t>
            </a:r>
            <a:r>
              <a:rPr lang="en-US" sz="2000" smtClean="0"/>
              <a:t>fx/fy</a:t>
            </a:r>
          </a:p>
          <a:p>
            <a:pPr lvl="0"/>
            <a:r>
              <a:rPr lang="en-US" sz="2000" smtClean="0"/>
              <a:t>Trong </a:t>
            </a:r>
            <a:r>
              <a:rPr lang="en-US" sz="2000"/>
              <a:t>đó fx=2b</a:t>
            </a:r>
            <a:r>
              <a:rPr lang="en-US" sz="2000" baseline="30000"/>
              <a:t>2</a:t>
            </a:r>
            <a:r>
              <a:rPr lang="en-US" sz="2000"/>
              <a:t>x đạo hàm riêng phần của f(x,y) </a:t>
            </a:r>
            <a:r>
              <a:rPr lang="en-US" sz="2000"/>
              <a:t>với </a:t>
            </a:r>
            <a:r>
              <a:rPr lang="en-US" sz="2000" smtClean="0"/>
              <a:t>x </a:t>
            </a:r>
          </a:p>
          <a:p>
            <a:pPr lvl="0"/>
            <a:r>
              <a:rPr lang="en-US" sz="2000" smtClean="0"/>
              <a:t>Và </a:t>
            </a:r>
            <a:r>
              <a:rPr lang="en-US" sz="2000"/>
              <a:t>fy=2a</a:t>
            </a:r>
            <a:r>
              <a:rPr lang="en-US" sz="2000" baseline="30000"/>
              <a:t>2</a:t>
            </a:r>
            <a:r>
              <a:rPr lang="en-US" sz="2000"/>
              <a:t>y đạo hàm riêng phần của f(x,y) </a:t>
            </a:r>
            <a:r>
              <a:rPr lang="en-US" sz="2000"/>
              <a:t>với </a:t>
            </a:r>
            <a:r>
              <a:rPr lang="en-US" sz="2000" smtClean="0"/>
              <a:t>y</a:t>
            </a:r>
            <a:r>
              <a:rPr lang="en-US" sz="2000"/>
              <a:t/>
            </a:r>
            <a:br>
              <a:rPr lang="en-US" sz="2000"/>
            </a:b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999" y="2283278"/>
            <a:ext cx="47815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02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612454"/>
            <a:ext cx="9729812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vi-VN" sz="2000" b="1"/>
              <a:t>Giải thuật sinh </a:t>
            </a:r>
            <a:r>
              <a:rPr lang="vi-VN" sz="2000" b="1"/>
              <a:t>đường </a:t>
            </a:r>
            <a:r>
              <a:rPr lang="vi-VN" sz="2000" b="1" smtClean="0"/>
              <a:t>ellipse</a:t>
            </a:r>
            <a:endParaRPr lang="en-US" sz="2000" b="1" smtClean="0"/>
          </a:p>
          <a:p>
            <a:pPr lvl="0"/>
            <a:r>
              <a:rPr lang="vi-VN" sz="2000"/>
              <a:t>Giả sử ta chỉ xét trên góc phần tư thứ nhất: giả sử ta chia cung từ (0,b</a:t>
            </a:r>
            <a:r>
              <a:rPr lang="vi-VN" sz="2000"/>
              <a:t>) </a:t>
            </a:r>
            <a:r>
              <a:rPr lang="vi-VN" sz="2000" smtClean="0"/>
              <a:t>đến</a:t>
            </a:r>
            <a:r>
              <a:rPr lang="en-US" sz="2000" smtClean="0"/>
              <a:t> </a:t>
            </a:r>
            <a:r>
              <a:rPr lang="vi-VN" sz="2000" smtClean="0"/>
              <a:t>(a,0</a:t>
            </a:r>
            <a:r>
              <a:rPr lang="vi-VN" sz="2000"/>
              <a:t>) tại Q, có độ dốc </a:t>
            </a:r>
            <a:r>
              <a:rPr lang="vi-VN" sz="2000"/>
              <a:t>-</a:t>
            </a:r>
            <a:r>
              <a:rPr lang="vi-VN" sz="2000" smtClean="0"/>
              <a:t>1</a:t>
            </a:r>
            <a:endParaRPr lang="en-US" sz="2000" smtClean="0"/>
          </a:p>
          <a:p>
            <a:pPr lvl="0"/>
            <a:r>
              <a:rPr lang="vi-VN" sz="2000" smtClean="0"/>
              <a:t>Trên </a:t>
            </a:r>
            <a:r>
              <a:rPr lang="vi-VN" sz="2000"/>
              <a:t>phần 1: x thay đổi thì y thay </a:t>
            </a:r>
            <a:r>
              <a:rPr lang="vi-VN" sz="2000"/>
              <a:t>đổi </a:t>
            </a:r>
            <a:r>
              <a:rPr lang="vi-VN" sz="2000" smtClean="0"/>
              <a:t>theo</a:t>
            </a:r>
            <a:endParaRPr lang="en-US" sz="2000" smtClean="0"/>
          </a:p>
          <a:p>
            <a:pPr lvl="0"/>
            <a:r>
              <a:rPr lang="vi-VN" sz="2000" smtClean="0"/>
              <a:t>Trên </a:t>
            </a:r>
            <a:r>
              <a:rPr lang="vi-VN" sz="2000"/>
              <a:t>phần 2: y thay đổi thì x thay </a:t>
            </a:r>
            <a:r>
              <a:rPr lang="vi-VN" sz="2000"/>
              <a:t>đổi </a:t>
            </a:r>
            <a:r>
              <a:rPr lang="vi-VN" sz="2000" smtClean="0"/>
              <a:t>theo</a:t>
            </a:r>
            <a:r>
              <a:rPr lang="vi-VN" sz="2000"/>
              <a:t/>
            </a:r>
            <a:br>
              <a:rPr lang="vi-VN" sz="2000"/>
            </a:b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86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612454"/>
            <a:ext cx="9729812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vi-VN" sz="2000" b="1"/>
              <a:t>Giải thuật sinh </a:t>
            </a:r>
            <a:r>
              <a:rPr lang="vi-VN" sz="2000" b="1"/>
              <a:t>đường </a:t>
            </a:r>
            <a:r>
              <a:rPr lang="vi-VN" sz="2000" b="1" smtClean="0"/>
              <a:t>ellipse</a:t>
            </a:r>
            <a:endParaRPr lang="en-US" sz="2000" b="1" smtClean="0"/>
          </a:p>
          <a:p>
            <a:pPr lvl="0"/>
            <a:r>
              <a:rPr lang="vi-VN" sz="2000">
                <a:solidFill>
                  <a:srgbClr val="FF0000"/>
                </a:solidFill>
              </a:rPr>
              <a:t>Xét trên phần 1: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vi-VN" sz="2000">
                <a:solidFill>
                  <a:srgbClr val="FF0000"/>
                </a:solidFill>
              </a:rPr>
              <a:t>Bắt đầu từ (0,b), bước thứ i (xi,yi) chọn tiếp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vi-VN" sz="2000">
                <a:solidFill>
                  <a:srgbClr val="FF0000"/>
                </a:solidFill>
              </a:rPr>
              <a:t>A(x</a:t>
            </a:r>
            <a:r>
              <a:rPr lang="vi-VN" sz="2000" baseline="-25000">
                <a:solidFill>
                  <a:srgbClr val="FF0000"/>
                </a:solidFill>
              </a:rPr>
              <a:t>i</a:t>
            </a:r>
            <a:r>
              <a:rPr lang="vi-VN" sz="2000">
                <a:solidFill>
                  <a:srgbClr val="FF0000"/>
                </a:solidFill>
              </a:rPr>
              <a:t>+1, yi)</a:t>
            </a:r>
            <a:r>
              <a:rPr lang="en-US" sz="2000">
                <a:solidFill>
                  <a:srgbClr val="FF0000"/>
                </a:solidFill>
              </a:rPr>
              <a:t>; </a:t>
            </a:r>
            <a:r>
              <a:rPr lang="vi-VN" sz="2000">
                <a:solidFill>
                  <a:srgbClr val="FF0000"/>
                </a:solidFill>
              </a:rPr>
              <a:t>B(x</a:t>
            </a:r>
            <a:r>
              <a:rPr lang="vi-VN" sz="2000" baseline="-25000">
                <a:solidFill>
                  <a:srgbClr val="FF0000"/>
                </a:solidFill>
              </a:rPr>
              <a:t>i</a:t>
            </a:r>
            <a:r>
              <a:rPr lang="vi-VN" sz="2000">
                <a:solidFill>
                  <a:srgbClr val="FF0000"/>
                </a:solidFill>
              </a:rPr>
              <a:t>+1,y</a:t>
            </a:r>
            <a:r>
              <a:rPr lang="vi-VN" sz="2000" baseline="-25000">
                <a:solidFill>
                  <a:srgbClr val="FF0000"/>
                </a:solidFill>
              </a:rPr>
              <a:t>i</a:t>
            </a:r>
            <a:r>
              <a:rPr lang="vi-VN" sz="2000">
                <a:solidFill>
                  <a:srgbClr val="FF0000"/>
                </a:solidFill>
              </a:rPr>
              <a:t>-1</a:t>
            </a:r>
            <a:r>
              <a:rPr lang="vi-VN" sz="2000" smtClean="0">
                <a:solidFill>
                  <a:srgbClr val="FF0000"/>
                </a:solidFill>
              </a:rPr>
              <a:t>)</a:t>
            </a:r>
            <a:endParaRPr lang="en-US" sz="2000" smtClean="0">
              <a:solidFill>
                <a:srgbClr val="FF0000"/>
              </a:solidFill>
            </a:endParaRPr>
          </a:p>
          <a:p>
            <a:pPr lvl="0"/>
            <a:r>
              <a:rPr lang="en-US" sz="2000"/>
              <a:t>Tham số quyết định:</a:t>
            </a:r>
            <a:r>
              <a:rPr lang="en-US" sz="2000"/>
              <a:t/>
            </a:r>
            <a:br>
              <a:rPr lang="en-US" sz="2000"/>
            </a:br>
            <a:r>
              <a:rPr lang="en-US" sz="2000" smtClean="0"/>
              <a:t>pi </a:t>
            </a:r>
            <a:r>
              <a:rPr lang="en-US" sz="2000"/>
              <a:t>= f(x</a:t>
            </a:r>
            <a:r>
              <a:rPr lang="en-US" sz="2000" baseline="-25000"/>
              <a:t>i</a:t>
            </a:r>
            <a:r>
              <a:rPr lang="en-US" sz="2000"/>
              <a:t>+1,y</a:t>
            </a:r>
            <a:r>
              <a:rPr lang="en-US" sz="2000" baseline="-25000"/>
              <a:t>i</a:t>
            </a:r>
            <a:r>
              <a:rPr lang="en-US" sz="2000"/>
              <a:t>-1/2) = b</a:t>
            </a:r>
            <a:r>
              <a:rPr lang="en-US" sz="2000" baseline="30000"/>
              <a:t>2</a:t>
            </a:r>
            <a:r>
              <a:rPr lang="en-US" sz="2000"/>
              <a:t>(x</a:t>
            </a:r>
            <a:r>
              <a:rPr lang="en-US" sz="2000" baseline="-25000"/>
              <a:t>i</a:t>
            </a:r>
            <a:r>
              <a:rPr lang="en-US" sz="2000"/>
              <a:t>+1)</a:t>
            </a:r>
            <a:r>
              <a:rPr lang="en-US" sz="2000" baseline="30000"/>
              <a:t>2</a:t>
            </a:r>
            <a:r>
              <a:rPr lang="en-US" sz="2000"/>
              <a:t> + a</a:t>
            </a:r>
            <a:r>
              <a:rPr lang="en-US" sz="2000" baseline="30000"/>
              <a:t>2</a:t>
            </a:r>
            <a:r>
              <a:rPr lang="en-US" sz="2000"/>
              <a:t>(y</a:t>
            </a:r>
            <a:r>
              <a:rPr lang="en-US" sz="2000" baseline="-25000"/>
              <a:t>i</a:t>
            </a:r>
            <a:r>
              <a:rPr lang="en-US" sz="2000"/>
              <a:t>-1/2)</a:t>
            </a:r>
            <a:r>
              <a:rPr lang="en-US" sz="2000" baseline="30000"/>
              <a:t>2</a:t>
            </a:r>
            <a:r>
              <a:rPr lang="en-US" sz="2000"/>
              <a:t> -a</a:t>
            </a:r>
            <a:r>
              <a:rPr lang="en-US" sz="2000" baseline="30000"/>
              <a:t>2</a:t>
            </a:r>
            <a:r>
              <a:rPr lang="en-US" sz="2000"/>
              <a:t>b</a:t>
            </a:r>
            <a:r>
              <a:rPr lang="en-US" sz="2000" baseline="30000"/>
              <a:t>2</a:t>
            </a:r>
            <a:r>
              <a:rPr lang="en-US" sz="2000"/>
              <a:t/>
            </a:r>
            <a:br>
              <a:rPr lang="en-US" sz="2000"/>
            </a:br>
            <a:r>
              <a:rPr lang="en-US" sz="2000" smtClean="0"/>
              <a:t>p</a:t>
            </a:r>
            <a:r>
              <a:rPr lang="en-US" sz="2000" baseline="-25000" smtClean="0"/>
              <a:t>i+1</a:t>
            </a:r>
            <a:r>
              <a:rPr lang="en-US" sz="2000" smtClean="0"/>
              <a:t> </a:t>
            </a:r>
            <a:r>
              <a:rPr lang="en-US" sz="2000"/>
              <a:t>= f(x</a:t>
            </a:r>
            <a:r>
              <a:rPr lang="en-US" sz="2000" baseline="-25000"/>
              <a:t>i+1</a:t>
            </a:r>
            <a:r>
              <a:rPr lang="en-US" sz="2000"/>
              <a:t>+1,y</a:t>
            </a:r>
            <a:r>
              <a:rPr lang="en-US" sz="2000" baseline="-25000"/>
              <a:t>i+1</a:t>
            </a:r>
            <a:r>
              <a:rPr lang="en-US" sz="2000"/>
              <a:t>-1/2) = b</a:t>
            </a:r>
            <a:r>
              <a:rPr lang="en-US" sz="2000" baseline="30000"/>
              <a:t>2</a:t>
            </a:r>
            <a:r>
              <a:rPr lang="en-US" sz="2000"/>
              <a:t>(x</a:t>
            </a:r>
            <a:r>
              <a:rPr lang="en-US" sz="2000" baseline="-25000"/>
              <a:t>i+1</a:t>
            </a:r>
            <a:r>
              <a:rPr lang="en-US" sz="2000"/>
              <a:t>+1)</a:t>
            </a:r>
            <a:r>
              <a:rPr lang="en-US" sz="2000" baseline="30000"/>
              <a:t>2</a:t>
            </a:r>
            <a:r>
              <a:rPr lang="en-US" sz="2000"/>
              <a:t> + a</a:t>
            </a:r>
            <a:r>
              <a:rPr lang="en-US" sz="2000" baseline="30000"/>
              <a:t>2</a:t>
            </a:r>
            <a:r>
              <a:rPr lang="en-US" sz="2000"/>
              <a:t>(y</a:t>
            </a:r>
            <a:r>
              <a:rPr lang="en-US" sz="2000" baseline="-25000"/>
              <a:t>i+1</a:t>
            </a:r>
            <a:r>
              <a:rPr lang="en-US" sz="2000"/>
              <a:t>-1/2)</a:t>
            </a:r>
            <a:r>
              <a:rPr lang="en-US" sz="2000" baseline="30000"/>
              <a:t>2</a:t>
            </a:r>
            <a:r>
              <a:rPr lang="en-US" sz="2000"/>
              <a:t> -a</a:t>
            </a:r>
            <a:r>
              <a:rPr lang="en-US" sz="2000" baseline="30000"/>
              <a:t>2</a:t>
            </a:r>
            <a:r>
              <a:rPr lang="en-US" sz="2000"/>
              <a:t>b</a:t>
            </a:r>
            <a:r>
              <a:rPr lang="en-US" sz="2000" baseline="30000"/>
              <a:t>2</a:t>
            </a:r>
            <a:r>
              <a:rPr lang="en-US" sz="2000"/>
              <a:t/>
            </a:r>
            <a:br>
              <a:rPr lang="en-US" sz="2000"/>
            </a:br>
            <a:r>
              <a:rPr lang="en-US" sz="2000" smtClean="0"/>
              <a:t>p</a:t>
            </a:r>
            <a:r>
              <a:rPr lang="en-US" sz="2000" baseline="-25000" smtClean="0"/>
              <a:t>i+1</a:t>
            </a:r>
            <a:r>
              <a:rPr lang="en-US" sz="2000" smtClean="0"/>
              <a:t> </a:t>
            </a:r>
            <a:r>
              <a:rPr lang="en-US" sz="2000"/>
              <a:t>- </a:t>
            </a:r>
            <a:r>
              <a:rPr lang="en-US" sz="2000" smtClean="0"/>
              <a:t>p</a:t>
            </a:r>
            <a:r>
              <a:rPr lang="en-US" sz="2000" baseline="-25000" smtClean="0"/>
              <a:t>i</a:t>
            </a:r>
            <a:r>
              <a:rPr lang="en-US" sz="2000" smtClean="0"/>
              <a:t> </a:t>
            </a:r>
            <a:r>
              <a:rPr lang="en-US" sz="2000"/>
              <a:t>= b</a:t>
            </a:r>
            <a:r>
              <a:rPr lang="en-US" sz="2000" baseline="30000"/>
              <a:t>2</a:t>
            </a:r>
            <a:r>
              <a:rPr lang="en-US" sz="2000"/>
              <a:t>((x</a:t>
            </a:r>
            <a:r>
              <a:rPr lang="en-US" sz="2000" baseline="-25000"/>
              <a:t>i+1</a:t>
            </a:r>
            <a:r>
              <a:rPr lang="en-US" sz="2000"/>
              <a:t>+1)</a:t>
            </a:r>
            <a:r>
              <a:rPr lang="en-US" sz="2000" baseline="30000"/>
              <a:t>2</a:t>
            </a:r>
            <a:r>
              <a:rPr lang="en-US" sz="2000"/>
              <a:t> - (x</a:t>
            </a:r>
            <a:r>
              <a:rPr lang="en-US" sz="2000" baseline="-25000"/>
              <a:t>i</a:t>
            </a:r>
            <a:r>
              <a:rPr lang="en-US" sz="2000"/>
              <a:t>+1)</a:t>
            </a:r>
            <a:r>
              <a:rPr lang="en-US" sz="2000" baseline="30000"/>
              <a:t>2</a:t>
            </a:r>
            <a:r>
              <a:rPr lang="en-US" sz="2000"/>
              <a:t> )+ a</a:t>
            </a:r>
            <a:r>
              <a:rPr lang="en-US" sz="2000" baseline="30000"/>
              <a:t>2</a:t>
            </a:r>
            <a:r>
              <a:rPr lang="en-US" sz="2000"/>
              <a:t>((y</a:t>
            </a:r>
            <a:r>
              <a:rPr lang="en-US" sz="2000" baseline="-25000"/>
              <a:t>i+1</a:t>
            </a:r>
            <a:r>
              <a:rPr lang="en-US" sz="2000"/>
              <a:t>-1/2)</a:t>
            </a:r>
            <a:r>
              <a:rPr lang="en-US" sz="2000" baseline="30000"/>
              <a:t>2</a:t>
            </a:r>
            <a:r>
              <a:rPr lang="en-US" sz="2000"/>
              <a:t> - </a:t>
            </a:r>
            <a:r>
              <a:rPr lang="en-US" sz="2000"/>
              <a:t>(</a:t>
            </a:r>
            <a:r>
              <a:rPr lang="en-US" sz="2000" smtClean="0"/>
              <a:t>y</a:t>
            </a:r>
            <a:r>
              <a:rPr lang="en-US" sz="2000" baseline="-25000" smtClean="0"/>
              <a:t>i</a:t>
            </a:r>
            <a:r>
              <a:rPr lang="en-US" sz="2000" smtClean="0"/>
              <a:t>-1/2)</a:t>
            </a:r>
            <a:r>
              <a:rPr lang="en-US" sz="2000" baseline="30000" smtClean="0"/>
              <a:t>2</a:t>
            </a:r>
            <a:r>
              <a:rPr lang="en-US" sz="2000" smtClean="0"/>
              <a:t>)</a:t>
            </a:r>
            <a:r>
              <a:rPr lang="en-US" sz="2000"/>
              <a:t/>
            </a:r>
            <a:br>
              <a:rPr lang="en-US" sz="2000"/>
            </a:br>
            <a:r>
              <a:rPr lang="en-US" sz="2000" smtClean="0"/>
              <a:t>p</a:t>
            </a:r>
            <a:r>
              <a:rPr lang="en-US" sz="2000" baseline="-25000" smtClean="0"/>
              <a:t>i+1</a:t>
            </a:r>
            <a:r>
              <a:rPr lang="en-US" sz="2000" smtClean="0"/>
              <a:t> </a:t>
            </a:r>
            <a:r>
              <a:rPr lang="en-US" sz="2000"/>
              <a:t>= </a:t>
            </a:r>
            <a:r>
              <a:rPr lang="en-US" sz="2000" smtClean="0"/>
              <a:t>p</a:t>
            </a:r>
            <a:r>
              <a:rPr lang="en-US" sz="2000" baseline="-25000" smtClean="0"/>
              <a:t>i</a:t>
            </a:r>
            <a:r>
              <a:rPr lang="en-US" sz="2000" smtClean="0"/>
              <a:t> </a:t>
            </a:r>
            <a:r>
              <a:rPr lang="en-US" sz="2000"/>
              <a:t>+ 2b</a:t>
            </a:r>
            <a:r>
              <a:rPr lang="en-US" sz="2000" baseline="30000"/>
              <a:t>2</a:t>
            </a:r>
            <a:r>
              <a:rPr lang="en-US" sz="2000"/>
              <a:t>x</a:t>
            </a:r>
            <a:r>
              <a:rPr lang="en-US" sz="2000" baseline="-25000"/>
              <a:t>i+1</a:t>
            </a:r>
            <a:r>
              <a:rPr lang="en-US" sz="2000"/>
              <a:t>+ b</a:t>
            </a:r>
            <a:r>
              <a:rPr lang="en-US" sz="2000" baseline="30000"/>
              <a:t>2</a:t>
            </a:r>
            <a:r>
              <a:rPr lang="en-US" sz="2000"/>
              <a:t> + a</a:t>
            </a:r>
            <a:r>
              <a:rPr lang="en-US" sz="2000" baseline="30000"/>
              <a:t>2</a:t>
            </a:r>
            <a:r>
              <a:rPr lang="en-US" sz="2000"/>
              <a:t>((y</a:t>
            </a:r>
            <a:r>
              <a:rPr lang="en-US" sz="2000" baseline="-25000"/>
              <a:t>i+1</a:t>
            </a:r>
            <a:r>
              <a:rPr lang="en-US" sz="2000"/>
              <a:t>-1/2)</a:t>
            </a:r>
            <a:r>
              <a:rPr lang="en-US" sz="2000" baseline="30000"/>
              <a:t>2</a:t>
            </a:r>
            <a:r>
              <a:rPr lang="en-US" sz="2000"/>
              <a:t> - </a:t>
            </a:r>
            <a:r>
              <a:rPr lang="en-US" sz="2000"/>
              <a:t>(</a:t>
            </a:r>
            <a:r>
              <a:rPr lang="en-US" sz="2000" smtClean="0"/>
              <a:t>y</a:t>
            </a:r>
            <a:r>
              <a:rPr lang="en-US" sz="2000" baseline="-25000" smtClean="0"/>
              <a:t>i</a:t>
            </a:r>
            <a:r>
              <a:rPr lang="en-US" sz="2000" smtClean="0"/>
              <a:t>-1/2)</a:t>
            </a:r>
            <a:r>
              <a:rPr lang="en-US" sz="2000" baseline="30000" smtClean="0"/>
              <a:t>2</a:t>
            </a:r>
            <a:r>
              <a:rPr lang="en-US" sz="2000" smtClean="0"/>
              <a:t>)</a:t>
            </a: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922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612454"/>
            <a:ext cx="9729812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vi-VN" sz="2000" b="1"/>
              <a:t>Giải thuật sinh </a:t>
            </a:r>
            <a:r>
              <a:rPr lang="vi-VN" sz="2000" b="1"/>
              <a:t>đường </a:t>
            </a:r>
            <a:r>
              <a:rPr lang="vi-VN" sz="2000" b="1" smtClean="0"/>
              <a:t>ellipse</a:t>
            </a:r>
            <a:endParaRPr lang="en-US" sz="2000" b="1" smtClean="0"/>
          </a:p>
          <a:p>
            <a:pPr lvl="0"/>
            <a:r>
              <a:rPr lang="vi-VN" sz="2000">
                <a:solidFill>
                  <a:srgbClr val="FF0000"/>
                </a:solidFill>
              </a:rPr>
              <a:t>Xét trên phần 1: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vi-VN" sz="2000">
                <a:solidFill>
                  <a:srgbClr val="FF0000"/>
                </a:solidFill>
              </a:rPr>
              <a:t>Bắt đầu từ (0,b), bước thứ i (xi,yi) chọn tiếp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vi-VN" sz="2000">
                <a:solidFill>
                  <a:srgbClr val="FF0000"/>
                </a:solidFill>
              </a:rPr>
              <a:t>A(x</a:t>
            </a:r>
            <a:r>
              <a:rPr lang="vi-VN" sz="2000" baseline="-25000">
                <a:solidFill>
                  <a:srgbClr val="FF0000"/>
                </a:solidFill>
              </a:rPr>
              <a:t>i</a:t>
            </a:r>
            <a:r>
              <a:rPr lang="vi-VN" sz="2000">
                <a:solidFill>
                  <a:srgbClr val="FF0000"/>
                </a:solidFill>
              </a:rPr>
              <a:t>+1, yi)</a:t>
            </a:r>
            <a:r>
              <a:rPr lang="en-US" sz="2000">
                <a:solidFill>
                  <a:srgbClr val="FF0000"/>
                </a:solidFill>
              </a:rPr>
              <a:t>; </a:t>
            </a:r>
            <a:r>
              <a:rPr lang="vi-VN" sz="2000">
                <a:solidFill>
                  <a:srgbClr val="FF0000"/>
                </a:solidFill>
              </a:rPr>
              <a:t>B(x</a:t>
            </a:r>
            <a:r>
              <a:rPr lang="vi-VN" sz="2000" baseline="-25000">
                <a:solidFill>
                  <a:srgbClr val="FF0000"/>
                </a:solidFill>
              </a:rPr>
              <a:t>i</a:t>
            </a:r>
            <a:r>
              <a:rPr lang="vi-VN" sz="2000">
                <a:solidFill>
                  <a:srgbClr val="FF0000"/>
                </a:solidFill>
              </a:rPr>
              <a:t>+1,y</a:t>
            </a:r>
            <a:r>
              <a:rPr lang="vi-VN" sz="2000" baseline="-25000">
                <a:solidFill>
                  <a:srgbClr val="FF0000"/>
                </a:solidFill>
              </a:rPr>
              <a:t>i</a:t>
            </a:r>
            <a:r>
              <a:rPr lang="vi-VN" sz="2000">
                <a:solidFill>
                  <a:srgbClr val="FF0000"/>
                </a:solidFill>
              </a:rPr>
              <a:t>-1</a:t>
            </a:r>
            <a:r>
              <a:rPr lang="vi-VN" sz="2000" smtClean="0">
                <a:solidFill>
                  <a:srgbClr val="FF0000"/>
                </a:solidFill>
              </a:rPr>
              <a:t>)</a:t>
            </a:r>
            <a:endParaRPr lang="en-US" sz="2000" smtClean="0">
              <a:solidFill>
                <a:srgbClr val="FF0000"/>
              </a:solidFill>
            </a:endParaRPr>
          </a:p>
          <a:p>
            <a:pPr lvl="0"/>
            <a:r>
              <a:rPr lang="en-US" sz="2000"/>
              <a:t>Nếu </a:t>
            </a:r>
            <a:r>
              <a:rPr lang="en-US" sz="2000" smtClean="0"/>
              <a:t>p</a:t>
            </a:r>
            <a:r>
              <a:rPr lang="en-US" sz="2000" baseline="-25000" smtClean="0"/>
              <a:t>i</a:t>
            </a:r>
            <a:r>
              <a:rPr lang="en-US" sz="2000" smtClean="0"/>
              <a:t> </a:t>
            </a:r>
            <a:r>
              <a:rPr lang="en-US" sz="2000"/>
              <a:t>&lt;0 chọn A</a:t>
            </a:r>
            <a:br>
              <a:rPr lang="en-US" sz="2000"/>
            </a:br>
            <a:r>
              <a:rPr lang="en-US" sz="2000"/>
              <a:t>x</a:t>
            </a:r>
            <a:r>
              <a:rPr lang="en-US" sz="1800"/>
              <a:t>i+1</a:t>
            </a:r>
            <a:r>
              <a:rPr lang="en-US" sz="2000"/>
              <a:t>=x</a:t>
            </a:r>
            <a:r>
              <a:rPr lang="en-US" sz="2000" baseline="-25000"/>
              <a:t>i</a:t>
            </a:r>
            <a:r>
              <a:rPr lang="en-US" sz="2000"/>
              <a:t>+1</a:t>
            </a:r>
            <a:br>
              <a:rPr lang="en-US" sz="2000"/>
            </a:br>
            <a:r>
              <a:rPr lang="en-US" sz="2000"/>
              <a:t>y</a:t>
            </a:r>
            <a:r>
              <a:rPr lang="en-US" sz="2000" baseline="-25000"/>
              <a:t>i+1</a:t>
            </a:r>
            <a:r>
              <a:rPr lang="en-US" sz="2000"/>
              <a:t>=yi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p</a:t>
            </a:r>
            <a:r>
              <a:rPr lang="en-US" sz="2000" baseline="-25000" smtClean="0"/>
              <a:t>i+1</a:t>
            </a:r>
            <a:r>
              <a:rPr lang="en-US" sz="2000" smtClean="0"/>
              <a:t> </a:t>
            </a:r>
            <a:r>
              <a:rPr lang="en-US" sz="2000"/>
              <a:t>= </a:t>
            </a:r>
            <a:r>
              <a:rPr lang="en-US" sz="2000" smtClean="0"/>
              <a:t>p</a:t>
            </a:r>
            <a:r>
              <a:rPr lang="en-US" sz="2000" baseline="-25000" smtClean="0"/>
              <a:t>i</a:t>
            </a:r>
            <a:r>
              <a:rPr lang="en-US" sz="2000" smtClean="0"/>
              <a:t> </a:t>
            </a:r>
            <a:r>
              <a:rPr lang="en-US" sz="2000"/>
              <a:t>+ 2b</a:t>
            </a:r>
            <a:r>
              <a:rPr lang="en-US" sz="2000" baseline="30000"/>
              <a:t>2</a:t>
            </a:r>
            <a:r>
              <a:rPr lang="en-US" sz="2000"/>
              <a:t>x</a:t>
            </a:r>
            <a:r>
              <a:rPr lang="en-US" sz="2000" baseline="-25000"/>
              <a:t>i</a:t>
            </a:r>
            <a:r>
              <a:rPr lang="en-US" sz="2000"/>
              <a:t>(x</a:t>
            </a:r>
            <a:r>
              <a:rPr lang="en-US" sz="2000" baseline="-25000"/>
              <a:t>i</a:t>
            </a:r>
            <a:r>
              <a:rPr lang="en-US" sz="2000"/>
              <a:t>+1) +b</a:t>
            </a:r>
            <a:r>
              <a:rPr lang="en-US" sz="2000" baseline="30000"/>
              <a:t>2</a:t>
            </a:r>
            <a:r>
              <a:rPr lang="en-US" sz="2000"/>
              <a:t> </a:t>
            </a:r>
            <a:r>
              <a:rPr lang="en-US" sz="2000"/>
              <a:t>= </a:t>
            </a:r>
            <a:r>
              <a:rPr lang="en-US" sz="2000" smtClean="0"/>
              <a:t>p</a:t>
            </a:r>
            <a:r>
              <a:rPr lang="en-US" sz="2000" baseline="-25000" smtClean="0"/>
              <a:t>i</a:t>
            </a:r>
            <a:r>
              <a:rPr lang="en-US" sz="2000" smtClean="0"/>
              <a:t> </a:t>
            </a:r>
            <a:r>
              <a:rPr lang="en-US" sz="2000"/>
              <a:t>+ 2b</a:t>
            </a:r>
            <a:r>
              <a:rPr lang="en-US" sz="2000" baseline="30000"/>
              <a:t>2</a:t>
            </a:r>
            <a:r>
              <a:rPr lang="en-US" sz="2000"/>
              <a:t>x</a:t>
            </a:r>
            <a:r>
              <a:rPr lang="en-US" sz="2000" baseline="-25000"/>
              <a:t>i</a:t>
            </a:r>
            <a:r>
              <a:rPr lang="en-US" sz="2000"/>
              <a:t> +3b</a:t>
            </a:r>
            <a:r>
              <a:rPr lang="en-US" sz="2000" baseline="30000"/>
              <a:t>2</a:t>
            </a:r>
            <a:r>
              <a:rPr lang="en-US" sz="2000"/>
              <a:t> </a:t>
            </a:r>
            <a:br>
              <a:rPr lang="en-US" sz="2000"/>
            </a:br>
            <a:r>
              <a:rPr lang="en-US" sz="2000"/>
              <a:t>Hay </a:t>
            </a:r>
            <a:r>
              <a:rPr lang="en-US" sz="2000" smtClean="0"/>
              <a:t>p</a:t>
            </a:r>
            <a:r>
              <a:rPr lang="en-US" sz="2000" baseline="-25000" smtClean="0"/>
              <a:t>i+1</a:t>
            </a:r>
            <a:r>
              <a:rPr lang="en-US" sz="2000" smtClean="0"/>
              <a:t> </a:t>
            </a:r>
            <a:r>
              <a:rPr lang="en-US" sz="2000"/>
              <a:t>= </a:t>
            </a:r>
            <a:r>
              <a:rPr lang="en-US" sz="2000"/>
              <a:t>p</a:t>
            </a:r>
            <a:r>
              <a:rPr lang="en-US" sz="2000" baseline="-25000" smtClean="0"/>
              <a:t>i</a:t>
            </a:r>
            <a:r>
              <a:rPr lang="en-US" sz="2000" smtClean="0"/>
              <a:t> </a:t>
            </a:r>
            <a:r>
              <a:rPr lang="en-US" sz="2000"/>
              <a:t>+ </a:t>
            </a:r>
            <a:r>
              <a:rPr lang="en-US" sz="2000" smtClean="0"/>
              <a:t>b</a:t>
            </a:r>
            <a:r>
              <a:rPr lang="en-US" sz="2000" baseline="30000" smtClean="0"/>
              <a:t>2</a:t>
            </a:r>
            <a:r>
              <a:rPr lang="en-US" sz="2000" smtClean="0"/>
              <a:t>(2x</a:t>
            </a:r>
            <a:r>
              <a:rPr lang="en-US" sz="2000" baseline="-25000" smtClean="0"/>
              <a:t>i</a:t>
            </a:r>
            <a:r>
              <a:rPr lang="en-US" sz="2000" smtClean="0"/>
              <a:t>+3</a:t>
            </a:r>
            <a:r>
              <a:rPr lang="en-US" sz="2000"/>
              <a:t>)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192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612454"/>
            <a:ext cx="9729812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vi-VN" sz="2000" b="1"/>
              <a:t>Giải thuật sinh </a:t>
            </a:r>
            <a:r>
              <a:rPr lang="vi-VN" sz="2000" b="1"/>
              <a:t>đường </a:t>
            </a:r>
            <a:r>
              <a:rPr lang="vi-VN" sz="2000" b="1" smtClean="0"/>
              <a:t>ellipse</a:t>
            </a:r>
            <a:endParaRPr lang="en-US" sz="2000" b="1" smtClean="0"/>
          </a:p>
          <a:p>
            <a:pPr lvl="0"/>
            <a:r>
              <a:rPr lang="vi-VN" sz="2000">
                <a:solidFill>
                  <a:srgbClr val="FF0000"/>
                </a:solidFill>
              </a:rPr>
              <a:t>Xét trên phần 1: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vi-VN" sz="2000">
                <a:solidFill>
                  <a:srgbClr val="FF0000"/>
                </a:solidFill>
              </a:rPr>
              <a:t>Bắt đầu từ (0,b), bước thứ i (xi,yi) chọn tiếp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vi-VN" sz="2000">
                <a:solidFill>
                  <a:srgbClr val="FF0000"/>
                </a:solidFill>
              </a:rPr>
              <a:t>A(x</a:t>
            </a:r>
            <a:r>
              <a:rPr lang="vi-VN" sz="2000" baseline="-25000">
                <a:solidFill>
                  <a:srgbClr val="FF0000"/>
                </a:solidFill>
              </a:rPr>
              <a:t>i</a:t>
            </a:r>
            <a:r>
              <a:rPr lang="vi-VN" sz="2000">
                <a:solidFill>
                  <a:srgbClr val="FF0000"/>
                </a:solidFill>
              </a:rPr>
              <a:t>+1, yi)</a:t>
            </a:r>
            <a:r>
              <a:rPr lang="en-US" sz="2000">
                <a:solidFill>
                  <a:srgbClr val="FF0000"/>
                </a:solidFill>
              </a:rPr>
              <a:t>; </a:t>
            </a:r>
            <a:r>
              <a:rPr lang="vi-VN" sz="2000">
                <a:solidFill>
                  <a:srgbClr val="FF0000"/>
                </a:solidFill>
              </a:rPr>
              <a:t>B(x</a:t>
            </a:r>
            <a:r>
              <a:rPr lang="vi-VN" sz="2000" baseline="-25000">
                <a:solidFill>
                  <a:srgbClr val="FF0000"/>
                </a:solidFill>
              </a:rPr>
              <a:t>i</a:t>
            </a:r>
            <a:r>
              <a:rPr lang="vi-VN" sz="2000">
                <a:solidFill>
                  <a:srgbClr val="FF0000"/>
                </a:solidFill>
              </a:rPr>
              <a:t>+1,y</a:t>
            </a:r>
            <a:r>
              <a:rPr lang="vi-VN" sz="2000" baseline="-25000">
                <a:solidFill>
                  <a:srgbClr val="FF0000"/>
                </a:solidFill>
              </a:rPr>
              <a:t>i</a:t>
            </a:r>
            <a:r>
              <a:rPr lang="vi-VN" sz="2000">
                <a:solidFill>
                  <a:srgbClr val="FF0000"/>
                </a:solidFill>
              </a:rPr>
              <a:t>-1</a:t>
            </a:r>
            <a:r>
              <a:rPr lang="vi-VN" sz="2000" smtClean="0">
                <a:solidFill>
                  <a:srgbClr val="FF0000"/>
                </a:solidFill>
              </a:rPr>
              <a:t>)</a:t>
            </a:r>
            <a:endParaRPr lang="en-US" sz="2000" smtClean="0">
              <a:solidFill>
                <a:srgbClr val="FF0000"/>
              </a:solidFill>
            </a:endParaRPr>
          </a:p>
          <a:p>
            <a:pPr lvl="0"/>
            <a:r>
              <a:rPr lang="en-US" sz="2000"/>
              <a:t>Nếu </a:t>
            </a:r>
            <a:r>
              <a:rPr lang="en-US" sz="2000" smtClean="0"/>
              <a:t>p</a:t>
            </a:r>
            <a:r>
              <a:rPr lang="en-US" sz="2000" baseline="-25000" smtClean="0"/>
              <a:t>i</a:t>
            </a:r>
            <a:r>
              <a:rPr lang="en-US" sz="2000" smtClean="0"/>
              <a:t> </a:t>
            </a:r>
            <a:r>
              <a:rPr lang="en-US" sz="2000"/>
              <a:t>&gt;=0 chọn B</a:t>
            </a:r>
            <a:br>
              <a:rPr lang="en-US" sz="2000"/>
            </a:br>
            <a:r>
              <a:rPr lang="en-US" sz="2000"/>
              <a:t>x</a:t>
            </a:r>
            <a:r>
              <a:rPr lang="en-US" sz="2000" baseline="-25000"/>
              <a:t>i+1</a:t>
            </a:r>
            <a:r>
              <a:rPr lang="en-US" sz="2000"/>
              <a:t>=x</a:t>
            </a:r>
            <a:r>
              <a:rPr lang="en-US" sz="2000" baseline="-25000"/>
              <a:t>i</a:t>
            </a:r>
            <a:r>
              <a:rPr lang="en-US" sz="2000"/>
              <a:t>+1</a:t>
            </a:r>
            <a:br>
              <a:rPr lang="en-US" sz="2000"/>
            </a:br>
            <a:r>
              <a:rPr lang="en-US" sz="2000"/>
              <a:t>y</a:t>
            </a:r>
            <a:r>
              <a:rPr lang="en-US" sz="2000" baseline="-25000"/>
              <a:t>i+1</a:t>
            </a:r>
            <a:r>
              <a:rPr lang="en-US" sz="2000"/>
              <a:t>=y</a:t>
            </a:r>
            <a:r>
              <a:rPr lang="en-US" sz="2000" baseline="-25000"/>
              <a:t>i</a:t>
            </a:r>
            <a:r>
              <a:rPr lang="en-US" sz="2000"/>
              <a:t> -1</a:t>
            </a:r>
            <a:r>
              <a:rPr lang="en-US" sz="2000"/>
              <a:t/>
            </a:r>
            <a:br>
              <a:rPr lang="en-US" sz="2000"/>
            </a:br>
            <a:r>
              <a:rPr lang="en-US" sz="2000" smtClean="0"/>
              <a:t>p</a:t>
            </a:r>
            <a:r>
              <a:rPr lang="en-US" sz="2000" baseline="-25000" smtClean="0"/>
              <a:t>i+1</a:t>
            </a:r>
            <a:r>
              <a:rPr lang="en-US" sz="2000" smtClean="0"/>
              <a:t> </a:t>
            </a:r>
            <a:r>
              <a:rPr lang="en-US" sz="2000"/>
              <a:t>= </a:t>
            </a:r>
            <a:r>
              <a:rPr lang="en-US" sz="2000" smtClean="0"/>
              <a:t>p</a:t>
            </a:r>
            <a:r>
              <a:rPr lang="en-US" sz="2000" baseline="-25000" smtClean="0"/>
              <a:t>i </a:t>
            </a:r>
            <a:r>
              <a:rPr lang="en-US" sz="2000"/>
              <a:t>+ 2b</a:t>
            </a:r>
            <a:r>
              <a:rPr lang="en-US" sz="2000" baseline="30000"/>
              <a:t>2</a:t>
            </a:r>
            <a:r>
              <a:rPr lang="en-US" sz="2000"/>
              <a:t>xi(x</a:t>
            </a:r>
            <a:r>
              <a:rPr lang="en-US" sz="2000" baseline="-25000"/>
              <a:t>i</a:t>
            </a:r>
            <a:r>
              <a:rPr lang="en-US" sz="2000"/>
              <a:t>+1) +b</a:t>
            </a:r>
            <a:r>
              <a:rPr lang="en-US" sz="2000" baseline="30000"/>
              <a:t>2</a:t>
            </a:r>
            <a:r>
              <a:rPr lang="en-US" sz="2000"/>
              <a:t> + a</a:t>
            </a:r>
            <a:r>
              <a:rPr lang="en-US" sz="2000" baseline="30000"/>
              <a:t>2</a:t>
            </a:r>
            <a:r>
              <a:rPr lang="en-US" sz="2000"/>
              <a:t>((y</a:t>
            </a:r>
            <a:r>
              <a:rPr lang="en-US" sz="2000" baseline="-25000"/>
              <a:t>i</a:t>
            </a:r>
            <a:r>
              <a:rPr lang="en-US" sz="2000"/>
              <a:t>-1 -1/2)</a:t>
            </a:r>
            <a:r>
              <a:rPr lang="en-US" sz="2000" baseline="30000"/>
              <a:t>2</a:t>
            </a:r>
            <a:r>
              <a:rPr lang="en-US" sz="2000"/>
              <a:t> - </a:t>
            </a:r>
            <a:r>
              <a:rPr lang="en-US" sz="2000"/>
              <a:t>(</a:t>
            </a:r>
            <a:r>
              <a:rPr lang="en-US" sz="2000" smtClean="0"/>
              <a:t>yi-1/2)</a:t>
            </a:r>
            <a:r>
              <a:rPr lang="en-US" sz="2000" baseline="30000" smtClean="0"/>
              <a:t>2</a:t>
            </a:r>
            <a:r>
              <a:rPr lang="en-US" sz="2000" smtClean="0"/>
              <a:t>)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= </a:t>
            </a:r>
            <a:r>
              <a:rPr lang="en-US" sz="2000" smtClean="0"/>
              <a:t>pi </a:t>
            </a:r>
            <a:r>
              <a:rPr lang="en-US" sz="2000"/>
              <a:t>+ 2b</a:t>
            </a:r>
            <a:r>
              <a:rPr lang="en-US" sz="2000" baseline="30000"/>
              <a:t>2</a:t>
            </a:r>
            <a:r>
              <a:rPr lang="en-US" sz="2000"/>
              <a:t>x</a:t>
            </a:r>
            <a:r>
              <a:rPr lang="en-US" sz="2000" baseline="-25000"/>
              <a:t>i</a:t>
            </a:r>
            <a:r>
              <a:rPr lang="en-US" sz="2000"/>
              <a:t> +3b</a:t>
            </a:r>
            <a:r>
              <a:rPr lang="en-US" sz="2000" baseline="30000"/>
              <a:t>2</a:t>
            </a:r>
            <a:r>
              <a:rPr lang="en-US" sz="2000"/>
              <a:t> +a</a:t>
            </a:r>
            <a:r>
              <a:rPr lang="en-US" sz="2000" baseline="30000"/>
              <a:t>2</a:t>
            </a:r>
            <a:r>
              <a:rPr lang="en-US" sz="2000"/>
              <a:t>(-3y</a:t>
            </a:r>
            <a:r>
              <a:rPr lang="en-US" sz="2000" baseline="-25000"/>
              <a:t>i</a:t>
            </a:r>
            <a:r>
              <a:rPr lang="en-US" sz="2000"/>
              <a:t> +9/4 +y</a:t>
            </a:r>
            <a:r>
              <a:rPr lang="en-US" sz="2000" baseline="-25000"/>
              <a:t>i</a:t>
            </a:r>
            <a:r>
              <a:rPr lang="en-US" sz="2000"/>
              <a:t> -1/4)</a:t>
            </a:r>
            <a:br>
              <a:rPr lang="en-US" sz="2000"/>
            </a:br>
            <a:r>
              <a:rPr lang="en-US" sz="2000"/>
              <a:t>= </a:t>
            </a:r>
            <a:r>
              <a:rPr lang="en-US" sz="2000"/>
              <a:t>p</a:t>
            </a:r>
            <a:r>
              <a:rPr lang="en-US" sz="2000" smtClean="0"/>
              <a:t>i </a:t>
            </a:r>
            <a:r>
              <a:rPr lang="en-US" sz="2000"/>
              <a:t>+ 2b</a:t>
            </a:r>
            <a:r>
              <a:rPr lang="en-US" sz="2000" baseline="30000"/>
              <a:t>2</a:t>
            </a:r>
            <a:r>
              <a:rPr lang="en-US" sz="2000"/>
              <a:t>x</a:t>
            </a:r>
            <a:r>
              <a:rPr lang="en-US" sz="2000" baseline="-25000"/>
              <a:t>i</a:t>
            </a:r>
            <a:r>
              <a:rPr lang="en-US" sz="2000"/>
              <a:t> +3b</a:t>
            </a:r>
            <a:r>
              <a:rPr lang="en-US" sz="2000" baseline="30000"/>
              <a:t>2</a:t>
            </a:r>
            <a:r>
              <a:rPr lang="en-US" sz="2000"/>
              <a:t> +a</a:t>
            </a:r>
            <a:r>
              <a:rPr lang="en-US" sz="2000" baseline="30000"/>
              <a:t>2</a:t>
            </a:r>
            <a:r>
              <a:rPr lang="en-US" sz="2000"/>
              <a:t>(-2y</a:t>
            </a:r>
            <a:r>
              <a:rPr lang="en-US" sz="2000" baseline="-25000"/>
              <a:t>i</a:t>
            </a:r>
            <a:r>
              <a:rPr lang="en-US" sz="2000"/>
              <a:t> +2)</a:t>
            </a:r>
            <a:br>
              <a:rPr lang="en-US" sz="2000"/>
            </a:br>
            <a:r>
              <a:rPr lang="en-US" sz="2000"/>
              <a:t>Hay </a:t>
            </a:r>
            <a:r>
              <a:rPr lang="en-US" sz="2000" smtClean="0"/>
              <a:t>p</a:t>
            </a:r>
            <a:r>
              <a:rPr lang="en-US" sz="2000" baseline="-25000" smtClean="0"/>
              <a:t>i+1</a:t>
            </a:r>
            <a:r>
              <a:rPr lang="en-US" sz="2000" smtClean="0"/>
              <a:t> </a:t>
            </a:r>
            <a:r>
              <a:rPr lang="en-US" sz="2000"/>
              <a:t>= </a:t>
            </a:r>
            <a:r>
              <a:rPr lang="en-US" sz="2000" smtClean="0"/>
              <a:t>pi </a:t>
            </a:r>
            <a:r>
              <a:rPr lang="en-US" sz="2000"/>
              <a:t>+ b</a:t>
            </a:r>
            <a:r>
              <a:rPr lang="en-US" sz="2000" baseline="30000"/>
              <a:t>2</a:t>
            </a:r>
            <a:r>
              <a:rPr lang="en-US" sz="2000"/>
              <a:t>(2x</a:t>
            </a:r>
            <a:r>
              <a:rPr lang="en-US" sz="2000" baseline="-25000"/>
              <a:t>i</a:t>
            </a:r>
            <a:r>
              <a:rPr lang="en-US" sz="2000"/>
              <a:t> +3) + a</a:t>
            </a:r>
            <a:r>
              <a:rPr lang="en-US" sz="2000" baseline="30000"/>
              <a:t>2</a:t>
            </a:r>
            <a:r>
              <a:rPr lang="en-US" sz="2000"/>
              <a:t>(-2y</a:t>
            </a:r>
            <a:r>
              <a:rPr lang="en-US" sz="2000" baseline="-25000"/>
              <a:t>i</a:t>
            </a:r>
            <a:r>
              <a:rPr lang="en-US" sz="2000"/>
              <a:t> +2)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87771" y="3503136"/>
            <a:ext cx="4583924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NewRomanPSMT"/>
              </a:rPr>
              <a:t>Tính </a:t>
            </a:r>
            <a:r>
              <a:rPr lang="en-US" smtClean="0">
                <a:solidFill>
                  <a:srgbClr val="000000"/>
                </a:solidFill>
                <a:latin typeface="TimesNewRomanPSMT"/>
              </a:rPr>
              <a:t>p</a:t>
            </a:r>
            <a:r>
              <a:rPr lang="en-US" sz="1050" smtClean="0">
                <a:solidFill>
                  <a:srgbClr val="000000"/>
                </a:solidFill>
                <a:latin typeface="TimesNewRomanPSMT"/>
              </a:rPr>
              <a:t>1</a:t>
            </a:r>
            <a:r>
              <a:rPr lang="en-US">
                <a:solidFill>
                  <a:srgbClr val="000000"/>
                </a:solidFill>
                <a:latin typeface="TimesNewRomanPSMT"/>
              </a:rPr>
              <a:t>? tại (0,b)</a:t>
            </a:r>
            <a:r>
              <a:rPr lang="en-US">
                <a:solidFill>
                  <a:srgbClr val="000000"/>
                </a:solidFill>
                <a:latin typeface="TimesNewRomanPSMT"/>
              </a:rPr>
              <a:t/>
            </a:r>
            <a:br>
              <a:rPr lang="en-US">
                <a:solidFill>
                  <a:srgbClr val="000000"/>
                </a:solidFill>
                <a:latin typeface="TimesNewRomanPSMT"/>
              </a:rPr>
            </a:br>
            <a:r>
              <a:rPr lang="en-US" smtClean="0">
                <a:solidFill>
                  <a:srgbClr val="000000"/>
                </a:solidFill>
                <a:latin typeface="TimesNewRomanPSMT"/>
              </a:rPr>
              <a:t>p</a:t>
            </a:r>
            <a:r>
              <a:rPr lang="en-US" sz="1050" smtClean="0">
                <a:solidFill>
                  <a:srgbClr val="000000"/>
                </a:solidFill>
                <a:latin typeface="TimesNewRomanPSMT"/>
              </a:rPr>
              <a:t>1 </a:t>
            </a:r>
            <a:r>
              <a:rPr lang="en-US">
                <a:solidFill>
                  <a:srgbClr val="000000"/>
                </a:solidFill>
                <a:latin typeface="TimesNewRomanPSMT"/>
              </a:rPr>
              <a:t>= f(x</a:t>
            </a:r>
            <a:r>
              <a:rPr lang="en-US" sz="1050">
                <a:solidFill>
                  <a:srgbClr val="000000"/>
                </a:solidFill>
                <a:latin typeface="TimesNewRomanPSMT"/>
              </a:rPr>
              <a:t>1</a:t>
            </a:r>
            <a:r>
              <a:rPr lang="en-US">
                <a:solidFill>
                  <a:srgbClr val="000000"/>
                </a:solidFill>
                <a:latin typeface="TimesNewRomanPSMT"/>
              </a:rPr>
              <a:t>+1,y</a:t>
            </a:r>
            <a:r>
              <a:rPr lang="en-US" sz="1050">
                <a:solidFill>
                  <a:srgbClr val="000000"/>
                </a:solidFill>
                <a:latin typeface="TimesNewRomanPSMT"/>
              </a:rPr>
              <a:t>1</a:t>
            </a:r>
            <a:r>
              <a:rPr lang="en-US">
                <a:solidFill>
                  <a:srgbClr val="000000"/>
                </a:solidFill>
                <a:latin typeface="TimesNewRomanPSMT"/>
              </a:rPr>
              <a:t>-1/2) </a:t>
            </a:r>
            <a:r>
              <a:rPr lang="en-US">
                <a:solidFill>
                  <a:srgbClr val="000000"/>
                </a:solidFill>
                <a:latin typeface="TimesNewRomanPSMT"/>
              </a:rPr>
              <a:t>= </a:t>
            </a:r>
            <a:r>
              <a:rPr lang="en-US" smtClean="0">
                <a:solidFill>
                  <a:srgbClr val="000000"/>
                </a:solidFill>
                <a:latin typeface="TimesNewRomanPSMT"/>
              </a:rPr>
              <a:t>b</a:t>
            </a:r>
            <a:r>
              <a:rPr lang="en-US" baseline="30000" smtClean="0">
                <a:solidFill>
                  <a:srgbClr val="000000"/>
                </a:solidFill>
                <a:latin typeface="TimesNewRomanPSMT"/>
              </a:rPr>
              <a:t>2</a:t>
            </a:r>
            <a:r>
              <a:rPr lang="en-US" sz="1050" smtClean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>
                <a:solidFill>
                  <a:srgbClr val="000000"/>
                </a:solidFill>
                <a:latin typeface="TimesNewRomanPSMT"/>
              </a:rPr>
              <a:t>+ </a:t>
            </a:r>
            <a:r>
              <a:rPr lang="en-US" smtClean="0">
                <a:solidFill>
                  <a:srgbClr val="000000"/>
                </a:solidFill>
                <a:latin typeface="TimesNewRomanPSMT"/>
              </a:rPr>
              <a:t>a</a:t>
            </a:r>
            <a:r>
              <a:rPr lang="en-US" baseline="30000" smtClean="0">
                <a:solidFill>
                  <a:srgbClr val="000000"/>
                </a:solidFill>
                <a:latin typeface="TimesNewRomanPSMT"/>
              </a:rPr>
              <a:t>2</a:t>
            </a:r>
            <a:r>
              <a:rPr lang="en-US" sz="1050" smtClean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mtClean="0">
                <a:solidFill>
                  <a:srgbClr val="000000"/>
                </a:solidFill>
                <a:latin typeface="TimesNewRomanPSMT"/>
              </a:rPr>
              <a:t>(b-1/2)</a:t>
            </a:r>
            <a:r>
              <a:rPr lang="en-US" baseline="30000" smtClean="0">
                <a:solidFill>
                  <a:srgbClr val="000000"/>
                </a:solidFill>
                <a:latin typeface="TimesNewRomanPSMT"/>
              </a:rPr>
              <a:t>2</a:t>
            </a:r>
            <a:r>
              <a:rPr lang="en-US" smtClean="0">
                <a:solidFill>
                  <a:srgbClr val="000000"/>
                </a:solidFill>
                <a:latin typeface="TimesNewRomanPSMT"/>
              </a:rPr>
              <a:t>-a</a:t>
            </a:r>
            <a:r>
              <a:rPr lang="en-US" baseline="30000" smtClean="0">
                <a:solidFill>
                  <a:srgbClr val="000000"/>
                </a:solidFill>
                <a:latin typeface="TimesNewRomanPSMT"/>
              </a:rPr>
              <a:t>2</a:t>
            </a:r>
            <a:r>
              <a:rPr lang="en-US" smtClean="0">
                <a:solidFill>
                  <a:srgbClr val="000000"/>
                </a:solidFill>
                <a:latin typeface="TimesNewRomanPSMT"/>
              </a:rPr>
              <a:t>b</a:t>
            </a:r>
            <a:r>
              <a:rPr lang="en-US" baseline="30000" smtClean="0">
                <a:solidFill>
                  <a:srgbClr val="000000"/>
                </a:solidFill>
                <a:latin typeface="TimesNewRomanPSMT"/>
              </a:rPr>
              <a:t>2</a:t>
            </a:r>
            <a:r>
              <a:rPr lang="en-US" sz="1050">
                <a:solidFill>
                  <a:srgbClr val="000000"/>
                </a:solidFill>
                <a:latin typeface="TimesNewRomanPSMT"/>
              </a:rPr>
              <a:t/>
            </a:r>
            <a:br>
              <a:rPr lang="en-US" sz="1050">
                <a:solidFill>
                  <a:srgbClr val="000000"/>
                </a:solidFill>
                <a:latin typeface="TimesNewRomanPSMT"/>
              </a:rPr>
            </a:br>
            <a:r>
              <a:rPr lang="en-US">
                <a:solidFill>
                  <a:srgbClr val="000000"/>
                </a:solidFill>
                <a:latin typeface="TimesNewRomanPSMT"/>
              </a:rPr>
              <a:t>p</a:t>
            </a:r>
            <a:r>
              <a:rPr lang="en-US" sz="1050" smtClean="0">
                <a:solidFill>
                  <a:srgbClr val="000000"/>
                </a:solidFill>
                <a:latin typeface="TimesNewRomanPSMT"/>
              </a:rPr>
              <a:t>1 </a:t>
            </a:r>
            <a:r>
              <a:rPr lang="en-US">
                <a:solidFill>
                  <a:srgbClr val="000000"/>
                </a:solidFill>
                <a:latin typeface="TimesNewRomanPSMT"/>
              </a:rPr>
              <a:t>= </a:t>
            </a:r>
            <a:r>
              <a:rPr lang="en-US" smtClean="0">
                <a:solidFill>
                  <a:srgbClr val="000000"/>
                </a:solidFill>
                <a:latin typeface="TimesNewRomanPSMT"/>
              </a:rPr>
              <a:t>b</a:t>
            </a:r>
            <a:r>
              <a:rPr lang="en-US" baseline="30000" smtClean="0">
                <a:solidFill>
                  <a:srgbClr val="000000"/>
                </a:solidFill>
                <a:latin typeface="TimesNewRomanPSMT"/>
              </a:rPr>
              <a:t>2</a:t>
            </a:r>
            <a:r>
              <a:rPr lang="en-US" sz="1050" smtClean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mtClean="0">
                <a:solidFill>
                  <a:srgbClr val="000000"/>
                </a:solidFill>
                <a:latin typeface="TimesNewRomanPSMT"/>
              </a:rPr>
              <a:t>– a</a:t>
            </a:r>
            <a:r>
              <a:rPr lang="en-US" baseline="30000" smtClean="0">
                <a:solidFill>
                  <a:srgbClr val="000000"/>
                </a:solidFill>
                <a:latin typeface="TimesNewRomanPSMT"/>
              </a:rPr>
              <a:t>2</a:t>
            </a:r>
            <a:r>
              <a:rPr lang="en-US" smtClean="0">
                <a:solidFill>
                  <a:srgbClr val="000000"/>
                </a:solidFill>
                <a:latin typeface="TimesNewRomanPSMT"/>
              </a:rPr>
              <a:t>b +a</a:t>
            </a:r>
            <a:r>
              <a:rPr lang="en-US" baseline="30000" smtClean="0">
                <a:solidFill>
                  <a:srgbClr val="000000"/>
                </a:solidFill>
                <a:latin typeface="TimesNewRomanPSMT"/>
              </a:rPr>
              <a:t>2</a:t>
            </a:r>
            <a:r>
              <a:rPr lang="en-US" smtClean="0">
                <a:solidFill>
                  <a:srgbClr val="000000"/>
                </a:solidFill>
                <a:latin typeface="TimesNewRomanPSMT"/>
              </a:rPr>
              <a:t>/4</a:t>
            </a:r>
            <a:r>
              <a:rPr lang="en-US">
                <a:solidFill>
                  <a:srgbClr val="000000"/>
                </a:solidFill>
                <a:latin typeface="TimesNewRomanPSMT"/>
              </a:rPr>
              <a:t/>
            </a:r>
            <a:br>
              <a:rPr lang="en-US">
                <a:solidFill>
                  <a:srgbClr val="000000"/>
                </a:solidFill>
                <a:latin typeface="TimesNewRomanPSMT"/>
              </a:rPr>
            </a:br>
            <a:r>
              <a:rPr lang="en-US">
                <a:solidFill>
                  <a:srgbClr val="000000"/>
                </a:solidFill>
                <a:latin typeface="TimesNewRomanPSMT"/>
              </a:rPr>
              <a:t/>
            </a:r>
            <a:br>
              <a:rPr lang="en-US">
                <a:solidFill>
                  <a:srgbClr val="000000"/>
                </a:solidFill>
                <a:latin typeface="TimesNewRomanPSMT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424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5" y="1612454"/>
            <a:ext cx="10254917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vi-VN" sz="2000" b="1"/>
              <a:t>Giải thuật sinh </a:t>
            </a:r>
            <a:r>
              <a:rPr lang="vi-VN" sz="2000" b="1"/>
              <a:t>đường </a:t>
            </a:r>
            <a:r>
              <a:rPr lang="vi-VN" sz="2000" b="1" smtClean="0"/>
              <a:t>ellipse</a:t>
            </a:r>
            <a:endParaRPr lang="en-US" sz="2000" b="1" smtClean="0"/>
          </a:p>
          <a:p>
            <a:pPr lvl="0"/>
            <a:r>
              <a:rPr lang="vi-VN" sz="2000"/>
              <a:t>Xét trên </a:t>
            </a:r>
            <a:r>
              <a:rPr lang="vi-VN" sz="2000"/>
              <a:t>phần </a:t>
            </a:r>
            <a:r>
              <a:rPr lang="vi-VN" sz="2000" smtClean="0"/>
              <a:t>2:</a:t>
            </a:r>
            <a:r>
              <a:rPr lang="en-US" sz="2000" smtClean="0"/>
              <a:t> </a:t>
            </a:r>
            <a:r>
              <a:rPr lang="vi-VN" sz="2000" smtClean="0"/>
              <a:t>Ta </a:t>
            </a:r>
            <a:r>
              <a:rPr lang="vi-VN" sz="2000"/>
              <a:t>lấy toạ dộ của Pixel sau cùng trong phần 1 của đường cong để tính giá trị ban </a:t>
            </a:r>
            <a:r>
              <a:rPr lang="vi-VN" sz="2000"/>
              <a:t>đầu </a:t>
            </a:r>
            <a:r>
              <a:rPr lang="vi-VN" sz="2000" smtClean="0"/>
              <a:t>cho</a:t>
            </a:r>
            <a:r>
              <a:rPr lang="en-US" sz="2000" smtClean="0"/>
              <a:t> </a:t>
            </a:r>
            <a:r>
              <a:rPr lang="vi-VN" sz="2000" smtClean="0"/>
              <a:t>phần 2.</a:t>
            </a:r>
            <a:endParaRPr lang="en-US" sz="2000" smtClean="0"/>
          </a:p>
          <a:p>
            <a:pPr lvl="0"/>
            <a:r>
              <a:rPr lang="vi-VN" sz="2000" smtClean="0"/>
              <a:t>Giả </a:t>
            </a:r>
            <a:r>
              <a:rPr lang="vi-VN" sz="2000"/>
              <a:t>sử pixel (x</a:t>
            </a:r>
            <a:r>
              <a:rPr lang="vi-VN" sz="2000" baseline="-25000"/>
              <a:t>k</a:t>
            </a:r>
            <a:r>
              <a:rPr lang="vi-VN" sz="2000"/>
              <a:t>,y</a:t>
            </a:r>
            <a:r>
              <a:rPr lang="vi-VN" sz="2000" baseline="-25000"/>
              <a:t>k</a:t>
            </a:r>
            <a:r>
              <a:rPr lang="vi-VN" sz="2000"/>
              <a:t>) vừa chuyển quét cuối cùng của phần 1 nhập vào bước </a:t>
            </a:r>
            <a:r>
              <a:rPr lang="vi-VN" sz="2000"/>
              <a:t>j </a:t>
            </a:r>
            <a:r>
              <a:rPr lang="vi-VN" sz="2000" smtClean="0"/>
              <a:t>cho</a:t>
            </a:r>
            <a:r>
              <a:rPr lang="en-US" sz="2000" smtClean="0"/>
              <a:t> </a:t>
            </a:r>
            <a:r>
              <a:rPr lang="vi-VN" sz="2000" smtClean="0"/>
              <a:t>phần </a:t>
            </a:r>
            <a:r>
              <a:rPr lang="vi-VN" sz="2000"/>
              <a:t>2</a:t>
            </a:r>
            <a:br>
              <a:rPr lang="vi-VN" sz="2000"/>
            </a:br>
            <a:r>
              <a:rPr lang="vi-VN" sz="2000"/>
              <a:t>(</a:t>
            </a:r>
            <a:r>
              <a:rPr lang="vi-VN" sz="2000"/>
              <a:t>xj,yj</a:t>
            </a:r>
            <a:r>
              <a:rPr lang="vi-VN" sz="2000" smtClean="0"/>
              <a:t>).</a:t>
            </a:r>
            <a:endParaRPr lang="en-US" sz="2000" smtClean="0"/>
          </a:p>
          <a:p>
            <a:pPr lvl="0"/>
            <a:r>
              <a:rPr lang="vi-VN" sz="2000" smtClean="0"/>
              <a:t>Pixel </a:t>
            </a:r>
            <a:r>
              <a:rPr lang="vi-VN" sz="2000"/>
              <a:t>kế tiếp có thể </a:t>
            </a:r>
            <a:r>
              <a:rPr lang="vi-VN" sz="2000"/>
              <a:t>là</a:t>
            </a:r>
            <a:r>
              <a:rPr lang="vi-VN" sz="2000" smtClean="0"/>
              <a:t>:</a:t>
            </a:r>
            <a:r>
              <a:rPr lang="en-US" sz="2000" smtClean="0"/>
              <a:t> </a:t>
            </a:r>
            <a:r>
              <a:rPr lang="vi-VN" sz="2000" smtClean="0"/>
              <a:t>C(x</a:t>
            </a:r>
            <a:r>
              <a:rPr lang="vi-VN" sz="2000" baseline="-25000" smtClean="0"/>
              <a:t>j</a:t>
            </a:r>
            <a:r>
              <a:rPr lang="vi-VN" sz="2000" smtClean="0"/>
              <a:t>,y</a:t>
            </a:r>
            <a:r>
              <a:rPr lang="vi-VN" sz="2000" baseline="-25000" smtClean="0"/>
              <a:t>j</a:t>
            </a:r>
            <a:r>
              <a:rPr lang="vi-VN" sz="2000" smtClean="0"/>
              <a:t>-1)</a:t>
            </a:r>
            <a:r>
              <a:rPr lang="en-US" sz="2000" smtClean="0"/>
              <a:t>; </a:t>
            </a:r>
            <a:r>
              <a:rPr lang="vi-VN" sz="2000" smtClean="0"/>
              <a:t>D(x</a:t>
            </a:r>
            <a:r>
              <a:rPr lang="vi-VN" sz="2000" baseline="-25000" smtClean="0"/>
              <a:t>j</a:t>
            </a:r>
            <a:r>
              <a:rPr lang="vi-VN" sz="2000" smtClean="0"/>
              <a:t>+1</a:t>
            </a:r>
            <a:r>
              <a:rPr lang="vi-VN" sz="2000"/>
              <a:t>, </a:t>
            </a:r>
            <a:r>
              <a:rPr lang="vi-VN" sz="2000"/>
              <a:t>y</a:t>
            </a:r>
            <a:r>
              <a:rPr lang="vi-VN" sz="2000" baseline="-25000"/>
              <a:t>j</a:t>
            </a:r>
            <a:r>
              <a:rPr lang="vi-VN" sz="2000"/>
              <a:t>-1</a:t>
            </a:r>
            <a:r>
              <a:rPr lang="vi-VN" sz="2000" smtClean="0"/>
              <a:t>)</a:t>
            </a: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290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5" y="1612454"/>
            <a:ext cx="10254917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vi-VN" sz="2000" b="1"/>
              <a:t>Giải thuật sinh </a:t>
            </a:r>
            <a:r>
              <a:rPr lang="vi-VN" sz="2000" b="1"/>
              <a:t>đường </a:t>
            </a:r>
            <a:r>
              <a:rPr lang="vi-VN" sz="2000" b="1" smtClean="0"/>
              <a:t>ellipse</a:t>
            </a:r>
            <a:endParaRPr lang="en-US" sz="2000" b="1" smtClean="0"/>
          </a:p>
          <a:p>
            <a:pPr lvl="0"/>
            <a:r>
              <a:rPr lang="en-US" sz="2000"/>
              <a:t>Tham số quyết định:</a:t>
            </a:r>
            <a:br>
              <a:rPr lang="en-US" sz="2000"/>
            </a:br>
            <a:r>
              <a:rPr lang="en-US" sz="2000"/>
              <a:t>q</a:t>
            </a:r>
            <a:r>
              <a:rPr lang="en-US" sz="2000" baseline="-25000"/>
              <a:t>j</a:t>
            </a:r>
            <a:r>
              <a:rPr lang="en-US" sz="2000"/>
              <a:t> = f(x</a:t>
            </a:r>
            <a:r>
              <a:rPr lang="en-US" sz="2000" baseline="-25000"/>
              <a:t>j</a:t>
            </a:r>
            <a:r>
              <a:rPr lang="en-US" sz="2000"/>
              <a:t>+1/2,y</a:t>
            </a:r>
            <a:r>
              <a:rPr lang="en-US" sz="2000" baseline="-25000"/>
              <a:t>j</a:t>
            </a:r>
            <a:r>
              <a:rPr lang="en-US" sz="2000"/>
              <a:t>-1) = b</a:t>
            </a:r>
            <a:r>
              <a:rPr lang="en-US" sz="2000" baseline="30000"/>
              <a:t>2</a:t>
            </a:r>
            <a:r>
              <a:rPr lang="en-US" sz="2000"/>
              <a:t>(x</a:t>
            </a:r>
            <a:r>
              <a:rPr lang="en-US" sz="2000" baseline="-25000"/>
              <a:t>j</a:t>
            </a:r>
            <a:r>
              <a:rPr lang="en-US" sz="2000"/>
              <a:t>+1/2)</a:t>
            </a:r>
            <a:r>
              <a:rPr lang="en-US" sz="2000" baseline="30000"/>
              <a:t>2</a:t>
            </a:r>
            <a:r>
              <a:rPr lang="en-US" sz="2000"/>
              <a:t> + a</a:t>
            </a:r>
            <a:r>
              <a:rPr lang="en-US" sz="2000" baseline="30000"/>
              <a:t>2</a:t>
            </a:r>
            <a:r>
              <a:rPr lang="en-US" sz="2000"/>
              <a:t>(y</a:t>
            </a:r>
            <a:r>
              <a:rPr lang="en-US" sz="2000" baseline="-25000"/>
              <a:t>j</a:t>
            </a:r>
            <a:r>
              <a:rPr lang="en-US" sz="2000"/>
              <a:t>-1)</a:t>
            </a:r>
            <a:r>
              <a:rPr lang="en-US" sz="2000" baseline="30000"/>
              <a:t>2</a:t>
            </a:r>
            <a:r>
              <a:rPr lang="en-US" sz="2000"/>
              <a:t> -a</a:t>
            </a:r>
            <a:r>
              <a:rPr lang="en-US" sz="2000" baseline="30000"/>
              <a:t>2</a:t>
            </a:r>
            <a:r>
              <a:rPr lang="en-US" sz="2000"/>
              <a:t>b</a:t>
            </a:r>
            <a:r>
              <a:rPr lang="en-US" sz="2000" baseline="30000"/>
              <a:t>2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q</a:t>
            </a:r>
            <a:r>
              <a:rPr lang="en-US" sz="2000" baseline="-25000"/>
              <a:t>j+1</a:t>
            </a:r>
            <a:r>
              <a:rPr lang="en-US" sz="2000"/>
              <a:t> = f(x</a:t>
            </a:r>
            <a:r>
              <a:rPr lang="en-US" sz="2000" baseline="-25000"/>
              <a:t>j+1</a:t>
            </a:r>
            <a:r>
              <a:rPr lang="en-US" sz="2000"/>
              <a:t>+1/2,y</a:t>
            </a:r>
            <a:r>
              <a:rPr lang="en-US" sz="2000" baseline="-25000"/>
              <a:t>j+1</a:t>
            </a:r>
            <a:r>
              <a:rPr lang="en-US" sz="2000"/>
              <a:t>-1) = b</a:t>
            </a:r>
            <a:r>
              <a:rPr lang="en-US" sz="2000" baseline="30000"/>
              <a:t>2</a:t>
            </a:r>
            <a:r>
              <a:rPr lang="en-US" sz="2000"/>
              <a:t>(x</a:t>
            </a:r>
            <a:r>
              <a:rPr lang="en-US" sz="2000" baseline="-25000"/>
              <a:t>j+1</a:t>
            </a:r>
            <a:r>
              <a:rPr lang="en-US" sz="2000"/>
              <a:t>+1/2)</a:t>
            </a:r>
            <a:r>
              <a:rPr lang="en-US" sz="2000" baseline="30000"/>
              <a:t>2</a:t>
            </a:r>
            <a:r>
              <a:rPr lang="en-US" sz="2000"/>
              <a:t> + a</a:t>
            </a:r>
            <a:r>
              <a:rPr lang="en-US" sz="2000" baseline="30000"/>
              <a:t>2</a:t>
            </a:r>
            <a:r>
              <a:rPr lang="en-US" sz="2000"/>
              <a:t>(y</a:t>
            </a:r>
            <a:r>
              <a:rPr lang="en-US" sz="2000" baseline="-25000"/>
              <a:t>j+1</a:t>
            </a:r>
            <a:r>
              <a:rPr lang="en-US" sz="2000"/>
              <a:t>-1)</a:t>
            </a:r>
            <a:r>
              <a:rPr lang="en-US" sz="2000" baseline="30000"/>
              <a:t>2</a:t>
            </a:r>
            <a:r>
              <a:rPr lang="en-US" sz="2000"/>
              <a:t> -a</a:t>
            </a:r>
            <a:r>
              <a:rPr lang="en-US" sz="2000" baseline="30000"/>
              <a:t>2</a:t>
            </a:r>
            <a:r>
              <a:rPr lang="en-US" sz="2000"/>
              <a:t>b</a:t>
            </a:r>
            <a:r>
              <a:rPr lang="en-US" sz="2000" baseline="30000"/>
              <a:t>2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q</a:t>
            </a:r>
            <a:r>
              <a:rPr lang="en-US" sz="2000" baseline="-25000"/>
              <a:t>j+1</a:t>
            </a:r>
            <a:r>
              <a:rPr lang="en-US" sz="2000"/>
              <a:t> - qj = b</a:t>
            </a:r>
            <a:r>
              <a:rPr lang="en-US" sz="2000" baseline="30000"/>
              <a:t>2</a:t>
            </a:r>
            <a:r>
              <a:rPr lang="en-US" sz="2000"/>
              <a:t>((x</a:t>
            </a:r>
            <a:r>
              <a:rPr lang="en-US" sz="2000" baseline="-25000"/>
              <a:t>j+1</a:t>
            </a:r>
            <a:r>
              <a:rPr lang="en-US" sz="2000"/>
              <a:t>+1/2)</a:t>
            </a:r>
            <a:r>
              <a:rPr lang="en-US" sz="2000" baseline="30000"/>
              <a:t>2</a:t>
            </a:r>
            <a:r>
              <a:rPr lang="en-US" sz="2000"/>
              <a:t> - (x</a:t>
            </a:r>
            <a:r>
              <a:rPr lang="en-US" sz="2000" baseline="-25000"/>
              <a:t>j</a:t>
            </a:r>
            <a:r>
              <a:rPr lang="en-US" sz="2000"/>
              <a:t>+1/2)</a:t>
            </a:r>
            <a:r>
              <a:rPr lang="en-US" sz="2000" baseline="30000"/>
              <a:t>2</a:t>
            </a:r>
            <a:r>
              <a:rPr lang="en-US" sz="2000"/>
              <a:t> )+ a</a:t>
            </a:r>
            <a:r>
              <a:rPr lang="en-US" sz="2000" baseline="30000"/>
              <a:t>2</a:t>
            </a:r>
            <a:r>
              <a:rPr lang="en-US" sz="2000"/>
              <a:t>((y</a:t>
            </a:r>
            <a:r>
              <a:rPr lang="en-US" sz="2000" baseline="-25000"/>
              <a:t>j+1</a:t>
            </a:r>
            <a:r>
              <a:rPr lang="en-US" sz="2000"/>
              <a:t>-1)</a:t>
            </a:r>
            <a:r>
              <a:rPr lang="en-US" sz="2000" baseline="30000"/>
              <a:t>2</a:t>
            </a:r>
            <a:r>
              <a:rPr lang="en-US" sz="2000"/>
              <a:t> - (y</a:t>
            </a:r>
            <a:r>
              <a:rPr lang="en-US" sz="2000" baseline="-25000"/>
              <a:t>j</a:t>
            </a:r>
            <a:r>
              <a:rPr lang="en-US" sz="2000"/>
              <a:t>-1)</a:t>
            </a:r>
            <a:r>
              <a:rPr lang="en-US" sz="2000" baseline="30000"/>
              <a:t>2</a:t>
            </a:r>
            <a:r>
              <a:rPr lang="en-US" sz="2000"/>
              <a:t> )</a:t>
            </a:r>
            <a:br>
              <a:rPr lang="en-US" sz="2000"/>
            </a:br>
            <a:r>
              <a:rPr lang="en-US" sz="2000"/>
              <a:t>q</a:t>
            </a:r>
            <a:r>
              <a:rPr lang="en-US" sz="2000" baseline="-25000"/>
              <a:t>j+1</a:t>
            </a:r>
            <a:r>
              <a:rPr lang="en-US" sz="2000"/>
              <a:t> = qj + b</a:t>
            </a:r>
            <a:r>
              <a:rPr lang="en-US" sz="2000" baseline="30000"/>
              <a:t>2</a:t>
            </a:r>
            <a:r>
              <a:rPr lang="en-US" sz="2000"/>
              <a:t>((x</a:t>
            </a:r>
            <a:r>
              <a:rPr lang="en-US" sz="2000" baseline="-25000"/>
              <a:t>j+1</a:t>
            </a:r>
            <a:r>
              <a:rPr lang="en-US" sz="2000"/>
              <a:t>+1/2)</a:t>
            </a:r>
            <a:r>
              <a:rPr lang="en-US" sz="2000" baseline="30000"/>
              <a:t>2</a:t>
            </a:r>
            <a:r>
              <a:rPr lang="en-US" sz="2000"/>
              <a:t> - (x</a:t>
            </a:r>
            <a:r>
              <a:rPr lang="en-US" sz="2000" baseline="-25000"/>
              <a:t>j</a:t>
            </a:r>
            <a:r>
              <a:rPr lang="en-US" sz="2000"/>
              <a:t>+1/2)</a:t>
            </a:r>
            <a:r>
              <a:rPr lang="en-US" sz="2000" baseline="30000"/>
              <a:t>2</a:t>
            </a:r>
            <a:r>
              <a:rPr lang="en-US" sz="2000"/>
              <a:t> )+ </a:t>
            </a:r>
            <a:r>
              <a:rPr lang="en-US" sz="2000"/>
              <a:t>a</a:t>
            </a:r>
            <a:r>
              <a:rPr lang="en-US" sz="2000" baseline="30000"/>
              <a:t>2</a:t>
            </a:r>
            <a:r>
              <a:rPr lang="en-US" sz="2000"/>
              <a:t>- </a:t>
            </a:r>
            <a:r>
              <a:rPr lang="en-US" sz="2000" smtClean="0"/>
              <a:t>2a</a:t>
            </a:r>
            <a:r>
              <a:rPr lang="en-US" sz="2000" baseline="30000" smtClean="0"/>
              <a:t>2</a:t>
            </a:r>
            <a:r>
              <a:rPr lang="en-US" sz="2000" smtClean="0"/>
              <a:t>y</a:t>
            </a:r>
            <a:r>
              <a:rPr lang="en-US" sz="2000" baseline="-25000" smtClean="0"/>
              <a:t>j+1</a:t>
            </a: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514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5" y="1612454"/>
            <a:ext cx="10254917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vi-VN" sz="2000" b="1"/>
              <a:t>Giải thuật sinh </a:t>
            </a:r>
            <a:r>
              <a:rPr lang="vi-VN" sz="2000" b="1"/>
              <a:t>đường </a:t>
            </a:r>
            <a:r>
              <a:rPr lang="vi-VN" sz="2000" b="1" smtClean="0"/>
              <a:t>ellipse</a:t>
            </a:r>
            <a:endParaRPr lang="en-US" sz="2000" b="1" smtClean="0"/>
          </a:p>
          <a:p>
            <a:pPr lvl="0"/>
            <a:r>
              <a:rPr lang="en-US" sz="2000"/>
              <a:t>Tham số quyết định: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Nếu q</a:t>
            </a:r>
            <a:r>
              <a:rPr lang="en-US" sz="2000" baseline="-25000"/>
              <a:t>j </a:t>
            </a:r>
            <a:r>
              <a:rPr lang="en-US" sz="2000"/>
              <a:t>&lt;0 chọn D</a:t>
            </a:r>
            <a:br>
              <a:rPr lang="en-US" sz="2000"/>
            </a:br>
            <a:r>
              <a:rPr lang="en-US" sz="2000"/>
              <a:t>y</a:t>
            </a:r>
            <a:r>
              <a:rPr lang="en-US" sz="2000" baseline="-25000"/>
              <a:t>j+1</a:t>
            </a:r>
            <a:r>
              <a:rPr lang="en-US" sz="2000"/>
              <a:t>=y</a:t>
            </a:r>
            <a:r>
              <a:rPr lang="en-US" sz="2000" baseline="-25000"/>
              <a:t>j</a:t>
            </a:r>
            <a:r>
              <a:rPr lang="en-US" sz="2000"/>
              <a:t>-1</a:t>
            </a:r>
            <a:br>
              <a:rPr lang="en-US" sz="2000"/>
            </a:br>
            <a:r>
              <a:rPr lang="en-US" sz="2000"/>
              <a:t>x</a:t>
            </a:r>
            <a:r>
              <a:rPr lang="en-US" sz="2000" baseline="-25000"/>
              <a:t>j+1</a:t>
            </a:r>
            <a:r>
              <a:rPr lang="en-US" sz="2000"/>
              <a:t>=x</a:t>
            </a:r>
            <a:r>
              <a:rPr lang="en-US" sz="2000" baseline="-25000"/>
              <a:t>j</a:t>
            </a:r>
            <a:r>
              <a:rPr lang="en-US" sz="2000"/>
              <a:t> +1</a:t>
            </a:r>
            <a:br>
              <a:rPr lang="en-US" sz="2000"/>
            </a:br>
            <a:r>
              <a:rPr lang="en-US" sz="2000"/>
              <a:t>q</a:t>
            </a:r>
            <a:r>
              <a:rPr lang="en-US" sz="2000" baseline="-25000"/>
              <a:t>j+1</a:t>
            </a:r>
            <a:r>
              <a:rPr lang="en-US" sz="2000"/>
              <a:t> = q</a:t>
            </a:r>
            <a:r>
              <a:rPr lang="en-US" sz="2000" baseline="-25000"/>
              <a:t>j</a:t>
            </a:r>
            <a:r>
              <a:rPr lang="en-US" sz="2000"/>
              <a:t> + b</a:t>
            </a:r>
            <a:r>
              <a:rPr lang="en-US" sz="2000" baseline="30000"/>
              <a:t>2</a:t>
            </a:r>
            <a:r>
              <a:rPr lang="en-US" sz="2000"/>
              <a:t>((x</a:t>
            </a:r>
            <a:r>
              <a:rPr lang="en-US" sz="2000" baseline="-25000"/>
              <a:t>j</a:t>
            </a:r>
            <a:r>
              <a:rPr lang="en-US" sz="2000"/>
              <a:t>+3/2)</a:t>
            </a:r>
            <a:r>
              <a:rPr lang="en-US" sz="2000" baseline="30000"/>
              <a:t>2</a:t>
            </a:r>
            <a:r>
              <a:rPr lang="en-US" sz="2000"/>
              <a:t> - (x</a:t>
            </a:r>
            <a:r>
              <a:rPr lang="en-US" sz="2000" baseline="-25000"/>
              <a:t>j</a:t>
            </a:r>
            <a:r>
              <a:rPr lang="en-US" sz="2000"/>
              <a:t>+1/2)</a:t>
            </a:r>
            <a:r>
              <a:rPr lang="en-US" sz="2000" baseline="30000"/>
              <a:t>2</a:t>
            </a:r>
            <a:r>
              <a:rPr lang="en-US" sz="2000"/>
              <a:t> )+ a</a:t>
            </a:r>
            <a:r>
              <a:rPr lang="en-US" sz="2000" baseline="30000"/>
              <a:t>2</a:t>
            </a:r>
            <a:r>
              <a:rPr lang="en-US" sz="2000"/>
              <a:t>- 2a</a:t>
            </a:r>
            <a:r>
              <a:rPr lang="en-US" sz="2000" baseline="30000"/>
              <a:t>2</a:t>
            </a:r>
            <a:r>
              <a:rPr lang="en-US" sz="2000"/>
              <a:t>(y</a:t>
            </a:r>
            <a:r>
              <a:rPr lang="en-US" sz="2000" baseline="-25000"/>
              <a:t>j</a:t>
            </a:r>
            <a:r>
              <a:rPr lang="en-US" sz="2000"/>
              <a:t> -1)</a:t>
            </a:r>
            <a:br>
              <a:rPr lang="en-US" sz="2000"/>
            </a:br>
            <a:r>
              <a:rPr lang="en-US" sz="2000"/>
              <a:t>q</a:t>
            </a:r>
            <a:r>
              <a:rPr lang="en-US" sz="2000" baseline="-25000"/>
              <a:t>j+1</a:t>
            </a:r>
            <a:r>
              <a:rPr lang="en-US" sz="2000"/>
              <a:t> = q</a:t>
            </a:r>
            <a:r>
              <a:rPr lang="en-US" sz="2000" baseline="-25000"/>
              <a:t>j</a:t>
            </a:r>
            <a:r>
              <a:rPr lang="en-US" sz="2000"/>
              <a:t> + b</a:t>
            </a:r>
            <a:r>
              <a:rPr lang="en-US" sz="2000" baseline="30000"/>
              <a:t>2</a:t>
            </a:r>
            <a:r>
              <a:rPr lang="en-US" sz="2000"/>
              <a:t>(3x</a:t>
            </a:r>
            <a:r>
              <a:rPr lang="en-US" sz="2000" baseline="-25000"/>
              <a:t>j</a:t>
            </a:r>
            <a:r>
              <a:rPr lang="en-US" sz="2000"/>
              <a:t> +9/4- x</a:t>
            </a:r>
            <a:r>
              <a:rPr lang="en-US" sz="2000" baseline="-25000"/>
              <a:t>j</a:t>
            </a:r>
            <a:r>
              <a:rPr lang="en-US" sz="2000"/>
              <a:t> -1/4) +3a</a:t>
            </a:r>
            <a:r>
              <a:rPr lang="en-US" sz="2000" baseline="30000"/>
              <a:t>2</a:t>
            </a:r>
            <a:r>
              <a:rPr lang="en-US" sz="2000"/>
              <a:t> -2a</a:t>
            </a:r>
            <a:r>
              <a:rPr lang="en-US" sz="2000" baseline="30000"/>
              <a:t>2</a:t>
            </a:r>
            <a:r>
              <a:rPr lang="en-US" sz="2000"/>
              <a:t>y</a:t>
            </a:r>
            <a:r>
              <a:rPr lang="en-US" sz="2000" baseline="-25000"/>
              <a:t>j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Hay q</a:t>
            </a:r>
            <a:r>
              <a:rPr lang="en-US" sz="2000" baseline="-25000"/>
              <a:t>j+1</a:t>
            </a:r>
            <a:r>
              <a:rPr lang="en-US" sz="2000"/>
              <a:t> = q</a:t>
            </a:r>
            <a:r>
              <a:rPr lang="en-US" sz="2000" baseline="-25000"/>
              <a:t>j </a:t>
            </a:r>
            <a:r>
              <a:rPr lang="en-US" sz="2000"/>
              <a:t>+ b</a:t>
            </a:r>
            <a:r>
              <a:rPr lang="en-US" sz="2000" baseline="30000"/>
              <a:t>2</a:t>
            </a:r>
            <a:r>
              <a:rPr lang="en-US" sz="2000"/>
              <a:t>(2x</a:t>
            </a:r>
            <a:r>
              <a:rPr lang="en-US" sz="2000" baseline="-25000"/>
              <a:t>j</a:t>
            </a:r>
            <a:r>
              <a:rPr lang="en-US" sz="2000"/>
              <a:t> +2) +a</a:t>
            </a:r>
            <a:r>
              <a:rPr lang="en-US" sz="2000" baseline="30000"/>
              <a:t>2</a:t>
            </a:r>
            <a:r>
              <a:rPr lang="en-US" sz="2000"/>
              <a:t> (-2y</a:t>
            </a:r>
            <a:r>
              <a:rPr lang="en-US" sz="2000" baseline="-25000"/>
              <a:t>j</a:t>
            </a:r>
            <a:r>
              <a:rPr lang="en-US" sz="2000"/>
              <a:t> +</a:t>
            </a:r>
            <a:r>
              <a:rPr lang="en-US" sz="2000"/>
              <a:t>3</a:t>
            </a:r>
            <a:r>
              <a:rPr lang="en-US" sz="2000" smtClean="0"/>
              <a:t>)</a:t>
            </a: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598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5" y="1612454"/>
            <a:ext cx="10254917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vi-VN" sz="2000" b="1"/>
              <a:t>Giải thuật sinh </a:t>
            </a:r>
            <a:r>
              <a:rPr lang="vi-VN" sz="2000" b="1"/>
              <a:t>đường </a:t>
            </a:r>
            <a:r>
              <a:rPr lang="vi-VN" sz="2000" b="1" smtClean="0"/>
              <a:t>ellipse</a:t>
            </a:r>
            <a:endParaRPr lang="en-US" sz="2000" b="1" smtClean="0"/>
          </a:p>
          <a:p>
            <a:pPr lvl="0"/>
            <a:r>
              <a:rPr lang="en-US" sz="2000"/>
              <a:t>Tham số quyết định: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Nếu q</a:t>
            </a:r>
            <a:r>
              <a:rPr lang="en-US" sz="2000" baseline="-25000"/>
              <a:t>j </a:t>
            </a:r>
            <a:r>
              <a:rPr lang="en-US" sz="2000"/>
              <a:t>&gt;=0 chọn C</a:t>
            </a:r>
            <a:br>
              <a:rPr lang="en-US" sz="2000"/>
            </a:br>
            <a:r>
              <a:rPr lang="en-US" sz="2000"/>
              <a:t>y</a:t>
            </a:r>
            <a:r>
              <a:rPr lang="en-US" sz="2000" baseline="-25000"/>
              <a:t>j+1</a:t>
            </a:r>
            <a:r>
              <a:rPr lang="en-US" sz="2000"/>
              <a:t>=y</a:t>
            </a:r>
            <a:r>
              <a:rPr lang="en-US" sz="2000" baseline="-25000"/>
              <a:t>j</a:t>
            </a:r>
            <a:r>
              <a:rPr lang="en-US" sz="2000"/>
              <a:t> -1</a:t>
            </a:r>
            <a:br>
              <a:rPr lang="en-US" sz="2000"/>
            </a:br>
            <a:r>
              <a:rPr lang="en-US" sz="2000"/>
              <a:t>x</a:t>
            </a:r>
            <a:r>
              <a:rPr lang="en-US" sz="2000" baseline="-25000"/>
              <a:t>j+1</a:t>
            </a:r>
            <a:r>
              <a:rPr lang="en-US" sz="2000"/>
              <a:t>= x</a:t>
            </a:r>
            <a:r>
              <a:rPr lang="en-US" sz="2000" baseline="-25000"/>
              <a:t>j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q</a:t>
            </a:r>
            <a:r>
              <a:rPr lang="en-US" sz="2000" baseline="-25000"/>
              <a:t>j+1</a:t>
            </a:r>
            <a:r>
              <a:rPr lang="en-US" sz="2000"/>
              <a:t> = q</a:t>
            </a:r>
            <a:r>
              <a:rPr lang="en-US" sz="2000" baseline="-25000"/>
              <a:t>j</a:t>
            </a:r>
            <a:r>
              <a:rPr lang="en-US" sz="2000"/>
              <a:t> + a</a:t>
            </a:r>
            <a:r>
              <a:rPr lang="en-US" sz="2000" baseline="30000"/>
              <a:t>2</a:t>
            </a:r>
            <a:r>
              <a:rPr lang="en-US" sz="2000"/>
              <a:t>- 2a</a:t>
            </a:r>
            <a:r>
              <a:rPr lang="en-US" sz="2000" baseline="30000"/>
              <a:t>2</a:t>
            </a:r>
            <a:r>
              <a:rPr lang="en-US" sz="2000"/>
              <a:t>(y</a:t>
            </a:r>
            <a:r>
              <a:rPr lang="en-US" sz="2000" baseline="-25000"/>
              <a:t>j</a:t>
            </a:r>
            <a:r>
              <a:rPr lang="en-US" sz="2000"/>
              <a:t>-1)</a:t>
            </a:r>
            <a:br>
              <a:rPr lang="en-US" sz="2000"/>
            </a:br>
            <a:r>
              <a:rPr lang="en-US" sz="2000"/>
              <a:t>Hay q</a:t>
            </a:r>
            <a:r>
              <a:rPr lang="en-US" sz="2000" baseline="-25000"/>
              <a:t>j+1</a:t>
            </a:r>
            <a:r>
              <a:rPr lang="en-US" sz="2000"/>
              <a:t> = q</a:t>
            </a:r>
            <a:r>
              <a:rPr lang="en-US" sz="2000" baseline="-25000"/>
              <a:t>j</a:t>
            </a:r>
            <a:r>
              <a:rPr lang="en-US" sz="2000"/>
              <a:t> + a</a:t>
            </a:r>
            <a:r>
              <a:rPr lang="en-US" sz="2000" baseline="30000"/>
              <a:t>2</a:t>
            </a:r>
            <a:r>
              <a:rPr lang="en-US" sz="2000"/>
              <a:t>(3 - </a:t>
            </a:r>
            <a:r>
              <a:rPr lang="en-US" sz="2000"/>
              <a:t>2y</a:t>
            </a:r>
            <a:r>
              <a:rPr lang="en-US" sz="2000" baseline="-25000"/>
              <a:t>j</a:t>
            </a:r>
            <a:r>
              <a:rPr lang="en-US" sz="2000"/>
              <a:t> </a:t>
            </a:r>
            <a:r>
              <a:rPr lang="en-US" sz="2000" smtClean="0"/>
              <a:t>)</a:t>
            </a: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26742" y="3177862"/>
            <a:ext cx="54138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NewRomanPSMT"/>
              </a:rPr>
              <a:t>Tính q</a:t>
            </a:r>
            <a:r>
              <a:rPr lang="en-US" sz="1050">
                <a:solidFill>
                  <a:srgbClr val="000000"/>
                </a:solidFill>
                <a:latin typeface="TimesNewRomanPSMT"/>
              </a:rPr>
              <a:t>1</a:t>
            </a:r>
            <a:r>
              <a:rPr lang="en-US">
                <a:solidFill>
                  <a:srgbClr val="000000"/>
                </a:solidFill>
                <a:latin typeface="TimesNewRomanPSMT"/>
              </a:rPr>
              <a:t>?</a:t>
            </a:r>
            <a:br>
              <a:rPr lang="en-US">
                <a:solidFill>
                  <a:srgbClr val="000000"/>
                </a:solidFill>
                <a:latin typeface="TimesNewRomanPSMT"/>
              </a:rPr>
            </a:br>
            <a:r>
              <a:rPr lang="en-US" sz="2000">
                <a:solidFill>
                  <a:srgbClr val="000000"/>
                </a:solidFill>
                <a:latin typeface="TimesNewRomanPSMT"/>
              </a:rPr>
              <a:t>q</a:t>
            </a:r>
            <a:r>
              <a:rPr lang="en-US" sz="1100">
                <a:solidFill>
                  <a:srgbClr val="000000"/>
                </a:solidFill>
                <a:latin typeface="TimesNewRomanPSMT"/>
              </a:rPr>
              <a:t>1 </a:t>
            </a:r>
            <a:r>
              <a:rPr lang="en-US" sz="2000">
                <a:solidFill>
                  <a:srgbClr val="000000"/>
                </a:solidFill>
                <a:latin typeface="TimesNewRomanPSMT"/>
              </a:rPr>
              <a:t>= f(x</a:t>
            </a:r>
            <a:r>
              <a:rPr lang="en-US" sz="1100">
                <a:solidFill>
                  <a:srgbClr val="000000"/>
                </a:solidFill>
                <a:latin typeface="TimesNewRomanPSMT"/>
              </a:rPr>
              <a:t>k</a:t>
            </a:r>
            <a:r>
              <a:rPr lang="en-US" sz="2000">
                <a:solidFill>
                  <a:srgbClr val="000000"/>
                </a:solidFill>
                <a:latin typeface="TimesNewRomanPSMT"/>
              </a:rPr>
              <a:t>+1/2,y</a:t>
            </a:r>
            <a:r>
              <a:rPr lang="en-US" sz="1100">
                <a:solidFill>
                  <a:srgbClr val="000000"/>
                </a:solidFill>
                <a:latin typeface="TimesNewRomanPSMT"/>
              </a:rPr>
              <a:t>k </a:t>
            </a:r>
            <a:r>
              <a:rPr lang="en-US" sz="2000">
                <a:solidFill>
                  <a:srgbClr val="000000"/>
                </a:solidFill>
                <a:latin typeface="TimesNewRomanPSMT"/>
              </a:rPr>
              <a:t>-1) </a:t>
            </a:r>
            <a:r>
              <a:rPr lang="en-US" sz="2000">
                <a:solidFill>
                  <a:srgbClr val="000000"/>
                </a:solidFill>
                <a:latin typeface="TimesNewRomanPSMT"/>
              </a:rPr>
              <a:t>= </a:t>
            </a:r>
            <a:r>
              <a:rPr lang="en-US" sz="2000" smtClean="0">
                <a:solidFill>
                  <a:srgbClr val="000000"/>
                </a:solidFill>
                <a:latin typeface="TimesNewRomanPSMT"/>
              </a:rPr>
              <a:t>b</a:t>
            </a:r>
            <a:r>
              <a:rPr lang="en-US" sz="2000" baseline="30000" smtClean="0">
                <a:solidFill>
                  <a:srgbClr val="000000"/>
                </a:solidFill>
                <a:latin typeface="TimesNewRomanPSMT"/>
              </a:rPr>
              <a:t>2</a:t>
            </a:r>
            <a:r>
              <a:rPr lang="en-US" sz="2000" smtClean="0">
                <a:solidFill>
                  <a:srgbClr val="000000"/>
                </a:solidFill>
                <a:latin typeface="TimesNewRomanPSMT"/>
              </a:rPr>
              <a:t>(x</a:t>
            </a:r>
            <a:r>
              <a:rPr lang="en-US" sz="1100" smtClean="0">
                <a:solidFill>
                  <a:srgbClr val="000000"/>
                </a:solidFill>
                <a:latin typeface="TimesNewRomanPSMT"/>
              </a:rPr>
              <a:t>k</a:t>
            </a:r>
            <a:r>
              <a:rPr lang="en-US" sz="2000" smtClean="0">
                <a:solidFill>
                  <a:srgbClr val="000000"/>
                </a:solidFill>
                <a:latin typeface="TimesNewRomanPSMT"/>
              </a:rPr>
              <a:t>+1/2)</a:t>
            </a:r>
            <a:r>
              <a:rPr lang="en-US" sz="2000" baseline="30000" smtClean="0">
                <a:solidFill>
                  <a:srgbClr val="000000"/>
                </a:solidFill>
                <a:latin typeface="TimesNewRomanPSMT"/>
              </a:rPr>
              <a:t>2</a:t>
            </a:r>
            <a:r>
              <a:rPr lang="en-US" sz="2000" smtClean="0">
                <a:solidFill>
                  <a:srgbClr val="000000"/>
                </a:solidFill>
                <a:latin typeface="TimesNewRomanPSMT"/>
              </a:rPr>
              <a:t>+ a</a:t>
            </a:r>
            <a:r>
              <a:rPr lang="en-US" sz="2000" baseline="30000" smtClean="0">
                <a:solidFill>
                  <a:srgbClr val="000000"/>
                </a:solidFill>
                <a:latin typeface="TimesNewRomanPSMT"/>
              </a:rPr>
              <a:t>2</a:t>
            </a:r>
            <a:r>
              <a:rPr lang="en-US" sz="2000" smtClean="0">
                <a:solidFill>
                  <a:srgbClr val="000000"/>
                </a:solidFill>
                <a:latin typeface="TimesNewRomanPSMT"/>
              </a:rPr>
              <a:t>(y</a:t>
            </a:r>
            <a:r>
              <a:rPr lang="en-US" sz="1100" smtClean="0">
                <a:solidFill>
                  <a:srgbClr val="000000"/>
                </a:solidFill>
                <a:latin typeface="TimesNewRomanPSMT"/>
              </a:rPr>
              <a:t>k</a:t>
            </a:r>
            <a:r>
              <a:rPr lang="en-US" sz="2000" smtClean="0">
                <a:solidFill>
                  <a:srgbClr val="000000"/>
                </a:solidFill>
                <a:latin typeface="TimesNewRomanPSMT"/>
              </a:rPr>
              <a:t>-1)</a:t>
            </a:r>
            <a:r>
              <a:rPr lang="en-US" sz="2000" baseline="30000" smtClean="0">
                <a:solidFill>
                  <a:srgbClr val="000000"/>
                </a:solidFill>
                <a:latin typeface="TimesNewRomanPSMT"/>
              </a:rPr>
              <a:t>2</a:t>
            </a:r>
            <a:r>
              <a:rPr lang="en-US" sz="1100" smtClean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smtClean="0">
                <a:solidFill>
                  <a:srgbClr val="000000"/>
                </a:solidFill>
                <a:latin typeface="TimesNewRomanPSMT"/>
              </a:rPr>
              <a:t>–a</a:t>
            </a:r>
            <a:r>
              <a:rPr lang="en-US" sz="2000" baseline="30000" smtClean="0">
                <a:solidFill>
                  <a:srgbClr val="000000"/>
                </a:solidFill>
                <a:latin typeface="TimesNewRomanPSMT"/>
              </a:rPr>
              <a:t>2</a:t>
            </a:r>
            <a:r>
              <a:rPr lang="en-US" sz="2000" smtClean="0">
                <a:solidFill>
                  <a:srgbClr val="000000"/>
                </a:solidFill>
                <a:latin typeface="TimesNewRomanPSMT"/>
              </a:rPr>
              <a:t>b</a:t>
            </a:r>
            <a:r>
              <a:rPr lang="en-US" sz="2000" baseline="30000" smtClean="0">
                <a:solidFill>
                  <a:srgbClr val="000000"/>
                </a:solidFill>
                <a:latin typeface="TimesNewRomanPSMT"/>
              </a:rPr>
              <a:t>2</a:t>
            </a:r>
            <a:r>
              <a:rPr lang="en-US" sz="2000">
                <a:solidFill>
                  <a:srgbClr val="000000"/>
                </a:solidFill>
                <a:latin typeface="TimesNewRomanPSMT"/>
              </a:rPr>
              <a:t/>
            </a:r>
            <a:br>
              <a:rPr lang="en-US" sz="2000">
                <a:solidFill>
                  <a:srgbClr val="000000"/>
                </a:solidFill>
                <a:latin typeface="TimesNewRomanPSMT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262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5" y="1612454"/>
            <a:ext cx="10254917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vi-VN" sz="2000" b="1"/>
              <a:t>Giải thuật sinh </a:t>
            </a:r>
            <a:r>
              <a:rPr lang="vi-VN" sz="2000" b="1"/>
              <a:t>đường </a:t>
            </a:r>
            <a:r>
              <a:rPr lang="vi-VN" sz="2000" b="1" smtClean="0"/>
              <a:t>ellipse</a:t>
            </a:r>
            <a:endParaRPr lang="en-US" sz="2000" b="1"/>
          </a:p>
          <a:p>
            <a:pPr lvl="0" algn="just"/>
            <a:r>
              <a:rPr lang="en-US" sz="2000" b="1" smtClean="0"/>
              <a:t>DEMO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0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853754"/>
            <a:ext cx="8052837" cy="401676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smtClean="0"/>
              <a:t>2.1. Hệ </a:t>
            </a:r>
            <a:r>
              <a:rPr lang="en-US" b="1"/>
              <a:t>đồ hoạ </a:t>
            </a:r>
            <a:r>
              <a:rPr lang="en-US" b="1" smtClean="0"/>
              <a:t>thế </a:t>
            </a:r>
            <a:r>
              <a:rPr lang="en-US" b="1"/>
              <a:t>giới thực và hệ đồ hoạ thiết </a:t>
            </a:r>
            <a:r>
              <a:rPr lang="en-US" b="1" smtClean="0"/>
              <a:t>bị</a:t>
            </a:r>
          </a:p>
          <a:p>
            <a:pPr lvl="0"/>
            <a:r>
              <a:rPr lang="vi-VN"/>
              <a:t>Các điểm trong hệ tọa độ thiết bị cũng được mô tả bởi một cặp tọa độ (x, y</a:t>
            </a:r>
            <a:r>
              <a:rPr lang="vi-VN" smtClean="0"/>
              <a:t>),</a:t>
            </a:r>
            <a:r>
              <a:rPr lang="en-US" smtClean="0"/>
              <a:t> </a:t>
            </a:r>
            <a:r>
              <a:rPr lang="vi-VN" smtClean="0"/>
              <a:t>tuy </a:t>
            </a:r>
            <a:r>
              <a:rPr lang="vi-VN"/>
              <a:t>nhiên điểm khác với hệ tọa độ thực là x, y ∈ N. </a:t>
            </a:r>
            <a:r>
              <a:rPr lang="en-US" smtClean="0"/>
              <a:t>Do đó, </a:t>
            </a:r>
            <a:r>
              <a:rPr lang="en-US"/>
              <a:t>các điểm trong các hệ tọa </a:t>
            </a:r>
            <a:r>
              <a:rPr lang="en-US" smtClean="0"/>
              <a:t>độ thiết </a:t>
            </a:r>
            <a:r>
              <a:rPr lang="en-US"/>
              <a:t>bị là rời rạc do tính chất của tập các số tự </a:t>
            </a:r>
            <a:r>
              <a:rPr lang="en-US" smtClean="0"/>
              <a:t>nhiên.</a:t>
            </a:r>
          </a:p>
          <a:p>
            <a:pPr lvl="0" algn="just"/>
            <a:r>
              <a:rPr lang="en-US"/>
              <a:t>Các tọa độ x, y của hệ tọa độ thiết bị không thể lớn tùy ý mà đều </a:t>
            </a:r>
            <a:r>
              <a:rPr lang="en-US" smtClean="0"/>
              <a:t>bị giới hạn trong </a:t>
            </a:r>
            <a:r>
              <a:rPr lang="en-US"/>
              <a:t>một khoảng nào đó. Một số thiết bị chỉ cho x </a:t>
            </a:r>
            <a:r>
              <a:rPr lang="en-US" smtClean="0"/>
              <a:t>thuộc đoạn [0,639] và y thuộc </a:t>
            </a:r>
            <a:r>
              <a:rPr lang="en-US"/>
              <a:t>đoạn [0,479]. Khoảng giới hạn các tọa độ </a:t>
            </a:r>
            <a:r>
              <a:rPr lang="en-US" smtClean="0"/>
              <a:t>x, y </a:t>
            </a:r>
            <a:r>
              <a:rPr lang="en-US"/>
              <a:t>là khác nhau đối với từng </a:t>
            </a:r>
            <a:r>
              <a:rPr lang="en-US" smtClean="0"/>
              <a:t>loại thiết </a:t>
            </a:r>
            <a:r>
              <a:rPr lang="en-US"/>
              <a:t>bị khác nhau</a:t>
            </a:r>
            <a:r>
              <a:rPr lang="en-US" smtClean="0"/>
              <a:t>.</a:t>
            </a:r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4899" y="1646237"/>
            <a:ext cx="2543175" cy="1838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4898" y="3578567"/>
            <a:ext cx="2543175" cy="209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591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5" y="1612454"/>
            <a:ext cx="10254917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en-US" sz="2000" b="1"/>
              <a:t>Giải thuật sinh </a:t>
            </a:r>
            <a:r>
              <a:rPr lang="en-US" sz="2000" b="1"/>
              <a:t>ký </a:t>
            </a:r>
            <a:r>
              <a:rPr lang="en-US" sz="2000" b="1" smtClean="0"/>
              <a:t>tự</a:t>
            </a:r>
            <a:endParaRPr lang="en-US" sz="2000"/>
          </a:p>
          <a:p>
            <a:pPr lvl="0"/>
            <a:r>
              <a:rPr lang="vi-VN" sz="2000"/>
              <a:t>Trong màn hình text, truy xuất các ký tự trên màn hình được hỗ trợ bởi phần cứng. </a:t>
            </a:r>
            <a:r>
              <a:rPr lang="vi-VN" sz="2000"/>
              <a:t>Các </a:t>
            </a:r>
            <a:r>
              <a:rPr lang="vi-VN" sz="2000" smtClean="0"/>
              <a:t>ký</a:t>
            </a:r>
            <a:r>
              <a:rPr lang="en-US" sz="2000" smtClean="0"/>
              <a:t> </a:t>
            </a:r>
            <a:r>
              <a:rPr lang="vi-VN" sz="2000" smtClean="0"/>
              <a:t>tự </a:t>
            </a:r>
            <a:r>
              <a:rPr lang="vi-VN" sz="2000"/>
              <a:t>được lưu trữ trong bộ nhớ ROM, dưới dạng bitmap hay các ma trận ảnh. Phần cứng sẽ </a:t>
            </a:r>
            <a:r>
              <a:rPr lang="vi-VN" sz="2000"/>
              <a:t>đưa </a:t>
            </a:r>
            <a:r>
              <a:rPr lang="vi-VN" sz="2000" smtClean="0"/>
              <a:t>ký</a:t>
            </a:r>
            <a:r>
              <a:rPr lang="en-US" sz="2000" smtClean="0"/>
              <a:t> </a:t>
            </a:r>
            <a:r>
              <a:rPr lang="vi-VN" sz="2000" smtClean="0"/>
              <a:t>tự </a:t>
            </a:r>
            <a:r>
              <a:rPr lang="vi-VN" sz="2000"/>
              <a:t>lên màn hình tại ví trí xác định, tính toán cuốn trang và xuống </a:t>
            </a:r>
            <a:r>
              <a:rPr lang="vi-VN" sz="2000"/>
              <a:t>dòng</a:t>
            </a:r>
            <a:r>
              <a:rPr lang="vi-VN" sz="2000" smtClean="0"/>
              <a:t>.</a:t>
            </a:r>
            <a:endParaRPr lang="en-US" sz="2000" smtClean="0"/>
          </a:p>
          <a:p>
            <a:pPr lvl="0"/>
            <a:r>
              <a:rPr lang="vi-VN" sz="2000"/>
              <a:t>Trong đồ hoạ:</a:t>
            </a:r>
            <a:br>
              <a:rPr lang="vi-VN" sz="2000"/>
            </a:br>
            <a:r>
              <a:rPr lang="vi-VN" sz="2000"/>
              <a:t>+ Vector: định nghĩa các ký tự theo những đường cong mềm bao ngoài </a:t>
            </a:r>
            <a:r>
              <a:rPr lang="vi-VN" sz="2000"/>
              <a:t>của </a:t>
            </a:r>
            <a:r>
              <a:rPr lang="vi-VN" sz="2000" smtClean="0"/>
              <a:t>chúng</a:t>
            </a:r>
            <a:r>
              <a:rPr lang="en-US" sz="2000" smtClean="0"/>
              <a:t>: </a:t>
            </a:r>
          </a:p>
          <a:p>
            <a:pPr lvl="1"/>
            <a:r>
              <a:rPr lang="vi-VN" sz="2000" smtClean="0"/>
              <a:t>phức </a:t>
            </a:r>
            <a:r>
              <a:rPr lang="vi-VN" sz="2000"/>
              <a:t>tạp (tính toán </a:t>
            </a:r>
            <a:r>
              <a:rPr lang="vi-VN" sz="2000"/>
              <a:t>phương </a:t>
            </a:r>
            <a:r>
              <a:rPr lang="vi-VN" sz="2000" smtClean="0"/>
              <a:t>trình)</a:t>
            </a:r>
            <a:endParaRPr lang="en-US" sz="2000" smtClean="0"/>
          </a:p>
          <a:p>
            <a:pPr lvl="1"/>
            <a:r>
              <a:rPr lang="vi-VN" sz="2000" smtClean="0"/>
              <a:t>lưu </a:t>
            </a:r>
            <a:r>
              <a:rPr lang="vi-VN" sz="2000"/>
              <a:t>trữ </a:t>
            </a:r>
            <a:r>
              <a:rPr lang="vi-VN" sz="2000"/>
              <a:t>gọn </a:t>
            </a:r>
            <a:r>
              <a:rPr lang="vi-VN" sz="2000" smtClean="0"/>
              <a:t>nhẹ</a:t>
            </a:r>
            <a:r>
              <a:rPr lang="en-US" sz="2000" smtClean="0"/>
              <a:t> (</a:t>
            </a:r>
            <a:r>
              <a:rPr lang="vi-VN" sz="2000" smtClean="0"/>
              <a:t>các </a:t>
            </a:r>
            <a:r>
              <a:rPr lang="vi-VN" sz="2000"/>
              <a:t>phép biến đổi dựa vào công thức </a:t>
            </a:r>
            <a:r>
              <a:rPr lang="vi-VN" sz="2000"/>
              <a:t>biến </a:t>
            </a:r>
            <a:r>
              <a:rPr lang="vi-VN" sz="2000" smtClean="0"/>
              <a:t>đổi</a:t>
            </a:r>
            <a:r>
              <a:rPr lang="en-US" sz="2000" smtClean="0"/>
              <a:t>)</a:t>
            </a:r>
          </a:p>
          <a:p>
            <a:pPr lvl="1"/>
            <a:r>
              <a:rPr lang="vi-VN" sz="2000" smtClean="0"/>
              <a:t>Kích </a:t>
            </a:r>
            <a:r>
              <a:rPr lang="vi-VN" sz="2000"/>
              <a:t>thước phụ thuộc vào môi trường (không có </a:t>
            </a:r>
            <a:r>
              <a:rPr lang="vi-VN" sz="2000"/>
              <a:t>kích </a:t>
            </a:r>
            <a:r>
              <a:rPr lang="vi-VN" sz="2000" smtClean="0"/>
              <a:t>thước</a:t>
            </a:r>
            <a:r>
              <a:rPr lang="en-US" sz="2000" smtClean="0"/>
              <a:t> cố định)</a:t>
            </a:r>
            <a:r>
              <a:rPr lang="vi-VN" sz="2000"/>
              <a:t/>
            </a:r>
            <a:br>
              <a:rPr lang="vi-VN" sz="2000"/>
            </a:br>
            <a:r>
              <a:rPr lang="vi-VN" sz="2000"/>
              <a:t/>
            </a:r>
            <a:br>
              <a:rPr lang="vi-VN" sz="2000"/>
            </a:br>
            <a:r>
              <a:rPr lang="vi-VN" sz="2000"/>
              <a:t/>
            </a:r>
            <a:br>
              <a:rPr lang="vi-VN" sz="2000"/>
            </a:br>
            <a:r>
              <a:rPr lang="vi-VN" sz="2000"/>
              <a:t/>
            </a:r>
            <a:br>
              <a:rPr lang="vi-VN" sz="2000"/>
            </a:b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1800" y="4774746"/>
            <a:ext cx="19716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407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5" y="1612454"/>
            <a:ext cx="10254917" cy="4331146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smtClean="0"/>
              <a:t>2.3. </a:t>
            </a:r>
            <a:r>
              <a:rPr lang="vi-VN" sz="2800" b="1" smtClean="0"/>
              <a:t>Các </a:t>
            </a:r>
            <a:r>
              <a:rPr lang="vi-VN" sz="2800" b="1"/>
              <a:t>giải thuật xây dựng thực thể cơ </a:t>
            </a:r>
            <a:r>
              <a:rPr lang="vi-VN" sz="2800" b="1" smtClean="0"/>
              <a:t>sở</a:t>
            </a:r>
            <a:endParaRPr lang="en-US" sz="2800" b="1" smtClean="0"/>
          </a:p>
          <a:p>
            <a:pPr lvl="0" algn="just"/>
            <a:r>
              <a:rPr lang="en-US" sz="2000" b="1"/>
              <a:t>Giải thuật sinh </a:t>
            </a:r>
            <a:r>
              <a:rPr lang="en-US" sz="2000" b="1"/>
              <a:t>ký </a:t>
            </a:r>
            <a:r>
              <a:rPr lang="en-US" sz="2000" b="1" smtClean="0"/>
              <a:t>tự</a:t>
            </a:r>
          </a:p>
          <a:p>
            <a:pPr lvl="0" algn="just"/>
            <a:r>
              <a:rPr lang="vi-VN" sz="2000" smtClean="0"/>
              <a:t>Trong </a:t>
            </a:r>
            <a:r>
              <a:rPr lang="vi-VN" sz="2000"/>
              <a:t>đồ </a:t>
            </a:r>
            <a:r>
              <a:rPr lang="vi-VN" sz="2000" smtClean="0"/>
              <a:t>hoạ:</a:t>
            </a:r>
            <a:endParaRPr lang="en-US" sz="2000" smtClean="0"/>
          </a:p>
          <a:p>
            <a:pPr lvl="0" algn="just"/>
            <a:r>
              <a:rPr lang="en-US" sz="2000" smtClean="0"/>
              <a:t>+ </a:t>
            </a:r>
            <a:r>
              <a:rPr lang="vi-VN" sz="2000" smtClean="0"/>
              <a:t>Bitmap</a:t>
            </a:r>
            <a:r>
              <a:rPr lang="vi-VN" sz="2000"/>
              <a:t>: </a:t>
            </a:r>
            <a:r>
              <a:rPr lang="en-US" sz="2000" smtClean="0"/>
              <a:t>M</a:t>
            </a:r>
            <a:r>
              <a:rPr lang="vi-VN" sz="2000" smtClean="0"/>
              <a:t>ỗi </a:t>
            </a:r>
            <a:r>
              <a:rPr lang="vi-VN" sz="2000"/>
              <a:t>ký tự với 1 font chữ cho trước là 1 ảnh bitmap hình chữ nhật </a:t>
            </a:r>
            <a:r>
              <a:rPr lang="vi-VN" sz="2000"/>
              <a:t>nhỏ</a:t>
            </a:r>
            <a:r>
              <a:rPr lang="vi-VN" sz="2000" smtClean="0"/>
              <a:t>.</a:t>
            </a:r>
            <a:endParaRPr lang="en-US" sz="2000" smtClean="0"/>
          </a:p>
          <a:p>
            <a:pPr lvl="0"/>
            <a:r>
              <a:rPr lang="vi-VN" sz="2000"/>
              <a:t>Đơn giản trong việc sinh </a:t>
            </a:r>
            <a:r>
              <a:rPr lang="vi-VN" sz="2000"/>
              <a:t>ký </a:t>
            </a:r>
            <a:r>
              <a:rPr lang="vi-VN" sz="2000" smtClean="0"/>
              <a:t>tự</a:t>
            </a:r>
            <a:r>
              <a:rPr lang="en-US" sz="2000" smtClean="0"/>
              <a:t> </a:t>
            </a:r>
            <a:r>
              <a:rPr lang="vi-VN" sz="2000" smtClean="0"/>
              <a:t>(copypixel)</a:t>
            </a:r>
            <a:endParaRPr lang="en-US" sz="2000"/>
          </a:p>
          <a:p>
            <a:pPr lvl="0"/>
            <a:r>
              <a:rPr lang="vi-VN" sz="2000" smtClean="0"/>
              <a:t>Lưu </a:t>
            </a:r>
            <a:r>
              <a:rPr lang="vi-VN" sz="2000"/>
              <a:t>trữ </a:t>
            </a:r>
            <a:r>
              <a:rPr lang="vi-VN" sz="2000" smtClean="0"/>
              <a:t>lớn</a:t>
            </a:r>
            <a:endParaRPr lang="en-US" sz="2000" smtClean="0"/>
          </a:p>
          <a:p>
            <a:pPr lvl="0"/>
            <a:r>
              <a:rPr lang="vi-VN" sz="2000" smtClean="0"/>
              <a:t>Các </a:t>
            </a:r>
            <a:r>
              <a:rPr lang="vi-VN" sz="2000"/>
              <a:t>phép </a:t>
            </a:r>
            <a:r>
              <a:rPr lang="vi-VN" sz="2000"/>
              <a:t>biến </a:t>
            </a:r>
            <a:r>
              <a:rPr lang="vi-VN" sz="2000" smtClean="0"/>
              <a:t>đổi</a:t>
            </a:r>
            <a:r>
              <a:rPr lang="en-US" sz="2000" smtClean="0"/>
              <a:t> </a:t>
            </a:r>
            <a:r>
              <a:rPr lang="vi-VN" sz="2000" smtClean="0"/>
              <a:t>(</a:t>
            </a:r>
            <a:r>
              <a:rPr lang="vi-VN" sz="2000"/>
              <a:t>I,B,U, scale) </a:t>
            </a:r>
            <a:r>
              <a:rPr lang="vi-VN" sz="2000"/>
              <a:t>đòi </a:t>
            </a:r>
            <a:r>
              <a:rPr lang="vi-VN" sz="2000" smtClean="0"/>
              <a:t>hỏi</a:t>
            </a:r>
            <a:r>
              <a:rPr lang="en-US" sz="2000" smtClean="0"/>
              <a:t> </a:t>
            </a:r>
            <a:r>
              <a:rPr lang="vi-VN" sz="2000" smtClean="0"/>
              <a:t>lưu </a:t>
            </a:r>
            <a:r>
              <a:rPr lang="vi-VN" sz="2000"/>
              <a:t>trữ </a:t>
            </a:r>
            <a:r>
              <a:rPr lang="vi-VN" sz="2000" smtClean="0"/>
              <a:t>thêm</a:t>
            </a:r>
            <a:endParaRPr lang="en-US" sz="2000" smtClean="0"/>
          </a:p>
          <a:p>
            <a:pPr lvl="0"/>
            <a:r>
              <a:rPr lang="vi-VN" sz="2000" smtClean="0"/>
              <a:t>Kích </a:t>
            </a:r>
            <a:r>
              <a:rPr lang="vi-VN" sz="2000"/>
              <a:t>thước </a:t>
            </a:r>
            <a:r>
              <a:rPr lang="vi-VN" sz="2000"/>
              <a:t>không </a:t>
            </a:r>
            <a:r>
              <a:rPr lang="vi-VN" sz="2000" smtClean="0"/>
              <a:t>đổi</a:t>
            </a:r>
            <a:endParaRPr lang="en-US" sz="2000" smtClean="0"/>
          </a:p>
          <a:p>
            <a:pPr lvl="0"/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9169" y="3989841"/>
            <a:ext cx="38385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274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612454"/>
            <a:ext cx="6815032" cy="4331146"/>
          </a:xfrm>
        </p:spPr>
        <p:txBody>
          <a:bodyPr>
            <a:noAutofit/>
          </a:bodyPr>
          <a:lstStyle/>
          <a:p>
            <a:pPr lvl="0" algn="just"/>
            <a:r>
              <a:rPr lang="en-US" b="1" smtClean="0"/>
              <a:t>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endParaRPr lang="en-US" b="1" smtClean="0"/>
          </a:p>
          <a:p>
            <a:pPr lvl="0" algn="just"/>
            <a:r>
              <a:rPr lang="en-US" sz="2000" b="1"/>
              <a:t>Giải thuật sinh </a:t>
            </a:r>
            <a:r>
              <a:rPr lang="en-US" sz="2000" b="1"/>
              <a:t>ký </a:t>
            </a:r>
            <a:r>
              <a:rPr lang="en-US" sz="2000" b="1" smtClean="0"/>
              <a:t>tự</a:t>
            </a:r>
          </a:p>
          <a:p>
            <a:pPr lvl="0" algn="just"/>
            <a:r>
              <a:rPr lang="vi-VN" sz="2000" smtClean="0"/>
              <a:t>Trong </a:t>
            </a:r>
            <a:r>
              <a:rPr lang="vi-VN" sz="2000"/>
              <a:t>đồ </a:t>
            </a:r>
            <a:r>
              <a:rPr lang="vi-VN" sz="2000" smtClean="0"/>
              <a:t>hoạ:</a:t>
            </a:r>
            <a:endParaRPr lang="en-US" sz="2000" smtClean="0"/>
          </a:p>
          <a:p>
            <a:pPr lvl="0" algn="just"/>
            <a:r>
              <a:rPr lang="en-US" sz="2000" smtClean="0"/>
              <a:t>+ </a:t>
            </a:r>
            <a:r>
              <a:rPr lang="vi-VN" sz="2000" smtClean="0"/>
              <a:t>bitmap</a:t>
            </a:r>
            <a:r>
              <a:rPr lang="vi-VN" sz="2000"/>
              <a:t>: </a:t>
            </a:r>
            <a:endParaRPr lang="en-US" sz="2000" smtClean="0"/>
          </a:p>
          <a:p>
            <a:pPr lvl="0" algn="just"/>
            <a:r>
              <a:rPr lang="en-US" sz="2000" smtClean="0"/>
              <a:t>S</a:t>
            </a:r>
            <a:r>
              <a:rPr lang="vi-VN" sz="2000" smtClean="0"/>
              <a:t>ử </a:t>
            </a:r>
            <a:r>
              <a:rPr lang="vi-VN" sz="2000"/>
              <a:t>dụng hàm copypixel (copy điểm ảnh) được lưu trữ trong bộ nhớ cố </a:t>
            </a:r>
            <a:r>
              <a:rPr lang="vi-VN" sz="2000"/>
              <a:t>định </a:t>
            </a:r>
            <a:endParaRPr lang="en-US" sz="2000" smtClean="0"/>
          </a:p>
          <a:p>
            <a:pPr lvl="0"/>
            <a:r>
              <a:rPr lang="en-US" sz="2000"/>
              <a:t>S</a:t>
            </a:r>
            <a:r>
              <a:rPr lang="vi-VN" sz="2000"/>
              <a:t>ử dụng </a:t>
            </a:r>
            <a:r>
              <a:rPr lang="vi-VN" sz="2000"/>
              <a:t>hàm </a:t>
            </a:r>
            <a:r>
              <a:rPr lang="en-US" sz="2000" smtClean="0"/>
              <a:t> f</a:t>
            </a:r>
            <a:r>
              <a:rPr lang="vi-VN" sz="2000" smtClean="0"/>
              <a:t>ontcache</a:t>
            </a:r>
            <a:r>
              <a:rPr lang="vi-VN" sz="2000"/>
              <a:t>, đưa vào bộ nhớ đệm hiển thị</a:t>
            </a:r>
            <a:r>
              <a:rPr lang="vi-VN" sz="2000"/>
              <a:t>. </a:t>
            </a:r>
            <a:r>
              <a:rPr lang="en-US" sz="2000" smtClean="0"/>
              <a:t>Trong đó, m</a:t>
            </a:r>
            <a:r>
              <a:rPr lang="vi-VN" sz="2000" smtClean="0"/>
              <a:t>ỗi </a:t>
            </a:r>
            <a:r>
              <a:rPr lang="vi-VN" sz="2000"/>
              <a:t>1 ký tự như 1 ma trận 2 chiều của các điểm </a:t>
            </a:r>
            <a:r>
              <a:rPr lang="vi-VN" sz="2000"/>
              <a:t>ảnh </a:t>
            </a:r>
            <a:r>
              <a:rPr lang="vi-VN" sz="2000" smtClean="0"/>
              <a:t>-</a:t>
            </a:r>
            <a:r>
              <a:rPr lang="en-US" sz="2000" smtClean="0"/>
              <a:t> </a:t>
            </a:r>
            <a:r>
              <a:rPr lang="vi-VN" sz="2000" smtClean="0"/>
              <a:t>mặt </a:t>
            </a:r>
            <a:r>
              <a:rPr lang="vi-VN" sz="2000"/>
              <a:t>nạ</a:t>
            </a:r>
            <a:r>
              <a:rPr lang="vi-VN" sz="2000" smtClean="0"/>
              <a:t>.</a:t>
            </a: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82858" y="2137071"/>
            <a:ext cx="4064000" cy="38164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  <a:t>Hàm_sinh_ki_tu (mask)</a:t>
            </a:r>
            <a: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  <a:t/>
            </a:r>
            <a:b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{</a:t>
            </a:r>
          </a:p>
          <a:p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 xmax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, ymax, xmin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ymin</a:t>
            </a:r>
          </a:p>
          <a:p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 //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các giới hạn của mặt nạ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  xo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yo</a:t>
            </a:r>
          </a:p>
          <a:p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 //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điểm gốc trên bộ đệm hiển thị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  for 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(i=ymin;i&lt; ymax ;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i</a:t>
            </a: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++)</a:t>
            </a:r>
          </a:p>
          <a:p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  {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    for 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(j=xmin; j&lt; xmax ; 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j</a:t>
            </a: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++)</a:t>
            </a:r>
          </a:p>
          <a:p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     {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       if 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(mask(i,j) &lt;&gt; 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)</a:t>
            </a:r>
          </a:p>
          <a:p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       {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           copypixel 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((mask(i,j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), </a:t>
            </a: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pixel(xo+j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yo+i</a:t>
            </a: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));</a:t>
            </a:r>
          </a:p>
          <a:p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       }</a:t>
            </a:r>
          </a:p>
          <a:p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     }</a:t>
            </a:r>
          </a:p>
          <a:p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 }</a:t>
            </a:r>
            <a: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sz="1400" smtClean="0">
                <a:solidFill>
                  <a:srgbClr val="000000"/>
                </a:solidFill>
                <a:latin typeface="Tahoma" panose="020B0604030504040204" pitchFamily="34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793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612454"/>
            <a:ext cx="6815032" cy="4331146"/>
          </a:xfrm>
        </p:spPr>
        <p:txBody>
          <a:bodyPr>
            <a:noAutofit/>
          </a:bodyPr>
          <a:lstStyle/>
          <a:p>
            <a:pPr lvl="0" algn="just"/>
            <a:r>
              <a:rPr lang="en-US" b="1" smtClean="0"/>
              <a:t>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endParaRPr lang="en-US" b="1" smtClean="0"/>
          </a:p>
          <a:p>
            <a:pPr lvl="0" algn="just"/>
            <a:r>
              <a:rPr lang="en-US" sz="2000" b="1"/>
              <a:t>Giải thuật sinh </a:t>
            </a:r>
            <a:r>
              <a:rPr lang="en-US" sz="2000" b="1"/>
              <a:t>ký </a:t>
            </a:r>
            <a:r>
              <a:rPr lang="en-US" sz="2000" b="1" smtClean="0"/>
              <a:t>tự</a:t>
            </a:r>
          </a:p>
          <a:p>
            <a:pPr lvl="0" algn="just"/>
            <a:r>
              <a:rPr lang="vi-VN" sz="2000" smtClean="0"/>
              <a:t>Trong </a:t>
            </a:r>
            <a:r>
              <a:rPr lang="vi-VN" sz="2000"/>
              <a:t>đồ </a:t>
            </a:r>
            <a:r>
              <a:rPr lang="vi-VN" sz="2000" smtClean="0"/>
              <a:t>hoạ:</a:t>
            </a:r>
            <a:endParaRPr lang="en-US" sz="2000" smtClean="0"/>
          </a:p>
          <a:p>
            <a:pPr lvl="0" algn="just"/>
            <a:r>
              <a:rPr lang="en-US" sz="2000" smtClean="0"/>
              <a:t>+ B</a:t>
            </a:r>
            <a:r>
              <a:rPr lang="vi-VN" sz="2000" smtClean="0"/>
              <a:t>itmap</a:t>
            </a:r>
            <a:r>
              <a:rPr lang="vi-VN" sz="2000"/>
              <a:t>: </a:t>
            </a:r>
            <a:endParaRPr lang="en-US" sz="2000" smtClean="0"/>
          </a:p>
          <a:p>
            <a:pPr lvl="0"/>
            <a:r>
              <a:rPr lang="vi-VN" sz="2000"/>
              <a:t>Ký tự fontcache bitmap đơn giản của SRGP lưu trữ các ký tự theo chuỗi liên </a:t>
            </a:r>
            <a:r>
              <a:rPr lang="vi-VN" sz="2000"/>
              <a:t>tiếp </a:t>
            </a:r>
            <a:r>
              <a:rPr lang="vi-VN" sz="2000" smtClean="0"/>
              <a:t>nhau</a:t>
            </a:r>
            <a:r>
              <a:rPr lang="en-US" sz="2000" smtClean="0"/>
              <a:t> </a:t>
            </a:r>
            <a:r>
              <a:rPr lang="vi-VN" sz="2000" smtClean="0"/>
              <a:t>trong </a:t>
            </a:r>
            <a:r>
              <a:rPr lang="vi-VN" sz="2000"/>
              <a:t>bộ nhớ. Nhưng độ rộng các ký tự khác nhau, truy nhập các fontcache thông qua bản </a:t>
            </a:r>
            <a:r>
              <a:rPr lang="vi-VN" sz="2000"/>
              <a:t>ghi </a:t>
            </a:r>
            <a:r>
              <a:rPr lang="vi-VN" sz="2000" smtClean="0"/>
              <a:t>về</a:t>
            </a:r>
            <a:r>
              <a:rPr lang="en-US" sz="2000" smtClean="0"/>
              <a:t> </a:t>
            </a:r>
            <a:r>
              <a:rPr lang="vi-VN" sz="2000" smtClean="0"/>
              <a:t>cấu </a:t>
            </a:r>
            <a:r>
              <a:rPr lang="vi-VN" sz="2000"/>
              <a:t>trúc cho từng kí </a:t>
            </a:r>
            <a:r>
              <a:rPr lang="vi-VN" sz="2000"/>
              <a:t>tự</a:t>
            </a:r>
            <a:r>
              <a:rPr lang="vi-VN" sz="2000" smtClean="0"/>
              <a:t>.</a:t>
            </a: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82858" y="2137071"/>
            <a:ext cx="4064000" cy="372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Cấu trúc font chữ</a:t>
            </a:r>
            <a:r>
              <a:rPr lang="en-US"/>
              <a:t/>
            </a:r>
            <a:br>
              <a:rPr lang="en-US"/>
            </a:br>
            <a:r>
              <a:rPr lang="en-US"/>
              <a:t>typedef </a:t>
            </a:r>
            <a:r>
              <a:rPr lang="en-US"/>
              <a:t>struct </a:t>
            </a:r>
            <a:endParaRPr lang="en-US" smtClean="0"/>
          </a:p>
          <a:p>
            <a:r>
              <a:rPr lang="en-US" smtClean="0"/>
              <a:t>{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  int </a:t>
            </a:r>
            <a:r>
              <a:rPr lang="en-US"/>
              <a:t>leftx;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  int </a:t>
            </a:r>
            <a:r>
              <a:rPr lang="en-US"/>
              <a:t>width;</a:t>
            </a:r>
            <a:br>
              <a:rPr lang="en-US"/>
            </a:br>
            <a:r>
              <a:rPr lang="en-US"/>
              <a:t>} Charlocation; //Vị trí của text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struct </a:t>
            </a:r>
          </a:p>
          <a:p>
            <a:r>
              <a:rPr lang="en-US" smtClean="0"/>
              <a:t>{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  int </a:t>
            </a:r>
            <a:r>
              <a:rPr lang="en-US"/>
              <a:t>CacheId;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  int </a:t>
            </a:r>
            <a:r>
              <a:rPr lang="en-US"/>
              <a:t>Height; // Độ rộng chữ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  int </a:t>
            </a:r>
            <a:r>
              <a:rPr lang="en-US"/>
              <a:t>CharSpace; </a:t>
            </a:r>
            <a:r>
              <a:rPr lang="en-US"/>
              <a:t>// </a:t>
            </a:r>
            <a:r>
              <a:rPr lang="en-US" smtClean="0"/>
              <a:t>K.cách </a:t>
            </a:r>
            <a:r>
              <a:rPr lang="en-US"/>
              <a:t>giữa các ký tự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  Charlocation </a:t>
            </a:r>
            <a:r>
              <a:rPr lang="en-US"/>
              <a:t>Table [128]; </a:t>
            </a:r>
            <a:r>
              <a:rPr lang="en-US"/>
              <a:t>//</a:t>
            </a:r>
            <a:r>
              <a:rPr lang="en-US" smtClean="0"/>
              <a:t>bảng chữ cái</a:t>
            </a:r>
            <a:r>
              <a:rPr lang="en-US"/>
              <a:t/>
            </a:r>
            <a:br>
              <a:rPr lang="en-US"/>
            </a:br>
            <a:r>
              <a:rPr lang="en-US"/>
              <a:t>} </a:t>
            </a:r>
            <a:r>
              <a:rPr lang="en-US"/>
              <a:t>fontcache</a:t>
            </a:r>
            <a:r>
              <a:rPr lang="en-US" smtClean="0"/>
              <a:t>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823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485454"/>
            <a:ext cx="9729812" cy="4625060"/>
          </a:xfrm>
        </p:spPr>
        <p:txBody>
          <a:bodyPr>
            <a:noAutofit/>
          </a:bodyPr>
          <a:lstStyle/>
          <a:p>
            <a:pPr lvl="0" algn="just"/>
            <a:r>
              <a:rPr lang="en-US" b="1" smtClean="0"/>
              <a:t>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endParaRPr lang="en-US" b="1" smtClean="0"/>
          </a:p>
          <a:p>
            <a:pPr lvl="0" algn="just"/>
            <a:r>
              <a:rPr lang="en-US" sz="2000" b="1"/>
              <a:t>Giải thuật sinh đa giác (</a:t>
            </a:r>
            <a:r>
              <a:rPr lang="en-US" sz="2000" b="1"/>
              <a:t>Polygon</a:t>
            </a:r>
            <a:r>
              <a:rPr lang="en-US" sz="2000" b="1" smtClean="0"/>
              <a:t>)</a:t>
            </a:r>
            <a:endParaRPr lang="en-US" sz="2000"/>
          </a:p>
          <a:p>
            <a:pPr lvl="0" algn="just"/>
            <a:r>
              <a:rPr lang="vi-VN" sz="2000" b="1" i="1" smtClean="0"/>
              <a:t>Thuật </a:t>
            </a:r>
            <a:r>
              <a:rPr lang="vi-VN" sz="2000" b="1" i="1"/>
              <a:t>giải vẽ đường bao </a:t>
            </a:r>
            <a:r>
              <a:rPr lang="vi-VN" sz="2000" b="1" i="1"/>
              <a:t>đa </a:t>
            </a:r>
            <a:r>
              <a:rPr lang="vi-VN" sz="2000" b="1" i="1" smtClean="0"/>
              <a:t>giác</a:t>
            </a:r>
            <a:r>
              <a:rPr lang="vi-VN" sz="2000" smtClean="0"/>
              <a:t>:</a:t>
            </a:r>
            <a:endParaRPr lang="en-US" sz="2000" smtClean="0"/>
          </a:p>
          <a:p>
            <a:pPr lvl="0"/>
            <a:r>
              <a:rPr lang="en-US" sz="2000"/>
              <a:t>Việc biểu diễn đa giác thông </a:t>
            </a:r>
            <a:r>
              <a:rPr lang="en-US" sz="2000"/>
              <a:t>qua</a:t>
            </a:r>
            <a:r>
              <a:rPr lang="en-US" sz="2000" smtClean="0"/>
              <a:t>:</a:t>
            </a:r>
          </a:p>
          <a:p>
            <a:pPr lvl="1"/>
            <a:r>
              <a:rPr lang="en-US" sz="2000" smtClean="0"/>
              <a:t>Tập </a:t>
            </a:r>
            <a:r>
              <a:rPr lang="en-US" sz="2000"/>
              <a:t>các </a:t>
            </a:r>
            <a:r>
              <a:rPr lang="en-US" sz="2000"/>
              <a:t>đoạn </a:t>
            </a:r>
            <a:r>
              <a:rPr lang="en-US" sz="2000" smtClean="0"/>
              <a:t>thẳng</a:t>
            </a:r>
          </a:p>
          <a:p>
            <a:pPr lvl="1"/>
            <a:r>
              <a:rPr lang="en-US" sz="2000" smtClean="0"/>
              <a:t>Tập </a:t>
            </a:r>
            <a:r>
              <a:rPr lang="en-US" sz="2000"/>
              <a:t>các điểm thuộc </a:t>
            </a:r>
            <a:r>
              <a:rPr lang="en-US" sz="2000"/>
              <a:t>đa </a:t>
            </a:r>
            <a:r>
              <a:rPr lang="en-US" sz="2000" smtClean="0"/>
              <a:t>giác</a:t>
            </a:r>
          </a:p>
          <a:p>
            <a:r>
              <a:rPr lang="en-US" sz="2000"/>
              <a:t>Các loại đa </a:t>
            </a:r>
            <a:r>
              <a:rPr lang="en-US" sz="2000"/>
              <a:t>giác</a:t>
            </a:r>
            <a:r>
              <a:rPr lang="en-US" sz="2000" smtClean="0"/>
              <a:t>:</a:t>
            </a:r>
          </a:p>
          <a:p>
            <a:pPr lvl="1"/>
            <a:r>
              <a:rPr lang="vi-VN" sz="2000"/>
              <a:t>Đa giác lồi: là đa giác có đường thẳng nối bất ký 2 điểm bên trong nào của đa giác </a:t>
            </a:r>
            <a:r>
              <a:rPr lang="vi-VN" sz="2000"/>
              <a:t>đều </a:t>
            </a:r>
            <a:r>
              <a:rPr lang="vi-VN" sz="2000" smtClean="0"/>
              <a:t>nằm</a:t>
            </a:r>
            <a:r>
              <a:rPr lang="en-US" sz="2000" smtClean="0"/>
              <a:t> </a:t>
            </a:r>
            <a:r>
              <a:rPr lang="vi-VN" sz="2000" smtClean="0"/>
              <a:t>trọn </a:t>
            </a:r>
            <a:r>
              <a:rPr lang="vi-VN" sz="2000"/>
              <a:t>trong đa giác</a:t>
            </a:r>
            <a:r>
              <a:rPr lang="vi-VN" sz="2000"/>
              <a:t>. </a:t>
            </a:r>
            <a:endParaRPr lang="en-US" sz="2000" smtClean="0"/>
          </a:p>
          <a:p>
            <a:pPr lvl="1"/>
            <a:r>
              <a:rPr lang="vi-VN" sz="2000" smtClean="0"/>
              <a:t>Đa </a:t>
            </a:r>
            <a:r>
              <a:rPr lang="vi-VN" sz="2000"/>
              <a:t>giác không lồi là đa giác lõm.</a:t>
            </a:r>
            <a:br>
              <a:rPr lang="vi-VN" sz="2000"/>
            </a:b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6506" y="3018971"/>
            <a:ext cx="6453195" cy="136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940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485454"/>
            <a:ext cx="9729812" cy="4625060"/>
          </a:xfrm>
        </p:spPr>
        <p:txBody>
          <a:bodyPr>
            <a:noAutofit/>
          </a:bodyPr>
          <a:lstStyle/>
          <a:p>
            <a:pPr lvl="0" algn="just"/>
            <a:r>
              <a:rPr lang="en-US" b="1" smtClean="0"/>
              <a:t>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endParaRPr lang="en-US" b="1" smtClean="0"/>
          </a:p>
          <a:p>
            <a:pPr lvl="0" algn="just"/>
            <a:r>
              <a:rPr lang="en-US" sz="2000" b="1"/>
              <a:t>Giải thuật sinh đa giác (</a:t>
            </a:r>
            <a:r>
              <a:rPr lang="en-US" sz="2000" b="1"/>
              <a:t>Polygon</a:t>
            </a:r>
            <a:r>
              <a:rPr lang="en-US" sz="2000" b="1" smtClean="0"/>
              <a:t>)</a:t>
            </a:r>
            <a:endParaRPr lang="en-US" sz="2000"/>
          </a:p>
          <a:p>
            <a:pPr lvl="0" algn="just"/>
            <a:r>
              <a:rPr lang="vi-VN" sz="2000" b="1" i="1" smtClean="0"/>
              <a:t>Thuật </a:t>
            </a:r>
            <a:r>
              <a:rPr lang="vi-VN" sz="2000" b="1" i="1"/>
              <a:t>giải vẽ đường bao </a:t>
            </a:r>
            <a:r>
              <a:rPr lang="vi-VN" sz="2000" b="1" i="1"/>
              <a:t>đa </a:t>
            </a:r>
            <a:r>
              <a:rPr lang="vi-VN" sz="2000" b="1" i="1" smtClean="0"/>
              <a:t>giác</a:t>
            </a:r>
            <a:r>
              <a:rPr lang="vi-VN" sz="2000" smtClean="0"/>
              <a:t>:</a:t>
            </a:r>
            <a:endParaRPr lang="en-US" sz="2000" smtClean="0"/>
          </a:p>
          <a:p>
            <a:pPr lvl="0"/>
            <a:r>
              <a:rPr lang="vi-VN" sz="2000"/>
              <a:t>Các đường thẳng bao đa giác - cạnh của đa giác. Các điểm giao của cạnh - đỉnh của </a:t>
            </a:r>
            <a:r>
              <a:rPr lang="vi-VN" sz="2000"/>
              <a:t>đa </a:t>
            </a:r>
            <a:r>
              <a:rPr lang="vi-VN" sz="2000" smtClean="0"/>
              <a:t>giác.</a:t>
            </a:r>
            <a:endParaRPr lang="en-US" sz="2000" smtClean="0"/>
          </a:p>
          <a:p>
            <a:pPr lvl="0"/>
            <a:r>
              <a:rPr lang="vi-VN" sz="2000" smtClean="0"/>
              <a:t>Thông </a:t>
            </a:r>
            <a:r>
              <a:rPr lang="vi-VN" sz="2000"/>
              <a:t>tin cần thiết để xác định </a:t>
            </a:r>
            <a:r>
              <a:rPr lang="vi-VN" sz="2000"/>
              <a:t>đa </a:t>
            </a:r>
            <a:r>
              <a:rPr lang="vi-VN" sz="2000" smtClean="0"/>
              <a:t>giác:</a:t>
            </a:r>
            <a:endParaRPr lang="en-US" sz="2000" smtClean="0"/>
          </a:p>
          <a:p>
            <a:pPr lvl="1"/>
            <a:r>
              <a:rPr lang="vi-VN" sz="2000" smtClean="0"/>
              <a:t>Số cạnh</a:t>
            </a:r>
            <a:endParaRPr lang="en-US" sz="2000" smtClean="0"/>
          </a:p>
          <a:p>
            <a:pPr lvl="1"/>
            <a:r>
              <a:rPr lang="vi-VN" sz="2000" smtClean="0"/>
              <a:t>Toạ </a:t>
            </a:r>
            <a:r>
              <a:rPr lang="vi-VN" sz="2000"/>
              <a:t>độ các đỉnh của </a:t>
            </a:r>
            <a:r>
              <a:rPr lang="vi-VN" sz="2000"/>
              <a:t>đa </a:t>
            </a:r>
            <a:r>
              <a:rPr lang="vi-VN" sz="2000" smtClean="0"/>
              <a:t>giác</a:t>
            </a: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32732" y="352519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  <a:t>Polygon (arrayx, arrayy,n)</a:t>
            </a:r>
            <a:b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  <a:t>{ if (n&lt;3//không phải đa giác</a:t>
            </a:r>
            <a:b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  <a:t>exit;</a:t>
            </a:r>
            <a:b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  <a:t>for (i=1 ; i&lt;= n-1; i++)</a:t>
            </a:r>
            <a:b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  <a:t>line(arrayx[i],arrayy[i], arrayx[i+1], arrayy[i+1]);</a:t>
            </a:r>
            <a:b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  <a:t>line(arrayx[i+1],arrayy[i+1], arrayx[1], arrayy[1]);</a:t>
            </a:r>
            <a:b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  <a:t>}</a:t>
            </a:r>
            <a:b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  <a:t/>
            </a:r>
            <a:b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45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485454"/>
            <a:ext cx="9729812" cy="4625060"/>
          </a:xfrm>
        </p:spPr>
        <p:txBody>
          <a:bodyPr>
            <a:noAutofit/>
          </a:bodyPr>
          <a:lstStyle/>
          <a:p>
            <a:pPr lvl="0" algn="just"/>
            <a:r>
              <a:rPr lang="en-US" b="1" smtClean="0"/>
              <a:t>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endParaRPr lang="en-US" b="1" smtClean="0"/>
          </a:p>
          <a:p>
            <a:pPr lvl="0" algn="just"/>
            <a:r>
              <a:rPr lang="en-US" sz="2000" b="1"/>
              <a:t>Giải thuật sinh đa giác (</a:t>
            </a:r>
            <a:r>
              <a:rPr lang="en-US" sz="2000" b="1"/>
              <a:t>Polygon</a:t>
            </a:r>
            <a:r>
              <a:rPr lang="en-US" sz="2000" b="1" smtClean="0"/>
              <a:t>)</a:t>
            </a:r>
            <a:endParaRPr lang="en-US" sz="2000"/>
          </a:p>
          <a:p>
            <a:pPr lvl="0" algn="just"/>
            <a:r>
              <a:rPr lang="en-US" sz="2000" b="1" i="1"/>
              <a:t>Các thuật toán tô miền kín </a:t>
            </a:r>
            <a:r>
              <a:rPr lang="en-US" sz="2000" b="1" i="1"/>
              <a:t>đa </a:t>
            </a:r>
            <a:r>
              <a:rPr lang="en-US" sz="2000" b="1" i="1" smtClean="0"/>
              <a:t>giác</a:t>
            </a:r>
            <a:r>
              <a:rPr lang="en-US" sz="2000" b="1" smtClean="0"/>
              <a:t>:</a:t>
            </a:r>
          </a:p>
          <a:p>
            <a:pPr lvl="0"/>
            <a:r>
              <a:rPr lang="vi-VN" sz="2000"/>
              <a:t>Lợi thế của hiển thị raster là: khả năng lưu trữ, copy, tô màu một vùng...Có hai </a:t>
            </a:r>
            <a:r>
              <a:rPr lang="vi-VN" sz="2000"/>
              <a:t>dạng </a:t>
            </a:r>
            <a:r>
              <a:rPr lang="vi-VN" sz="2000" smtClean="0"/>
              <a:t>vùng</a:t>
            </a:r>
            <a:r>
              <a:rPr lang="en-US" sz="2000" smtClean="0"/>
              <a:t> </a:t>
            </a:r>
            <a:r>
              <a:rPr lang="vi-VN" sz="2000" smtClean="0"/>
              <a:t>tô </a:t>
            </a:r>
            <a:r>
              <a:rPr lang="vi-VN" sz="2000"/>
              <a:t>thường gặp đó là</a:t>
            </a:r>
            <a:r>
              <a:rPr lang="vi-VN" sz="2000"/>
              <a:t>: </a:t>
            </a:r>
            <a:endParaRPr lang="en-US" sz="2000" smtClean="0"/>
          </a:p>
          <a:p>
            <a:pPr lvl="1"/>
            <a:r>
              <a:rPr lang="en-US" sz="2000" smtClean="0"/>
              <a:t>T</a:t>
            </a:r>
            <a:r>
              <a:rPr lang="vi-VN" sz="2000" smtClean="0"/>
              <a:t>ô </a:t>
            </a:r>
            <a:r>
              <a:rPr lang="vi-VN" sz="2000"/>
              <a:t>bằng một màu thuần nhất (</a:t>
            </a:r>
            <a:r>
              <a:rPr lang="vi-VN" sz="2000"/>
              <a:t>solid </a:t>
            </a:r>
            <a:r>
              <a:rPr lang="vi-VN" sz="2000" smtClean="0"/>
              <a:t>fill)</a:t>
            </a:r>
            <a:endParaRPr lang="en-US" sz="2000" smtClean="0"/>
          </a:p>
          <a:p>
            <a:pPr lvl="1"/>
            <a:r>
              <a:rPr lang="en-US" sz="2000" smtClean="0"/>
              <a:t>T</a:t>
            </a:r>
            <a:r>
              <a:rPr lang="vi-VN" sz="2000" smtClean="0"/>
              <a:t>ô </a:t>
            </a:r>
            <a:r>
              <a:rPr lang="vi-VN" sz="2000"/>
              <a:t>theo mẫu tô (fill pattern) </a:t>
            </a:r>
            <a:r>
              <a:rPr lang="vi-VN" sz="2000"/>
              <a:t>nào </a:t>
            </a:r>
            <a:r>
              <a:rPr lang="vi-VN" sz="2000" smtClean="0"/>
              <a:t>đó.</a:t>
            </a:r>
            <a:endParaRPr lang="en-US" sz="2000" smtClean="0"/>
          </a:p>
          <a:p>
            <a:pPr lvl="0"/>
            <a:r>
              <a:rPr lang="vi-VN" sz="2000" smtClean="0"/>
              <a:t>Còn </a:t>
            </a:r>
            <a:r>
              <a:rPr lang="vi-VN" sz="2000"/>
              <a:t>thiết bị vector thì hạn chế do các vùng tô màu tạo ra bởi một tập các đoạn </a:t>
            </a:r>
            <a:r>
              <a:rPr lang="vi-VN" sz="2000"/>
              <a:t>thẳng </a:t>
            </a:r>
            <a:r>
              <a:rPr lang="vi-VN" sz="2000" smtClean="0"/>
              <a:t>sát</a:t>
            </a:r>
            <a:r>
              <a:rPr lang="en-US" sz="2000" smtClean="0"/>
              <a:t> </a:t>
            </a:r>
            <a:r>
              <a:rPr lang="vi-VN" sz="2000" smtClean="0"/>
              <a:t>nhau </a:t>
            </a:r>
            <a:r>
              <a:rPr lang="vi-VN" sz="2000"/>
              <a:t>- làm chậm quá trình làm tươi.</a:t>
            </a:r>
            <a:br>
              <a:rPr lang="vi-VN" sz="2000"/>
            </a:b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07200" y="3657600"/>
            <a:ext cx="957943" cy="58057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67046" y="4238171"/>
            <a:ext cx="957943" cy="580571"/>
          </a:xfrm>
          <a:prstGeom prst="rect">
            <a:avLst/>
          </a:prstGeom>
          <a:pattFill prst="horzBrick">
            <a:fgClr>
              <a:srgbClr val="0070C0"/>
            </a:fgClr>
            <a:bgClr>
              <a:schemeClr val="bg1"/>
            </a:bgClr>
          </a:patt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766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485454"/>
            <a:ext cx="9729812" cy="4625060"/>
          </a:xfrm>
        </p:spPr>
        <p:txBody>
          <a:bodyPr>
            <a:noAutofit/>
          </a:bodyPr>
          <a:lstStyle/>
          <a:p>
            <a:pPr lvl="0" algn="just"/>
            <a:r>
              <a:rPr lang="en-US" b="1" smtClean="0"/>
              <a:t>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endParaRPr lang="en-US" b="1" smtClean="0"/>
          </a:p>
          <a:p>
            <a:pPr lvl="0" algn="just"/>
            <a:r>
              <a:rPr lang="en-US" sz="2000" b="1"/>
              <a:t>Giải thuật sinh đa giác (</a:t>
            </a:r>
            <a:r>
              <a:rPr lang="en-US" sz="2000" b="1"/>
              <a:t>Polygon</a:t>
            </a:r>
            <a:r>
              <a:rPr lang="en-US" sz="2000" b="1" smtClean="0"/>
              <a:t>)</a:t>
            </a:r>
            <a:endParaRPr lang="en-US" sz="2000"/>
          </a:p>
          <a:p>
            <a:pPr lvl="0" algn="just"/>
            <a:r>
              <a:rPr lang="en-US" sz="2000" b="1" i="1"/>
              <a:t>Các thuật toán tô miền kín </a:t>
            </a:r>
            <a:r>
              <a:rPr lang="en-US" sz="2000" b="1" i="1"/>
              <a:t>đa </a:t>
            </a:r>
            <a:r>
              <a:rPr lang="en-US" sz="2000" b="1" i="1" smtClean="0"/>
              <a:t>giác</a:t>
            </a:r>
            <a:r>
              <a:rPr lang="en-US" sz="2000" b="1" smtClean="0"/>
              <a:t>:</a:t>
            </a:r>
          </a:p>
          <a:p>
            <a:pPr lvl="0"/>
            <a:r>
              <a:rPr lang="vi-VN" sz="2000"/>
              <a:t>Giải thuật đường biên (Boundary - fill </a:t>
            </a:r>
            <a:r>
              <a:rPr lang="vi-VN" sz="2000"/>
              <a:t>Algorithm</a:t>
            </a:r>
            <a:r>
              <a:rPr lang="vi-VN" sz="2000" smtClean="0"/>
              <a:t>)</a:t>
            </a:r>
            <a:endParaRPr lang="en-US" sz="2000" smtClean="0"/>
          </a:p>
          <a:p>
            <a:pPr lvl="0"/>
            <a:r>
              <a:rPr lang="vi-VN" sz="2000"/>
              <a:t>Bắt đầu từ 1 điểm (x,y) trong vùng cần được </a:t>
            </a:r>
            <a:r>
              <a:rPr lang="vi-VN" sz="2000"/>
              <a:t>tô </a:t>
            </a:r>
            <a:r>
              <a:rPr lang="vi-VN" sz="2000" smtClean="0"/>
              <a:t>màu: </a:t>
            </a:r>
            <a:endParaRPr lang="en-US" sz="2000" smtClean="0"/>
          </a:p>
          <a:p>
            <a:pPr lvl="1"/>
            <a:r>
              <a:rPr lang="vi-VN" sz="2000" smtClean="0"/>
              <a:t>Xác </a:t>
            </a:r>
            <a:r>
              <a:rPr lang="vi-VN" sz="2000"/>
              <a:t>định màu điểm</a:t>
            </a:r>
            <a:r>
              <a:rPr lang="vi-VN" sz="2000"/>
              <a:t>: </a:t>
            </a:r>
            <a:r>
              <a:rPr lang="vi-VN" sz="2000" smtClean="0"/>
              <a:t>getpixel(x,y,c)</a:t>
            </a:r>
            <a:endParaRPr lang="en-US" sz="2000" smtClean="0"/>
          </a:p>
          <a:p>
            <a:pPr lvl="1"/>
            <a:r>
              <a:rPr lang="vi-VN" sz="2000" smtClean="0"/>
              <a:t>Tô </a:t>
            </a:r>
            <a:r>
              <a:rPr lang="vi-VN" sz="2000"/>
              <a:t>màu </a:t>
            </a:r>
            <a:r>
              <a:rPr lang="vi-VN" sz="2000" smtClean="0"/>
              <a:t>putpixel(x,y,c</a:t>
            </a:r>
            <a:r>
              <a:rPr lang="en-US" sz="2000"/>
              <a:t>)</a:t>
            </a:r>
            <a:endParaRPr lang="vi-VN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6926658" y="2066023"/>
            <a:ext cx="4947142" cy="23798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 sz="2000" smtClean="0"/>
              <a:t>Bước tiếp: </a:t>
            </a:r>
            <a:r>
              <a:rPr lang="en-US" sz="2000" smtClean="0"/>
              <a:t>K</a:t>
            </a:r>
            <a:r>
              <a:rPr lang="vi-VN" sz="2000" smtClean="0"/>
              <a:t>iểm tra thuộc tính màu các điểm lân cận</a:t>
            </a:r>
            <a:endParaRPr lang="en-US" sz="2000" smtClean="0"/>
          </a:p>
          <a:p>
            <a:pPr lvl="1"/>
            <a:r>
              <a:rPr lang="en-US" sz="2000" smtClean="0"/>
              <a:t>Đ</a:t>
            </a:r>
            <a:r>
              <a:rPr lang="vi-VN" sz="2000" smtClean="0"/>
              <a:t>iểm lân cận đã tô màu (exit)</a:t>
            </a:r>
            <a:endParaRPr lang="en-US" sz="2000" smtClean="0"/>
          </a:p>
          <a:p>
            <a:pPr lvl="1"/>
            <a:r>
              <a:rPr lang="en-US" sz="2000" smtClean="0"/>
              <a:t>T</a:t>
            </a:r>
            <a:r>
              <a:rPr lang="vi-VN" sz="2000" smtClean="0"/>
              <a:t>rùng với màu đường biên(exit)</a:t>
            </a:r>
            <a:endParaRPr lang="en-US" sz="2000" smtClean="0"/>
          </a:p>
          <a:p>
            <a:pPr lvl="1"/>
            <a:r>
              <a:rPr lang="vi-VN" sz="2000" smtClean="0"/>
              <a:t>Nếu không thì tô màu</a:t>
            </a:r>
            <a:endParaRPr lang="en-US" sz="2000" smtClean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167826" y="4987925"/>
            <a:ext cx="5658341" cy="5025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 sz="2000"/>
              <a:t>Các phương pháp xác định điểm </a:t>
            </a:r>
            <a:r>
              <a:rPr lang="vi-VN" sz="2000"/>
              <a:t>lân </a:t>
            </a:r>
            <a:r>
              <a:rPr lang="vi-VN" sz="2000" smtClean="0"/>
              <a:t>cận</a:t>
            </a:r>
            <a:r>
              <a:rPr lang="en-US" sz="2000" smtClean="0"/>
              <a:t>:</a:t>
            </a:r>
            <a:endParaRPr lang="en-US" sz="200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9387" y="4298939"/>
            <a:ext cx="24288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444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485454"/>
            <a:ext cx="9729812" cy="4625060"/>
          </a:xfrm>
        </p:spPr>
        <p:txBody>
          <a:bodyPr>
            <a:noAutofit/>
          </a:bodyPr>
          <a:lstStyle/>
          <a:p>
            <a:pPr lvl="0" algn="just"/>
            <a:r>
              <a:rPr lang="en-US" b="1" smtClean="0"/>
              <a:t>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endParaRPr lang="en-US" b="1" smtClean="0"/>
          </a:p>
          <a:p>
            <a:pPr lvl="0" algn="just"/>
            <a:r>
              <a:rPr lang="en-US" sz="2000" b="1"/>
              <a:t>Giải thuật sinh đa giác (</a:t>
            </a:r>
            <a:r>
              <a:rPr lang="en-US" sz="2000" b="1"/>
              <a:t>Polygon</a:t>
            </a:r>
            <a:r>
              <a:rPr lang="en-US" sz="2000" b="1" smtClean="0"/>
              <a:t>)</a:t>
            </a:r>
            <a:endParaRPr lang="en-US" sz="2000"/>
          </a:p>
          <a:p>
            <a:pPr lvl="0" algn="just"/>
            <a:r>
              <a:rPr lang="en-US" sz="2000" b="1" i="1"/>
              <a:t>Các thuật toán tô miền kín </a:t>
            </a:r>
            <a:r>
              <a:rPr lang="en-US" sz="2000" b="1" i="1"/>
              <a:t>đa </a:t>
            </a:r>
            <a:r>
              <a:rPr lang="en-US" sz="2000" b="1" i="1" smtClean="0"/>
              <a:t>giác</a:t>
            </a:r>
            <a:r>
              <a:rPr lang="en-US" sz="2000" b="1" smtClean="0"/>
              <a:t>:</a:t>
            </a:r>
          </a:p>
          <a:p>
            <a:pPr lvl="0"/>
            <a:r>
              <a:rPr lang="vi-VN" sz="2000"/>
              <a:t>Giải thuật dòng quét (scanline) cho việc tô </a:t>
            </a:r>
            <a:r>
              <a:rPr lang="vi-VN" sz="2000"/>
              <a:t>màu </a:t>
            </a:r>
            <a:r>
              <a:rPr lang="vi-VN" sz="2000" smtClean="0"/>
              <a:t>vùng</a:t>
            </a:r>
            <a:endParaRPr lang="en-US" sz="2000" smtClean="0"/>
          </a:p>
          <a:p>
            <a:pPr lvl="0"/>
            <a:r>
              <a:rPr lang="vi-VN" sz="2000" smtClean="0"/>
              <a:t>Giải </a:t>
            </a:r>
            <a:r>
              <a:rPr lang="vi-VN" sz="2000"/>
              <a:t>thuật dựa trên ý tưởng sử dụng một đường quét trên trục y của màn hình đi từ </a:t>
            </a:r>
            <a:r>
              <a:rPr lang="vi-VN" sz="2000"/>
              <a:t>y</a:t>
            </a:r>
            <a:r>
              <a:rPr lang="vi-VN" sz="2000" baseline="-25000"/>
              <a:t>max</a:t>
            </a:r>
            <a:r>
              <a:rPr lang="vi-VN" sz="2000"/>
              <a:t> </a:t>
            </a:r>
            <a:r>
              <a:rPr lang="vi-VN" sz="2000" smtClean="0"/>
              <a:t>đến</a:t>
            </a:r>
            <a:r>
              <a:rPr lang="en-US" sz="2000" smtClean="0"/>
              <a:t> </a:t>
            </a:r>
            <a:r>
              <a:rPr lang="vi-VN" sz="2000" smtClean="0"/>
              <a:t>y</a:t>
            </a:r>
            <a:r>
              <a:rPr lang="vi-VN" sz="2000" baseline="-25000" smtClean="0"/>
              <a:t>min</a:t>
            </a:r>
            <a:r>
              <a:rPr lang="vi-VN" sz="2000" smtClean="0"/>
              <a:t> </a:t>
            </a:r>
            <a:r>
              <a:rPr lang="vi-VN" sz="2000"/>
              <a:t>của vùng cần được </a:t>
            </a:r>
            <a:r>
              <a:rPr lang="vi-VN" sz="2000"/>
              <a:t>tô </a:t>
            </a:r>
            <a:r>
              <a:rPr lang="vi-VN" sz="2000" smtClean="0"/>
              <a:t>màu.</a:t>
            </a:r>
            <a:endParaRPr lang="en-US" sz="2000" smtClean="0"/>
          </a:p>
          <a:p>
            <a:pPr lvl="0"/>
            <a:r>
              <a:rPr lang="vi-VN" sz="2000" smtClean="0"/>
              <a:t>Với </a:t>
            </a:r>
            <a:r>
              <a:rPr lang="vi-VN" sz="2000"/>
              <a:t>mỗi giá trị y = y</a:t>
            </a:r>
            <a:r>
              <a:rPr lang="vi-VN" sz="2000" baseline="-25000"/>
              <a:t>i</a:t>
            </a:r>
            <a:r>
              <a:rPr lang="vi-VN" sz="2000"/>
              <a:t> đường thẳng quét cắt các đường biên của vùng cần tô tạo </a:t>
            </a:r>
            <a:r>
              <a:rPr lang="vi-VN" sz="2000"/>
              <a:t>ra </a:t>
            </a:r>
            <a:r>
              <a:rPr lang="vi-VN" sz="2000" smtClean="0"/>
              <a:t>đoạn</a:t>
            </a:r>
            <a:r>
              <a:rPr lang="en-US" sz="2000" smtClean="0"/>
              <a:t> </a:t>
            </a:r>
            <a:r>
              <a:rPr lang="vi-VN" sz="2000" smtClean="0"/>
              <a:t>thẳng </a:t>
            </a:r>
            <a:r>
              <a:rPr lang="vi-VN" sz="2000"/>
              <a:t>y = y</a:t>
            </a:r>
            <a:r>
              <a:rPr lang="vi-VN" sz="2000" baseline="-25000"/>
              <a:t>i</a:t>
            </a:r>
            <a:r>
              <a:rPr lang="vi-VN" sz="2000"/>
              <a:t> với x ∈[x</a:t>
            </a:r>
            <a:r>
              <a:rPr lang="vi-VN" sz="2000" baseline="-25000"/>
              <a:t>min</a:t>
            </a:r>
            <a:r>
              <a:rPr lang="vi-VN" sz="2000"/>
              <a:t>, x</a:t>
            </a:r>
            <a:r>
              <a:rPr lang="vi-VN" sz="2000" baseline="-25000"/>
              <a:t>max</a:t>
            </a:r>
            <a:r>
              <a:rPr lang="vi-VN" sz="2000"/>
              <a:t>]. Trên đoạn thẳng đó chúng ta tô màu các điểm tương ứng đi </a:t>
            </a:r>
            <a:r>
              <a:rPr lang="vi-VN" sz="2000"/>
              <a:t>từ </a:t>
            </a:r>
            <a:r>
              <a:rPr lang="vi-VN" sz="2000" smtClean="0"/>
              <a:t>x</a:t>
            </a:r>
            <a:r>
              <a:rPr lang="vi-VN" sz="2000" baseline="-25000" smtClean="0"/>
              <a:t>min</a:t>
            </a:r>
            <a:r>
              <a:rPr lang="en-US" sz="2000" smtClean="0"/>
              <a:t> </a:t>
            </a:r>
            <a:r>
              <a:rPr lang="vi-VN" sz="2000" smtClean="0"/>
              <a:t>đến x</a:t>
            </a:r>
            <a:r>
              <a:rPr lang="vi-VN" sz="2000" baseline="-25000" smtClean="0"/>
              <a:t>max</a:t>
            </a:r>
            <a:r>
              <a:rPr lang="vi-VN" sz="2000" smtClean="0"/>
              <a:t> </a:t>
            </a:r>
            <a:r>
              <a:rPr lang="vi-VN" sz="2000"/>
              <a:t>có các điểm tô (x</a:t>
            </a:r>
            <a:r>
              <a:rPr lang="vi-VN" sz="2000" baseline="-25000"/>
              <a:t>i</a:t>
            </a:r>
            <a:r>
              <a:rPr lang="vi-VN" sz="2000"/>
              <a:t>, y</a:t>
            </a:r>
            <a:r>
              <a:rPr lang="vi-VN" sz="2000" baseline="-25000"/>
              <a:t>i</a:t>
            </a:r>
            <a:r>
              <a:rPr lang="vi-VN" sz="2000"/>
              <a:t>) ∈y = y</a:t>
            </a:r>
            <a:r>
              <a:rPr lang="vi-VN" sz="2000" baseline="-25000"/>
              <a:t>i</a:t>
            </a:r>
            <a:r>
              <a:rPr lang="vi-VN" sz="2000"/>
              <a:t>.</a:t>
            </a:r>
            <a:br>
              <a:rPr lang="vi-VN" sz="2000"/>
            </a:br>
            <a:endParaRPr lang="vi-VN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502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485454"/>
            <a:ext cx="9729812" cy="4625060"/>
          </a:xfrm>
        </p:spPr>
        <p:txBody>
          <a:bodyPr>
            <a:noAutofit/>
          </a:bodyPr>
          <a:lstStyle/>
          <a:p>
            <a:pPr lvl="0" algn="just"/>
            <a:r>
              <a:rPr lang="en-US" b="1" smtClean="0"/>
              <a:t>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endParaRPr lang="en-US" b="1" smtClean="0"/>
          </a:p>
          <a:p>
            <a:pPr lvl="0" algn="just"/>
            <a:r>
              <a:rPr lang="en-US" sz="2000" b="1"/>
              <a:t>Giải thuật sinh đa giác (</a:t>
            </a:r>
            <a:r>
              <a:rPr lang="en-US" sz="2000" b="1"/>
              <a:t>Polygon</a:t>
            </a:r>
            <a:r>
              <a:rPr lang="en-US" sz="2000" b="1" smtClean="0"/>
              <a:t>)</a:t>
            </a:r>
            <a:endParaRPr lang="en-US" sz="2000"/>
          </a:p>
          <a:p>
            <a:pPr lvl="0" algn="just"/>
            <a:r>
              <a:rPr lang="en-US" sz="2000" b="1" i="1"/>
              <a:t>Các thuật toán tô miền kín </a:t>
            </a:r>
            <a:r>
              <a:rPr lang="en-US" sz="2000" b="1" i="1"/>
              <a:t>đa </a:t>
            </a:r>
            <a:r>
              <a:rPr lang="en-US" sz="2000" b="1" i="1" smtClean="0"/>
              <a:t>giác</a:t>
            </a:r>
            <a:r>
              <a:rPr lang="en-US" sz="2000" b="1" smtClean="0"/>
              <a:t>:</a:t>
            </a:r>
          </a:p>
          <a:p>
            <a:pPr lvl="0"/>
            <a:r>
              <a:rPr lang="vi-VN" sz="2000"/>
              <a:t>Giải thuật dòng quét (scanline) cho việc tô </a:t>
            </a:r>
            <a:r>
              <a:rPr lang="vi-VN" sz="2000"/>
              <a:t>màu </a:t>
            </a:r>
            <a:r>
              <a:rPr lang="vi-VN" sz="2000" smtClean="0"/>
              <a:t>vùng</a:t>
            </a:r>
            <a:endParaRPr lang="en-US" sz="2000" smtClean="0"/>
          </a:p>
          <a:p>
            <a:pPr lvl="0"/>
            <a:r>
              <a:rPr lang="en-US" sz="2000"/>
              <a:t>T</a:t>
            </a:r>
            <a:r>
              <a:rPr lang="en-US" sz="2000" smtClean="0"/>
              <a:t>ô </a:t>
            </a:r>
            <a:r>
              <a:rPr lang="en-US" sz="2000"/>
              <a:t>màu hình chữ </a:t>
            </a:r>
            <a:r>
              <a:rPr lang="en-US" sz="2000"/>
              <a:t>nhật</a:t>
            </a:r>
            <a:r>
              <a:rPr lang="en-US" sz="2000" smtClean="0"/>
              <a:t>:</a:t>
            </a:r>
          </a:p>
          <a:p>
            <a:pPr marL="0" lvl="0" indent="0">
              <a:buNone/>
            </a:pPr>
            <a:r>
              <a:rPr lang="en-US" sz="2000"/>
              <a:t/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endParaRPr lang="vi-VN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54287" y="3397854"/>
            <a:ext cx="38377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void scanline_rectg(x1,y1,x2,y2,c)</a:t>
            </a:r>
          </a:p>
          <a:p>
            <a:r>
              <a:rPr lang="en-US"/>
              <a:t>{ </a:t>
            </a:r>
          </a:p>
          <a:p>
            <a:r>
              <a:rPr lang="en-US"/>
              <a:t>  int i,j;</a:t>
            </a:r>
          </a:p>
          <a:p>
            <a:r>
              <a:rPr lang="en-US"/>
              <a:t>  for(i=y1; i&gt;=y2; </a:t>
            </a:r>
            <a:r>
              <a:rPr lang="en-US"/>
              <a:t>i-</a:t>
            </a:r>
            <a:r>
              <a:rPr lang="en-US" smtClean="0"/>
              <a:t>-)  </a:t>
            </a:r>
            <a:r>
              <a:rPr lang="en-US"/>
              <a:t>{</a:t>
            </a:r>
          </a:p>
          <a:p>
            <a:r>
              <a:rPr lang="en-US"/>
              <a:t>    for(j=x1; j&lt;= </a:t>
            </a:r>
            <a:r>
              <a:rPr lang="en-US"/>
              <a:t>x2;j</a:t>
            </a:r>
            <a:r>
              <a:rPr lang="en-US" smtClean="0"/>
              <a:t>++)    </a:t>
            </a:r>
            <a:r>
              <a:rPr lang="en-US"/>
              <a:t>{</a:t>
            </a:r>
          </a:p>
          <a:p>
            <a:r>
              <a:rPr lang="en-US"/>
              <a:t>      putpixel(i,j,c);</a:t>
            </a:r>
          </a:p>
          <a:p>
            <a:r>
              <a:rPr lang="en-US"/>
              <a:t>    }</a:t>
            </a:r>
          </a:p>
          <a:p>
            <a:r>
              <a:rPr lang="en-US"/>
              <a:t>  }</a:t>
            </a:r>
          </a:p>
          <a:p>
            <a:r>
              <a:rPr lang="en-US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4363" y="4381865"/>
            <a:ext cx="60960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/>
            <a:r>
              <a:rPr lang="vi-VN" sz="2400" b="1">
                <a:solidFill>
                  <a:srgbClr val="000000"/>
                </a:solidFill>
                <a:latin typeface="TimesNewRomanPSMT"/>
              </a:rPr>
              <a:t>Phép tô màu 1 đa giác bất kỳ sẽ </a:t>
            </a:r>
            <a:r>
              <a:rPr lang="vi-VN" sz="2400" b="1">
                <a:solidFill>
                  <a:srgbClr val="000000"/>
                </a:solidFill>
                <a:latin typeface="TimesNewRomanPSMT"/>
              </a:rPr>
              <a:t>phức </a:t>
            </a:r>
            <a:r>
              <a:rPr lang="vi-VN" sz="2400" b="1" smtClean="0">
                <a:solidFill>
                  <a:srgbClr val="000000"/>
                </a:solidFill>
                <a:latin typeface="TimesNewRomanPSMT"/>
              </a:rPr>
              <a:t>t</a:t>
            </a:r>
            <a:r>
              <a:rPr lang="en-US" sz="2400" b="1">
                <a:solidFill>
                  <a:srgbClr val="000000"/>
                </a:solidFill>
                <a:latin typeface="TimesNewRomanPSMT"/>
              </a:rPr>
              <a:t>ạ</a:t>
            </a:r>
            <a:r>
              <a:rPr lang="vi-VN" sz="2400" b="1" smtClean="0">
                <a:solidFill>
                  <a:srgbClr val="000000"/>
                </a:solidFill>
                <a:latin typeface="TimesNewRomanPSMT"/>
              </a:rPr>
              <a:t>p </a:t>
            </a:r>
            <a:r>
              <a:rPr lang="vi-VN" sz="2400" b="1">
                <a:solidFill>
                  <a:srgbClr val="000000"/>
                </a:solidFill>
                <a:latin typeface="TimesNewRomanPSMT"/>
              </a:rPr>
              <a:t>hơn rất nhiều so với hình </a:t>
            </a:r>
            <a:r>
              <a:rPr lang="vi-VN" sz="2400" b="1">
                <a:solidFill>
                  <a:srgbClr val="000000"/>
                </a:solidFill>
                <a:latin typeface="TimesNewRomanPSMT"/>
              </a:rPr>
              <a:t>chữ </a:t>
            </a:r>
            <a:r>
              <a:rPr lang="vi-VN" sz="2400" b="1" smtClean="0">
                <a:solidFill>
                  <a:srgbClr val="000000"/>
                </a:solidFill>
                <a:latin typeface="TimesNewRomanPSMT"/>
              </a:rPr>
              <a:t>nhật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1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853754"/>
            <a:ext cx="8052837" cy="401676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smtClean="0"/>
              <a:t>2.2. Biểu </a:t>
            </a:r>
            <a:r>
              <a:rPr lang="en-US" b="1"/>
              <a:t>diễn điểm và đoạn </a:t>
            </a:r>
            <a:r>
              <a:rPr lang="en-US" b="1" smtClean="0"/>
              <a:t>thẳng</a:t>
            </a:r>
            <a:endParaRPr lang="en-US"/>
          </a:p>
          <a:p>
            <a:pPr lvl="0"/>
            <a:r>
              <a:rPr lang="en-US" b="1" smtClean="0"/>
              <a:t>Điểm</a:t>
            </a:r>
          </a:p>
          <a:p>
            <a:pPr lvl="1"/>
            <a:r>
              <a:rPr lang="vi-VN"/>
              <a:t>Điểm là thành phần cơ sở được định nghĩa trong một hệ tọa độ. Đối với </a:t>
            </a:r>
            <a:r>
              <a:rPr lang="vi-VN" smtClean="0"/>
              <a:t>hệ</a:t>
            </a:r>
            <a:r>
              <a:rPr lang="en-US" smtClean="0"/>
              <a:t> </a:t>
            </a:r>
            <a:r>
              <a:rPr lang="vi-VN" smtClean="0"/>
              <a:t>tọa </a:t>
            </a:r>
            <a:r>
              <a:rPr lang="vi-VN"/>
              <a:t>độ hai chiều mỗi điểm được xác định bởi cặp tọa độ (x, y</a:t>
            </a:r>
            <a:r>
              <a:rPr lang="vi-VN" smtClean="0"/>
              <a:t>).</a:t>
            </a:r>
            <a:r>
              <a:rPr lang="en-US" smtClean="0"/>
              <a:t> </a:t>
            </a:r>
            <a:r>
              <a:rPr lang="vi-VN" smtClean="0"/>
              <a:t>Ngoài </a:t>
            </a:r>
            <a:r>
              <a:rPr lang="vi-VN"/>
              <a:t>thông tin về tọa độ, điểm còn có thuộc tính là màu sắc.</a:t>
            </a:r>
            <a:br>
              <a:rPr lang="vi-VN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3074" name="Picture 2" descr="Káº¿t quáº£ hÃ¬nh áº£nh cho point in computer graph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015306"/>
            <a:ext cx="2979762" cy="185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154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4363" y="1853754"/>
                <a:ext cx="9603275" cy="4016768"/>
              </a:xfrm>
            </p:spPr>
            <p:txBody>
              <a:bodyPr>
                <a:normAutofit fontScale="85000" lnSpcReduction="10000"/>
              </a:bodyPr>
              <a:lstStyle/>
              <a:p>
                <a:pPr lvl="0"/>
                <a:r>
                  <a:rPr lang="en-US" b="1" smtClean="0"/>
                  <a:t>2.2. Biểu </a:t>
                </a:r>
                <a:r>
                  <a:rPr lang="en-US" b="1"/>
                  <a:t>diễn điểm và đoạn </a:t>
                </a:r>
                <a:r>
                  <a:rPr lang="en-US" b="1" smtClean="0"/>
                  <a:t>thẳng</a:t>
                </a:r>
                <a:endParaRPr lang="en-US"/>
              </a:p>
              <a:p>
                <a:pPr lvl="0"/>
                <a:r>
                  <a:rPr lang="en-US" b="1"/>
                  <a:t>Đoạn thẳng</a:t>
                </a:r>
                <a:br>
                  <a:rPr lang="en-US" b="1"/>
                </a:br>
                <a:r>
                  <a:rPr lang="vi-VN"/>
                  <a:t>Một đường thẳng có thể xác định nếu biết hai điểm thuộc nó. Phương </a:t>
                </a:r>
                <a:r>
                  <a:rPr lang="vi-VN" smtClean="0"/>
                  <a:t>trình</a:t>
                </a:r>
                <a:r>
                  <a:rPr lang="en-US" smtClean="0"/>
                  <a:t> </a:t>
                </a:r>
                <a:r>
                  <a:rPr lang="vi-VN" smtClean="0"/>
                  <a:t>đường </a:t>
                </a:r>
                <a:r>
                  <a:rPr lang="vi-VN"/>
                  <a:t>thẳng đi qua hai điểm (x1, y1) và (x2, y2) có dạng </a:t>
                </a:r>
                <a:r>
                  <a:rPr lang="vi-VN" smtClean="0"/>
                  <a:t>sau: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mtClean="0"/>
              </a:p>
              <a:p>
                <a:pPr lvl="0"/>
                <a:r>
                  <a:rPr lang="es-ES"/>
                  <a:t>H</a:t>
                </a:r>
                <a:r>
                  <a:rPr lang="es-ES" smtClean="0"/>
                  <a:t>ay </a:t>
                </a:r>
                <a:r>
                  <a:rPr lang="es-ES"/>
                  <a:t>ở dạng tương đương : (</a:t>
                </a:r>
                <a:r>
                  <a:rPr lang="es-ES" i="1"/>
                  <a:t>x </a:t>
                </a:r>
                <a:r>
                  <a:rPr lang="es-ES"/>
                  <a:t>− </a:t>
                </a:r>
                <a:r>
                  <a:rPr lang="es-ES" i="1" smtClean="0"/>
                  <a:t>x</a:t>
                </a:r>
                <a:r>
                  <a:rPr lang="es-ES" i="1" baseline="-25000" smtClean="0"/>
                  <a:t>1</a:t>
                </a:r>
                <a:r>
                  <a:rPr lang="es-ES" smtClean="0"/>
                  <a:t> </a:t>
                </a:r>
                <a:r>
                  <a:rPr lang="es-ES"/>
                  <a:t>)( </a:t>
                </a:r>
                <a:r>
                  <a:rPr lang="es-ES" i="1" smtClean="0"/>
                  <a:t>y</a:t>
                </a:r>
                <a:r>
                  <a:rPr lang="es-ES" baseline="-25000" smtClean="0"/>
                  <a:t>2</a:t>
                </a:r>
                <a:r>
                  <a:rPr lang="es-ES" smtClean="0"/>
                  <a:t> </a:t>
                </a:r>
                <a:r>
                  <a:rPr lang="es-ES"/>
                  <a:t>− </a:t>
                </a:r>
                <a:r>
                  <a:rPr lang="es-ES" i="1" smtClean="0"/>
                  <a:t>y</a:t>
                </a:r>
                <a:r>
                  <a:rPr lang="es-ES" baseline="-25000" smtClean="0"/>
                  <a:t>1</a:t>
                </a:r>
                <a:r>
                  <a:rPr lang="es-ES" smtClean="0"/>
                  <a:t> </a:t>
                </a:r>
                <a:r>
                  <a:rPr lang="es-ES"/>
                  <a:t>) = </a:t>
                </a:r>
                <a:r>
                  <a:rPr lang="es-ES" smtClean="0"/>
                  <a:t>(</a:t>
                </a:r>
                <a:r>
                  <a:rPr lang="es-ES" i="1" smtClean="0"/>
                  <a:t>y </a:t>
                </a:r>
                <a:r>
                  <a:rPr lang="es-ES"/>
                  <a:t>− </a:t>
                </a:r>
                <a:r>
                  <a:rPr lang="es-ES" i="1" smtClean="0"/>
                  <a:t>y</a:t>
                </a:r>
                <a:r>
                  <a:rPr lang="es-ES" baseline="-25000" smtClean="0"/>
                  <a:t>1</a:t>
                </a:r>
                <a:r>
                  <a:rPr lang="es-ES" smtClean="0"/>
                  <a:t> </a:t>
                </a:r>
                <a:r>
                  <a:rPr lang="es-ES"/>
                  <a:t>)(</a:t>
                </a:r>
                <a:r>
                  <a:rPr lang="es-ES" i="1" smtClean="0"/>
                  <a:t>x</a:t>
                </a:r>
                <a:r>
                  <a:rPr lang="es-ES" baseline="-25000" smtClean="0"/>
                  <a:t>2</a:t>
                </a:r>
                <a:r>
                  <a:rPr lang="es-ES" smtClean="0"/>
                  <a:t> </a:t>
                </a:r>
                <a:r>
                  <a:rPr lang="es-ES"/>
                  <a:t>− </a:t>
                </a:r>
                <a:r>
                  <a:rPr lang="es-ES" i="1" smtClean="0"/>
                  <a:t>x</a:t>
                </a:r>
                <a:r>
                  <a:rPr lang="es-ES" baseline="-25000" smtClean="0"/>
                  <a:t>1</a:t>
                </a:r>
                <a:r>
                  <a:rPr lang="es-ES" smtClean="0"/>
                  <a:t> )</a:t>
                </a:r>
              </a:p>
              <a:p>
                <a:pPr lvl="0"/>
                <a:r>
                  <a:rPr lang="en-US"/>
                  <a:t>Khai triển ta có dạng : </a:t>
                </a:r>
                <a:r>
                  <a:rPr lang="en-US" i="1"/>
                  <a:t>y </a:t>
                </a:r>
                <a:r>
                  <a:rPr lang="en-US"/>
                  <a:t>= </a:t>
                </a:r>
                <a:r>
                  <a:rPr lang="en-US" i="1"/>
                  <a:t>mx </a:t>
                </a:r>
                <a:r>
                  <a:rPr lang="en-US"/>
                  <a:t>+ </a:t>
                </a:r>
                <a:r>
                  <a:rPr lang="en-US" i="1"/>
                  <a:t>b </a:t>
                </a:r>
                <a:r>
                  <a:rPr lang="en-US"/>
                  <a:t>, trong </a:t>
                </a:r>
                <a:r>
                  <a:rPr lang="en-US" smtClean="0"/>
                  <a:t>đó: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mtClean="0"/>
                  <a:t>  Dy=(y</a:t>
                </a:r>
                <a:r>
                  <a:rPr lang="en-US" baseline="-25000" smtClean="0"/>
                  <a:t>2</a:t>
                </a:r>
                <a:r>
                  <a:rPr lang="en-US" smtClean="0"/>
                  <a:t>-y</a:t>
                </a:r>
                <a:r>
                  <a:rPr lang="en-US" baseline="-25000" smtClean="0"/>
                  <a:t>1</a:t>
                </a:r>
                <a:r>
                  <a:rPr lang="en-US" smtClean="0"/>
                  <a:t>) Dx=(x</a:t>
                </a:r>
                <a:r>
                  <a:rPr lang="en-US" baseline="-25000" smtClean="0"/>
                  <a:t>2</a:t>
                </a:r>
                <a:r>
                  <a:rPr lang="en-US" smtClean="0"/>
                  <a:t>-x</a:t>
                </a:r>
                <a:r>
                  <a:rPr lang="en-US" baseline="-25000" smtClean="0"/>
                  <a:t>1</a:t>
                </a:r>
                <a:r>
                  <a:rPr lang="en-US" smtClean="0"/>
                  <a:t>) b=y</a:t>
                </a:r>
                <a:r>
                  <a:rPr lang="en-US" baseline="-25000" smtClean="0"/>
                  <a:t>1</a:t>
                </a:r>
                <a:r>
                  <a:rPr lang="en-US" smtClean="0"/>
                  <a:t>-mx</a:t>
                </a:r>
                <a:r>
                  <a:rPr lang="en-US" baseline="-25000" smtClean="0"/>
                  <a:t>1</a:t>
                </a:r>
              </a:p>
              <a:p>
                <a:r>
                  <a:rPr lang="vi-VN"/>
                  <a:t>Đây còn được gọi là phương trình đoạn thắng của đường thẳng</a:t>
                </a:r>
                <a:r>
                  <a:rPr lang="vi-VN" smtClean="0"/>
                  <a:t>.</a:t>
                </a:r>
                <a:endParaRPr lang="en-US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4363" y="1853754"/>
                <a:ext cx="9603275" cy="4016768"/>
              </a:xfrm>
              <a:blipFill rotWithShape="0">
                <a:blip r:embed="rId3"/>
                <a:stretch>
                  <a:fillRect l="-571" t="-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6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4363" y="1853754"/>
                <a:ext cx="9603275" cy="4016768"/>
              </a:xfrm>
            </p:spPr>
            <p:txBody>
              <a:bodyPr>
                <a:normAutofit fontScale="70000" lnSpcReduction="20000"/>
              </a:bodyPr>
              <a:lstStyle/>
              <a:p>
                <a:pPr lvl="0"/>
                <a:r>
                  <a:rPr lang="en-US" b="1" smtClean="0"/>
                  <a:t>2.2. Biểu </a:t>
                </a:r>
                <a:r>
                  <a:rPr lang="en-US" b="1"/>
                  <a:t>diễn điểm và đoạn </a:t>
                </a:r>
                <a:r>
                  <a:rPr lang="en-US" b="1" smtClean="0"/>
                  <a:t>thẳng</a:t>
                </a:r>
                <a:endParaRPr lang="en-US"/>
              </a:p>
              <a:p>
                <a:pPr lvl="0"/>
                <a:r>
                  <a:rPr lang="en-US" b="1"/>
                  <a:t>Đoạn thẳng</a:t>
                </a:r>
                <a:br>
                  <a:rPr lang="en-US" b="1"/>
                </a:br>
                <a:r>
                  <a:rPr lang="vi-VN"/>
                  <a:t>Nếu khai triển dưới </a:t>
                </a:r>
                <a:r>
                  <a:rPr lang="vi-VN" smtClean="0"/>
                  <a:t>dạng:</a:t>
                </a:r>
                <a:r>
                  <a:rPr lang="en-US" smtClean="0"/>
                  <a:t> </a:t>
                </a:r>
                <a:r>
                  <a:rPr lang="es-ES" smtClean="0"/>
                  <a:t>(</a:t>
                </a:r>
                <a:r>
                  <a:rPr lang="es-ES" i="1" smtClean="0"/>
                  <a:t>y</a:t>
                </a:r>
                <a:r>
                  <a:rPr lang="es-ES" baseline="-25000" smtClean="0"/>
                  <a:t>2</a:t>
                </a:r>
                <a:r>
                  <a:rPr lang="es-ES" smtClean="0"/>
                  <a:t> </a:t>
                </a:r>
                <a:r>
                  <a:rPr lang="es-ES"/>
                  <a:t>− </a:t>
                </a:r>
                <a:r>
                  <a:rPr lang="es-ES" i="1" smtClean="0"/>
                  <a:t>y</a:t>
                </a:r>
                <a:r>
                  <a:rPr lang="es-ES" baseline="-25000" smtClean="0"/>
                  <a:t>1</a:t>
                </a:r>
                <a:r>
                  <a:rPr lang="es-ES" smtClean="0"/>
                  <a:t>)</a:t>
                </a:r>
                <a:r>
                  <a:rPr lang="es-ES" i="1" smtClean="0"/>
                  <a:t>x </a:t>
                </a:r>
                <a:r>
                  <a:rPr lang="es-ES"/>
                  <a:t>− </a:t>
                </a:r>
                <a:r>
                  <a:rPr lang="es-ES" smtClean="0"/>
                  <a:t>(</a:t>
                </a:r>
                <a:r>
                  <a:rPr lang="es-ES" i="1" smtClean="0"/>
                  <a:t>x</a:t>
                </a:r>
                <a:r>
                  <a:rPr lang="es-ES" baseline="-25000" smtClean="0"/>
                  <a:t>2</a:t>
                </a:r>
                <a:r>
                  <a:rPr lang="es-ES" smtClean="0"/>
                  <a:t> </a:t>
                </a:r>
                <a:r>
                  <a:rPr lang="es-ES"/>
                  <a:t>− </a:t>
                </a:r>
                <a:r>
                  <a:rPr lang="es-ES" i="1" smtClean="0"/>
                  <a:t>x</a:t>
                </a:r>
                <a:r>
                  <a:rPr lang="es-ES" baseline="-25000" smtClean="0"/>
                  <a:t>1</a:t>
                </a:r>
                <a:r>
                  <a:rPr lang="es-ES" smtClean="0"/>
                  <a:t>)</a:t>
                </a:r>
                <a:r>
                  <a:rPr lang="es-ES" i="1" smtClean="0"/>
                  <a:t>y </a:t>
                </a:r>
                <a:r>
                  <a:rPr lang="es-ES"/>
                  <a:t>− </a:t>
                </a:r>
                <a:r>
                  <a:rPr lang="es-ES" i="1" smtClean="0"/>
                  <a:t>x</a:t>
                </a:r>
                <a:r>
                  <a:rPr lang="es-ES" baseline="-25000" smtClean="0"/>
                  <a:t>1</a:t>
                </a:r>
                <a:r>
                  <a:rPr lang="es-ES" i="1" smtClean="0"/>
                  <a:t>y</a:t>
                </a:r>
                <a:r>
                  <a:rPr lang="es-ES" baseline="-25000" smtClean="0"/>
                  <a:t>2</a:t>
                </a:r>
                <a:r>
                  <a:rPr lang="es-ES" smtClean="0"/>
                  <a:t> </a:t>
                </a:r>
                <a:r>
                  <a:rPr lang="es-ES"/>
                  <a:t>+ </a:t>
                </a:r>
                <a:r>
                  <a:rPr lang="es-ES" i="1" smtClean="0"/>
                  <a:t>x</a:t>
                </a:r>
                <a:r>
                  <a:rPr lang="es-ES" baseline="-25000" smtClean="0"/>
                  <a:t>2</a:t>
                </a:r>
                <a:r>
                  <a:rPr lang="es-ES" i="1" smtClean="0"/>
                  <a:t>y</a:t>
                </a:r>
                <a:r>
                  <a:rPr lang="es-ES" baseline="-25000" smtClean="0"/>
                  <a:t>1</a:t>
                </a:r>
                <a:r>
                  <a:rPr lang="es-ES" smtClean="0"/>
                  <a:t> </a:t>
                </a:r>
                <a:r>
                  <a:rPr lang="es-ES"/>
                  <a:t>= 0</a:t>
                </a:r>
                <a:br>
                  <a:rPr lang="es-ES"/>
                </a:br>
                <a:r>
                  <a:rPr lang="vi-VN" smtClean="0"/>
                  <a:t>và </a:t>
                </a:r>
                <a:r>
                  <a:rPr lang="vi-VN"/>
                  <a:t>đặt </a:t>
                </a:r>
                <a:r>
                  <a:rPr lang="vi-VN" i="1"/>
                  <a:t>A</a:t>
                </a:r>
                <a:r>
                  <a:rPr lang="vi-VN"/>
                  <a:t>= </a:t>
                </a:r>
                <a:r>
                  <a:rPr lang="vi-VN" i="1" smtClean="0"/>
                  <a:t>y</a:t>
                </a:r>
                <a:r>
                  <a:rPr lang="vi-VN" baseline="-25000" smtClean="0"/>
                  <a:t>2</a:t>
                </a:r>
                <a:r>
                  <a:rPr lang="vi-VN" smtClean="0"/>
                  <a:t> </a:t>
                </a:r>
                <a:r>
                  <a:rPr lang="vi-VN"/>
                  <a:t>− </a:t>
                </a:r>
                <a:r>
                  <a:rPr lang="vi-VN" i="1" smtClean="0"/>
                  <a:t>y</a:t>
                </a:r>
                <a:r>
                  <a:rPr lang="vi-VN" baseline="-25000" smtClean="0"/>
                  <a:t>1</a:t>
                </a:r>
                <a:r>
                  <a:rPr lang="vi-VN"/>
                  <a:t>, </a:t>
                </a:r>
                <a:r>
                  <a:rPr lang="vi-VN" i="1"/>
                  <a:t>B </a:t>
                </a:r>
                <a:r>
                  <a:rPr lang="vi-VN"/>
                  <a:t>= −(</a:t>
                </a:r>
                <a:r>
                  <a:rPr lang="vi-VN" i="1" smtClean="0"/>
                  <a:t>x</a:t>
                </a:r>
                <a:r>
                  <a:rPr lang="vi-VN" baseline="-25000" smtClean="0"/>
                  <a:t>2</a:t>
                </a:r>
                <a:r>
                  <a:rPr lang="vi-VN" smtClean="0"/>
                  <a:t> </a:t>
                </a:r>
                <a:r>
                  <a:rPr lang="vi-VN"/>
                  <a:t>− </a:t>
                </a:r>
                <a:r>
                  <a:rPr lang="vi-VN" i="1" smtClean="0"/>
                  <a:t>x</a:t>
                </a:r>
                <a:r>
                  <a:rPr lang="vi-VN" baseline="-25000" smtClean="0"/>
                  <a:t>1</a:t>
                </a:r>
                <a:r>
                  <a:rPr lang="vi-VN" smtClean="0"/>
                  <a:t>),</a:t>
                </a:r>
                <a:r>
                  <a:rPr lang="en-US" smtClean="0"/>
                  <a:t> </a:t>
                </a:r>
                <a:r>
                  <a:rPr lang="vi-VN" i="1" smtClean="0"/>
                  <a:t>C </a:t>
                </a:r>
                <a:r>
                  <a:rPr lang="vi-VN"/>
                  <a:t>= </a:t>
                </a:r>
                <a:r>
                  <a:rPr lang="vi-VN" i="1" smtClean="0"/>
                  <a:t>x</a:t>
                </a:r>
                <a:r>
                  <a:rPr lang="vi-VN" baseline="-25000" smtClean="0"/>
                  <a:t>2</a:t>
                </a:r>
                <a:r>
                  <a:rPr lang="vi-VN" i="1" smtClean="0"/>
                  <a:t>y</a:t>
                </a:r>
                <a:r>
                  <a:rPr lang="vi-VN" baseline="-25000" smtClean="0"/>
                  <a:t>1</a:t>
                </a:r>
                <a:r>
                  <a:rPr lang="vi-VN" smtClean="0"/>
                  <a:t> </a:t>
                </a:r>
                <a:r>
                  <a:rPr lang="vi-VN"/>
                  <a:t>− </a:t>
                </a:r>
                <a:r>
                  <a:rPr lang="vi-VN" i="1" smtClean="0"/>
                  <a:t>x</a:t>
                </a:r>
                <a:r>
                  <a:rPr lang="vi-VN" baseline="-25000" smtClean="0"/>
                  <a:t>1</a:t>
                </a:r>
                <a:r>
                  <a:rPr lang="vi-VN" i="1" smtClean="0"/>
                  <a:t>y</a:t>
                </a:r>
                <a:r>
                  <a:rPr lang="vi-VN" baseline="-25000" smtClean="0"/>
                  <a:t>2</a:t>
                </a:r>
                <a:r>
                  <a:rPr lang="vi-VN" smtClean="0"/>
                  <a:t> </a:t>
                </a:r>
                <a:r>
                  <a:rPr lang="vi-VN"/>
                  <a:t>thì phương trình đường thẳng </a:t>
                </a:r>
                <a:r>
                  <a:rPr lang="vi-VN" smtClean="0"/>
                  <a:t>sẽ</a:t>
                </a:r>
                <a:r>
                  <a:rPr lang="en-US" smtClean="0"/>
                  <a:t> </a:t>
                </a:r>
                <a:r>
                  <a:rPr lang="vi-VN" smtClean="0"/>
                  <a:t>có </a:t>
                </a:r>
                <a:r>
                  <a:rPr lang="vi-VN"/>
                  <a:t>dạng </a:t>
                </a:r>
                <a:r>
                  <a:rPr lang="vi-VN" i="1"/>
                  <a:t>Ax </a:t>
                </a:r>
                <a:r>
                  <a:rPr lang="vi-VN"/>
                  <a:t>+ </a:t>
                </a:r>
                <a:r>
                  <a:rPr lang="vi-VN" i="1"/>
                  <a:t>By </a:t>
                </a:r>
                <a:r>
                  <a:rPr lang="vi-VN"/>
                  <a:t>+ </a:t>
                </a:r>
                <a:r>
                  <a:rPr lang="vi-VN" i="1"/>
                  <a:t>C </a:t>
                </a:r>
                <a:r>
                  <a:rPr lang="vi-VN"/>
                  <a:t>= 0 , dạng này được gọi là phương trình tổng quát của </a:t>
                </a:r>
                <a:r>
                  <a:rPr lang="vi-VN" smtClean="0"/>
                  <a:t>đường</a:t>
                </a:r>
                <a:r>
                  <a:rPr lang="en-US" smtClean="0"/>
                  <a:t> </a:t>
                </a:r>
                <a:r>
                  <a:rPr lang="vi-VN" smtClean="0"/>
                  <a:t>thẳng.</a:t>
                </a:r>
                <a:endParaRPr lang="en-US" smtClean="0"/>
              </a:p>
              <a:p>
                <a:pPr lvl="0"/>
                <a:r>
                  <a:rPr lang="vi-VN"/>
                  <a:t>Phương trình tham số của đường thẳng có dạng các tọa độ x, y được mô </a:t>
                </a:r>
                <a:r>
                  <a:rPr lang="vi-VN" smtClean="0"/>
                  <a:t>tả</a:t>
                </a:r>
                <a:r>
                  <a:rPr lang="en-US" smtClean="0"/>
                  <a:t> </a:t>
                </a:r>
                <a:r>
                  <a:rPr lang="vi-VN" smtClean="0"/>
                  <a:t>qua </a:t>
                </a:r>
                <a:r>
                  <a:rPr lang="vi-VN"/>
                  <a:t>một thành phần thứ ba là t. Dạng này rất thuận tiện khi khảo sát các </a:t>
                </a:r>
                <a:r>
                  <a:rPr lang="vi-VN" smtClean="0"/>
                  <a:t>đoạn</a:t>
                </a:r>
                <a:r>
                  <a:rPr lang="en-US" smtClean="0"/>
                  <a:t> </a:t>
                </a:r>
                <a:r>
                  <a:rPr lang="vi-VN" smtClean="0"/>
                  <a:t>thẳng.</a:t>
                </a:r>
                <a:endParaRPr lang="en-US" smtClean="0"/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mtClean="0"/>
              </a:p>
              <a:p>
                <a:pPr lvl="0"/>
                <a:r>
                  <a:rPr lang="vi-VN"/>
                  <a:t>Nếu </a:t>
                </a:r>
                <a:r>
                  <a:rPr lang="vi-VN" i="1"/>
                  <a:t>t </a:t>
                </a:r>
                <a:r>
                  <a:rPr lang="vi-VN"/>
                  <a:t>∈ [0,1] , ta có các điểm (x,y) thuộc về đoạn thẳng giới hạn bởi hai </a:t>
                </a:r>
                <a:r>
                  <a:rPr lang="vi-VN" smtClean="0"/>
                  <a:t>điểm</a:t>
                </a:r>
                <a:r>
                  <a:rPr lang="en-US" smtClean="0"/>
                  <a:t> </a:t>
                </a:r>
                <a:r>
                  <a:rPr lang="vi-VN" smtClean="0"/>
                  <a:t>(x</a:t>
                </a:r>
                <a:r>
                  <a:rPr lang="vi-VN" baseline="-25000" smtClean="0"/>
                  <a:t>1</a:t>
                </a:r>
                <a:r>
                  <a:rPr lang="vi-VN"/>
                  <a:t>, y</a:t>
                </a:r>
                <a:r>
                  <a:rPr lang="vi-VN" baseline="-25000"/>
                  <a:t>1</a:t>
                </a:r>
                <a:r>
                  <a:rPr lang="vi-VN"/>
                  <a:t>) và (x</a:t>
                </a:r>
                <a:r>
                  <a:rPr lang="vi-VN" baseline="-25000"/>
                  <a:t>2</a:t>
                </a:r>
                <a:r>
                  <a:rPr lang="vi-VN"/>
                  <a:t>, y</a:t>
                </a:r>
                <a:r>
                  <a:rPr lang="vi-VN" baseline="-25000"/>
                  <a:t>2</a:t>
                </a:r>
                <a:r>
                  <a:rPr lang="vi-VN"/>
                  <a:t>), nếu </a:t>
                </a:r>
                <a:r>
                  <a:rPr lang="vi-VN" i="1"/>
                  <a:t>t </a:t>
                </a:r>
                <a:r>
                  <a:rPr lang="vi-VN"/>
                  <a:t>∈ [−∞,+∞] , ta sẽ có toàn bộ đường thẳng.</a:t>
                </a:r>
                <a:br>
                  <a:rPr lang="vi-VN"/>
                </a:br>
                <a:endParaRPr lang="en-US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4363" y="1853754"/>
                <a:ext cx="9603275" cy="4016768"/>
              </a:xfrm>
              <a:blipFill rotWithShape="0">
                <a:blip r:embed="rId3"/>
                <a:stretch>
                  <a:fillRect l="-317" t="-455" r="-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4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vi-VN"/>
              <a:t>Các đối tượng đồ họa cơ </a:t>
            </a:r>
            <a:r>
              <a:rPr lang="vi-VN" smtClean="0"/>
              <a:t>sở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853754"/>
            <a:ext cx="7671837" cy="401676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smtClean="0"/>
              <a:t>2.2. Biểu </a:t>
            </a:r>
            <a:r>
              <a:rPr lang="en-US" b="1"/>
              <a:t>diễn điểm và đoạn </a:t>
            </a:r>
            <a:r>
              <a:rPr lang="en-US" b="1" smtClean="0"/>
              <a:t>thẳng</a:t>
            </a:r>
            <a:endParaRPr lang="en-US"/>
          </a:p>
          <a:p>
            <a:pPr lvl="0"/>
            <a:r>
              <a:rPr lang="vi-VN" b="1"/>
              <a:t>Đường gấp khúc </a:t>
            </a:r>
            <a:endParaRPr lang="en-US" b="1" smtClean="0"/>
          </a:p>
          <a:p>
            <a:pPr lvl="0" algn="just"/>
            <a:r>
              <a:rPr lang="en-US" smtClean="0"/>
              <a:t>L</a:t>
            </a:r>
            <a:r>
              <a:rPr lang="vi-VN" smtClean="0"/>
              <a:t>à </a:t>
            </a:r>
            <a:r>
              <a:rPr lang="vi-VN"/>
              <a:t>tập các đoạn thẳng nối với nhau một cách tuần tự. </a:t>
            </a:r>
            <a:r>
              <a:rPr lang="vi-VN" smtClean="0"/>
              <a:t>Các</a:t>
            </a:r>
            <a:r>
              <a:rPr lang="en-US" smtClean="0"/>
              <a:t> </a:t>
            </a:r>
            <a:r>
              <a:rPr lang="vi-VN" smtClean="0"/>
              <a:t>đoạn </a:t>
            </a:r>
            <a:r>
              <a:rPr lang="vi-VN"/>
              <a:t>thẳng này không nhất thiết phải tạo thành một hình khép kín và các đoạn </a:t>
            </a:r>
            <a:r>
              <a:rPr lang="vi-VN" smtClean="0"/>
              <a:t>có</a:t>
            </a:r>
            <a:r>
              <a:rPr lang="en-US" smtClean="0"/>
              <a:t> </a:t>
            </a:r>
            <a:r>
              <a:rPr lang="vi-VN" smtClean="0"/>
              <a:t>thể </a:t>
            </a:r>
            <a:r>
              <a:rPr lang="vi-VN"/>
              <a:t>cắt lẫn nhau. Điểm giao của hai đoạn thẳng được gọi là đỉnh. Các đường </a:t>
            </a:r>
            <a:r>
              <a:rPr lang="vi-VN" smtClean="0"/>
              <a:t>gấp</a:t>
            </a:r>
            <a:r>
              <a:rPr lang="en-US" smtClean="0"/>
              <a:t> </a:t>
            </a:r>
            <a:r>
              <a:rPr lang="vi-VN" smtClean="0"/>
              <a:t>khúc </a:t>
            </a:r>
            <a:r>
              <a:rPr lang="vi-VN"/>
              <a:t>được xác định qua danh sách các đỉnh, mỗi đỉnh được cho bởi các cặp tọa </a:t>
            </a:r>
            <a:r>
              <a:rPr lang="vi-VN" smtClean="0"/>
              <a:t>độ</a:t>
            </a:r>
            <a:r>
              <a:rPr lang="en-US" smtClean="0"/>
              <a:t> </a:t>
            </a:r>
            <a:r>
              <a:rPr lang="vi-VN" smtClean="0"/>
              <a:t>(</a:t>
            </a:r>
            <a:r>
              <a:rPr lang="vi-VN" i="1" smtClean="0"/>
              <a:t>x</a:t>
            </a:r>
            <a:r>
              <a:rPr lang="vi-VN" i="1" baseline="-25000" smtClean="0"/>
              <a:t>i</a:t>
            </a:r>
            <a:r>
              <a:rPr lang="vi-VN" smtClean="0"/>
              <a:t>,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smtClean="0"/>
              <a:t>).</a:t>
            </a:r>
            <a:endParaRPr lang="en-US" smtClean="0"/>
          </a:p>
          <a:p>
            <a:pPr lvl="0" algn="just"/>
            <a:r>
              <a:rPr lang="vi-VN"/>
              <a:t>Một đa giác là một đường gấp khúc có điểm đầu và điểm cuối trùng </a:t>
            </a:r>
            <a:r>
              <a:rPr lang="vi-VN" smtClean="0"/>
              <a:t>nhau</a:t>
            </a:r>
            <a:endParaRPr lang="en-US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6449" y="1853755"/>
            <a:ext cx="2886075" cy="1435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6449" y="3479799"/>
            <a:ext cx="2886075" cy="176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801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 Invention_SL - v4" id="{967A0141-51FB-47EA-A223-61446FEA6A0D}" vid="{99189E50-2190-49F7-9BBD-B37E57739D5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6B76F2-1AE1-4A2A-A5B3-D462CC5E81F8}">
  <ds:schemaRefs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6dc4bcd6-49db-4c07-9060-8acfc67cef9f"/>
    <ds:schemaRef ds:uri="http://schemas.microsoft.com/sharepoint/v3"/>
    <ds:schemaRef ds:uri="http://schemas.openxmlformats.org/package/2006/metadata/core-properties"/>
    <ds:schemaRef ds:uri="http://schemas.microsoft.com/office/infopath/2007/PartnerControls"/>
    <ds:schemaRef ds:uri="fb0879af-3eba-417a-a55a-ffe6dcd6ca7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4895</Words>
  <Application>Microsoft Office PowerPoint</Application>
  <PresentationFormat>Widescreen</PresentationFormat>
  <Paragraphs>458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Adobe Arabic</vt:lpstr>
      <vt:lpstr>Arial</vt:lpstr>
      <vt:lpstr>Cambria Math</vt:lpstr>
      <vt:lpstr>Gill Sans MT</vt:lpstr>
      <vt:lpstr>Tahoma</vt:lpstr>
      <vt:lpstr>TimesNewRomanPSMT</vt:lpstr>
      <vt:lpstr>Gallery</vt:lpstr>
      <vt:lpstr>Các giải thuật sinh thực thể cơ sở</vt:lpstr>
      <vt:lpstr>Giới thiệu</vt:lpstr>
      <vt:lpstr>Giới thiệu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  <vt:lpstr>Các đối tượng đồ họa cơ sở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2019-01-08T10:26:41Z</dcterms:created>
  <dcterms:modified xsi:type="dcterms:W3CDTF">2019-01-10T03:16:36Z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