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38"/>
  </p:notes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23" r:id="rId27"/>
    <p:sldId id="286" r:id="rId28"/>
    <p:sldId id="287" r:id="rId29"/>
    <p:sldId id="288" r:id="rId30"/>
    <p:sldId id="325" r:id="rId31"/>
    <p:sldId id="289" r:id="rId32"/>
    <p:sldId id="290" r:id="rId33"/>
    <p:sldId id="326" r:id="rId34"/>
    <p:sldId id="327" r:id="rId35"/>
    <p:sldId id="328" r:id="rId36"/>
    <p:sldId id="32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1171" autoAdjust="0"/>
  </p:normalViewPr>
  <p:slideViewPr>
    <p:cSldViewPr snapToGrid="0">
      <p:cViewPr varScale="1">
        <p:scale>
          <a:sx n="68" d="100"/>
          <a:sy n="68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8AA6-8A76-408C-948F-27602E16498A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DE8F-43C6-423C-AA64-78C061BD7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Nếu </a:t>
            </a:r>
            <a:r>
              <a:rPr lang="vi-VN" i="1" smtClean="0"/>
              <a:t>t </a:t>
            </a:r>
            <a:r>
              <a:rPr lang="vi-VN" smtClean="0"/>
              <a:t>∈ [0,1] , ta có các điểm (x,y) thuộc về đoạn thẳng giới hạn bởi hai điểm</a:t>
            </a:r>
            <a:r>
              <a:rPr lang="en-US" smtClean="0"/>
              <a:t> </a:t>
            </a:r>
            <a:r>
              <a:rPr lang="vi-VN" smtClean="0"/>
              <a:t>(x</a:t>
            </a:r>
            <a:r>
              <a:rPr lang="vi-VN" baseline="-25000" smtClean="0"/>
              <a:t>1</a:t>
            </a:r>
            <a:r>
              <a:rPr lang="vi-VN" smtClean="0"/>
              <a:t>, y</a:t>
            </a:r>
            <a:r>
              <a:rPr lang="vi-VN" baseline="-25000" smtClean="0"/>
              <a:t>1</a:t>
            </a:r>
            <a:r>
              <a:rPr lang="vi-VN" smtClean="0"/>
              <a:t>) và (x</a:t>
            </a:r>
            <a:r>
              <a:rPr lang="vi-VN" baseline="-25000" smtClean="0"/>
              <a:t>2</a:t>
            </a:r>
            <a:r>
              <a:rPr lang="vi-VN" smtClean="0"/>
              <a:t>, y</a:t>
            </a:r>
            <a:r>
              <a:rPr lang="vi-VN" baseline="-25000" smtClean="0"/>
              <a:t>2</a:t>
            </a:r>
            <a:r>
              <a:rPr lang="vi-VN" smtClean="0"/>
              <a:t>), nếu </a:t>
            </a:r>
            <a:r>
              <a:rPr lang="vi-VN" i="1" smtClean="0"/>
              <a:t>t </a:t>
            </a:r>
            <a:r>
              <a:rPr lang="vi-VN" smtClean="0"/>
              <a:t>∈ [−∞,+∞] , ta sẽ có toàn bộ đường thẳng.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đoạn thẳng này không nhất thiết phải tạo thành một hình khép kín và các đoạn có</a:t>
            </a:r>
            <a:r>
              <a:rPr lang="en-US" smtClean="0"/>
              <a:t> </a:t>
            </a:r>
            <a:r>
              <a:rPr lang="vi-VN" smtClean="0"/>
              <a:t>thể cắt lẫn nhau.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Trường</a:t>
            </a:r>
            <a:r>
              <a:rPr lang="en-US" baseline="0" smtClean="0"/>
              <a:t> hợp m&gt;1 thì x</a:t>
            </a:r>
            <a:r>
              <a:rPr lang="en-US" baseline="-25000" smtClean="0"/>
              <a:t>i+1</a:t>
            </a:r>
            <a:r>
              <a:rPr lang="en-US" baseline="0" smtClean="0"/>
              <a:t> = xi + 1/m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24/01/2019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24/01/2019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24/01/2019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6.svg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vi-VN" b="1">
                <a:solidFill>
                  <a:srgbClr val="002060"/>
                </a:solidFill>
              </a:rPr>
              <a:t>Các giải thuật sinh thực thể cơ </a:t>
            </a:r>
            <a:r>
              <a:rPr lang="vi-VN" b="1" smtClean="0">
                <a:solidFill>
                  <a:srgbClr val="002060"/>
                </a:solidFill>
              </a:rPr>
              <a:t>sở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885836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BUỔI GIẢNG THỬ MÔN HỌC KỸ THUẬT ĐỒ HỌA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 TÍN CHỈ: 03 	LỚP: 59cntt	THỜI LƯỢNG: 45 PHÚT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TRÌNH BÀY: ĐOÀN VŨ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THỊNH</a:t>
            </a:r>
          </a:p>
          <a:p>
            <a:pPr>
              <a:tabLst>
                <a:tab pos="2857500" algn="l"/>
                <a:tab pos="5486400" algn="l"/>
              </a:tabLst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MÔN: KỸ THUẬT PHẦN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09171" y="201944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9754"/>
            <a:ext cx="9603275" cy="401676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(tt)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Các thuộc tính của đoạn </a:t>
            </a:r>
            <a:r>
              <a:rPr lang="en-US" b="1" smtClean="0"/>
              <a:t>thẳng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Màu sắc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Độ </a:t>
            </a:r>
            <a:r>
              <a:rPr lang="vi-VN"/>
              <a:t>rộng của nét </a:t>
            </a:r>
            <a:r>
              <a:rPr lang="vi-VN" smtClean="0"/>
              <a:t>vẽ</a:t>
            </a:r>
            <a:endParaRPr lang="en-US" smtClean="0"/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mtClean="0"/>
              <a:t>Kiểu </a:t>
            </a:r>
            <a:r>
              <a:rPr lang="vi-VN"/>
              <a:t>nét vẽ của đoạn </a:t>
            </a:r>
            <a:r>
              <a:rPr lang="vi-VN" smtClean="0"/>
              <a:t>thẳng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Đối với đường gấp khúc, các đoạn thẳng trong cùng một đường gấp khúc </a:t>
            </a:r>
            <a:r>
              <a:rPr lang="vi-VN" smtClean="0"/>
              <a:t>thì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cùng một thuộc tính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85029" y="3048000"/>
            <a:ext cx="1306285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91314" y="3599543"/>
            <a:ext cx="130628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94400" y="4238171"/>
            <a:ext cx="1306285" cy="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82504"/>
            <a:ext cx="7671837" cy="401676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 (tt</a:t>
            </a:r>
            <a:r>
              <a:rPr lang="en-US" b="1" smtClean="0"/>
              <a:t>)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/>
              <a:t>Vùng </a:t>
            </a:r>
            <a:r>
              <a:rPr lang="en-US" b="1" smtClean="0"/>
              <a:t>tô</a:t>
            </a:r>
            <a:r>
              <a:rPr lang="en-US" b="1"/>
              <a:t/>
            </a:r>
            <a:br>
              <a:rPr lang="en-US" b="1"/>
            </a:br>
            <a:r>
              <a:rPr lang="vi-VN"/>
              <a:t>Một vùng tô bao gồm đường biên và vùng bên trong. </a:t>
            </a:r>
            <a:r>
              <a:rPr lang="vi-VN" smtClean="0"/>
              <a:t>Đường </a:t>
            </a:r>
            <a:r>
              <a:rPr lang="vi-VN"/>
              <a:t>biên là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đường </a:t>
            </a:r>
            <a:r>
              <a:rPr lang="vi-VN"/>
              <a:t>khép kín ví dụ như đa giác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Các </a:t>
            </a:r>
            <a:r>
              <a:rPr lang="vi-VN" b="1"/>
              <a:t>thuộc tính của vùng tô bao gồm:</a:t>
            </a:r>
            <a:r>
              <a:rPr lang="vi-VN"/>
              <a:t/>
            </a:r>
            <a:br>
              <a:rPr lang="vi-VN"/>
            </a:br>
            <a:r>
              <a:rPr lang="vi-VN"/>
              <a:t>Thuộc tính của đường </a:t>
            </a:r>
            <a:r>
              <a:rPr lang="vi-VN" smtClean="0"/>
              <a:t>biên: </a:t>
            </a:r>
            <a:r>
              <a:rPr lang="vi-VN"/>
              <a:t>chính là các thuộc tính như thuộc tính của </a:t>
            </a:r>
            <a:r>
              <a:rPr lang="vi-VN" smtClean="0"/>
              <a:t>đoạn</a:t>
            </a:r>
            <a:r>
              <a:rPr lang="en-US" smtClean="0"/>
              <a:t> </a:t>
            </a:r>
            <a:r>
              <a:rPr lang="vi-VN" smtClean="0"/>
              <a:t>thẳng</a:t>
            </a:r>
            <a:r>
              <a:rPr lang="vi-VN"/>
              <a:t>.</a:t>
            </a:r>
            <a:br>
              <a:rPr lang="vi-VN"/>
            </a:br>
            <a:r>
              <a:rPr lang="vi-VN"/>
              <a:t>Thuộc tính của vùng bên </a:t>
            </a:r>
            <a:r>
              <a:rPr lang="vi-VN" smtClean="0"/>
              <a:t>trong: gồm </a:t>
            </a:r>
            <a:r>
              <a:rPr lang="vi-VN"/>
              <a:t>màu tô và mẫu tô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966200" y="1879756"/>
            <a:ext cx="2659743" cy="2249558"/>
          </a:xfrm>
          <a:custGeom>
            <a:avLst/>
            <a:gdLst>
              <a:gd name="connsiteX0" fmla="*/ 0 w 2047165"/>
              <a:gd name="connsiteY0" fmla="*/ 736980 h 1228299"/>
              <a:gd name="connsiteX1" fmla="*/ 532263 w 2047165"/>
              <a:gd name="connsiteY1" fmla="*/ 0 h 1228299"/>
              <a:gd name="connsiteX2" fmla="*/ 2033517 w 2047165"/>
              <a:gd name="connsiteY2" fmla="*/ 272956 h 1228299"/>
              <a:gd name="connsiteX3" fmla="*/ 2047165 w 2047165"/>
              <a:gd name="connsiteY3" fmla="*/ 982639 h 1228299"/>
              <a:gd name="connsiteX4" fmla="*/ 996287 w 2047165"/>
              <a:gd name="connsiteY4" fmla="*/ 491320 h 1228299"/>
              <a:gd name="connsiteX5" fmla="*/ 1269242 w 2047165"/>
              <a:gd name="connsiteY5" fmla="*/ 1228299 h 1228299"/>
              <a:gd name="connsiteX6" fmla="*/ 0 w 2047165"/>
              <a:gd name="connsiteY6" fmla="*/ 73698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7165" h="1228299">
                <a:moveTo>
                  <a:pt x="0" y="736980"/>
                </a:moveTo>
                <a:lnTo>
                  <a:pt x="532263" y="0"/>
                </a:lnTo>
                <a:lnTo>
                  <a:pt x="2033517" y="272956"/>
                </a:lnTo>
                <a:lnTo>
                  <a:pt x="2047165" y="982639"/>
                </a:lnTo>
                <a:lnTo>
                  <a:pt x="996287" y="491320"/>
                </a:lnTo>
                <a:lnTo>
                  <a:pt x="1269242" y="1228299"/>
                </a:lnTo>
                <a:lnTo>
                  <a:pt x="0" y="736980"/>
                </a:lnTo>
                <a:close/>
              </a:path>
            </a:pathLst>
          </a:custGeom>
          <a:pattFill prst="horzBrick">
            <a:fgClr>
              <a:srgbClr val="00B05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 rot="5400000" flipV="1">
            <a:off x="10028262" y="1545882"/>
            <a:ext cx="438101" cy="545670"/>
          </a:xfrm>
          <a:prstGeom prst="striped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543" y="4155316"/>
            <a:ext cx="2039816" cy="1823453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255827" flipV="1">
            <a:off x="8553519" y="2518897"/>
            <a:ext cx="1169484" cy="545670"/>
          </a:xfrm>
          <a:prstGeom prst="striped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1723126"/>
            <a:ext cx="10902461" cy="401676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b="1" smtClean="0"/>
              <a:t>Giải </a:t>
            </a:r>
            <a:r>
              <a:rPr lang="vi-VN" b="1"/>
              <a:t>thuật vẽ đoạn thẳng thông thường</a:t>
            </a:r>
            <a:r>
              <a:rPr lang="vi-VN"/>
              <a:t/>
            </a:r>
            <a:br>
              <a:rPr lang="vi-VN"/>
            </a:br>
            <a:r>
              <a:rPr lang="vi-VN"/>
              <a:t>Giả sử tọa độ các điểm nguyên sau khi xấp xỉ đối tượng thực lần lượt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 smtClean="0"/>
              <a:t>),</a:t>
            </a:r>
            <a:r>
              <a:rPr lang="en-US" smtClean="0"/>
              <a:t> </a:t>
            </a:r>
            <a:r>
              <a:rPr lang="vi-VN" i="1" smtClean="0"/>
              <a:t>i </a:t>
            </a:r>
            <a:r>
              <a:rPr lang="vi-VN"/>
              <a:t>= </a:t>
            </a:r>
            <a:r>
              <a:rPr lang="vi-VN" smtClean="0"/>
              <a:t>0,</a:t>
            </a:r>
            <a:r>
              <a:rPr lang="en-US" smtClean="0"/>
              <a:t>1,2,</a:t>
            </a:r>
            <a:r>
              <a:rPr lang="vi-VN" smtClean="0"/>
              <a:t>.... </a:t>
            </a:r>
            <a:r>
              <a:rPr lang="vi-VN"/>
              <a:t>Đây là các điểm nguyên sẽ được hiển thị trên màn hình</a:t>
            </a:r>
            <a:r>
              <a:rPr lang="vi-VN" smtClean="0"/>
              <a:t>.</a:t>
            </a:r>
            <a:endParaRPr lang="en-US" smtClean="0"/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vi-VN"/>
              <a:t>Bài toán đặt ra là nếu biết được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 </a:t>
            </a:r>
            <a:r>
              <a:rPr lang="vi-VN"/>
              <a:t>là tọa </a:t>
            </a:r>
            <a:r>
              <a:rPr lang="vi-VN" smtClean="0"/>
              <a:t>độ</a:t>
            </a:r>
            <a:r>
              <a:rPr lang="en-US" smtClean="0"/>
              <a:t> </a:t>
            </a:r>
            <a:r>
              <a:rPr lang="vi-VN" smtClean="0"/>
              <a:t>nguyên </a:t>
            </a:r>
            <a:r>
              <a:rPr lang="vi-VN"/>
              <a:t>xác định ở bước </a:t>
            </a:r>
            <a:r>
              <a:rPr lang="vi-VN" smtClean="0"/>
              <a:t>thứ</a:t>
            </a:r>
            <a:r>
              <a:rPr lang="en-US" smtClean="0"/>
              <a:t> </a:t>
            </a:r>
            <a:r>
              <a:rPr lang="vi-VN" smtClean="0"/>
              <a:t>i</a:t>
            </a:r>
            <a:r>
              <a:rPr lang="vi-VN"/>
              <a:t>, điểm nguyên tiếp theo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/>
              <a:t>,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) </a:t>
            </a:r>
            <a:r>
              <a:rPr lang="vi-VN"/>
              <a:t>sẽ được xác định như thế </a:t>
            </a:r>
            <a:r>
              <a:rPr lang="vi-VN" smtClean="0"/>
              <a:t>nào</a:t>
            </a:r>
            <a:r>
              <a:rPr lang="en-US"/>
              <a:t>?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8408437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vi-VN" b="1" smtClean="0"/>
              <a:t>Giải </a:t>
            </a:r>
            <a:r>
              <a:rPr lang="vi-VN" b="1"/>
              <a:t>thuật vẽ đoạn thẳng thông </a:t>
            </a:r>
            <a:r>
              <a:rPr lang="vi-VN" b="1" smtClean="0"/>
              <a:t>thường</a:t>
            </a:r>
            <a:endParaRPr lang="en-US" b="1" smtClean="0"/>
          </a:p>
          <a:p>
            <a:pPr lvl="0" algn="just"/>
            <a:r>
              <a:rPr lang="vi-VN" smtClean="0"/>
              <a:t>Nhận </a:t>
            </a:r>
            <a:r>
              <a:rPr lang="vi-VN"/>
              <a:t>xét rằng để đối tượng hiển thị trên lưới nguyên được liền nét, các </a:t>
            </a:r>
            <a:r>
              <a:rPr lang="vi-VN" smtClean="0"/>
              <a:t>điểm</a:t>
            </a:r>
            <a:r>
              <a:rPr lang="en-US" smtClean="0"/>
              <a:t> </a:t>
            </a:r>
            <a:r>
              <a:rPr lang="vi-VN" smtClean="0"/>
              <a:t>mà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i+1</a:t>
            </a:r>
            <a:r>
              <a:rPr lang="vi-VN" smtClean="0"/>
              <a:t>) </a:t>
            </a:r>
            <a:r>
              <a:rPr lang="vi-VN"/>
              <a:t>có thể chọn chỉ là một trong tám điểm được đánh số từ 1 đến </a:t>
            </a:r>
            <a:r>
              <a:rPr lang="vi-VN" smtClean="0"/>
              <a:t>8</a:t>
            </a:r>
            <a:r>
              <a:rPr lang="en-US" smtClean="0"/>
              <a:t> </a:t>
            </a:r>
            <a:r>
              <a:rPr lang="vi-VN" smtClean="0"/>
              <a:t>(điểm </a:t>
            </a:r>
            <a:r>
              <a:rPr lang="vi-VN"/>
              <a:t>đen chính là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Hay </a:t>
            </a:r>
            <a:r>
              <a:rPr lang="vi-VN"/>
              <a:t>nói cách </a:t>
            </a:r>
            <a:r>
              <a:rPr lang="vi-VN" smtClean="0"/>
              <a:t>khác: </a:t>
            </a:r>
            <a:r>
              <a:rPr lang="vi-VN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i+1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vi-VN" i="1" baseline="-25000"/>
              <a:t>+</a:t>
            </a:r>
            <a:r>
              <a:rPr lang="vi-VN" i="1" baseline="-25000" smtClean="0"/>
              <a:t>1</a:t>
            </a:r>
            <a:r>
              <a:rPr lang="vi-VN" smtClean="0"/>
              <a:t>) </a:t>
            </a:r>
            <a:r>
              <a:rPr lang="vi-VN"/>
              <a:t>= 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,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±1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0" algn="just"/>
            <a:r>
              <a:rPr lang="vi-VN"/>
              <a:t>Dáng điệu của đường sẽ cho ta gợi ý khi chọn </a:t>
            </a:r>
            <a:r>
              <a:rPr lang="en-US" smtClean="0"/>
              <a:t>1 </a:t>
            </a:r>
            <a:r>
              <a:rPr lang="vi-VN" smtClean="0"/>
              <a:t>trong </a:t>
            </a:r>
            <a:r>
              <a:rPr lang="en-US" smtClean="0"/>
              <a:t>8 </a:t>
            </a:r>
            <a:r>
              <a:rPr lang="vi-VN" smtClean="0"/>
              <a:t>điểm </a:t>
            </a:r>
            <a:r>
              <a:rPr lang="vi-VN"/>
              <a:t>trên. </a:t>
            </a:r>
            <a:r>
              <a:rPr lang="vi-VN" smtClean="0"/>
              <a:t>Cách</a:t>
            </a:r>
            <a:r>
              <a:rPr lang="en-US" smtClean="0"/>
              <a:t> </a:t>
            </a:r>
            <a:r>
              <a:rPr lang="vi-VN" smtClean="0"/>
              <a:t>chọn </a:t>
            </a:r>
            <a:r>
              <a:rPr lang="vi-VN"/>
              <a:t>các điểm như thế nào sẽ tùy thuộc vào từng thuật toán trên cơ sở xem xét </a:t>
            </a:r>
            <a:r>
              <a:rPr lang="vi-VN" smtClean="0"/>
              <a:t>tới</a:t>
            </a:r>
            <a:r>
              <a:rPr lang="en-US" smtClean="0"/>
              <a:t> </a:t>
            </a:r>
            <a:r>
              <a:rPr lang="vi-VN" smtClean="0"/>
              <a:t>vấn </a:t>
            </a:r>
            <a:r>
              <a:rPr lang="vi-VN"/>
              <a:t>đề tối ưu tốc độ</a:t>
            </a:r>
            <a:r>
              <a:rPr lang="vi-VN" smtClean="0"/>
              <a:t>.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08353" y="232129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354078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5816" y="231712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4616" y="231712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10035" y="27817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10035" y="33532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10035" y="391208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760478" y="321358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318239" y="321358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87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36868" y="26446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10203468" y="2657328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216918" y="32034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16918" y="3774927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751356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285793" y="3772386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</p:spPr>
            <p:txBody>
              <a:bodyPr>
                <a:normAutofit fontScale="85000" lnSpcReduction="1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b="1" smtClean="0"/>
                  <a:t>Giải </a:t>
                </a:r>
                <a:r>
                  <a:rPr lang="vi-VN" b="1"/>
                  <a:t>thuật vẽ đoạn thẳng thông </a:t>
                </a:r>
                <a:r>
                  <a:rPr lang="vi-VN" b="1" smtClean="0"/>
                  <a:t>thường</a:t>
                </a:r>
                <a:endParaRPr lang="en-US" b="1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Xét đoạn thẳng có hệ số góc 0 &lt; </a:t>
                </a:r>
                <a:r>
                  <a:rPr lang="en-US" i="1"/>
                  <a:t>m </a:t>
                </a:r>
                <a:r>
                  <a:rPr lang="en-US"/>
                  <a:t>&lt; 1 và </a:t>
                </a:r>
                <a:r>
                  <a:rPr lang="en-US" i="1"/>
                  <a:t>Dx </a:t>
                </a:r>
                <a:r>
                  <a:rPr lang="en-US"/>
                  <a:t>&gt; </a:t>
                </a:r>
                <a:r>
                  <a:rPr lang="en-US" smtClean="0"/>
                  <a:t>0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Với các đoạn thẳng dạng này, nếu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, 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smtClean="0"/>
                  <a:t>) </a:t>
                </a:r>
                <a:r>
                  <a:rPr lang="vi-VN"/>
                  <a:t>là điểm đã xác định </a:t>
                </a:r>
                <a:r>
                  <a:rPr lang="vi-VN" smtClean="0"/>
                  <a:t>được ở bước</a:t>
                </a:r>
                <a:r>
                  <a:rPr lang="en-US" smtClean="0"/>
                  <a:t> </a:t>
                </a:r>
                <a:r>
                  <a:rPr lang="vi-VN" smtClean="0"/>
                  <a:t>thứ </a:t>
                </a:r>
                <a:r>
                  <a:rPr lang="vi-VN"/>
                  <a:t>i (điểm màu đen) thì điểm cần chọn (</a:t>
                </a:r>
                <a:r>
                  <a:rPr lang="vi-VN" i="1" smtClean="0"/>
                  <a:t>x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,</a:t>
                </a:r>
                <a:r>
                  <a:rPr lang="vi-VN" i="1" smtClean="0"/>
                  <a:t>y</a:t>
                </a:r>
                <a:r>
                  <a:rPr lang="vi-VN" i="1" baseline="-25000" smtClean="0"/>
                  <a:t>i</a:t>
                </a:r>
                <a:r>
                  <a:rPr lang="vi-VN" baseline="-25000" smtClean="0"/>
                  <a:t>+1</a:t>
                </a:r>
                <a:r>
                  <a:rPr lang="vi-VN" smtClean="0"/>
                  <a:t>) </a:t>
                </a:r>
                <a:r>
                  <a:rPr lang="vi-VN"/>
                  <a:t>ở bước thứ (i+1) sẽ là một </a:t>
                </a:r>
                <a:r>
                  <a:rPr lang="vi-VN" smtClean="0"/>
                  <a:t>trong</a:t>
                </a:r>
                <a:r>
                  <a:rPr lang="en-US" smtClean="0"/>
                  <a:t> </a:t>
                </a:r>
                <a:r>
                  <a:rPr lang="vi-VN" smtClean="0"/>
                  <a:t>hai </a:t>
                </a:r>
                <a:r>
                  <a:rPr lang="vi-VN"/>
                  <a:t>trường hợp như hình </a:t>
                </a:r>
                <a:r>
                  <a:rPr lang="en-US" smtClean="0"/>
                  <a:t>bên</a:t>
                </a:r>
                <a:r>
                  <a:rPr lang="vi-VN" smtClean="0"/>
                  <a:t>:</a:t>
                </a:r>
                <a:endParaRPr lang="en-US" smtClean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Như</a:t>
                </a:r>
                <a:r>
                  <a:rPr lang="en-US"/>
                  <a:t> </a:t>
                </a:r>
                <a:r>
                  <a:rPr lang="vi-VN"/>
                  <a:t>vậy: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668877"/>
                <a:ext cx="7949077" cy="4016768"/>
              </a:xfrm>
              <a:blipFill rotWithShape="0">
                <a:blip r:embed="rId4"/>
                <a:stretch>
                  <a:fillRect l="-69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80648" y="1668877"/>
            <a:ext cx="2178570" cy="2032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326373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848111" y="1664709"/>
            <a:ext cx="0" cy="20324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06911" y="1664709"/>
            <a:ext cx="0" cy="2032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82330" y="21293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82330" y="27008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82330" y="3259667"/>
            <a:ext cx="217857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732773" y="25611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290534" y="2561167"/>
            <a:ext cx="274320" cy="274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262882" y="1992207"/>
            <a:ext cx="274320" cy="2743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0208444" y="2381553"/>
            <a:ext cx="1750774" cy="3193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43411" y="2953052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9988877" y="2214180"/>
            <a:ext cx="39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i</a:t>
            </a:r>
            <a:endParaRPr lang="en-US" baseline="-25000"/>
          </a:p>
        </p:txBody>
      </p:sp>
      <p:sp>
        <p:nvSpPr>
          <p:cNvPr id="20" name="TextBox 19"/>
          <p:cNvSpPr txBox="1"/>
          <p:nvPr/>
        </p:nvSpPr>
        <p:spPr>
          <a:xfrm>
            <a:off x="11131931" y="2830435"/>
            <a:ext cx="10047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</a:rPr>
              <a:t>(x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+1,y</a:t>
            </a:r>
            <a:r>
              <a:rPr lang="en-US" baseline="-25000" smtClean="0">
                <a:solidFill>
                  <a:srgbClr val="FFC000"/>
                </a:solidFill>
              </a:rPr>
              <a:t>i</a:t>
            </a:r>
            <a:r>
              <a:rPr lang="en-US" smtClean="0">
                <a:solidFill>
                  <a:srgbClr val="FFC000"/>
                </a:solidFill>
              </a:rPr>
              <a:t>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2773" y="1641836"/>
            <a:ext cx="1320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(x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+1,y</a:t>
            </a:r>
            <a:r>
              <a:rPr lang="en-US" baseline="-25000" smtClean="0">
                <a:solidFill>
                  <a:srgbClr val="00B050"/>
                </a:solidFill>
              </a:rPr>
              <a:t>i</a:t>
            </a:r>
            <a:r>
              <a:rPr lang="en-US" smtClean="0">
                <a:solidFill>
                  <a:srgbClr val="00B050"/>
                </a:solidFill>
              </a:rPr>
              <a:t>+1)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8" grpId="0"/>
      <p:bldP spid="19" grpId="0"/>
      <p:bldP spid="20" grpId="0" build="p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775885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/>
            <a:r>
              <a:rPr lang="en-US" b="1"/>
              <a:t>Thuật toán DDA (Digital Differential Analizer</a:t>
            </a:r>
            <a:r>
              <a:rPr lang="en-US" b="1" smtClean="0"/>
              <a:t>)</a:t>
            </a:r>
          </a:p>
          <a:p>
            <a:pPr lvl="0" algn="just"/>
            <a:r>
              <a:rPr lang="vi-VN"/>
              <a:t>Với thuật toán DDA, việc quyết định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en-US"/>
              <a:t> </a:t>
            </a:r>
            <a:r>
              <a:rPr lang="vi-VN" smtClean="0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 </a:t>
            </a:r>
            <a:r>
              <a:rPr lang="en-US" i="1" baseline="-25000" smtClean="0"/>
              <a:t> </a:t>
            </a:r>
            <a:r>
              <a:rPr lang="vi-VN" smtClean="0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+1, dựa</a:t>
            </a:r>
            <a:r>
              <a:rPr lang="en-US" smtClean="0"/>
              <a:t> </a:t>
            </a:r>
            <a:r>
              <a:rPr lang="vi-VN" smtClean="0"/>
              <a:t>vào</a:t>
            </a:r>
            <a:r>
              <a:rPr lang="en-US" smtClean="0"/>
              <a:t> </a:t>
            </a:r>
            <a:r>
              <a:rPr lang="vi-VN" smtClean="0"/>
              <a:t>phương </a:t>
            </a:r>
            <a:r>
              <a:rPr lang="vi-VN"/>
              <a:t>trình của đoạn thẳng </a:t>
            </a:r>
            <a:r>
              <a:rPr lang="vi-VN" i="1"/>
              <a:t>y </a:t>
            </a:r>
            <a:r>
              <a:rPr lang="vi-VN"/>
              <a:t>= </a:t>
            </a:r>
            <a:r>
              <a:rPr lang="vi-VN" i="1" smtClean="0"/>
              <a:t>mx</a:t>
            </a:r>
            <a:r>
              <a:rPr lang="vi-VN" smtClean="0"/>
              <a:t>+</a:t>
            </a:r>
            <a:r>
              <a:rPr lang="vi-VN" i="1" smtClean="0"/>
              <a:t>b</a:t>
            </a:r>
            <a:r>
              <a:rPr lang="vi-VN" smtClean="0"/>
              <a:t>. </a:t>
            </a:r>
            <a:endParaRPr lang="en-US" smtClean="0"/>
          </a:p>
          <a:p>
            <a:pPr lvl="0" algn="just"/>
            <a:r>
              <a:rPr lang="en-US" smtClean="0"/>
              <a:t>T</a:t>
            </a:r>
            <a:r>
              <a:rPr lang="vi-VN" smtClean="0"/>
              <a:t>ọa </a:t>
            </a:r>
            <a:r>
              <a:rPr lang="vi-VN"/>
              <a:t>độ của </a:t>
            </a:r>
            <a:r>
              <a:rPr lang="vi-VN" smtClean="0"/>
              <a:t>điểm</a:t>
            </a:r>
            <a:r>
              <a:rPr lang="en-US"/>
              <a:t> </a:t>
            </a:r>
            <a:r>
              <a:rPr lang="vi-VN" smtClean="0"/>
              <a:t>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thuộc về đoạn thẳng thực. </a:t>
            </a:r>
            <a:endParaRPr lang="en-US" smtClean="0"/>
          </a:p>
          <a:p>
            <a:pPr lvl="0"/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sẽ là giá trị sau khi làm tròn </a:t>
            </a:r>
            <a:r>
              <a:rPr lang="vi-VN" smtClean="0"/>
              <a:t>giá</a:t>
            </a:r>
            <a:r>
              <a:rPr lang="en-US" smtClean="0"/>
              <a:t> </a:t>
            </a:r>
            <a:r>
              <a:rPr lang="vi-VN" smtClean="0"/>
              <a:t>trị </a:t>
            </a:r>
            <a:r>
              <a:rPr lang="vi-VN"/>
              <a:t>tung độ </a:t>
            </a:r>
            <a:r>
              <a:rPr lang="vi-VN" i="1"/>
              <a:t>y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𝑅𝑜𝑢𝑛𝑑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456" y="4802645"/>
                <a:ext cx="2194062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162360" y="185375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40665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09922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79179" y="186353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32666" y="2276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32666" y="304599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2666" y="380073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392052" y="288778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232666" y="302494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369556" y="3635997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0399" y="333555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3505" y="363599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8"/>
          <p:cNvSpPr txBox="1"/>
          <p:nvPr/>
        </p:nvSpPr>
        <p:spPr>
          <a:xfrm>
            <a:off x="9084199" y="3808773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10550257" y="3349034"/>
            <a:ext cx="9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+1,y)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9613665" y="2472609"/>
            <a:ext cx="166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+1,Round(y))</a:t>
            </a:r>
          </a:p>
        </p:txBody>
      </p:sp>
    </p:spTree>
    <p:extLst>
      <p:ext uri="{BB962C8B-B14F-4D97-AF65-F5344CB8AC3E}">
        <p14:creationId xmlns:p14="http://schemas.microsoft.com/office/powerpoint/2010/main" val="4503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Thuật toán DDA (Digital Differential Analizer</a:t>
                </a:r>
                <a:r>
                  <a:rPr lang="en-US" b="1" smtClean="0"/>
                  <a:t>) (tt)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Nếu tính trực tiếp giá trị thực y ở mỗi bước từ phương trình </a:t>
                </a:r>
                <a:r>
                  <a:rPr lang="vi-VN" i="1"/>
                  <a:t>y </a:t>
                </a:r>
                <a:r>
                  <a:rPr lang="vi-VN"/>
                  <a:t>= </a:t>
                </a:r>
                <a:r>
                  <a:rPr lang="vi-VN" i="1"/>
                  <a:t>mx </a:t>
                </a:r>
                <a:r>
                  <a:rPr lang="vi-VN"/>
                  <a:t>+ </a:t>
                </a:r>
                <a:r>
                  <a:rPr lang="vi-VN" i="1"/>
                  <a:t>b </a:t>
                </a:r>
                <a:r>
                  <a:rPr lang="vi-VN" smtClean="0"/>
                  <a:t>thì</a:t>
                </a:r>
                <a:r>
                  <a:rPr lang="en-US" smtClean="0"/>
                  <a:t> </a:t>
                </a:r>
                <a:r>
                  <a:rPr lang="vi-VN" smtClean="0"/>
                  <a:t>phải </a:t>
                </a:r>
                <a:r>
                  <a:rPr lang="vi-VN"/>
                  <a:t>cần một phép toán nhân và một phép toán cộng số thực. 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Để </a:t>
                </a:r>
                <a:r>
                  <a:rPr lang="vi-VN"/>
                  <a:t>cải thiện tốc </a:t>
                </a:r>
                <a:r>
                  <a:rPr lang="vi-VN" smtClean="0"/>
                  <a:t>độ,</a:t>
                </a:r>
                <a:r>
                  <a:rPr lang="en-US" smtClean="0"/>
                  <a:t> </a:t>
                </a:r>
                <a:r>
                  <a:rPr lang="vi-VN" smtClean="0"/>
                  <a:t>người </a:t>
                </a:r>
                <a:r>
                  <a:rPr lang="vi-VN"/>
                  <a:t>ta tính giá trị thực của y ở mỗi bước theo cách sau để khử phép tính </a:t>
                </a:r>
                <a:r>
                  <a:rPr lang="vi-VN" smtClean="0"/>
                  <a:t>nhân</a:t>
                </a:r>
                <a:r>
                  <a:rPr lang="en-US" smtClean="0"/>
                  <a:t> </a:t>
                </a:r>
                <a:r>
                  <a:rPr lang="vi-VN" smtClean="0"/>
                  <a:t>trên </a:t>
                </a:r>
                <a:r>
                  <a:rPr lang="vi-VN"/>
                  <a:t>số </a:t>
                </a:r>
                <a:r>
                  <a:rPr lang="vi-VN" smtClean="0"/>
                  <a:t>thực:</a:t>
                </a:r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mtClean="0"/>
                  <a:t>Nhận </a:t>
                </a:r>
                <a:r>
                  <a:rPr lang="vi-VN"/>
                  <a:t>xét </a:t>
                </a:r>
                <a:r>
                  <a:rPr lang="vi-VN" smtClean="0"/>
                  <a:t>rằng: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mtClean="0"/>
              </a:p>
              <a:p>
                <a:pPr marL="0" lv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ES" smtClean="0"/>
                  <a:t>	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ướ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332" y="1656807"/>
                <a:ext cx="9767336" cy="4016768"/>
              </a:xfrm>
              <a:blipFill rotWithShape="0">
                <a:blip r:embed="rId4"/>
                <a:stretch>
                  <a:fillRect l="-562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Straight Arrow Connector 1086"/>
          <p:cNvCxnSpPr/>
          <p:nvPr/>
        </p:nvCxnSpPr>
        <p:spPr>
          <a:xfrm>
            <a:off x="9606719" y="1956233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587148" y="3272321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0536"/>
            <a:ext cx="9767336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2.2.3. </a:t>
            </a:r>
            <a:r>
              <a:rPr lang="vi-VN" sz="2200" b="1" smtClean="0"/>
              <a:t>Các </a:t>
            </a:r>
            <a:r>
              <a:rPr lang="vi-VN" sz="2200" b="1"/>
              <a:t>giải thuật xây dựng thực thể cơ </a:t>
            </a:r>
            <a:r>
              <a:rPr lang="vi-VN" sz="2200" b="1" smtClean="0"/>
              <a:t>sở</a:t>
            </a:r>
            <a:r>
              <a:rPr lang="en-US" sz="2200" b="1" smtClean="0"/>
              <a:t> (tt)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Thuật toán DDA (Digital Differential Analizer</a:t>
            </a:r>
            <a:r>
              <a:rPr lang="en-US" sz="2200" b="1" smtClean="0"/>
              <a:t>) (tt)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9837" y="2649771"/>
            <a:ext cx="356870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#define Round(a) int(a+0.5)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int Color = GREEN;</a:t>
            </a:r>
          </a:p>
          <a:p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void </a:t>
            </a:r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LineDDA(int x1, int y1, int x2, int y2)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int x = x1;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y = y1;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float m = float(y2-y1)/(x2-x1);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Round(y), 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for(int i=x1; i&lt;x2; i++)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y+=m;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putpixel(x,Round(y),Color);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 sz="1600">
                <a:latin typeface="Adobe Arabic" panose="02040503050201020203" pitchFamily="18" charset="-78"/>
                <a:cs typeface="Adobe Arabic" panose="02040503050201020203" pitchFamily="18" charset="-78"/>
              </a:rPr>
              <a:t>} // </a:t>
            </a:r>
            <a:r>
              <a:rPr lang="en-US" sz="16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LineDDA</a:t>
            </a:r>
            <a:endParaRPr lang="en-US" sz="16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80" name="Picture 10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750" y="1481631"/>
            <a:ext cx="1372950" cy="609120"/>
          </a:xfrm>
          <a:prstGeom prst="rect">
            <a:avLst/>
          </a:prstGeom>
        </p:spPr>
      </p:pic>
      <p:pic>
        <p:nvPicPr>
          <p:cNvPr id="1082" name="Picture 10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450" y="3458519"/>
            <a:ext cx="1258538" cy="1256310"/>
          </a:xfrm>
          <a:prstGeom prst="rect">
            <a:avLst/>
          </a:prstGeom>
        </p:spPr>
      </p:pic>
      <p:pic>
        <p:nvPicPr>
          <p:cNvPr id="1084" name="Picture 10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21" y="4745909"/>
            <a:ext cx="2745900" cy="1256310"/>
          </a:xfrm>
          <a:prstGeom prst="rect">
            <a:avLst/>
          </a:prstGeom>
        </p:spPr>
      </p:pic>
      <p:pic>
        <p:nvPicPr>
          <p:cNvPr id="1085" name="Picture 10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0673" y="6108761"/>
            <a:ext cx="1372950" cy="609120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9606719" y="4471589"/>
            <a:ext cx="0" cy="274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1082" idx="3"/>
            <a:endCxn id="1085" idx="3"/>
          </p:cNvCxnSpPr>
          <p:nvPr/>
        </p:nvCxnSpPr>
        <p:spPr>
          <a:xfrm>
            <a:off x="10235988" y="4086674"/>
            <a:ext cx="37635" cy="2326647"/>
          </a:xfrm>
          <a:prstGeom prst="bentConnector3">
            <a:avLst>
              <a:gd name="adj1" fmla="val 20572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8" name="Picture 10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9239" y="3650241"/>
            <a:ext cx="622913" cy="571050"/>
          </a:xfrm>
          <a:prstGeom prst="rect">
            <a:avLst/>
          </a:prstGeom>
        </p:spPr>
      </p:pic>
      <p:pic>
        <p:nvPicPr>
          <p:cNvPr id="1099" name="Picture 10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8158" y="4353842"/>
            <a:ext cx="673763" cy="571050"/>
          </a:xfrm>
          <a:prstGeom prst="rect">
            <a:avLst/>
          </a:prstGeom>
        </p:spPr>
      </p:pic>
      <p:cxnSp>
        <p:nvCxnSpPr>
          <p:cNvPr id="1103" name="Elbow Connector 1102"/>
          <p:cNvCxnSpPr>
            <a:stCxn id="1084" idx="1"/>
            <a:endCxn id="1082" idx="1"/>
          </p:cNvCxnSpPr>
          <p:nvPr/>
        </p:nvCxnSpPr>
        <p:spPr>
          <a:xfrm rot="10800000" flipH="1">
            <a:off x="8093920" y="4086674"/>
            <a:ext cx="883529" cy="1287390"/>
          </a:xfrm>
          <a:prstGeom prst="bentConnector3">
            <a:avLst>
              <a:gd name="adj1" fmla="val -2587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738" y="2171129"/>
            <a:ext cx="2745900" cy="12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62" y="1574354"/>
            <a:ext cx="10580137" cy="434384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 smtClean="0"/>
              <a:t>2.2.3. </a:t>
            </a:r>
            <a:r>
              <a:rPr lang="vi-VN" sz="1800" b="1" smtClean="0"/>
              <a:t>Các </a:t>
            </a:r>
            <a:r>
              <a:rPr lang="vi-VN" sz="1800" b="1"/>
              <a:t>giải thuật xây dựng thực thể cơ </a:t>
            </a:r>
            <a:r>
              <a:rPr lang="vi-VN" sz="1800" b="1" smtClean="0"/>
              <a:t>sở</a:t>
            </a:r>
            <a:r>
              <a:rPr lang="en-US" sz="1800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1800" b="1"/>
              <a:t>Giải thuật </a:t>
            </a:r>
            <a:r>
              <a:rPr lang="en-US" sz="1800" b="1" smtClean="0"/>
              <a:t>Bresenham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1800"/>
              <a:t>Jack Elton Bresenham </a:t>
            </a:r>
            <a:r>
              <a:rPr lang="vi-VN" sz="1800" smtClean="0"/>
              <a:t>(</a:t>
            </a:r>
            <a:r>
              <a:rPr lang="en-US" sz="1800" smtClean="0"/>
              <a:t>1</a:t>
            </a:r>
            <a:r>
              <a:rPr lang="vi-VN" sz="1800" smtClean="0"/>
              <a:t>1</a:t>
            </a:r>
            <a:r>
              <a:rPr lang="en-US" sz="1800" smtClean="0"/>
              <a:t>/</a:t>
            </a:r>
            <a:r>
              <a:rPr lang="vi-VN" sz="1800" smtClean="0"/>
              <a:t>10</a:t>
            </a:r>
            <a:r>
              <a:rPr lang="en-US" sz="1800" smtClean="0"/>
              <a:t>/</a:t>
            </a:r>
            <a:r>
              <a:rPr lang="vi-VN" sz="1800" smtClean="0"/>
              <a:t>1937</a:t>
            </a:r>
            <a:r>
              <a:rPr lang="vi-VN" sz="1800"/>
              <a:t>, Clovis, New Mexico, Hoa Kỳ) là cựu giáo sư khoa học máy </a:t>
            </a:r>
            <a:r>
              <a:rPr lang="vi-VN" sz="1800" smtClean="0"/>
              <a:t>tính.</a:t>
            </a:r>
            <a:r>
              <a:rPr lang="en-US" sz="1800" smtClean="0"/>
              <a:t> Ông từng</a:t>
            </a:r>
            <a:r>
              <a:rPr lang="vi-VN" sz="1800" smtClean="0"/>
              <a:t> làm </a:t>
            </a:r>
            <a:r>
              <a:rPr lang="vi-VN" sz="1800"/>
              <a:t>việc trong phòng thí nghiệm tính toán tại phòng thí nghiệm phát triển San Jose của IBM. </a:t>
            </a:r>
            <a:r>
              <a:rPr lang="en-US" sz="1800" smtClean="0"/>
              <a:t>Thuật toán được sử dụng cho </a:t>
            </a:r>
            <a:r>
              <a:rPr lang="vi-VN" sz="1800" smtClean="0"/>
              <a:t>máy </a:t>
            </a:r>
            <a:r>
              <a:rPr lang="vi-VN" sz="1800"/>
              <a:t>vẽ </a:t>
            </a:r>
            <a:r>
              <a:rPr lang="vi-VN" sz="1800" smtClean="0"/>
              <a:t>Calcomp </a:t>
            </a:r>
            <a:r>
              <a:rPr lang="en-US" sz="1800" smtClean="0"/>
              <a:t>kết nối với</a:t>
            </a:r>
            <a:r>
              <a:rPr lang="vi-VN" sz="1800" smtClean="0"/>
              <a:t> </a:t>
            </a:r>
            <a:r>
              <a:rPr lang="vi-VN" sz="1800"/>
              <a:t>IBM 1401 thông qua bảng điều khiển máy </a:t>
            </a:r>
            <a:r>
              <a:rPr lang="en-US" sz="1800" smtClean="0"/>
              <a:t>của </a:t>
            </a:r>
            <a:r>
              <a:rPr lang="vi-VN" sz="1800" smtClean="0"/>
              <a:t>đánh </a:t>
            </a:r>
            <a:r>
              <a:rPr lang="vi-VN" sz="1800"/>
              <a:t>chữ </a:t>
            </a:r>
            <a:r>
              <a:rPr lang="vi-VN" sz="1800" smtClean="0"/>
              <a:t>1407</a:t>
            </a:r>
            <a:r>
              <a:rPr lang="en-US" sz="1800" smtClean="0"/>
              <a:t> v</a:t>
            </a:r>
            <a:r>
              <a:rPr lang="vi-VN" sz="1800" smtClean="0"/>
              <a:t>ào năm 1962. Thuật </a:t>
            </a:r>
            <a:r>
              <a:rPr lang="vi-VN" sz="1800"/>
              <a:t>toán của </a:t>
            </a:r>
            <a:r>
              <a:rPr lang="en-US" sz="1800" smtClean="0"/>
              <a:t>ông </a:t>
            </a:r>
            <a:r>
              <a:rPr lang="vi-VN" sz="1800" smtClean="0"/>
              <a:t>sau </a:t>
            </a:r>
            <a:r>
              <a:rPr lang="vi-VN" sz="1800"/>
              <a:t>đó đã được mở rộng để </a:t>
            </a:r>
            <a:r>
              <a:rPr lang="en-US" sz="1800" smtClean="0"/>
              <a:t>xây dựng đường</a:t>
            </a:r>
            <a:r>
              <a:rPr lang="vi-VN" sz="1800" smtClean="0"/>
              <a:t> tròn </a:t>
            </a:r>
            <a:r>
              <a:rPr lang="en-US" sz="1800" smtClean="0"/>
              <a:t>(Bresenham's midpoint circle algorithm). </a:t>
            </a:r>
            <a:r>
              <a:rPr lang="vi-VN" sz="1800" smtClean="0"/>
              <a:t>Thuật </a:t>
            </a:r>
            <a:r>
              <a:rPr lang="vi-VN" sz="1800"/>
              <a:t>toán Bresenham </a:t>
            </a:r>
            <a:r>
              <a:rPr lang="vi-VN" sz="1800" smtClean="0"/>
              <a:t>sử dụng</a:t>
            </a:r>
            <a:r>
              <a:rPr lang="en-US" sz="1800" smtClean="0"/>
              <a:t> hầu hết</a:t>
            </a:r>
            <a:r>
              <a:rPr lang="vi-VN" sz="1800" smtClean="0"/>
              <a:t> </a:t>
            </a:r>
            <a:r>
              <a:rPr lang="vi-VN" sz="1800"/>
              <a:t>trong </a:t>
            </a:r>
            <a:r>
              <a:rPr lang="en-US" sz="1800" smtClean="0"/>
              <a:t>sản phẩm </a:t>
            </a:r>
            <a:r>
              <a:rPr lang="vi-VN" sz="1800" smtClean="0"/>
              <a:t>phần </a:t>
            </a:r>
            <a:r>
              <a:rPr lang="vi-VN" sz="1800"/>
              <a:t>cứng như máy vẽ và trong chip đồ họa của card đồ họa hiện </a:t>
            </a:r>
            <a:r>
              <a:rPr lang="vi-VN" sz="1800" smtClean="0"/>
              <a:t>đại</a:t>
            </a:r>
            <a:r>
              <a:rPr lang="en-US" sz="1800" smtClean="0"/>
              <a:t> và</a:t>
            </a:r>
            <a:r>
              <a:rPr lang="vi-VN" sz="1800" smtClean="0"/>
              <a:t> </a:t>
            </a:r>
            <a:r>
              <a:rPr lang="vi-VN" sz="1800"/>
              <a:t>trong nhiều thư viện </a:t>
            </a:r>
            <a:r>
              <a:rPr lang="vi-VN" sz="1800" smtClean="0"/>
              <a:t>phần mềm</a:t>
            </a:r>
            <a:r>
              <a:rPr lang="en-US" sz="1800" smtClean="0"/>
              <a:t> </a:t>
            </a:r>
            <a:r>
              <a:rPr lang="vi-VN" sz="1800"/>
              <a:t>đồ </a:t>
            </a:r>
            <a:r>
              <a:rPr lang="vi-VN" sz="1800" smtClean="0"/>
              <a:t>họa.</a:t>
            </a:r>
            <a:endParaRPr lang="en-US" sz="18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9767336" cy="401676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 algn="just"/>
            <a:r>
              <a:rPr lang="vi-VN"/>
              <a:t>Thuật toán Bresenham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theo một </a:t>
            </a:r>
            <a:r>
              <a:rPr lang="vi-VN" smtClean="0"/>
              <a:t>hướng</a:t>
            </a:r>
            <a:r>
              <a:rPr lang="en-US" smtClean="0"/>
              <a:t> </a:t>
            </a:r>
            <a:r>
              <a:rPr lang="vi-VN" smtClean="0"/>
              <a:t>khác </a:t>
            </a:r>
            <a:r>
              <a:rPr lang="vi-VN"/>
              <a:t>sao cho có thể tối ưu hóa về mặt tốc độ so với thuật toán DDA. Vấn đề </a:t>
            </a:r>
            <a:r>
              <a:rPr lang="vi-VN" smtClean="0"/>
              <a:t>mấu</a:t>
            </a:r>
            <a:r>
              <a:rPr lang="en-US" smtClean="0"/>
              <a:t> </a:t>
            </a:r>
            <a:r>
              <a:rPr lang="vi-VN" smtClean="0"/>
              <a:t>chốt </a:t>
            </a:r>
            <a:r>
              <a:rPr lang="vi-VN"/>
              <a:t>ở đây là làm thế nào để hạn chế tối đa các phép toán trên số </a:t>
            </a:r>
            <a:r>
              <a:rPr lang="vi-VN" smtClean="0"/>
              <a:t>thực</a:t>
            </a:r>
            <a:r>
              <a:rPr lang="en-US" smtClean="0"/>
              <a:t>.</a:t>
            </a:r>
          </a:p>
          <a:p>
            <a:pPr lvl="0"/>
            <a:r>
              <a:rPr lang="en-US"/>
              <a:t>Gọi P 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, </a:t>
            </a:r>
            <a:r>
              <a:rPr lang="en-US" i="1" smtClean="0"/>
              <a:t>y</a:t>
            </a:r>
            <a:r>
              <a:rPr lang="en-US" smtClean="0"/>
              <a:t>) </a:t>
            </a:r>
            <a:r>
              <a:rPr lang="en-US"/>
              <a:t>là điểm thuộc đoạn thẳng. </a:t>
            </a:r>
            <a:endParaRPr lang="en-US" smtClean="0"/>
          </a:p>
          <a:p>
            <a:pPr lvl="0"/>
            <a:r>
              <a:rPr lang="en-US" smtClean="0"/>
              <a:t>Ta </a:t>
            </a:r>
            <a:r>
              <a:rPr lang="en-US"/>
              <a:t>có: </a:t>
            </a:r>
            <a:r>
              <a:rPr lang="en-US" i="1"/>
              <a:t>y </a:t>
            </a:r>
            <a:r>
              <a:rPr lang="en-US"/>
              <a:t>= </a:t>
            </a:r>
            <a:r>
              <a:rPr lang="en-US" i="1" smtClean="0"/>
              <a:t>m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+1</a:t>
            </a:r>
            <a:r>
              <a:rPr lang="en-US"/>
              <a:t>) + </a:t>
            </a:r>
            <a:r>
              <a:rPr lang="en-US" i="1" smtClean="0"/>
              <a:t>b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36332"/>
            <a:ext cx="9603275" cy="3450613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Bất kì một ảnh mô tả thế giới thực nào bao giờ cũng được cấu trúc từ tập </a:t>
            </a:r>
            <a:r>
              <a:rPr lang="vi-VN" sz="2000" smtClean="0"/>
              <a:t>các</a:t>
            </a:r>
            <a:r>
              <a:rPr lang="en-US" sz="2000" smtClean="0"/>
              <a:t> </a:t>
            </a:r>
            <a:r>
              <a:rPr lang="vi-VN" sz="2000" smtClean="0"/>
              <a:t>đối </a:t>
            </a:r>
            <a:r>
              <a:rPr lang="vi-VN" sz="2000"/>
              <a:t>tượng đơn giản hơn</a:t>
            </a:r>
            <a:r>
              <a:rPr lang="vi-VN" sz="2000" smtClean="0"/>
              <a:t>.</a:t>
            </a:r>
            <a:r>
              <a:rPr lang="en-US" sz="2000" smtClean="0"/>
              <a:t> </a:t>
            </a:r>
            <a:r>
              <a:rPr lang="vi-VN" sz="2000" smtClean="0"/>
              <a:t>Ví dụ một ảnh thể hiện bài trí của một căn phòng sẽ được</a:t>
            </a:r>
            <a:r>
              <a:rPr lang="en-US" sz="2000" smtClean="0"/>
              <a:t> </a:t>
            </a:r>
            <a:r>
              <a:rPr lang="vi-VN" sz="2000" smtClean="0"/>
              <a:t>cấu trúc từ các đối tượng như cây cảnh, tủ kính, bàn ghế, tường, ánh sáng đèn</a:t>
            </a:r>
            <a:endParaRPr lang="en-US" sz="2000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Với các ảnh đồ họa phát sinh bằng máy tính, hình dạng và màu sắc của mỗi đối</a:t>
            </a:r>
            <a:r>
              <a:rPr lang="en-US" sz="2000" smtClean="0"/>
              <a:t> </a:t>
            </a:r>
            <a:r>
              <a:rPr lang="vi-VN" sz="2000" smtClean="0"/>
              <a:t>tượng có thể được mô tả riêng biệt bằng hai cách: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dãy các </a:t>
            </a:r>
            <a:r>
              <a:rPr lang="vi-VN" sz="2000" smtClean="0"/>
              <a:t>pixel</a:t>
            </a:r>
            <a:r>
              <a:rPr lang="en-US" sz="2000" smtClean="0"/>
              <a:t> </a:t>
            </a:r>
            <a:r>
              <a:rPr lang="vi-VN" sz="2000" smtClean="0"/>
              <a:t>tương </a:t>
            </a:r>
            <a:r>
              <a:rPr lang="vi-VN" sz="2000"/>
              <a:t>ứng </a:t>
            </a:r>
            <a:endParaRPr lang="en-US" sz="2000" smtClean="0"/>
          </a:p>
          <a:p>
            <a:pPr lvl="1" algn="just">
              <a:lnSpc>
                <a:spcPct val="160000"/>
              </a:lnSpc>
              <a:spcBef>
                <a:spcPts val="0"/>
              </a:spcBef>
            </a:pPr>
            <a:r>
              <a:rPr lang="en-US" sz="2000" smtClean="0"/>
              <a:t>H</a:t>
            </a:r>
            <a:r>
              <a:rPr lang="vi-VN" sz="2000" smtClean="0"/>
              <a:t>oặc </a:t>
            </a:r>
            <a:r>
              <a:rPr lang="vi-VN" sz="2000"/>
              <a:t>là bằng tập các đối tượng hình học cơ sở như đoạn thẳng hay </a:t>
            </a:r>
            <a:r>
              <a:rPr lang="vi-VN" sz="2000" smtClean="0"/>
              <a:t>đa giác</a:t>
            </a:r>
            <a:r>
              <a:rPr lang="en-US" sz="2000" smtClean="0"/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z="2000" smtClean="0"/>
              <a:t>Sau </a:t>
            </a:r>
            <a:r>
              <a:rPr lang="vi-VN" sz="2000"/>
              <a:t>đó, các ảnh </a:t>
            </a:r>
            <a:r>
              <a:rPr lang="vi-VN" sz="2000" smtClean="0"/>
              <a:t>hiển </a:t>
            </a:r>
            <a:r>
              <a:rPr lang="vi-VN" sz="2000"/>
              <a:t>thị bằng cách nạp các pixel vào </a:t>
            </a:r>
            <a:r>
              <a:rPr lang="vi-VN" sz="2000" smtClean="0"/>
              <a:t>vùng</a:t>
            </a:r>
            <a:r>
              <a:rPr lang="en-US" sz="2000" smtClean="0"/>
              <a:t> </a:t>
            </a:r>
            <a:r>
              <a:rPr lang="vi-VN" sz="2000" smtClean="0"/>
              <a:t>bộ </a:t>
            </a:r>
            <a:r>
              <a:rPr lang="vi-VN" sz="2000"/>
              <a:t>nhớ màn hình</a:t>
            </a:r>
            <a:r>
              <a:rPr lang="vi-VN" sz="2000" smtClean="0"/>
              <a:t>.</a:t>
            </a: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13" y="1601439"/>
            <a:ext cx="7517528" cy="2665978"/>
          </a:xfrm>
        </p:spPr>
        <p:txBody>
          <a:bodyPr>
            <a:no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/>
              <a:t>Giải thuật </a:t>
            </a:r>
            <a:r>
              <a:rPr lang="en-US" sz="2000" b="1" smtClean="0"/>
              <a:t>Bresenham (tt)</a:t>
            </a:r>
          </a:p>
          <a:p>
            <a:pPr lvl="0" algn="just"/>
            <a:r>
              <a:rPr lang="en-US" sz="2000" smtClean="0"/>
              <a:t>Đặt d</a:t>
            </a:r>
            <a:r>
              <a:rPr lang="en-US" sz="2000" baseline="-25000" smtClean="0"/>
              <a:t>1</a:t>
            </a:r>
            <a:r>
              <a:rPr lang="en-US" sz="2000" smtClean="0"/>
              <a:t>=y-y</a:t>
            </a:r>
            <a:r>
              <a:rPr lang="en-US" sz="2000" baseline="-25000" smtClean="0"/>
              <a:t>i</a:t>
            </a:r>
            <a:r>
              <a:rPr lang="en-US" sz="2000" baseline="30000" smtClean="0"/>
              <a:t> </a:t>
            </a:r>
            <a:r>
              <a:rPr lang="en-US" sz="2000" smtClean="0"/>
              <a:t>và d</a:t>
            </a:r>
            <a:r>
              <a:rPr lang="en-US" sz="2000" baseline="-25000" smtClean="0"/>
              <a:t>2</a:t>
            </a:r>
            <a:r>
              <a:rPr lang="en-US" sz="2000" smtClean="0"/>
              <a:t>=(y</a:t>
            </a:r>
            <a:r>
              <a:rPr lang="en-US" sz="2000" baseline="-25000" smtClean="0"/>
              <a:t>i</a:t>
            </a:r>
            <a:r>
              <a:rPr lang="en-US" sz="2000" smtClean="0"/>
              <a:t>+1)-y</a:t>
            </a:r>
          </a:p>
          <a:p>
            <a:pPr lvl="0" algn="just"/>
            <a:r>
              <a:rPr lang="vi-VN" sz="2000"/>
              <a:t>Xét tất cả các vị trí tương đối của </a:t>
            </a:r>
            <a:r>
              <a:rPr lang="vi-VN" sz="2000" i="1"/>
              <a:t>y </a:t>
            </a:r>
            <a:r>
              <a:rPr lang="vi-VN" sz="2000"/>
              <a:t>so với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i="1" smtClean="0"/>
              <a:t> </a:t>
            </a:r>
            <a:r>
              <a:rPr lang="vi-VN" sz="2000"/>
              <a:t>và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smtClean="0"/>
              <a:t>+1, </a:t>
            </a:r>
            <a:r>
              <a:rPr lang="vi-VN" sz="2000"/>
              <a:t>việc chọn </a:t>
            </a:r>
            <a:r>
              <a:rPr lang="vi-VN" sz="2000" smtClean="0"/>
              <a:t>điểm</a:t>
            </a:r>
            <a:r>
              <a:rPr lang="en-US" sz="2000" smtClean="0"/>
              <a:t> 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, </a:t>
            </a:r>
            <a:r>
              <a:rPr lang="vi-VN" sz="2000" i="1" smtClean="0"/>
              <a:t>y</a:t>
            </a:r>
            <a:r>
              <a:rPr lang="vi-VN" sz="2000" i="1" baseline="-25000" smtClean="0"/>
              <a:t>i</a:t>
            </a:r>
            <a:r>
              <a:rPr lang="vi-VN" sz="2000" baseline="-25000" smtClean="0"/>
              <a:t>+1</a:t>
            </a:r>
            <a:r>
              <a:rPr lang="vi-VN" sz="2000" smtClean="0"/>
              <a:t> </a:t>
            </a:r>
            <a:r>
              <a:rPr lang="vi-VN" sz="2000"/>
              <a:t>) là S hay P phụ thuộc vào việc </a:t>
            </a:r>
            <a:r>
              <a:rPr lang="vi-VN" sz="2000" smtClean="0"/>
              <a:t>dấu </a:t>
            </a:r>
            <a:r>
              <a:rPr lang="vi-VN" sz="2000"/>
              <a:t>của </a:t>
            </a:r>
            <a:r>
              <a:rPr lang="en-US" sz="2000" smtClean="0"/>
              <a:t>(</a:t>
            </a:r>
            <a:r>
              <a:rPr lang="vi-VN" sz="2000" i="1" smtClean="0"/>
              <a:t>d</a:t>
            </a:r>
            <a:r>
              <a:rPr lang="vi-VN" sz="2000" baseline="-25000" smtClean="0"/>
              <a:t>1</a:t>
            </a:r>
            <a:r>
              <a:rPr lang="vi-VN" sz="2000" smtClean="0"/>
              <a:t>−</a:t>
            </a:r>
            <a:r>
              <a:rPr lang="vi-VN" sz="2000" i="1" smtClean="0"/>
              <a:t>d</a:t>
            </a:r>
            <a:r>
              <a:rPr lang="vi-VN" sz="2000" baseline="-25000" smtClean="0"/>
              <a:t>2</a:t>
            </a:r>
            <a:r>
              <a:rPr lang="en-US" sz="2000" smtClean="0"/>
              <a:t>)</a:t>
            </a:r>
            <a:r>
              <a:rPr lang="vi-VN" sz="2000" smtClean="0"/>
              <a:t>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 cap="none" baseline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800" smtClean="0"/>
                  <a:t>Nếu </a:t>
                </a:r>
                <a:r>
                  <a:rPr lang="en-US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en-US" sz="1800" smtClean="0"/>
                  <a:t>) </a:t>
                </a:r>
                <a:r>
                  <a:rPr lang="vi-VN" sz="1800" smtClean="0"/>
                  <a:t>&lt; 0, điểm S</a:t>
                </a:r>
                <a:r>
                  <a:rPr lang="en-US" sz="1800" smtClean="0"/>
                  <a:t> được </a:t>
                </a:r>
                <a:r>
                  <a:rPr lang="vi-VN" sz="1800" smtClean="0"/>
                  <a:t>chọn, tức là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=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.</a:t>
                </a:r>
                <a:r>
                  <a:rPr lang="en-US" sz="1800" smtClean="0"/>
                  <a:t> </a:t>
                </a:r>
                <a:r>
                  <a:rPr lang="vi-VN" sz="1800" smtClean="0"/>
                  <a:t>Ngược lại, ta chọn điểm P, tức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baseline="-25000" smtClean="0"/>
                  <a:t>+1</a:t>
                </a:r>
                <a:r>
                  <a:rPr lang="vi-VN" sz="1800" smtClean="0"/>
                  <a:t> = 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+1.</a:t>
                </a:r>
                <a:endParaRPr lang="en-US" sz="1800" smtClean="0"/>
              </a:p>
              <a:p>
                <a:r>
                  <a:rPr lang="vi-VN" sz="1800" smtClean="0"/>
                  <a:t>Xét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</a:t>
                </a:r>
                <a:r>
                  <a:rPr lang="vi-VN" sz="1800" i="1" baseline="-25000" smtClean="0"/>
                  <a:t>x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1</a:t>
                </a:r>
                <a:r>
                  <a:rPr lang="vi-VN" sz="1800" smtClean="0"/>
                  <a:t>−</a:t>
                </a:r>
                <a:r>
                  <a:rPr lang="vi-VN" sz="1800" i="1" smtClean="0"/>
                  <a:t>d</a:t>
                </a:r>
                <a:r>
                  <a:rPr lang="vi-VN" sz="1800" baseline="-25000" smtClean="0"/>
                  <a:t>2</a:t>
                </a:r>
                <a:r>
                  <a:rPr lang="vi-VN" sz="1800" smtClean="0"/>
                  <a:t>) = </a:t>
                </a:r>
                <a:r>
                  <a:rPr lang="vi-VN" sz="1800" i="1" smtClean="0"/>
                  <a:t>Dx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y</a:t>
                </a:r>
                <a:r>
                  <a:rPr lang="vi-VN" sz="1800" smtClean="0"/>
                  <a:t>−2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− 1)</a:t>
                </a:r>
                <a:r>
                  <a:rPr lang="en-US" sz="1800" smtClean="0"/>
                  <a:t> </a:t>
                </a:r>
                <a:r>
                  <a:rPr lang="vi-VN" sz="1800" smtClean="0"/>
                  <a:t>⇒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 smtClean="0"/>
                  <a:t>= </a:t>
                </a:r>
                <a:r>
                  <a:rPr lang="vi-VN" sz="1800" i="1" smtClean="0"/>
                  <a:t>Dx </a:t>
                </a:r>
                <a:r>
                  <a:rPr lang="vi-VN" sz="1800" smtClean="0"/>
                  <a:t>[2(</a:t>
                </a:r>
                <a:r>
                  <a:rPr lang="vi-VN" sz="1800" i="1" smtClean="0"/>
                  <a:t>m </a:t>
                </a:r>
                <a:r>
                  <a:rPr lang="vi-VN" sz="1800" smtClean="0"/>
                  <a:t>(</a:t>
                </a:r>
                <a:r>
                  <a:rPr lang="vi-VN" sz="1800" i="1" smtClean="0"/>
                  <a:t>x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+1)+ </a:t>
                </a:r>
                <a:r>
                  <a:rPr lang="vi-VN" sz="1800" i="1" smtClean="0"/>
                  <a:t>b</a:t>
                </a:r>
                <a:r>
                  <a:rPr lang="vi-VN" sz="1800" smtClean="0"/>
                  <a:t>) − 2</a:t>
                </a:r>
                <a:r>
                  <a:rPr lang="vi-VN" sz="1800" i="1" smtClean="0"/>
                  <a:t>y</a:t>
                </a:r>
                <a:r>
                  <a:rPr lang="vi-VN" sz="1800" i="1" baseline="-25000" smtClean="0"/>
                  <a:t>i</a:t>
                </a:r>
                <a:r>
                  <a:rPr lang="vi-VN" sz="1800" smtClean="0"/>
                  <a:t>−1]</a:t>
                </a:r>
                <a:endParaRPr lang="en-US" sz="1800" baseline="-25000"/>
              </a:p>
              <a:p>
                <a:r>
                  <a:rPr lang="vi-VN" sz="1800" smtClean="0"/>
                  <a:t>Thay</a:t>
                </a:r>
                <a:r>
                  <a:rPr lang="en-US" sz="180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i="1" smtClean="0"/>
                  <a:t>  </a:t>
                </a:r>
                <a:r>
                  <a:rPr lang="vi-VN" sz="1800" smtClean="0"/>
                  <a:t>vào </a:t>
                </a:r>
                <a:r>
                  <a:rPr lang="vi-VN" sz="1800"/>
                  <a:t>phương trình trên ta </a:t>
                </a:r>
                <a:r>
                  <a:rPr lang="vi-VN" sz="1800" smtClean="0"/>
                  <a:t>được: </a:t>
                </a:r>
                <a:r>
                  <a:rPr lang="vi-VN" sz="1800" i="1" smtClean="0"/>
                  <a:t>p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=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Dyx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− </a:t>
                </a:r>
                <a:r>
                  <a:rPr lang="vi-VN" sz="1800" smtClean="0"/>
                  <a:t>2</a:t>
                </a:r>
                <a:r>
                  <a:rPr lang="vi-VN" sz="1800" i="1" smtClean="0"/>
                  <a:t>Dxy</a:t>
                </a:r>
                <a:r>
                  <a:rPr lang="vi-VN" sz="1800" i="1" baseline="-25000" smtClean="0"/>
                  <a:t>i</a:t>
                </a:r>
                <a:r>
                  <a:rPr lang="vi-VN" sz="1800" i="1" smtClean="0"/>
                  <a:t> </a:t>
                </a:r>
                <a:r>
                  <a:rPr lang="vi-VN" sz="1800"/>
                  <a:t>+ </a:t>
                </a:r>
                <a:r>
                  <a:rPr lang="vi-VN" sz="1800" i="1"/>
                  <a:t>c </a:t>
                </a:r>
                <a:r>
                  <a:rPr lang="vi-VN" sz="1800"/>
                  <a:t>, </a:t>
                </a:r>
                <a:r>
                  <a:rPr lang="vi-VN" sz="1800" smtClean="0"/>
                  <a:t>với</a:t>
                </a:r>
                <a:r>
                  <a:rPr lang="en-US" sz="1800" smtClean="0"/>
                  <a:t> </a:t>
                </a:r>
                <a:r>
                  <a:rPr lang="vi-VN" sz="1800" i="1" smtClean="0"/>
                  <a:t>c </a:t>
                </a:r>
                <a:r>
                  <a:rPr lang="vi-VN" sz="1800"/>
                  <a:t>= 2</a:t>
                </a:r>
                <a:r>
                  <a:rPr lang="vi-VN" sz="1800" i="1"/>
                  <a:t>Dy </a:t>
                </a:r>
                <a:r>
                  <a:rPr lang="vi-VN" sz="1800"/>
                  <a:t>+ </a:t>
                </a:r>
                <a:r>
                  <a:rPr lang="vi-VN" sz="1800" smtClean="0"/>
                  <a:t>(2</a:t>
                </a:r>
                <a:r>
                  <a:rPr lang="vi-VN" sz="1800" i="1" smtClean="0"/>
                  <a:t>b </a:t>
                </a:r>
                <a:r>
                  <a:rPr lang="vi-VN" sz="1800"/>
                  <a:t>− </a:t>
                </a:r>
                <a:r>
                  <a:rPr lang="vi-VN" sz="1800" smtClean="0"/>
                  <a:t>1)</a:t>
                </a:r>
                <a:r>
                  <a:rPr lang="vi-VN" sz="1800" i="1" smtClean="0"/>
                  <a:t>Dx</a:t>
                </a:r>
                <a:endParaRPr lang="en-US" sz="1800" smtClean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3" y="4348436"/>
                <a:ext cx="9966567" cy="1477991"/>
              </a:xfrm>
              <a:prstGeom prst="rect">
                <a:avLst/>
              </a:prstGeom>
              <a:blipFill rotWithShape="0">
                <a:blip r:embed="rId5"/>
                <a:stretch>
                  <a:fillRect l="-36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xmlns:lc="http://schemas.openxmlformats.org/drawingml/2006/lockedCanvas" xmlns="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70874"/>
            <a:ext cx="10508430" cy="4016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/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/>
            <a:r>
              <a:rPr lang="vi-VN"/>
              <a:t>Nhận xét rằng do 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 i="1"/>
              <a:t> </a:t>
            </a:r>
            <a:r>
              <a:rPr lang="vi-VN"/>
              <a:t>&gt; 0 nên dấu của biểu thức </a:t>
            </a:r>
            <a:r>
              <a:rPr lang="en-US"/>
              <a:t>(</a:t>
            </a:r>
            <a:r>
              <a:rPr lang="vi-VN" i="1"/>
              <a:t>d</a:t>
            </a:r>
            <a:r>
              <a:rPr lang="vi-VN" baseline="-25000"/>
              <a:t>1</a:t>
            </a:r>
            <a:r>
              <a:rPr lang="vi-VN"/>
              <a:t>−</a:t>
            </a:r>
            <a:r>
              <a:rPr lang="vi-VN" i="1"/>
              <a:t>d</a:t>
            </a:r>
            <a:r>
              <a:rPr lang="vi-VN" baseline="-25000"/>
              <a:t>2</a:t>
            </a:r>
            <a:r>
              <a:rPr lang="en-US"/>
              <a:t>) </a:t>
            </a:r>
            <a:r>
              <a:rPr lang="vi-VN" smtClean="0"/>
              <a:t>cũng </a:t>
            </a:r>
            <a:r>
              <a:rPr lang="vi-VN"/>
              <a:t>chính là dấu </a:t>
            </a:r>
            <a:r>
              <a:rPr lang="vi-VN" smtClean="0"/>
              <a:t>của</a:t>
            </a:r>
            <a:r>
              <a:rPr lang="en-US" smtClean="0"/>
              <a:t>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smtClean="0"/>
              <a:t>. </a:t>
            </a:r>
            <a:r>
              <a:rPr lang="vi-VN"/>
              <a:t>Hay nói </a:t>
            </a:r>
            <a:r>
              <a:rPr lang="vi-VN" smtClean="0"/>
              <a:t>cách </a:t>
            </a:r>
            <a:r>
              <a:rPr lang="vi-VN"/>
              <a:t>khác, nếu tại bước thứ i ta xác định được dấu của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thì </a:t>
            </a:r>
            <a:r>
              <a:rPr lang="vi-VN" smtClean="0"/>
              <a:t>xem</a:t>
            </a:r>
            <a:r>
              <a:rPr lang="en-US" smtClean="0"/>
              <a:t> </a:t>
            </a:r>
            <a:r>
              <a:rPr lang="vi-VN" smtClean="0"/>
              <a:t>như xác </a:t>
            </a:r>
            <a:r>
              <a:rPr lang="vi-VN"/>
              <a:t>định được điểm cần chọn ở </a:t>
            </a:r>
            <a:r>
              <a:rPr lang="vi-VN" smtClean="0"/>
              <a:t>bước</a:t>
            </a:r>
            <a:r>
              <a:rPr lang="en-US" smtClean="0"/>
              <a:t> </a:t>
            </a:r>
            <a:r>
              <a:rPr lang="vi-VN" smtClean="0"/>
              <a:t>(i+1</a:t>
            </a:r>
            <a:r>
              <a:rPr lang="vi-VN"/>
              <a:t>). Vấn đề còn lại là làm thế nào </a:t>
            </a:r>
            <a:r>
              <a:rPr lang="vi-VN" smtClean="0"/>
              <a:t>để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được </a:t>
            </a:r>
            <a:r>
              <a:rPr lang="vi-VN" i="1" smtClean="0"/>
              <a:t>p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tại mỗi bước thật nhanh</a:t>
            </a:r>
            <a:r>
              <a:rPr lang="vi-VN" smtClean="0"/>
              <a:t>.</a:t>
            </a:r>
            <a:endParaRPr lang="en-US" smtClean="0"/>
          </a:p>
          <a:p>
            <a:pPr lvl="0"/>
            <a:r>
              <a:rPr lang="en-US"/>
              <a:t>Ta </a:t>
            </a:r>
            <a:r>
              <a:rPr lang="en-US" smtClean="0"/>
              <a:t>có: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(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i="1" smtClean="0"/>
              <a:t>c</a:t>
            </a:r>
            <a:r>
              <a:rPr lang="en-US" smtClean="0"/>
              <a:t>) </a:t>
            </a:r>
            <a:r>
              <a:rPr lang="en-US"/>
              <a:t>− </a:t>
            </a:r>
            <a:r>
              <a:rPr lang="en-US" smtClean="0"/>
              <a:t>(2</a:t>
            </a:r>
            <a:r>
              <a:rPr lang="en-US" i="1" smtClean="0"/>
              <a:t>D</a:t>
            </a:r>
            <a:r>
              <a:rPr lang="en-US" i="1" baseline="-25000" smtClean="0"/>
              <a:t>y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− </a:t>
            </a:r>
            <a:r>
              <a:rPr lang="en-US" smtClean="0"/>
              <a:t>2</a:t>
            </a:r>
            <a:r>
              <a:rPr lang="en-US" i="1" smtClean="0"/>
              <a:t>D</a:t>
            </a:r>
            <a:r>
              <a:rPr lang="en-US" i="1" baseline="-25000" smtClean="0"/>
              <a:t>x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+ </a:t>
            </a:r>
            <a:r>
              <a:rPr lang="en-US" i="1" smtClean="0"/>
              <a:t>c)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/>
              <a:t>= 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) </a:t>
            </a:r>
            <a:r>
              <a:rPr lang="en-US"/>
              <a:t>− 2</a:t>
            </a:r>
            <a:r>
              <a:rPr lang="en-US" i="1"/>
              <a:t>Dx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</a:t>
            </a:r>
            <a:r>
              <a:rPr lang="en-US"/>
              <a:t/>
            </a:r>
            <a:br>
              <a:rPr lang="en-US"/>
            </a:br>
            <a:r>
              <a:rPr lang="en-US"/>
              <a:t>⇔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−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 smtClean="0"/>
              <a:t>= </a:t>
            </a:r>
            <a:r>
              <a:rPr lang="en-US"/>
              <a:t>2</a:t>
            </a:r>
            <a:r>
              <a:rPr lang="en-US" i="1"/>
              <a:t>D</a:t>
            </a:r>
            <a:r>
              <a:rPr lang="en-US" i="1" baseline="-25000"/>
              <a:t>y</a:t>
            </a:r>
            <a:r>
              <a:rPr lang="en-US" i="1"/>
              <a:t> </a:t>
            </a:r>
            <a:r>
              <a:rPr lang="en-US"/>
              <a:t>− 2</a:t>
            </a:r>
            <a:r>
              <a:rPr lang="en-US" i="1"/>
              <a:t>D</a:t>
            </a:r>
            <a:r>
              <a:rPr lang="en-US" i="1" baseline="-25000"/>
              <a:t>x</a:t>
            </a:r>
            <a:r>
              <a:rPr lang="en-US" i="1"/>
              <a:t> </a:t>
            </a:r>
            <a:r>
              <a:rPr lang="en-US" smtClean="0"/>
              <a:t>(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−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smtClean="0"/>
              <a:t>), </a:t>
            </a:r>
            <a:r>
              <a:rPr lang="en-US"/>
              <a:t>do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baseline="-25000" smtClean="0"/>
              <a:t>+1</a:t>
            </a:r>
            <a:r>
              <a:rPr lang="en-US" smtClean="0"/>
              <a:t> </a:t>
            </a:r>
            <a:r>
              <a:rPr lang="en-US"/>
              <a:t>= </a:t>
            </a:r>
            <a:r>
              <a:rPr lang="en-US" i="1" smtClean="0"/>
              <a:t>x</a:t>
            </a:r>
            <a:r>
              <a:rPr lang="en-US" i="1" baseline="-25000" smtClean="0"/>
              <a:t>i </a:t>
            </a:r>
            <a:r>
              <a:rPr lang="en-US"/>
              <a:t>+ </a:t>
            </a:r>
            <a:r>
              <a:rPr lang="en-US" smtClean="0"/>
              <a:t>1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17" y="1502061"/>
            <a:ext cx="10745206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r>
              <a:rPr lang="en-US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/>
              <a:t>Giải thuật </a:t>
            </a:r>
            <a:r>
              <a:rPr lang="en-US" b="1" smtClean="0"/>
              <a:t>Bresenham (tt)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Từ đây ta có thể suy ra cách tính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từ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như sau:</a:t>
            </a:r>
            <a:br>
              <a:rPr lang="vi-VN"/>
            </a:br>
            <a:r>
              <a:rPr lang="vi-VN"/>
              <a:t>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&lt; 0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smtClean="0"/>
              <a:t>.</a:t>
            </a:r>
            <a:endParaRPr lang="en-US" smtClean="0"/>
          </a:p>
          <a:p>
            <a:pPr lvl="0">
              <a:lnSpc>
                <a:spcPct val="170000"/>
              </a:lnSpc>
              <a:spcBef>
                <a:spcPts val="0"/>
              </a:spcBef>
            </a:pPr>
            <a:endParaRPr lang="en-US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/>
              <a:t>Ngược lại, nếu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≥ 0 , thì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p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+ 2</a:t>
            </a:r>
            <a:r>
              <a:rPr lang="vi-VN" i="1"/>
              <a:t>D</a:t>
            </a:r>
            <a:r>
              <a:rPr lang="vi-VN" i="1" baseline="-25000"/>
              <a:t>y</a:t>
            </a:r>
            <a:r>
              <a:rPr lang="vi-VN" i="1"/>
              <a:t> </a:t>
            </a:r>
            <a:r>
              <a:rPr lang="vi-VN"/>
              <a:t>− 2</a:t>
            </a:r>
            <a:r>
              <a:rPr lang="vi-VN" i="1"/>
              <a:t>D</a:t>
            </a:r>
            <a:r>
              <a:rPr lang="vi-VN" i="1" baseline="-25000"/>
              <a:t>x</a:t>
            </a:r>
            <a:r>
              <a:rPr lang="vi-VN"/>
              <a:t>, do ta chọn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baseline="-25000"/>
              <a:t>+1</a:t>
            </a:r>
            <a:r>
              <a:rPr lang="vi-VN"/>
              <a:t> = </a:t>
            </a:r>
            <a:r>
              <a:rPr lang="vi-VN" i="1"/>
              <a:t>y</a:t>
            </a:r>
            <a:r>
              <a:rPr lang="vi-VN" i="1" baseline="-25000"/>
              <a:t>i</a:t>
            </a:r>
            <a:r>
              <a:rPr lang="vi-VN" i="1"/>
              <a:t> </a:t>
            </a:r>
            <a:r>
              <a:rPr lang="vi-VN"/>
              <a:t>+ </a:t>
            </a:r>
            <a:r>
              <a:rPr lang="vi-VN" smtClean="0"/>
              <a:t>1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:lc="http://schemas.openxmlformats.org/drawingml/2006/lockedCanvas" xmlns="" id="{F3059199-30FB-4025-8292-946E6F28F608}"/>
              </a:ext>
            </a:extLst>
          </p:cNvPr>
          <p:cNvSpPr/>
          <p:nvPr/>
        </p:nvSpPr>
        <p:spPr>
          <a:xfrm>
            <a:off x="9099070" y="1552634"/>
            <a:ext cx="2618406" cy="2714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77375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46632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15889" y="1562417"/>
            <a:ext cx="0" cy="26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69376" y="1975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9376" y="2744871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69376" y="3499614"/>
            <a:ext cx="25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328762" y="2586666"/>
            <a:ext cx="274320" cy="27432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169376" y="2723826"/>
            <a:ext cx="2548100" cy="7757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306266" y="3334877"/>
            <a:ext cx="274320" cy="2743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5" name="Oval 14"/>
          <p:cNvSpPr/>
          <p:nvPr/>
        </p:nvSpPr>
        <p:spPr>
          <a:xfrm>
            <a:off x="10367109" y="30344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40215" y="333487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5580" y="4152231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4EF4B50E-3ACC-40D4-8867-B3377287B2D8}"/>
              </a:ext>
            </a:extLst>
          </p:cNvPr>
          <p:cNvSpPr txBox="1"/>
          <p:nvPr/>
        </p:nvSpPr>
        <p:spPr>
          <a:xfrm>
            <a:off x="8493641" y="2539160"/>
            <a:ext cx="6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xmlns:lc="http://schemas.openxmlformats.org/drawingml/2006/lockedCanvas" xmlns="" id="{49C421D4-BB0C-4988-B1F9-A94CED681A08}"/>
              </a:ext>
            </a:extLst>
          </p:cNvPr>
          <p:cNvSpPr txBox="1"/>
          <p:nvPr/>
        </p:nvSpPr>
        <p:spPr>
          <a:xfrm>
            <a:off x="8730857" y="3311094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xmlns:lc="http://schemas.openxmlformats.org/drawingml/2006/lockedCanvas" xmlns="" id="{17709717-2280-49AD-AEF0-FE1395C7F205}"/>
              </a:ext>
            </a:extLst>
          </p:cNvPr>
          <p:cNvSpPr txBox="1"/>
          <p:nvPr/>
        </p:nvSpPr>
        <p:spPr>
          <a:xfrm>
            <a:off x="10211828" y="4227195"/>
            <a:ext cx="6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37A58DE-515D-48F5-BD1A-4C528FAB16B1}"/>
              </a:ext>
            </a:extLst>
          </p:cNvPr>
          <p:cNvSpPr txBox="1"/>
          <p:nvPr/>
        </p:nvSpPr>
        <p:spPr>
          <a:xfrm>
            <a:off x="8701008" y="2965545"/>
            <a:ext cx="32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:lc="http://schemas.openxmlformats.org/drawingml/2006/lockedCanvas" xmlns="" id="{DCDB1CBE-78D7-4E17-8CC6-760F4693ECD3}"/>
              </a:ext>
            </a:extLst>
          </p:cNvPr>
          <p:cNvCxnSpPr>
            <a:cxnSpLocks/>
          </p:cNvCxnSpPr>
          <p:nvPr/>
        </p:nvCxnSpPr>
        <p:spPr>
          <a:xfrm>
            <a:off x="9053928" y="3126384"/>
            <a:ext cx="2688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C335F483-0A46-4822-9CBD-6214DB25F19E}"/>
              </a:ext>
            </a:extLst>
          </p:cNvPr>
          <p:cNvCxnSpPr/>
          <p:nvPr/>
        </p:nvCxnSpPr>
        <p:spPr>
          <a:xfrm>
            <a:off x="11845953" y="2744871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:lc="http://schemas.openxmlformats.org/drawingml/2006/lockedCanvas" xmlns="" id="{C78DB98C-ED79-4EFD-9119-E22381877876}"/>
              </a:ext>
            </a:extLst>
          </p:cNvPr>
          <p:cNvCxnSpPr/>
          <p:nvPr/>
        </p:nvCxnSpPr>
        <p:spPr>
          <a:xfrm>
            <a:off x="11867378" y="3147197"/>
            <a:ext cx="0" cy="375360"/>
          </a:xfrm>
          <a:prstGeom prst="line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E6BFD0F5-075A-4892-91B8-7BA032B2ECFB}"/>
              </a:ext>
            </a:extLst>
          </p:cNvPr>
          <p:cNvSpPr txBox="1"/>
          <p:nvPr/>
        </p:nvSpPr>
        <p:spPr>
          <a:xfrm>
            <a:off x="11867378" y="2723826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xmlns:lc="http://schemas.openxmlformats.org/drawingml/2006/lockedCanvas" xmlns="" id="{68943240-FF36-4374-8584-3ECD1246D7DF}"/>
              </a:ext>
            </a:extLst>
          </p:cNvPr>
          <p:cNvSpPr txBox="1"/>
          <p:nvPr/>
        </p:nvSpPr>
        <p:spPr>
          <a:xfrm>
            <a:off x="11902126" y="3126428"/>
            <a:ext cx="4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</a:t>
                </a:r>
                <a:r>
                  <a:rPr lang="en-US" sz="2000" b="1" smtClean="0"/>
                  <a:t>Bresenham (tt)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Giá </a:t>
                </a:r>
                <a:r>
                  <a:rPr lang="vi-VN" sz="2000"/>
                  <a:t>trị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được tính từ điểm vẽ đầu tiên 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theo công </a:t>
                </a:r>
                <a:r>
                  <a:rPr lang="vi-VN" sz="2000" smtClean="0"/>
                  <a:t>thức:</a:t>
                </a:r>
                <a:r>
                  <a:rPr lang="en-US" sz="2000" smtClean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000" i="1"/>
                  <a:t>	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smtClean="0"/>
                  <a:t>2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y</a:t>
                </a:r>
                <a:r>
                  <a:rPr lang="en-US" sz="2000"/>
                  <a:t>+</a:t>
                </a:r>
                <a:r>
                  <a:rPr lang="vi-VN" sz="2000" smtClean="0"/>
                  <a:t>(2</a:t>
                </a:r>
                <a:r>
                  <a:rPr lang="vi-VN" sz="2000" i="1" smtClean="0"/>
                  <a:t>b </a:t>
                </a:r>
                <a:r>
                  <a:rPr lang="vi-VN" sz="2000"/>
                  <a:t>− </a:t>
                </a:r>
                <a:r>
                  <a:rPr lang="en-US" sz="2000" smtClean="0"/>
                  <a:t>1</a:t>
                </a:r>
                <a:r>
                  <a:rPr lang="vi-VN" sz="2000" smtClean="0"/>
                  <a:t>)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 i="1" baseline="-25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Do </a:t>
                </a:r>
                <a:r>
                  <a:rPr lang="vi-VN" sz="2000"/>
                  <a:t>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0</a:t>
                </a:r>
                <a:r>
                  <a:rPr lang="vi-VN" sz="2000"/>
                  <a:t>,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) </a:t>
                </a:r>
                <a:r>
                  <a:rPr lang="vi-VN" sz="2000"/>
                  <a:t>là điểm nguyên thuộc về đoạn thẳng nên ta </a:t>
                </a:r>
                <a:r>
                  <a:rPr lang="vi-VN" sz="2000" smtClean="0"/>
                  <a:t>có</a:t>
                </a:r>
                <a:r>
                  <a:rPr lang="en-US" sz="2000" smtClean="0"/>
                  <a:t>: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:r>
                  <a:rPr lang="vi-VN" sz="2000" i="1" smtClean="0"/>
                  <a:t>mx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+ </a:t>
                </a:r>
                <a:r>
                  <a:rPr lang="vi-VN" sz="2000" i="1"/>
                  <a:t>b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smtClean="0"/>
                  <a:t>x</a:t>
                </a:r>
                <a:r>
                  <a:rPr lang="en-US" sz="2000" baseline="-25000" smtClean="0"/>
                  <a:t>0</a:t>
                </a:r>
                <a:r>
                  <a:rPr lang="en-US" sz="2000" smtClean="0"/>
                  <a:t>+b</a:t>
                </a:r>
                <a:r>
                  <a:rPr lang="vi-VN" sz="2000" smtClean="0"/>
                  <a:t>. 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Thế </a:t>
                </a:r>
                <a:r>
                  <a:rPr lang="vi-VN" sz="2000"/>
                  <a:t>vào phương trình trên ta suy </a:t>
                </a:r>
                <a:r>
                  <a:rPr lang="vi-VN" sz="2000" smtClean="0"/>
                  <a:t>ra: </a:t>
                </a:r>
                <a:r>
                  <a:rPr lang="vi-VN" sz="2000" i="1" smtClean="0"/>
                  <a:t>p</a:t>
                </a:r>
                <a:r>
                  <a:rPr lang="vi-VN" sz="2000" baseline="-25000" smtClean="0"/>
                  <a:t>0</a:t>
                </a:r>
                <a:r>
                  <a:rPr lang="vi-VN" sz="2000" smtClean="0"/>
                  <a:t> </a:t>
                </a:r>
                <a:r>
                  <a:rPr lang="vi-VN" sz="2000"/>
                  <a:t>= 2</a:t>
                </a:r>
                <a:r>
                  <a:rPr lang="vi-VN" sz="2000" i="1"/>
                  <a:t>D</a:t>
                </a:r>
                <a:r>
                  <a:rPr lang="vi-VN" sz="2000" i="1" baseline="-25000"/>
                  <a:t>y</a:t>
                </a:r>
                <a:r>
                  <a:rPr lang="vi-VN" sz="2000" i="1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D</a:t>
                </a:r>
                <a:r>
                  <a:rPr lang="vi-VN" sz="2000" i="1" baseline="-25000" smtClean="0"/>
                  <a:t>x</a:t>
                </a: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317" y="1502061"/>
                <a:ext cx="10745206" cy="4016768"/>
              </a:xfrm>
              <a:blipFill rotWithShape="0"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650554"/>
            <a:ext cx="9767336" cy="4016768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giải thuật xây dựng thực thể cơ 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 smtClean="0"/>
              <a:t>Giải thuật Bresenham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2669078"/>
            <a:ext cx="316230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void LineBres (int x1, int y1, int x2, int y2)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Dx, Dy, p, Const1,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int x, y;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Dx = x2 -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Dy = y2 -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 = 2*Dy - Dx; // (Dy &lt;&lt;1) - Dx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Const1 = 2*Dy; // Dy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Const2 = 2*(Dy-Dx); // (Dy-Dx) &lt;&lt;1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x = x1;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y = y1;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putpixel(x, y, Color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);</a:t>
            </a:r>
            <a:endParaRPr 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409" y="2175172"/>
            <a:ext cx="3162300" cy="42473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for(i=x1; i&lt;x2; i++)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if (p&lt;0)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p += Const1;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else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{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</a:t>
            </a:r>
            <a:r>
              <a:rPr lang="en-US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 </a:t>
            </a:r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+= Const2;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  y++;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} 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x++;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  putpixel(x, y, Color);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  }</a:t>
            </a:r>
          </a:p>
          <a:p>
            <a:r>
              <a:rPr lang="en-US">
                <a:latin typeface="Adobe Arabic" panose="02040503050201020203" pitchFamily="18" charset="-78"/>
                <a:cs typeface="Adobe Arabic" panose="02040503050201020203" pitchFamily="18" charset="-78"/>
              </a:rPr>
              <a:t>} // LineBres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68" y="1650554"/>
            <a:ext cx="19666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34" y="1655776"/>
            <a:ext cx="8205236" cy="401676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2.2.3. </a:t>
            </a:r>
            <a:r>
              <a:rPr lang="vi-VN" b="1" smtClean="0"/>
              <a:t>Các </a:t>
            </a:r>
            <a:r>
              <a:rPr lang="vi-VN" b="1"/>
              <a:t>giải thuật xây dựng thực thể cơ </a:t>
            </a:r>
            <a:r>
              <a:rPr lang="vi-VN" b="1" smtClean="0"/>
              <a:t>sở</a:t>
            </a:r>
            <a:endParaRPr lang="en-US" b="1" smtClean="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/>
              <a:t>Giải thuật trung điểm (</a:t>
            </a:r>
            <a:r>
              <a:rPr lang="en-US" b="1" smtClean="0"/>
              <a:t>Midpoint)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Thuật toán MidPoint đưa ra cách chọn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baseline="-25000" smtClean="0"/>
              <a:t>+1</a:t>
            </a:r>
            <a:r>
              <a:rPr lang="vi-VN" smtClean="0"/>
              <a:t> </a:t>
            </a:r>
            <a:r>
              <a:rPr lang="vi-VN"/>
              <a:t>là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i="1" smtClean="0"/>
              <a:t> </a:t>
            </a:r>
            <a:r>
              <a:rPr lang="vi-VN"/>
              <a:t>hay </a:t>
            </a:r>
            <a:r>
              <a:rPr lang="vi-VN" i="1" smtClean="0"/>
              <a:t>y</a:t>
            </a:r>
            <a:r>
              <a:rPr lang="vi-VN" i="1" baseline="-25000" smtClean="0"/>
              <a:t>i</a:t>
            </a:r>
            <a:r>
              <a:rPr lang="vi-VN" smtClean="0"/>
              <a:t>+1 </a:t>
            </a:r>
            <a:r>
              <a:rPr lang="vi-VN"/>
              <a:t>bằng cách so </a:t>
            </a:r>
            <a:r>
              <a:rPr lang="vi-VN" smtClean="0"/>
              <a:t>sánh</a:t>
            </a:r>
            <a:r>
              <a:rPr lang="en-US" smtClean="0"/>
              <a:t> </a:t>
            </a:r>
            <a:r>
              <a:rPr lang="vi-VN" smtClean="0"/>
              <a:t>điểm </a:t>
            </a:r>
            <a:r>
              <a:rPr lang="vi-VN"/>
              <a:t>thực </a:t>
            </a:r>
            <a:r>
              <a:rPr lang="vi-VN" smtClean="0"/>
              <a:t>Q(</a:t>
            </a:r>
            <a:r>
              <a:rPr lang="vi-VN" i="1" smtClean="0"/>
              <a:t>x</a:t>
            </a:r>
            <a:r>
              <a:rPr lang="vi-VN" i="1" baseline="-25000" smtClean="0"/>
              <a:t>i</a:t>
            </a:r>
            <a:r>
              <a:rPr lang="vi-VN" smtClean="0"/>
              <a:t>+1,</a:t>
            </a:r>
            <a:r>
              <a:rPr lang="vi-VN" i="1" smtClean="0"/>
              <a:t>y</a:t>
            </a:r>
            <a:r>
              <a:rPr lang="vi-VN" smtClean="0"/>
              <a:t>) </a:t>
            </a:r>
            <a:r>
              <a:rPr lang="vi-VN"/>
              <a:t>với điểm MidPoint là trung điểm của S và P. Ta </a:t>
            </a:r>
            <a:r>
              <a:rPr lang="vi-VN" smtClean="0"/>
              <a:t>có: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Nếu </a:t>
            </a:r>
            <a:r>
              <a:rPr lang="vi-VN"/>
              <a:t>điểm Q nằm dưới điểm MidPoint, ta chọn </a:t>
            </a:r>
            <a:r>
              <a:rPr lang="vi-VN" smtClean="0"/>
              <a:t>S.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Ngược </a:t>
            </a:r>
            <a:r>
              <a:rPr lang="vi-VN"/>
              <a:t>lại nếu điểm Q nằm trên điểm MidPoint ta chọn P</a:t>
            </a:r>
            <a:r>
              <a:rPr lang="vi-VN" smtClean="0"/>
              <a:t>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99600" y="1849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10591800" y="2456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591800" y="1836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10591800" y="1201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695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91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26800" y="1849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855200" y="3396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38230" y="2676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15070" y="3395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2631" y="2745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515600" y="3030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18642" y="2926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9" name="Oval 18"/>
          <p:cNvSpPr/>
          <p:nvPr/>
        </p:nvSpPr>
        <p:spPr>
          <a:xfrm>
            <a:off x="10553700" y="3220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42855" y="3063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82902" y="4015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52630" y="3986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5732" y="3356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9038395" y="2706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572400"/>
            <a:ext cx="9856348" cy="4016768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000" b="1"/>
              <a:t>Giải thuật trung điểm (</a:t>
            </a:r>
            <a:r>
              <a:rPr lang="en-US" sz="2000" b="1" smtClean="0"/>
              <a:t>Midpoint) (tt)</a:t>
            </a: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000"/>
              <a:t>Ta có dạng tổng quát của phương trình đường </a:t>
            </a:r>
            <a:r>
              <a:rPr lang="vi-VN" sz="2000" smtClean="0"/>
              <a:t>thẳng:</a:t>
            </a:r>
            <a:r>
              <a:rPr lang="vi-VN" sz="2000"/>
              <a:t/>
            </a:r>
            <a:br>
              <a:rPr lang="vi-VN" sz="2000"/>
            </a:b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smtClean="0"/>
              <a:t>0</a:t>
            </a:r>
            <a:r>
              <a:rPr lang="en-US" sz="2000" smtClean="0"/>
              <a:t>, </a:t>
            </a:r>
            <a:r>
              <a:rPr lang="vi-VN" sz="2000" smtClean="0"/>
              <a:t>với </a:t>
            </a:r>
            <a:r>
              <a:rPr lang="vi-VN" sz="2000" i="1"/>
              <a:t>A</a:t>
            </a:r>
            <a:r>
              <a:rPr lang="vi-VN" sz="2000"/>
              <a:t>= 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/>
              <a:t>, </a:t>
            </a:r>
            <a:r>
              <a:rPr lang="vi-VN" sz="2000" i="1"/>
              <a:t>B </a:t>
            </a:r>
            <a:r>
              <a:rPr lang="vi-VN" sz="2000"/>
              <a:t>= −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smtClean="0"/>
              <a:t>),</a:t>
            </a:r>
            <a:r>
              <a:rPr lang="vi-VN" sz="2000" i="1"/>
              <a:t>C </a:t>
            </a:r>
            <a:r>
              <a:rPr lang="vi-VN" sz="2000"/>
              <a:t>= </a:t>
            </a:r>
            <a:r>
              <a:rPr lang="vi-VN" sz="2000" i="1" smtClean="0"/>
              <a:t>x</a:t>
            </a:r>
            <a:r>
              <a:rPr lang="vi-VN" sz="2000" baseline="-25000" smtClean="0"/>
              <a:t>2</a:t>
            </a:r>
            <a:r>
              <a:rPr lang="vi-VN" sz="2000" i="1" smtClean="0"/>
              <a:t>y</a:t>
            </a:r>
            <a:r>
              <a:rPr lang="vi-VN" sz="2000" baseline="-25000" smtClean="0"/>
              <a:t>1</a:t>
            </a:r>
            <a:r>
              <a:rPr lang="vi-VN" sz="2000" smtClean="0"/>
              <a:t> </a:t>
            </a:r>
            <a:r>
              <a:rPr lang="vi-VN" sz="2000"/>
              <a:t>− </a:t>
            </a:r>
            <a:r>
              <a:rPr lang="vi-VN" sz="2000" i="1" smtClean="0"/>
              <a:t>x</a:t>
            </a:r>
            <a:r>
              <a:rPr lang="vi-VN" sz="2000" baseline="-25000" smtClean="0"/>
              <a:t>1</a:t>
            </a:r>
            <a:r>
              <a:rPr lang="vi-VN" sz="2000" i="1" smtClean="0"/>
              <a:t>y</a:t>
            </a:r>
            <a:r>
              <a:rPr lang="vi-VN" sz="2000" baseline="-25000" smtClean="0"/>
              <a:t>2</a:t>
            </a:r>
            <a:endParaRPr lang="en-US" sz="2000" baseline="-2500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vi-VN" sz="2000" smtClean="0"/>
              <a:t>Đặt </a:t>
            </a:r>
            <a:r>
              <a:rPr lang="en-US" sz="2000" i="1" smtClean="0"/>
              <a:t>f</a:t>
            </a:r>
            <a:r>
              <a:rPr lang="vi-VN" sz="2000" smtClean="0"/>
              <a:t>(</a:t>
            </a:r>
            <a:r>
              <a:rPr lang="vi-VN" sz="2000" i="1" smtClean="0"/>
              <a:t>x</a:t>
            </a:r>
            <a:r>
              <a:rPr lang="vi-VN" sz="2000" smtClean="0"/>
              <a:t>,</a:t>
            </a:r>
            <a:r>
              <a:rPr lang="vi-VN" sz="2000" i="1" smtClean="0"/>
              <a:t>y </a:t>
            </a:r>
            <a:r>
              <a:rPr lang="vi-VN" sz="2000"/>
              <a:t>) = </a:t>
            </a:r>
            <a:r>
              <a:rPr lang="vi-VN" sz="2000" i="1"/>
              <a:t>Ax </a:t>
            </a:r>
            <a:r>
              <a:rPr lang="vi-VN" sz="2000"/>
              <a:t>+ </a:t>
            </a:r>
            <a:r>
              <a:rPr lang="vi-VN" sz="2000" i="1"/>
              <a:t>By </a:t>
            </a:r>
            <a:r>
              <a:rPr lang="vi-VN" sz="2000"/>
              <a:t>+ </a:t>
            </a:r>
            <a:r>
              <a:rPr lang="vi-VN" sz="2000" i="1"/>
              <a:t>C</a:t>
            </a:r>
            <a:r>
              <a:rPr lang="vi-VN" sz="2000"/>
              <a:t>, ta có nhận </a:t>
            </a:r>
            <a:r>
              <a:rPr lang="vi-VN" sz="2000" smtClean="0"/>
              <a:t>xét:</a:t>
            </a:r>
            <a:endParaRPr lang="en-US" sz="20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ằ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ướ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đườ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71" y="4136206"/>
                <a:ext cx="7172605" cy="14529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2.2.3. </a:t>
                </a:r>
                <a:r>
                  <a:rPr lang="vi-VN" sz="2000" b="1" smtClean="0"/>
                  <a:t>Các </a:t>
                </a:r>
                <a:r>
                  <a:rPr lang="vi-VN" sz="2000" b="1"/>
                  <a:t>giải thuật xây dựng thực thể cơ </a:t>
                </a:r>
                <a:r>
                  <a:rPr lang="vi-VN" sz="2000" b="1" smtClean="0"/>
                  <a:t>sở</a:t>
                </a:r>
                <a:r>
                  <a:rPr lang="en-US" sz="2000" b="1" smtClean="0"/>
                  <a:t> (tt)</a:t>
                </a:r>
              </a:p>
              <a:p>
                <a:pPr lvl="0"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Giải thuật trung điểm (</a:t>
                </a:r>
                <a:r>
                  <a:rPr lang="en-US" sz="2000" b="1" smtClean="0"/>
                  <a:t>Midpoint) (tt)</a:t>
                </a:r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 smtClean="0"/>
                  <a:t>Lúc </a:t>
                </a:r>
                <a:r>
                  <a:rPr lang="vi-VN" sz="2000"/>
                  <a:t>này việc chọn các điểm S, P ở trên được đưa về việc xét dấu </a:t>
                </a:r>
                <a:r>
                  <a:rPr lang="vi-VN" sz="2000" smtClean="0"/>
                  <a:t>của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pl-PL" sz="2000" i="1" smtClean="0"/>
                  <a:t>p</a:t>
                </a:r>
                <a:r>
                  <a:rPr lang="pl-PL" sz="2000" i="1" baseline="-25000" smtClean="0"/>
                  <a:t>i</a:t>
                </a:r>
                <a:r>
                  <a:rPr lang="pl-PL" sz="2000" smtClean="0"/>
                  <a:t> </a:t>
                </a:r>
                <a:r>
                  <a:rPr lang="pl-PL" sz="2000"/>
                  <a:t>= </a:t>
                </a:r>
                <a:r>
                  <a:rPr lang="en-US" sz="2000" i="1" smtClean="0"/>
                  <a:t>f(midpoint) = f(x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+1,y</a:t>
                </a:r>
                <a:r>
                  <a:rPr lang="en-US" sz="2000" i="1" baseline="-25000" smtClean="0"/>
                  <a:t>i</a:t>
                </a:r>
                <a:r>
                  <a:rPr lang="en-US" sz="2000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smtClean="0"/>
                  <a:t>)</a:t>
                </a:r>
              </a:p>
              <a:p>
                <a:pPr lvl="0"/>
                <a:r>
                  <a:rPr lang="vi-VN" sz="2000"/>
                  <a:t>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&lt; </a:t>
                </a:r>
                <a:r>
                  <a:rPr lang="vi-VN" sz="2000" smtClean="0"/>
                  <a:t>0, </a:t>
                </a:r>
                <a:r>
                  <a:rPr lang="vi-VN" sz="2000"/>
                  <a:t>điểm MidPoint nằm phía trên đoạn thẳng. Lúc này điểm thực Q</a:t>
                </a:r>
                <a:r>
                  <a:rPr lang="en-US" sz="2000"/>
                  <a:t> </a:t>
                </a:r>
                <a:r>
                  <a:rPr lang="vi-VN" sz="2000"/>
                  <a:t>nằm dưới điểm MidPoint nên ta chọn S,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yi</a:t>
                </a:r>
                <a:r>
                  <a:rPr lang="vi-VN" sz="2000"/>
                  <a:t>.</a:t>
                </a:r>
                <a:endParaRPr lang="en-US" sz="2000"/>
              </a:p>
              <a:p>
                <a:pPr lvl="0"/>
                <a:r>
                  <a:rPr lang="vi-VN" sz="2000"/>
                  <a:t>Ngược lại, nếu </a:t>
                </a:r>
                <a:r>
                  <a:rPr lang="vi-VN" sz="2000" i="1"/>
                  <a:t>p</a:t>
                </a:r>
                <a:r>
                  <a:rPr lang="vi-VN" sz="2000" i="1" baseline="-25000"/>
                  <a:t>i</a:t>
                </a:r>
                <a:r>
                  <a:rPr lang="vi-VN" sz="2000" i="1"/>
                  <a:t> </a:t>
                </a:r>
                <a:r>
                  <a:rPr lang="vi-VN" sz="2000"/>
                  <a:t>≥ 0 , điểm MidPoint nằm phía dưới đoạn thẳng. Lúc này</a:t>
                </a:r>
                <a:r>
                  <a:rPr lang="en-US" sz="2000"/>
                  <a:t> </a:t>
                </a:r>
                <a:r>
                  <a:rPr lang="vi-VN" sz="2000"/>
                  <a:t>điểm thực Q nằm trên điểm MidPoint nên ta chọn P, tức là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 baseline="-25000"/>
                  <a:t>+1</a:t>
                </a:r>
                <a:r>
                  <a:rPr lang="vi-VN" sz="2000"/>
                  <a:t> = </a:t>
                </a:r>
                <a:r>
                  <a:rPr lang="vi-VN" sz="2000" i="1"/>
                  <a:t>y</a:t>
                </a:r>
                <a:r>
                  <a:rPr lang="vi-VN" sz="2000" i="1" baseline="-25000"/>
                  <a:t>i</a:t>
                </a:r>
                <a:r>
                  <a:rPr lang="vi-VN" sz="2000"/>
                  <a:t>+1</a:t>
                </a:r>
                <a:r>
                  <a:rPr lang="vi-VN" sz="2000" smtClean="0"/>
                  <a:t>.</a:t>
                </a:r>
                <a:endParaRPr lang="en-US" sz="2000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4" y="1628671"/>
                <a:ext cx="9856348" cy="4016768"/>
              </a:xfrm>
              <a:blipFill rotWithShape="0">
                <a:blip r:embed="rId3"/>
                <a:stretch>
                  <a:fillRect l="-557" b="-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45642" y="279916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Q(x</a:t>
            </a:r>
            <a:r>
              <a:rPr lang="en-US" sz="1400" baseline="-25000" smtClean="0"/>
              <a:t>i+1</a:t>
            </a:r>
            <a:r>
              <a:rPr lang="en-US" sz="1400" smtClean="0"/>
              <a:t>,y)</a:t>
            </a:r>
            <a:endParaRPr lang="en-US" sz="1400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69855" y="2936554"/>
            <a:ext cx="116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Midpoint (x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+1,y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+1/2)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/>
                  <a:t>Giải thuật trung điểm (</a:t>
                </a:r>
                <a:r>
                  <a:rPr lang="en-US" b="1" smtClean="0"/>
                  <a:t>Midpoint) (tt)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/>
                  <a:t>Mặt khác: </a:t>
                </a: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nn-NO" i="1"/>
                      <m:t>f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xi</m:t>
                    </m:r>
                    <m:r>
                      <m:rPr>
                        <m:nor/>
                      </m:rPr>
                      <a:rPr lang="nn-NO" i="1"/>
                      <m:t>+1,</m:t>
                    </m:r>
                    <m:r>
                      <m:rPr>
                        <m:nor/>
                      </m:rPr>
                      <a:rPr lang="nn-NO" i="1"/>
                      <m:t>yi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/>
                  <a:t>= </a:t>
                </a:r>
                <a:r>
                  <a:rPr lang="nn-NO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i+1</a:t>
                </a:r>
                <a:r>
                  <a:rPr lang="nn-NO" i="1"/>
                  <a:t>+1)+B(y</a:t>
                </a:r>
                <a:r>
                  <a:rPr lang="nn-NO" i="1" baseline="-25000"/>
                  <a:t>i+1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C] - </a:t>
                </a:r>
                <a:r>
                  <a:rPr lang="en-US" i="1" smtClean="0"/>
                  <a:t>[</a:t>
                </a:r>
                <a:r>
                  <a:rPr lang="nn-NO" i="1"/>
                  <a:t>A(x</a:t>
                </a:r>
                <a:r>
                  <a:rPr lang="nn-NO" i="1" baseline="-25000"/>
                  <a:t>i</a:t>
                </a:r>
                <a:r>
                  <a:rPr lang="nn-NO" i="1"/>
                  <a:t>+1)+B(y</a:t>
                </a:r>
                <a:r>
                  <a:rPr lang="nn-NO" i="1" baseline="-25000"/>
                  <a:t>i</a:t>
                </a:r>
                <a:r>
                  <a:rPr lang="nn-NO" i="1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n-NO" i="1"/>
                  <a:t>)+</a:t>
                </a:r>
                <a:r>
                  <a:rPr lang="en-US" i="1"/>
                  <a:t>C</a:t>
                </a:r>
                <a:r>
                  <a:rPr lang="en-US" i="1" smtClean="0"/>
                  <a:t>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nn-NO" i="1"/>
                  <a:t>p</a:t>
                </a:r>
                <a:r>
                  <a:rPr lang="nn-NO" i="1" baseline="-25000"/>
                  <a:t>i+</a:t>
                </a:r>
                <a:r>
                  <a:rPr lang="nn-NO" baseline="-25000"/>
                  <a:t>1 </a:t>
                </a:r>
                <a:r>
                  <a:rPr lang="nn-NO"/>
                  <a:t>– </a:t>
                </a:r>
                <a:r>
                  <a:rPr lang="nn-NO" i="1"/>
                  <a:t>p</a:t>
                </a:r>
                <a:r>
                  <a:rPr lang="nn-NO" i="1" baseline="-25000"/>
                  <a:t>i </a:t>
                </a:r>
                <a:r>
                  <a:rPr lang="nn-NO" i="1" smtClean="0"/>
                  <a:t>= A(x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x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 + B(y</a:t>
                </a:r>
                <a:r>
                  <a:rPr lang="nn-NO" i="1" baseline="-25000" smtClean="0"/>
                  <a:t>i+1</a:t>
                </a:r>
                <a:r>
                  <a:rPr lang="nn-NO" i="1" smtClean="0"/>
                  <a:t> - y</a:t>
                </a:r>
                <a:r>
                  <a:rPr lang="nn-NO" i="1" baseline="-25000" smtClean="0"/>
                  <a:t>i</a:t>
                </a:r>
                <a:r>
                  <a:rPr lang="nn-NO" i="1" smtClean="0"/>
                  <a:t>)</a:t>
                </a:r>
              </a:p>
              <a:p>
                <a:r>
                  <a:rPr lang="en-US"/>
                  <a:t>Vậy: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&lt; 0, do ta chọn </a:t>
                </a:r>
                <a:r>
                  <a:rPr lang="en-US" smtClean="0"/>
                  <a:t>S: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i</a:t>
                </a:r>
                <a:endParaRPr lang="en-US"/>
              </a:p>
              <a:p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baseline="-25000"/>
                  <a:t>+1</a:t>
                </a:r>
                <a:r>
                  <a:rPr lang="en-US"/>
                  <a:t> =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+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x</a:t>
                </a:r>
                <a:r>
                  <a:rPr lang="en-US"/>
                  <a:t>, nếu </a:t>
                </a:r>
                <a:r>
                  <a:rPr lang="en-US" i="1"/>
                  <a:t>p</a:t>
                </a:r>
                <a:r>
                  <a:rPr lang="en-US" i="1" baseline="-25000"/>
                  <a:t>i</a:t>
                </a:r>
                <a:r>
                  <a:rPr lang="en-US" i="1"/>
                  <a:t> </a:t>
                </a:r>
                <a:r>
                  <a:rPr lang="en-US"/>
                  <a:t>≥ 0 do ta chọn </a:t>
                </a:r>
                <a:r>
                  <a:rPr lang="en-US" smtClean="0"/>
                  <a:t>P: </a:t>
                </a:r>
                <a:r>
                  <a:rPr lang="en-US" i="1" smtClean="0"/>
                  <a:t>y</a:t>
                </a:r>
                <a:r>
                  <a:rPr lang="en-US" i="1" baseline="-25000" smtClean="0"/>
                  <a:t>i</a:t>
                </a:r>
                <a:r>
                  <a:rPr lang="en-US" baseline="-25000" smtClean="0"/>
                  <a:t>+1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i="1"/>
                  <a:t>y</a:t>
                </a:r>
                <a:r>
                  <a:rPr lang="en-US" i="1" baseline="-25000"/>
                  <a:t> </a:t>
                </a:r>
                <a:r>
                  <a:rPr lang="en-US" i="1" baseline="-25000" smtClean="0"/>
                  <a:t>i</a:t>
                </a:r>
                <a:r>
                  <a:rPr lang="en-US" smtClean="0"/>
                  <a:t>+1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26600" y="1722419"/>
            <a:ext cx="2180499" cy="210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>
            <a:off x="10718800" y="2329703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>
            <a:off x="10718800" y="1709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10718800" y="10747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965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18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53800" y="1722418"/>
            <a:ext cx="0" cy="2107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82200" y="326969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665230" y="2549899"/>
            <a:ext cx="2107140" cy="8333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642070" y="3268973"/>
            <a:ext cx="228600" cy="228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79631" y="2618762"/>
            <a:ext cx="228600" cy="228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2600" y="29030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80700" y="30935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192182" y="240120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9902" y="3888078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9630" y="3859946"/>
            <a:ext cx="59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2732" y="3229383"/>
            <a:ext cx="3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</a:t>
            </a:r>
            <a:r>
              <a:rPr lang="en-US" sz="1400" baseline="-25000" smtClean="0"/>
              <a:t>i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9165395" y="2579173"/>
            <a:ext cx="61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0877" y="3398753"/>
            <a:ext cx="58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&lt;0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US" b="1" smtClean="0"/>
                  <a:t>2.2.3. </a:t>
                </a:r>
                <a:r>
                  <a:rPr lang="vi-VN" b="1" smtClean="0"/>
                  <a:t>Các </a:t>
                </a:r>
                <a:r>
                  <a:rPr lang="vi-VN" b="1"/>
                  <a:t>giải thuật xây dựng thực thể cơ </a:t>
                </a:r>
                <a:r>
                  <a:rPr lang="vi-VN" b="1" smtClean="0"/>
                  <a:t>sở</a:t>
                </a:r>
                <a:r>
                  <a:rPr lang="en-US" b="1" smtClean="0"/>
                  <a:t> (tt)</a:t>
                </a:r>
              </a:p>
              <a:p>
                <a:pPr lvl="0" algn="just"/>
                <a:r>
                  <a:rPr lang="en-US" b="1"/>
                  <a:t>Giải thuật trung điểm (</a:t>
                </a:r>
                <a:r>
                  <a:rPr lang="en-US" b="1" smtClean="0"/>
                  <a:t>Midpoint) (tt)</a:t>
                </a:r>
              </a:p>
              <a:p>
                <a:r>
                  <a:rPr lang="en-US" smtClean="0"/>
                  <a:t>Ta </a:t>
                </a:r>
                <a:r>
                  <a:rPr lang="en-US"/>
                  <a:t>tính giá trị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ứng với điểm ban đầu 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), </a:t>
                </a:r>
                <a:r>
                  <a:rPr lang="en-US"/>
                  <a:t>với nhận xét </a:t>
                </a:r>
                <a:r>
                  <a:rPr lang="en-US" smtClean="0"/>
                  <a:t>rằng:</a:t>
                </a:r>
              </a:p>
              <a:p>
                <a:r>
                  <a:rPr lang="en-US" smtClean="0"/>
                  <a:t>(</a:t>
                </a:r>
                <a:r>
                  <a:rPr lang="en-US" i="1" smtClean="0"/>
                  <a:t>x</a:t>
                </a:r>
                <a:r>
                  <a:rPr lang="en-US" baseline="-25000" smtClean="0"/>
                  <a:t>0</a:t>
                </a:r>
                <a:r>
                  <a:rPr lang="en-US"/>
                  <a:t>, </a:t>
                </a:r>
                <a:r>
                  <a:rPr lang="en-US" i="1" smtClean="0"/>
                  <a:t>y</a:t>
                </a:r>
                <a:r>
                  <a:rPr lang="en-US" baseline="-25000" smtClean="0"/>
                  <a:t>0</a:t>
                </a:r>
                <a:r>
                  <a:rPr lang="en-US" smtClean="0"/>
                  <a:t>) là điểm </a:t>
                </a:r>
                <a:r>
                  <a:rPr lang="en-US"/>
                  <a:t>thuộc về đoạn thẳng, </a:t>
                </a:r>
                <a:r>
                  <a:rPr lang="en-US" smtClean="0"/>
                  <a:t>tức: </a:t>
                </a:r>
                <a:r>
                  <a:rPr lang="en-US" i="1"/>
                  <a:t>Ax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 </a:t>
                </a:r>
                <a:r>
                  <a:rPr lang="en-US"/>
                  <a:t>= </a:t>
                </a:r>
                <a:r>
                  <a:rPr lang="en-US" smtClean="0"/>
                  <a:t>0</a:t>
                </a:r>
              </a:p>
              <a:p>
                <a:r>
                  <a:rPr lang="nn-NO" i="1" smtClean="0"/>
                  <a:t>p</a:t>
                </a:r>
                <a:r>
                  <a:rPr lang="nn-NO" i="1" baseline="-25000" smtClean="0"/>
                  <a:t>0 </a:t>
                </a:r>
                <a:r>
                  <a:rPr lang="nn-NO" i="1"/>
                  <a:t>= </a:t>
                </a:r>
                <a:r>
                  <a:rPr lang="nn-NO" i="1" smtClean="0"/>
                  <a:t>f(x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+1,y</a:t>
                </a:r>
                <a:r>
                  <a:rPr lang="nn-NO" i="1" baseline="-25000" smtClean="0"/>
                  <a:t>0</a:t>
                </a:r>
                <a:r>
                  <a:rPr lang="nn-NO" i="1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b="0" i="1" smtClean="0"/>
                      <m:t>A</m:t>
                    </m:r>
                    <m:r>
                      <m:rPr>
                        <m:nor/>
                      </m:rPr>
                      <a:rPr lang="nn-NO" i="1"/>
                      <m:t>(</m:t>
                    </m:r>
                    <m:r>
                      <m:rPr>
                        <m:nor/>
                      </m:rPr>
                      <a:rPr lang="nn-NO" i="1"/>
                      <m:t>x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+1</m:t>
                    </m:r>
                    <m:r>
                      <m:rPr>
                        <m:nor/>
                      </m:rPr>
                      <a:rPr lang="en-US" b="0" i="1" smtClean="0"/>
                      <m:t>)+</m:t>
                    </m:r>
                    <m:r>
                      <m:rPr>
                        <m:nor/>
                      </m:rPr>
                      <a:rPr lang="en-US" b="0" i="1" smtClean="0"/>
                      <m:t>B</m:t>
                    </m:r>
                    <m:r>
                      <m:rPr>
                        <m:nor/>
                      </m:rPr>
                      <a:rPr lang="en-US" b="0" i="1" smtClean="0"/>
                      <m:t>(</m:t>
                    </m:r>
                    <m:r>
                      <m:rPr>
                        <m:nor/>
                      </m:rPr>
                      <a:rPr lang="nn-NO" i="1"/>
                      <m:t>y</m:t>
                    </m:r>
                    <m:r>
                      <m:rPr>
                        <m:nor/>
                      </m:rPr>
                      <a:rPr lang="en-US" b="0" i="1" baseline="-25000" smtClean="0"/>
                      <m:t>0</m:t>
                    </m:r>
                    <m:r>
                      <m:rPr>
                        <m:nor/>
                      </m:rPr>
                      <a:rPr lang="nn-NO" i="1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baseline="-25000" smtClean="0"/>
              </a:p>
              <a:p>
                <a:r>
                  <a:rPr lang="en-US"/>
                  <a:t>⇒ </a:t>
                </a:r>
                <a:r>
                  <a:rPr lang="en-US" i="1" smtClean="0"/>
                  <a:t>p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= </a:t>
                </a:r>
                <a:r>
                  <a:rPr lang="en-US" smtClean="0"/>
                  <a:t>(</a:t>
                </a:r>
                <a:r>
                  <a:rPr lang="en-US" i="1" smtClean="0"/>
                  <a:t>Ax</a:t>
                </a:r>
                <a:r>
                  <a:rPr lang="en-US" baseline="-25000" smtClean="0"/>
                  <a:t>0</a:t>
                </a:r>
                <a:r>
                  <a:rPr lang="en-US" smtClean="0"/>
                  <a:t> </a:t>
                </a:r>
                <a:r>
                  <a:rPr lang="en-US"/>
                  <a:t>+ </a:t>
                </a:r>
                <a:r>
                  <a:rPr lang="en-US" i="1"/>
                  <a:t>By</a:t>
                </a:r>
                <a:r>
                  <a:rPr lang="en-US" baseline="-25000"/>
                  <a:t>0</a:t>
                </a:r>
                <a:r>
                  <a:rPr lang="en-US"/>
                  <a:t> + </a:t>
                </a:r>
                <a:r>
                  <a:rPr lang="en-US" i="1"/>
                  <a:t>C</a:t>
                </a:r>
                <a:r>
                  <a:rPr lang="en-US"/>
                  <a:t>) +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A</a:t>
                </a:r>
                <a:r>
                  <a:rPr lang="en-US"/>
                  <a:t>+ </a:t>
                </a:r>
                <a:r>
                  <a:rPr lang="en-US" i="1" smtClean="0"/>
                  <a:t>B/2 </a:t>
                </a:r>
                <a:r>
                  <a:rPr lang="en-US"/>
                  <a:t>= </a:t>
                </a:r>
                <a:r>
                  <a:rPr lang="en-US" i="1" smtClean="0"/>
                  <a:t>D</a:t>
                </a:r>
                <a:r>
                  <a:rPr lang="en-US" i="1" baseline="-25000" smtClean="0"/>
                  <a:t>y</a:t>
                </a:r>
                <a:r>
                  <a:rPr lang="en-US" i="1" smtClean="0"/>
                  <a:t> </a:t>
                </a:r>
                <a:r>
                  <a:rPr lang="en-US"/>
                  <a:t>− </a:t>
                </a:r>
                <a:r>
                  <a:rPr lang="en-US" i="1" smtClean="0"/>
                  <a:t>Dx/2</a:t>
                </a:r>
                <a:endParaRPr lang="en-US" baseline="-25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826" y="1614603"/>
                <a:ext cx="9856348" cy="4016768"/>
              </a:xfrm>
              <a:blipFill rotWithShape="0">
                <a:blip r:embed="rId3"/>
                <a:stretch>
                  <a:fillRect l="-866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smtClean="0"/>
              <a:t>2.1. Giới thiệu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36" y="1600980"/>
            <a:ext cx="8052837" cy="2478382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Với các ảnh được mô tả bằng các đối tượng hình học cơ sở, cần </a:t>
            </a:r>
            <a:r>
              <a:rPr lang="vi-VN" smtClean="0"/>
              <a:t>có một</a:t>
            </a:r>
            <a:r>
              <a:rPr lang="en-US" smtClean="0"/>
              <a:t> </a:t>
            </a:r>
            <a:r>
              <a:rPr lang="vi-VN" smtClean="0"/>
              <a:t>quá </a:t>
            </a:r>
            <a:r>
              <a:rPr lang="vi-VN"/>
              <a:t>trình chuyển các đối tượng này về dạng ma trận các pixel trước. Quá trình </a:t>
            </a:r>
            <a:r>
              <a:rPr lang="vi-VN" smtClean="0"/>
              <a:t>này</a:t>
            </a:r>
            <a:r>
              <a:rPr lang="en-US" smtClean="0"/>
              <a:t> </a:t>
            </a:r>
            <a:r>
              <a:rPr lang="vi-VN" smtClean="0"/>
              <a:t>còn </a:t>
            </a:r>
            <a:r>
              <a:rPr lang="vi-VN"/>
              <a:t>được gọi là quá trình chuyển đổi bằng dòng </a:t>
            </a:r>
            <a:r>
              <a:rPr lang="vi-VN" smtClean="0"/>
              <a:t>quét.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97546" y="1738573"/>
            <a:ext cx="2804243" cy="2074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954025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966655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386418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839162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289824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728447" y="1905001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43692" y="19622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343692" y="25464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9343692" y="3117947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337342" y="3664049"/>
            <a:ext cx="2560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425957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42278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265828" y="18479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736234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1166805" y="183316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611988" y="181230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445290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892632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265828" y="240295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736234" y="241944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1183576" y="239404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1610001" y="24194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45474" y="2973702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852355" y="2973702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305867" y="2949057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736234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166601" y="294905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614147" y="2965547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445290" y="3520269"/>
            <a:ext cx="228600" cy="2286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9878259" y="3520269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278754" y="3508044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736234" y="3507948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166746" y="3498946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611988" y="3522923"/>
            <a:ext cx="228600" cy="2286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endCxn id="106" idx="5"/>
          </p:cNvCxnSpPr>
          <p:nvPr/>
        </p:nvCxnSpPr>
        <p:spPr>
          <a:xfrm flipV="1">
            <a:off x="9343692" y="2007431"/>
            <a:ext cx="2463418" cy="1665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121249" y="4074995"/>
            <a:ext cx="10782763" cy="1911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Đối tượng đồ họa cơ sở đơn giản nhất là điểm và đoạn thẳng, ngoài ra còn</a:t>
            </a:r>
            <a:r>
              <a:rPr lang="en-US" smtClean="0"/>
              <a:t> </a:t>
            </a:r>
            <a:r>
              <a:rPr lang="vi-VN" smtClean="0"/>
              <a:t>có đường tròn, và các đường conics, mặt bậc hai, các mặt và đường splines, các</a:t>
            </a:r>
            <a:r>
              <a:rPr lang="en-US" smtClean="0"/>
              <a:t> </a:t>
            </a:r>
            <a:r>
              <a:rPr lang="vi-VN" smtClean="0"/>
              <a:t>vùng tô đa giác, chuỗi kí tự</a:t>
            </a:r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26" y="1614603"/>
            <a:ext cx="9856348" cy="4016768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smtClean="0"/>
              <a:t>2.2.3. </a:t>
            </a:r>
            <a:r>
              <a:rPr lang="vi-VN" sz="2000" b="1" smtClean="0"/>
              <a:t>Các </a:t>
            </a:r>
            <a:r>
              <a:rPr lang="vi-VN" sz="2000" b="1"/>
              <a:t>giải thuật xây dựng thực thể cơ </a:t>
            </a:r>
            <a:r>
              <a:rPr lang="vi-VN" sz="2000" b="1" smtClean="0"/>
              <a:t>sở</a:t>
            </a:r>
            <a:r>
              <a:rPr lang="en-US" sz="2000" b="1" smtClean="0"/>
              <a:t> (tt)</a:t>
            </a:r>
          </a:p>
          <a:p>
            <a:pPr lvl="0" algn="just"/>
            <a:r>
              <a:rPr lang="en-US" sz="2000" b="1"/>
              <a:t>Giải thuật trung điểm (</a:t>
            </a:r>
            <a:r>
              <a:rPr lang="en-US" sz="2000" b="1" smtClean="0"/>
              <a:t>Midpoint) (tt)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31" y="1614603"/>
            <a:ext cx="4065487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699" y="2663838"/>
            <a:ext cx="4515729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void Mid_line(int x1, int y1, int x2, int y2, int c)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s-E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x, y, dx, dy,d;</a:t>
            </a:r>
            <a:br>
              <a:rPr lang="es-E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y = y1;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dx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x2 - x1;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dy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y2 - y1;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p=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dy - dx/2;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(x=x1; x&lt;=x2; x++)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putpixel(x, y,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color);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428" y="2663838"/>
            <a:ext cx="3085584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if (p&lt;0)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mtClean="0"/>
              <a:t>p </a:t>
            </a:r>
            <a:r>
              <a:rPr lang="en-US"/>
              <a:t>= </a:t>
            </a:r>
            <a:r>
              <a:rPr lang="en-US" smtClean="0"/>
              <a:t>p </a:t>
            </a:r>
            <a:r>
              <a:rPr lang="en-US"/>
              <a:t>+ dy</a:t>
            </a:r>
            <a:r>
              <a:rPr lang="en-US" smtClean="0"/>
              <a:t>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mtClean="0"/>
              <a:t>  else</a:t>
            </a:r>
            <a:endParaRPr lang="en-US"/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mtClean="0"/>
              <a:t>y </a:t>
            </a:r>
            <a:r>
              <a:rPr lang="en-US"/>
              <a:t>++;</a:t>
            </a:r>
            <a:br>
              <a:rPr lang="en-US"/>
            </a:br>
            <a:r>
              <a:rPr lang="en-US" smtClean="0"/>
              <a:t>      d </a:t>
            </a:r>
            <a:r>
              <a:rPr lang="en-US"/>
              <a:t>= d + dy - dx</a:t>
            </a:r>
            <a:r>
              <a:rPr lang="en-US" smtClean="0"/>
              <a:t>;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}//end for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}//end midpoint line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smtClean="0"/>
              <a:t>So sánh DDA và Bresenham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2889"/>
              </p:ext>
            </p:extLst>
          </p:nvPr>
        </p:nvGraphicFramePr>
        <p:xfrm>
          <a:off x="1294359" y="2572597"/>
          <a:ext cx="10424028" cy="35864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8330"/>
                <a:gridCol w="5191022"/>
                <a:gridCol w="3474676"/>
              </a:tblGrid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Bresenham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học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thực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Số</a:t>
                      </a:r>
                      <a:r>
                        <a:rPr lang="en-US" sz="2000" baseline="0" smtClean="0"/>
                        <a:t> nguyên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Phép</a:t>
                      </a:r>
                      <a:r>
                        <a:rPr lang="en-US" sz="2000" baseline="0" smtClean="0"/>
                        <a:t> toán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Nhân</a:t>
                      </a:r>
                      <a:r>
                        <a:rPr lang="en-US" sz="2000" baseline="0" smtClean="0"/>
                        <a:t> và Chia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Cộng</a:t>
                      </a:r>
                      <a:r>
                        <a:rPr lang="en-US" sz="2000" baseline="0" smtClean="0"/>
                        <a:t>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Tốc</a:t>
                      </a:r>
                      <a:r>
                        <a:rPr lang="en-US" sz="2000" baseline="0" smtClean="0"/>
                        <a:t> độ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Chậm</a:t>
                      </a:r>
                      <a:r>
                        <a:rPr lang="en-US" sz="2000" baseline="0" smtClean="0"/>
                        <a:t> hơn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Nhanh hơn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Độ</a:t>
                      </a:r>
                      <a:r>
                        <a:rPr lang="en-US" sz="2000" baseline="0" smtClean="0"/>
                        <a:t> chính xác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Không</a:t>
                      </a:r>
                      <a:r>
                        <a:rPr lang="en-US" sz="2000" baseline="0" smtClean="0"/>
                        <a:t> bằng Bresenham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Chính</a:t>
                      </a:r>
                      <a:r>
                        <a:rPr lang="en-US" sz="2000" baseline="0" smtClean="0"/>
                        <a:t> xác hơn DDA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r>
                        <a:rPr lang="en-US" sz="2000" smtClean="0"/>
                        <a:t>Hạn</a:t>
                      </a:r>
                      <a:r>
                        <a:rPr lang="en-US" sz="2000" baseline="0" smtClean="0"/>
                        <a:t> chế</a:t>
                      </a:r>
                      <a:endParaRPr 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smtClean="0"/>
                        <a:t>DDA</a:t>
                      </a:r>
                      <a:r>
                        <a:rPr lang="en-US" sz="2000" baseline="0" smtClean="0"/>
                        <a:t> cho s</a:t>
                      </a:r>
                      <a:r>
                        <a:rPr lang="en-US" sz="2000" smtClean="0"/>
                        <a:t>ai số</a:t>
                      </a:r>
                      <a:r>
                        <a:rPr lang="en-US" sz="2000" baseline="0" smtClean="0"/>
                        <a:t> lớn hơn khi áp dụng để vẽ đường cong, đường tròn</a:t>
                      </a:r>
                      <a:endParaRPr 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2793">
                <a:tc>
                  <a:txBody>
                    <a:bodyPr/>
                    <a:lstStyle/>
                    <a:p>
                      <a:r>
                        <a:rPr lang="en-US" sz="2000" smtClean="0"/>
                        <a:t>Bộ</a:t>
                      </a:r>
                      <a:r>
                        <a:rPr lang="en-US" sz="2000" baseline="0" smtClean="0"/>
                        <a:t> nhớ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Tốn</a:t>
                      </a:r>
                      <a:r>
                        <a:rPr lang="en-US" sz="2000" baseline="0" smtClean="0"/>
                        <a:t> bộ nhớ hơn do phải xử lý dấu phẩy động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Ít</a:t>
                      </a:r>
                      <a:r>
                        <a:rPr lang="en-US" sz="2000" baseline="0" smtClean="0"/>
                        <a:t> tốn bộ nhớ hơn do chỉ thực hiện phép toán cộng và trừ</a:t>
                      </a:r>
                      <a:endParaRPr lang="en-US" sz="2000"/>
                    </a:p>
                  </a:txBody>
                  <a:tcPr/>
                </a:tc>
              </a:tr>
              <a:tr h="329633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523362"/>
            <a:ext cx="9603275" cy="345061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b="1"/>
              <a:t>2.2.3. </a:t>
            </a:r>
            <a:r>
              <a:rPr lang="vi-VN" sz="2200" b="1"/>
              <a:t>Các giải thuật xây dựng thực thể cơ sở</a:t>
            </a:r>
            <a:r>
              <a:rPr lang="en-US" sz="2200" b="1"/>
              <a:t> (tt)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tập áp dụng: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1. </a:t>
            </a:r>
            <a:r>
              <a:rPr lang="en-US" sz="2200" smtClean="0"/>
              <a:t>Sử dụng thuật toán Bresenham trình bày các bước vẽ đường thẳng đi qua 2 điểm A(3,7) và B(9,10).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smtClean="0"/>
              <a:t>Bài 2. </a:t>
            </a:r>
            <a:r>
              <a:rPr lang="en-US" sz="2200" smtClean="0"/>
              <a:t>Sử dụng thuật toán Midpoint trình bày thứ tự các bước vẽ đường thẳng đi qua 2 điểm A(4,8) và B(10,12).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Xin chân thành cám ơn quý thầy cô đã quan tâm theo dõi</a:t>
            </a:r>
          </a:p>
          <a:p>
            <a:pPr algn="ctr"/>
            <a:endParaRPr lang="en-US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72" y="393895"/>
            <a:ext cx="7216726" cy="105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Q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86" y="26088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4046"/>
            <a:ext cx="8052837" cy="356733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smtClean="0"/>
              <a:t>2.2.1. Hệ </a:t>
            </a:r>
            <a:r>
              <a:rPr lang="en-US" b="1"/>
              <a:t>đồ hoạ </a:t>
            </a:r>
            <a:r>
              <a:rPr lang="en-US" b="1" smtClean="0"/>
              <a:t>thế </a:t>
            </a:r>
            <a:r>
              <a:rPr lang="en-US" b="1"/>
              <a:t>giới thực và hệ đồ hoạ thiết </a:t>
            </a:r>
            <a:r>
              <a:rPr lang="en-US" b="1" smtClean="0"/>
              <a:t>bị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Hệ tọa độ thế giới thực (hay hệ tọa độ thực) là hệ tọa độ được dùng mô tả </a:t>
            </a:r>
            <a:r>
              <a:rPr lang="vi-VN" smtClean="0"/>
              <a:t>các</a:t>
            </a:r>
            <a:r>
              <a:rPr lang="en-US" smtClean="0"/>
              <a:t> </a:t>
            </a:r>
            <a:r>
              <a:rPr lang="vi-VN" smtClean="0"/>
              <a:t>đối </a:t>
            </a:r>
            <a:r>
              <a:rPr lang="vi-VN"/>
              <a:t>tượng thế giới thực. 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Một </a:t>
            </a:r>
            <a:r>
              <a:rPr lang="vi-VN"/>
              <a:t>trong các hệ tọa độ thực thường được dùng nhất đó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hệ </a:t>
            </a:r>
            <a:r>
              <a:rPr lang="vi-VN"/>
              <a:t>tọa độ </a:t>
            </a:r>
            <a:r>
              <a:rPr lang="vi-VN" smtClean="0"/>
              <a:t>Descartes</a:t>
            </a:r>
            <a:r>
              <a:rPr lang="en-US" smtClean="0"/>
              <a:t> (</a:t>
            </a:r>
            <a:r>
              <a:rPr lang="vi-VN" smtClean="0"/>
              <a:t>x</a:t>
            </a:r>
            <a:r>
              <a:rPr lang="vi-VN"/>
              <a:t>, y ∈ </a:t>
            </a:r>
            <a:r>
              <a:rPr lang="vi-VN" smtClean="0"/>
              <a:t>R</a:t>
            </a:r>
            <a:r>
              <a:rPr lang="en-US"/>
              <a:t>)</a:t>
            </a:r>
            <a:endParaRPr lang="en-US" smtClean="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mtClean="0"/>
              <a:t>Gốc </a:t>
            </a:r>
            <a:r>
              <a:rPr lang="vi-VN"/>
              <a:t>tọa độ là điểm O </a:t>
            </a:r>
            <a:r>
              <a:rPr lang="vi-VN" smtClean="0"/>
              <a:t>có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(0, 0). </a:t>
            </a:r>
            <a:r>
              <a:rPr lang="en-US" smtClean="0"/>
              <a:t> </a:t>
            </a:r>
            <a:r>
              <a:rPr lang="vi-VN" smtClean="0"/>
              <a:t>Ox</a:t>
            </a:r>
            <a:r>
              <a:rPr lang="vi-VN"/>
              <a:t>, </a:t>
            </a:r>
            <a:r>
              <a:rPr lang="vi-VN" smtClean="0"/>
              <a:t>Oy</a:t>
            </a:r>
            <a:r>
              <a:rPr lang="en-US" smtClean="0"/>
              <a:t> </a:t>
            </a:r>
            <a:r>
              <a:rPr lang="vi-VN" smtClean="0"/>
              <a:t>lần </a:t>
            </a:r>
            <a:r>
              <a:rPr lang="vi-VN"/>
              <a:t>lượt được gọi là trục hoành, trục tung</a:t>
            </a:r>
            <a:r>
              <a:rPr lang="vi-VN" smtClean="0"/>
              <a:t>;</a:t>
            </a:r>
            <a:endParaRPr lang="en-US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2" y="5052478"/>
            <a:ext cx="10691263" cy="999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200" smtClean="0"/>
              <a:t>x là khoảng cách từ điểm đến trục</a:t>
            </a:r>
            <a:r>
              <a:rPr lang="en-US" sz="2200" smtClean="0"/>
              <a:t> </a:t>
            </a:r>
            <a:r>
              <a:rPr lang="vi-VN" sz="2200" smtClean="0"/>
              <a:t>hoành hay còn được gọi là hoành độ, y là khoảng cách từ điểm đến trục tung hay</a:t>
            </a:r>
            <a:r>
              <a:rPr lang="en-US" sz="2200" smtClean="0"/>
              <a:t> </a:t>
            </a:r>
            <a:r>
              <a:rPr lang="vi-VN" sz="2200" smtClean="0"/>
              <a:t>còn được gọi là tung độ.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9169969" y="1683638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961651" y="1965039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04635" y="3458210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6809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1386214" y="3458210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966960" y="1780373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52915" y="2547033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0707779" y="2656761"/>
            <a:ext cx="0" cy="8014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79467" y="2615817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65408" y="216496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wc</a:t>
            </a:r>
            <a:r>
              <a:rPr lang="en-US" smtClean="0"/>
              <a:t>(x,y)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85222" y="34172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715856" y="2362367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7" grpId="0"/>
      <p:bldP spid="28" grpId="0"/>
      <p:bldP spid="29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smtClean="0"/>
              <a:t>2.2. </a:t>
            </a:r>
            <a:r>
              <a:rPr lang="vi-VN" b="1" smtClean="0"/>
              <a:t>Các </a:t>
            </a:r>
            <a:r>
              <a:rPr lang="vi-VN" b="1"/>
              <a:t>đối tượng đồ họa cơ </a:t>
            </a:r>
            <a:r>
              <a:rPr lang="vi-VN" b="1" smtClean="0"/>
              <a:t>sở</a:t>
            </a:r>
            <a:r>
              <a:rPr lang="en-US" b="1" smtClean="0"/>
              <a:t> </a:t>
            </a:r>
            <a:r>
              <a:rPr lang="en-US" b="1" cap="none" smtClean="0"/>
              <a:t>(tt)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02" y="1672680"/>
            <a:ext cx="7848612" cy="236852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2.2.1. Hệ </a:t>
            </a:r>
            <a:r>
              <a:rPr lang="en-US" sz="2200" b="1"/>
              <a:t>đồ hoạ </a:t>
            </a:r>
            <a:r>
              <a:rPr lang="en-US" sz="2200" b="1" smtClean="0"/>
              <a:t>thế </a:t>
            </a:r>
            <a:r>
              <a:rPr lang="en-US" sz="2200" b="1"/>
              <a:t>giới thực và hệ đồ hoạ thiết </a:t>
            </a:r>
            <a:r>
              <a:rPr lang="en-US" sz="2200" b="1" smtClean="0"/>
              <a:t>bị (tt)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Các điểm trong hệ tọa độ thiết bị cũng được mô tả bởi một cặp tọa độ (x, </a:t>
            </a:r>
            <a:r>
              <a:rPr lang="vi-VN" sz="2200" smtClean="0"/>
              <a:t>y</a:t>
            </a:r>
            <a:r>
              <a:rPr lang="en-US" sz="2200" smtClean="0"/>
              <a:t> </a:t>
            </a:r>
            <a:r>
              <a:rPr lang="vi-VN" sz="2200" smtClean="0"/>
              <a:t>∈ </a:t>
            </a:r>
            <a:r>
              <a:rPr lang="vi-VN" sz="2200" smtClean="0"/>
              <a:t>N</a:t>
            </a:r>
            <a:r>
              <a:rPr lang="en-US" sz="2200" smtClean="0"/>
              <a:t>)</a:t>
            </a:r>
            <a:r>
              <a:rPr lang="vi-VN" sz="2200" smtClean="0"/>
              <a:t>. </a:t>
            </a:r>
            <a:r>
              <a:rPr lang="en-US" sz="2200" smtClean="0"/>
              <a:t>Do đó, </a:t>
            </a:r>
            <a:r>
              <a:rPr lang="en-US" sz="2200"/>
              <a:t>các điểm trong các hệ tọa </a:t>
            </a:r>
            <a:r>
              <a:rPr lang="en-US" sz="2200" smtClean="0"/>
              <a:t>độ thiết </a:t>
            </a:r>
            <a:r>
              <a:rPr lang="en-US" sz="2200"/>
              <a:t>bị là rời rạc do tính chất của tập các số tự </a:t>
            </a:r>
            <a:r>
              <a:rPr lang="en-US" sz="2200" smtClean="0"/>
              <a:t>nhiên.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925202" y="3987436"/>
            <a:ext cx="10693711" cy="1843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Các tọa độ x, y của hệ tọa độ thiết bị không thể lớn tùy ý mà đều bị giới hạn trong một khoảng nào đó. Khoảng giới hạn các tọa độ x, y là khác nhau đối với từng loại thiết bị khác nhau.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803258" y="1537114"/>
            <a:ext cx="2715904" cy="264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219549" y="1818515"/>
            <a:ext cx="0" cy="220980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19549" y="1831215"/>
            <a:ext cx="2159000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71821" y="162663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0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1234627" y="1522692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40098" y="3726198"/>
            <a:ext cx="354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892504" y="2550615"/>
            <a:ext cx="109728" cy="1097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53071" y="2493132"/>
            <a:ext cx="975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P</a:t>
            </a:r>
            <a:r>
              <a:rPr lang="en-US" baseline="-25000" smtClean="0"/>
              <a:t>DC</a:t>
            </a:r>
            <a:r>
              <a:rPr lang="en-US" smtClean="0"/>
              <a:t>(x,y)</a:t>
            </a:r>
            <a:endParaRPr lang="en-US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H="1">
            <a:off x="9953071" y="1832732"/>
            <a:ext cx="1680" cy="7772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31756" y="2596293"/>
            <a:ext cx="7315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053947" y="1853923"/>
            <a:ext cx="0" cy="192024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>
            <a:off x="10133949" y="2849898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29649" y="1726370"/>
            <a:ext cx="556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max</a:t>
            </a:r>
            <a:endParaRPr lang="en-US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9240097" y="3404831"/>
            <a:ext cx="591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y</a:t>
            </a:r>
            <a:r>
              <a:rPr lang="en-US" baseline="-25000" smtClean="0"/>
              <a:t>max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305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4016768"/>
          </a:xfrm>
        </p:spPr>
        <p:txBody>
          <a:bodyPr>
            <a:norm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2.2.2. Biểu </a:t>
            </a:r>
            <a:r>
              <a:rPr lang="en-US" b="1"/>
              <a:t>diễn điểm và đoạn </a:t>
            </a:r>
            <a:r>
              <a:rPr lang="en-US" b="1" smtClean="0"/>
              <a:t>thẳng</a:t>
            </a:r>
            <a:endParaRPr lang="en-US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b="1" smtClean="0"/>
              <a:t>Điểm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vi-VN"/>
              <a:t>Điểm là thành phần cơ sở được định nghĩa trong một hệ tọa độ. Đối với </a:t>
            </a:r>
            <a:r>
              <a:rPr lang="vi-VN" smtClean="0"/>
              <a:t>hệ</a:t>
            </a:r>
            <a:r>
              <a:rPr lang="en-US" smtClean="0"/>
              <a:t> </a:t>
            </a:r>
            <a:r>
              <a:rPr lang="vi-VN" smtClean="0"/>
              <a:t>tọa </a:t>
            </a:r>
            <a:r>
              <a:rPr lang="vi-VN"/>
              <a:t>độ hai chiều mỗi điểm được xác định bởi cặp tọa độ (x, y</a:t>
            </a:r>
            <a:r>
              <a:rPr lang="vi-VN" smtClean="0"/>
              <a:t>).</a:t>
            </a:r>
            <a:r>
              <a:rPr lang="en-US" smtClean="0"/>
              <a:t> </a:t>
            </a:r>
            <a:r>
              <a:rPr lang="vi-VN" smtClean="0"/>
              <a:t>Ngoài </a:t>
            </a:r>
            <a:r>
              <a:rPr lang="vi-VN"/>
              <a:t>thông tin về tọa độ, điểm còn có thuộc tính là màu sắc</a:t>
            </a:r>
            <a:r>
              <a:rPr lang="vi-VN" smtClean="0"/>
              <a:t>.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smtClean="0"/>
                  <a:t>2.2.2. Biểu </a:t>
                </a:r>
                <a:r>
                  <a:rPr lang="en-US" b="1"/>
                  <a:t>diễn điểm và đoạn </a:t>
                </a:r>
                <a:r>
                  <a:rPr lang="en-US" b="1" smtClean="0"/>
                  <a:t>thẳng (tt)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/>
                  <a:t>Đoạn thẳng</a:t>
                </a:r>
                <a:br>
                  <a:rPr lang="en-US" b="1"/>
                </a:br>
                <a:r>
                  <a:rPr lang="vi-VN"/>
                  <a:t>Một đường thẳng có thể xác định nếu biết hai điểm thuộc nó. Phương </a:t>
                </a:r>
                <a:r>
                  <a:rPr lang="vi-VN" smtClean="0"/>
                  <a:t>trình</a:t>
                </a:r>
                <a:r>
                  <a:rPr lang="en-US" smtClean="0"/>
                  <a:t> </a:t>
                </a:r>
                <a:r>
                  <a:rPr lang="vi-VN" smtClean="0"/>
                  <a:t>đường </a:t>
                </a:r>
                <a:r>
                  <a:rPr lang="vi-VN"/>
                  <a:t>thẳng đi qua hai điểm (x</a:t>
                </a:r>
                <a:r>
                  <a:rPr lang="vi-VN" baseline="-25000"/>
                  <a:t>1</a:t>
                </a:r>
                <a:r>
                  <a:rPr lang="vi-VN"/>
                  <a:t>, y</a:t>
                </a:r>
                <a:r>
                  <a:rPr lang="vi-VN" baseline="-25000"/>
                  <a:t>1</a:t>
                </a:r>
                <a:r>
                  <a:rPr lang="vi-VN"/>
                  <a:t>) và (x</a:t>
                </a:r>
                <a:r>
                  <a:rPr lang="vi-VN" baseline="-25000"/>
                  <a:t>2</a:t>
                </a:r>
                <a:r>
                  <a:rPr lang="vi-VN"/>
                  <a:t>, y</a:t>
                </a:r>
                <a:r>
                  <a:rPr lang="vi-VN" baseline="-25000"/>
                  <a:t>2</a:t>
                </a:r>
                <a:r>
                  <a:rPr lang="vi-VN"/>
                  <a:t>) có dạng </a:t>
                </a:r>
                <a:r>
                  <a:rPr lang="vi-VN" smtClean="0"/>
                  <a:t>sau: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s-ES"/>
                  <a:t>H</a:t>
                </a:r>
                <a:r>
                  <a:rPr lang="es-ES" smtClean="0"/>
                  <a:t>ay </a:t>
                </a:r>
                <a:r>
                  <a:rPr lang="es-ES"/>
                  <a:t>ở dạng tương </a:t>
                </a:r>
                <a:r>
                  <a:rPr lang="es-ES" smtClean="0"/>
                  <a:t>đương: </a:t>
                </a:r>
                <a:r>
                  <a:rPr lang="es-ES"/>
                  <a:t>(</a:t>
                </a:r>
                <a:r>
                  <a:rPr lang="es-ES" i="1"/>
                  <a:t>x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i="1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 </a:t>
                </a:r>
                <a:r>
                  <a:rPr lang="es-ES"/>
                  <a:t>= </a:t>
                </a:r>
                <a:r>
                  <a:rPr lang="es-ES" smtClean="0"/>
                  <a:t>(</a:t>
                </a:r>
                <a:r>
                  <a:rPr lang="es-ES" i="1" smtClean="0"/>
                  <a:t>y </a:t>
                </a:r>
                <a:r>
                  <a:rPr lang="es-ES"/>
                  <a:t>− </a:t>
                </a:r>
                <a:r>
                  <a:rPr lang="es-ES" i="1" smtClean="0"/>
                  <a:t>y</a:t>
                </a:r>
                <a:r>
                  <a:rPr lang="es-ES" baseline="-25000" smtClean="0"/>
                  <a:t>1</a:t>
                </a:r>
                <a:r>
                  <a:rPr lang="es-ES" smtClean="0"/>
                  <a:t>)(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2</a:t>
                </a:r>
                <a:r>
                  <a:rPr lang="es-ES" smtClean="0"/>
                  <a:t> </a:t>
                </a:r>
                <a:r>
                  <a:rPr lang="es-ES"/>
                  <a:t>− </a:t>
                </a:r>
                <a:r>
                  <a:rPr lang="es-ES" i="1" smtClean="0"/>
                  <a:t>x</a:t>
                </a:r>
                <a:r>
                  <a:rPr lang="es-ES" baseline="-25000" smtClean="0"/>
                  <a:t>1</a:t>
                </a:r>
                <a:r>
                  <a:rPr lang="es-ES" smtClean="0"/>
                  <a:t>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Khai triển ta có </a:t>
                </a:r>
                <a:r>
                  <a:rPr lang="en-US" smtClean="0"/>
                  <a:t>dạng: </a:t>
                </a:r>
                <a:r>
                  <a:rPr lang="en-US" i="1"/>
                  <a:t>y </a:t>
                </a:r>
                <a:r>
                  <a:rPr lang="en-US"/>
                  <a:t>= </a:t>
                </a:r>
                <a:r>
                  <a:rPr lang="en-US" i="1"/>
                  <a:t>mx </a:t>
                </a:r>
                <a:r>
                  <a:rPr lang="en-US"/>
                  <a:t>+ </a:t>
                </a:r>
                <a:r>
                  <a:rPr lang="en-US" i="1" smtClean="0"/>
                  <a:t>b</a:t>
                </a:r>
                <a:r>
                  <a:rPr lang="en-US" smtClean="0"/>
                  <a:t>, </a:t>
                </a:r>
                <a:r>
                  <a:rPr lang="en-US"/>
                  <a:t>trong </a:t>
                </a:r>
                <a:r>
                  <a:rPr lang="en-US" smtClean="0"/>
                  <a:t>đó: </a:t>
                </a: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  Dy=(y</a:t>
                </a:r>
                <a:r>
                  <a:rPr lang="en-US" baseline="-25000" smtClean="0"/>
                  <a:t>2</a:t>
                </a:r>
                <a:r>
                  <a:rPr lang="en-US" smtClean="0"/>
                  <a:t>-y</a:t>
                </a:r>
                <a:r>
                  <a:rPr lang="en-US" baseline="-25000" smtClean="0"/>
                  <a:t>1</a:t>
                </a:r>
                <a:r>
                  <a:rPr lang="en-US" smtClean="0"/>
                  <a:t>) Dx=(x</a:t>
                </a:r>
                <a:r>
                  <a:rPr lang="en-US" baseline="-25000" smtClean="0"/>
                  <a:t>2</a:t>
                </a:r>
                <a:r>
                  <a:rPr lang="en-US" smtClean="0"/>
                  <a:t>-x</a:t>
                </a:r>
                <a:r>
                  <a:rPr lang="en-US" baseline="-25000" smtClean="0"/>
                  <a:t>1</a:t>
                </a:r>
                <a:r>
                  <a:rPr lang="en-US" smtClean="0"/>
                  <a:t>) b=y</a:t>
                </a:r>
                <a:r>
                  <a:rPr lang="en-US" baseline="-25000" smtClean="0"/>
                  <a:t>1</a:t>
                </a:r>
                <a:r>
                  <a:rPr lang="en-US" smtClean="0"/>
                  <a:t>-mx</a:t>
                </a:r>
                <a:r>
                  <a:rPr lang="en-US" baseline="-25000" smtClean="0"/>
                  <a:t>1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Đây còn được gọi là phương trình đoạn </a:t>
                </a:r>
                <a:r>
                  <a:rPr lang="vi-VN" smtClean="0"/>
                  <a:t>th</a:t>
                </a:r>
                <a:r>
                  <a:rPr lang="en-US"/>
                  <a:t>ẳ</a:t>
                </a:r>
                <a:r>
                  <a:rPr lang="vi-VN" smtClean="0"/>
                  <a:t>ng </a:t>
                </a:r>
                <a:r>
                  <a:rPr lang="vi-VN"/>
                  <a:t>của đường thẳng</a:t>
                </a:r>
                <a:r>
                  <a:rPr lang="vi-VN" smtClean="0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363" y="1764854"/>
                <a:ext cx="9603275" cy="4016768"/>
              </a:xfrm>
              <a:blipFill rotWithShape="0">
                <a:blip r:embed="rId3"/>
                <a:stretch>
                  <a:fillRect l="-571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 smtClean="0"/>
                  <a:t>2.2.2. Biểu </a:t>
                </a:r>
                <a:r>
                  <a:rPr lang="en-US" sz="2000" b="1"/>
                  <a:t>diễn điểm và đoạn </a:t>
                </a:r>
                <a:r>
                  <a:rPr lang="en-US" sz="2000" b="1" smtClean="0"/>
                  <a:t>thẳng (tt)</a:t>
                </a:r>
                <a:endParaRPr lang="en-US" sz="200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US" sz="2000" b="1"/>
                  <a:t>Đoạn </a:t>
                </a:r>
                <a:r>
                  <a:rPr lang="en-US" sz="2000" b="1" smtClean="0"/>
                  <a:t>thẳng (tt)</a:t>
                </a:r>
                <a:r>
                  <a:rPr lang="en-US" sz="2000" b="1"/>
                  <a:t/>
                </a:r>
                <a:br>
                  <a:rPr lang="en-US" sz="2000" b="1"/>
                </a:br>
                <a:r>
                  <a:rPr lang="vi-VN" sz="2000"/>
                  <a:t>Nếu khai triển dưới </a:t>
                </a:r>
                <a:r>
                  <a:rPr lang="vi-VN" sz="2000" smtClean="0"/>
                  <a:t>dạng:</a:t>
                </a:r>
                <a:r>
                  <a:rPr lang="en-US" sz="2000" smtClean="0"/>
                  <a:t>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x </a:t>
                </a:r>
                <a:r>
                  <a:rPr lang="es-ES" sz="2000"/>
                  <a:t>− </a:t>
                </a:r>
                <a:r>
                  <a:rPr lang="es-ES" sz="2000" smtClean="0"/>
                  <a:t>(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)</a:t>
                </a:r>
                <a:r>
                  <a:rPr lang="es-ES" sz="2000" i="1" smtClean="0"/>
                  <a:t>y </a:t>
                </a:r>
                <a:r>
                  <a:rPr lang="es-ES" sz="2000"/>
                  <a:t>−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1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2</a:t>
                </a:r>
                <a:r>
                  <a:rPr lang="es-ES" sz="2000" smtClean="0"/>
                  <a:t> </a:t>
                </a:r>
                <a:r>
                  <a:rPr lang="es-ES" sz="2000"/>
                  <a:t>+ </a:t>
                </a:r>
                <a:r>
                  <a:rPr lang="es-ES" sz="2000" i="1" smtClean="0"/>
                  <a:t>x</a:t>
                </a:r>
                <a:r>
                  <a:rPr lang="es-ES" sz="2000" baseline="-25000" smtClean="0"/>
                  <a:t>2</a:t>
                </a:r>
                <a:r>
                  <a:rPr lang="es-ES" sz="2000" i="1" smtClean="0"/>
                  <a:t>y</a:t>
                </a:r>
                <a:r>
                  <a:rPr lang="es-ES" sz="2000" baseline="-25000" smtClean="0"/>
                  <a:t>1</a:t>
                </a:r>
                <a:r>
                  <a:rPr lang="es-ES" sz="2000" smtClean="0"/>
                  <a:t> </a:t>
                </a:r>
                <a:r>
                  <a:rPr lang="es-ES" sz="2000"/>
                  <a:t>= 0</a:t>
                </a:r>
                <a:br>
                  <a:rPr lang="es-ES" sz="2000"/>
                </a:br>
                <a:r>
                  <a:rPr lang="vi-VN" sz="2000" smtClean="0"/>
                  <a:t>và </a:t>
                </a:r>
                <a:r>
                  <a:rPr lang="vi-VN" sz="2000"/>
                  <a:t>đặt </a:t>
                </a:r>
                <a:r>
                  <a:rPr lang="vi-VN" sz="2000" i="1"/>
                  <a:t>A</a:t>
                </a:r>
                <a:r>
                  <a:rPr lang="vi-VN" sz="2000"/>
                  <a:t>=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/>
                  <a:t>, </a:t>
                </a:r>
                <a:r>
                  <a:rPr lang="vi-VN" sz="2000" i="1"/>
                  <a:t>B </a:t>
                </a:r>
                <a:r>
                  <a:rPr lang="vi-VN" sz="2000"/>
                  <a:t>= −(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),</a:t>
                </a:r>
                <a:r>
                  <a:rPr lang="en-US" sz="2000" smtClean="0"/>
                  <a:t> </a:t>
                </a:r>
                <a:r>
                  <a:rPr lang="vi-VN" sz="2000" i="1" smtClean="0"/>
                  <a:t>C </a:t>
                </a:r>
                <a:r>
                  <a:rPr lang="vi-VN" sz="2000"/>
                  <a:t>=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2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1</a:t>
                </a:r>
                <a:r>
                  <a:rPr lang="vi-VN" sz="2000" smtClean="0"/>
                  <a:t> </a:t>
                </a:r>
                <a:r>
                  <a:rPr lang="vi-VN" sz="2000"/>
                  <a:t>− </a:t>
                </a:r>
                <a:r>
                  <a:rPr lang="vi-VN" sz="2000" i="1" smtClean="0"/>
                  <a:t>x</a:t>
                </a:r>
                <a:r>
                  <a:rPr lang="vi-VN" sz="2000" baseline="-25000" smtClean="0"/>
                  <a:t>1</a:t>
                </a:r>
                <a:r>
                  <a:rPr lang="vi-VN" sz="2000" i="1" smtClean="0"/>
                  <a:t>y</a:t>
                </a:r>
                <a:r>
                  <a:rPr lang="vi-VN" sz="2000" baseline="-25000" smtClean="0"/>
                  <a:t>2</a:t>
                </a:r>
                <a:r>
                  <a:rPr lang="vi-VN" sz="2000" smtClean="0"/>
                  <a:t> </a:t>
                </a:r>
                <a:r>
                  <a:rPr lang="vi-VN" sz="2000"/>
                  <a:t>thì phương trình đường thẳng </a:t>
                </a:r>
                <a:r>
                  <a:rPr lang="vi-VN" sz="2000" smtClean="0"/>
                  <a:t>sẽ</a:t>
                </a:r>
                <a:r>
                  <a:rPr lang="en-US" sz="2000" smtClean="0"/>
                  <a:t> </a:t>
                </a:r>
                <a:r>
                  <a:rPr lang="vi-VN" sz="2000" smtClean="0"/>
                  <a:t>có </a:t>
                </a:r>
                <a:r>
                  <a:rPr lang="vi-VN" sz="2000"/>
                  <a:t>dạng </a:t>
                </a:r>
                <a:r>
                  <a:rPr lang="vi-VN" sz="2000" i="1"/>
                  <a:t>Ax </a:t>
                </a:r>
                <a:r>
                  <a:rPr lang="vi-VN" sz="2000"/>
                  <a:t>+ </a:t>
                </a:r>
                <a:r>
                  <a:rPr lang="vi-VN" sz="2000" i="1"/>
                  <a:t>By </a:t>
                </a:r>
                <a:r>
                  <a:rPr lang="vi-VN" sz="2000"/>
                  <a:t>+ </a:t>
                </a:r>
                <a:r>
                  <a:rPr lang="vi-VN" sz="2000" i="1"/>
                  <a:t>C </a:t>
                </a:r>
                <a:r>
                  <a:rPr lang="vi-VN" sz="2000"/>
                  <a:t>= </a:t>
                </a:r>
                <a:r>
                  <a:rPr lang="vi-VN" sz="2000" smtClean="0"/>
                  <a:t>0, </a:t>
                </a:r>
                <a:r>
                  <a:rPr lang="vi-VN" sz="2000"/>
                  <a:t>dạng này được gọi là phương trình tổng quát của </a:t>
                </a:r>
                <a:r>
                  <a:rPr lang="vi-VN" sz="2000" smtClean="0"/>
                  <a:t>đường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vi-VN" sz="2000"/>
                  <a:t>Phương trình tham số của đường thẳng có dạng các tọa độ x, y được mô </a:t>
                </a:r>
                <a:r>
                  <a:rPr lang="vi-VN" sz="2000" smtClean="0"/>
                  <a:t>tả</a:t>
                </a:r>
                <a:r>
                  <a:rPr lang="en-US" sz="2000" smtClean="0"/>
                  <a:t> </a:t>
                </a:r>
                <a:r>
                  <a:rPr lang="vi-VN" sz="2000" smtClean="0"/>
                  <a:t>qua </a:t>
                </a:r>
                <a:r>
                  <a:rPr lang="vi-VN" sz="2000"/>
                  <a:t>một thành phần thứ ba là t. Dạng này rất thuận tiện khi khảo sát các </a:t>
                </a:r>
                <a:r>
                  <a:rPr lang="vi-VN" sz="2000" smtClean="0"/>
                  <a:t>đoạn</a:t>
                </a:r>
                <a:r>
                  <a:rPr lang="en-US" sz="2000" smtClean="0"/>
                  <a:t> </a:t>
                </a:r>
                <a:r>
                  <a:rPr lang="vi-VN" sz="2000" smtClean="0"/>
                  <a:t>thẳng.</a:t>
                </a:r>
                <a:endParaRPr lang="en-US" sz="2000" smtClean="0"/>
              </a:p>
              <a:p>
                <a:pPr lvl="0">
                  <a:lnSpc>
                    <a:spcPct val="17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348" y="1421954"/>
                <a:ext cx="10424160" cy="4443492"/>
              </a:xfrm>
              <a:blipFill rotWithShape="0">
                <a:blip r:embed="rId4"/>
                <a:stretch>
                  <a:fillRect l="-526" b="-5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63175" y="5416062"/>
            <a:ext cx="38545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82154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99938" y="5331656"/>
            <a:ext cx="168812" cy="16881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5883" y="5484223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3667" y="553019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1059" y="5484223"/>
            <a:ext cx="508612" cy="369332"/>
            <a:chOff x="5831059" y="5484223"/>
            <a:chExt cx="5086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059" y="5484223"/>
                  <a:ext cx="2813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14328" y="5514536"/>
                  <a:ext cx="2813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9522740" y="5456088"/>
            <a:ext cx="505522" cy="369332"/>
            <a:chOff x="9522740" y="5456088"/>
            <a:chExt cx="50552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522740" y="5456088"/>
              <a:ext cx="28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702919" y="5476351"/>
                  <a:ext cx="2813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V="1">
            <a:off x="6744976" y="5407856"/>
            <a:ext cx="1645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63175" y="5407856"/>
            <a:ext cx="385454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87585" y="500670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/>
              <a:t>2.2. </a:t>
            </a:r>
            <a:r>
              <a:rPr lang="vi-VN" b="1"/>
              <a:t>Các đối tượng đồ họa cơ sở</a:t>
            </a:r>
            <a:r>
              <a:rPr lang="en-US" b="1"/>
              <a:t> </a:t>
            </a:r>
            <a:r>
              <a:rPr lang="en-US" b="1" cap="none"/>
              <a:t>(tt)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38" y="1607011"/>
            <a:ext cx="7671837" cy="4518018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en-US" sz="2200" b="1" smtClean="0"/>
              <a:t>2.2.2. Biểu </a:t>
            </a:r>
            <a:r>
              <a:rPr lang="en-US" sz="2200" b="1"/>
              <a:t>diễn điểm và đoạn </a:t>
            </a:r>
            <a:r>
              <a:rPr lang="en-US" sz="2200" b="1" smtClean="0"/>
              <a:t>thẳng (tt)</a:t>
            </a:r>
            <a:endParaRPr lang="en-US" sz="2200"/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vi-VN" sz="2200" b="1"/>
              <a:t>Đường gấp khúc </a:t>
            </a:r>
            <a:endParaRPr lang="en-US" sz="2200" b="1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sz="2200" smtClean="0"/>
              <a:t>L</a:t>
            </a:r>
            <a:r>
              <a:rPr lang="vi-VN" sz="2200" smtClean="0"/>
              <a:t>à </a:t>
            </a:r>
            <a:r>
              <a:rPr lang="vi-VN" sz="2200"/>
              <a:t>tập các đoạn thẳng nối với nhau một cách tuần tự. </a:t>
            </a:r>
            <a:r>
              <a:rPr lang="vi-VN" sz="2200" smtClean="0"/>
              <a:t>Điểm </a:t>
            </a:r>
            <a:r>
              <a:rPr lang="vi-VN" sz="2200"/>
              <a:t>giao của hai đoạn thẳng được gọi là đỉnh. Các đường </a:t>
            </a:r>
            <a:r>
              <a:rPr lang="vi-VN" sz="2200" smtClean="0"/>
              <a:t>gấp</a:t>
            </a:r>
            <a:r>
              <a:rPr lang="en-US" sz="2200" smtClean="0"/>
              <a:t> </a:t>
            </a:r>
            <a:r>
              <a:rPr lang="vi-VN" sz="2200" smtClean="0"/>
              <a:t>khúc </a:t>
            </a:r>
            <a:r>
              <a:rPr lang="vi-VN" sz="2200"/>
              <a:t>được xác định qua danh sách các đỉnh, mỗi đỉnh được cho bởi các cặp tọa </a:t>
            </a:r>
            <a:r>
              <a:rPr lang="vi-VN" sz="2200" smtClean="0"/>
              <a:t>độ</a:t>
            </a:r>
            <a:r>
              <a:rPr lang="en-US" sz="2200" smtClean="0"/>
              <a:t> </a:t>
            </a:r>
            <a:r>
              <a:rPr lang="vi-VN" sz="2200" smtClean="0"/>
              <a:t>(</a:t>
            </a:r>
            <a:r>
              <a:rPr lang="vi-VN" sz="2200" i="1" smtClean="0"/>
              <a:t>x</a:t>
            </a:r>
            <a:r>
              <a:rPr lang="vi-VN" sz="2200" i="1" baseline="-25000" smtClean="0"/>
              <a:t>i</a:t>
            </a:r>
            <a:r>
              <a:rPr lang="vi-VN" sz="2200" smtClean="0"/>
              <a:t>, </a:t>
            </a:r>
            <a:r>
              <a:rPr lang="vi-VN" sz="2200" i="1" smtClean="0"/>
              <a:t>y</a:t>
            </a:r>
            <a:r>
              <a:rPr lang="vi-VN" sz="2200" i="1" baseline="-25000" smtClean="0"/>
              <a:t>i</a:t>
            </a:r>
            <a:r>
              <a:rPr lang="vi-VN" sz="2200" smtClean="0"/>
              <a:t>).</a:t>
            </a:r>
            <a:endParaRPr lang="en-US" sz="2200" smtClean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vi-VN" sz="2200"/>
              <a:t>Một đa giác là một đường gấp khúc có điểm đầu và điểm cuối trùng </a:t>
            </a:r>
            <a:r>
              <a:rPr lang="vi-VN" sz="2200" smtClean="0"/>
              <a:t>nhau</a:t>
            </a:r>
            <a:endParaRPr lang="en-US" sz="2200" smtClean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176570" y="1853754"/>
            <a:ext cx="727085" cy="108602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3655" y="1853754"/>
            <a:ext cx="1064434" cy="276818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68090" y="2130572"/>
            <a:ext cx="532217" cy="111544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28262" y="2998388"/>
            <a:ext cx="1472045" cy="247625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028260" y="2432056"/>
            <a:ext cx="1800458" cy="566332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203647" y="3587262"/>
            <a:ext cx="784283" cy="970553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87930" y="3581125"/>
            <a:ext cx="1064434" cy="0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52364" y="3587262"/>
            <a:ext cx="725051" cy="622821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150712" y="4210083"/>
            <a:ext cx="626703" cy="0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137781" y="4210083"/>
            <a:ext cx="690937" cy="856607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64284" y="4557815"/>
            <a:ext cx="1067355" cy="503702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998646" y="4553732"/>
            <a:ext cx="754922" cy="549734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987930" y="4473154"/>
            <a:ext cx="3582" cy="624685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03647" y="4472879"/>
            <a:ext cx="794999" cy="80853"/>
          </a:xfrm>
          <a:prstGeom prst="line">
            <a:avLst/>
          </a:prstGeom>
          <a:ln w="31750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153407" y="45122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136628" y="288663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790928" y="238498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6dc4bcd6-49db-4c07-9060-8acfc67cef9f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3034</Words>
  <Application>Microsoft Office PowerPoint</Application>
  <PresentationFormat>Widescreen</PresentationFormat>
  <Paragraphs>333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Adobe Arabic</vt:lpstr>
      <vt:lpstr>Arial</vt:lpstr>
      <vt:lpstr>Calibri</vt:lpstr>
      <vt:lpstr>Cambria Math</vt:lpstr>
      <vt:lpstr>Gill Sans MT</vt:lpstr>
      <vt:lpstr>Tahoma</vt:lpstr>
      <vt:lpstr>Wingdings</vt:lpstr>
      <vt:lpstr>Gallery</vt:lpstr>
      <vt:lpstr>Các giải thuật sinh thực thể cơ sở</vt:lpstr>
      <vt:lpstr>2.1. Giới thiệu</vt:lpstr>
      <vt:lpstr>2.1. Giới thiệu (tt)</vt:lpstr>
      <vt:lpstr>2.2. Các đối tượng đồ họa cơ sở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2.2. Các đối tượng đồ họa cơ sở (tt)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2019-01-24T10:04:39Z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